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3.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4.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5.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46.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7.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8.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9.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50.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xml" ContentType="application/vnd.openxmlformats-officedocument.presentationml.tags+xml"/>
  <Override PartName="/ppt/notesSlides/notesSlide71.xml" ContentType="application/vnd.openxmlformats-officedocument.presentationml.notesSlide+xml"/>
  <Override PartName="/ppt/tags/tag2.xml" ContentType="application/vnd.openxmlformats-officedocument.presentationml.tags+xml"/>
  <Override PartName="/ppt/notesSlides/notesSlide72.xml" ContentType="application/vnd.openxmlformats-officedocument.presentationml.notesSlide+xml"/>
  <Override PartName="/ppt/tags/tag3.xml" ContentType="application/vnd.openxmlformats-officedocument.presentationml.tags+xml"/>
  <Override PartName="/ppt/notesSlides/notesSlide73.xml" ContentType="application/vnd.openxmlformats-officedocument.presentationml.notesSlide+xml"/>
  <Override PartName="/ppt/tags/tag4.xml" ContentType="application/vnd.openxmlformats-officedocument.presentationml.tags+xml"/>
  <Override PartName="/ppt/notesSlides/notesSlide74.xml" ContentType="application/vnd.openxmlformats-officedocument.presentationml.notesSlide+xml"/>
  <Override PartName="/ppt/tags/tag5.xml" ContentType="application/vnd.openxmlformats-officedocument.presentationml.tags+xml"/>
  <Override PartName="/ppt/notesSlides/notesSlide75.xml" ContentType="application/vnd.openxmlformats-officedocument.presentationml.notesSlide+xml"/>
  <Override PartName="/ppt/tags/tag6.xml" ContentType="application/vnd.openxmlformats-officedocument.presentationml.tags+xml"/>
  <Override PartName="/ppt/notesSlides/notesSlide76.xml" ContentType="application/vnd.openxmlformats-officedocument.presentationml.notesSlide+xml"/>
  <Override PartName="/ppt/tags/tag7.xml" ContentType="application/vnd.openxmlformats-officedocument.presentationml.tags+xml"/>
  <Override PartName="/ppt/notesSlides/notesSlide77.xml" ContentType="application/vnd.openxmlformats-officedocument.presentationml.notesSlide+xml"/>
  <Override PartName="/ppt/tags/tag8.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9.xml" ContentType="application/vnd.openxmlformats-officedocument.presentationml.tags+xml"/>
  <Override PartName="/ppt/notesSlides/notesSlide80.xml" ContentType="application/vnd.openxmlformats-officedocument.presentationml.notesSlide+xml"/>
  <Override PartName="/ppt/tags/tag10.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theme/themeOverride1.xml" ContentType="application/vnd.openxmlformats-officedocument.themeOverride+xml"/>
  <Override PartName="/ppt/charts/chart9.xml" ContentType="application/vnd.openxmlformats-officedocument.drawingml.chart+xml"/>
  <Override PartName="/ppt/theme/themeOverride2.xml" ContentType="application/vnd.openxmlformats-officedocument.themeOverride+xml"/>
  <Override PartName="/ppt/charts/chart10.xml" ContentType="application/vnd.openxmlformats-officedocument.drawingml.chart+xml"/>
  <Override PartName="/ppt/theme/themeOverride3.xml" ContentType="application/vnd.openxmlformats-officedocument.themeOverride+xml"/>
  <Override PartName="/ppt/charts/chart11.xml" ContentType="application/vnd.openxmlformats-officedocument.drawingml.chart+xml"/>
  <Override PartName="/ppt/theme/themeOverride4.xml" ContentType="application/vnd.openxmlformats-officedocument.themeOverride+xml"/>
  <Override PartName="/ppt/charts/chart12.xml" ContentType="application/vnd.openxmlformats-officedocument.drawingml.chart+xml"/>
  <Override PartName="/ppt/theme/themeOverride5.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9.xml" ContentType="application/vnd.openxmlformats-officedocument.presentationml.notesSlid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8076" r:id="rId35"/>
    <p:sldMasterId id="2147488139" r:id="rId36"/>
    <p:sldMasterId id="2147488151" r:id="rId37"/>
    <p:sldMasterId id="2147488163" r:id="rId38"/>
    <p:sldMasterId id="2147488175" r:id="rId39"/>
    <p:sldMasterId id="2147488200" r:id="rId40"/>
    <p:sldMasterId id="2147488213" r:id="rId41"/>
    <p:sldMasterId id="2147488225" r:id="rId42"/>
    <p:sldMasterId id="2147488238" r:id="rId43"/>
    <p:sldMasterId id="2147488243" r:id="rId44"/>
    <p:sldMasterId id="2147488256" r:id="rId45"/>
    <p:sldMasterId id="2147488268" r:id="rId46"/>
    <p:sldMasterId id="2147488281" r:id="rId47"/>
    <p:sldMasterId id="2147488294" r:id="rId48"/>
    <p:sldMasterId id="2147488306" r:id="rId49"/>
    <p:sldMasterId id="2147488318" r:id="rId50"/>
    <p:sldMasterId id="2147488330" r:id="rId51"/>
  </p:sldMasterIdLst>
  <p:notesMasterIdLst>
    <p:notesMasterId r:id="rId304"/>
  </p:notesMasterIdLst>
  <p:handoutMasterIdLst>
    <p:handoutMasterId r:id="rId305"/>
  </p:handoutMasterIdLst>
  <p:sldIdLst>
    <p:sldId id="4681" r:id="rId52"/>
    <p:sldId id="4434" r:id="rId53"/>
    <p:sldId id="5208" r:id="rId54"/>
    <p:sldId id="4433" r:id="rId55"/>
    <p:sldId id="4441" r:id="rId56"/>
    <p:sldId id="4442" r:id="rId57"/>
    <p:sldId id="4438" r:id="rId58"/>
    <p:sldId id="4443" r:id="rId59"/>
    <p:sldId id="302" r:id="rId60"/>
    <p:sldId id="4439" r:id="rId61"/>
    <p:sldId id="4444" r:id="rId62"/>
    <p:sldId id="5278" r:id="rId63"/>
    <p:sldId id="4456" r:id="rId64"/>
    <p:sldId id="4457" r:id="rId65"/>
    <p:sldId id="4645" r:id="rId66"/>
    <p:sldId id="4646" r:id="rId67"/>
    <p:sldId id="4445" r:id="rId68"/>
    <p:sldId id="4658" r:id="rId69"/>
    <p:sldId id="4654" r:id="rId70"/>
    <p:sldId id="4436" r:id="rId71"/>
    <p:sldId id="4675" r:id="rId72"/>
    <p:sldId id="5245" r:id="rId73"/>
    <p:sldId id="4676" r:id="rId74"/>
    <p:sldId id="5403" r:id="rId75"/>
    <p:sldId id="4750" r:id="rId76"/>
    <p:sldId id="5435" r:id="rId77"/>
    <p:sldId id="5404" r:id="rId78"/>
    <p:sldId id="5444" r:id="rId79"/>
    <p:sldId id="4677" r:id="rId80"/>
    <p:sldId id="5405" r:id="rId81"/>
    <p:sldId id="4744" r:id="rId82"/>
    <p:sldId id="5721" r:id="rId83"/>
    <p:sldId id="5441" r:id="rId84"/>
    <p:sldId id="5440" r:id="rId85"/>
    <p:sldId id="5214" r:id="rId86"/>
    <p:sldId id="4777" r:id="rId87"/>
    <p:sldId id="5875" r:id="rId88"/>
    <p:sldId id="4916" r:id="rId89"/>
    <p:sldId id="5755" r:id="rId90"/>
    <p:sldId id="437" r:id="rId91"/>
    <p:sldId id="4478" r:id="rId92"/>
    <p:sldId id="4753" r:id="rId93"/>
    <p:sldId id="4844" r:id="rId94"/>
    <p:sldId id="4779" r:id="rId95"/>
    <p:sldId id="4479" r:id="rId96"/>
    <p:sldId id="4664" r:id="rId97"/>
    <p:sldId id="4780" r:id="rId98"/>
    <p:sldId id="4781" r:id="rId99"/>
    <p:sldId id="4782" r:id="rId100"/>
    <p:sldId id="5461" r:id="rId101"/>
    <p:sldId id="4507" r:id="rId102"/>
    <p:sldId id="4573" r:id="rId103"/>
    <p:sldId id="4510" r:id="rId104"/>
    <p:sldId id="4481" r:id="rId105"/>
    <p:sldId id="4511" r:id="rId106"/>
    <p:sldId id="4483" r:id="rId107"/>
    <p:sldId id="5756" r:id="rId108"/>
    <p:sldId id="4486" r:id="rId109"/>
    <p:sldId id="4691" r:id="rId110"/>
    <p:sldId id="5835" r:id="rId111"/>
    <p:sldId id="4508" r:id="rId112"/>
    <p:sldId id="5230" r:id="rId113"/>
    <p:sldId id="4487" r:id="rId114"/>
    <p:sldId id="4489" r:id="rId115"/>
    <p:sldId id="4491" r:id="rId116"/>
    <p:sldId id="4492" r:id="rId117"/>
    <p:sldId id="4493" r:id="rId118"/>
    <p:sldId id="4494" r:id="rId119"/>
    <p:sldId id="4495" r:id="rId120"/>
    <p:sldId id="4496" r:id="rId121"/>
    <p:sldId id="4498" r:id="rId122"/>
    <p:sldId id="4499" r:id="rId123"/>
    <p:sldId id="4500" r:id="rId124"/>
    <p:sldId id="4503" r:id="rId125"/>
    <p:sldId id="4512" r:id="rId126"/>
    <p:sldId id="4513" r:id="rId127"/>
    <p:sldId id="5108" r:id="rId128"/>
    <p:sldId id="4577" r:id="rId129"/>
    <p:sldId id="4785" r:id="rId130"/>
    <p:sldId id="4665" r:id="rId131"/>
    <p:sldId id="4666" r:id="rId132"/>
    <p:sldId id="5257" r:id="rId133"/>
    <p:sldId id="4667" r:id="rId134"/>
    <p:sldId id="4789" r:id="rId135"/>
    <p:sldId id="5260" r:id="rId136"/>
    <p:sldId id="5863" r:id="rId137"/>
    <p:sldId id="4578" r:id="rId138"/>
    <p:sldId id="5757" r:id="rId139"/>
    <p:sldId id="4509" r:id="rId140"/>
    <p:sldId id="4606" r:id="rId141"/>
    <p:sldId id="4575" r:id="rId142"/>
    <p:sldId id="4918" r:id="rId143"/>
    <p:sldId id="4847" r:id="rId144"/>
    <p:sldId id="4848" r:id="rId145"/>
    <p:sldId id="4611" r:id="rId146"/>
    <p:sldId id="4612" r:id="rId147"/>
    <p:sldId id="4649" r:id="rId148"/>
    <p:sldId id="5265" r:id="rId149"/>
    <p:sldId id="4614" r:id="rId150"/>
    <p:sldId id="4651" r:id="rId151"/>
    <p:sldId id="5268" r:id="rId152"/>
    <p:sldId id="5758" r:id="rId153"/>
    <p:sldId id="5231" r:id="rId154"/>
    <p:sldId id="5500" r:id="rId155"/>
    <p:sldId id="5814" r:id="rId156"/>
    <p:sldId id="4816" r:id="rId157"/>
    <p:sldId id="4811" r:id="rId158"/>
    <p:sldId id="4791" r:id="rId159"/>
    <p:sldId id="4813" r:id="rId160"/>
    <p:sldId id="4817" r:id="rId161"/>
    <p:sldId id="5864" r:id="rId162"/>
    <p:sldId id="5865" r:id="rId163"/>
    <p:sldId id="5271" r:id="rId164"/>
    <p:sldId id="5272" r:id="rId165"/>
    <p:sldId id="5273" r:id="rId166"/>
    <p:sldId id="5485" r:id="rId167"/>
    <p:sldId id="5274" r:id="rId168"/>
    <p:sldId id="5275" r:id="rId169"/>
    <p:sldId id="5276" r:id="rId170"/>
    <p:sldId id="5282" r:id="rId171"/>
    <p:sldId id="5284" r:id="rId172"/>
    <p:sldId id="5866" r:id="rId173"/>
    <p:sldId id="5817" r:id="rId174"/>
    <p:sldId id="4560" r:id="rId175"/>
    <p:sldId id="5867" r:id="rId176"/>
    <p:sldId id="4655" r:id="rId177"/>
    <p:sldId id="4700" r:id="rId178"/>
    <p:sldId id="5868" r:id="rId179"/>
    <p:sldId id="5869" r:id="rId180"/>
    <p:sldId id="5870" r:id="rId181"/>
    <p:sldId id="4720" r:id="rId182"/>
    <p:sldId id="5871" r:id="rId183"/>
    <p:sldId id="4695" r:id="rId184"/>
    <p:sldId id="4699" r:id="rId185"/>
    <p:sldId id="5818" r:id="rId186"/>
    <p:sldId id="4533" r:id="rId187"/>
    <p:sldId id="4607" r:id="rId188"/>
    <p:sldId id="4535" r:id="rId189"/>
    <p:sldId id="4650" r:id="rId190"/>
    <p:sldId id="5872" r:id="rId191"/>
    <p:sldId id="4536" r:id="rId192"/>
    <p:sldId id="4537" r:id="rId193"/>
    <p:sldId id="4538" r:id="rId194"/>
    <p:sldId id="4539" r:id="rId195"/>
    <p:sldId id="4540" r:id="rId196"/>
    <p:sldId id="4541" r:id="rId197"/>
    <p:sldId id="4543" r:id="rId198"/>
    <p:sldId id="4544" r:id="rId199"/>
    <p:sldId id="4545" r:id="rId200"/>
    <p:sldId id="4273" r:id="rId201"/>
    <p:sldId id="3763" r:id="rId202"/>
    <p:sldId id="4546" r:id="rId203"/>
    <p:sldId id="4547" r:id="rId204"/>
    <p:sldId id="4548" r:id="rId205"/>
    <p:sldId id="4549" r:id="rId206"/>
    <p:sldId id="4550" r:id="rId207"/>
    <p:sldId id="4551" r:id="rId208"/>
    <p:sldId id="4552" r:id="rId209"/>
    <p:sldId id="4553" r:id="rId210"/>
    <p:sldId id="4619" r:id="rId211"/>
    <p:sldId id="4420" r:id="rId212"/>
    <p:sldId id="3765" r:id="rId213"/>
    <p:sldId id="3766" r:id="rId214"/>
    <p:sldId id="3767" r:id="rId215"/>
    <p:sldId id="3878" r:id="rId216"/>
    <p:sldId id="3879" r:id="rId217"/>
    <p:sldId id="3880" r:id="rId218"/>
    <p:sldId id="3881" r:id="rId219"/>
    <p:sldId id="3768" r:id="rId220"/>
    <p:sldId id="3769" r:id="rId221"/>
    <p:sldId id="3770" r:id="rId222"/>
    <p:sldId id="3771" r:id="rId223"/>
    <p:sldId id="3882" r:id="rId224"/>
    <p:sldId id="3772" r:id="rId225"/>
    <p:sldId id="3773" r:id="rId226"/>
    <p:sldId id="5772" r:id="rId227"/>
    <p:sldId id="5773" r:id="rId228"/>
    <p:sldId id="5843" r:id="rId229"/>
    <p:sldId id="4554" r:id="rId230"/>
    <p:sldId id="5235" r:id="rId231"/>
    <p:sldId id="4660" r:id="rId232"/>
    <p:sldId id="4639" r:id="rId233"/>
    <p:sldId id="4656" r:id="rId234"/>
    <p:sldId id="5873" r:id="rId235"/>
    <p:sldId id="5880" r:id="rId236"/>
    <p:sldId id="5874" r:id="rId237"/>
    <p:sldId id="4641" r:id="rId238"/>
    <p:sldId id="4642" r:id="rId239"/>
    <p:sldId id="4661" r:id="rId240"/>
    <p:sldId id="4684" r:id="rId241"/>
    <p:sldId id="4683" r:id="rId242"/>
    <p:sldId id="4685" r:id="rId243"/>
    <p:sldId id="4643" r:id="rId244"/>
    <p:sldId id="5236" r:id="rId245"/>
    <p:sldId id="5692" r:id="rId246"/>
    <p:sldId id="5759" r:id="rId247"/>
    <p:sldId id="4647" r:id="rId248"/>
    <p:sldId id="4648" r:id="rId249"/>
    <p:sldId id="5760" r:id="rId250"/>
    <p:sldId id="5693" r:id="rId251"/>
    <p:sldId id="4574" r:id="rId252"/>
    <p:sldId id="4609" r:id="rId253"/>
    <p:sldId id="5879" r:id="rId254"/>
    <p:sldId id="5876" r:id="rId255"/>
    <p:sldId id="5877" r:id="rId256"/>
    <p:sldId id="5878" r:id="rId257"/>
    <p:sldId id="5964" r:id="rId258"/>
    <p:sldId id="4644" r:id="rId259"/>
    <p:sldId id="5775" r:id="rId260"/>
    <p:sldId id="5776" r:id="rId261"/>
    <p:sldId id="5700" r:id="rId262"/>
    <p:sldId id="5855" r:id="rId263"/>
    <p:sldId id="5409" r:id="rId264"/>
    <p:sldId id="5965" r:id="rId265"/>
    <p:sldId id="5881" r:id="rId266"/>
    <p:sldId id="5726" r:id="rId267"/>
    <p:sldId id="5954" r:id="rId268"/>
    <p:sldId id="5955" r:id="rId269"/>
    <p:sldId id="5850" r:id="rId270"/>
    <p:sldId id="5962" r:id="rId271"/>
    <p:sldId id="5963" r:id="rId272"/>
    <p:sldId id="4758" r:id="rId273"/>
    <p:sldId id="5495" r:id="rId274"/>
    <p:sldId id="4759" r:id="rId275"/>
    <p:sldId id="5856" r:id="rId276"/>
    <p:sldId id="5489" r:id="rId277"/>
    <p:sldId id="5488" r:id="rId278"/>
    <p:sldId id="5857" r:id="rId279"/>
    <p:sldId id="4833" r:id="rId280"/>
    <p:sldId id="5490" r:id="rId281"/>
    <p:sldId id="5858" r:id="rId282"/>
    <p:sldId id="5491" r:id="rId283"/>
    <p:sldId id="4824" r:id="rId284"/>
    <p:sldId id="5446" r:id="rId285"/>
    <p:sldId id="5859" r:id="rId286"/>
    <p:sldId id="5447" r:id="rId287"/>
    <p:sldId id="5860" r:id="rId288"/>
    <p:sldId id="5861" r:id="rId289"/>
    <p:sldId id="5448" r:id="rId290"/>
    <p:sldId id="5862" r:id="rId291"/>
    <p:sldId id="5450" r:id="rId292"/>
    <p:sldId id="5249" r:id="rId293"/>
    <p:sldId id="5451" r:id="rId294"/>
    <p:sldId id="4760" r:id="rId295"/>
    <p:sldId id="4659" r:id="rId296"/>
    <p:sldId id="4790" r:id="rId297"/>
    <p:sldId id="5476" r:id="rId298"/>
    <p:sldId id="5475" r:id="rId299"/>
    <p:sldId id="5472" r:id="rId300"/>
    <p:sldId id="5473" r:id="rId301"/>
    <p:sldId id="4640" r:id="rId302"/>
    <p:sldId id="305" r:id="rId30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1A5712"/>
    <a:srgbClr val="FF00C4"/>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06" autoAdjust="0"/>
    <p:restoredTop sz="94853" autoAdjust="0"/>
  </p:normalViewPr>
  <p:slideViewPr>
    <p:cSldViewPr>
      <p:cViewPr varScale="1">
        <p:scale>
          <a:sx n="168" d="100"/>
          <a:sy n="168" d="100"/>
        </p:scale>
        <p:origin x="1088"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6.xml"/><Relationship Id="rId299" Type="http://schemas.openxmlformats.org/officeDocument/2006/relationships/slide" Target="slides/slide248.xml"/><Relationship Id="rId21" Type="http://schemas.openxmlformats.org/officeDocument/2006/relationships/slideMaster" Target="slideMasters/slideMaster21.xml"/><Relationship Id="rId63" Type="http://schemas.openxmlformats.org/officeDocument/2006/relationships/slide" Target="slides/slide12.xml"/><Relationship Id="rId159" Type="http://schemas.openxmlformats.org/officeDocument/2006/relationships/slide" Target="slides/slide108.xml"/><Relationship Id="rId170" Type="http://schemas.openxmlformats.org/officeDocument/2006/relationships/slide" Target="slides/slide119.xml"/><Relationship Id="rId226" Type="http://schemas.openxmlformats.org/officeDocument/2006/relationships/slide" Target="slides/slide175.xml"/><Relationship Id="rId268" Type="http://schemas.openxmlformats.org/officeDocument/2006/relationships/slide" Target="slides/slide217.xml"/><Relationship Id="rId32" Type="http://schemas.openxmlformats.org/officeDocument/2006/relationships/slideMaster" Target="slideMasters/slideMaster32.xml"/><Relationship Id="rId74" Type="http://schemas.openxmlformats.org/officeDocument/2006/relationships/slide" Target="slides/slide23.xml"/><Relationship Id="rId128" Type="http://schemas.openxmlformats.org/officeDocument/2006/relationships/slide" Target="slides/slide77.xml"/><Relationship Id="rId5" Type="http://schemas.openxmlformats.org/officeDocument/2006/relationships/slideMaster" Target="slideMasters/slideMaster5.xml"/><Relationship Id="rId181" Type="http://schemas.openxmlformats.org/officeDocument/2006/relationships/slide" Target="slides/slide130.xml"/><Relationship Id="rId237" Type="http://schemas.openxmlformats.org/officeDocument/2006/relationships/slide" Target="slides/slide186.xml"/><Relationship Id="rId279" Type="http://schemas.openxmlformats.org/officeDocument/2006/relationships/slide" Target="slides/slide228.xml"/><Relationship Id="rId43" Type="http://schemas.openxmlformats.org/officeDocument/2006/relationships/slideMaster" Target="slideMasters/slideMaster43.xml"/><Relationship Id="rId139" Type="http://schemas.openxmlformats.org/officeDocument/2006/relationships/slide" Target="slides/slide88.xml"/><Relationship Id="rId290" Type="http://schemas.openxmlformats.org/officeDocument/2006/relationships/slide" Target="slides/slide239.xml"/><Relationship Id="rId304" Type="http://schemas.openxmlformats.org/officeDocument/2006/relationships/notesMaster" Target="notesMasters/notesMaster1.xml"/><Relationship Id="rId85" Type="http://schemas.openxmlformats.org/officeDocument/2006/relationships/slide" Target="slides/slide34.xml"/><Relationship Id="rId150" Type="http://schemas.openxmlformats.org/officeDocument/2006/relationships/slide" Target="slides/slide99.xml"/><Relationship Id="rId192" Type="http://schemas.openxmlformats.org/officeDocument/2006/relationships/slide" Target="slides/slide141.xml"/><Relationship Id="rId206" Type="http://schemas.openxmlformats.org/officeDocument/2006/relationships/slide" Target="slides/slide155.xml"/><Relationship Id="rId248" Type="http://schemas.openxmlformats.org/officeDocument/2006/relationships/slide" Target="slides/slide197.xml"/><Relationship Id="rId12" Type="http://schemas.openxmlformats.org/officeDocument/2006/relationships/slideMaster" Target="slideMasters/slideMaster12.xml"/><Relationship Id="rId108" Type="http://schemas.openxmlformats.org/officeDocument/2006/relationships/slide" Target="slides/slide57.xml"/><Relationship Id="rId54" Type="http://schemas.openxmlformats.org/officeDocument/2006/relationships/slide" Target="slides/slide3.xml"/><Relationship Id="rId96" Type="http://schemas.openxmlformats.org/officeDocument/2006/relationships/slide" Target="slides/slide45.xml"/><Relationship Id="rId161" Type="http://schemas.openxmlformats.org/officeDocument/2006/relationships/slide" Target="slides/slide110.xml"/><Relationship Id="rId217" Type="http://schemas.openxmlformats.org/officeDocument/2006/relationships/slide" Target="slides/slide166.xml"/><Relationship Id="rId259" Type="http://schemas.openxmlformats.org/officeDocument/2006/relationships/slide" Target="slides/slide208.xml"/><Relationship Id="rId23" Type="http://schemas.openxmlformats.org/officeDocument/2006/relationships/slideMaster" Target="slideMasters/slideMaster23.xml"/><Relationship Id="rId119" Type="http://schemas.openxmlformats.org/officeDocument/2006/relationships/slide" Target="slides/slide68.xml"/><Relationship Id="rId270" Type="http://schemas.openxmlformats.org/officeDocument/2006/relationships/slide" Target="slides/slide219.xml"/><Relationship Id="rId44" Type="http://schemas.openxmlformats.org/officeDocument/2006/relationships/slideMaster" Target="slideMasters/slideMaster44.xml"/><Relationship Id="rId65" Type="http://schemas.openxmlformats.org/officeDocument/2006/relationships/slide" Target="slides/slide14.xml"/><Relationship Id="rId86" Type="http://schemas.openxmlformats.org/officeDocument/2006/relationships/slide" Target="slides/slide35.xml"/><Relationship Id="rId130" Type="http://schemas.openxmlformats.org/officeDocument/2006/relationships/slide" Target="slides/slide79.xml"/><Relationship Id="rId151" Type="http://schemas.openxmlformats.org/officeDocument/2006/relationships/slide" Target="slides/slide100.xml"/><Relationship Id="rId172" Type="http://schemas.openxmlformats.org/officeDocument/2006/relationships/slide" Target="slides/slide121.xml"/><Relationship Id="rId193" Type="http://schemas.openxmlformats.org/officeDocument/2006/relationships/slide" Target="slides/slide142.xml"/><Relationship Id="rId207" Type="http://schemas.openxmlformats.org/officeDocument/2006/relationships/slide" Target="slides/slide156.xml"/><Relationship Id="rId228" Type="http://schemas.openxmlformats.org/officeDocument/2006/relationships/slide" Target="slides/slide177.xml"/><Relationship Id="rId249" Type="http://schemas.openxmlformats.org/officeDocument/2006/relationships/slide" Target="slides/slide198.xml"/><Relationship Id="rId13" Type="http://schemas.openxmlformats.org/officeDocument/2006/relationships/slideMaster" Target="slideMasters/slideMaster13.xml"/><Relationship Id="rId109" Type="http://schemas.openxmlformats.org/officeDocument/2006/relationships/slide" Target="slides/slide58.xml"/><Relationship Id="rId260" Type="http://schemas.openxmlformats.org/officeDocument/2006/relationships/slide" Target="slides/slide209.xml"/><Relationship Id="rId281" Type="http://schemas.openxmlformats.org/officeDocument/2006/relationships/slide" Target="slides/slide230.xml"/><Relationship Id="rId34" Type="http://schemas.openxmlformats.org/officeDocument/2006/relationships/slideMaster" Target="slideMasters/slideMaster34.xml"/><Relationship Id="rId55" Type="http://schemas.openxmlformats.org/officeDocument/2006/relationships/slide" Target="slides/slide4.xml"/><Relationship Id="rId76" Type="http://schemas.openxmlformats.org/officeDocument/2006/relationships/slide" Target="slides/slide25.xml"/><Relationship Id="rId97" Type="http://schemas.openxmlformats.org/officeDocument/2006/relationships/slide" Target="slides/slide46.xml"/><Relationship Id="rId120" Type="http://schemas.openxmlformats.org/officeDocument/2006/relationships/slide" Target="slides/slide69.xml"/><Relationship Id="rId141" Type="http://schemas.openxmlformats.org/officeDocument/2006/relationships/slide" Target="slides/slide90.xml"/><Relationship Id="rId7" Type="http://schemas.openxmlformats.org/officeDocument/2006/relationships/slideMaster" Target="slideMasters/slideMaster7.xml"/><Relationship Id="rId162" Type="http://schemas.openxmlformats.org/officeDocument/2006/relationships/slide" Target="slides/slide111.xml"/><Relationship Id="rId183" Type="http://schemas.openxmlformats.org/officeDocument/2006/relationships/slide" Target="slides/slide132.xml"/><Relationship Id="rId218" Type="http://schemas.openxmlformats.org/officeDocument/2006/relationships/slide" Target="slides/slide167.xml"/><Relationship Id="rId239" Type="http://schemas.openxmlformats.org/officeDocument/2006/relationships/slide" Target="slides/slide188.xml"/><Relationship Id="rId250" Type="http://schemas.openxmlformats.org/officeDocument/2006/relationships/slide" Target="slides/slide199.xml"/><Relationship Id="rId271" Type="http://schemas.openxmlformats.org/officeDocument/2006/relationships/slide" Target="slides/slide220.xml"/><Relationship Id="rId292" Type="http://schemas.openxmlformats.org/officeDocument/2006/relationships/slide" Target="slides/slide241.xml"/><Relationship Id="rId306" Type="http://schemas.openxmlformats.org/officeDocument/2006/relationships/presProps" Target="pres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5.xml"/><Relationship Id="rId87" Type="http://schemas.openxmlformats.org/officeDocument/2006/relationships/slide" Target="slides/slide36.xml"/><Relationship Id="rId110" Type="http://schemas.openxmlformats.org/officeDocument/2006/relationships/slide" Target="slides/slide59.xml"/><Relationship Id="rId131" Type="http://schemas.openxmlformats.org/officeDocument/2006/relationships/slide" Target="slides/slide80.xml"/><Relationship Id="rId152" Type="http://schemas.openxmlformats.org/officeDocument/2006/relationships/slide" Target="slides/slide101.xml"/><Relationship Id="rId173" Type="http://schemas.openxmlformats.org/officeDocument/2006/relationships/slide" Target="slides/slide122.xml"/><Relationship Id="rId194" Type="http://schemas.openxmlformats.org/officeDocument/2006/relationships/slide" Target="slides/slide143.xml"/><Relationship Id="rId208" Type="http://schemas.openxmlformats.org/officeDocument/2006/relationships/slide" Target="slides/slide157.xml"/><Relationship Id="rId229" Type="http://schemas.openxmlformats.org/officeDocument/2006/relationships/slide" Target="slides/slide178.xml"/><Relationship Id="rId240" Type="http://schemas.openxmlformats.org/officeDocument/2006/relationships/slide" Target="slides/slide189.xml"/><Relationship Id="rId261" Type="http://schemas.openxmlformats.org/officeDocument/2006/relationships/slide" Target="slides/slide210.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5.xml"/><Relationship Id="rId77" Type="http://schemas.openxmlformats.org/officeDocument/2006/relationships/slide" Target="slides/slide26.xml"/><Relationship Id="rId100" Type="http://schemas.openxmlformats.org/officeDocument/2006/relationships/slide" Target="slides/slide49.xml"/><Relationship Id="rId282" Type="http://schemas.openxmlformats.org/officeDocument/2006/relationships/slide" Target="slides/slide231.xml"/><Relationship Id="rId8" Type="http://schemas.openxmlformats.org/officeDocument/2006/relationships/slideMaster" Target="slideMasters/slideMaster8.xml"/><Relationship Id="rId98" Type="http://schemas.openxmlformats.org/officeDocument/2006/relationships/slide" Target="slides/slide47.xml"/><Relationship Id="rId121" Type="http://schemas.openxmlformats.org/officeDocument/2006/relationships/slide" Target="slides/slide70.xml"/><Relationship Id="rId142" Type="http://schemas.openxmlformats.org/officeDocument/2006/relationships/slide" Target="slides/slide91.xml"/><Relationship Id="rId163" Type="http://schemas.openxmlformats.org/officeDocument/2006/relationships/slide" Target="slides/slide112.xml"/><Relationship Id="rId184" Type="http://schemas.openxmlformats.org/officeDocument/2006/relationships/slide" Target="slides/slide133.xml"/><Relationship Id="rId219" Type="http://schemas.openxmlformats.org/officeDocument/2006/relationships/slide" Target="slides/slide168.xml"/><Relationship Id="rId230" Type="http://schemas.openxmlformats.org/officeDocument/2006/relationships/slide" Target="slides/slide179.xml"/><Relationship Id="rId251" Type="http://schemas.openxmlformats.org/officeDocument/2006/relationships/slide" Target="slides/slide200.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6.xml"/><Relationship Id="rId272" Type="http://schemas.openxmlformats.org/officeDocument/2006/relationships/slide" Target="slides/slide221.xml"/><Relationship Id="rId293" Type="http://schemas.openxmlformats.org/officeDocument/2006/relationships/slide" Target="slides/slide242.xml"/><Relationship Id="rId307" Type="http://schemas.openxmlformats.org/officeDocument/2006/relationships/viewProps" Target="viewProps.xml"/><Relationship Id="rId88" Type="http://schemas.openxmlformats.org/officeDocument/2006/relationships/slide" Target="slides/slide37.xml"/><Relationship Id="rId111" Type="http://schemas.openxmlformats.org/officeDocument/2006/relationships/slide" Target="slides/slide60.xml"/><Relationship Id="rId132" Type="http://schemas.openxmlformats.org/officeDocument/2006/relationships/slide" Target="slides/slide81.xml"/><Relationship Id="rId153" Type="http://schemas.openxmlformats.org/officeDocument/2006/relationships/slide" Target="slides/slide102.xml"/><Relationship Id="rId174" Type="http://schemas.openxmlformats.org/officeDocument/2006/relationships/slide" Target="slides/slide123.xml"/><Relationship Id="rId195" Type="http://schemas.openxmlformats.org/officeDocument/2006/relationships/slide" Target="slides/slide144.xml"/><Relationship Id="rId209" Type="http://schemas.openxmlformats.org/officeDocument/2006/relationships/slide" Target="slides/slide158.xml"/><Relationship Id="rId220" Type="http://schemas.openxmlformats.org/officeDocument/2006/relationships/slide" Target="slides/slide169.xml"/><Relationship Id="rId241" Type="http://schemas.openxmlformats.org/officeDocument/2006/relationships/slide" Target="slides/slide19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6.xml"/><Relationship Id="rId262" Type="http://schemas.openxmlformats.org/officeDocument/2006/relationships/slide" Target="slides/slide211.xml"/><Relationship Id="rId283" Type="http://schemas.openxmlformats.org/officeDocument/2006/relationships/slide" Target="slides/slide232.xml"/><Relationship Id="rId78" Type="http://schemas.openxmlformats.org/officeDocument/2006/relationships/slide" Target="slides/slide27.xml"/><Relationship Id="rId99" Type="http://schemas.openxmlformats.org/officeDocument/2006/relationships/slide" Target="slides/slide48.xml"/><Relationship Id="rId101" Type="http://schemas.openxmlformats.org/officeDocument/2006/relationships/slide" Target="slides/slide50.xml"/><Relationship Id="rId122" Type="http://schemas.openxmlformats.org/officeDocument/2006/relationships/slide" Target="slides/slide71.xml"/><Relationship Id="rId143" Type="http://schemas.openxmlformats.org/officeDocument/2006/relationships/slide" Target="slides/slide92.xml"/><Relationship Id="rId164" Type="http://schemas.openxmlformats.org/officeDocument/2006/relationships/slide" Target="slides/slide113.xml"/><Relationship Id="rId185" Type="http://schemas.openxmlformats.org/officeDocument/2006/relationships/slide" Target="slides/slide134.xml"/><Relationship Id="rId9" Type="http://schemas.openxmlformats.org/officeDocument/2006/relationships/slideMaster" Target="slideMasters/slideMaster9.xml"/><Relationship Id="rId210" Type="http://schemas.openxmlformats.org/officeDocument/2006/relationships/slide" Target="slides/slide159.xml"/><Relationship Id="rId26" Type="http://schemas.openxmlformats.org/officeDocument/2006/relationships/slideMaster" Target="slideMasters/slideMaster26.xml"/><Relationship Id="rId231" Type="http://schemas.openxmlformats.org/officeDocument/2006/relationships/slide" Target="slides/slide180.xml"/><Relationship Id="rId252" Type="http://schemas.openxmlformats.org/officeDocument/2006/relationships/slide" Target="slides/slide201.xml"/><Relationship Id="rId273" Type="http://schemas.openxmlformats.org/officeDocument/2006/relationships/slide" Target="slides/slide222.xml"/><Relationship Id="rId294" Type="http://schemas.openxmlformats.org/officeDocument/2006/relationships/slide" Target="slides/slide243.xml"/><Relationship Id="rId308" Type="http://schemas.openxmlformats.org/officeDocument/2006/relationships/theme" Target="theme/theme1.xml"/><Relationship Id="rId47" Type="http://schemas.openxmlformats.org/officeDocument/2006/relationships/slideMaster" Target="slideMasters/slideMaster47.xml"/><Relationship Id="rId68" Type="http://schemas.openxmlformats.org/officeDocument/2006/relationships/slide" Target="slides/slide17.xml"/><Relationship Id="rId89" Type="http://schemas.openxmlformats.org/officeDocument/2006/relationships/slide" Target="slides/slide38.xml"/><Relationship Id="rId112" Type="http://schemas.openxmlformats.org/officeDocument/2006/relationships/slide" Target="slides/slide61.xml"/><Relationship Id="rId133" Type="http://schemas.openxmlformats.org/officeDocument/2006/relationships/slide" Target="slides/slide82.xml"/><Relationship Id="rId154" Type="http://schemas.openxmlformats.org/officeDocument/2006/relationships/slide" Target="slides/slide103.xml"/><Relationship Id="rId175" Type="http://schemas.openxmlformats.org/officeDocument/2006/relationships/slide" Target="slides/slide124.xml"/><Relationship Id="rId196" Type="http://schemas.openxmlformats.org/officeDocument/2006/relationships/slide" Target="slides/slide145.xml"/><Relationship Id="rId200" Type="http://schemas.openxmlformats.org/officeDocument/2006/relationships/slide" Target="slides/slide149.xml"/><Relationship Id="rId16" Type="http://schemas.openxmlformats.org/officeDocument/2006/relationships/slideMaster" Target="slideMasters/slideMaster16.xml"/><Relationship Id="rId221" Type="http://schemas.openxmlformats.org/officeDocument/2006/relationships/slide" Target="slides/slide170.xml"/><Relationship Id="rId242" Type="http://schemas.openxmlformats.org/officeDocument/2006/relationships/slide" Target="slides/slide191.xml"/><Relationship Id="rId263" Type="http://schemas.openxmlformats.org/officeDocument/2006/relationships/slide" Target="slides/slide212.xml"/><Relationship Id="rId284" Type="http://schemas.openxmlformats.org/officeDocument/2006/relationships/slide" Target="slides/slide233.xml"/><Relationship Id="rId37" Type="http://schemas.openxmlformats.org/officeDocument/2006/relationships/slideMaster" Target="slideMasters/slideMaster37.xml"/><Relationship Id="rId58" Type="http://schemas.openxmlformats.org/officeDocument/2006/relationships/slide" Target="slides/slide7.xml"/><Relationship Id="rId79" Type="http://schemas.openxmlformats.org/officeDocument/2006/relationships/slide" Target="slides/slide28.xml"/><Relationship Id="rId102" Type="http://schemas.openxmlformats.org/officeDocument/2006/relationships/slide" Target="slides/slide51.xml"/><Relationship Id="rId123" Type="http://schemas.openxmlformats.org/officeDocument/2006/relationships/slide" Target="slides/slide72.xml"/><Relationship Id="rId144" Type="http://schemas.openxmlformats.org/officeDocument/2006/relationships/slide" Target="slides/slide93.xml"/><Relationship Id="rId90" Type="http://schemas.openxmlformats.org/officeDocument/2006/relationships/slide" Target="slides/slide39.xml"/><Relationship Id="rId165" Type="http://schemas.openxmlformats.org/officeDocument/2006/relationships/slide" Target="slides/slide114.xml"/><Relationship Id="rId186" Type="http://schemas.openxmlformats.org/officeDocument/2006/relationships/slide" Target="slides/slide135.xml"/><Relationship Id="rId211" Type="http://schemas.openxmlformats.org/officeDocument/2006/relationships/slide" Target="slides/slide160.xml"/><Relationship Id="rId232" Type="http://schemas.openxmlformats.org/officeDocument/2006/relationships/slide" Target="slides/slide181.xml"/><Relationship Id="rId253" Type="http://schemas.openxmlformats.org/officeDocument/2006/relationships/slide" Target="slides/slide202.xml"/><Relationship Id="rId274" Type="http://schemas.openxmlformats.org/officeDocument/2006/relationships/slide" Target="slides/slide223.xml"/><Relationship Id="rId295" Type="http://schemas.openxmlformats.org/officeDocument/2006/relationships/slide" Target="slides/slide244.xml"/><Relationship Id="rId309"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8.xml"/><Relationship Id="rId113" Type="http://schemas.openxmlformats.org/officeDocument/2006/relationships/slide" Target="slides/slide62.xml"/><Relationship Id="rId134" Type="http://schemas.openxmlformats.org/officeDocument/2006/relationships/slide" Target="slides/slide83.xml"/><Relationship Id="rId80" Type="http://schemas.openxmlformats.org/officeDocument/2006/relationships/slide" Target="slides/slide29.xml"/><Relationship Id="rId155" Type="http://schemas.openxmlformats.org/officeDocument/2006/relationships/slide" Target="slides/slide104.xml"/><Relationship Id="rId176" Type="http://schemas.openxmlformats.org/officeDocument/2006/relationships/slide" Target="slides/slide125.xml"/><Relationship Id="rId197" Type="http://schemas.openxmlformats.org/officeDocument/2006/relationships/slide" Target="slides/slide146.xml"/><Relationship Id="rId201" Type="http://schemas.openxmlformats.org/officeDocument/2006/relationships/slide" Target="slides/slide150.xml"/><Relationship Id="rId222" Type="http://schemas.openxmlformats.org/officeDocument/2006/relationships/slide" Target="slides/slide171.xml"/><Relationship Id="rId243" Type="http://schemas.openxmlformats.org/officeDocument/2006/relationships/slide" Target="slides/slide192.xml"/><Relationship Id="rId264" Type="http://schemas.openxmlformats.org/officeDocument/2006/relationships/slide" Target="slides/slide213.xml"/><Relationship Id="rId285" Type="http://schemas.openxmlformats.org/officeDocument/2006/relationships/slide" Target="slides/slide23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8.xml"/><Relationship Id="rId103" Type="http://schemas.openxmlformats.org/officeDocument/2006/relationships/slide" Target="slides/slide52.xml"/><Relationship Id="rId124" Type="http://schemas.openxmlformats.org/officeDocument/2006/relationships/slide" Target="slides/slide73.xml"/><Relationship Id="rId70" Type="http://schemas.openxmlformats.org/officeDocument/2006/relationships/slide" Target="slides/slide19.xml"/><Relationship Id="rId91" Type="http://schemas.openxmlformats.org/officeDocument/2006/relationships/slide" Target="slides/slide40.xml"/><Relationship Id="rId145" Type="http://schemas.openxmlformats.org/officeDocument/2006/relationships/slide" Target="slides/slide94.xml"/><Relationship Id="rId166" Type="http://schemas.openxmlformats.org/officeDocument/2006/relationships/slide" Target="slides/slide115.xml"/><Relationship Id="rId187" Type="http://schemas.openxmlformats.org/officeDocument/2006/relationships/slide" Target="slides/slide136.xml"/><Relationship Id="rId1" Type="http://schemas.openxmlformats.org/officeDocument/2006/relationships/slideMaster" Target="slideMasters/slideMaster1.xml"/><Relationship Id="rId212" Type="http://schemas.openxmlformats.org/officeDocument/2006/relationships/slide" Target="slides/slide161.xml"/><Relationship Id="rId233" Type="http://schemas.openxmlformats.org/officeDocument/2006/relationships/slide" Target="slides/slide182.xml"/><Relationship Id="rId254" Type="http://schemas.openxmlformats.org/officeDocument/2006/relationships/slide" Target="slides/slide20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3.xml"/><Relationship Id="rId275" Type="http://schemas.openxmlformats.org/officeDocument/2006/relationships/slide" Target="slides/slide224.xml"/><Relationship Id="rId296" Type="http://schemas.openxmlformats.org/officeDocument/2006/relationships/slide" Target="slides/slide245.xml"/><Relationship Id="rId300" Type="http://schemas.openxmlformats.org/officeDocument/2006/relationships/slide" Target="slides/slide249.xml"/><Relationship Id="rId60" Type="http://schemas.openxmlformats.org/officeDocument/2006/relationships/slide" Target="slides/slide9.xml"/><Relationship Id="rId81" Type="http://schemas.openxmlformats.org/officeDocument/2006/relationships/slide" Target="slides/slide30.xml"/><Relationship Id="rId135" Type="http://schemas.openxmlformats.org/officeDocument/2006/relationships/slide" Target="slides/slide84.xml"/><Relationship Id="rId156" Type="http://schemas.openxmlformats.org/officeDocument/2006/relationships/slide" Target="slides/slide105.xml"/><Relationship Id="rId177" Type="http://schemas.openxmlformats.org/officeDocument/2006/relationships/slide" Target="slides/slide126.xml"/><Relationship Id="rId198" Type="http://schemas.openxmlformats.org/officeDocument/2006/relationships/slide" Target="slides/slide147.xml"/><Relationship Id="rId202" Type="http://schemas.openxmlformats.org/officeDocument/2006/relationships/slide" Target="slides/slide151.xml"/><Relationship Id="rId223" Type="http://schemas.openxmlformats.org/officeDocument/2006/relationships/slide" Target="slides/slide172.xml"/><Relationship Id="rId244" Type="http://schemas.openxmlformats.org/officeDocument/2006/relationships/slide" Target="slides/slide19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4.xml"/><Relationship Id="rId286" Type="http://schemas.openxmlformats.org/officeDocument/2006/relationships/slide" Target="slides/slide235.xml"/><Relationship Id="rId50" Type="http://schemas.openxmlformats.org/officeDocument/2006/relationships/slideMaster" Target="slideMasters/slideMaster50.xml"/><Relationship Id="rId104" Type="http://schemas.openxmlformats.org/officeDocument/2006/relationships/slide" Target="slides/slide53.xml"/><Relationship Id="rId125" Type="http://schemas.openxmlformats.org/officeDocument/2006/relationships/slide" Target="slides/slide74.xml"/><Relationship Id="rId146" Type="http://schemas.openxmlformats.org/officeDocument/2006/relationships/slide" Target="slides/slide95.xml"/><Relationship Id="rId167" Type="http://schemas.openxmlformats.org/officeDocument/2006/relationships/slide" Target="slides/slide116.xml"/><Relationship Id="rId188" Type="http://schemas.openxmlformats.org/officeDocument/2006/relationships/slide" Target="slides/slide137.xml"/><Relationship Id="rId71" Type="http://schemas.openxmlformats.org/officeDocument/2006/relationships/slide" Target="slides/slide20.xml"/><Relationship Id="rId92" Type="http://schemas.openxmlformats.org/officeDocument/2006/relationships/slide" Target="slides/slide41.xml"/><Relationship Id="rId213" Type="http://schemas.openxmlformats.org/officeDocument/2006/relationships/slide" Target="slides/slide162.xml"/><Relationship Id="rId234" Type="http://schemas.openxmlformats.org/officeDocument/2006/relationships/slide" Target="slides/slide18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4.xml"/><Relationship Id="rId276" Type="http://schemas.openxmlformats.org/officeDocument/2006/relationships/slide" Target="slides/slide225.xml"/><Relationship Id="rId297" Type="http://schemas.openxmlformats.org/officeDocument/2006/relationships/slide" Target="slides/slide246.xml"/><Relationship Id="rId40" Type="http://schemas.openxmlformats.org/officeDocument/2006/relationships/slideMaster" Target="slideMasters/slideMaster40.xml"/><Relationship Id="rId115" Type="http://schemas.openxmlformats.org/officeDocument/2006/relationships/slide" Target="slides/slide64.xml"/><Relationship Id="rId136" Type="http://schemas.openxmlformats.org/officeDocument/2006/relationships/slide" Target="slides/slide85.xml"/><Relationship Id="rId157" Type="http://schemas.openxmlformats.org/officeDocument/2006/relationships/slide" Target="slides/slide106.xml"/><Relationship Id="rId178" Type="http://schemas.openxmlformats.org/officeDocument/2006/relationships/slide" Target="slides/slide127.xml"/><Relationship Id="rId301" Type="http://schemas.openxmlformats.org/officeDocument/2006/relationships/slide" Target="slides/slide250.xml"/><Relationship Id="rId61" Type="http://schemas.openxmlformats.org/officeDocument/2006/relationships/slide" Target="slides/slide10.xml"/><Relationship Id="rId82" Type="http://schemas.openxmlformats.org/officeDocument/2006/relationships/slide" Target="slides/slide31.xml"/><Relationship Id="rId199" Type="http://schemas.openxmlformats.org/officeDocument/2006/relationships/slide" Target="slides/slide148.xml"/><Relationship Id="rId203" Type="http://schemas.openxmlformats.org/officeDocument/2006/relationships/slide" Target="slides/slide152.xml"/><Relationship Id="rId19" Type="http://schemas.openxmlformats.org/officeDocument/2006/relationships/slideMaster" Target="slideMasters/slideMaster19.xml"/><Relationship Id="rId224" Type="http://schemas.openxmlformats.org/officeDocument/2006/relationships/slide" Target="slides/slide173.xml"/><Relationship Id="rId245" Type="http://schemas.openxmlformats.org/officeDocument/2006/relationships/slide" Target="slides/slide194.xml"/><Relationship Id="rId266" Type="http://schemas.openxmlformats.org/officeDocument/2006/relationships/slide" Target="slides/slide215.xml"/><Relationship Id="rId287" Type="http://schemas.openxmlformats.org/officeDocument/2006/relationships/slide" Target="slides/slide236.xml"/><Relationship Id="rId30" Type="http://schemas.openxmlformats.org/officeDocument/2006/relationships/slideMaster" Target="slideMasters/slideMaster30.xml"/><Relationship Id="rId105" Type="http://schemas.openxmlformats.org/officeDocument/2006/relationships/slide" Target="slides/slide54.xml"/><Relationship Id="rId126" Type="http://schemas.openxmlformats.org/officeDocument/2006/relationships/slide" Target="slides/slide75.xml"/><Relationship Id="rId147" Type="http://schemas.openxmlformats.org/officeDocument/2006/relationships/slide" Target="slides/slide96.xml"/><Relationship Id="rId168" Type="http://schemas.openxmlformats.org/officeDocument/2006/relationships/slide" Target="slides/slide117.xml"/><Relationship Id="rId51" Type="http://schemas.openxmlformats.org/officeDocument/2006/relationships/slideMaster" Target="slideMasters/slideMaster51.xml"/><Relationship Id="rId72" Type="http://schemas.openxmlformats.org/officeDocument/2006/relationships/slide" Target="slides/slide21.xml"/><Relationship Id="rId93" Type="http://schemas.openxmlformats.org/officeDocument/2006/relationships/slide" Target="slides/slide42.xml"/><Relationship Id="rId189" Type="http://schemas.openxmlformats.org/officeDocument/2006/relationships/slide" Target="slides/slide138.xml"/><Relationship Id="rId3" Type="http://schemas.openxmlformats.org/officeDocument/2006/relationships/slideMaster" Target="slideMasters/slideMaster3.xml"/><Relationship Id="rId214" Type="http://schemas.openxmlformats.org/officeDocument/2006/relationships/slide" Target="slides/slide163.xml"/><Relationship Id="rId235" Type="http://schemas.openxmlformats.org/officeDocument/2006/relationships/slide" Target="slides/slide184.xml"/><Relationship Id="rId256" Type="http://schemas.openxmlformats.org/officeDocument/2006/relationships/slide" Target="slides/slide205.xml"/><Relationship Id="rId277" Type="http://schemas.openxmlformats.org/officeDocument/2006/relationships/slide" Target="slides/slide226.xml"/><Relationship Id="rId298" Type="http://schemas.openxmlformats.org/officeDocument/2006/relationships/slide" Target="slides/slide247.xml"/><Relationship Id="rId116" Type="http://schemas.openxmlformats.org/officeDocument/2006/relationships/slide" Target="slides/slide65.xml"/><Relationship Id="rId137" Type="http://schemas.openxmlformats.org/officeDocument/2006/relationships/slide" Target="slides/slide86.xml"/><Relationship Id="rId158" Type="http://schemas.openxmlformats.org/officeDocument/2006/relationships/slide" Target="slides/slide107.xml"/><Relationship Id="rId302" Type="http://schemas.openxmlformats.org/officeDocument/2006/relationships/slide" Target="slides/slide25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1.xml"/><Relationship Id="rId83" Type="http://schemas.openxmlformats.org/officeDocument/2006/relationships/slide" Target="slides/slide32.xml"/><Relationship Id="rId179" Type="http://schemas.openxmlformats.org/officeDocument/2006/relationships/slide" Target="slides/slide128.xml"/><Relationship Id="rId190" Type="http://schemas.openxmlformats.org/officeDocument/2006/relationships/slide" Target="slides/slide139.xml"/><Relationship Id="rId204" Type="http://schemas.openxmlformats.org/officeDocument/2006/relationships/slide" Target="slides/slide153.xml"/><Relationship Id="rId225" Type="http://schemas.openxmlformats.org/officeDocument/2006/relationships/slide" Target="slides/slide174.xml"/><Relationship Id="rId246" Type="http://schemas.openxmlformats.org/officeDocument/2006/relationships/slide" Target="slides/slide195.xml"/><Relationship Id="rId267" Type="http://schemas.openxmlformats.org/officeDocument/2006/relationships/slide" Target="slides/slide216.xml"/><Relationship Id="rId288" Type="http://schemas.openxmlformats.org/officeDocument/2006/relationships/slide" Target="slides/slide237.xml"/><Relationship Id="rId106" Type="http://schemas.openxmlformats.org/officeDocument/2006/relationships/slide" Target="slides/slide55.xml"/><Relationship Id="rId127" Type="http://schemas.openxmlformats.org/officeDocument/2006/relationships/slide" Target="slides/slide7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xml"/><Relationship Id="rId73" Type="http://schemas.openxmlformats.org/officeDocument/2006/relationships/slide" Target="slides/slide22.xml"/><Relationship Id="rId94" Type="http://schemas.openxmlformats.org/officeDocument/2006/relationships/slide" Target="slides/slide43.xml"/><Relationship Id="rId148" Type="http://schemas.openxmlformats.org/officeDocument/2006/relationships/slide" Target="slides/slide97.xml"/><Relationship Id="rId169" Type="http://schemas.openxmlformats.org/officeDocument/2006/relationships/slide" Target="slides/slide118.xml"/><Relationship Id="rId4" Type="http://schemas.openxmlformats.org/officeDocument/2006/relationships/slideMaster" Target="slideMasters/slideMaster4.xml"/><Relationship Id="rId180" Type="http://schemas.openxmlformats.org/officeDocument/2006/relationships/slide" Target="slides/slide129.xml"/><Relationship Id="rId215" Type="http://schemas.openxmlformats.org/officeDocument/2006/relationships/slide" Target="slides/slide164.xml"/><Relationship Id="rId236" Type="http://schemas.openxmlformats.org/officeDocument/2006/relationships/slide" Target="slides/slide185.xml"/><Relationship Id="rId257" Type="http://schemas.openxmlformats.org/officeDocument/2006/relationships/slide" Target="slides/slide206.xml"/><Relationship Id="rId278" Type="http://schemas.openxmlformats.org/officeDocument/2006/relationships/slide" Target="slides/slide227.xml"/><Relationship Id="rId303" Type="http://schemas.openxmlformats.org/officeDocument/2006/relationships/slide" Target="slides/slide252.xml"/><Relationship Id="rId42" Type="http://schemas.openxmlformats.org/officeDocument/2006/relationships/slideMaster" Target="slideMasters/slideMaster42.xml"/><Relationship Id="rId84" Type="http://schemas.openxmlformats.org/officeDocument/2006/relationships/slide" Target="slides/slide33.xml"/><Relationship Id="rId138" Type="http://schemas.openxmlformats.org/officeDocument/2006/relationships/slide" Target="slides/slide87.xml"/><Relationship Id="rId191" Type="http://schemas.openxmlformats.org/officeDocument/2006/relationships/slide" Target="slides/slide140.xml"/><Relationship Id="rId205" Type="http://schemas.openxmlformats.org/officeDocument/2006/relationships/slide" Target="slides/slide154.xml"/><Relationship Id="rId247" Type="http://schemas.openxmlformats.org/officeDocument/2006/relationships/slide" Target="slides/slide196.xml"/><Relationship Id="rId107" Type="http://schemas.openxmlformats.org/officeDocument/2006/relationships/slide" Target="slides/slide56.xml"/><Relationship Id="rId289" Type="http://schemas.openxmlformats.org/officeDocument/2006/relationships/slide" Target="slides/slide238.xml"/><Relationship Id="rId11" Type="http://schemas.openxmlformats.org/officeDocument/2006/relationships/slideMaster" Target="slideMasters/slideMaster11.xml"/><Relationship Id="rId53" Type="http://schemas.openxmlformats.org/officeDocument/2006/relationships/slide" Target="slides/slide2.xml"/><Relationship Id="rId149" Type="http://schemas.openxmlformats.org/officeDocument/2006/relationships/slide" Target="slides/slide98.xml"/><Relationship Id="rId95" Type="http://schemas.openxmlformats.org/officeDocument/2006/relationships/slide" Target="slides/slide44.xml"/><Relationship Id="rId160" Type="http://schemas.openxmlformats.org/officeDocument/2006/relationships/slide" Target="slides/slide109.xml"/><Relationship Id="rId216" Type="http://schemas.openxmlformats.org/officeDocument/2006/relationships/slide" Target="slides/slide165.xml"/><Relationship Id="rId258" Type="http://schemas.openxmlformats.org/officeDocument/2006/relationships/slide" Target="slides/slide207.xml"/><Relationship Id="rId22" Type="http://schemas.openxmlformats.org/officeDocument/2006/relationships/slideMaster" Target="slideMasters/slideMaster22.xml"/><Relationship Id="rId64" Type="http://schemas.openxmlformats.org/officeDocument/2006/relationships/slide" Target="slides/slide13.xml"/><Relationship Id="rId118" Type="http://schemas.openxmlformats.org/officeDocument/2006/relationships/slide" Target="slides/slide67.xml"/><Relationship Id="rId171" Type="http://schemas.openxmlformats.org/officeDocument/2006/relationships/slide" Target="slides/slide120.xml"/><Relationship Id="rId227" Type="http://schemas.openxmlformats.org/officeDocument/2006/relationships/slide" Target="slides/slide176.xml"/><Relationship Id="rId269" Type="http://schemas.openxmlformats.org/officeDocument/2006/relationships/slide" Target="slides/slide218.xml"/><Relationship Id="rId33" Type="http://schemas.openxmlformats.org/officeDocument/2006/relationships/slideMaster" Target="slideMasters/slideMaster33.xml"/><Relationship Id="rId129" Type="http://schemas.openxmlformats.org/officeDocument/2006/relationships/slide" Target="slides/slide78.xml"/><Relationship Id="rId280" Type="http://schemas.openxmlformats.org/officeDocument/2006/relationships/slide" Target="slides/slide229.xml"/><Relationship Id="rId75" Type="http://schemas.openxmlformats.org/officeDocument/2006/relationships/slide" Target="slides/slide24.xml"/><Relationship Id="rId140" Type="http://schemas.openxmlformats.org/officeDocument/2006/relationships/slide" Target="slides/slide89.xml"/><Relationship Id="rId182" Type="http://schemas.openxmlformats.org/officeDocument/2006/relationships/slide" Target="slides/slide131.xml"/><Relationship Id="rId6" Type="http://schemas.openxmlformats.org/officeDocument/2006/relationships/slideMaster" Target="slideMasters/slideMaster6.xml"/><Relationship Id="rId238" Type="http://schemas.openxmlformats.org/officeDocument/2006/relationships/slide" Target="slides/slide187.xml"/><Relationship Id="rId291" Type="http://schemas.openxmlformats.org/officeDocument/2006/relationships/slide" Target="slides/slide240.xml"/><Relationship Id="rId30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4.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5.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7.xml"/><Relationship Id="rId1" Type="http://schemas.microsoft.com/office/2011/relationships/chartStyle" Target="style7.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Nour%20Mohammed\Desktop\office%202013\With_Without_Pre-alignment.xlsx" TargetMode="External"/><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Nour%20Mohammed\Desktop\office%202013\With_Without_Pre-alignment.xlsx" TargetMode="External"/><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LSERCS\Desktop\GateKeeper%2029-9-2015\Second_Submission_to_Bioinformatics_Jan2017\mrfast_with_GateKeepe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LSERCS\Desktop\ALSER%20Thesis\Thesis_September2017\Figures\fig17.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Saugata\Documents\Postdoc\Papers\Drafts\2017ISMB-GRIM\executiontime.csv"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Saugata\Documents\Postdoc\Papers\Drafts\2017ISMB-GRIM\plots\EvalPlo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1.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FFC000"/>
            </a:solidFill>
          </c:spPr>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2-98E5-4143-BBB7-E480641FD48F}"/>
              </c:ext>
            </c:extLst>
          </c:dPt>
          <c:dPt>
            <c:idx val="1"/>
            <c:bubble3D val="0"/>
            <c:explosion val="17"/>
            <c:spPr>
              <a:solidFill>
                <a:schemeClr val="bg1">
                  <a:lumMod val="50000"/>
                </a:schemeClr>
              </a:solidFill>
              <a:ln w="19050">
                <a:solidFill>
                  <a:schemeClr val="lt1"/>
                </a:solidFill>
              </a:ln>
              <a:effectLst/>
            </c:spPr>
            <c:extLst>
              <c:ext xmlns:c16="http://schemas.microsoft.com/office/drawing/2014/chart" uri="{C3380CC4-5D6E-409C-BE32-E72D297353CC}">
                <c16:uniqueId val="{00000001-98E5-4143-BBB7-E480641FD48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Read Mapping</c:v>
                </c:pt>
                <c:pt idx="1">
                  <c:v>Others</c:v>
                </c:pt>
              </c:strCache>
            </c:strRef>
          </c:cat>
          <c:val>
            <c:numRef>
              <c:f>Sheet1!$B$2:$B$3</c:f>
              <c:numCache>
                <c:formatCode>0%</c:formatCode>
                <c:ptCount val="2"/>
                <c:pt idx="0">
                  <c:v>0.71</c:v>
                </c:pt>
                <c:pt idx="1">
                  <c:v>0.28999999999999998</c:v>
                </c:pt>
              </c:numCache>
            </c:numRef>
          </c:val>
          <c:extLst>
            <c:ext xmlns:c16="http://schemas.microsoft.com/office/drawing/2014/chart" uri="{C3380CC4-5D6E-409C-BE32-E72D297353CC}">
              <c16:uniqueId val="{00000000-98E5-4143-BBB7-E480641FD48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95FF-7646-B4E8-4E4D426E691D}"/>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95FF-7646-B4E8-4E4D426E691D}"/>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95FF-7646-B4E8-4E4D426E691D}"/>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95FF-7646-B4E8-4E4D426E691D}"/>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95FF-7646-B4E8-4E4D426E691D}"/>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95FF-7646-B4E8-4E4D426E691D}"/>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5FF-7646-B4E8-4E4D426E691D}"/>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5FF-7646-B4E8-4E4D426E691D}"/>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95FF-7646-B4E8-4E4D426E691D}"/>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95FF-7646-B4E8-4E4D426E691D}"/>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95FF-7646-B4E8-4E4D426E691D}"/>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95FF-7646-B4E8-4E4D426E691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95FF-7646-B4E8-4E4D426E691D}"/>
            </c:ext>
          </c:extLst>
        </c:ser>
        <c:dLbls>
          <c:showLegendKey val="0"/>
          <c:showVal val="0"/>
          <c:showCatName val="0"/>
          <c:showSerName val="0"/>
          <c:showPercent val="0"/>
          <c:showBubbleSize val="0"/>
        </c:dLbls>
        <c:gapWidth val="80"/>
        <c:overlap val="-27"/>
        <c:axId val="-1472740656"/>
        <c:axId val="-1472736896"/>
      </c:barChart>
      <c:catAx>
        <c:axId val="-147274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72736896"/>
        <c:crosses val="autoZero"/>
        <c:auto val="1"/>
        <c:lblAlgn val="ctr"/>
        <c:lblOffset val="100"/>
        <c:noMultiLvlLbl val="0"/>
      </c:catAx>
      <c:valAx>
        <c:axId val="-1472736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7274065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D682-FE4A-8C64-E2F2783B4298}"/>
              </c:ext>
            </c:extLst>
          </c:dPt>
          <c:dPt>
            <c:idx val="1"/>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3-D682-FE4A-8C64-E2F2783B4298}"/>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D682-FE4A-8C64-E2F2783B4298}"/>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D682-FE4A-8C64-E2F2783B4298}"/>
              </c:ext>
            </c:extLst>
          </c:dPt>
          <c:dLbls>
            <c:dLbl>
              <c:idx val="1"/>
              <c:tx>
                <c:rich>
                  <a:bodyPr/>
                  <a:lstStyle/>
                  <a:p>
                    <a:r>
                      <a:rPr lang="en-US" altLang="ko-KR" dirty="0"/>
                      <a:t>2.3x</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682-FE4A-8C64-E2F2783B4298}"/>
                </c:ext>
              </c:extLst>
            </c:dLbl>
            <c:dLbl>
              <c:idx val="2"/>
              <c:tx>
                <c:rich>
                  <a:bodyPr/>
                  <a:lstStyle/>
                  <a:p>
                    <a:r>
                      <a:rPr lang="en-US" altLang="ko-KR" dirty="0"/>
                      <a:t>3.0x</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682-FE4A-8C64-E2F2783B4298}"/>
                </c:ext>
              </c:extLst>
            </c:dLbl>
            <c:dLbl>
              <c:idx val="3"/>
              <c:tx>
                <c:rich>
                  <a:bodyPr/>
                  <a:lstStyle/>
                  <a:p>
                    <a:r>
                      <a:rPr lang="en-US" altLang="ko-KR" dirty="0"/>
                      <a:t>6.5x</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D682-FE4A-8C64-E2F2783B4298}"/>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HMC-MC</c:v>
                </c:pt>
                <c:pt idx="1">
                  <c:v>HMC-MC +
PIM BW</c:v>
                </c:pt>
                <c:pt idx="2">
                  <c:v>Tesseract + Conventional BW</c:v>
                </c:pt>
                <c:pt idx="3">
                  <c:v>Tesseract</c:v>
                </c:pt>
              </c:strCache>
            </c:strRef>
          </c:cat>
          <c:val>
            <c:numRef>
              <c:f>Sheet1!$B$2:$B$5</c:f>
              <c:numCache>
                <c:formatCode>General</c:formatCode>
                <c:ptCount val="4"/>
                <c:pt idx="0">
                  <c:v>1</c:v>
                </c:pt>
                <c:pt idx="1">
                  <c:v>2.3042730158714102</c:v>
                </c:pt>
                <c:pt idx="2">
                  <c:v>3.0223863878163568</c:v>
                </c:pt>
                <c:pt idx="3">
                  <c:v>6.4998907173731304</c:v>
                </c:pt>
              </c:numCache>
            </c:numRef>
          </c:val>
          <c:extLst>
            <c:ext xmlns:c16="http://schemas.microsoft.com/office/drawing/2014/chart" uri="{C3380CC4-5D6E-409C-BE32-E72D297353CC}">
              <c16:uniqueId val="{00000008-D682-FE4A-8C64-E2F2783B4298}"/>
            </c:ext>
          </c:extLst>
        </c:ser>
        <c:dLbls>
          <c:showLegendKey val="0"/>
          <c:showVal val="0"/>
          <c:showCatName val="0"/>
          <c:showSerName val="0"/>
          <c:showPercent val="0"/>
          <c:showBubbleSize val="0"/>
        </c:dLbls>
        <c:gapWidth val="80"/>
        <c:overlap val="-27"/>
        <c:axId val="67795088"/>
        <c:axId val="67800800"/>
      </c:barChart>
      <c:catAx>
        <c:axId val="67795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7800800"/>
        <c:crosses val="autoZero"/>
        <c:auto val="1"/>
        <c:lblAlgn val="ctr"/>
        <c:lblOffset val="100"/>
        <c:noMultiLvlLbl val="0"/>
      </c:catAx>
      <c:valAx>
        <c:axId val="67800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p>
            </c:rich>
          </c:tx>
          <c:layout>
            <c:manualLayout>
              <c:xMode val="edge"/>
              <c:yMode val="edge"/>
              <c:x val="1.54320987654321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779508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5DF4-1A4A-A35C-9A3D3795F0E9}"/>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5DF4-1A4A-A35C-9A3D3795F0E9}"/>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5DF4-1A4A-A35C-9A3D3795F0E9}"/>
            </c:ext>
          </c:extLst>
        </c:ser>
        <c:dLbls>
          <c:showLegendKey val="0"/>
          <c:showVal val="0"/>
          <c:showCatName val="0"/>
          <c:showSerName val="0"/>
          <c:showPercent val="0"/>
          <c:showBubbleSize val="0"/>
        </c:dLbls>
        <c:gapWidth val="80"/>
        <c:overlap val="100"/>
        <c:axId val="-1506018976"/>
        <c:axId val="-1506014208"/>
      </c:barChart>
      <c:catAx>
        <c:axId val="-150601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506014208"/>
        <c:crosses val="autoZero"/>
        <c:auto val="1"/>
        <c:lblAlgn val="ctr"/>
        <c:lblOffset val="100"/>
        <c:noMultiLvlLbl val="0"/>
      </c:catAx>
      <c:valAx>
        <c:axId val="-1506014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5060189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FFC000"/>
            </a:solidFill>
          </c:spPr>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2-98E5-4143-BBB7-E480641FD48F}"/>
              </c:ext>
            </c:extLst>
          </c:dPt>
          <c:dPt>
            <c:idx val="1"/>
            <c:bubble3D val="0"/>
            <c:explosion val="17"/>
            <c:spPr>
              <a:solidFill>
                <a:schemeClr val="bg1">
                  <a:lumMod val="50000"/>
                </a:schemeClr>
              </a:solidFill>
              <a:ln w="19050">
                <a:solidFill>
                  <a:schemeClr val="lt1"/>
                </a:solidFill>
              </a:ln>
              <a:effectLst/>
            </c:spPr>
            <c:extLst>
              <c:ext xmlns:c16="http://schemas.microsoft.com/office/drawing/2014/chart" uri="{C3380CC4-5D6E-409C-BE32-E72D297353CC}">
                <c16:uniqueId val="{00000001-98E5-4143-BBB7-E480641FD48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Read Mapping</c:v>
                </c:pt>
                <c:pt idx="1">
                  <c:v>Others</c:v>
                </c:pt>
              </c:strCache>
            </c:strRef>
          </c:cat>
          <c:val>
            <c:numRef>
              <c:f>Sheet1!$B$2:$B$3</c:f>
              <c:numCache>
                <c:formatCode>0%</c:formatCode>
                <c:ptCount val="2"/>
                <c:pt idx="0">
                  <c:v>0.71</c:v>
                </c:pt>
                <c:pt idx="1">
                  <c:v>0.28999999999999998</c:v>
                </c:pt>
              </c:numCache>
            </c:numRef>
          </c:val>
          <c:extLst>
            <c:ext xmlns:c16="http://schemas.microsoft.com/office/drawing/2014/chart" uri="{C3380CC4-5D6E-409C-BE32-E72D297353CC}">
              <c16:uniqueId val="{00000000-98E5-4143-BBB7-E480641FD48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83245844269466"/>
          <c:y val="3.6772171539979484E-2"/>
          <c:w val="0.86488976377952753"/>
          <c:h val="0.76136378767229773"/>
        </c:manualLayout>
      </c:layout>
      <c:lineChart>
        <c:grouping val="standard"/>
        <c:varyColors val="0"/>
        <c:ser>
          <c:idx val="0"/>
          <c:order val="0"/>
          <c:tx>
            <c:strRef>
              <c:f>Sheet2!$D$1</c:f>
              <c:strCache>
                <c:ptCount val="1"/>
                <c:pt idx="0">
                  <c:v>Total processing time without pre-alignment (sec)</c:v>
                </c:pt>
              </c:strCache>
            </c:strRef>
          </c:tx>
          <c:spPr>
            <a:ln w="57150" cap="rnd">
              <a:solidFill>
                <a:schemeClr val="tx2"/>
              </a:solidFill>
              <a:round/>
            </a:ln>
            <a:effectLst/>
          </c:spPr>
          <c:marker>
            <c:symbol val="none"/>
          </c:marker>
          <c:cat>
            <c:multiLvlStrRef>
              <c:f>Sheet2!$B$2:$C$41</c:f>
              <c:multiLvlStrCache>
                <c:ptCount val="40"/>
                <c:lvl>
                  <c:pt idx="0">
                    <c:v>100%</c:v>
                  </c:pt>
                  <c:pt idx="1">
                    <c:v>80%</c:v>
                  </c:pt>
                  <c:pt idx="2">
                    <c:v>60%</c:v>
                  </c:pt>
                  <c:pt idx="3">
                    <c:v>40%</c:v>
                  </c:pt>
                  <c:pt idx="4">
                    <c:v>20%</c:v>
                  </c:pt>
                  <c:pt idx="5">
                    <c:v>100%</c:v>
                  </c:pt>
                  <c:pt idx="6">
                    <c:v>80%</c:v>
                  </c:pt>
                  <c:pt idx="7">
                    <c:v>60%</c:v>
                  </c:pt>
                  <c:pt idx="8">
                    <c:v>40%</c:v>
                  </c:pt>
                  <c:pt idx="9">
                    <c:v>20%</c:v>
                  </c:pt>
                  <c:pt idx="10">
                    <c:v>100%</c:v>
                  </c:pt>
                  <c:pt idx="11">
                    <c:v>80%</c:v>
                  </c:pt>
                  <c:pt idx="12">
                    <c:v>60%</c:v>
                  </c:pt>
                  <c:pt idx="13">
                    <c:v>40%</c:v>
                  </c:pt>
                  <c:pt idx="14">
                    <c:v>20%</c:v>
                  </c:pt>
                  <c:pt idx="15">
                    <c:v>100%</c:v>
                  </c:pt>
                  <c:pt idx="16">
                    <c:v>80%</c:v>
                  </c:pt>
                  <c:pt idx="17">
                    <c:v>60%</c:v>
                  </c:pt>
                  <c:pt idx="18">
                    <c:v>40%</c:v>
                  </c:pt>
                  <c:pt idx="19">
                    <c:v>20%</c:v>
                  </c:pt>
                  <c:pt idx="20">
                    <c:v>100%</c:v>
                  </c:pt>
                  <c:pt idx="21">
                    <c:v>80%</c:v>
                  </c:pt>
                  <c:pt idx="22">
                    <c:v>60%</c:v>
                  </c:pt>
                  <c:pt idx="23">
                    <c:v>40%</c:v>
                  </c:pt>
                  <c:pt idx="24">
                    <c:v>20%</c:v>
                  </c:pt>
                  <c:pt idx="25">
                    <c:v>100%</c:v>
                  </c:pt>
                  <c:pt idx="26">
                    <c:v>80%</c:v>
                  </c:pt>
                  <c:pt idx="27">
                    <c:v>60%</c:v>
                  </c:pt>
                  <c:pt idx="28">
                    <c:v>40%</c:v>
                  </c:pt>
                  <c:pt idx="29">
                    <c:v>20%</c:v>
                  </c:pt>
                  <c:pt idx="30">
                    <c:v>100%</c:v>
                  </c:pt>
                  <c:pt idx="31">
                    <c:v>80%</c:v>
                  </c:pt>
                  <c:pt idx="32">
                    <c:v>60%</c:v>
                  </c:pt>
                  <c:pt idx="33">
                    <c:v>40%</c:v>
                  </c:pt>
                  <c:pt idx="34">
                    <c:v>20%</c:v>
                  </c:pt>
                  <c:pt idx="35">
                    <c:v>100%</c:v>
                  </c:pt>
                  <c:pt idx="36">
                    <c:v>80%</c:v>
                  </c:pt>
                  <c:pt idx="37">
                    <c:v>60%</c:v>
                  </c:pt>
                  <c:pt idx="38">
                    <c:v>40%</c:v>
                  </c:pt>
                  <c:pt idx="39">
                    <c:v>20%</c:v>
                  </c:pt>
                </c:lvl>
                <c:lvl>
                  <c:pt idx="0">
                    <c:v>2x</c:v>
                  </c:pt>
                  <c:pt idx="5">
                    <c:v>4x</c:v>
                  </c:pt>
                  <c:pt idx="10">
                    <c:v>8x</c:v>
                  </c:pt>
                  <c:pt idx="15">
                    <c:v>16x</c:v>
                  </c:pt>
                  <c:pt idx="20">
                    <c:v>32x</c:v>
                  </c:pt>
                  <c:pt idx="25">
                    <c:v>64x</c:v>
                  </c:pt>
                  <c:pt idx="30">
                    <c:v>128x</c:v>
                  </c:pt>
                  <c:pt idx="35">
                    <c:v>256x</c:v>
                  </c:pt>
                </c:lvl>
              </c:multiLvlStrCache>
            </c:multiLvlStrRef>
          </c:cat>
          <c:val>
            <c:numRef>
              <c:f>Sheet2!$D$2:$D$41</c:f>
              <c:numCache>
                <c:formatCode>General</c:formatCode>
                <c:ptCount val="40"/>
                <c:pt idx="0">
                  <c:v>10000</c:v>
                </c:pt>
                <c:pt idx="1">
                  <c:v>10000</c:v>
                </c:pt>
                <c:pt idx="2">
                  <c:v>10000</c:v>
                </c:pt>
                <c:pt idx="3">
                  <c:v>10000</c:v>
                </c:pt>
                <c:pt idx="4">
                  <c:v>10000</c:v>
                </c:pt>
                <c:pt idx="5">
                  <c:v>10000</c:v>
                </c:pt>
                <c:pt idx="6">
                  <c:v>10000</c:v>
                </c:pt>
                <c:pt idx="7">
                  <c:v>10000</c:v>
                </c:pt>
                <c:pt idx="8">
                  <c:v>10000</c:v>
                </c:pt>
                <c:pt idx="9">
                  <c:v>10000</c:v>
                </c:pt>
                <c:pt idx="10">
                  <c:v>10000</c:v>
                </c:pt>
                <c:pt idx="11">
                  <c:v>10000</c:v>
                </c:pt>
                <c:pt idx="12">
                  <c:v>10000</c:v>
                </c:pt>
                <c:pt idx="13">
                  <c:v>10000</c:v>
                </c:pt>
                <c:pt idx="14">
                  <c:v>10000</c:v>
                </c:pt>
                <c:pt idx="15">
                  <c:v>10000</c:v>
                </c:pt>
                <c:pt idx="16">
                  <c:v>10000</c:v>
                </c:pt>
                <c:pt idx="17">
                  <c:v>10000</c:v>
                </c:pt>
                <c:pt idx="18">
                  <c:v>10000</c:v>
                </c:pt>
                <c:pt idx="19">
                  <c:v>10000</c:v>
                </c:pt>
                <c:pt idx="20">
                  <c:v>10000</c:v>
                </c:pt>
                <c:pt idx="21">
                  <c:v>10000</c:v>
                </c:pt>
                <c:pt idx="22">
                  <c:v>10000</c:v>
                </c:pt>
                <c:pt idx="23">
                  <c:v>10000</c:v>
                </c:pt>
                <c:pt idx="24">
                  <c:v>10000</c:v>
                </c:pt>
                <c:pt idx="25">
                  <c:v>10000</c:v>
                </c:pt>
                <c:pt idx="26">
                  <c:v>10000</c:v>
                </c:pt>
                <c:pt idx="27">
                  <c:v>10000</c:v>
                </c:pt>
                <c:pt idx="28">
                  <c:v>10000</c:v>
                </c:pt>
                <c:pt idx="29">
                  <c:v>10000</c:v>
                </c:pt>
                <c:pt idx="30">
                  <c:v>10000</c:v>
                </c:pt>
                <c:pt idx="31">
                  <c:v>10000</c:v>
                </c:pt>
                <c:pt idx="32">
                  <c:v>10000</c:v>
                </c:pt>
                <c:pt idx="33">
                  <c:v>10000</c:v>
                </c:pt>
                <c:pt idx="34">
                  <c:v>10000</c:v>
                </c:pt>
                <c:pt idx="35">
                  <c:v>10000</c:v>
                </c:pt>
                <c:pt idx="36">
                  <c:v>10000</c:v>
                </c:pt>
                <c:pt idx="37">
                  <c:v>10000</c:v>
                </c:pt>
                <c:pt idx="38">
                  <c:v>10000</c:v>
                </c:pt>
                <c:pt idx="39">
                  <c:v>10000</c:v>
                </c:pt>
              </c:numCache>
            </c:numRef>
          </c:val>
          <c:smooth val="0"/>
          <c:extLst>
            <c:ext xmlns:c16="http://schemas.microsoft.com/office/drawing/2014/chart" uri="{C3380CC4-5D6E-409C-BE32-E72D297353CC}">
              <c16:uniqueId val="{00000000-CEF4-CC48-AC73-1A6D7338BD89}"/>
            </c:ext>
          </c:extLst>
        </c:ser>
        <c:dLbls>
          <c:showLegendKey val="0"/>
          <c:showVal val="0"/>
          <c:showCatName val="0"/>
          <c:showSerName val="0"/>
          <c:showPercent val="0"/>
          <c:showBubbleSize val="0"/>
        </c:dLbls>
        <c:smooth val="0"/>
        <c:axId val="343514144"/>
        <c:axId val="343513752"/>
        <c:extLst>
          <c:ext xmlns:c15="http://schemas.microsoft.com/office/drawing/2012/chart" uri="{02D57815-91ED-43cb-92C2-25804820EDAC}">
            <c15:filteredLineSeries>
              <c15:ser>
                <c:idx val="1"/>
                <c:order val="1"/>
                <c:tx>
                  <c:strRef>
                    <c:extLst>
                      <c:ext uri="{02D57815-91ED-43cb-92C2-25804820EDAC}">
                        <c15:formulaRef>
                          <c15:sqref>Sheet2!$E$1</c15:sqref>
                        </c15:formulaRef>
                      </c:ext>
                    </c:extLst>
                    <c:strCache>
                      <c:ptCount val="1"/>
                      <c:pt idx="0">
                        <c:v>Total processing time with pre-alignment (sec)</c:v>
                      </c:pt>
                    </c:strCache>
                  </c:strRef>
                </c:tx>
                <c:spPr>
                  <a:ln w="57150" cap="rnd">
                    <a:solidFill>
                      <a:srgbClr val="FF0000"/>
                    </a:solidFill>
                    <a:round/>
                  </a:ln>
                  <a:effectLst/>
                </c:spPr>
                <c:marker>
                  <c:symbol val="none"/>
                </c:marker>
                <c:cat>
                  <c:multiLvlStrRef>
                    <c:extLst>
                      <c:ext uri="{02D57815-91ED-43cb-92C2-25804820EDAC}">
                        <c15:formulaRef>
                          <c15:sqref>Sheet2!$B$2:$C$41</c15:sqref>
                        </c15:formulaRef>
                      </c:ext>
                    </c:extLst>
                    <c:multiLvlStrCache>
                      <c:ptCount val="40"/>
                      <c:lvl>
                        <c:pt idx="0">
                          <c:v>100%</c:v>
                        </c:pt>
                        <c:pt idx="1">
                          <c:v>80%</c:v>
                        </c:pt>
                        <c:pt idx="2">
                          <c:v>60%</c:v>
                        </c:pt>
                        <c:pt idx="3">
                          <c:v>40%</c:v>
                        </c:pt>
                        <c:pt idx="4">
                          <c:v>20%</c:v>
                        </c:pt>
                        <c:pt idx="5">
                          <c:v>100%</c:v>
                        </c:pt>
                        <c:pt idx="6">
                          <c:v>80%</c:v>
                        </c:pt>
                        <c:pt idx="7">
                          <c:v>60%</c:v>
                        </c:pt>
                        <c:pt idx="8">
                          <c:v>40%</c:v>
                        </c:pt>
                        <c:pt idx="9">
                          <c:v>20%</c:v>
                        </c:pt>
                        <c:pt idx="10">
                          <c:v>100%</c:v>
                        </c:pt>
                        <c:pt idx="11">
                          <c:v>80%</c:v>
                        </c:pt>
                        <c:pt idx="12">
                          <c:v>60%</c:v>
                        </c:pt>
                        <c:pt idx="13">
                          <c:v>40%</c:v>
                        </c:pt>
                        <c:pt idx="14">
                          <c:v>20%</c:v>
                        </c:pt>
                        <c:pt idx="15">
                          <c:v>100%</c:v>
                        </c:pt>
                        <c:pt idx="16">
                          <c:v>80%</c:v>
                        </c:pt>
                        <c:pt idx="17">
                          <c:v>60%</c:v>
                        </c:pt>
                        <c:pt idx="18">
                          <c:v>40%</c:v>
                        </c:pt>
                        <c:pt idx="19">
                          <c:v>20%</c:v>
                        </c:pt>
                        <c:pt idx="20">
                          <c:v>100%</c:v>
                        </c:pt>
                        <c:pt idx="21">
                          <c:v>80%</c:v>
                        </c:pt>
                        <c:pt idx="22">
                          <c:v>60%</c:v>
                        </c:pt>
                        <c:pt idx="23">
                          <c:v>40%</c:v>
                        </c:pt>
                        <c:pt idx="24">
                          <c:v>20%</c:v>
                        </c:pt>
                        <c:pt idx="25">
                          <c:v>100%</c:v>
                        </c:pt>
                        <c:pt idx="26">
                          <c:v>80%</c:v>
                        </c:pt>
                        <c:pt idx="27">
                          <c:v>60%</c:v>
                        </c:pt>
                        <c:pt idx="28">
                          <c:v>40%</c:v>
                        </c:pt>
                        <c:pt idx="29">
                          <c:v>20%</c:v>
                        </c:pt>
                        <c:pt idx="30">
                          <c:v>100%</c:v>
                        </c:pt>
                        <c:pt idx="31">
                          <c:v>80%</c:v>
                        </c:pt>
                        <c:pt idx="32">
                          <c:v>60%</c:v>
                        </c:pt>
                        <c:pt idx="33">
                          <c:v>40%</c:v>
                        </c:pt>
                        <c:pt idx="34">
                          <c:v>20%</c:v>
                        </c:pt>
                        <c:pt idx="35">
                          <c:v>100%</c:v>
                        </c:pt>
                        <c:pt idx="36">
                          <c:v>80%</c:v>
                        </c:pt>
                        <c:pt idx="37">
                          <c:v>60%</c:v>
                        </c:pt>
                        <c:pt idx="38">
                          <c:v>40%</c:v>
                        </c:pt>
                        <c:pt idx="39">
                          <c:v>20%</c:v>
                        </c:pt>
                      </c:lvl>
                      <c:lvl>
                        <c:pt idx="0">
                          <c:v>2x</c:v>
                        </c:pt>
                        <c:pt idx="5">
                          <c:v>4x</c:v>
                        </c:pt>
                        <c:pt idx="10">
                          <c:v>8x</c:v>
                        </c:pt>
                        <c:pt idx="15">
                          <c:v>16x</c:v>
                        </c:pt>
                        <c:pt idx="20">
                          <c:v>32x</c:v>
                        </c:pt>
                        <c:pt idx="25">
                          <c:v>64x</c:v>
                        </c:pt>
                        <c:pt idx="30">
                          <c:v>128x</c:v>
                        </c:pt>
                        <c:pt idx="35">
                          <c:v>256x</c:v>
                        </c:pt>
                      </c:lvl>
                    </c:multiLvlStrCache>
                  </c:multiLvlStrRef>
                </c:cat>
                <c:val>
                  <c:numRef>
                    <c:extLst>
                      <c:ext uri="{02D57815-91ED-43cb-92C2-25804820EDAC}">
                        <c15:formulaRef>
                          <c15:sqref>Sheet2!$E$2:$E$41</c15:sqref>
                        </c15:formulaRef>
                      </c:ext>
                    </c:extLst>
                    <c:numCache>
                      <c:formatCode>General</c:formatCode>
                      <c:ptCount val="40"/>
                      <c:pt idx="0">
                        <c:v>5000</c:v>
                      </c:pt>
                      <c:pt idx="1">
                        <c:v>6999.9999999999991</c:v>
                      </c:pt>
                      <c:pt idx="2">
                        <c:v>9000</c:v>
                      </c:pt>
                      <c:pt idx="3">
                        <c:v>11000</c:v>
                      </c:pt>
                      <c:pt idx="4">
                        <c:v>13000</c:v>
                      </c:pt>
                      <c:pt idx="5">
                        <c:v>2500</c:v>
                      </c:pt>
                      <c:pt idx="6">
                        <c:v>4499.9999999999991</c:v>
                      </c:pt>
                      <c:pt idx="7">
                        <c:v>6500</c:v>
                      </c:pt>
                      <c:pt idx="8">
                        <c:v>8500</c:v>
                      </c:pt>
                      <c:pt idx="9">
                        <c:v>10500</c:v>
                      </c:pt>
                      <c:pt idx="10">
                        <c:v>1250</c:v>
                      </c:pt>
                      <c:pt idx="11">
                        <c:v>3249.9999999999991</c:v>
                      </c:pt>
                      <c:pt idx="12">
                        <c:v>5250</c:v>
                      </c:pt>
                      <c:pt idx="13">
                        <c:v>7250</c:v>
                      </c:pt>
                      <c:pt idx="14">
                        <c:v>9250</c:v>
                      </c:pt>
                      <c:pt idx="15">
                        <c:v>625</c:v>
                      </c:pt>
                      <c:pt idx="16">
                        <c:v>2624.9999999999991</c:v>
                      </c:pt>
                      <c:pt idx="17">
                        <c:v>4625</c:v>
                      </c:pt>
                      <c:pt idx="18">
                        <c:v>6625</c:v>
                      </c:pt>
                      <c:pt idx="19">
                        <c:v>8625</c:v>
                      </c:pt>
                      <c:pt idx="20">
                        <c:v>312.5</c:v>
                      </c:pt>
                      <c:pt idx="21">
                        <c:v>2312.4999999999991</c:v>
                      </c:pt>
                      <c:pt idx="22">
                        <c:v>4312.5</c:v>
                      </c:pt>
                      <c:pt idx="23">
                        <c:v>6312.5</c:v>
                      </c:pt>
                      <c:pt idx="24">
                        <c:v>8312.5</c:v>
                      </c:pt>
                      <c:pt idx="25">
                        <c:v>156.25</c:v>
                      </c:pt>
                      <c:pt idx="26">
                        <c:v>2156.2499999999991</c:v>
                      </c:pt>
                      <c:pt idx="27">
                        <c:v>4156.25</c:v>
                      </c:pt>
                      <c:pt idx="28">
                        <c:v>6156.25</c:v>
                      </c:pt>
                      <c:pt idx="29">
                        <c:v>8156.25</c:v>
                      </c:pt>
                      <c:pt idx="30">
                        <c:v>78.125</c:v>
                      </c:pt>
                      <c:pt idx="31">
                        <c:v>2078.1249999999991</c:v>
                      </c:pt>
                      <c:pt idx="32">
                        <c:v>4078.125</c:v>
                      </c:pt>
                      <c:pt idx="33">
                        <c:v>6078.125</c:v>
                      </c:pt>
                      <c:pt idx="34">
                        <c:v>8078.125</c:v>
                      </c:pt>
                      <c:pt idx="35">
                        <c:v>39.0625</c:v>
                      </c:pt>
                      <c:pt idx="36">
                        <c:v>2039.0624999999993</c:v>
                      </c:pt>
                      <c:pt idx="37">
                        <c:v>4039.0625</c:v>
                      </c:pt>
                      <c:pt idx="38">
                        <c:v>6039.0625</c:v>
                      </c:pt>
                      <c:pt idx="39">
                        <c:v>8039.0625</c:v>
                      </c:pt>
                    </c:numCache>
                  </c:numRef>
                </c:val>
                <c:smooth val="0"/>
                <c:extLst>
                  <c:ext xmlns:c16="http://schemas.microsoft.com/office/drawing/2014/chart" uri="{C3380CC4-5D6E-409C-BE32-E72D297353CC}">
                    <c16:uniqueId val="{00000001-CEF4-CC48-AC73-1A6D7338BD89}"/>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Sheet2!$F$1</c15:sqref>
                        </c15:formulaRef>
                      </c:ext>
                    </c:extLst>
                    <c:strCache>
                      <c:ptCount val="1"/>
                      <c:pt idx="0">
                        <c:v>Ideal processing time for 90% pre-alignment rejection percentage</c:v>
                      </c:pt>
                    </c:strCache>
                  </c:strRef>
                </c:tx>
                <c:spPr>
                  <a:ln w="288925" cap="flat" cmpd="sng">
                    <a:solidFill>
                      <a:schemeClr val="bg2">
                        <a:lumMod val="25000"/>
                        <a:alpha val="49000"/>
                      </a:schemeClr>
                    </a:solidFill>
                    <a:miter lim="800000"/>
                  </a:ln>
                  <a:effectLst/>
                </c:spPr>
                <c:marker>
                  <c:symbol val="none"/>
                </c:marker>
                <c:cat>
                  <c:multiLvlStrRef>
                    <c:extLst xmlns:c15="http://schemas.microsoft.com/office/drawing/2012/chart">
                      <c:ext xmlns:c15="http://schemas.microsoft.com/office/drawing/2012/chart" uri="{02D57815-91ED-43cb-92C2-25804820EDAC}">
                        <c15:formulaRef>
                          <c15:sqref>Sheet2!$B$2:$C$41</c15:sqref>
                        </c15:formulaRef>
                      </c:ext>
                    </c:extLst>
                    <c:multiLvlStrCache>
                      <c:ptCount val="40"/>
                      <c:lvl>
                        <c:pt idx="0">
                          <c:v>100%</c:v>
                        </c:pt>
                        <c:pt idx="1">
                          <c:v>80%</c:v>
                        </c:pt>
                        <c:pt idx="2">
                          <c:v>60%</c:v>
                        </c:pt>
                        <c:pt idx="3">
                          <c:v>40%</c:v>
                        </c:pt>
                        <c:pt idx="4">
                          <c:v>20%</c:v>
                        </c:pt>
                        <c:pt idx="5">
                          <c:v>100%</c:v>
                        </c:pt>
                        <c:pt idx="6">
                          <c:v>80%</c:v>
                        </c:pt>
                        <c:pt idx="7">
                          <c:v>60%</c:v>
                        </c:pt>
                        <c:pt idx="8">
                          <c:v>40%</c:v>
                        </c:pt>
                        <c:pt idx="9">
                          <c:v>20%</c:v>
                        </c:pt>
                        <c:pt idx="10">
                          <c:v>100%</c:v>
                        </c:pt>
                        <c:pt idx="11">
                          <c:v>80%</c:v>
                        </c:pt>
                        <c:pt idx="12">
                          <c:v>60%</c:v>
                        </c:pt>
                        <c:pt idx="13">
                          <c:v>40%</c:v>
                        </c:pt>
                        <c:pt idx="14">
                          <c:v>20%</c:v>
                        </c:pt>
                        <c:pt idx="15">
                          <c:v>100%</c:v>
                        </c:pt>
                        <c:pt idx="16">
                          <c:v>80%</c:v>
                        </c:pt>
                        <c:pt idx="17">
                          <c:v>60%</c:v>
                        </c:pt>
                        <c:pt idx="18">
                          <c:v>40%</c:v>
                        </c:pt>
                        <c:pt idx="19">
                          <c:v>20%</c:v>
                        </c:pt>
                        <c:pt idx="20">
                          <c:v>100%</c:v>
                        </c:pt>
                        <c:pt idx="21">
                          <c:v>80%</c:v>
                        </c:pt>
                        <c:pt idx="22">
                          <c:v>60%</c:v>
                        </c:pt>
                        <c:pt idx="23">
                          <c:v>40%</c:v>
                        </c:pt>
                        <c:pt idx="24">
                          <c:v>20%</c:v>
                        </c:pt>
                        <c:pt idx="25">
                          <c:v>100%</c:v>
                        </c:pt>
                        <c:pt idx="26">
                          <c:v>80%</c:v>
                        </c:pt>
                        <c:pt idx="27">
                          <c:v>60%</c:v>
                        </c:pt>
                        <c:pt idx="28">
                          <c:v>40%</c:v>
                        </c:pt>
                        <c:pt idx="29">
                          <c:v>20%</c:v>
                        </c:pt>
                        <c:pt idx="30">
                          <c:v>100%</c:v>
                        </c:pt>
                        <c:pt idx="31">
                          <c:v>80%</c:v>
                        </c:pt>
                        <c:pt idx="32">
                          <c:v>60%</c:v>
                        </c:pt>
                        <c:pt idx="33">
                          <c:v>40%</c:v>
                        </c:pt>
                        <c:pt idx="34">
                          <c:v>20%</c:v>
                        </c:pt>
                        <c:pt idx="35">
                          <c:v>100%</c:v>
                        </c:pt>
                        <c:pt idx="36">
                          <c:v>80%</c:v>
                        </c:pt>
                        <c:pt idx="37">
                          <c:v>60%</c:v>
                        </c:pt>
                        <c:pt idx="38">
                          <c:v>40%</c:v>
                        </c:pt>
                        <c:pt idx="39">
                          <c:v>20%</c:v>
                        </c:pt>
                      </c:lvl>
                      <c:lvl>
                        <c:pt idx="0">
                          <c:v>2x</c:v>
                        </c:pt>
                        <c:pt idx="5">
                          <c:v>4x</c:v>
                        </c:pt>
                        <c:pt idx="10">
                          <c:v>8x</c:v>
                        </c:pt>
                        <c:pt idx="15">
                          <c:v>16x</c:v>
                        </c:pt>
                        <c:pt idx="20">
                          <c:v>32x</c:v>
                        </c:pt>
                        <c:pt idx="25">
                          <c:v>64x</c:v>
                        </c:pt>
                        <c:pt idx="30">
                          <c:v>128x</c:v>
                        </c:pt>
                        <c:pt idx="35">
                          <c:v>256x</c:v>
                        </c:pt>
                      </c:lvl>
                    </c:multiLvlStrCache>
                  </c:multiLvlStrRef>
                </c:cat>
                <c:val>
                  <c:numRef>
                    <c:extLst xmlns:c15="http://schemas.microsoft.com/office/drawing/2012/chart">
                      <c:ext xmlns:c15="http://schemas.microsoft.com/office/drawing/2012/chart" uri="{02D57815-91ED-43cb-92C2-25804820EDAC}">
                        <c15:formulaRef>
                          <c15:sqref>Sheet2!$F$2:$F$41</c15:sqref>
                        </c15:formulaRef>
                      </c:ext>
                    </c:extLst>
                    <c:numCache>
                      <c:formatCode>General</c:formatCode>
                      <c:ptCount val="40"/>
                      <c:pt idx="0">
                        <c:v>6000</c:v>
                      </c:pt>
                      <c:pt idx="1">
                        <c:v>6000</c:v>
                      </c:pt>
                      <c:pt idx="2">
                        <c:v>6000</c:v>
                      </c:pt>
                      <c:pt idx="3">
                        <c:v>6000</c:v>
                      </c:pt>
                      <c:pt idx="4">
                        <c:v>6000</c:v>
                      </c:pt>
                      <c:pt idx="5">
                        <c:v>3499.9999999999995</c:v>
                      </c:pt>
                      <c:pt idx="6">
                        <c:v>3499.9999999999995</c:v>
                      </c:pt>
                      <c:pt idx="7">
                        <c:v>3499.9999999999995</c:v>
                      </c:pt>
                      <c:pt idx="8">
                        <c:v>3499.9999999999995</c:v>
                      </c:pt>
                      <c:pt idx="9">
                        <c:v>3499.9999999999995</c:v>
                      </c:pt>
                      <c:pt idx="10">
                        <c:v>2249.9999999999995</c:v>
                      </c:pt>
                      <c:pt idx="11">
                        <c:v>2249.9999999999995</c:v>
                      </c:pt>
                      <c:pt idx="12">
                        <c:v>2249.9999999999995</c:v>
                      </c:pt>
                      <c:pt idx="13">
                        <c:v>2249.9999999999995</c:v>
                      </c:pt>
                      <c:pt idx="14">
                        <c:v>2249.9999999999995</c:v>
                      </c:pt>
                      <c:pt idx="15">
                        <c:v>1624.9999999999995</c:v>
                      </c:pt>
                      <c:pt idx="16">
                        <c:v>1624.9999999999995</c:v>
                      </c:pt>
                      <c:pt idx="17">
                        <c:v>1624.9999999999995</c:v>
                      </c:pt>
                      <c:pt idx="18">
                        <c:v>1624.9999999999995</c:v>
                      </c:pt>
                      <c:pt idx="19">
                        <c:v>1624.9999999999995</c:v>
                      </c:pt>
                      <c:pt idx="20">
                        <c:v>1312.4999999999995</c:v>
                      </c:pt>
                      <c:pt idx="21">
                        <c:v>1312.4999999999995</c:v>
                      </c:pt>
                      <c:pt idx="22">
                        <c:v>1312.4999999999995</c:v>
                      </c:pt>
                      <c:pt idx="23">
                        <c:v>1312.4999999999995</c:v>
                      </c:pt>
                      <c:pt idx="24">
                        <c:v>1312.4999999999995</c:v>
                      </c:pt>
                      <c:pt idx="25">
                        <c:v>1156.2499999999995</c:v>
                      </c:pt>
                      <c:pt idx="26">
                        <c:v>1156.2499999999995</c:v>
                      </c:pt>
                      <c:pt idx="27">
                        <c:v>1156.2499999999995</c:v>
                      </c:pt>
                      <c:pt idx="28">
                        <c:v>1156.2499999999995</c:v>
                      </c:pt>
                      <c:pt idx="29">
                        <c:v>1156.2499999999995</c:v>
                      </c:pt>
                      <c:pt idx="30">
                        <c:v>1078.1249999999995</c:v>
                      </c:pt>
                      <c:pt idx="31">
                        <c:v>1078.1249999999995</c:v>
                      </c:pt>
                      <c:pt idx="32">
                        <c:v>1078.1249999999995</c:v>
                      </c:pt>
                      <c:pt idx="33">
                        <c:v>1078.1249999999995</c:v>
                      </c:pt>
                      <c:pt idx="34">
                        <c:v>1078.1249999999995</c:v>
                      </c:pt>
                      <c:pt idx="35">
                        <c:v>1039.0624999999995</c:v>
                      </c:pt>
                      <c:pt idx="36">
                        <c:v>1039.0624999999995</c:v>
                      </c:pt>
                      <c:pt idx="37">
                        <c:v>1039.0624999999995</c:v>
                      </c:pt>
                      <c:pt idx="38">
                        <c:v>1039.0624999999995</c:v>
                      </c:pt>
                      <c:pt idx="39">
                        <c:v>1039.0624999999995</c:v>
                      </c:pt>
                    </c:numCache>
                  </c:numRef>
                </c:val>
                <c:smooth val="1"/>
                <c:extLst xmlns:c15="http://schemas.microsoft.com/office/drawing/2012/chart">
                  <c:ext xmlns:c16="http://schemas.microsoft.com/office/drawing/2014/chart" uri="{C3380CC4-5D6E-409C-BE32-E72D297353CC}">
                    <c16:uniqueId val="{00000002-CEF4-CC48-AC73-1A6D7338BD89}"/>
                  </c:ext>
                </c:extLst>
              </c15:ser>
            </c15:filteredLineSeries>
          </c:ext>
        </c:extLst>
      </c:lineChart>
      <c:catAx>
        <c:axId val="343514144"/>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a:t>Pre-alignment rejected mapping percentage and speed compared to alignment step</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out"/>
        <c:minorTickMark val="cross"/>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cap="none" spc="0" normalizeH="0" baseline="0">
                <a:solidFill>
                  <a:schemeClr val="tx1"/>
                </a:solidFill>
                <a:latin typeface="+mn-lt"/>
                <a:ea typeface="+mn-ea"/>
                <a:cs typeface="+mn-cs"/>
              </a:defRPr>
            </a:pPr>
            <a:endParaRPr lang="en-US"/>
          </a:p>
        </c:txPr>
        <c:crossAx val="343513752"/>
        <c:crosses val="autoZero"/>
        <c:auto val="1"/>
        <c:lblAlgn val="ctr"/>
        <c:lblOffset val="100"/>
        <c:noMultiLvlLbl val="0"/>
      </c:catAx>
      <c:valAx>
        <c:axId val="343513752"/>
        <c:scaling>
          <c:orientation val="minMax"/>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dirty="0"/>
                  <a:t>Processing time (sec) for 1 million mappings</a:t>
                </a:r>
              </a:p>
            </c:rich>
          </c:tx>
          <c:layout>
            <c:manualLayout>
              <c:xMode val="edge"/>
              <c:yMode val="edge"/>
              <c:x val="1.1756671041119861E-2"/>
              <c:y val="9.1747843834526666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0"/>
        <c:majorTickMark val="cross"/>
        <c:minorTickMark val="cross"/>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43514144"/>
        <c:crosses val="autoZero"/>
        <c:crossBetween val="between"/>
      </c:valAx>
      <c:spPr>
        <a:solidFill>
          <a:schemeClr val="bg1"/>
        </a:solidFill>
        <a:ln>
          <a:noFill/>
        </a:ln>
        <a:effectLst/>
      </c:spPr>
    </c:plotArea>
    <c:legend>
      <c:legendPos val="b"/>
      <c:layout>
        <c:manualLayout>
          <c:xMode val="edge"/>
          <c:yMode val="edge"/>
          <c:x val="0.41573501749781283"/>
          <c:y val="4.5847104055367072E-2"/>
          <c:w val="0.56158541119860017"/>
          <c:h val="9.2970588306999627E-2"/>
        </c:manualLayout>
      </c:layout>
      <c:overlay val="0"/>
      <c:spPr>
        <a:solidFill>
          <a:schemeClr val="bg1"/>
        </a:solidFill>
        <a:ln>
          <a:solidFill>
            <a:schemeClr val="tx1">
              <a:lumMod val="65000"/>
              <a:lumOff val="35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lt1"/>
    </a:solidFill>
    <a:ln w="9525" cap="flat" cmpd="sng" algn="ctr">
      <a:noFill/>
      <a:round/>
    </a:ln>
    <a:effectLst/>
  </c:spPr>
  <c:txPr>
    <a:bodyPr/>
    <a:lstStyle/>
    <a:p>
      <a:pPr>
        <a:defRPr sz="1200">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83245844269466"/>
          <c:y val="3.6772171539979484E-2"/>
          <c:w val="0.86488976377952753"/>
          <c:h val="0.76136378767229773"/>
        </c:manualLayout>
      </c:layout>
      <c:lineChart>
        <c:grouping val="standard"/>
        <c:varyColors val="0"/>
        <c:ser>
          <c:idx val="0"/>
          <c:order val="0"/>
          <c:tx>
            <c:strRef>
              <c:f>Sheet2!$D$1</c:f>
              <c:strCache>
                <c:ptCount val="1"/>
                <c:pt idx="0">
                  <c:v>Total processing time without pre-alignment (sec)</c:v>
                </c:pt>
              </c:strCache>
            </c:strRef>
          </c:tx>
          <c:spPr>
            <a:ln w="57150" cap="rnd">
              <a:solidFill>
                <a:schemeClr val="tx2"/>
              </a:solidFill>
              <a:round/>
            </a:ln>
            <a:effectLst/>
          </c:spPr>
          <c:marker>
            <c:symbol val="none"/>
          </c:marker>
          <c:cat>
            <c:multiLvlStrRef>
              <c:f>Sheet2!$B$2:$C$41</c:f>
              <c:multiLvlStrCache>
                <c:ptCount val="40"/>
                <c:lvl>
                  <c:pt idx="0">
                    <c:v>100%</c:v>
                  </c:pt>
                  <c:pt idx="1">
                    <c:v>80%</c:v>
                  </c:pt>
                  <c:pt idx="2">
                    <c:v>60%</c:v>
                  </c:pt>
                  <c:pt idx="3">
                    <c:v>40%</c:v>
                  </c:pt>
                  <c:pt idx="4">
                    <c:v>20%</c:v>
                  </c:pt>
                  <c:pt idx="5">
                    <c:v>100%</c:v>
                  </c:pt>
                  <c:pt idx="6">
                    <c:v>80%</c:v>
                  </c:pt>
                  <c:pt idx="7">
                    <c:v>60%</c:v>
                  </c:pt>
                  <c:pt idx="8">
                    <c:v>40%</c:v>
                  </c:pt>
                  <c:pt idx="9">
                    <c:v>20%</c:v>
                  </c:pt>
                  <c:pt idx="10">
                    <c:v>100%</c:v>
                  </c:pt>
                  <c:pt idx="11">
                    <c:v>80%</c:v>
                  </c:pt>
                  <c:pt idx="12">
                    <c:v>60%</c:v>
                  </c:pt>
                  <c:pt idx="13">
                    <c:v>40%</c:v>
                  </c:pt>
                  <c:pt idx="14">
                    <c:v>20%</c:v>
                  </c:pt>
                  <c:pt idx="15">
                    <c:v>100%</c:v>
                  </c:pt>
                  <c:pt idx="16">
                    <c:v>80%</c:v>
                  </c:pt>
                  <c:pt idx="17">
                    <c:v>60%</c:v>
                  </c:pt>
                  <c:pt idx="18">
                    <c:v>40%</c:v>
                  </c:pt>
                  <c:pt idx="19">
                    <c:v>20%</c:v>
                  </c:pt>
                  <c:pt idx="20">
                    <c:v>100%</c:v>
                  </c:pt>
                  <c:pt idx="21">
                    <c:v>80%</c:v>
                  </c:pt>
                  <c:pt idx="22">
                    <c:v>60%</c:v>
                  </c:pt>
                  <c:pt idx="23">
                    <c:v>40%</c:v>
                  </c:pt>
                  <c:pt idx="24">
                    <c:v>20%</c:v>
                  </c:pt>
                  <c:pt idx="25">
                    <c:v>100%</c:v>
                  </c:pt>
                  <c:pt idx="26">
                    <c:v>80%</c:v>
                  </c:pt>
                  <c:pt idx="27">
                    <c:v>60%</c:v>
                  </c:pt>
                  <c:pt idx="28">
                    <c:v>40%</c:v>
                  </c:pt>
                  <c:pt idx="29">
                    <c:v>20%</c:v>
                  </c:pt>
                  <c:pt idx="30">
                    <c:v>100%</c:v>
                  </c:pt>
                  <c:pt idx="31">
                    <c:v>80%</c:v>
                  </c:pt>
                  <c:pt idx="32">
                    <c:v>60%</c:v>
                  </c:pt>
                  <c:pt idx="33">
                    <c:v>40%</c:v>
                  </c:pt>
                  <c:pt idx="34">
                    <c:v>20%</c:v>
                  </c:pt>
                  <c:pt idx="35">
                    <c:v>100%</c:v>
                  </c:pt>
                  <c:pt idx="36">
                    <c:v>80%</c:v>
                  </c:pt>
                  <c:pt idx="37">
                    <c:v>60%</c:v>
                  </c:pt>
                  <c:pt idx="38">
                    <c:v>40%</c:v>
                  </c:pt>
                  <c:pt idx="39">
                    <c:v>20%</c:v>
                  </c:pt>
                </c:lvl>
                <c:lvl>
                  <c:pt idx="0">
                    <c:v>2x</c:v>
                  </c:pt>
                  <c:pt idx="5">
                    <c:v>4x</c:v>
                  </c:pt>
                  <c:pt idx="10">
                    <c:v>8x</c:v>
                  </c:pt>
                  <c:pt idx="15">
                    <c:v>16x</c:v>
                  </c:pt>
                  <c:pt idx="20">
                    <c:v>32x</c:v>
                  </c:pt>
                  <c:pt idx="25">
                    <c:v>64x</c:v>
                  </c:pt>
                  <c:pt idx="30">
                    <c:v>128x</c:v>
                  </c:pt>
                  <c:pt idx="35">
                    <c:v>256x</c:v>
                  </c:pt>
                </c:lvl>
              </c:multiLvlStrCache>
            </c:multiLvlStrRef>
          </c:cat>
          <c:val>
            <c:numRef>
              <c:f>Sheet2!$D$2:$D$41</c:f>
              <c:numCache>
                <c:formatCode>General</c:formatCode>
                <c:ptCount val="40"/>
                <c:pt idx="0">
                  <c:v>10000</c:v>
                </c:pt>
                <c:pt idx="1">
                  <c:v>10000</c:v>
                </c:pt>
                <c:pt idx="2">
                  <c:v>10000</c:v>
                </c:pt>
                <c:pt idx="3">
                  <c:v>10000</c:v>
                </c:pt>
                <c:pt idx="4">
                  <c:v>10000</c:v>
                </c:pt>
                <c:pt idx="5">
                  <c:v>10000</c:v>
                </c:pt>
                <c:pt idx="6">
                  <c:v>10000</c:v>
                </c:pt>
                <c:pt idx="7">
                  <c:v>10000</c:v>
                </c:pt>
                <c:pt idx="8">
                  <c:v>10000</c:v>
                </c:pt>
                <c:pt idx="9">
                  <c:v>10000</c:v>
                </c:pt>
                <c:pt idx="10">
                  <c:v>10000</c:v>
                </c:pt>
                <c:pt idx="11">
                  <c:v>10000</c:v>
                </c:pt>
                <c:pt idx="12">
                  <c:v>10000</c:v>
                </c:pt>
                <c:pt idx="13">
                  <c:v>10000</c:v>
                </c:pt>
                <c:pt idx="14">
                  <c:v>10000</c:v>
                </c:pt>
                <c:pt idx="15">
                  <c:v>10000</c:v>
                </c:pt>
                <c:pt idx="16">
                  <c:v>10000</c:v>
                </c:pt>
                <c:pt idx="17">
                  <c:v>10000</c:v>
                </c:pt>
                <c:pt idx="18">
                  <c:v>10000</c:v>
                </c:pt>
                <c:pt idx="19">
                  <c:v>10000</c:v>
                </c:pt>
                <c:pt idx="20">
                  <c:v>10000</c:v>
                </c:pt>
                <c:pt idx="21">
                  <c:v>10000</c:v>
                </c:pt>
                <c:pt idx="22">
                  <c:v>10000</c:v>
                </c:pt>
                <c:pt idx="23">
                  <c:v>10000</c:v>
                </c:pt>
                <c:pt idx="24">
                  <c:v>10000</c:v>
                </c:pt>
                <c:pt idx="25">
                  <c:v>10000</c:v>
                </c:pt>
                <c:pt idx="26">
                  <c:v>10000</c:v>
                </c:pt>
                <c:pt idx="27">
                  <c:v>10000</c:v>
                </c:pt>
                <c:pt idx="28">
                  <c:v>10000</c:v>
                </c:pt>
                <c:pt idx="29">
                  <c:v>10000</c:v>
                </c:pt>
                <c:pt idx="30">
                  <c:v>10000</c:v>
                </c:pt>
                <c:pt idx="31">
                  <c:v>10000</c:v>
                </c:pt>
                <c:pt idx="32">
                  <c:v>10000</c:v>
                </c:pt>
                <c:pt idx="33">
                  <c:v>10000</c:v>
                </c:pt>
                <c:pt idx="34">
                  <c:v>10000</c:v>
                </c:pt>
                <c:pt idx="35">
                  <c:v>10000</c:v>
                </c:pt>
                <c:pt idx="36">
                  <c:v>10000</c:v>
                </c:pt>
                <c:pt idx="37">
                  <c:v>10000</c:v>
                </c:pt>
                <c:pt idx="38">
                  <c:v>10000</c:v>
                </c:pt>
                <c:pt idx="39">
                  <c:v>10000</c:v>
                </c:pt>
              </c:numCache>
            </c:numRef>
          </c:val>
          <c:smooth val="0"/>
          <c:extLst>
            <c:ext xmlns:c16="http://schemas.microsoft.com/office/drawing/2014/chart" uri="{C3380CC4-5D6E-409C-BE32-E72D297353CC}">
              <c16:uniqueId val="{00000000-23CF-3D4D-8997-13CB5384B985}"/>
            </c:ext>
          </c:extLst>
        </c:ser>
        <c:ser>
          <c:idx val="1"/>
          <c:order val="1"/>
          <c:tx>
            <c:strRef>
              <c:f>Sheet2!$E$1</c:f>
              <c:strCache>
                <c:ptCount val="1"/>
                <c:pt idx="0">
                  <c:v>Total processing time with pre-alignment (sec)</c:v>
                </c:pt>
              </c:strCache>
            </c:strRef>
          </c:tx>
          <c:spPr>
            <a:ln w="57150" cap="rnd">
              <a:solidFill>
                <a:srgbClr val="FF0000"/>
              </a:solidFill>
              <a:round/>
            </a:ln>
            <a:effectLst/>
          </c:spPr>
          <c:marker>
            <c:symbol val="none"/>
          </c:marker>
          <c:cat>
            <c:multiLvlStrRef>
              <c:f>Sheet2!$B$2:$C$41</c:f>
              <c:multiLvlStrCache>
                <c:ptCount val="40"/>
                <c:lvl>
                  <c:pt idx="0">
                    <c:v>100%</c:v>
                  </c:pt>
                  <c:pt idx="1">
                    <c:v>80%</c:v>
                  </c:pt>
                  <c:pt idx="2">
                    <c:v>60%</c:v>
                  </c:pt>
                  <c:pt idx="3">
                    <c:v>40%</c:v>
                  </c:pt>
                  <c:pt idx="4">
                    <c:v>20%</c:v>
                  </c:pt>
                  <c:pt idx="5">
                    <c:v>100%</c:v>
                  </c:pt>
                  <c:pt idx="6">
                    <c:v>80%</c:v>
                  </c:pt>
                  <c:pt idx="7">
                    <c:v>60%</c:v>
                  </c:pt>
                  <c:pt idx="8">
                    <c:v>40%</c:v>
                  </c:pt>
                  <c:pt idx="9">
                    <c:v>20%</c:v>
                  </c:pt>
                  <c:pt idx="10">
                    <c:v>100%</c:v>
                  </c:pt>
                  <c:pt idx="11">
                    <c:v>80%</c:v>
                  </c:pt>
                  <c:pt idx="12">
                    <c:v>60%</c:v>
                  </c:pt>
                  <c:pt idx="13">
                    <c:v>40%</c:v>
                  </c:pt>
                  <c:pt idx="14">
                    <c:v>20%</c:v>
                  </c:pt>
                  <c:pt idx="15">
                    <c:v>100%</c:v>
                  </c:pt>
                  <c:pt idx="16">
                    <c:v>80%</c:v>
                  </c:pt>
                  <c:pt idx="17">
                    <c:v>60%</c:v>
                  </c:pt>
                  <c:pt idx="18">
                    <c:v>40%</c:v>
                  </c:pt>
                  <c:pt idx="19">
                    <c:v>20%</c:v>
                  </c:pt>
                  <c:pt idx="20">
                    <c:v>100%</c:v>
                  </c:pt>
                  <c:pt idx="21">
                    <c:v>80%</c:v>
                  </c:pt>
                  <c:pt idx="22">
                    <c:v>60%</c:v>
                  </c:pt>
                  <c:pt idx="23">
                    <c:v>40%</c:v>
                  </c:pt>
                  <c:pt idx="24">
                    <c:v>20%</c:v>
                  </c:pt>
                  <c:pt idx="25">
                    <c:v>100%</c:v>
                  </c:pt>
                  <c:pt idx="26">
                    <c:v>80%</c:v>
                  </c:pt>
                  <c:pt idx="27">
                    <c:v>60%</c:v>
                  </c:pt>
                  <c:pt idx="28">
                    <c:v>40%</c:v>
                  </c:pt>
                  <c:pt idx="29">
                    <c:v>20%</c:v>
                  </c:pt>
                  <c:pt idx="30">
                    <c:v>100%</c:v>
                  </c:pt>
                  <c:pt idx="31">
                    <c:v>80%</c:v>
                  </c:pt>
                  <c:pt idx="32">
                    <c:v>60%</c:v>
                  </c:pt>
                  <c:pt idx="33">
                    <c:v>40%</c:v>
                  </c:pt>
                  <c:pt idx="34">
                    <c:v>20%</c:v>
                  </c:pt>
                  <c:pt idx="35">
                    <c:v>100%</c:v>
                  </c:pt>
                  <c:pt idx="36">
                    <c:v>80%</c:v>
                  </c:pt>
                  <c:pt idx="37">
                    <c:v>60%</c:v>
                  </c:pt>
                  <c:pt idx="38">
                    <c:v>40%</c:v>
                  </c:pt>
                  <c:pt idx="39">
                    <c:v>20%</c:v>
                  </c:pt>
                </c:lvl>
                <c:lvl>
                  <c:pt idx="0">
                    <c:v>2x</c:v>
                  </c:pt>
                  <c:pt idx="5">
                    <c:v>4x</c:v>
                  </c:pt>
                  <c:pt idx="10">
                    <c:v>8x</c:v>
                  </c:pt>
                  <c:pt idx="15">
                    <c:v>16x</c:v>
                  </c:pt>
                  <c:pt idx="20">
                    <c:v>32x</c:v>
                  </c:pt>
                  <c:pt idx="25">
                    <c:v>64x</c:v>
                  </c:pt>
                  <c:pt idx="30">
                    <c:v>128x</c:v>
                  </c:pt>
                  <c:pt idx="35">
                    <c:v>256x</c:v>
                  </c:pt>
                </c:lvl>
              </c:multiLvlStrCache>
            </c:multiLvlStrRef>
          </c:cat>
          <c:val>
            <c:numRef>
              <c:f>Sheet2!$E$2:$E$41</c:f>
              <c:numCache>
                <c:formatCode>General</c:formatCode>
                <c:ptCount val="40"/>
                <c:pt idx="0">
                  <c:v>5000</c:v>
                </c:pt>
                <c:pt idx="1">
                  <c:v>6999.9999999999991</c:v>
                </c:pt>
                <c:pt idx="2">
                  <c:v>9000</c:v>
                </c:pt>
                <c:pt idx="3">
                  <c:v>11000</c:v>
                </c:pt>
                <c:pt idx="4">
                  <c:v>13000</c:v>
                </c:pt>
                <c:pt idx="5">
                  <c:v>2500</c:v>
                </c:pt>
                <c:pt idx="6">
                  <c:v>4499.9999999999991</c:v>
                </c:pt>
                <c:pt idx="7">
                  <c:v>6500</c:v>
                </c:pt>
                <c:pt idx="8">
                  <c:v>8500</c:v>
                </c:pt>
                <c:pt idx="9">
                  <c:v>10500</c:v>
                </c:pt>
                <c:pt idx="10">
                  <c:v>1250</c:v>
                </c:pt>
                <c:pt idx="11">
                  <c:v>3249.9999999999991</c:v>
                </c:pt>
                <c:pt idx="12">
                  <c:v>5250</c:v>
                </c:pt>
                <c:pt idx="13">
                  <c:v>7250</c:v>
                </c:pt>
                <c:pt idx="14">
                  <c:v>9250</c:v>
                </c:pt>
                <c:pt idx="15">
                  <c:v>625</c:v>
                </c:pt>
                <c:pt idx="16">
                  <c:v>2624.9999999999991</c:v>
                </c:pt>
                <c:pt idx="17">
                  <c:v>4625</c:v>
                </c:pt>
                <c:pt idx="18">
                  <c:v>6625</c:v>
                </c:pt>
                <c:pt idx="19">
                  <c:v>8625</c:v>
                </c:pt>
                <c:pt idx="20">
                  <c:v>312.5</c:v>
                </c:pt>
                <c:pt idx="21">
                  <c:v>2312.4999999999991</c:v>
                </c:pt>
                <c:pt idx="22">
                  <c:v>4312.5</c:v>
                </c:pt>
                <c:pt idx="23">
                  <c:v>6312.5</c:v>
                </c:pt>
                <c:pt idx="24">
                  <c:v>8312.5</c:v>
                </c:pt>
                <c:pt idx="25">
                  <c:v>156.25</c:v>
                </c:pt>
                <c:pt idx="26">
                  <c:v>2156.2499999999991</c:v>
                </c:pt>
                <c:pt idx="27">
                  <c:v>4156.25</c:v>
                </c:pt>
                <c:pt idx="28">
                  <c:v>6156.25</c:v>
                </c:pt>
                <c:pt idx="29">
                  <c:v>8156.25</c:v>
                </c:pt>
                <c:pt idx="30">
                  <c:v>78.125</c:v>
                </c:pt>
                <c:pt idx="31">
                  <c:v>2078.1249999999991</c:v>
                </c:pt>
                <c:pt idx="32">
                  <c:v>4078.125</c:v>
                </c:pt>
                <c:pt idx="33">
                  <c:v>6078.125</c:v>
                </c:pt>
                <c:pt idx="34">
                  <c:v>8078.125</c:v>
                </c:pt>
                <c:pt idx="35">
                  <c:v>39.0625</c:v>
                </c:pt>
                <c:pt idx="36">
                  <c:v>2039.0624999999993</c:v>
                </c:pt>
                <c:pt idx="37">
                  <c:v>4039.0625</c:v>
                </c:pt>
                <c:pt idx="38">
                  <c:v>6039.0625</c:v>
                </c:pt>
                <c:pt idx="39">
                  <c:v>8039.0625</c:v>
                </c:pt>
              </c:numCache>
            </c:numRef>
          </c:val>
          <c:smooth val="0"/>
          <c:extLst>
            <c:ext xmlns:c16="http://schemas.microsoft.com/office/drawing/2014/chart" uri="{C3380CC4-5D6E-409C-BE32-E72D297353CC}">
              <c16:uniqueId val="{00000001-23CF-3D4D-8997-13CB5384B985}"/>
            </c:ext>
          </c:extLst>
        </c:ser>
        <c:ser>
          <c:idx val="2"/>
          <c:order val="2"/>
          <c:tx>
            <c:strRef>
              <c:f>Sheet2!$F$1</c:f>
              <c:strCache>
                <c:ptCount val="1"/>
                <c:pt idx="0">
                  <c:v>Ideal processing time for 90% pre-alignment rejection percentage</c:v>
                </c:pt>
              </c:strCache>
            </c:strRef>
          </c:tx>
          <c:spPr>
            <a:ln w="288925" cap="flat" cmpd="sng">
              <a:solidFill>
                <a:schemeClr val="bg2">
                  <a:lumMod val="25000"/>
                  <a:alpha val="49000"/>
                </a:schemeClr>
              </a:solidFill>
              <a:miter lim="800000"/>
            </a:ln>
            <a:effectLst/>
          </c:spPr>
          <c:marker>
            <c:symbol val="none"/>
          </c:marker>
          <c:cat>
            <c:multiLvlStrRef>
              <c:f>Sheet2!$B$2:$C$41</c:f>
              <c:multiLvlStrCache>
                <c:ptCount val="40"/>
                <c:lvl>
                  <c:pt idx="0">
                    <c:v>100%</c:v>
                  </c:pt>
                  <c:pt idx="1">
                    <c:v>80%</c:v>
                  </c:pt>
                  <c:pt idx="2">
                    <c:v>60%</c:v>
                  </c:pt>
                  <c:pt idx="3">
                    <c:v>40%</c:v>
                  </c:pt>
                  <c:pt idx="4">
                    <c:v>20%</c:v>
                  </c:pt>
                  <c:pt idx="5">
                    <c:v>100%</c:v>
                  </c:pt>
                  <c:pt idx="6">
                    <c:v>80%</c:v>
                  </c:pt>
                  <c:pt idx="7">
                    <c:v>60%</c:v>
                  </c:pt>
                  <c:pt idx="8">
                    <c:v>40%</c:v>
                  </c:pt>
                  <c:pt idx="9">
                    <c:v>20%</c:v>
                  </c:pt>
                  <c:pt idx="10">
                    <c:v>100%</c:v>
                  </c:pt>
                  <c:pt idx="11">
                    <c:v>80%</c:v>
                  </c:pt>
                  <c:pt idx="12">
                    <c:v>60%</c:v>
                  </c:pt>
                  <c:pt idx="13">
                    <c:v>40%</c:v>
                  </c:pt>
                  <c:pt idx="14">
                    <c:v>20%</c:v>
                  </c:pt>
                  <c:pt idx="15">
                    <c:v>100%</c:v>
                  </c:pt>
                  <c:pt idx="16">
                    <c:v>80%</c:v>
                  </c:pt>
                  <c:pt idx="17">
                    <c:v>60%</c:v>
                  </c:pt>
                  <c:pt idx="18">
                    <c:v>40%</c:v>
                  </c:pt>
                  <c:pt idx="19">
                    <c:v>20%</c:v>
                  </c:pt>
                  <c:pt idx="20">
                    <c:v>100%</c:v>
                  </c:pt>
                  <c:pt idx="21">
                    <c:v>80%</c:v>
                  </c:pt>
                  <c:pt idx="22">
                    <c:v>60%</c:v>
                  </c:pt>
                  <c:pt idx="23">
                    <c:v>40%</c:v>
                  </c:pt>
                  <c:pt idx="24">
                    <c:v>20%</c:v>
                  </c:pt>
                  <c:pt idx="25">
                    <c:v>100%</c:v>
                  </c:pt>
                  <c:pt idx="26">
                    <c:v>80%</c:v>
                  </c:pt>
                  <c:pt idx="27">
                    <c:v>60%</c:v>
                  </c:pt>
                  <c:pt idx="28">
                    <c:v>40%</c:v>
                  </c:pt>
                  <c:pt idx="29">
                    <c:v>20%</c:v>
                  </c:pt>
                  <c:pt idx="30">
                    <c:v>100%</c:v>
                  </c:pt>
                  <c:pt idx="31">
                    <c:v>80%</c:v>
                  </c:pt>
                  <c:pt idx="32">
                    <c:v>60%</c:v>
                  </c:pt>
                  <c:pt idx="33">
                    <c:v>40%</c:v>
                  </c:pt>
                  <c:pt idx="34">
                    <c:v>20%</c:v>
                  </c:pt>
                  <c:pt idx="35">
                    <c:v>100%</c:v>
                  </c:pt>
                  <c:pt idx="36">
                    <c:v>80%</c:v>
                  </c:pt>
                  <c:pt idx="37">
                    <c:v>60%</c:v>
                  </c:pt>
                  <c:pt idx="38">
                    <c:v>40%</c:v>
                  </c:pt>
                  <c:pt idx="39">
                    <c:v>20%</c:v>
                  </c:pt>
                </c:lvl>
                <c:lvl>
                  <c:pt idx="0">
                    <c:v>2x</c:v>
                  </c:pt>
                  <c:pt idx="5">
                    <c:v>4x</c:v>
                  </c:pt>
                  <c:pt idx="10">
                    <c:v>8x</c:v>
                  </c:pt>
                  <c:pt idx="15">
                    <c:v>16x</c:v>
                  </c:pt>
                  <c:pt idx="20">
                    <c:v>32x</c:v>
                  </c:pt>
                  <c:pt idx="25">
                    <c:v>64x</c:v>
                  </c:pt>
                  <c:pt idx="30">
                    <c:v>128x</c:v>
                  </c:pt>
                  <c:pt idx="35">
                    <c:v>256x</c:v>
                  </c:pt>
                </c:lvl>
              </c:multiLvlStrCache>
            </c:multiLvlStrRef>
          </c:cat>
          <c:val>
            <c:numRef>
              <c:f>Sheet2!$F$2:$F$41</c:f>
              <c:numCache>
                <c:formatCode>General</c:formatCode>
                <c:ptCount val="40"/>
                <c:pt idx="0">
                  <c:v>6000</c:v>
                </c:pt>
                <c:pt idx="1">
                  <c:v>6000</c:v>
                </c:pt>
                <c:pt idx="2">
                  <c:v>6000</c:v>
                </c:pt>
                <c:pt idx="3">
                  <c:v>6000</c:v>
                </c:pt>
                <c:pt idx="4">
                  <c:v>6000</c:v>
                </c:pt>
                <c:pt idx="5">
                  <c:v>3499.9999999999995</c:v>
                </c:pt>
                <c:pt idx="6">
                  <c:v>3499.9999999999995</c:v>
                </c:pt>
                <c:pt idx="7">
                  <c:v>3499.9999999999995</c:v>
                </c:pt>
                <c:pt idx="8">
                  <c:v>3499.9999999999995</c:v>
                </c:pt>
                <c:pt idx="9">
                  <c:v>3499.9999999999995</c:v>
                </c:pt>
                <c:pt idx="10">
                  <c:v>2249.9999999999995</c:v>
                </c:pt>
                <c:pt idx="11">
                  <c:v>2249.9999999999995</c:v>
                </c:pt>
                <c:pt idx="12">
                  <c:v>2249.9999999999995</c:v>
                </c:pt>
                <c:pt idx="13">
                  <c:v>2249.9999999999995</c:v>
                </c:pt>
                <c:pt idx="14">
                  <c:v>2249.9999999999995</c:v>
                </c:pt>
                <c:pt idx="15">
                  <c:v>1624.9999999999995</c:v>
                </c:pt>
                <c:pt idx="16">
                  <c:v>1624.9999999999995</c:v>
                </c:pt>
                <c:pt idx="17">
                  <c:v>1624.9999999999995</c:v>
                </c:pt>
                <c:pt idx="18">
                  <c:v>1624.9999999999995</c:v>
                </c:pt>
                <c:pt idx="19">
                  <c:v>1624.9999999999995</c:v>
                </c:pt>
                <c:pt idx="20">
                  <c:v>1312.4999999999995</c:v>
                </c:pt>
                <c:pt idx="21">
                  <c:v>1312.4999999999995</c:v>
                </c:pt>
                <c:pt idx="22">
                  <c:v>1312.4999999999995</c:v>
                </c:pt>
                <c:pt idx="23">
                  <c:v>1312.4999999999995</c:v>
                </c:pt>
                <c:pt idx="24">
                  <c:v>1312.4999999999995</c:v>
                </c:pt>
                <c:pt idx="25">
                  <c:v>1156.2499999999995</c:v>
                </c:pt>
                <c:pt idx="26">
                  <c:v>1156.2499999999995</c:v>
                </c:pt>
                <c:pt idx="27">
                  <c:v>1156.2499999999995</c:v>
                </c:pt>
                <c:pt idx="28">
                  <c:v>1156.2499999999995</c:v>
                </c:pt>
                <c:pt idx="29">
                  <c:v>1156.2499999999995</c:v>
                </c:pt>
                <c:pt idx="30">
                  <c:v>1078.1249999999995</c:v>
                </c:pt>
                <c:pt idx="31">
                  <c:v>1078.1249999999995</c:v>
                </c:pt>
                <c:pt idx="32">
                  <c:v>1078.1249999999995</c:v>
                </c:pt>
                <c:pt idx="33">
                  <c:v>1078.1249999999995</c:v>
                </c:pt>
                <c:pt idx="34">
                  <c:v>1078.1249999999995</c:v>
                </c:pt>
                <c:pt idx="35">
                  <c:v>1039.0624999999995</c:v>
                </c:pt>
                <c:pt idx="36">
                  <c:v>1039.0624999999995</c:v>
                </c:pt>
                <c:pt idx="37">
                  <c:v>1039.0624999999995</c:v>
                </c:pt>
                <c:pt idx="38">
                  <c:v>1039.0624999999995</c:v>
                </c:pt>
                <c:pt idx="39">
                  <c:v>1039.0624999999995</c:v>
                </c:pt>
              </c:numCache>
            </c:numRef>
          </c:val>
          <c:smooth val="1"/>
          <c:extLst>
            <c:ext xmlns:c16="http://schemas.microsoft.com/office/drawing/2014/chart" uri="{C3380CC4-5D6E-409C-BE32-E72D297353CC}">
              <c16:uniqueId val="{00000002-23CF-3D4D-8997-13CB5384B985}"/>
            </c:ext>
          </c:extLst>
        </c:ser>
        <c:dLbls>
          <c:showLegendKey val="0"/>
          <c:showVal val="0"/>
          <c:showCatName val="0"/>
          <c:showSerName val="0"/>
          <c:showPercent val="0"/>
          <c:showBubbleSize val="0"/>
        </c:dLbls>
        <c:smooth val="0"/>
        <c:axId val="343509048"/>
        <c:axId val="343510616"/>
      </c:lineChart>
      <c:catAx>
        <c:axId val="343509048"/>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a:t>Pre-alignment rejected mapping percentage and speed compared to alignment step</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out"/>
        <c:minorTickMark val="cross"/>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cap="none" spc="0" normalizeH="0" baseline="0">
                <a:solidFill>
                  <a:schemeClr val="tx1"/>
                </a:solidFill>
                <a:latin typeface="+mn-lt"/>
                <a:ea typeface="+mn-ea"/>
                <a:cs typeface="+mn-cs"/>
              </a:defRPr>
            </a:pPr>
            <a:endParaRPr lang="en-US"/>
          </a:p>
        </c:txPr>
        <c:crossAx val="343510616"/>
        <c:crosses val="autoZero"/>
        <c:auto val="1"/>
        <c:lblAlgn val="ctr"/>
        <c:lblOffset val="100"/>
        <c:noMultiLvlLbl val="0"/>
      </c:catAx>
      <c:valAx>
        <c:axId val="343510616"/>
        <c:scaling>
          <c:orientation val="minMax"/>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dirty="0"/>
                  <a:t>Processing time (sec) for 1 million mappings</a:t>
                </a:r>
              </a:p>
            </c:rich>
          </c:tx>
          <c:layout>
            <c:manualLayout>
              <c:xMode val="edge"/>
              <c:yMode val="edge"/>
              <c:x val="1.1756671041119861E-2"/>
              <c:y val="9.1747843834526666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0"/>
        <c:majorTickMark val="cross"/>
        <c:minorTickMark val="cross"/>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43509048"/>
        <c:crosses val="autoZero"/>
        <c:crossBetween val="between"/>
      </c:valAx>
      <c:spPr>
        <a:solidFill>
          <a:schemeClr val="bg1"/>
        </a:solidFill>
        <a:ln>
          <a:noFill/>
        </a:ln>
        <a:effectLst/>
      </c:spPr>
    </c:plotArea>
    <c:legend>
      <c:legendPos val="b"/>
      <c:layout>
        <c:manualLayout>
          <c:xMode val="edge"/>
          <c:yMode val="edge"/>
          <c:x val="0.41573501749781283"/>
          <c:y val="4.5847104055367072E-2"/>
          <c:w val="0.56158541119860017"/>
          <c:h val="0.14298683843100879"/>
        </c:manualLayout>
      </c:layout>
      <c:overlay val="0"/>
      <c:spPr>
        <a:solidFill>
          <a:schemeClr val="bg1"/>
        </a:solidFill>
        <a:ln>
          <a:solidFill>
            <a:schemeClr val="tx1">
              <a:lumMod val="65000"/>
              <a:lumOff val="35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lt1"/>
    </a:solidFill>
    <a:ln w="9525" cap="flat" cmpd="sng" algn="ctr">
      <a:noFill/>
      <a:round/>
    </a:ln>
    <a:effectLst/>
  </c:spPr>
  <c:txPr>
    <a:bodyPr/>
    <a:lstStyle/>
    <a:p>
      <a:pPr>
        <a:defRPr sz="12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Sheet1!$G$10</c:f>
              <c:strCache>
                <c:ptCount val="1"/>
                <c:pt idx="0">
                  <c:v>Time (sec)</c:v>
                </c:pt>
              </c:strCache>
            </c:strRef>
          </c:tx>
          <c:explosion val="9"/>
          <c:dPt>
            <c:idx val="0"/>
            <c:bubble3D val="0"/>
            <c:explosion val="1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79D6-8947-9815-7E66E0D801FD}"/>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79D6-8947-9815-7E66E0D801FD}"/>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79D6-8947-9815-7E66E0D801FD}"/>
              </c:ext>
            </c:extLst>
          </c:dPt>
          <c:dLbls>
            <c:dLbl>
              <c:idx val="0"/>
              <c:layout>
                <c:manualLayout>
                  <c:x val="0.24651926105454391"/>
                  <c:y val="-1.445507159528165E-2"/>
                </c:manualLayout>
              </c:layout>
              <c:showLegendKey val="0"/>
              <c:showVal val="0"/>
              <c:showCatName val="1"/>
              <c:showSerName val="0"/>
              <c:showPercent val="1"/>
              <c:showBubbleSize val="0"/>
              <c:extLst>
                <c:ext xmlns:c15="http://schemas.microsoft.com/office/drawing/2012/chart" uri="{CE6537A1-D6FC-4f65-9D91-7224C49458BB}">
                  <c15:layout>
                    <c:manualLayout>
                      <c:w val="0.33105479002624666"/>
                      <c:h val="0.27180553156225196"/>
                    </c:manualLayout>
                  </c15:layout>
                </c:ext>
                <c:ext xmlns:c16="http://schemas.microsoft.com/office/drawing/2014/chart" uri="{C3380CC4-5D6E-409C-BE32-E72D297353CC}">
                  <c16:uniqueId val="{00000001-79D6-8947-9815-7E66E0D801FD}"/>
                </c:ext>
              </c:extLst>
            </c:dLbl>
            <c:dLbl>
              <c:idx val="1"/>
              <c:layout>
                <c:manualLayout>
                  <c:x val="1.8708704390250682E-2"/>
                  <c:y val="-6.8276437496774343E-3"/>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r>
                      <a:rPr lang="en-US" b="1" dirty="0">
                        <a:solidFill>
                          <a:schemeClr val="bg1"/>
                        </a:solidFill>
                        <a:effectLst/>
                      </a:rPr>
                      <a:t>Read Alignment</a:t>
                    </a:r>
                  </a:p>
                  <a:p>
                    <a:pPr>
                      <a:defRPr>
                        <a:solidFill>
                          <a:schemeClr val="bg1"/>
                        </a:solidFill>
                      </a:defRPr>
                    </a:pPr>
                    <a:r>
                      <a:rPr lang="en-US" b="1" dirty="0">
                        <a:solidFill>
                          <a:schemeClr val="bg1"/>
                        </a:solidFill>
                        <a:effectLst/>
                      </a:rPr>
                      <a:t>(Edit-distance</a:t>
                    </a:r>
                    <a:r>
                      <a:rPr lang="en-US" b="1" baseline="0" dirty="0">
                        <a:solidFill>
                          <a:schemeClr val="bg1"/>
                        </a:solidFill>
                        <a:effectLst/>
                      </a:rPr>
                      <a:t> comp)</a:t>
                    </a:r>
                    <a:r>
                      <a:rPr lang="en-US" b="1" dirty="0">
                        <a:solidFill>
                          <a:schemeClr val="bg1"/>
                        </a:solidFill>
                        <a:effectLst/>
                      </a:rPr>
                      <a:t>
</a:t>
                    </a:r>
                    <a:fld id="{ACE13563-F57D-4797-B37A-2A9786FDDB9F}" type="PERCENTAGE">
                      <a:rPr lang="en-US" b="1">
                        <a:solidFill>
                          <a:schemeClr val="bg1"/>
                        </a:solidFill>
                        <a:effectLst/>
                      </a:rPr>
                      <a:pPr>
                        <a:defRPr>
                          <a:solidFill>
                            <a:schemeClr val="bg1"/>
                          </a:solidFill>
                        </a:defRPr>
                      </a:pPr>
                      <a:t>[PERCENTAGE]</a:t>
                    </a:fld>
                    <a:endParaRPr lang="en-US" b="1" dirty="0">
                      <a:solidFill>
                        <a:schemeClr val="bg1"/>
                      </a:solidFill>
                      <a:effectLst/>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836459038472998"/>
                      <c:h val="0.22658673723929512"/>
                    </c:manualLayout>
                  </c15:layout>
                  <c15:dlblFieldTable/>
                  <c15:showDataLabelsRange val="0"/>
                </c:ext>
                <c:ext xmlns:c16="http://schemas.microsoft.com/office/drawing/2014/chart" uri="{C3380CC4-5D6E-409C-BE32-E72D297353CC}">
                  <c16:uniqueId val="{00000003-79D6-8947-9815-7E66E0D801FD}"/>
                </c:ext>
              </c:extLst>
            </c:dLbl>
            <c:dLbl>
              <c:idx val="2"/>
              <c:layout>
                <c:manualLayout>
                  <c:x val="-0.18850453686134078"/>
                  <c:y val="-4.8881807572985901E-2"/>
                </c:manualLayout>
              </c:layout>
              <c:showLegendKey val="0"/>
              <c:showVal val="0"/>
              <c:showCatName val="1"/>
              <c:showSerName val="0"/>
              <c:showPercent val="1"/>
              <c:showBubbleSize val="0"/>
              <c:extLst>
                <c:ext xmlns:c15="http://schemas.microsoft.com/office/drawing/2012/chart" uri="{CE6537A1-D6FC-4f65-9D91-7224C49458BB}">
                  <c15:layout>
                    <c:manualLayout>
                      <c:w val="0.2193055555555555"/>
                      <c:h val="0.250508240760909"/>
                    </c:manualLayout>
                  </c15:layout>
                </c:ext>
                <c:ext xmlns:c16="http://schemas.microsoft.com/office/drawing/2014/chart" uri="{C3380CC4-5D6E-409C-BE32-E72D297353CC}">
                  <c16:uniqueId val="{00000005-79D6-8947-9815-7E66E0D801F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Sheet1!$F$11:$F$13</c:f>
              <c:strCache>
                <c:ptCount val="3"/>
                <c:pt idx="0">
                  <c:v>candidate alignment locations (CAL)</c:v>
                </c:pt>
                <c:pt idx="1">
                  <c:v>SIMD banded Levenshtein edit distance</c:v>
                </c:pt>
                <c:pt idx="2">
                  <c:v>SAM printing</c:v>
                </c:pt>
              </c:strCache>
            </c:strRef>
          </c:cat>
          <c:val>
            <c:numRef>
              <c:f>Sheet1!$G$11:$G$13</c:f>
              <c:numCache>
                <c:formatCode>_(* #,##0.00_);_(* \(#,##0.00\);_(* "-"??_);_(@_)</c:formatCode>
                <c:ptCount val="3"/>
                <c:pt idx="0">
                  <c:v>3738.88</c:v>
                </c:pt>
                <c:pt idx="1">
                  <c:v>81368.094525727502</c:v>
                </c:pt>
                <c:pt idx="2">
                  <c:v>2269.8754742724996</c:v>
                </c:pt>
              </c:numCache>
            </c:numRef>
          </c:val>
          <c:extLst>
            <c:ext xmlns:c16="http://schemas.microsoft.com/office/drawing/2014/chart" uri="{C3380CC4-5D6E-409C-BE32-E72D297353CC}">
              <c16:uniqueId val="{00000006-79D6-8947-9815-7E66E0D801FD}"/>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sz="2000">
          <a:solidFill>
            <a:sysClr val="windowText" lastClr="00000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874021910178199"/>
          <c:y val="3.2518014531967801E-2"/>
          <c:w val="0.61148171648865601"/>
          <c:h val="0.60114842185751804"/>
        </c:manualLayout>
      </c:layout>
      <c:barChart>
        <c:barDir val="bar"/>
        <c:grouping val="stacked"/>
        <c:varyColors val="0"/>
        <c:ser>
          <c:idx val="0"/>
          <c:order val="0"/>
          <c:tx>
            <c:strRef>
              <c:f>Sheet1!$B$1</c:f>
              <c:strCache>
                <c:ptCount val="1"/>
                <c:pt idx="0">
                  <c:v>Verification</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Sheet1!$A$2</c:f>
              <c:strCache>
                <c:ptCount val="1"/>
                <c:pt idx="0">
                  <c:v>Execution time (s)</c:v>
                </c:pt>
              </c:strCache>
            </c:strRef>
          </c:cat>
          <c:val>
            <c:numRef>
              <c:f>Sheet1!$B$2</c:f>
              <c:numCache>
                <c:formatCode>General</c:formatCode>
                <c:ptCount val="1"/>
                <c:pt idx="0">
                  <c:v>17451</c:v>
                </c:pt>
              </c:numCache>
            </c:numRef>
          </c:val>
          <c:extLst>
            <c:ext xmlns:c16="http://schemas.microsoft.com/office/drawing/2014/chart" uri="{C3380CC4-5D6E-409C-BE32-E72D297353CC}">
              <c16:uniqueId val="{00000000-5DC9-1C40-8C5F-BB471FAEA8E6}"/>
            </c:ext>
          </c:extLst>
        </c:ser>
        <c:ser>
          <c:idx val="1"/>
          <c:order val="1"/>
          <c:tx>
            <c:strRef>
              <c:f>Sheet1!$C$1</c:f>
              <c:strCache>
                <c:ptCount val="1"/>
                <c:pt idx="0">
                  <c:v>Other</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Sheet1!$A$2</c:f>
              <c:strCache>
                <c:ptCount val="1"/>
                <c:pt idx="0">
                  <c:v>Execution time (s)</c:v>
                </c:pt>
              </c:strCache>
            </c:strRef>
          </c:cat>
          <c:val>
            <c:numRef>
              <c:f>Sheet1!$C$2</c:f>
              <c:numCache>
                <c:formatCode>General</c:formatCode>
                <c:ptCount val="1"/>
                <c:pt idx="0">
                  <c:v>918</c:v>
                </c:pt>
              </c:numCache>
            </c:numRef>
          </c:val>
          <c:extLst>
            <c:ext xmlns:c16="http://schemas.microsoft.com/office/drawing/2014/chart" uri="{C3380CC4-5D6E-409C-BE32-E72D297353CC}">
              <c16:uniqueId val="{00000001-5DC9-1C40-8C5F-BB471FAEA8E6}"/>
            </c:ext>
          </c:extLst>
        </c:ser>
        <c:dLbls>
          <c:showLegendKey val="0"/>
          <c:showVal val="0"/>
          <c:showCatName val="0"/>
          <c:showSerName val="0"/>
          <c:showPercent val="0"/>
          <c:showBubbleSize val="0"/>
        </c:dLbls>
        <c:gapWidth val="150"/>
        <c:overlap val="100"/>
        <c:axId val="1790078472"/>
        <c:axId val="1802003960"/>
      </c:barChart>
      <c:catAx>
        <c:axId val="1790078472"/>
        <c:scaling>
          <c:orientation val="minMax"/>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802003960"/>
        <c:crosses val="autoZero"/>
        <c:auto val="1"/>
        <c:lblAlgn val="ctr"/>
        <c:lblOffset val="100"/>
        <c:noMultiLvlLbl val="0"/>
      </c:catAx>
      <c:valAx>
        <c:axId val="1802003960"/>
        <c:scaling>
          <c:orientation val="minMax"/>
          <c:max val="20000"/>
          <c:min val="0"/>
        </c:scaling>
        <c:delete val="0"/>
        <c:axPos val="b"/>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90078472"/>
        <c:crosses val="autoZero"/>
        <c:crossBetween val="between"/>
      </c:valAx>
      <c:spPr>
        <a:noFill/>
        <a:ln>
          <a:noFill/>
        </a:ln>
        <a:effectLst/>
      </c:spPr>
    </c:plotArea>
    <c:legend>
      <c:legendPos val="r"/>
      <c:layout>
        <c:manualLayout>
          <c:xMode val="edge"/>
          <c:yMode val="edge"/>
          <c:x val="0.78002927476126704"/>
          <c:y val="6.1701012219220102E-3"/>
          <c:w val="0.18009231694518299"/>
          <c:h val="0.8088100775119370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76127861041013"/>
          <c:y val="5.0925925925925923E-2"/>
          <c:w val="0.8320170522473963"/>
          <c:h val="0.74393700787401562"/>
        </c:manualLayout>
      </c:layout>
      <c:lineChart>
        <c:grouping val="standard"/>
        <c:varyColors val="0"/>
        <c:ser>
          <c:idx val="0"/>
          <c:order val="0"/>
          <c:tx>
            <c:strRef>
              <c:f>'E:\Bilkent PhD\Publications\Slider_2018\[SLIDER_Window_Size_Sweep.xlsx]ReadLength100, E=5_8_20'!$B$1</c:f>
              <c:strCache>
                <c:ptCount val="1"/>
                <c:pt idx="0">
                  <c:v>FP</c:v>
                </c:pt>
              </c:strCache>
            </c:strRef>
          </c:tx>
          <c:spPr>
            <a:ln w="28575" cap="rnd">
              <a:solidFill>
                <a:schemeClr val="accent1"/>
              </a:solidFill>
              <a:prstDash val="sysDash"/>
              <a:round/>
            </a:ln>
            <a:effectLst/>
          </c:spPr>
          <c:marker>
            <c:symbol val="circle"/>
            <c:size val="14"/>
            <c:spPr>
              <a:solidFill>
                <a:schemeClr val="bg1"/>
              </a:solidFill>
              <a:ln w="19050">
                <a:solidFill>
                  <a:schemeClr val="accent1"/>
                </a:solidFill>
                <a:round/>
              </a:ln>
              <a:effectLst/>
            </c:spPr>
          </c:marker>
          <c:dPt>
            <c:idx val="0"/>
            <c:marker>
              <c:symbol val="circle"/>
              <c:size val="14"/>
              <c:spPr>
                <a:solidFill>
                  <a:schemeClr val="bg1"/>
                </a:solidFill>
                <a:ln w="19050">
                  <a:solidFill>
                    <a:schemeClr val="accent1"/>
                  </a:solidFill>
                  <a:round/>
                </a:ln>
                <a:effectLst/>
              </c:spPr>
            </c:marker>
            <c:bubble3D val="0"/>
            <c:extLst>
              <c:ext xmlns:c16="http://schemas.microsoft.com/office/drawing/2014/chart" uri="{C3380CC4-5D6E-409C-BE32-E72D297353CC}">
                <c16:uniqueId val="{00000000-C11D-1C4E-A06F-1903C56F363D}"/>
              </c:ext>
            </c:extLst>
          </c:dPt>
          <c:dPt>
            <c:idx val="1"/>
            <c:marker>
              <c:symbol val="circle"/>
              <c:size val="14"/>
              <c:spPr>
                <a:solidFill>
                  <a:schemeClr val="bg1"/>
                </a:solidFill>
                <a:ln w="19050">
                  <a:solidFill>
                    <a:schemeClr val="accent1"/>
                  </a:solidFill>
                  <a:round/>
                </a:ln>
                <a:effectLst/>
              </c:spPr>
            </c:marker>
            <c:bubble3D val="0"/>
            <c:extLst>
              <c:ext xmlns:c16="http://schemas.microsoft.com/office/drawing/2014/chart" uri="{C3380CC4-5D6E-409C-BE32-E72D297353CC}">
                <c16:uniqueId val="{00000001-C11D-1C4E-A06F-1903C56F363D}"/>
              </c:ext>
            </c:extLst>
          </c:dPt>
          <c:dPt>
            <c:idx val="2"/>
            <c:marker>
              <c:symbol val="circle"/>
              <c:size val="14"/>
              <c:spPr>
                <a:solidFill>
                  <a:schemeClr val="bg1"/>
                </a:solidFill>
                <a:ln w="19050">
                  <a:solidFill>
                    <a:schemeClr val="accent1"/>
                  </a:solidFill>
                  <a:round/>
                </a:ln>
                <a:effectLst/>
              </c:spPr>
            </c:marker>
            <c:bubble3D val="0"/>
            <c:extLst>
              <c:ext xmlns:c16="http://schemas.microsoft.com/office/drawing/2014/chart" uri="{C3380CC4-5D6E-409C-BE32-E72D297353CC}">
                <c16:uniqueId val="{00000002-C11D-1C4E-A06F-1903C56F363D}"/>
              </c:ext>
            </c:extLst>
          </c:dPt>
          <c:dPt>
            <c:idx val="3"/>
            <c:marker>
              <c:symbol val="circle"/>
              <c:size val="22"/>
              <c:spPr>
                <a:solidFill>
                  <a:srgbClr val="FF0000"/>
                </a:solidFill>
                <a:ln w="19050">
                  <a:solidFill>
                    <a:srgbClr val="FF0000"/>
                  </a:solidFill>
                  <a:round/>
                </a:ln>
                <a:effectLst/>
              </c:spPr>
            </c:marker>
            <c:bubble3D val="0"/>
            <c:extLst>
              <c:ext xmlns:c16="http://schemas.microsoft.com/office/drawing/2014/chart" uri="{C3380CC4-5D6E-409C-BE32-E72D297353CC}">
                <c16:uniqueId val="{00000003-C11D-1C4E-A06F-1903C56F363D}"/>
              </c:ext>
            </c:extLst>
          </c:dPt>
          <c:dLbls>
            <c:dLbl>
              <c:idx val="0"/>
              <c:layout>
                <c:manualLayout>
                  <c:x val="-3.9432853698717525E-3"/>
                  <c:y val="-2.22372139543938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1D-1C4E-A06F-1903C56F363D}"/>
                </c:ext>
              </c:extLst>
            </c:dLbl>
            <c:dLbl>
              <c:idx val="1"/>
              <c:layout>
                <c:manualLayout>
                  <c:x val="-3.8418613962847403E-2"/>
                  <c:y val="-6.29370817138906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1D-1C4E-A06F-1903C56F363D}"/>
                </c:ext>
              </c:extLst>
            </c:dLbl>
            <c:numFmt formatCode="0.0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'[1]ReadLength100, E=5_8_20'!$A$2:$A$5</c:f>
              <c:numCache>
                <c:formatCode>General</c:formatCode>
                <c:ptCount val="4"/>
                <c:pt idx="0">
                  <c:v>1</c:v>
                </c:pt>
                <c:pt idx="1">
                  <c:v>2</c:v>
                </c:pt>
                <c:pt idx="2">
                  <c:v>3</c:v>
                </c:pt>
                <c:pt idx="3">
                  <c:v>4</c:v>
                </c:pt>
              </c:numCache>
            </c:numRef>
          </c:cat>
          <c:val>
            <c:numRef>
              <c:f>'[1]ReadLength100, E=5_8_20'!$B$2:$B$5</c:f>
              <c:numCache>
                <c:formatCode>General</c:formatCode>
                <c:ptCount val="4"/>
                <c:pt idx="0">
                  <c:v>0.52858899999999998</c:v>
                </c:pt>
                <c:pt idx="1">
                  <c:v>0.17299266666666666</c:v>
                </c:pt>
                <c:pt idx="2">
                  <c:v>3.6782666666666665E-2</c:v>
                </c:pt>
                <c:pt idx="3">
                  <c:v>1.1038666666666667E-2</c:v>
                </c:pt>
              </c:numCache>
            </c:numRef>
          </c:val>
          <c:smooth val="0"/>
          <c:extLst>
            <c:ext xmlns:c16="http://schemas.microsoft.com/office/drawing/2014/chart" uri="{C3380CC4-5D6E-409C-BE32-E72D297353CC}">
              <c16:uniqueId val="{00000004-C11D-1C4E-A06F-1903C56F363D}"/>
            </c:ext>
          </c:extLst>
        </c:ser>
        <c:dLbls>
          <c:dLblPos val="t"/>
          <c:showLegendKey val="0"/>
          <c:showVal val="1"/>
          <c:showCatName val="0"/>
          <c:showSerName val="0"/>
          <c:showPercent val="0"/>
          <c:showBubbleSize val="0"/>
        </c:dLbls>
        <c:marker val="1"/>
        <c:smooth val="0"/>
        <c:axId val="372567360"/>
        <c:axId val="372571672"/>
      </c:lineChart>
      <c:catAx>
        <c:axId val="37256736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Window Size (bits)</a:t>
                </a:r>
              </a:p>
            </c:rich>
          </c:tx>
          <c:layout>
            <c:manualLayout>
              <c:xMode val="edge"/>
              <c:yMode val="edge"/>
              <c:x val="0.37773884621390541"/>
              <c:y val="0.884368348763328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72571672"/>
        <c:crosses val="autoZero"/>
        <c:auto val="1"/>
        <c:lblAlgn val="ctr"/>
        <c:lblOffset val="100"/>
        <c:tickMarkSkip val="1"/>
        <c:noMultiLvlLbl val="0"/>
      </c:catAx>
      <c:valAx>
        <c:axId val="372571672"/>
        <c:scaling>
          <c:orientation val="minMax"/>
          <c:max val="0.60000000000000009"/>
          <c:min val="0"/>
        </c:scaling>
        <c:delete val="0"/>
        <c:axPos val="l"/>
        <c:majorGridlines>
          <c:spPr>
            <a:ln w="9525" cap="flat" cmpd="sng" algn="ctr">
              <a:solidFill>
                <a:schemeClr val="tx2">
                  <a:lumMod val="15000"/>
                  <a:lumOff val="85000"/>
                </a:schemeClr>
              </a:solidFill>
              <a:prstDash val="dashDot"/>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False Accept Rate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out"/>
        <c:minorTickMark val="in"/>
        <c:tickLblPos val="nextTo"/>
        <c:spPr>
          <a:noFill/>
          <a:ln>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72567360"/>
        <c:crosses val="autoZero"/>
        <c:crossBetween val="between"/>
        <c:majorUnit val="0.15000000000000002"/>
      </c:valAx>
      <c:spPr>
        <a:noFill/>
        <a:ln>
          <a:solidFill>
            <a:schemeClr val="bg1">
              <a:lumMod val="65000"/>
            </a:schemeClr>
          </a:solidFill>
        </a:ln>
        <a:effectLst/>
      </c:spPr>
    </c:plotArea>
    <c:plotVisOnly val="1"/>
    <c:dispBlanksAs val="gap"/>
    <c:showDLblsOverMax val="0"/>
  </c:chart>
  <c:spPr>
    <a:solidFill>
      <a:schemeClr val="bg1"/>
    </a:solidFill>
    <a:ln w="9525" cap="flat" cmpd="sng" algn="ctr">
      <a:noFill/>
      <a:round/>
    </a:ln>
    <a:effectLst/>
  </c:spPr>
  <c:txPr>
    <a:bodyPr/>
    <a:lstStyle/>
    <a:p>
      <a:pPr>
        <a:defRPr sz="1400" b="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'Execution Time'!$A$2</c:f>
              <c:strCache>
                <c:ptCount val="1"/>
                <c:pt idx="0">
                  <c:v>FastHASH</c:v>
                </c:pt>
              </c:strCache>
            </c:strRef>
          </c:tx>
          <c:spPr>
            <a:solidFill>
              <a:schemeClr val="accent6">
                <a:lumMod val="20000"/>
                <a:lumOff val="80000"/>
              </a:schemeClr>
            </a:solidFill>
            <a:ln>
              <a:solidFill>
                <a:schemeClr val="tx1"/>
              </a:solidFill>
            </a:ln>
            <a:effectLst/>
          </c:spPr>
          <c:invertIfNegative val="0"/>
          <c:cat>
            <c:strRef>
              <c:f>'Execution Time'!$B$1:$L$1</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'Execution Time'!$B$2:$L$2</c:f>
              <c:numCache>
                <c:formatCode>General</c:formatCode>
                <c:ptCount val="11"/>
                <c:pt idx="0">
                  <c:v>37.788089999999997</c:v>
                </c:pt>
                <c:pt idx="1">
                  <c:v>47.28578000000001</c:v>
                </c:pt>
                <c:pt idx="2">
                  <c:v>26.474430000000002</c:v>
                </c:pt>
                <c:pt idx="3">
                  <c:v>29.61101</c:v>
                </c:pt>
                <c:pt idx="4">
                  <c:v>26.305330000000001</c:v>
                </c:pt>
                <c:pt idx="5">
                  <c:v>28.521599999999999</c:v>
                </c:pt>
                <c:pt idx="6">
                  <c:v>26.331859999999999</c:v>
                </c:pt>
                <c:pt idx="7">
                  <c:v>27.609439999999999</c:v>
                </c:pt>
                <c:pt idx="8">
                  <c:v>63.51811</c:v>
                </c:pt>
                <c:pt idx="9">
                  <c:v>27.747959999999999</c:v>
                </c:pt>
                <c:pt idx="10">
                  <c:v>34.119360999999998</c:v>
                </c:pt>
              </c:numCache>
            </c:numRef>
          </c:val>
          <c:extLst>
            <c:ext xmlns:c16="http://schemas.microsoft.com/office/drawing/2014/chart" uri="{C3380CC4-5D6E-409C-BE32-E72D297353CC}">
              <c16:uniqueId val="{00000000-C128-7F4D-81FE-C264EDEA47BB}"/>
            </c:ext>
          </c:extLst>
        </c:ser>
        <c:ser>
          <c:idx val="1"/>
          <c:order val="1"/>
          <c:tx>
            <c:strRef>
              <c:f>'Execution Time'!$A$3</c:f>
              <c:strCache>
                <c:ptCount val="1"/>
                <c:pt idx="0">
                  <c:v>GRIM-3D</c:v>
                </c:pt>
              </c:strCache>
            </c:strRef>
          </c:tx>
          <c:spPr>
            <a:solidFill>
              <a:schemeClr val="accent6">
                <a:lumMod val="75000"/>
              </a:schemeClr>
            </a:solidFill>
            <a:ln>
              <a:solidFill>
                <a:schemeClr val="tx1"/>
              </a:solidFill>
            </a:ln>
            <a:effectLst/>
          </c:spPr>
          <c:invertIfNegative val="0"/>
          <c:cat>
            <c:strRef>
              <c:f>'Execution Time'!$B$1:$L$1</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'Execution Time'!$B$3:$L$3</c:f>
              <c:numCache>
                <c:formatCode>General</c:formatCode>
                <c:ptCount val="11"/>
                <c:pt idx="0">
                  <c:v>15.22917</c:v>
                </c:pt>
                <c:pt idx="1">
                  <c:v>19.686150000000001</c:v>
                </c:pt>
                <c:pt idx="2">
                  <c:v>14.58456</c:v>
                </c:pt>
                <c:pt idx="3">
                  <c:v>17.697590000000009</c:v>
                </c:pt>
                <c:pt idx="4">
                  <c:v>14.573029999999999</c:v>
                </c:pt>
                <c:pt idx="5">
                  <c:v>17.045500000000001</c:v>
                </c:pt>
                <c:pt idx="6">
                  <c:v>14.699400000000001</c:v>
                </c:pt>
                <c:pt idx="7">
                  <c:v>15.45763</c:v>
                </c:pt>
                <c:pt idx="8">
                  <c:v>17.39552999999998</c:v>
                </c:pt>
                <c:pt idx="9">
                  <c:v>15.77552</c:v>
                </c:pt>
                <c:pt idx="10">
                  <c:v>16.214407999999999</c:v>
                </c:pt>
              </c:numCache>
            </c:numRef>
          </c:val>
          <c:extLst>
            <c:ext xmlns:c16="http://schemas.microsoft.com/office/drawing/2014/chart" uri="{C3380CC4-5D6E-409C-BE32-E72D297353CC}">
              <c16:uniqueId val="{00000001-C128-7F4D-81FE-C264EDEA47BB}"/>
            </c:ext>
          </c:extLst>
        </c:ser>
        <c:dLbls>
          <c:showLegendKey val="0"/>
          <c:showVal val="0"/>
          <c:showCatName val="0"/>
          <c:showSerName val="0"/>
          <c:showPercent val="0"/>
          <c:showBubbleSize val="0"/>
        </c:dLbls>
        <c:gapWidth val="100"/>
        <c:axId val="-2113411680"/>
        <c:axId val="-2113408608"/>
      </c:barChart>
      <c:catAx>
        <c:axId val="-2113411680"/>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13408608"/>
        <c:crosses val="autoZero"/>
        <c:auto val="1"/>
        <c:lblAlgn val="ctr"/>
        <c:lblOffset val="0"/>
        <c:noMultiLvlLbl val="0"/>
      </c:catAx>
      <c:valAx>
        <c:axId val="-2113408608"/>
        <c:scaling>
          <c:orientation val="minMax"/>
          <c:max val="70"/>
          <c:min val="0"/>
        </c:scaling>
        <c:delete val="0"/>
        <c:axPos val="l"/>
        <c:majorGridlines>
          <c:spPr>
            <a:ln w="12700"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3411680"/>
        <c:crosses val="autoZero"/>
        <c:crossBetween val="between"/>
      </c:valAx>
      <c:spPr>
        <a:solidFill>
          <a:schemeClr val="bg1"/>
        </a:solidFill>
        <a:ln w="12700">
          <a:solidFill>
            <a:sysClr val="windowText" lastClr="000000"/>
          </a:solidFill>
        </a:ln>
        <a:effectLst/>
      </c:spPr>
    </c:plotArea>
    <c:plotVisOnly val="1"/>
    <c:dispBlanksAs val="gap"/>
    <c:showDLblsOverMax val="0"/>
  </c:chart>
  <c:spPr>
    <a:solidFill>
      <a:schemeClr val="bg1"/>
    </a:solidFill>
    <a:ln w="9525" cap="flat" cmpd="sng" algn="ctr">
      <a:noFill/>
      <a:round/>
    </a:ln>
    <a:effectLst/>
  </c:spPr>
  <c:txPr>
    <a:bodyPr/>
    <a:lstStyle/>
    <a:p>
      <a:pPr>
        <a:defRPr sz="11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'Fasle Negative Rate'!$A$17</c:f>
              <c:strCache>
                <c:ptCount val="1"/>
                <c:pt idx="0">
                  <c:v>FastHASH</c:v>
                </c:pt>
              </c:strCache>
            </c:strRef>
          </c:tx>
          <c:spPr>
            <a:solidFill>
              <a:schemeClr val="accent6">
                <a:lumMod val="20000"/>
                <a:lumOff val="80000"/>
              </a:schemeClr>
            </a:solidFill>
            <a:ln>
              <a:solidFill>
                <a:schemeClr val="tx1"/>
              </a:solidFill>
            </a:ln>
            <a:effectLst/>
          </c:spPr>
          <c:invertIfNegative val="0"/>
          <c:cat>
            <c:strRef>
              <c:f>'Fasle Negative Rate'!$B$16:$L$16</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'Fasle Negative Rate'!$B$17:$L$17</c:f>
              <c:numCache>
                <c:formatCode>General</c:formatCode>
                <c:ptCount val="11"/>
                <c:pt idx="0">
                  <c:v>0.40191288500700001</c:v>
                </c:pt>
                <c:pt idx="1">
                  <c:v>0.38648231103300001</c:v>
                </c:pt>
                <c:pt idx="2">
                  <c:v>0.40237468892400002</c:v>
                </c:pt>
                <c:pt idx="3">
                  <c:v>0.38942605816199999</c:v>
                </c:pt>
                <c:pt idx="4">
                  <c:v>0.40262748729199999</c:v>
                </c:pt>
                <c:pt idx="5">
                  <c:v>0.38845786831099999</c:v>
                </c:pt>
                <c:pt idx="6">
                  <c:v>0.401489205864</c:v>
                </c:pt>
                <c:pt idx="7">
                  <c:v>0.389202069895</c:v>
                </c:pt>
                <c:pt idx="8">
                  <c:v>0.40136212538299998</c:v>
                </c:pt>
                <c:pt idx="9">
                  <c:v>0.38925485033599999</c:v>
                </c:pt>
                <c:pt idx="10">
                  <c:v>0.395258955021</c:v>
                </c:pt>
              </c:numCache>
            </c:numRef>
          </c:val>
          <c:extLst>
            <c:ext xmlns:c16="http://schemas.microsoft.com/office/drawing/2014/chart" uri="{C3380CC4-5D6E-409C-BE32-E72D297353CC}">
              <c16:uniqueId val="{00000000-9241-A641-ADD9-2C569C2368D7}"/>
            </c:ext>
          </c:extLst>
        </c:ser>
        <c:ser>
          <c:idx val="1"/>
          <c:order val="1"/>
          <c:tx>
            <c:strRef>
              <c:f>'Fasle Negative Rate'!$A$18</c:f>
              <c:strCache>
                <c:ptCount val="1"/>
                <c:pt idx="0">
                  <c:v>GRIM-3D</c:v>
                </c:pt>
              </c:strCache>
            </c:strRef>
          </c:tx>
          <c:spPr>
            <a:solidFill>
              <a:schemeClr val="accent6">
                <a:lumMod val="75000"/>
              </a:schemeClr>
            </a:solidFill>
            <a:ln>
              <a:solidFill>
                <a:schemeClr val="tx1"/>
              </a:solidFill>
            </a:ln>
            <a:effectLst/>
          </c:spPr>
          <c:invertIfNegative val="0"/>
          <c:cat>
            <c:strRef>
              <c:f>'Fasle Negative Rate'!$B$16:$L$16</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'Fasle Negative Rate'!$B$18:$L$18</c:f>
              <c:numCache>
                <c:formatCode>General</c:formatCode>
                <c:ptCount val="11"/>
                <c:pt idx="0">
                  <c:v>6.6591638588099994E-2</c:v>
                </c:pt>
                <c:pt idx="1">
                  <c:v>6.7988469747100003E-2</c:v>
                </c:pt>
                <c:pt idx="2">
                  <c:v>6.3271584495800004E-2</c:v>
                </c:pt>
                <c:pt idx="3">
                  <c:v>6.7890906554900002E-2</c:v>
                </c:pt>
                <c:pt idx="4">
                  <c:v>6.4196651915399999E-2</c:v>
                </c:pt>
                <c:pt idx="5">
                  <c:v>6.9487578498300007E-2</c:v>
                </c:pt>
                <c:pt idx="6">
                  <c:v>6.6264228876199996E-2</c:v>
                </c:pt>
                <c:pt idx="7">
                  <c:v>6.6910694291499997E-2</c:v>
                </c:pt>
                <c:pt idx="8">
                  <c:v>6.2598773083899995E-2</c:v>
                </c:pt>
                <c:pt idx="9">
                  <c:v>6.7789437951099998E-2</c:v>
                </c:pt>
                <c:pt idx="10">
                  <c:v>6.6298996400199997E-2</c:v>
                </c:pt>
              </c:numCache>
            </c:numRef>
          </c:val>
          <c:extLst>
            <c:ext xmlns:c16="http://schemas.microsoft.com/office/drawing/2014/chart" uri="{C3380CC4-5D6E-409C-BE32-E72D297353CC}">
              <c16:uniqueId val="{00000001-9241-A641-ADD9-2C569C2368D7}"/>
            </c:ext>
          </c:extLst>
        </c:ser>
        <c:dLbls>
          <c:showLegendKey val="0"/>
          <c:showVal val="0"/>
          <c:showCatName val="0"/>
          <c:showSerName val="0"/>
          <c:showPercent val="0"/>
          <c:showBubbleSize val="0"/>
        </c:dLbls>
        <c:gapWidth val="100"/>
        <c:axId val="-2103957904"/>
        <c:axId val="-2103954544"/>
      </c:barChart>
      <c:catAx>
        <c:axId val="-2103957904"/>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2103954544"/>
        <c:crosses val="autoZero"/>
        <c:auto val="1"/>
        <c:lblAlgn val="ctr"/>
        <c:lblOffset val="0"/>
        <c:noMultiLvlLbl val="0"/>
      </c:catAx>
      <c:valAx>
        <c:axId val="-2103954544"/>
        <c:scaling>
          <c:orientation val="minMax"/>
          <c:max val="0.5"/>
          <c:min val="0"/>
        </c:scaling>
        <c:delete val="0"/>
        <c:axPos val="l"/>
        <c:majorGridlines>
          <c:spPr>
            <a:ln w="12700" cap="flat" cmpd="sng" algn="ctr">
              <a:solidFill>
                <a:schemeClr val="tx1">
                  <a:lumMod val="15000"/>
                  <a:lumOff val="85000"/>
                </a:schemeClr>
              </a:solidFill>
              <a:round/>
            </a:ln>
            <a:effectLst/>
          </c:spPr>
        </c:majorGridlines>
        <c:numFmt formatCode="#,##0.0" sourceLinked="0"/>
        <c:majorTickMark val="out"/>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effectLst>
                  <a:outerShdw blurRad="50800" dist="50800" dir="5400000" sx="1000" sy="1000" algn="ctr" rotWithShape="0">
                    <a:srgbClr val="000000">
                      <a:alpha val="43137"/>
                    </a:srgbClr>
                  </a:outerShdw>
                </a:effectLst>
                <a:latin typeface="+mn-lt"/>
                <a:ea typeface="+mn-ea"/>
                <a:cs typeface="+mn-cs"/>
              </a:defRPr>
            </a:pPr>
            <a:endParaRPr lang="en-US"/>
          </a:p>
        </c:txPr>
        <c:crossAx val="-2103957904"/>
        <c:crosses val="autoZero"/>
        <c:crossBetween val="between"/>
        <c:majorUnit val="0.1"/>
      </c:valAx>
      <c:spPr>
        <a:solidFill>
          <a:schemeClr val="bg1"/>
        </a:solidFill>
        <a:ln w="12700">
          <a:solidFill>
            <a:sysClr val="windowText" lastClr="000000"/>
          </a:solidFill>
        </a:ln>
        <a:effectLst/>
      </c:spPr>
    </c:plotArea>
    <c:plotVisOnly val="1"/>
    <c:dispBlanksAs val="gap"/>
    <c:showDLblsOverMax val="0"/>
  </c:chart>
  <c:spPr>
    <a:solidFill>
      <a:schemeClr val="bg1"/>
    </a:solidFill>
    <a:ln w="9525" cap="flat" cmpd="sng" algn="ctr">
      <a:noFill/>
      <a:round/>
    </a:ln>
    <a:effectLst/>
  </c:spPr>
  <c:txPr>
    <a:bodyPr/>
    <a:lstStyle/>
    <a:p>
      <a:pPr>
        <a:defRPr sz="11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EF8-504D-9B4D-CE09101666FF}"/>
                </c:ext>
              </c:extLst>
            </c:dLbl>
            <c:dLbl>
              <c:idx val="1"/>
              <c:delete val="1"/>
              <c:extLst>
                <c:ext xmlns:c15="http://schemas.microsoft.com/office/drawing/2012/chart" uri="{CE6537A1-D6FC-4f65-9D91-7224C49458BB}"/>
                <c:ext xmlns:c16="http://schemas.microsoft.com/office/drawing/2014/chart" uri="{C3380CC4-5D6E-409C-BE32-E72D297353CC}">
                  <c16:uniqueId val="{00000001-6EF8-504D-9B4D-CE09101666F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EF8-504D-9B4D-CE09101666FF}"/>
            </c:ext>
          </c:extLst>
        </c:ser>
        <c:dLbls>
          <c:showLegendKey val="0"/>
          <c:showVal val="0"/>
          <c:showCatName val="0"/>
          <c:showSerName val="0"/>
          <c:showPercent val="0"/>
          <c:showBubbleSize val="0"/>
        </c:dLbls>
        <c:gapWidth val="50"/>
        <c:axId val="-1614558480"/>
        <c:axId val="-1614553984"/>
      </c:barChart>
      <c:catAx>
        <c:axId val="-1614558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14553984"/>
        <c:crosses val="autoZero"/>
        <c:auto val="1"/>
        <c:lblAlgn val="ctr"/>
        <c:lblOffset val="100"/>
        <c:noMultiLvlLbl val="0"/>
      </c:catAx>
      <c:valAx>
        <c:axId val="-16145539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14558480"/>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E9C-9B46-A486-2F04F8C1860A}"/>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E9C-9B46-A486-2F04F8C1860A}"/>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E9C-9B46-A486-2F04F8C1860A}"/>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E9C-9B46-A486-2F04F8C1860A}"/>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E9C-9B46-A486-2F04F8C1860A}"/>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E9C-9B46-A486-2F04F8C1860A}"/>
              </c:ext>
            </c:extLst>
          </c:dPt>
          <c:dLbls>
            <c:dLbl>
              <c:idx val="0"/>
              <c:delete val="1"/>
              <c:extLst>
                <c:ext xmlns:c15="http://schemas.microsoft.com/office/drawing/2012/chart" uri="{CE6537A1-D6FC-4f65-9D91-7224C49458BB}"/>
                <c:ext xmlns:c16="http://schemas.microsoft.com/office/drawing/2014/chart" uri="{C3380CC4-5D6E-409C-BE32-E72D297353CC}">
                  <c16:uniqueId val="{00000001-BE9C-9B46-A486-2F04F8C1860A}"/>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E9C-9B46-A486-2F04F8C1860A}"/>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E9C-9B46-A486-2F04F8C1860A}"/>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BE9C-9B46-A486-2F04F8C1860A}"/>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BE9C-9B46-A486-2F04F8C1860A}"/>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BE9C-9B46-A486-2F04F8C1860A}"/>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BE9C-9B46-A486-2F04F8C1860A}"/>
            </c:ext>
          </c:extLst>
        </c:ser>
        <c:dLbls>
          <c:showLegendKey val="0"/>
          <c:showVal val="0"/>
          <c:showCatName val="0"/>
          <c:showSerName val="0"/>
          <c:showPercent val="0"/>
          <c:showBubbleSize val="0"/>
        </c:dLbls>
        <c:gapWidth val="80"/>
        <c:overlap val="-27"/>
        <c:axId val="-1745965472"/>
        <c:axId val="-1745961200"/>
      </c:barChart>
      <c:catAx>
        <c:axId val="-174596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961200"/>
        <c:crosses val="autoZero"/>
        <c:auto val="1"/>
        <c:lblAlgn val="ctr"/>
        <c:lblOffset val="100"/>
        <c:noMultiLvlLbl val="0"/>
      </c:catAx>
      <c:valAx>
        <c:axId val="-1745961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9654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3FDA-2141-A566-22CFFCBB66D4}"/>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3FDA-2141-A566-22CFFCBB66D4}"/>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3FDA-2141-A566-22CFFCBB66D4}"/>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3FDA-2141-A566-22CFFCBB66D4}"/>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3FDA-2141-A566-22CFFCBB66D4}"/>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3FDA-2141-A566-22CFFCBB66D4}"/>
              </c:ext>
            </c:extLst>
          </c:dPt>
          <c:dLbls>
            <c:dLbl>
              <c:idx val="0"/>
              <c:delete val="1"/>
              <c:extLst>
                <c:ext xmlns:c15="http://schemas.microsoft.com/office/drawing/2012/chart" uri="{CE6537A1-D6FC-4f65-9D91-7224C49458BB}"/>
                <c:ext xmlns:c16="http://schemas.microsoft.com/office/drawing/2014/chart" uri="{C3380CC4-5D6E-409C-BE32-E72D297353CC}">
                  <c16:uniqueId val="{00000001-3FDA-2141-A566-22CFFCBB66D4}"/>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FDA-2141-A566-22CFFCBB66D4}"/>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FDA-2141-A566-22CFFCBB66D4}"/>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3FDA-2141-A566-22CFFCBB66D4}"/>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3FDA-2141-A566-22CFFCBB66D4}"/>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3FDA-2141-A566-22CFFCBB66D4}"/>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3FDA-2141-A566-22CFFCBB66D4}"/>
            </c:ext>
          </c:extLst>
        </c:ser>
        <c:dLbls>
          <c:showLegendKey val="0"/>
          <c:showVal val="0"/>
          <c:showCatName val="0"/>
          <c:showSerName val="0"/>
          <c:showPercent val="0"/>
          <c:showBubbleSize val="0"/>
        </c:dLbls>
        <c:gapWidth val="80"/>
        <c:overlap val="-27"/>
        <c:axId val="-1472848432"/>
        <c:axId val="-1472844352"/>
      </c:barChart>
      <c:catAx>
        <c:axId val="-147284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472844352"/>
        <c:crosses val="autoZero"/>
        <c:auto val="1"/>
        <c:lblAlgn val="ctr"/>
        <c:lblOffset val="100"/>
        <c:noMultiLvlLbl val="0"/>
      </c:catAx>
      <c:valAx>
        <c:axId val="-1472844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47284843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9.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colorful5" csCatId="colorful" phldr="1"/>
      <dgm:spPr/>
    </dgm:pt>
    <dgm:pt modelId="{A4EB02FC-E72F-40C5-8036-89057538B898}">
      <dgm:prSet phldrT="[Text]" custT="1"/>
      <dgm:spPr/>
      <dgm:t>
        <a:bodyPr/>
        <a:lstStyle/>
        <a:p>
          <a:r>
            <a:rPr lang="en-US" sz="1400" dirty="0">
              <a:solidFill>
                <a:schemeClr val="bg1"/>
              </a:solidFill>
            </a:rPr>
            <a:t>Generate 2E+1 masks</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pPr>
            <a:lnSpc>
              <a:spcPct val="90000"/>
            </a:lnSpc>
            <a:spcAft>
              <a:spcPts val="0"/>
            </a:spcAft>
          </a:pPr>
          <a:r>
            <a:rPr lang="en-US" sz="1400" dirty="0"/>
            <a:t>Amend random zeros: </a:t>
          </a:r>
        </a:p>
        <a:p>
          <a:pPr>
            <a:lnSpc>
              <a:spcPct val="90000"/>
            </a:lnSpc>
            <a:spcAft>
              <a:spcPts val="0"/>
            </a:spcAft>
          </a:pPr>
          <a:r>
            <a:rPr lang="en-US" sz="1400" dirty="0"/>
            <a:t>101 </a:t>
          </a:r>
          <a:r>
            <a:rPr lang="en-US" sz="1400" dirty="0">
              <a:sym typeface="Wingdings" panose="05000000000000000000" pitchFamily="2" charset="2"/>
            </a:rPr>
            <a:t> 111 </a:t>
          </a:r>
          <a:r>
            <a:rPr lang="en-US" sz="1400" dirty="0"/>
            <a:t> &amp;  1001 </a:t>
          </a:r>
          <a:r>
            <a:rPr lang="en-US" sz="1400" dirty="0">
              <a:sym typeface="Wingdings" panose="05000000000000000000" pitchFamily="2" charset="2"/>
            </a:rPr>
            <a:t></a:t>
          </a:r>
          <a:r>
            <a:rPr lang="en-US" sz="1400" dirty="0"/>
            <a:t> 1111</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dirty="0"/>
            <a:t>AND all masks, </a:t>
          </a:r>
        </a:p>
        <a:p>
          <a:pPr>
            <a:spcAft>
              <a:spcPts val="0"/>
            </a:spcAft>
          </a:pPr>
          <a:r>
            <a:rPr lang="en-US" sz="1400" dirty="0"/>
            <a:t>ACCEPT </a:t>
          </a:r>
          <a:r>
            <a:rPr lang="en-US" sz="1400" dirty="0" err="1"/>
            <a:t>iff</a:t>
          </a:r>
          <a:r>
            <a:rPr lang="en-US" sz="1400" dirty="0"/>
            <a:t> number of ‘1’ </a:t>
          </a:r>
          <a:r>
            <a:rPr lang="en-US" sz="1400" dirty="0">
              <a:latin typeface="Consolas" panose="020B0609020204030204" pitchFamily="49" charset="0"/>
              <a:cs typeface="Consolas" panose="020B0609020204030204" pitchFamily="49" charset="0"/>
            </a:rPr>
            <a:t>≤ Threshold</a:t>
          </a:r>
          <a:endParaRPr lang="en-US" sz="1400" dirty="0"/>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48310">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107338">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2BDD1E04-2FDF-41FA-A2F1-3B4535B3D59E}" type="presOf" srcId="{7D2D55F8-FCC8-44D2-AD8F-0F719ACD1413}" destId="{010F66CE-98BD-4800-ACE1-BE56AF2153C7}" srcOrd="0" destOrd="0" presId="urn:microsoft.com/office/officeart/2005/8/layout/chevron1"/>
    <dgm:cxn modelId="{C155313D-99F1-4308-8E61-1FF8F88D8F44}" type="presOf" srcId="{157059EA-B005-47F3-B359-ACEC246480F2}" destId="{B3F34F1A-EBD5-4210-B039-278AB970AC0A}"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CFBA63D8-EC5F-40B7-B756-749435B10244}" srcId="{75D8D269-421E-4589-AB1F-A9BAE4D4F94B}" destId="{A4EB02FC-E72F-40C5-8036-89057538B898}" srcOrd="0" destOrd="0" parTransId="{977D1643-2FA3-462E-BB53-B26E18AABF7B}" sibTransId="{31144255-BA62-4427-8ACB-0E279FC0E134}"/>
    <dgm:cxn modelId="{D3FD3BF4-6BAD-4E0C-8B2B-705FFEF93CE4}" type="presOf" srcId="{75D8D269-421E-4589-AB1F-A9BAE4D4F94B}" destId="{4F7140BA-CD71-4ACC-82BF-B0F51D6E1104}" srcOrd="0" destOrd="0" presId="urn:microsoft.com/office/officeart/2005/8/layout/chevron1"/>
    <dgm:cxn modelId="{ABA141FC-6005-4DC4-958A-7AAAC3AED96C}" type="presOf" srcId="{A4EB02FC-E72F-40C5-8036-89057538B898}" destId="{AA2636E1-05F7-40F6-B113-6ACD4DAE7C84}" srcOrd="0" destOrd="0" presId="urn:microsoft.com/office/officeart/2005/8/layout/chevron1"/>
    <dgm:cxn modelId="{07266E81-8807-4A7D-99B7-D175536D060B}" type="presParOf" srcId="{4F7140BA-CD71-4ACC-82BF-B0F51D6E1104}" destId="{AA2636E1-05F7-40F6-B113-6ACD4DAE7C84}" srcOrd="0" destOrd="0" presId="urn:microsoft.com/office/officeart/2005/8/layout/chevron1"/>
    <dgm:cxn modelId="{A9EB3595-289E-4D33-A01C-0689582D185D}" type="presParOf" srcId="{4F7140BA-CD71-4ACC-82BF-B0F51D6E1104}" destId="{C22B9540-E5EC-44A2-85A8-DFD006AF2A50}" srcOrd="1" destOrd="0" presId="urn:microsoft.com/office/officeart/2005/8/layout/chevron1"/>
    <dgm:cxn modelId="{89312055-C62E-4CF6-8FD4-A4DF097A15E4}" type="presParOf" srcId="{4F7140BA-CD71-4ACC-82BF-B0F51D6E1104}" destId="{B3F34F1A-EBD5-4210-B039-278AB970AC0A}" srcOrd="2" destOrd="0" presId="urn:microsoft.com/office/officeart/2005/8/layout/chevron1"/>
    <dgm:cxn modelId="{6CE5E901-C83F-4CD1-9B8B-EBC0D2CE5D08}" type="presParOf" srcId="{4F7140BA-CD71-4ACC-82BF-B0F51D6E1104}" destId="{8D3A11D6-B107-4779-B1E1-97114FC09E3A}" srcOrd="3" destOrd="0" presId="urn:microsoft.com/office/officeart/2005/8/layout/chevron1"/>
    <dgm:cxn modelId="{801F53F3-C42D-4743-AFFE-F6EF8BA385FD}"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colorful5" csCatId="colorful" phldr="1"/>
      <dgm:spPr/>
    </dgm:pt>
    <dgm:pt modelId="{A4EB02FC-E72F-40C5-8036-89057538B898}">
      <dgm:prSet phldrT="[Text]" custT="1"/>
      <dgm:spPr/>
      <dgm:t>
        <a:bodyPr/>
        <a:lstStyle/>
        <a:p>
          <a:r>
            <a:rPr lang="en-US" sz="1400" dirty="0"/>
            <a:t>Generate 2E+1 masks</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pPr>
            <a:lnSpc>
              <a:spcPct val="90000"/>
            </a:lnSpc>
            <a:spcAft>
              <a:spcPts val="0"/>
            </a:spcAft>
          </a:pPr>
          <a:r>
            <a:rPr lang="en-US" sz="1400" dirty="0"/>
            <a:t>Amend random zeros: </a:t>
          </a:r>
        </a:p>
        <a:p>
          <a:pPr>
            <a:lnSpc>
              <a:spcPct val="90000"/>
            </a:lnSpc>
            <a:spcAft>
              <a:spcPts val="0"/>
            </a:spcAft>
          </a:pPr>
          <a:r>
            <a:rPr lang="en-US" sz="1400" dirty="0"/>
            <a:t>101 </a:t>
          </a:r>
          <a:r>
            <a:rPr lang="en-US" sz="1400" dirty="0">
              <a:sym typeface="Wingdings" panose="05000000000000000000" pitchFamily="2" charset="2"/>
            </a:rPr>
            <a:t> 111 </a:t>
          </a:r>
          <a:r>
            <a:rPr lang="en-US" sz="1400" dirty="0"/>
            <a:t> &amp;  1001 </a:t>
          </a:r>
          <a:r>
            <a:rPr lang="en-US" sz="1400" dirty="0">
              <a:sym typeface="Wingdings" panose="05000000000000000000" pitchFamily="2" charset="2"/>
            </a:rPr>
            <a:t></a:t>
          </a:r>
          <a:r>
            <a:rPr lang="en-US" sz="1400" dirty="0"/>
            <a:t> 1111</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dirty="0"/>
            <a:t>AND all masks, </a:t>
          </a:r>
        </a:p>
        <a:p>
          <a:pPr>
            <a:spcAft>
              <a:spcPts val="0"/>
            </a:spcAft>
          </a:pPr>
          <a:r>
            <a:rPr lang="en-US" sz="1400" dirty="0"/>
            <a:t>ACCEPT </a:t>
          </a:r>
          <a:r>
            <a:rPr lang="en-US" sz="1400" dirty="0" err="1"/>
            <a:t>iff</a:t>
          </a:r>
          <a:r>
            <a:rPr lang="en-US" sz="1400" dirty="0"/>
            <a:t> number of ‘1’ </a:t>
          </a:r>
          <a:r>
            <a:rPr lang="en-US" sz="1400" dirty="0">
              <a:latin typeface="Consolas" panose="020B0609020204030204" pitchFamily="49" charset="0"/>
              <a:cs typeface="Consolas" panose="020B0609020204030204" pitchFamily="49" charset="0"/>
            </a:rPr>
            <a:t>≤ Threshold</a:t>
          </a:r>
          <a:endParaRPr lang="en-US" sz="1400" dirty="0"/>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48310">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107338">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BAD98C53-DB1E-4274-8438-7A247113291D}" type="presOf" srcId="{A4EB02FC-E72F-40C5-8036-89057538B898}" destId="{AA2636E1-05F7-40F6-B113-6ACD4DAE7C8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AA89FA80-BFAA-467E-A667-BFF36B58C9AD}" type="presOf" srcId="{157059EA-B005-47F3-B359-ACEC246480F2}" destId="{B3F34F1A-EBD5-4210-B039-278AB970AC0A}"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A25316E6-69F7-4582-9145-FCA490AD62C2}" type="presOf" srcId="{7D2D55F8-FCC8-44D2-AD8F-0F719ACD1413}" destId="{010F66CE-98BD-4800-ACE1-BE56AF2153C7}" srcOrd="0" destOrd="0" presId="urn:microsoft.com/office/officeart/2005/8/layout/chevron1"/>
    <dgm:cxn modelId="{CCF67CF4-7277-4721-9A5E-6A1139F1EEAC}" type="presOf" srcId="{75D8D269-421E-4589-AB1F-A9BAE4D4F94B}" destId="{4F7140BA-CD71-4ACC-82BF-B0F51D6E1104}" srcOrd="0" destOrd="0" presId="urn:microsoft.com/office/officeart/2005/8/layout/chevron1"/>
    <dgm:cxn modelId="{8110E1BB-E54E-4DD9-A38D-496B2E0AABDA}" type="presParOf" srcId="{4F7140BA-CD71-4ACC-82BF-B0F51D6E1104}" destId="{AA2636E1-05F7-40F6-B113-6ACD4DAE7C84}" srcOrd="0" destOrd="0" presId="urn:microsoft.com/office/officeart/2005/8/layout/chevron1"/>
    <dgm:cxn modelId="{66B52FC3-2D27-42CE-A515-D54147E6EC38}" type="presParOf" srcId="{4F7140BA-CD71-4ACC-82BF-B0F51D6E1104}" destId="{C22B9540-E5EC-44A2-85A8-DFD006AF2A50}" srcOrd="1" destOrd="0" presId="urn:microsoft.com/office/officeart/2005/8/layout/chevron1"/>
    <dgm:cxn modelId="{BD9BDD20-A294-44BD-83BF-1BEF03A9C90C}" type="presParOf" srcId="{4F7140BA-CD71-4ACC-82BF-B0F51D6E1104}" destId="{B3F34F1A-EBD5-4210-B039-278AB970AC0A}" srcOrd="2" destOrd="0" presId="urn:microsoft.com/office/officeart/2005/8/layout/chevron1"/>
    <dgm:cxn modelId="{5EFAC550-DFBE-4FCE-B581-D703250FDF1B}" type="presParOf" srcId="{4F7140BA-CD71-4ACC-82BF-B0F51D6E1104}" destId="{8D3A11D6-B107-4779-B1E1-97114FC09E3A}" srcOrd="3" destOrd="0" presId="urn:microsoft.com/office/officeart/2005/8/layout/chevron1"/>
    <dgm:cxn modelId="{221AF847-C6DD-4FB5-92DA-324E6BE76ABE}"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colorful5" csCatId="colorful" phldr="1"/>
      <dgm:spPr/>
    </dgm:pt>
    <dgm:pt modelId="{A4EB02FC-E72F-40C5-8036-89057538B898}">
      <dgm:prSet phldrT="[Text]" custT="1"/>
      <dgm:spPr/>
      <dgm:t>
        <a:bodyPr/>
        <a:lstStyle/>
        <a:p>
          <a:r>
            <a:rPr lang="en-US" sz="1400" dirty="0"/>
            <a:t>Generate 2E+1 masks</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pPr>
            <a:lnSpc>
              <a:spcPct val="90000"/>
            </a:lnSpc>
            <a:spcAft>
              <a:spcPts val="0"/>
            </a:spcAft>
          </a:pPr>
          <a:r>
            <a:rPr lang="en-US" sz="1400" dirty="0"/>
            <a:t>Amend random zeros: </a:t>
          </a:r>
        </a:p>
        <a:p>
          <a:pPr>
            <a:lnSpc>
              <a:spcPct val="90000"/>
            </a:lnSpc>
            <a:spcAft>
              <a:spcPts val="0"/>
            </a:spcAft>
          </a:pPr>
          <a:r>
            <a:rPr lang="en-US" sz="1400" dirty="0"/>
            <a:t>101 </a:t>
          </a:r>
          <a:r>
            <a:rPr lang="en-US" sz="1400" dirty="0">
              <a:sym typeface="Wingdings" panose="05000000000000000000" pitchFamily="2" charset="2"/>
            </a:rPr>
            <a:t> 111 </a:t>
          </a:r>
          <a:r>
            <a:rPr lang="en-US" sz="1400" dirty="0"/>
            <a:t> &amp;  1001 </a:t>
          </a:r>
          <a:r>
            <a:rPr lang="en-US" sz="1400" dirty="0">
              <a:sym typeface="Wingdings" panose="05000000000000000000" pitchFamily="2" charset="2"/>
            </a:rPr>
            <a:t></a:t>
          </a:r>
          <a:r>
            <a:rPr lang="en-US" sz="1400" dirty="0"/>
            <a:t> 1111</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dirty="0"/>
            <a:t>AND all masks, </a:t>
          </a:r>
        </a:p>
        <a:p>
          <a:pPr>
            <a:spcAft>
              <a:spcPts val="0"/>
            </a:spcAft>
          </a:pPr>
          <a:r>
            <a:rPr lang="en-US" sz="1400" dirty="0"/>
            <a:t>ACCEPT </a:t>
          </a:r>
          <a:r>
            <a:rPr lang="en-US" sz="1400" dirty="0" err="1"/>
            <a:t>iff</a:t>
          </a:r>
          <a:r>
            <a:rPr lang="en-US" sz="1400" dirty="0"/>
            <a:t> number of ‘1’ </a:t>
          </a:r>
          <a:r>
            <a:rPr lang="en-US" sz="1400" dirty="0">
              <a:latin typeface="Consolas" panose="020B0609020204030204" pitchFamily="49" charset="0"/>
              <a:cs typeface="Consolas" panose="020B0609020204030204" pitchFamily="49" charset="0"/>
            </a:rPr>
            <a:t>≤ Threshold</a:t>
          </a:r>
          <a:endParaRPr lang="en-US" sz="1400" dirty="0"/>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48310">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107338">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81DEF512-3BFE-4E87-BADD-D5258C73D04A}" type="presOf" srcId="{A4EB02FC-E72F-40C5-8036-89057538B898}" destId="{AA2636E1-05F7-40F6-B113-6ACD4DAE7C84}" srcOrd="0" destOrd="0" presId="urn:microsoft.com/office/officeart/2005/8/layout/chevron1"/>
    <dgm:cxn modelId="{9623D447-188E-4E04-9E7D-8F6B9960B802}" type="presOf" srcId="{75D8D269-421E-4589-AB1F-A9BAE4D4F94B}" destId="{4F7140BA-CD71-4ACC-82BF-B0F51D6E110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BAC7F45F-A25D-4F5E-AF6F-76CB9DD0DB6C}" type="presOf" srcId="{157059EA-B005-47F3-B359-ACEC246480F2}" destId="{B3F34F1A-EBD5-4210-B039-278AB970AC0A}" srcOrd="0" destOrd="0" presId="urn:microsoft.com/office/officeart/2005/8/layout/chevron1"/>
    <dgm:cxn modelId="{5783EDBD-1080-4479-ADB0-D1308A4B51E2}" type="presOf" srcId="{7D2D55F8-FCC8-44D2-AD8F-0F719ACD1413}" destId="{010F66CE-98BD-4800-ACE1-BE56AF2153C7}"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EE7C2906-F5CD-4BA4-B634-7C8DAF708B0E}" type="presParOf" srcId="{4F7140BA-CD71-4ACC-82BF-B0F51D6E1104}" destId="{AA2636E1-05F7-40F6-B113-6ACD4DAE7C84}" srcOrd="0" destOrd="0" presId="urn:microsoft.com/office/officeart/2005/8/layout/chevron1"/>
    <dgm:cxn modelId="{3A66B4C2-3460-4C0F-A32E-511310A52DC3}" type="presParOf" srcId="{4F7140BA-CD71-4ACC-82BF-B0F51D6E1104}" destId="{C22B9540-E5EC-44A2-85A8-DFD006AF2A50}" srcOrd="1" destOrd="0" presId="urn:microsoft.com/office/officeart/2005/8/layout/chevron1"/>
    <dgm:cxn modelId="{9DBE3F7F-6E88-4E5E-BFBF-F8B05964CBC6}" type="presParOf" srcId="{4F7140BA-CD71-4ACC-82BF-B0F51D6E1104}" destId="{B3F34F1A-EBD5-4210-B039-278AB970AC0A}" srcOrd="2" destOrd="0" presId="urn:microsoft.com/office/officeart/2005/8/layout/chevron1"/>
    <dgm:cxn modelId="{39C71F1E-4BE8-4F05-B4C9-A74CC87CD104}" type="presParOf" srcId="{4F7140BA-CD71-4ACC-82BF-B0F51D6E1104}" destId="{8D3A11D6-B107-4779-B1E1-97114FC09E3A}" srcOrd="3" destOrd="0" presId="urn:microsoft.com/office/officeart/2005/8/layout/chevron1"/>
    <dgm:cxn modelId="{04C8F8CA-F98E-48EA-B2B1-5C12DA093D27}"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accent6_3" csCatId="accent6" phldr="1"/>
      <dgm:spPr/>
    </dgm:pt>
    <dgm:pt modelId="{A4EB02FC-E72F-40C5-8036-89057538B898}">
      <dgm:prSet phldrT="[Text]" custT="1"/>
      <dgm:spPr/>
      <dgm:t>
        <a:bodyPr/>
        <a:lstStyle/>
        <a:p>
          <a:r>
            <a:rPr lang="en-US" sz="1400"/>
            <a:t>Building Neighborhood Map</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r>
            <a:rPr lang="en-US" sz="1400"/>
            <a:t>Finding the Optimal Routing Path</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a:latin typeface="+mn-lt"/>
            </a:rPr>
            <a:t>Examining the Snake Survival</a:t>
          </a:r>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83934">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custScaleX="85769">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88880">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F07A1342-83C6-438D-8A99-C99F3539BE7B}" type="presOf" srcId="{7D2D55F8-FCC8-44D2-AD8F-0F719ACD1413}" destId="{010F66CE-98BD-4800-ACE1-BE56AF2153C7}" srcOrd="0" destOrd="0" presId="urn:microsoft.com/office/officeart/2005/8/layout/chevron1"/>
    <dgm:cxn modelId="{A15C555B-7877-416B-977D-887A9B89C4FF}" type="presOf" srcId="{75D8D269-421E-4589-AB1F-A9BAE4D4F94B}" destId="{4F7140BA-CD71-4ACC-82BF-B0F51D6E110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BD4426B5-8192-4E18-B4C7-8ACF8A76105E}" type="presOf" srcId="{A4EB02FC-E72F-40C5-8036-89057538B898}" destId="{AA2636E1-05F7-40F6-B113-6ACD4DAE7C84}"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BE38F3EA-E72C-4CCA-B333-FA8F6FF2BF55}" type="presOf" srcId="{157059EA-B005-47F3-B359-ACEC246480F2}" destId="{B3F34F1A-EBD5-4210-B039-278AB970AC0A}" srcOrd="0" destOrd="0" presId="urn:microsoft.com/office/officeart/2005/8/layout/chevron1"/>
    <dgm:cxn modelId="{1853D6A3-E872-4DB2-88E8-494345D30068}" type="presParOf" srcId="{4F7140BA-CD71-4ACC-82BF-B0F51D6E1104}" destId="{AA2636E1-05F7-40F6-B113-6ACD4DAE7C84}" srcOrd="0" destOrd="0" presId="urn:microsoft.com/office/officeart/2005/8/layout/chevron1"/>
    <dgm:cxn modelId="{384E6421-57AB-473A-BC3D-D2DEED27279C}" type="presParOf" srcId="{4F7140BA-CD71-4ACC-82BF-B0F51D6E1104}" destId="{C22B9540-E5EC-44A2-85A8-DFD006AF2A50}" srcOrd="1" destOrd="0" presId="urn:microsoft.com/office/officeart/2005/8/layout/chevron1"/>
    <dgm:cxn modelId="{A01681ED-30D2-46F9-8D8F-8EF4E8A401A9}" type="presParOf" srcId="{4F7140BA-CD71-4ACC-82BF-B0F51D6E1104}" destId="{B3F34F1A-EBD5-4210-B039-278AB970AC0A}" srcOrd="2" destOrd="0" presId="urn:microsoft.com/office/officeart/2005/8/layout/chevron1"/>
    <dgm:cxn modelId="{0011D16F-E130-4BDB-A6B0-CA23BA7F6AC3}" type="presParOf" srcId="{4F7140BA-CD71-4ACC-82BF-B0F51D6E1104}" destId="{8D3A11D6-B107-4779-B1E1-97114FC09E3A}" srcOrd="3" destOrd="0" presId="urn:microsoft.com/office/officeart/2005/8/layout/chevron1"/>
    <dgm:cxn modelId="{01D663AF-9D4E-4D68-AE2B-54D54DDA2ADE}"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accent6_3" csCatId="accent6" phldr="1"/>
      <dgm:spPr/>
    </dgm:pt>
    <dgm:pt modelId="{A4EB02FC-E72F-40C5-8036-89057538B898}">
      <dgm:prSet phldrT="[Text]" custT="1"/>
      <dgm:spPr/>
      <dgm:t>
        <a:bodyPr/>
        <a:lstStyle/>
        <a:p>
          <a:r>
            <a:rPr lang="en-US" sz="1400"/>
            <a:t>Building Neighborhood Map</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r>
            <a:rPr lang="en-US" sz="1400"/>
            <a:t>Finding the Optimal Routing Path</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a:latin typeface="+mn-lt"/>
            </a:rPr>
            <a:t>Examining the Snake Survival</a:t>
          </a:r>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83934">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custScaleX="85769">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88880">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F07A1342-83C6-438D-8A99-C99F3539BE7B}" type="presOf" srcId="{7D2D55F8-FCC8-44D2-AD8F-0F719ACD1413}" destId="{010F66CE-98BD-4800-ACE1-BE56AF2153C7}" srcOrd="0" destOrd="0" presId="urn:microsoft.com/office/officeart/2005/8/layout/chevron1"/>
    <dgm:cxn modelId="{A15C555B-7877-416B-977D-887A9B89C4FF}" type="presOf" srcId="{75D8D269-421E-4589-AB1F-A9BAE4D4F94B}" destId="{4F7140BA-CD71-4ACC-82BF-B0F51D6E110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BD4426B5-8192-4E18-B4C7-8ACF8A76105E}" type="presOf" srcId="{A4EB02FC-E72F-40C5-8036-89057538B898}" destId="{AA2636E1-05F7-40F6-B113-6ACD4DAE7C84}"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BE38F3EA-E72C-4CCA-B333-FA8F6FF2BF55}" type="presOf" srcId="{157059EA-B005-47F3-B359-ACEC246480F2}" destId="{B3F34F1A-EBD5-4210-B039-278AB970AC0A}" srcOrd="0" destOrd="0" presId="urn:microsoft.com/office/officeart/2005/8/layout/chevron1"/>
    <dgm:cxn modelId="{1853D6A3-E872-4DB2-88E8-494345D30068}" type="presParOf" srcId="{4F7140BA-CD71-4ACC-82BF-B0F51D6E1104}" destId="{AA2636E1-05F7-40F6-B113-6ACD4DAE7C84}" srcOrd="0" destOrd="0" presId="urn:microsoft.com/office/officeart/2005/8/layout/chevron1"/>
    <dgm:cxn modelId="{384E6421-57AB-473A-BC3D-D2DEED27279C}" type="presParOf" srcId="{4F7140BA-CD71-4ACC-82BF-B0F51D6E1104}" destId="{C22B9540-E5EC-44A2-85A8-DFD006AF2A50}" srcOrd="1" destOrd="0" presId="urn:microsoft.com/office/officeart/2005/8/layout/chevron1"/>
    <dgm:cxn modelId="{A01681ED-30D2-46F9-8D8F-8EF4E8A401A9}" type="presParOf" srcId="{4F7140BA-CD71-4ACC-82BF-B0F51D6E1104}" destId="{B3F34F1A-EBD5-4210-B039-278AB970AC0A}" srcOrd="2" destOrd="0" presId="urn:microsoft.com/office/officeart/2005/8/layout/chevron1"/>
    <dgm:cxn modelId="{0011D16F-E130-4BDB-A6B0-CA23BA7F6AC3}" type="presParOf" srcId="{4F7140BA-CD71-4ACC-82BF-B0F51D6E1104}" destId="{8D3A11D6-B107-4779-B1E1-97114FC09E3A}" srcOrd="3" destOrd="0" presId="urn:microsoft.com/office/officeart/2005/8/layout/chevron1"/>
    <dgm:cxn modelId="{01D663AF-9D4E-4D68-AE2B-54D54DDA2ADE}"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accent6_3" csCatId="accent6" phldr="1"/>
      <dgm:spPr/>
    </dgm:pt>
    <dgm:pt modelId="{A4EB02FC-E72F-40C5-8036-89057538B898}">
      <dgm:prSet phldrT="[Text]" custT="1"/>
      <dgm:spPr/>
      <dgm:t>
        <a:bodyPr/>
        <a:lstStyle/>
        <a:p>
          <a:r>
            <a:rPr lang="en-US" sz="1400"/>
            <a:t>Building Neighborhood Map</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r>
            <a:rPr lang="en-US" sz="1400"/>
            <a:t>Finding the Optimal Routing Path</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a:latin typeface="+mn-lt"/>
            </a:rPr>
            <a:t>Examining the Snake Survival</a:t>
          </a:r>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83934">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custScaleX="85769">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88880">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F07A1342-83C6-438D-8A99-C99F3539BE7B}" type="presOf" srcId="{7D2D55F8-FCC8-44D2-AD8F-0F719ACD1413}" destId="{010F66CE-98BD-4800-ACE1-BE56AF2153C7}" srcOrd="0" destOrd="0" presId="urn:microsoft.com/office/officeart/2005/8/layout/chevron1"/>
    <dgm:cxn modelId="{A15C555B-7877-416B-977D-887A9B89C4FF}" type="presOf" srcId="{75D8D269-421E-4589-AB1F-A9BAE4D4F94B}" destId="{4F7140BA-CD71-4ACC-82BF-B0F51D6E110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BD4426B5-8192-4E18-B4C7-8ACF8A76105E}" type="presOf" srcId="{A4EB02FC-E72F-40C5-8036-89057538B898}" destId="{AA2636E1-05F7-40F6-B113-6ACD4DAE7C84}"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BE38F3EA-E72C-4CCA-B333-FA8F6FF2BF55}" type="presOf" srcId="{157059EA-B005-47F3-B359-ACEC246480F2}" destId="{B3F34F1A-EBD5-4210-B039-278AB970AC0A}" srcOrd="0" destOrd="0" presId="urn:microsoft.com/office/officeart/2005/8/layout/chevron1"/>
    <dgm:cxn modelId="{1853D6A3-E872-4DB2-88E8-494345D30068}" type="presParOf" srcId="{4F7140BA-CD71-4ACC-82BF-B0F51D6E1104}" destId="{AA2636E1-05F7-40F6-B113-6ACD4DAE7C84}" srcOrd="0" destOrd="0" presId="urn:microsoft.com/office/officeart/2005/8/layout/chevron1"/>
    <dgm:cxn modelId="{384E6421-57AB-473A-BC3D-D2DEED27279C}" type="presParOf" srcId="{4F7140BA-CD71-4ACC-82BF-B0F51D6E1104}" destId="{C22B9540-E5EC-44A2-85A8-DFD006AF2A50}" srcOrd="1" destOrd="0" presId="urn:microsoft.com/office/officeart/2005/8/layout/chevron1"/>
    <dgm:cxn modelId="{A01681ED-30D2-46F9-8D8F-8EF4E8A401A9}" type="presParOf" srcId="{4F7140BA-CD71-4ACC-82BF-B0F51D6E1104}" destId="{B3F34F1A-EBD5-4210-B039-278AB970AC0A}" srcOrd="2" destOrd="0" presId="urn:microsoft.com/office/officeart/2005/8/layout/chevron1"/>
    <dgm:cxn modelId="{0011D16F-E130-4BDB-A6B0-CA23BA7F6AC3}" type="presParOf" srcId="{4F7140BA-CD71-4ACC-82BF-B0F51D6E1104}" destId="{8D3A11D6-B107-4779-B1E1-97114FC09E3A}" srcOrd="3" destOrd="0" presId="urn:microsoft.com/office/officeart/2005/8/layout/chevron1"/>
    <dgm:cxn modelId="{01D663AF-9D4E-4D68-AE2B-54D54DDA2ADE}"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accent6_3" csCatId="accent6" phldr="1"/>
      <dgm:spPr/>
    </dgm:pt>
    <dgm:pt modelId="{A4EB02FC-E72F-40C5-8036-89057538B898}">
      <dgm:prSet phldrT="[Text]" custT="1"/>
      <dgm:spPr/>
      <dgm:t>
        <a:bodyPr/>
        <a:lstStyle/>
        <a:p>
          <a:r>
            <a:rPr lang="en-US" sz="1400"/>
            <a:t>Building Neighborhood Map</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r>
            <a:rPr lang="en-US" sz="1400"/>
            <a:t>Finding the Routing Travel Path</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a:latin typeface="+mn-lt"/>
            </a:rPr>
            <a:t>Examining the Snake Survival</a:t>
          </a:r>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83934">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custScaleX="85769">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88880">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F07A1342-83C6-438D-8A99-C99F3539BE7B}" type="presOf" srcId="{7D2D55F8-FCC8-44D2-AD8F-0F719ACD1413}" destId="{010F66CE-98BD-4800-ACE1-BE56AF2153C7}" srcOrd="0" destOrd="0" presId="urn:microsoft.com/office/officeart/2005/8/layout/chevron1"/>
    <dgm:cxn modelId="{A15C555B-7877-416B-977D-887A9B89C4FF}" type="presOf" srcId="{75D8D269-421E-4589-AB1F-A9BAE4D4F94B}" destId="{4F7140BA-CD71-4ACC-82BF-B0F51D6E110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BD4426B5-8192-4E18-B4C7-8ACF8A76105E}" type="presOf" srcId="{A4EB02FC-E72F-40C5-8036-89057538B898}" destId="{AA2636E1-05F7-40F6-B113-6ACD4DAE7C84}"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BE38F3EA-E72C-4CCA-B333-FA8F6FF2BF55}" type="presOf" srcId="{157059EA-B005-47F3-B359-ACEC246480F2}" destId="{B3F34F1A-EBD5-4210-B039-278AB970AC0A}" srcOrd="0" destOrd="0" presId="urn:microsoft.com/office/officeart/2005/8/layout/chevron1"/>
    <dgm:cxn modelId="{1853D6A3-E872-4DB2-88E8-494345D30068}" type="presParOf" srcId="{4F7140BA-CD71-4ACC-82BF-B0F51D6E1104}" destId="{AA2636E1-05F7-40F6-B113-6ACD4DAE7C84}" srcOrd="0" destOrd="0" presId="urn:microsoft.com/office/officeart/2005/8/layout/chevron1"/>
    <dgm:cxn modelId="{384E6421-57AB-473A-BC3D-D2DEED27279C}" type="presParOf" srcId="{4F7140BA-CD71-4ACC-82BF-B0F51D6E1104}" destId="{C22B9540-E5EC-44A2-85A8-DFD006AF2A50}" srcOrd="1" destOrd="0" presId="urn:microsoft.com/office/officeart/2005/8/layout/chevron1"/>
    <dgm:cxn modelId="{A01681ED-30D2-46F9-8D8F-8EF4E8A401A9}" type="presParOf" srcId="{4F7140BA-CD71-4ACC-82BF-B0F51D6E1104}" destId="{B3F34F1A-EBD5-4210-B039-278AB970AC0A}" srcOrd="2" destOrd="0" presId="urn:microsoft.com/office/officeart/2005/8/layout/chevron1"/>
    <dgm:cxn modelId="{0011D16F-E130-4BDB-A6B0-CA23BA7F6AC3}" type="presParOf" srcId="{4F7140BA-CD71-4ACC-82BF-B0F51D6E1104}" destId="{8D3A11D6-B107-4779-B1E1-97114FC09E3A}" srcOrd="3" destOrd="0" presId="urn:microsoft.com/office/officeart/2005/8/layout/chevron1"/>
    <dgm:cxn modelId="{01D663AF-9D4E-4D68-AE2B-54D54DDA2ADE}"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colorful5" csCatId="colorful" phldr="1"/>
      <dgm:spPr/>
    </dgm:pt>
    <dgm:pt modelId="{A4EB02FC-E72F-40C5-8036-89057538B898}">
      <dgm:prSet phldrT="[Text]" custT="1"/>
      <dgm:spPr/>
      <dgm:t>
        <a:bodyPr/>
        <a:lstStyle/>
        <a:p>
          <a:r>
            <a:rPr lang="en-US" sz="1400" dirty="0"/>
            <a:t>Build Neighborhood Map</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r>
            <a:rPr lang="en-US" sz="1400" dirty="0"/>
            <a:t>Track the Diagonally Consecutive Matches</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dirty="0">
              <a:latin typeface="+mn-lt"/>
            </a:rPr>
            <a:t>ACCEPT </a:t>
          </a:r>
          <a:r>
            <a:rPr lang="en-US" sz="1400" dirty="0" err="1">
              <a:latin typeface="+mn-lt"/>
            </a:rPr>
            <a:t>iff</a:t>
          </a:r>
          <a:r>
            <a:rPr lang="en-US" sz="1400" dirty="0">
              <a:latin typeface="+mn-lt"/>
            </a:rPr>
            <a:t> number of ‘1’ </a:t>
          </a:r>
          <a:r>
            <a:rPr lang="en-US" sz="1400" dirty="0">
              <a:latin typeface="+mn-lt"/>
              <a:cs typeface="Consolas" panose="020B0609020204030204" pitchFamily="49" charset="0"/>
            </a:rPr>
            <a:t>≤ Threshold</a:t>
          </a:r>
          <a:endParaRPr lang="en-US" sz="1400" dirty="0">
            <a:latin typeface="+mn-lt"/>
          </a:endParaRPr>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59071">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custScaleX="85769">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88880">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7862D617-EFF1-4CA6-93B8-A09FBB0369EF}" type="presOf" srcId="{75D8D269-421E-4589-AB1F-A9BAE4D4F94B}" destId="{4F7140BA-CD71-4ACC-82BF-B0F51D6E110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3DC35E9C-3194-41E6-AC2A-725FD58C4AE4}" type="presOf" srcId="{A4EB02FC-E72F-40C5-8036-89057538B898}" destId="{AA2636E1-05F7-40F6-B113-6ACD4DAE7C84}" srcOrd="0" destOrd="0" presId="urn:microsoft.com/office/officeart/2005/8/layout/chevron1"/>
    <dgm:cxn modelId="{42F8E5D3-DE9A-48DE-A654-332E0A5496F6}" type="presOf" srcId="{157059EA-B005-47F3-B359-ACEC246480F2}" destId="{B3F34F1A-EBD5-4210-B039-278AB970AC0A}" srcOrd="0" destOrd="0" presId="urn:microsoft.com/office/officeart/2005/8/layout/chevron1"/>
    <dgm:cxn modelId="{FD6706D8-9D48-49F2-8E19-2081010D2059}" type="presOf" srcId="{7D2D55F8-FCC8-44D2-AD8F-0F719ACD1413}" destId="{010F66CE-98BD-4800-ACE1-BE56AF2153C7}"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9D141F70-B174-48BB-B980-09AB8D3C6571}" type="presParOf" srcId="{4F7140BA-CD71-4ACC-82BF-B0F51D6E1104}" destId="{AA2636E1-05F7-40F6-B113-6ACD4DAE7C84}" srcOrd="0" destOrd="0" presId="urn:microsoft.com/office/officeart/2005/8/layout/chevron1"/>
    <dgm:cxn modelId="{ECCE6058-5BAA-408B-A566-9A0E7B945120}" type="presParOf" srcId="{4F7140BA-CD71-4ACC-82BF-B0F51D6E1104}" destId="{C22B9540-E5EC-44A2-85A8-DFD006AF2A50}" srcOrd="1" destOrd="0" presId="urn:microsoft.com/office/officeart/2005/8/layout/chevron1"/>
    <dgm:cxn modelId="{0A1CD912-42E6-4A8E-A44F-39E40D190DE3}" type="presParOf" srcId="{4F7140BA-CD71-4ACC-82BF-B0F51D6E1104}" destId="{B3F34F1A-EBD5-4210-B039-278AB970AC0A}" srcOrd="2" destOrd="0" presId="urn:microsoft.com/office/officeart/2005/8/layout/chevron1"/>
    <dgm:cxn modelId="{D57690B1-865B-4CED-AF84-98D7F01EB973}" type="presParOf" srcId="{4F7140BA-CD71-4ACC-82BF-B0F51D6E1104}" destId="{8D3A11D6-B107-4779-B1E1-97114FC09E3A}" srcOrd="3" destOrd="0" presId="urn:microsoft.com/office/officeart/2005/8/layout/chevron1"/>
    <dgm:cxn modelId="{697418CF-5345-4A3E-9952-10B4CB381AB3}"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480" y="0"/>
          <a:ext cx="1842484" cy="478942"/>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Generate 2E+1 masks</a:t>
          </a:r>
        </a:p>
      </dsp:txBody>
      <dsp:txXfrm>
        <a:off x="239951" y="0"/>
        <a:ext cx="1363542" cy="478942"/>
      </dsp:txXfrm>
    </dsp:sp>
    <dsp:sp modelId="{B3F34F1A-EBD5-4210-B039-278AB970AC0A}">
      <dsp:nvSpPr>
        <dsp:cNvPr id="0" name=""/>
        <dsp:cNvSpPr/>
      </dsp:nvSpPr>
      <dsp:spPr>
        <a:xfrm>
          <a:off x="1461576" y="0"/>
          <a:ext cx="3813877" cy="478942"/>
        </a:xfrm>
        <a:prstGeom prst="chevr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Amend random zeros: </a:t>
          </a:r>
        </a:p>
        <a:p>
          <a:pPr marL="0" lvl="0" indent="0" algn="ctr" defTabSz="622300">
            <a:lnSpc>
              <a:spcPct val="90000"/>
            </a:lnSpc>
            <a:spcBef>
              <a:spcPct val="0"/>
            </a:spcBef>
            <a:spcAft>
              <a:spcPts val="0"/>
            </a:spcAft>
            <a:buNone/>
          </a:pPr>
          <a:r>
            <a:rPr lang="en-US" sz="1400" kern="1200" dirty="0"/>
            <a:t>101 </a:t>
          </a:r>
          <a:r>
            <a:rPr lang="en-US" sz="1400" kern="1200" dirty="0">
              <a:sym typeface="Wingdings" panose="05000000000000000000" pitchFamily="2" charset="2"/>
            </a:rPr>
            <a:t> 111 </a:t>
          </a:r>
          <a:r>
            <a:rPr lang="en-US" sz="1400" kern="1200" dirty="0"/>
            <a:t> &amp;  1001 </a:t>
          </a:r>
          <a:r>
            <a:rPr lang="en-US" sz="1400" kern="1200" dirty="0">
              <a:sym typeface="Wingdings" panose="05000000000000000000" pitchFamily="2" charset="2"/>
            </a:rPr>
            <a:t></a:t>
          </a:r>
          <a:r>
            <a:rPr lang="en-US" sz="1400" kern="1200" dirty="0"/>
            <a:t> 1111</a:t>
          </a:r>
        </a:p>
      </dsp:txBody>
      <dsp:txXfrm>
        <a:off x="1701047" y="0"/>
        <a:ext cx="3334935" cy="478942"/>
      </dsp:txXfrm>
    </dsp:sp>
    <dsp:sp modelId="{010F66CE-98BD-4800-ACE1-BE56AF2153C7}">
      <dsp:nvSpPr>
        <dsp:cNvPr id="0" name=""/>
        <dsp:cNvSpPr/>
      </dsp:nvSpPr>
      <dsp:spPr>
        <a:xfrm>
          <a:off x="4894066" y="0"/>
          <a:ext cx="4093739" cy="478942"/>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AND all masks, </a:t>
          </a:r>
        </a:p>
        <a:p>
          <a:pPr marL="0" lvl="0" indent="0" algn="ctr" defTabSz="622300">
            <a:lnSpc>
              <a:spcPct val="90000"/>
            </a:lnSpc>
            <a:spcBef>
              <a:spcPct val="0"/>
            </a:spcBef>
            <a:spcAft>
              <a:spcPts val="0"/>
            </a:spcAft>
            <a:buNone/>
          </a:pPr>
          <a:r>
            <a:rPr lang="en-US" sz="1400" kern="1200" dirty="0"/>
            <a:t>ACCEPT </a:t>
          </a:r>
          <a:r>
            <a:rPr lang="en-US" sz="1400" kern="1200" dirty="0" err="1"/>
            <a:t>iff</a:t>
          </a:r>
          <a:r>
            <a:rPr lang="en-US" sz="1400" kern="1200" dirty="0"/>
            <a:t> number of ‘1’ </a:t>
          </a:r>
          <a:r>
            <a:rPr lang="en-US" sz="1400" kern="1200" dirty="0">
              <a:latin typeface="Consolas" panose="020B0609020204030204" pitchFamily="49" charset="0"/>
              <a:cs typeface="Consolas" panose="020B0609020204030204" pitchFamily="49" charset="0"/>
            </a:rPr>
            <a:t>≤ Threshold</a:t>
          </a:r>
          <a:endParaRPr lang="en-US" sz="1400" kern="1200" dirty="0"/>
        </a:p>
      </dsp:txBody>
      <dsp:txXfrm>
        <a:off x="5133537" y="0"/>
        <a:ext cx="3614797" cy="478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480" y="0"/>
          <a:ext cx="1842484" cy="478942"/>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Generate 2E+1 masks</a:t>
          </a:r>
        </a:p>
      </dsp:txBody>
      <dsp:txXfrm>
        <a:off x="239951" y="0"/>
        <a:ext cx="1363542" cy="478942"/>
      </dsp:txXfrm>
    </dsp:sp>
    <dsp:sp modelId="{B3F34F1A-EBD5-4210-B039-278AB970AC0A}">
      <dsp:nvSpPr>
        <dsp:cNvPr id="0" name=""/>
        <dsp:cNvSpPr/>
      </dsp:nvSpPr>
      <dsp:spPr>
        <a:xfrm>
          <a:off x="1461576" y="0"/>
          <a:ext cx="3813877" cy="478942"/>
        </a:xfrm>
        <a:prstGeom prst="chevr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Amend random zeros: </a:t>
          </a:r>
        </a:p>
        <a:p>
          <a:pPr marL="0" lvl="0" indent="0" algn="ctr" defTabSz="622300">
            <a:lnSpc>
              <a:spcPct val="90000"/>
            </a:lnSpc>
            <a:spcBef>
              <a:spcPct val="0"/>
            </a:spcBef>
            <a:spcAft>
              <a:spcPts val="0"/>
            </a:spcAft>
            <a:buNone/>
          </a:pPr>
          <a:r>
            <a:rPr lang="en-US" sz="1400" kern="1200" dirty="0"/>
            <a:t>101 </a:t>
          </a:r>
          <a:r>
            <a:rPr lang="en-US" sz="1400" kern="1200" dirty="0">
              <a:sym typeface="Wingdings" panose="05000000000000000000" pitchFamily="2" charset="2"/>
            </a:rPr>
            <a:t> 111 </a:t>
          </a:r>
          <a:r>
            <a:rPr lang="en-US" sz="1400" kern="1200" dirty="0"/>
            <a:t> &amp;  1001 </a:t>
          </a:r>
          <a:r>
            <a:rPr lang="en-US" sz="1400" kern="1200" dirty="0">
              <a:sym typeface="Wingdings" panose="05000000000000000000" pitchFamily="2" charset="2"/>
            </a:rPr>
            <a:t></a:t>
          </a:r>
          <a:r>
            <a:rPr lang="en-US" sz="1400" kern="1200" dirty="0"/>
            <a:t> 1111</a:t>
          </a:r>
        </a:p>
      </dsp:txBody>
      <dsp:txXfrm>
        <a:off x="1701047" y="0"/>
        <a:ext cx="3334935" cy="478942"/>
      </dsp:txXfrm>
    </dsp:sp>
    <dsp:sp modelId="{010F66CE-98BD-4800-ACE1-BE56AF2153C7}">
      <dsp:nvSpPr>
        <dsp:cNvPr id="0" name=""/>
        <dsp:cNvSpPr/>
      </dsp:nvSpPr>
      <dsp:spPr>
        <a:xfrm>
          <a:off x="4894066" y="0"/>
          <a:ext cx="4093739" cy="478942"/>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AND all masks, </a:t>
          </a:r>
        </a:p>
        <a:p>
          <a:pPr marL="0" lvl="0" indent="0" algn="ctr" defTabSz="622300">
            <a:lnSpc>
              <a:spcPct val="90000"/>
            </a:lnSpc>
            <a:spcBef>
              <a:spcPct val="0"/>
            </a:spcBef>
            <a:spcAft>
              <a:spcPts val="0"/>
            </a:spcAft>
            <a:buNone/>
          </a:pPr>
          <a:r>
            <a:rPr lang="en-US" sz="1400" kern="1200" dirty="0"/>
            <a:t>ACCEPT </a:t>
          </a:r>
          <a:r>
            <a:rPr lang="en-US" sz="1400" kern="1200" dirty="0" err="1"/>
            <a:t>iff</a:t>
          </a:r>
          <a:r>
            <a:rPr lang="en-US" sz="1400" kern="1200" dirty="0"/>
            <a:t> number of ‘1’ </a:t>
          </a:r>
          <a:r>
            <a:rPr lang="en-US" sz="1400" kern="1200" dirty="0">
              <a:latin typeface="Consolas" panose="020B0609020204030204" pitchFamily="49" charset="0"/>
              <a:cs typeface="Consolas" panose="020B0609020204030204" pitchFamily="49" charset="0"/>
            </a:rPr>
            <a:t>≤ Threshold</a:t>
          </a:r>
          <a:endParaRPr lang="en-US" sz="1400" kern="1200" dirty="0"/>
        </a:p>
      </dsp:txBody>
      <dsp:txXfrm>
        <a:off x="5133537" y="0"/>
        <a:ext cx="3614797" cy="478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480" y="0"/>
          <a:ext cx="1842484" cy="478942"/>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Generate 2E+1 masks</a:t>
          </a:r>
        </a:p>
      </dsp:txBody>
      <dsp:txXfrm>
        <a:off x="239951" y="0"/>
        <a:ext cx="1363542" cy="478942"/>
      </dsp:txXfrm>
    </dsp:sp>
    <dsp:sp modelId="{B3F34F1A-EBD5-4210-B039-278AB970AC0A}">
      <dsp:nvSpPr>
        <dsp:cNvPr id="0" name=""/>
        <dsp:cNvSpPr/>
      </dsp:nvSpPr>
      <dsp:spPr>
        <a:xfrm>
          <a:off x="1461576" y="0"/>
          <a:ext cx="3813877" cy="478942"/>
        </a:xfrm>
        <a:prstGeom prst="chevr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Amend random zeros: </a:t>
          </a:r>
        </a:p>
        <a:p>
          <a:pPr marL="0" lvl="0" indent="0" algn="ctr" defTabSz="622300">
            <a:lnSpc>
              <a:spcPct val="90000"/>
            </a:lnSpc>
            <a:spcBef>
              <a:spcPct val="0"/>
            </a:spcBef>
            <a:spcAft>
              <a:spcPts val="0"/>
            </a:spcAft>
            <a:buNone/>
          </a:pPr>
          <a:r>
            <a:rPr lang="en-US" sz="1400" kern="1200" dirty="0"/>
            <a:t>101 </a:t>
          </a:r>
          <a:r>
            <a:rPr lang="en-US" sz="1400" kern="1200" dirty="0">
              <a:sym typeface="Wingdings" panose="05000000000000000000" pitchFamily="2" charset="2"/>
            </a:rPr>
            <a:t> 111 </a:t>
          </a:r>
          <a:r>
            <a:rPr lang="en-US" sz="1400" kern="1200" dirty="0"/>
            <a:t> &amp;  1001 </a:t>
          </a:r>
          <a:r>
            <a:rPr lang="en-US" sz="1400" kern="1200" dirty="0">
              <a:sym typeface="Wingdings" panose="05000000000000000000" pitchFamily="2" charset="2"/>
            </a:rPr>
            <a:t></a:t>
          </a:r>
          <a:r>
            <a:rPr lang="en-US" sz="1400" kern="1200" dirty="0"/>
            <a:t> 1111</a:t>
          </a:r>
        </a:p>
      </dsp:txBody>
      <dsp:txXfrm>
        <a:off x="1701047" y="0"/>
        <a:ext cx="3334935" cy="478942"/>
      </dsp:txXfrm>
    </dsp:sp>
    <dsp:sp modelId="{010F66CE-98BD-4800-ACE1-BE56AF2153C7}">
      <dsp:nvSpPr>
        <dsp:cNvPr id="0" name=""/>
        <dsp:cNvSpPr/>
      </dsp:nvSpPr>
      <dsp:spPr>
        <a:xfrm>
          <a:off x="4894066" y="0"/>
          <a:ext cx="4093739" cy="478942"/>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AND all masks, </a:t>
          </a:r>
        </a:p>
        <a:p>
          <a:pPr marL="0" lvl="0" indent="0" algn="ctr" defTabSz="622300">
            <a:lnSpc>
              <a:spcPct val="90000"/>
            </a:lnSpc>
            <a:spcBef>
              <a:spcPct val="0"/>
            </a:spcBef>
            <a:spcAft>
              <a:spcPts val="0"/>
            </a:spcAft>
            <a:buNone/>
          </a:pPr>
          <a:r>
            <a:rPr lang="en-US" sz="1400" kern="1200" dirty="0"/>
            <a:t>ACCEPT </a:t>
          </a:r>
          <a:r>
            <a:rPr lang="en-US" sz="1400" kern="1200" dirty="0" err="1"/>
            <a:t>iff</a:t>
          </a:r>
          <a:r>
            <a:rPr lang="en-US" sz="1400" kern="1200" dirty="0"/>
            <a:t> number of ‘1’ </a:t>
          </a:r>
          <a:r>
            <a:rPr lang="en-US" sz="1400" kern="1200" dirty="0">
              <a:latin typeface="Consolas" panose="020B0609020204030204" pitchFamily="49" charset="0"/>
              <a:cs typeface="Consolas" panose="020B0609020204030204" pitchFamily="49" charset="0"/>
            </a:rPr>
            <a:t>≤ Threshold</a:t>
          </a:r>
          <a:endParaRPr lang="en-US" sz="1400" kern="1200" dirty="0"/>
        </a:p>
      </dsp:txBody>
      <dsp:txXfrm>
        <a:off x="5133537" y="0"/>
        <a:ext cx="3614797" cy="4789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2101" y="0"/>
          <a:ext cx="3160619" cy="478942"/>
        </a:xfrm>
        <a:prstGeom prst="chevron">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Building Neighborhood Map</a:t>
          </a:r>
        </a:p>
      </dsp:txBody>
      <dsp:txXfrm>
        <a:off x="241572" y="0"/>
        <a:ext cx="2681677" cy="478942"/>
      </dsp:txXfrm>
    </dsp:sp>
    <dsp:sp modelId="{B3F34F1A-EBD5-4210-B039-278AB970AC0A}">
      <dsp:nvSpPr>
        <dsp:cNvPr id="0" name=""/>
        <dsp:cNvSpPr/>
      </dsp:nvSpPr>
      <dsp:spPr>
        <a:xfrm>
          <a:off x="2786161" y="0"/>
          <a:ext cx="3229718" cy="478942"/>
        </a:xfrm>
        <a:prstGeom prst="chevron">
          <a:avLst/>
        </a:prstGeom>
        <a:gradFill rotWithShape="0">
          <a:gsLst>
            <a:gs pos="0">
              <a:schemeClr val="accent6">
                <a:shade val="80000"/>
                <a:hueOff val="107576"/>
                <a:satOff val="-18027"/>
                <a:lumOff val="18120"/>
                <a:alphaOff val="0"/>
                <a:shade val="51000"/>
                <a:satMod val="130000"/>
              </a:schemeClr>
            </a:gs>
            <a:gs pos="80000">
              <a:schemeClr val="accent6">
                <a:shade val="80000"/>
                <a:hueOff val="107576"/>
                <a:satOff val="-18027"/>
                <a:lumOff val="18120"/>
                <a:alphaOff val="0"/>
                <a:shade val="93000"/>
                <a:satMod val="130000"/>
              </a:schemeClr>
            </a:gs>
            <a:gs pos="100000">
              <a:schemeClr val="accent6">
                <a:shade val="80000"/>
                <a:hueOff val="107576"/>
                <a:satOff val="-18027"/>
                <a:lumOff val="1812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Finding the Optimal Routing Path</a:t>
          </a:r>
        </a:p>
      </dsp:txBody>
      <dsp:txXfrm>
        <a:off x="3025632" y="0"/>
        <a:ext cx="2750776" cy="478942"/>
      </dsp:txXfrm>
    </dsp:sp>
    <dsp:sp modelId="{010F66CE-98BD-4800-ACE1-BE56AF2153C7}">
      <dsp:nvSpPr>
        <dsp:cNvPr id="0" name=""/>
        <dsp:cNvSpPr/>
      </dsp:nvSpPr>
      <dsp:spPr>
        <a:xfrm>
          <a:off x="5639319" y="0"/>
          <a:ext cx="3346865" cy="478942"/>
        </a:xfrm>
        <a:prstGeom prst="chevron">
          <a:avLst/>
        </a:prstGeom>
        <a:gradFill rotWithShape="0">
          <a:gsLst>
            <a:gs pos="0">
              <a:schemeClr val="accent6">
                <a:shade val="80000"/>
                <a:hueOff val="215152"/>
                <a:satOff val="-36054"/>
                <a:lumOff val="36240"/>
                <a:alphaOff val="0"/>
                <a:shade val="51000"/>
                <a:satMod val="130000"/>
              </a:schemeClr>
            </a:gs>
            <a:gs pos="80000">
              <a:schemeClr val="accent6">
                <a:shade val="80000"/>
                <a:hueOff val="215152"/>
                <a:satOff val="-36054"/>
                <a:lumOff val="36240"/>
                <a:alphaOff val="0"/>
                <a:shade val="93000"/>
                <a:satMod val="130000"/>
              </a:schemeClr>
            </a:gs>
            <a:gs pos="100000">
              <a:schemeClr val="accent6">
                <a:shade val="80000"/>
                <a:hueOff val="215152"/>
                <a:satOff val="-36054"/>
                <a:lumOff val="3624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a:latin typeface="+mn-lt"/>
            </a:rPr>
            <a:t>Examining the Snake Survival</a:t>
          </a:r>
        </a:p>
      </dsp:txBody>
      <dsp:txXfrm>
        <a:off x="5878790" y="0"/>
        <a:ext cx="2867923" cy="4789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2101" y="0"/>
          <a:ext cx="3160619" cy="478942"/>
        </a:xfrm>
        <a:prstGeom prst="chevron">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Building Neighborhood Map</a:t>
          </a:r>
        </a:p>
      </dsp:txBody>
      <dsp:txXfrm>
        <a:off x="241572" y="0"/>
        <a:ext cx="2681677" cy="478942"/>
      </dsp:txXfrm>
    </dsp:sp>
    <dsp:sp modelId="{B3F34F1A-EBD5-4210-B039-278AB970AC0A}">
      <dsp:nvSpPr>
        <dsp:cNvPr id="0" name=""/>
        <dsp:cNvSpPr/>
      </dsp:nvSpPr>
      <dsp:spPr>
        <a:xfrm>
          <a:off x="2786161" y="0"/>
          <a:ext cx="3229718" cy="478942"/>
        </a:xfrm>
        <a:prstGeom prst="chevron">
          <a:avLst/>
        </a:prstGeom>
        <a:gradFill rotWithShape="0">
          <a:gsLst>
            <a:gs pos="0">
              <a:schemeClr val="accent6">
                <a:shade val="80000"/>
                <a:hueOff val="107576"/>
                <a:satOff val="-18027"/>
                <a:lumOff val="18120"/>
                <a:alphaOff val="0"/>
                <a:shade val="51000"/>
                <a:satMod val="130000"/>
              </a:schemeClr>
            </a:gs>
            <a:gs pos="80000">
              <a:schemeClr val="accent6">
                <a:shade val="80000"/>
                <a:hueOff val="107576"/>
                <a:satOff val="-18027"/>
                <a:lumOff val="18120"/>
                <a:alphaOff val="0"/>
                <a:shade val="93000"/>
                <a:satMod val="130000"/>
              </a:schemeClr>
            </a:gs>
            <a:gs pos="100000">
              <a:schemeClr val="accent6">
                <a:shade val="80000"/>
                <a:hueOff val="107576"/>
                <a:satOff val="-18027"/>
                <a:lumOff val="1812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Finding the Optimal Routing Path</a:t>
          </a:r>
        </a:p>
      </dsp:txBody>
      <dsp:txXfrm>
        <a:off x="3025632" y="0"/>
        <a:ext cx="2750776" cy="478942"/>
      </dsp:txXfrm>
    </dsp:sp>
    <dsp:sp modelId="{010F66CE-98BD-4800-ACE1-BE56AF2153C7}">
      <dsp:nvSpPr>
        <dsp:cNvPr id="0" name=""/>
        <dsp:cNvSpPr/>
      </dsp:nvSpPr>
      <dsp:spPr>
        <a:xfrm>
          <a:off x="5639319" y="0"/>
          <a:ext cx="3346865" cy="478942"/>
        </a:xfrm>
        <a:prstGeom prst="chevron">
          <a:avLst/>
        </a:prstGeom>
        <a:gradFill rotWithShape="0">
          <a:gsLst>
            <a:gs pos="0">
              <a:schemeClr val="accent6">
                <a:shade val="80000"/>
                <a:hueOff val="215152"/>
                <a:satOff val="-36054"/>
                <a:lumOff val="36240"/>
                <a:alphaOff val="0"/>
                <a:shade val="51000"/>
                <a:satMod val="130000"/>
              </a:schemeClr>
            </a:gs>
            <a:gs pos="80000">
              <a:schemeClr val="accent6">
                <a:shade val="80000"/>
                <a:hueOff val="215152"/>
                <a:satOff val="-36054"/>
                <a:lumOff val="36240"/>
                <a:alphaOff val="0"/>
                <a:shade val="93000"/>
                <a:satMod val="130000"/>
              </a:schemeClr>
            </a:gs>
            <a:gs pos="100000">
              <a:schemeClr val="accent6">
                <a:shade val="80000"/>
                <a:hueOff val="215152"/>
                <a:satOff val="-36054"/>
                <a:lumOff val="3624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a:latin typeface="+mn-lt"/>
            </a:rPr>
            <a:t>Examining the Snake Survival</a:t>
          </a:r>
        </a:p>
      </dsp:txBody>
      <dsp:txXfrm>
        <a:off x="5878790" y="0"/>
        <a:ext cx="2867923" cy="4789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2101" y="0"/>
          <a:ext cx="3160619" cy="478942"/>
        </a:xfrm>
        <a:prstGeom prst="chevron">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Building Neighborhood Map</a:t>
          </a:r>
        </a:p>
      </dsp:txBody>
      <dsp:txXfrm>
        <a:off x="241572" y="0"/>
        <a:ext cx="2681677" cy="478942"/>
      </dsp:txXfrm>
    </dsp:sp>
    <dsp:sp modelId="{B3F34F1A-EBD5-4210-B039-278AB970AC0A}">
      <dsp:nvSpPr>
        <dsp:cNvPr id="0" name=""/>
        <dsp:cNvSpPr/>
      </dsp:nvSpPr>
      <dsp:spPr>
        <a:xfrm>
          <a:off x="2786161" y="0"/>
          <a:ext cx="3229718" cy="478942"/>
        </a:xfrm>
        <a:prstGeom prst="chevron">
          <a:avLst/>
        </a:prstGeom>
        <a:gradFill rotWithShape="0">
          <a:gsLst>
            <a:gs pos="0">
              <a:schemeClr val="accent6">
                <a:shade val="80000"/>
                <a:hueOff val="107576"/>
                <a:satOff val="-18027"/>
                <a:lumOff val="18120"/>
                <a:alphaOff val="0"/>
                <a:shade val="51000"/>
                <a:satMod val="130000"/>
              </a:schemeClr>
            </a:gs>
            <a:gs pos="80000">
              <a:schemeClr val="accent6">
                <a:shade val="80000"/>
                <a:hueOff val="107576"/>
                <a:satOff val="-18027"/>
                <a:lumOff val="18120"/>
                <a:alphaOff val="0"/>
                <a:shade val="93000"/>
                <a:satMod val="130000"/>
              </a:schemeClr>
            </a:gs>
            <a:gs pos="100000">
              <a:schemeClr val="accent6">
                <a:shade val="80000"/>
                <a:hueOff val="107576"/>
                <a:satOff val="-18027"/>
                <a:lumOff val="1812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Finding the Optimal Routing Path</a:t>
          </a:r>
        </a:p>
      </dsp:txBody>
      <dsp:txXfrm>
        <a:off x="3025632" y="0"/>
        <a:ext cx="2750776" cy="478942"/>
      </dsp:txXfrm>
    </dsp:sp>
    <dsp:sp modelId="{010F66CE-98BD-4800-ACE1-BE56AF2153C7}">
      <dsp:nvSpPr>
        <dsp:cNvPr id="0" name=""/>
        <dsp:cNvSpPr/>
      </dsp:nvSpPr>
      <dsp:spPr>
        <a:xfrm>
          <a:off x="5639319" y="0"/>
          <a:ext cx="3346865" cy="478942"/>
        </a:xfrm>
        <a:prstGeom prst="chevron">
          <a:avLst/>
        </a:prstGeom>
        <a:gradFill rotWithShape="0">
          <a:gsLst>
            <a:gs pos="0">
              <a:schemeClr val="accent6">
                <a:shade val="80000"/>
                <a:hueOff val="215152"/>
                <a:satOff val="-36054"/>
                <a:lumOff val="36240"/>
                <a:alphaOff val="0"/>
                <a:shade val="51000"/>
                <a:satMod val="130000"/>
              </a:schemeClr>
            </a:gs>
            <a:gs pos="80000">
              <a:schemeClr val="accent6">
                <a:shade val="80000"/>
                <a:hueOff val="215152"/>
                <a:satOff val="-36054"/>
                <a:lumOff val="36240"/>
                <a:alphaOff val="0"/>
                <a:shade val="93000"/>
                <a:satMod val="130000"/>
              </a:schemeClr>
            </a:gs>
            <a:gs pos="100000">
              <a:schemeClr val="accent6">
                <a:shade val="80000"/>
                <a:hueOff val="215152"/>
                <a:satOff val="-36054"/>
                <a:lumOff val="3624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a:latin typeface="+mn-lt"/>
            </a:rPr>
            <a:t>Examining the Snake Survival</a:t>
          </a:r>
        </a:p>
      </dsp:txBody>
      <dsp:txXfrm>
        <a:off x="5878790" y="0"/>
        <a:ext cx="2867923" cy="4789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2101" y="0"/>
          <a:ext cx="3160619" cy="478942"/>
        </a:xfrm>
        <a:prstGeom prst="chevron">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Building Neighborhood Map</a:t>
          </a:r>
        </a:p>
      </dsp:txBody>
      <dsp:txXfrm>
        <a:off x="241572" y="0"/>
        <a:ext cx="2681677" cy="478942"/>
      </dsp:txXfrm>
    </dsp:sp>
    <dsp:sp modelId="{B3F34F1A-EBD5-4210-B039-278AB970AC0A}">
      <dsp:nvSpPr>
        <dsp:cNvPr id="0" name=""/>
        <dsp:cNvSpPr/>
      </dsp:nvSpPr>
      <dsp:spPr>
        <a:xfrm>
          <a:off x="2786161" y="0"/>
          <a:ext cx="3229718" cy="478942"/>
        </a:xfrm>
        <a:prstGeom prst="chevron">
          <a:avLst/>
        </a:prstGeom>
        <a:gradFill rotWithShape="0">
          <a:gsLst>
            <a:gs pos="0">
              <a:schemeClr val="accent6">
                <a:shade val="80000"/>
                <a:hueOff val="107576"/>
                <a:satOff val="-18027"/>
                <a:lumOff val="18120"/>
                <a:alphaOff val="0"/>
                <a:shade val="51000"/>
                <a:satMod val="130000"/>
              </a:schemeClr>
            </a:gs>
            <a:gs pos="80000">
              <a:schemeClr val="accent6">
                <a:shade val="80000"/>
                <a:hueOff val="107576"/>
                <a:satOff val="-18027"/>
                <a:lumOff val="18120"/>
                <a:alphaOff val="0"/>
                <a:shade val="93000"/>
                <a:satMod val="130000"/>
              </a:schemeClr>
            </a:gs>
            <a:gs pos="100000">
              <a:schemeClr val="accent6">
                <a:shade val="80000"/>
                <a:hueOff val="107576"/>
                <a:satOff val="-18027"/>
                <a:lumOff val="1812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Finding the Routing Travel Path</a:t>
          </a:r>
        </a:p>
      </dsp:txBody>
      <dsp:txXfrm>
        <a:off x="3025632" y="0"/>
        <a:ext cx="2750776" cy="478942"/>
      </dsp:txXfrm>
    </dsp:sp>
    <dsp:sp modelId="{010F66CE-98BD-4800-ACE1-BE56AF2153C7}">
      <dsp:nvSpPr>
        <dsp:cNvPr id="0" name=""/>
        <dsp:cNvSpPr/>
      </dsp:nvSpPr>
      <dsp:spPr>
        <a:xfrm>
          <a:off x="5639319" y="0"/>
          <a:ext cx="3346865" cy="478942"/>
        </a:xfrm>
        <a:prstGeom prst="chevron">
          <a:avLst/>
        </a:prstGeom>
        <a:gradFill rotWithShape="0">
          <a:gsLst>
            <a:gs pos="0">
              <a:schemeClr val="accent6">
                <a:shade val="80000"/>
                <a:hueOff val="215152"/>
                <a:satOff val="-36054"/>
                <a:lumOff val="36240"/>
                <a:alphaOff val="0"/>
                <a:shade val="51000"/>
                <a:satMod val="130000"/>
              </a:schemeClr>
            </a:gs>
            <a:gs pos="80000">
              <a:schemeClr val="accent6">
                <a:shade val="80000"/>
                <a:hueOff val="215152"/>
                <a:satOff val="-36054"/>
                <a:lumOff val="36240"/>
                <a:alphaOff val="0"/>
                <a:shade val="93000"/>
                <a:satMod val="130000"/>
              </a:schemeClr>
            </a:gs>
            <a:gs pos="100000">
              <a:schemeClr val="accent6">
                <a:shade val="80000"/>
                <a:hueOff val="215152"/>
                <a:satOff val="-36054"/>
                <a:lumOff val="3624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a:latin typeface="+mn-lt"/>
            </a:rPr>
            <a:t>Examining the Snake Survival</a:t>
          </a:r>
        </a:p>
      </dsp:txBody>
      <dsp:txXfrm>
        <a:off x="5878790" y="0"/>
        <a:ext cx="2867923" cy="4789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1234" y="0"/>
          <a:ext cx="2483629" cy="478942"/>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Build Neighborhood Map</a:t>
          </a:r>
        </a:p>
      </dsp:txBody>
      <dsp:txXfrm>
        <a:off x="240705" y="0"/>
        <a:ext cx="2004687" cy="478942"/>
      </dsp:txXfrm>
    </dsp:sp>
    <dsp:sp modelId="{B3F34F1A-EBD5-4210-B039-278AB970AC0A}">
      <dsp:nvSpPr>
        <dsp:cNvPr id="0" name=""/>
        <dsp:cNvSpPr/>
      </dsp:nvSpPr>
      <dsp:spPr>
        <a:xfrm>
          <a:off x="2064415" y="0"/>
          <a:ext cx="3606142" cy="478942"/>
        </a:xfrm>
        <a:prstGeom prst="chevron">
          <a:avLst/>
        </a:prstGeom>
        <a:gradFill rotWithShape="0">
          <a:gsLst>
            <a:gs pos="0">
              <a:schemeClr val="accent5">
                <a:hueOff val="2303808"/>
                <a:satOff val="-1142"/>
                <a:lumOff val="-23334"/>
                <a:alphaOff val="0"/>
                <a:shade val="51000"/>
                <a:satMod val="130000"/>
              </a:schemeClr>
            </a:gs>
            <a:gs pos="80000">
              <a:schemeClr val="accent5">
                <a:hueOff val="2303808"/>
                <a:satOff val="-1142"/>
                <a:lumOff val="-23334"/>
                <a:alphaOff val="0"/>
                <a:shade val="93000"/>
                <a:satMod val="130000"/>
              </a:schemeClr>
            </a:gs>
            <a:gs pos="100000">
              <a:schemeClr val="accent5">
                <a:hueOff val="2303808"/>
                <a:satOff val="-1142"/>
                <a:lumOff val="-2333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Track the Diagonally Consecutive Matches</a:t>
          </a:r>
        </a:p>
      </dsp:txBody>
      <dsp:txXfrm>
        <a:off x="2303886" y="0"/>
        <a:ext cx="3127200" cy="478942"/>
      </dsp:txXfrm>
    </dsp:sp>
    <dsp:sp modelId="{010F66CE-98BD-4800-ACE1-BE56AF2153C7}">
      <dsp:nvSpPr>
        <dsp:cNvPr id="0" name=""/>
        <dsp:cNvSpPr/>
      </dsp:nvSpPr>
      <dsp:spPr>
        <a:xfrm>
          <a:off x="5250109" y="0"/>
          <a:ext cx="3736943" cy="478942"/>
        </a:xfrm>
        <a:prstGeom prst="chevron">
          <a:avLst/>
        </a:prstGeom>
        <a:gradFill rotWithShape="0">
          <a:gsLst>
            <a:gs pos="0">
              <a:schemeClr val="accent5">
                <a:hueOff val="4607616"/>
                <a:satOff val="-2283"/>
                <a:lumOff val="-46667"/>
                <a:alphaOff val="0"/>
                <a:shade val="51000"/>
                <a:satMod val="130000"/>
              </a:schemeClr>
            </a:gs>
            <a:gs pos="80000">
              <a:schemeClr val="accent5">
                <a:hueOff val="4607616"/>
                <a:satOff val="-2283"/>
                <a:lumOff val="-46667"/>
                <a:alphaOff val="0"/>
                <a:shade val="93000"/>
                <a:satMod val="130000"/>
              </a:schemeClr>
            </a:gs>
            <a:gs pos="100000">
              <a:schemeClr val="accent5">
                <a:hueOff val="4607616"/>
                <a:satOff val="-2283"/>
                <a:lumOff val="-4666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latin typeface="+mn-lt"/>
            </a:rPr>
            <a:t>ACCEPT </a:t>
          </a:r>
          <a:r>
            <a:rPr lang="en-US" sz="1400" kern="1200" dirty="0" err="1">
              <a:latin typeface="+mn-lt"/>
            </a:rPr>
            <a:t>iff</a:t>
          </a:r>
          <a:r>
            <a:rPr lang="en-US" sz="1400" kern="1200" dirty="0">
              <a:latin typeface="+mn-lt"/>
            </a:rPr>
            <a:t> number of ‘1’ </a:t>
          </a:r>
          <a:r>
            <a:rPr lang="en-US" sz="1400" kern="1200" dirty="0">
              <a:latin typeface="+mn-lt"/>
              <a:cs typeface="Consolas" panose="020B0609020204030204" pitchFamily="49" charset="0"/>
            </a:rPr>
            <a:t>≤ Threshold</a:t>
          </a:r>
          <a:endParaRPr lang="en-US" sz="1400" kern="1200" dirty="0">
            <a:latin typeface="+mn-lt"/>
          </a:endParaRPr>
        </a:p>
      </dsp:txBody>
      <dsp:txXfrm>
        <a:off x="5489580" y="0"/>
        <a:ext cx="3258001" cy="47894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image" Target="../media/image5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6.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image" Target="../media/image11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9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0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0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image" Target="../media/image5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0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2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image" Target="../media/image98.emf"/><Relationship Id="rId4" Type="http://schemas.openxmlformats.org/officeDocument/2006/relationships/image" Target="../media/image101.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image" Target="../media/image102.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image" Target="../media/image102.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image" Target="../media/image10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1/26/21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1/26/21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ejm.org/doi/full/10.1056/NEJMoa075974"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ncbi.nlm.nih.gov/pmc/articles/PMC2880448/"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6620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14</a:t>
            </a:fld>
            <a:endParaRPr lang="en-US"/>
          </a:p>
        </p:txBody>
      </p:sp>
    </p:spTree>
    <p:extLst>
      <p:ext uri="{BB962C8B-B14F-4D97-AF65-F5344CB8AC3E}">
        <p14:creationId xmlns:p14="http://schemas.microsoft.com/office/powerpoint/2010/main" val="16913820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0876978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we can not do that?</a:t>
            </a:r>
          </a:p>
          <a:p>
            <a:r>
              <a:rPr lang="en-US"/>
              <a:t>Challenges: 1- supercoiled structure, small cell’s size, sensitivity to 1 base, DNA length.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73543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we can not do that?</a:t>
            </a:r>
          </a:p>
          <a:p>
            <a:r>
              <a:rPr lang="en-US"/>
              <a:t>Challenges: 1- supercoiled structure, small cell’s size, sensitivity to 1 base, DNA length.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45741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0000"/>
                </a:solidFill>
              </a:rPr>
              <a:t>Reads lack information </a:t>
            </a:r>
            <a:r>
              <a:rPr lang="en-US" sz="1200">
                <a:solidFill>
                  <a:srgbClr val="000000"/>
                </a:solidFill>
              </a:rPr>
              <a:t>about their </a:t>
            </a:r>
            <a:r>
              <a:rPr lang="en-US" sz="1200">
                <a:solidFill>
                  <a:srgbClr val="0432FF"/>
                </a:solidFill>
              </a:rPr>
              <a:t>order</a:t>
            </a:r>
            <a:r>
              <a:rPr lang="en-US" sz="1200">
                <a:solidFill>
                  <a:srgbClr val="000000"/>
                </a:solidFill>
              </a:rPr>
              <a:t> and </a:t>
            </a:r>
            <a:r>
              <a:rPr lang="en-US" sz="1200">
                <a:solidFill>
                  <a:srgbClr val="0432FF"/>
                </a:solidFill>
              </a:rPr>
              <a:t>location</a:t>
            </a:r>
            <a:r>
              <a:rPr lang="en-US" sz="1200">
                <a:solidFill>
                  <a:srgbClr val="000000"/>
                </a:solidFill>
              </a:rPr>
              <a:t>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a typeface="Tahoma" panose="020B0604030504040204" pitchFamily="34" charset="0"/>
                <a:cs typeface="Tahoma" panose="020B0604030504040204" pitchFamily="34" charset="0"/>
              </a:rPr>
              <a:t>PICO bases/44 hours</a:t>
            </a:r>
            <a:endParaRPr lang="en-US" sz="1200">
              <a:solidFill>
                <a:srgbClr val="0000FF"/>
              </a:solidFill>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7233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5DBD6-D95A-41EC-889F-21CF45C92C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385556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a:solidFill>
                  <a:schemeClr val="tx1"/>
                </a:solidFill>
                <a:effectLst/>
                <a:latin typeface="+mn-lt"/>
                <a:ea typeface="+mn-ea"/>
                <a:cs typeface="+mn-cs"/>
              </a:rPr>
              <a:t>Until today, there is no machine takes genomic sample and produces the full sequence of the donor. I</a:t>
            </a:r>
          </a:p>
          <a:p>
            <a:pPr rtl="0" latinLnBrk="0"/>
            <a:r>
              <a:rPr lang="en-US" sz="1200" b="0" i="0" kern="1200" err="1">
                <a:solidFill>
                  <a:schemeClr val="tx1"/>
                </a:solidFill>
                <a:effectLst/>
                <a:latin typeface="+mn-lt"/>
                <a:ea typeface="+mn-ea"/>
                <a:cs typeface="+mn-cs"/>
              </a:rPr>
              <a:t>nstead</a:t>
            </a:r>
            <a:r>
              <a:rPr lang="en-US" sz="1200" b="0" i="0" kern="1200">
                <a:solidFill>
                  <a:schemeClr val="tx1"/>
                </a:solidFill>
                <a:effectLst/>
                <a:latin typeface="+mn-lt"/>
                <a:ea typeface="+mn-ea"/>
                <a:cs typeface="+mn-cs"/>
              </a:rPr>
              <a:t>, HTS technology is used to sequence/read random short DNA fragments of copies of the original molecule. </a:t>
            </a:r>
          </a:p>
          <a:p>
            <a:pPr rtl="0" latinLnBrk="0"/>
            <a:r>
              <a:rPr lang="en-US" sz="1200" b="1" i="0" kern="1200">
                <a:solidFill>
                  <a:schemeClr val="tx1"/>
                </a:solidFill>
                <a:effectLst/>
                <a:latin typeface="+mn-lt"/>
                <a:ea typeface="+mn-ea"/>
                <a:cs typeface="+mn-cs"/>
              </a:rPr>
              <a:t>The sequencer adds the molecule “T” to all bases near the flow cell surface and observes the chemical reaction by a CMOS sensor</a:t>
            </a:r>
            <a:r>
              <a:rPr lang="en-US" sz="1200" b="0" i="0" kern="1200">
                <a:solidFill>
                  <a:schemeClr val="tx1"/>
                </a:solidFill>
                <a:effectLst/>
                <a:latin typeface="+mn-lt"/>
                <a:ea typeface="+mn-ea"/>
                <a:cs typeface="+mn-cs"/>
              </a:rPr>
              <a:t>. If a reaction happens then the base is “A” (A reacts with T, C with G and vice versa). </a:t>
            </a:r>
          </a:p>
          <a:p>
            <a:pPr rtl="0" latinLnBrk="0"/>
            <a:r>
              <a:rPr lang="en-US" sz="1200" b="0" i="0" kern="1200">
                <a:solidFill>
                  <a:schemeClr val="tx1"/>
                </a:solidFill>
                <a:effectLst/>
                <a:latin typeface="+mn-lt"/>
                <a:ea typeface="+mn-ea"/>
                <a:cs typeface="+mn-cs"/>
              </a:rPr>
              <a:t>This step is repeated for A, C, and G molecules for each base of the fragments. </a:t>
            </a:r>
          </a:p>
          <a:p>
            <a:pPr rtl="0" latinLnBrk="0"/>
            <a:r>
              <a:rPr lang="en-US" sz="1200" b="0" i="0" kern="1200">
                <a:solidFill>
                  <a:schemeClr val="tx1"/>
                </a:solidFill>
                <a:effectLst/>
                <a:latin typeface="+mn-lt"/>
                <a:ea typeface="+mn-ea"/>
                <a:cs typeface="+mn-cs"/>
              </a:rPr>
              <a:t>Bases are sequenced concurrently, hence the name “high throughput”.</a:t>
            </a:r>
          </a:p>
          <a:p>
            <a:br>
              <a:rPr lang="en-US"/>
            </a:b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009198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a:solidFill>
                  <a:schemeClr val="tx1"/>
                </a:solidFill>
                <a:effectLst/>
                <a:latin typeface="+mn-lt"/>
                <a:ea typeface="+mn-ea"/>
                <a:cs typeface="+mn-cs"/>
              </a:rPr>
              <a:t>Until today, there is no machine takes genomic sample and produces the full sequence of the donor. I</a:t>
            </a:r>
          </a:p>
          <a:p>
            <a:pPr rtl="0" latinLnBrk="0"/>
            <a:r>
              <a:rPr lang="en-US" sz="1200" b="0" i="0" kern="1200" err="1">
                <a:solidFill>
                  <a:schemeClr val="tx1"/>
                </a:solidFill>
                <a:effectLst/>
                <a:latin typeface="+mn-lt"/>
                <a:ea typeface="+mn-ea"/>
                <a:cs typeface="+mn-cs"/>
              </a:rPr>
              <a:t>nstead</a:t>
            </a:r>
            <a:r>
              <a:rPr lang="en-US" sz="1200" b="0" i="0" kern="1200">
                <a:solidFill>
                  <a:schemeClr val="tx1"/>
                </a:solidFill>
                <a:effectLst/>
                <a:latin typeface="+mn-lt"/>
                <a:ea typeface="+mn-ea"/>
                <a:cs typeface="+mn-cs"/>
              </a:rPr>
              <a:t>, HTS technology is used to sequence/read random short DNA fragments of copies of the original molecule. </a:t>
            </a:r>
          </a:p>
          <a:p>
            <a:pPr rtl="0" latinLnBrk="0"/>
            <a:r>
              <a:rPr lang="en-US" sz="1200" b="1" i="0" kern="1200">
                <a:solidFill>
                  <a:schemeClr val="tx1"/>
                </a:solidFill>
                <a:effectLst/>
                <a:latin typeface="+mn-lt"/>
                <a:ea typeface="+mn-ea"/>
                <a:cs typeface="+mn-cs"/>
              </a:rPr>
              <a:t>The sequencer adds the molecule “T” to all bases near the flow cell surface and observes the chemical reaction by a CMOS sensor</a:t>
            </a:r>
            <a:r>
              <a:rPr lang="en-US" sz="1200" b="0" i="0" kern="1200">
                <a:solidFill>
                  <a:schemeClr val="tx1"/>
                </a:solidFill>
                <a:effectLst/>
                <a:latin typeface="+mn-lt"/>
                <a:ea typeface="+mn-ea"/>
                <a:cs typeface="+mn-cs"/>
              </a:rPr>
              <a:t>. If a reaction happens then the base is “A” (A reacts with T, C with G and vice versa). </a:t>
            </a:r>
          </a:p>
          <a:p>
            <a:pPr rtl="0" latinLnBrk="0"/>
            <a:r>
              <a:rPr lang="en-US" sz="1200" b="0" i="0" kern="1200">
                <a:solidFill>
                  <a:schemeClr val="tx1"/>
                </a:solidFill>
                <a:effectLst/>
                <a:latin typeface="+mn-lt"/>
                <a:ea typeface="+mn-ea"/>
                <a:cs typeface="+mn-cs"/>
              </a:rPr>
              <a:t>This step is repeated for A, C, and G molecules for each base of the fragments. </a:t>
            </a:r>
          </a:p>
          <a:p>
            <a:pPr rtl="0" latinLnBrk="0"/>
            <a:r>
              <a:rPr lang="en-US" sz="1200" b="0" i="0" kern="1200">
                <a:solidFill>
                  <a:schemeClr val="tx1"/>
                </a:solidFill>
                <a:effectLst/>
                <a:latin typeface="+mn-lt"/>
                <a:ea typeface="+mn-ea"/>
                <a:cs typeface="+mn-cs"/>
              </a:rPr>
              <a:t>Bases are sequenced concurrently, hence the name “high throughput”.</a:t>
            </a:r>
          </a:p>
          <a:p>
            <a:br>
              <a:rPr lang="en-US"/>
            </a:b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14589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a:solidFill>
                  <a:schemeClr val="tx1"/>
                </a:solidFill>
                <a:effectLst/>
                <a:latin typeface="+mn-lt"/>
                <a:ea typeface="+mn-ea"/>
                <a:cs typeface="+mn-cs"/>
              </a:rPr>
              <a:t>Until today, there is no machine takes genomic sample and produces the full sequence of the donor. I</a:t>
            </a:r>
          </a:p>
          <a:p>
            <a:pPr rtl="0" latinLnBrk="0"/>
            <a:r>
              <a:rPr lang="en-US" sz="1200" b="0" i="0" kern="1200" err="1">
                <a:solidFill>
                  <a:schemeClr val="tx1"/>
                </a:solidFill>
                <a:effectLst/>
                <a:latin typeface="+mn-lt"/>
                <a:ea typeface="+mn-ea"/>
                <a:cs typeface="+mn-cs"/>
              </a:rPr>
              <a:t>nstead</a:t>
            </a:r>
            <a:r>
              <a:rPr lang="en-US" sz="1200" b="0" i="0" kern="1200">
                <a:solidFill>
                  <a:schemeClr val="tx1"/>
                </a:solidFill>
                <a:effectLst/>
                <a:latin typeface="+mn-lt"/>
                <a:ea typeface="+mn-ea"/>
                <a:cs typeface="+mn-cs"/>
              </a:rPr>
              <a:t>, HTS technology is used to sequence/read random short DNA fragments of copies of the original molecule. </a:t>
            </a:r>
          </a:p>
          <a:p>
            <a:pPr rtl="0" latinLnBrk="0"/>
            <a:r>
              <a:rPr lang="en-US" sz="1200" b="1" i="0" kern="1200">
                <a:solidFill>
                  <a:schemeClr val="tx1"/>
                </a:solidFill>
                <a:effectLst/>
                <a:latin typeface="+mn-lt"/>
                <a:ea typeface="+mn-ea"/>
                <a:cs typeface="+mn-cs"/>
              </a:rPr>
              <a:t>The sequencer adds the molecule “T” to all bases near the flow cell surface and observes the chemical reaction by a CMOS sensor</a:t>
            </a:r>
            <a:r>
              <a:rPr lang="en-US" sz="1200" b="0" i="0" kern="1200">
                <a:solidFill>
                  <a:schemeClr val="tx1"/>
                </a:solidFill>
                <a:effectLst/>
                <a:latin typeface="+mn-lt"/>
                <a:ea typeface="+mn-ea"/>
                <a:cs typeface="+mn-cs"/>
              </a:rPr>
              <a:t>. If a reaction happens then the base is “A” (A reacts with T, C with G and vice versa). </a:t>
            </a:r>
          </a:p>
          <a:p>
            <a:pPr rtl="0" latinLnBrk="0"/>
            <a:r>
              <a:rPr lang="en-US" sz="1200" b="0" i="0" kern="1200">
                <a:solidFill>
                  <a:schemeClr val="tx1"/>
                </a:solidFill>
                <a:effectLst/>
                <a:latin typeface="+mn-lt"/>
                <a:ea typeface="+mn-ea"/>
                <a:cs typeface="+mn-cs"/>
              </a:rPr>
              <a:t>This step is repeated for A, C, and G molecules for each base of the fragments. </a:t>
            </a:r>
          </a:p>
          <a:p>
            <a:pPr rtl="0" latinLnBrk="0"/>
            <a:r>
              <a:rPr lang="en-US" sz="1200" b="0" i="0" kern="1200">
                <a:solidFill>
                  <a:schemeClr val="tx1"/>
                </a:solidFill>
                <a:effectLst/>
                <a:latin typeface="+mn-lt"/>
                <a:ea typeface="+mn-ea"/>
                <a:cs typeface="+mn-cs"/>
              </a:rPr>
              <a:t>Bases are sequenced concurrently, hence the name “high throughput”.</a:t>
            </a:r>
          </a:p>
          <a:p>
            <a:br>
              <a:rPr lang="en-US"/>
            </a:b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273453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a:solidFill>
                  <a:schemeClr val="tx1"/>
                </a:solidFill>
                <a:effectLst/>
                <a:latin typeface="+mn-lt"/>
                <a:ea typeface="+mn-ea"/>
                <a:cs typeface="+mn-cs"/>
              </a:rPr>
              <a:t>Until today, there is no machine takes genomic sample and produces the full sequence of the donor. I</a:t>
            </a:r>
          </a:p>
          <a:p>
            <a:pPr rtl="0" latinLnBrk="0"/>
            <a:r>
              <a:rPr lang="en-US" sz="1200" b="0" i="0" kern="1200" err="1">
                <a:solidFill>
                  <a:schemeClr val="tx1"/>
                </a:solidFill>
                <a:effectLst/>
                <a:latin typeface="+mn-lt"/>
                <a:ea typeface="+mn-ea"/>
                <a:cs typeface="+mn-cs"/>
              </a:rPr>
              <a:t>nstead</a:t>
            </a:r>
            <a:r>
              <a:rPr lang="en-US" sz="1200" b="0" i="0" kern="1200">
                <a:solidFill>
                  <a:schemeClr val="tx1"/>
                </a:solidFill>
                <a:effectLst/>
                <a:latin typeface="+mn-lt"/>
                <a:ea typeface="+mn-ea"/>
                <a:cs typeface="+mn-cs"/>
              </a:rPr>
              <a:t>, HTS technology is used to sequence/read random short DNA fragments of copies of the original molecule. </a:t>
            </a:r>
          </a:p>
          <a:p>
            <a:pPr rtl="0" latinLnBrk="0"/>
            <a:r>
              <a:rPr lang="en-US" sz="1200" b="1" i="0" kern="1200">
                <a:solidFill>
                  <a:schemeClr val="tx1"/>
                </a:solidFill>
                <a:effectLst/>
                <a:latin typeface="+mn-lt"/>
                <a:ea typeface="+mn-ea"/>
                <a:cs typeface="+mn-cs"/>
              </a:rPr>
              <a:t>The sequencer adds the molecule “T” to all bases near the flow cell surface and observes the chemical reaction by a CMOS sensor</a:t>
            </a:r>
            <a:r>
              <a:rPr lang="en-US" sz="1200" b="0" i="0" kern="1200">
                <a:solidFill>
                  <a:schemeClr val="tx1"/>
                </a:solidFill>
                <a:effectLst/>
                <a:latin typeface="+mn-lt"/>
                <a:ea typeface="+mn-ea"/>
                <a:cs typeface="+mn-cs"/>
              </a:rPr>
              <a:t>. If a reaction happens then the base is “A” (A reacts with T, C with G and vice versa). </a:t>
            </a:r>
          </a:p>
          <a:p>
            <a:pPr rtl="0" latinLnBrk="0"/>
            <a:r>
              <a:rPr lang="en-US" sz="1200" b="0" i="0" kern="1200">
                <a:solidFill>
                  <a:schemeClr val="tx1"/>
                </a:solidFill>
                <a:effectLst/>
                <a:latin typeface="+mn-lt"/>
                <a:ea typeface="+mn-ea"/>
                <a:cs typeface="+mn-cs"/>
              </a:rPr>
              <a:t>This step is repeated for A, C, and G molecules for each base of the fragments. </a:t>
            </a:r>
          </a:p>
          <a:p>
            <a:pPr rtl="0" latinLnBrk="0"/>
            <a:r>
              <a:rPr lang="en-US" sz="1200" b="0" i="0" kern="1200">
                <a:solidFill>
                  <a:schemeClr val="tx1"/>
                </a:solidFill>
                <a:effectLst/>
                <a:latin typeface="+mn-lt"/>
                <a:ea typeface="+mn-ea"/>
                <a:cs typeface="+mn-cs"/>
              </a:rPr>
              <a:t>Bases are sequenced concurrently, hence the name “high throughput”.</a:t>
            </a:r>
          </a:p>
          <a:p>
            <a:br>
              <a:rPr lang="en-US"/>
            </a:b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106899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Rhinoceros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4160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generation =</a:t>
            </a:r>
            <a:r>
              <a:rPr lang="en-US" baseline="0" dirty="0"/>
              <a:t> </a:t>
            </a:r>
            <a:r>
              <a:rPr lang="en-US" dirty="0"/>
              <a:t>next generation = massively parallel sequencing =</a:t>
            </a:r>
            <a:r>
              <a:rPr lang="en-US" baseline="0" dirty="0"/>
              <a:t> </a:t>
            </a:r>
            <a:r>
              <a:rPr lang="en-US" sz="1200" kern="1200" dirty="0">
                <a:solidFill>
                  <a:schemeClr val="tx1"/>
                </a:solidFill>
                <a:effectLst/>
                <a:latin typeface="+mn-lt"/>
                <a:ea typeface="+mn-ea"/>
                <a:cs typeface="+mn-cs"/>
              </a:rPr>
              <a:t>high throughput sequencing (HTS) =</a:t>
            </a:r>
            <a:r>
              <a:rPr lang="en-US" sz="1200" kern="1200" baseline="0" dirty="0">
                <a:solidFill>
                  <a:schemeClr val="tx1"/>
                </a:solidFill>
                <a:effectLst/>
                <a:latin typeface="+mn-lt"/>
                <a:ea typeface="+mn-ea"/>
                <a:cs typeface="+mn-cs"/>
              </a:rPr>
              <a:t> Sequencing by Synthesis</a:t>
            </a:r>
          </a:p>
          <a:p>
            <a:r>
              <a:rPr lang="en-US" sz="1200" b="1" kern="1200" baseline="0" dirty="0">
                <a:solidFill>
                  <a:schemeClr val="tx1"/>
                </a:solidFill>
                <a:effectLst/>
                <a:latin typeface="+mn-lt"/>
                <a:ea typeface="+mn-ea"/>
                <a:cs typeface="+mn-cs"/>
              </a:rPr>
              <a:t>Attach large number of DNA molecules to the flow cell then sequence by synthesis using CMOS light sensor to observe the chemical interactions</a:t>
            </a:r>
            <a:endParaRPr lang="en-US" b="1"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17</a:t>
            </a:fld>
            <a:endParaRPr lang="en-US"/>
          </a:p>
        </p:txBody>
      </p:sp>
    </p:spTree>
    <p:extLst>
      <p:ext uri="{BB962C8B-B14F-4D97-AF65-F5344CB8AC3E}">
        <p14:creationId xmlns:p14="http://schemas.microsoft.com/office/powerpoint/2010/main" val="149252708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990929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sequencing the same DNA segment many times (10 to 30 times),  we can have accurate more longer reads.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629269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lumMod val="50000"/>
                  </a:schemeClr>
                </a:solidFill>
              </a:rPr>
              <a:t>Phi x174 is a virus that Infects E. Coli bacteria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222222"/>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You may be exposed to E. coli from contaminated water or food — especially raw vegetables and undercooked ground beef.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222222"/>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22222"/>
                </a:solidFill>
                <a:latin typeface="arial" panose="020B0604020202020204" pitchFamily="34" charset="0"/>
              </a:rPr>
              <a:t>Paris Japonica</a:t>
            </a:r>
            <a:r>
              <a:rPr lang="en-US">
                <a:solidFill>
                  <a:srgbClr val="222222"/>
                </a:solidFill>
                <a:latin typeface="arial" panose="020B0604020202020204" pitchFamily="34" charset="0"/>
              </a:rPr>
              <a:t> : A rare Japanese flower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222222"/>
                </a:solidFill>
                <a:latin typeface="arial" panose="020B0604020202020204" pitchFamily="34" charset="0"/>
              </a:rPr>
              <a:t>============================</a:t>
            </a:r>
          </a:p>
          <a:p>
            <a:r>
              <a:rPr lang="en-US" sz="1200" b="0" i="0" u="none" strike="noStrike" kern="1200" baseline="0">
                <a:solidFill>
                  <a:schemeClr val="tx1"/>
                </a:solidFill>
                <a:latin typeface="+mn-lt"/>
                <a:ea typeface="+mn-ea"/>
                <a:cs typeface="+mn-cs"/>
              </a:rPr>
              <a:t>Phi is 600K time smaller than the genome of human	</a:t>
            </a:r>
          </a:p>
          <a:p>
            <a:r>
              <a:rPr lang="en-US" sz="1200" b="0" i="0" u="none" strike="noStrike" kern="1200" baseline="0">
                <a:solidFill>
                  <a:schemeClr val="tx1"/>
                </a:solidFill>
                <a:latin typeface="+mn-lt"/>
                <a:ea typeface="+mn-ea"/>
                <a:cs typeface="+mn-cs"/>
              </a:rPr>
              <a:t>E coli is ~600 time smaller than the human genome</a:t>
            </a:r>
          </a:p>
          <a:p>
            <a:r>
              <a:rPr lang="en-US" sz="1200" b="0" i="0" u="none" strike="noStrike" kern="1200" baseline="0">
                <a:solidFill>
                  <a:schemeClr val="tx1"/>
                </a:solidFill>
                <a:latin typeface="+mn-lt"/>
                <a:ea typeface="+mn-ea"/>
                <a:cs typeface="+mn-cs"/>
              </a:rPr>
              <a:t>Onion has a genome that is 5x larger than that of human</a:t>
            </a:r>
          </a:p>
          <a:p>
            <a:r>
              <a:rPr lang="en-US" sz="1200" b="0" i="0" u="none" strike="noStrike" kern="1200" baseline="0">
                <a:solidFill>
                  <a:schemeClr val="tx1"/>
                </a:solidFill>
                <a:latin typeface="+mn-lt"/>
                <a:ea typeface="+mn-ea"/>
                <a:cs typeface="+mn-cs"/>
              </a:rPr>
              <a:t>Paris japonica’s genome is 46x larger than the human genome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22549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13-year long human project is the starting of the genomic era! It opened the door to remarkable biomedical discoveries by providing the first complete human genome sequence. It cost 3 billion dollars to read the entire sequence.</a:t>
            </a:r>
            <a:br>
              <a:rPr lang="en-US"/>
            </a:b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75151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There are three main challenges.</a:t>
            </a:r>
            <a:endParaRPr lang="en-US" baseline="0"/>
          </a:p>
          <a:p>
            <a:endParaRPr lang="en-US" baseline="0"/>
          </a:p>
          <a:p>
            <a:r>
              <a:rPr lang="en-US" baseline="0"/>
              <a:t>First. The mapper needs to find many mappings for each read. Because the read is so short, they can map to multiple locations in the reference genome. How can we efficiently find all mappings of a read?</a:t>
            </a:r>
          </a:p>
          <a:p>
            <a:endParaRPr lang="en-US" baseline="0"/>
          </a:p>
          <a:p>
            <a:r>
              <a:rPr lang="en-US" baseline="0"/>
              <a:t>Second. The mapper needs to tolerate small variance or errors in each read. Since individuals are different, the subject’s DNA might slightly differs from the reference DNA, which can be mismatches, insertions or deletions of base pairs. How can we efficiently map each read with up to a number of e errors present?</a:t>
            </a:r>
          </a:p>
          <a:p>
            <a:endParaRPr lang="en-US" baseline="0"/>
          </a:p>
          <a:p>
            <a:r>
              <a:rPr lang="en-US" baseline="0"/>
              <a:t>Third. The mapper needs to map each read very fast. In another word, performance is important. Because the human DNA is 3.2 billion base-pairs long and each read is only hundreds of base-pairs long, there can be billions of reads subjected to mapping for an individual human. Current state of the art mappers take weeks to map a human’s DNA. So the question is, how can we design a much higher performance read mapper?</a:t>
            </a:r>
            <a:endParaRPr 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66120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FF0000"/>
                </a:solidFill>
              </a:rPr>
              <a:t>a consensus reference represents </a:t>
            </a:r>
            <a:r>
              <a:rPr lang="en-US" sz="1200" b="0" i="0" kern="1200">
                <a:solidFill>
                  <a:schemeClr val="tx1"/>
                </a:solidFill>
                <a:effectLst/>
                <a:latin typeface="+mn-lt"/>
                <a:ea typeface="+mn-ea"/>
                <a:cs typeface="+mn-cs"/>
              </a:rPr>
              <a:t>the most common nucleotide at each position.</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209813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latin typeface="Calibri" panose="020F0502020204030204" pitchFamily="34" charset="0"/>
              </a:rPr>
              <a:t>12.48</a:t>
            </a:r>
          </a:p>
          <a:p>
            <a:pPr algn="ctr"/>
            <a:r>
              <a:rPr lang="en-US" sz="1200" dirty="0">
                <a:latin typeface="Calibri" panose="020F0502020204030204" pitchFamily="34" charset="0"/>
              </a:rPr>
              <a:t>5.2 CPU hours</a:t>
            </a:r>
          </a:p>
          <a:p>
            <a:pPr algn="ctr"/>
            <a:r>
              <a:rPr lang="en-US" sz="1200" dirty="0">
                <a:latin typeface="Calibri" panose="020F0502020204030204" pitchFamily="34" charset="0"/>
              </a:rPr>
              <a:t>144x</a:t>
            </a:r>
          </a:p>
          <a:p>
            <a:pPr algn="ctr"/>
            <a:r>
              <a:rPr lang="en-US" sz="1200" dirty="0">
                <a:latin typeface="Calibri" panose="020F0502020204030204" pitchFamily="34" charset="0"/>
              </a:rPr>
              <a:t>60 CPU hours</a:t>
            </a:r>
          </a:p>
          <a:p>
            <a:pPr algn="ctr"/>
            <a:endParaRPr lang="en-US" sz="1200" dirty="0">
              <a:latin typeface="Calibri" panose="020F0502020204030204" pitchFamily="34" charset="0"/>
            </a:endParaRPr>
          </a:p>
          <a:p>
            <a:pPr algn="ctr"/>
            <a:r>
              <a:rPr lang="en-US" sz="1200" dirty="0">
                <a:latin typeface="Calibri" panose="020F0502020204030204" pitchFamily="34" charset="0"/>
                <a:sym typeface="Wingdings" panose="05000000000000000000" pitchFamily="2" charset="2"/>
              </a:rPr>
              <a:t>BWA-MEM</a:t>
            </a:r>
          </a:p>
          <a:p>
            <a:pPr algn="ctr"/>
            <a:r>
              <a:rPr lang="en-US" dirty="0">
                <a:sym typeface="Wingdings" panose="05000000000000000000" pitchFamily="2" charset="2"/>
              </a:rPr>
              <a:t>25 minutes</a:t>
            </a:r>
          </a:p>
          <a:p>
            <a:pPr algn="ctr"/>
            <a:r>
              <a:rPr lang="en-US" dirty="0"/>
              <a:t>Illumine </a:t>
            </a:r>
            <a:r>
              <a:rPr lang="en-US" dirty="0" err="1"/>
              <a:t>HiSeq</a:t>
            </a:r>
            <a:r>
              <a:rPr lang="en-US" dirty="0"/>
              <a:t> X10</a:t>
            </a:r>
            <a:endParaRPr lang="en-US" dirty="0">
              <a:sym typeface="Wingdings" panose="05000000000000000000" pitchFamily="2" charset="2"/>
            </a:endParaRPr>
          </a:p>
          <a:p>
            <a:pPr algn="ctr"/>
            <a:endParaRPr lang="en-US" dirty="0">
              <a:sym typeface="Wingdings" panose="05000000000000000000" pitchFamily="2" charset="2"/>
            </a:endParaRPr>
          </a:p>
          <a:p>
            <a:pPr algn="ctr"/>
            <a:r>
              <a:rPr lang="en-US" dirty="0">
                <a:sym typeface="Wingdings" panose="05000000000000000000" pitchFamily="2" charset="2"/>
              </a:rPr>
              <a:t>25 minutes</a:t>
            </a:r>
          </a:p>
          <a:p>
            <a:pPr algn="ctr"/>
            <a:r>
              <a:rPr lang="en-US" dirty="0">
                <a:sym typeface="Wingdings" panose="05000000000000000000" pitchFamily="2" charset="2"/>
              </a:rPr>
              <a:t>Nanopore </a:t>
            </a:r>
            <a:r>
              <a:rPr lang="en-US" dirty="0" err="1">
                <a:sym typeface="Wingdings" panose="05000000000000000000" pitchFamily="2" charset="2"/>
              </a:rPr>
              <a:t>MinION</a:t>
            </a:r>
            <a:endParaRPr lang="en-US" dirty="0">
              <a:sym typeface="Wingdings" panose="05000000000000000000" pitchFamily="2" charset="2"/>
            </a:endParaRPr>
          </a:p>
          <a:p>
            <a:pPr algn="ctr"/>
            <a:endParaRPr lang="en-US" dirty="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Short reads generated in a day using today’s HTS machines (e.g., Illumine </a:t>
            </a:r>
            <a:r>
              <a:rPr lang="en-US" dirty="0" err="1"/>
              <a:t>HiSeq</a:t>
            </a:r>
            <a:r>
              <a:rPr lang="en-US" dirty="0"/>
              <a:t> X10) can be mapped to the human reference genome using BWA-MEM [36], a popular and widely-used read mapper, in 12.5 CPU (central processing unit) days when running on a single core [66, 67]. BWA-MEM also takes about 2.5 CPU days to map long reads that are generated in 25 minutes using today’s Nanopore </a:t>
            </a:r>
            <a:r>
              <a:rPr lang="en-US" dirty="0" err="1"/>
              <a:t>MinION</a:t>
            </a:r>
            <a:r>
              <a:rPr lang="en-US" dirty="0"/>
              <a:t> sequencer [68]</a:t>
            </a:r>
          </a:p>
          <a:p>
            <a:pPr algn="ctr"/>
            <a:endParaRPr lang="en-US" dirty="0"/>
          </a:p>
          <a:p>
            <a:pPr algn="ct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717895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MAGNET will be presented in the next </a:t>
            </a:r>
            <a:r>
              <a:rPr lang="en-US"/>
              <a:t>talk.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1679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computing the binary matrix of GateKeeper, we need to backtrack</a:t>
            </a:r>
            <a:r>
              <a:rPr lang="en-US" baseline="0" dirty="0"/>
              <a:t> all matches (consecutive zeros highlighted in green) between the two sequences. In GateKeeper, we AND all diagonal bit-vectors of the matrix together and produce a single bit-vector that represents the largest possible number of matches between the two sequences. Due to the use of AND operation, we need to ignore the meaningless short zeros (one or two zeros). Final step is to count the number of zeros in the AND mask and if exceeds the threshold then the filter passes the two sequences.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646674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effect pre-alignment has on overall execution time?</a:t>
            </a:r>
            <a:r>
              <a:rPr lang="en-US" baseline="0" dirty="0"/>
              <a:t> Well, that depends on how much and how fast it can remove incorrect mappings </a:t>
            </a:r>
          </a:p>
          <a:p>
            <a:endParaRPr lang="en-US" baseline="0" dirty="0"/>
          </a:p>
          <a:p>
            <a:endParaRPr lang="en-US" baseline="0" dirty="0"/>
          </a:p>
          <a:p>
            <a:r>
              <a:rPr lang="en-US" sz="1200" b="0" i="0" u="none" strike="noStrike" kern="1200" baseline="0" dirty="0">
                <a:solidFill>
                  <a:schemeClr val="tx1"/>
                </a:solidFill>
                <a:latin typeface="+mn-lt"/>
                <a:ea typeface="+mn-ea"/>
                <a:cs typeface="+mn-cs"/>
              </a:rPr>
              <a:t>We make</a:t>
            </a:r>
          </a:p>
          <a:p>
            <a:r>
              <a:rPr lang="en-US" sz="1200" b="0" i="0" u="none" strike="noStrike" kern="1200" baseline="0" dirty="0">
                <a:solidFill>
                  <a:schemeClr val="tx1"/>
                </a:solidFill>
                <a:latin typeface="+mn-lt"/>
                <a:ea typeface="+mn-ea"/>
                <a:cs typeface="+mn-cs"/>
              </a:rPr>
              <a:t>two key observations. (1) The reduction in the end-to-end processing time of the</a:t>
            </a:r>
          </a:p>
          <a:p>
            <a:r>
              <a:rPr lang="en-US" sz="1200" b="0" i="0" u="none" strike="noStrike" kern="1200" baseline="0" dirty="0">
                <a:solidFill>
                  <a:schemeClr val="tx1"/>
                </a:solidFill>
                <a:latin typeface="+mn-lt"/>
                <a:ea typeface="+mn-ea"/>
                <a:cs typeface="+mn-cs"/>
              </a:rPr>
              <a:t>alignment step largely depends on the accuracy and the speed of the pre-alignment</a:t>
            </a:r>
          </a:p>
          <a:p>
            <a:r>
              <a:rPr lang="en-US" sz="1200" b="0" i="0" u="none" strike="noStrike" kern="1200" baseline="0" dirty="0" err="1">
                <a:solidFill>
                  <a:schemeClr val="tx1"/>
                </a:solidFill>
                <a:latin typeface="+mn-lt"/>
                <a:ea typeface="+mn-ea"/>
                <a:cs typeface="+mn-cs"/>
              </a:rPr>
              <a:t>lter</a:t>
            </a:r>
            <a:r>
              <a:rPr lang="en-US" sz="1200" b="0" i="0" u="none" strike="noStrike" kern="1200" baseline="0" dirty="0">
                <a:solidFill>
                  <a:schemeClr val="tx1"/>
                </a:solidFill>
                <a:latin typeface="+mn-lt"/>
                <a:ea typeface="+mn-ea"/>
                <a:cs typeface="+mn-cs"/>
              </a:rPr>
              <a:t>. (2) Pre-alignment </a:t>
            </a:r>
            <a:r>
              <a:rPr lang="en-US" sz="1200" b="0" i="0" u="none" strike="noStrike" kern="1200" baseline="0" dirty="0" err="1">
                <a:solidFill>
                  <a:schemeClr val="tx1"/>
                </a:solidFill>
                <a:latin typeface="+mn-lt"/>
                <a:ea typeface="+mn-ea"/>
                <a:cs typeface="+mn-cs"/>
              </a:rPr>
              <a:t>ltering</a:t>
            </a:r>
            <a:r>
              <a:rPr lang="en-US" sz="1200" b="0" i="0" u="none" strike="noStrike" kern="1200" baseline="0" dirty="0">
                <a:solidFill>
                  <a:schemeClr val="tx1"/>
                </a:solidFill>
                <a:latin typeface="+mn-lt"/>
                <a:ea typeface="+mn-ea"/>
                <a:cs typeface="+mn-cs"/>
              </a:rPr>
              <a:t> can provide unsatisfactory performance (as</a:t>
            </a:r>
          </a:p>
          <a:p>
            <a:r>
              <a:rPr lang="en-US" sz="1200" b="0" i="0" u="none" strike="noStrike" kern="1200" baseline="0" dirty="0">
                <a:solidFill>
                  <a:schemeClr val="tx1"/>
                </a:solidFill>
                <a:latin typeface="+mn-lt"/>
                <a:ea typeface="+mn-ea"/>
                <a:cs typeface="+mn-cs"/>
              </a:rPr>
              <a:t>highlighted in red) if it can not reject more than about 30% of the potential</a:t>
            </a:r>
          </a:p>
          <a:p>
            <a:r>
              <a:rPr lang="en-US" sz="1200" b="0" i="0" u="none" strike="noStrike" kern="1200" baseline="0" dirty="0">
                <a:solidFill>
                  <a:schemeClr val="tx1"/>
                </a:solidFill>
                <a:latin typeface="+mn-lt"/>
                <a:ea typeface="+mn-ea"/>
                <a:cs typeface="+mn-cs"/>
              </a:rPr>
              <a:t>mappings while it's only 2x-4x faster than read alignment step.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447B59-457F-4165-BB7E-2B5077C247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653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Until today, there is no machine takes genomic sample and produces the full sequence of the donor. I</a:t>
            </a:r>
          </a:p>
          <a:p>
            <a:pPr rtl="0" latinLnBrk="0"/>
            <a:r>
              <a:rPr lang="en-US" sz="1200" b="0" i="0" kern="1200" dirty="0" err="1">
                <a:solidFill>
                  <a:schemeClr val="tx1"/>
                </a:solidFill>
                <a:effectLst/>
                <a:latin typeface="+mn-lt"/>
                <a:ea typeface="+mn-ea"/>
                <a:cs typeface="+mn-cs"/>
              </a:rPr>
              <a:t>nstead</a:t>
            </a:r>
            <a:r>
              <a:rPr lang="en-US" sz="1200" b="0" i="0" kern="1200" dirty="0">
                <a:solidFill>
                  <a:schemeClr val="tx1"/>
                </a:solidFill>
                <a:effectLst/>
                <a:latin typeface="+mn-lt"/>
                <a:ea typeface="+mn-ea"/>
                <a:cs typeface="+mn-cs"/>
              </a:rPr>
              <a:t>, HTS technology is used to sequence/read random short DNA fragments of copies of the original molecule. </a:t>
            </a:r>
          </a:p>
          <a:p>
            <a:pPr rtl="0" latinLnBrk="0"/>
            <a:r>
              <a:rPr lang="en-US" sz="1200" b="1" i="0" kern="1200" dirty="0">
                <a:solidFill>
                  <a:schemeClr val="tx1"/>
                </a:solidFill>
                <a:effectLst/>
                <a:latin typeface="+mn-lt"/>
                <a:ea typeface="+mn-ea"/>
                <a:cs typeface="+mn-cs"/>
              </a:rPr>
              <a:t>The sequencer adds the molecule “T” to all bases near the flow cell surface and observes the chemical reaction by a CMOS sensor</a:t>
            </a:r>
            <a:r>
              <a:rPr lang="en-US" sz="1200" b="0" i="0" kern="1200" dirty="0">
                <a:solidFill>
                  <a:schemeClr val="tx1"/>
                </a:solidFill>
                <a:effectLst/>
                <a:latin typeface="+mn-lt"/>
                <a:ea typeface="+mn-ea"/>
                <a:cs typeface="+mn-cs"/>
              </a:rPr>
              <a:t>. If a reaction happens then the base is “A” (A reacts with T, C with G and vice versa). </a:t>
            </a:r>
          </a:p>
          <a:p>
            <a:pPr rtl="0" latinLnBrk="0"/>
            <a:r>
              <a:rPr lang="en-US" sz="1200" b="0" i="0" kern="1200" dirty="0">
                <a:solidFill>
                  <a:schemeClr val="tx1"/>
                </a:solidFill>
                <a:effectLst/>
                <a:latin typeface="+mn-lt"/>
                <a:ea typeface="+mn-ea"/>
                <a:cs typeface="+mn-cs"/>
              </a:rPr>
              <a:t>This step is repeated for A, C, and G molecules for each base of the fragments. </a:t>
            </a:r>
          </a:p>
          <a:p>
            <a:pPr rtl="0" latinLnBrk="0"/>
            <a:r>
              <a:rPr lang="en-US" sz="1200" b="0" i="0" kern="1200" dirty="0">
                <a:solidFill>
                  <a:schemeClr val="tx1"/>
                </a:solidFill>
                <a:effectLst/>
                <a:latin typeface="+mn-lt"/>
                <a:ea typeface="+mn-ea"/>
                <a:cs typeface="+mn-cs"/>
              </a:rPr>
              <a:t>Bases are sequenced concurrently, hence the name “high throughput”.</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6538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240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8007ACF-AAC3-5042-8810-95271E5FFB1F}" type="slidenum">
              <a:rPr kumimoji="0" lang="en-US" altLang="ko-KR" sz="1200" b="0" i="0" u="none" strike="noStrike" kern="1200" cap="none" spc="0" normalizeH="0" baseline="0" noProof="0">
                <a:ln>
                  <a:noFill/>
                </a:ln>
                <a:solidFill>
                  <a:prstClr val="black"/>
                </a:solidFill>
                <a:effectLst/>
                <a:uLnTx/>
                <a:uFillTx/>
                <a:latin typeface="Calibri" charset="0"/>
                <a:ea typeface="ＭＳ Ｐゴシック" charset="0"/>
                <a:cs typeface="맑은 고딕"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ko-KR" sz="1200" b="0" i="0" u="none" strike="noStrike" kern="1200" cap="none" spc="0" normalizeH="0" baseline="0" noProof="0">
              <a:ln>
                <a:noFill/>
              </a:ln>
              <a:solidFill>
                <a:prstClr val="black"/>
              </a:solidFill>
              <a:effectLst/>
              <a:uLnTx/>
              <a:uFillTx/>
              <a:latin typeface="Calibri" charset="0"/>
              <a:ea typeface="ＭＳ Ｐゴシック" charset="0"/>
              <a:cs typeface="맑은 고딕" charset="0"/>
            </a:endParaRPr>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6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Genetic association study is a procedure of seeking for the SNPs potentially causing the phenotypic changes. Here in this example of blood pressure, it appears that the left SNP is more strongly associated with the blood pressure than the right SNP, because all the individual with genotype </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C</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 have high blood pressure, and individuals with </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T</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 has low blood pressure.</a:t>
            </a:r>
          </a:p>
        </p:txBody>
      </p:sp>
    </p:spTree>
    <p:extLst>
      <p:ext uri="{BB962C8B-B14F-4D97-AF65-F5344CB8AC3E}">
        <p14:creationId xmlns:p14="http://schemas.microsoft.com/office/powerpoint/2010/main" val="3453864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a:t>
            </a:r>
            <a:r>
              <a:rPr lang="en-US" sz="1200" b="1" i="0" kern="1200">
                <a:solidFill>
                  <a:schemeClr val="tx1"/>
                </a:solidFill>
                <a:effectLst/>
                <a:latin typeface="+mn-lt"/>
                <a:ea typeface="+mn-ea"/>
                <a:cs typeface="+mn-cs"/>
              </a:rPr>
              <a:t>negative logarithm</a:t>
            </a:r>
            <a:r>
              <a:rPr lang="en-US" sz="1200" b="0" i="0" kern="1200">
                <a:solidFill>
                  <a:schemeClr val="tx1"/>
                </a:solidFill>
                <a:effectLst/>
                <a:latin typeface="+mn-lt"/>
                <a:ea typeface="+mn-ea"/>
                <a:cs typeface="+mn-cs"/>
              </a:rPr>
              <a:t> of the association p-value for each single nucleotide polymorphism (SNP) displayed on the </a:t>
            </a:r>
            <a:r>
              <a:rPr lang="en-US" sz="1200" b="1" i="0" kern="1200">
                <a:solidFill>
                  <a:schemeClr val="tx1"/>
                </a:solidFill>
                <a:effectLst/>
                <a:latin typeface="+mn-lt"/>
                <a:ea typeface="+mn-ea"/>
                <a:cs typeface="+mn-cs"/>
              </a:rPr>
              <a:t>Y</a:t>
            </a:r>
            <a:r>
              <a:rPr lang="en-US" sz="1200" b="0" i="0" kern="1200">
                <a:solidFill>
                  <a:schemeClr val="tx1"/>
                </a:solidFill>
                <a:effectLst/>
                <a:latin typeface="+mn-lt"/>
                <a:ea typeface="+mn-ea"/>
                <a:cs typeface="+mn-cs"/>
              </a:rPr>
              <a:t>-</a:t>
            </a:r>
            <a:r>
              <a:rPr lang="en-US" sz="1200" b="1" i="0" kern="1200">
                <a:solidFill>
                  <a:schemeClr val="tx1"/>
                </a:solidFill>
                <a:effectLst/>
                <a:latin typeface="+mn-lt"/>
                <a:ea typeface="+mn-ea"/>
                <a:cs typeface="+mn-cs"/>
              </a:rPr>
              <a:t>axis</a:t>
            </a:r>
            <a:r>
              <a:rPr lang="en-US" sz="1200" b="0" i="0" kern="1200">
                <a:solidFill>
                  <a:schemeClr val="tx1"/>
                </a:solidFill>
                <a:effectLst/>
                <a:latin typeface="+mn-lt"/>
                <a:ea typeface="+mn-ea"/>
                <a:cs typeface="+mn-cs"/>
              </a:rPr>
              <a:t>, meaning that each dot on the </a:t>
            </a:r>
            <a:r>
              <a:rPr lang="en-US" sz="1200" b="1" i="0" kern="1200">
                <a:solidFill>
                  <a:schemeClr val="tx1"/>
                </a:solidFill>
                <a:effectLst/>
                <a:latin typeface="+mn-lt"/>
                <a:ea typeface="+mn-ea"/>
                <a:cs typeface="+mn-cs"/>
              </a:rPr>
              <a:t>Manhattan plot</a:t>
            </a:r>
            <a:r>
              <a:rPr lang="en-US" sz="1200" b="0" i="0" kern="1200">
                <a:solidFill>
                  <a:schemeClr val="tx1"/>
                </a:solidFill>
                <a:effectLst/>
                <a:latin typeface="+mn-lt"/>
                <a:ea typeface="+mn-ea"/>
                <a:cs typeface="+mn-cs"/>
              </a:rPr>
              <a:t> signifies a SNP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6947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SNP is 1 </a:t>
            </a:r>
            <a:r>
              <a:rPr lang="en-US" err="1"/>
              <a:t>bp</a:t>
            </a:r>
            <a:r>
              <a:rPr lang="en-US"/>
              <a:t>, INDEL 1-49bp, Structural Variation &gt;=50bp</a:t>
            </a:r>
          </a:p>
          <a:p>
            <a:endParaRPr lang="en-US">
              <a:hlinkClick r:id="rId3"/>
            </a:endParaRPr>
          </a:p>
          <a:p>
            <a:endParaRPr lang="en-US">
              <a:hlinkClick r:id="rId3"/>
            </a:endParaRPr>
          </a:p>
          <a:p>
            <a:r>
              <a:rPr lang="en-US">
                <a:hlinkClick r:id="rId3"/>
              </a:rPr>
              <a:t>https://www.nejm.org/doi/full/10.1056/NEJMoa075974</a:t>
            </a:r>
            <a:endParaRPr lang="en-US"/>
          </a:p>
          <a:p>
            <a:r>
              <a:rPr lang="en-US">
                <a:hlinkClick r:id="rId4"/>
              </a:rPr>
              <a:t>https://www.ncbi.nlm.nih.gov/pmc/articles/PMC2880448/</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5270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organism detection in metagenomes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6211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Arial" panose="020B0604020202020204" pitchFamily="34" charset="0"/>
              <a:buChar char="•"/>
            </a:pPr>
            <a:r>
              <a:rPr lang="en-US" sz="1200"/>
              <a:t>In 2015, they sequenced DNA from surfaces across the </a:t>
            </a:r>
            <a:r>
              <a:rPr lang="en-US" sz="1200">
                <a:solidFill>
                  <a:srgbClr val="FF0000"/>
                </a:solidFill>
              </a:rPr>
              <a:t>entire New York City (NYC) </a:t>
            </a:r>
            <a:r>
              <a:rPr lang="en-US" sz="1200"/>
              <a:t>subway system.</a:t>
            </a:r>
          </a:p>
          <a:p>
            <a:pPr marL="171450" indent="-171450">
              <a:buFont typeface="Arial" panose="020B0604020202020204" pitchFamily="34" charset="0"/>
              <a:buChar char="•"/>
            </a:pPr>
            <a:r>
              <a:rPr lang="en-US" sz="1200"/>
              <a:t>~ 1,700 microbial taxa detected were dominated mostly by </a:t>
            </a:r>
            <a:r>
              <a:rPr lang="en-US" sz="1200">
                <a:solidFill>
                  <a:srgbClr val="FF0000"/>
                </a:solidFill>
              </a:rPr>
              <a:t>human skin bacteria</a:t>
            </a:r>
            <a:r>
              <a:rPr lang="en-US" sz="1200"/>
              <a:t>.</a:t>
            </a:r>
          </a:p>
          <a:p>
            <a:pPr marL="171450" indent="-171450">
              <a:buFont typeface="Arial" panose="020B0604020202020204" pitchFamily="34" charset="0"/>
              <a:buChar char="•"/>
            </a:pPr>
            <a:r>
              <a:rPr lang="en-US" sz="1200"/>
              <a:t>Almost half the DNA present on the subway surfaces matched </a:t>
            </a:r>
            <a:r>
              <a:rPr lang="en-US" sz="1200">
                <a:solidFill>
                  <a:srgbClr val="FF0000"/>
                </a:solidFill>
              </a:rPr>
              <a:t>no known organism</a:t>
            </a:r>
            <a:r>
              <a:rPr lang="en-US" sz="1200"/>
              <a:t>. </a:t>
            </a:r>
          </a:p>
          <a:p>
            <a:pPr marL="171450" indent="-171450">
              <a:buFont typeface="Arial" panose="020B0604020202020204" pitchFamily="34" charset="0"/>
              <a:buChar char="•"/>
            </a:pPr>
            <a:r>
              <a:rPr lang="en-US" sz="1200"/>
              <a:t>And though results showed that the bacteria found in the subways were mostly </a:t>
            </a:r>
            <a:r>
              <a:rPr lang="en-US" sz="1200">
                <a:solidFill>
                  <a:srgbClr val="FF0000"/>
                </a:solidFill>
              </a:rPr>
              <a:t>harmless</a:t>
            </a:r>
            <a:r>
              <a:rPr lang="en-US" sz="1200"/>
              <a:t>, they detected pathogenic agents, including fragments of the </a:t>
            </a:r>
            <a:r>
              <a:rPr lang="en-US" sz="1200" b="1">
                <a:solidFill>
                  <a:srgbClr val="FF0000"/>
                </a:solidFill>
                <a:effectLst>
                  <a:outerShdw blurRad="38100" dist="38100" dir="2700000" algn="tl">
                    <a:srgbClr val="000000">
                      <a:alpha val="43137"/>
                    </a:srgbClr>
                  </a:outerShdw>
                </a:effectLst>
              </a:rPr>
              <a:t>plague and anthrax genomes </a:t>
            </a:r>
            <a:r>
              <a:rPr lang="en-US" sz="1200"/>
              <a:t>!!</a:t>
            </a:r>
          </a:p>
          <a:p>
            <a:endParaRPr lang="en-US"/>
          </a:p>
          <a:p>
            <a:endParaRPr lang="en-US"/>
          </a:p>
          <a:p>
            <a:endParaRPr lang="en-US"/>
          </a:p>
          <a:p>
            <a:r>
              <a:rPr lang="en-US" err="1"/>
              <a:t>MegaBLAST</a:t>
            </a:r>
            <a:r>
              <a:rPr lang="en-US"/>
              <a:t>-LCA Pipeline The </a:t>
            </a:r>
            <a:r>
              <a:rPr lang="en-US" err="1"/>
              <a:t>MegaBLAST</a:t>
            </a:r>
            <a:r>
              <a:rPr lang="en-US"/>
              <a:t>-LCA pipeline consisted of five steps explained in detail below. </a:t>
            </a:r>
          </a:p>
          <a:p>
            <a:pPr marL="228600" indent="-228600">
              <a:buAutoNum type="arabicParenBoth"/>
            </a:pPr>
            <a:r>
              <a:rPr lang="en-US"/>
              <a:t>Paired-end reads were prepared for BLAST by trimming, filtering on quality scores, and converting to unpaired FASTA sequences. </a:t>
            </a:r>
          </a:p>
          <a:p>
            <a:pPr marL="228600" indent="-228600">
              <a:buAutoNum type="arabicParenBoth"/>
            </a:pPr>
            <a:r>
              <a:rPr lang="en-US"/>
              <a:t>Prepared reads were searched for in the NCBI NT database using </a:t>
            </a:r>
            <a:r>
              <a:rPr lang="en-US" err="1"/>
              <a:t>MegaBLAST</a:t>
            </a:r>
            <a:r>
              <a:rPr lang="en-US"/>
              <a:t> (default parameters). </a:t>
            </a:r>
          </a:p>
          <a:p>
            <a:pPr marL="228600" indent="-228600">
              <a:buAutoNum type="arabicParenBoth"/>
            </a:pPr>
            <a:r>
              <a:rPr lang="en-US" err="1"/>
              <a:t>MegaBLAST</a:t>
            </a:r>
            <a:r>
              <a:rPr lang="en-US"/>
              <a:t> hits were filtered such that short and low-scoring hits were ignored in subsequent analysis.</a:t>
            </a:r>
          </a:p>
          <a:p>
            <a:pPr marL="228600" indent="-228600">
              <a:buAutoNum type="arabicParenBoth"/>
            </a:pPr>
            <a:r>
              <a:rPr lang="en-US"/>
              <a:t>Reads with </a:t>
            </a:r>
            <a:r>
              <a:rPr lang="en-US" err="1"/>
              <a:t>MegaBLAST</a:t>
            </a:r>
            <a:r>
              <a:rPr lang="en-US"/>
              <a:t> hits to multiple taxa were assigned to the LCA taxa in the NCBI Taxonomy using the MEGAN algorithm. For example, hits to multiple species of the same genus are assigned to the common genus by the LCA algorithm. </a:t>
            </a:r>
          </a:p>
          <a:p>
            <a:pPr marL="228600" indent="-228600">
              <a:buAutoNum type="arabicParenBoth"/>
            </a:pPr>
            <a:r>
              <a:rPr lang="en-US"/>
              <a:t>Finally, for each sample, the total number of reads assigned to each taxon were counted. We validated our </a:t>
            </a:r>
            <a:r>
              <a:rPr lang="en-US" err="1"/>
              <a:t>MegaBLAST</a:t>
            </a:r>
            <a:r>
              <a:rPr lang="en-US"/>
              <a:t>-LCA pipeline on a mock community of 11 bacterial species (see Tables S2 and S3).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447B59-457F-4165-BB7E-2B5077C247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1052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Typical sequencer machine generates a flood of reads, for example, Illumina HiSeq4000 generates 300 million bases/minute.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existing computer alignment algorithms can only process 0.6% of these reads in the same amount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gap is widening as more advanced sequencers are made available in the market.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016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Unlocking the life’s code requires diving into the nucleus of our body cells, where the double-stranded genome resides. Genome is literally the 'code of life' - it is the set of instructions for making everything from you to zebras, strawberries, and even yeast.</a:t>
            </a:r>
          </a:p>
          <a:p>
            <a:br>
              <a:rPr lang="en-US" dirty="0"/>
            </a:br>
            <a:r>
              <a:rPr lang="en-US" b="0" cap="none" dirty="0"/>
              <a:t>since the discovery of </a:t>
            </a:r>
            <a:r>
              <a:rPr lang="en-US" b="0" cap="none" dirty="0" err="1"/>
              <a:t>dna’s</a:t>
            </a:r>
            <a:r>
              <a:rPr lang="en-US" b="0" cap="none" dirty="0"/>
              <a:t> double-helical structure (</a:t>
            </a:r>
            <a:r>
              <a:rPr lang="en-US" b="0" cap="none" dirty="0" err="1"/>
              <a:t>watson</a:t>
            </a:r>
            <a:r>
              <a:rPr lang="en-US" b="0" cap="none" dirty="0"/>
              <a:t> </a:t>
            </a:r>
            <a:r>
              <a:rPr lang="en-US" b="0" i="1" cap="none" dirty="0"/>
              <a:t>et al.</a:t>
            </a:r>
            <a:r>
              <a:rPr lang="en-US" b="0" cap="none" dirty="0"/>
              <a:t> 1953) </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5</a:t>
            </a:fld>
            <a:endParaRPr lang="en-US"/>
          </a:p>
        </p:txBody>
      </p:sp>
    </p:spTree>
    <p:extLst>
      <p:ext uri="{BB962C8B-B14F-4D97-AF65-F5344CB8AC3E}">
        <p14:creationId xmlns:p14="http://schemas.microsoft.com/office/powerpoint/2010/main" val="1012540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latin typeface="Calibri" panose="020F0502020204030204" pitchFamily="34" charset="0"/>
              </a:rPr>
              <a:t>12.48</a:t>
            </a:r>
          </a:p>
          <a:p>
            <a:pPr algn="ctr"/>
            <a:r>
              <a:rPr lang="en-US" sz="1200" dirty="0">
                <a:latin typeface="Calibri" panose="020F0502020204030204" pitchFamily="34" charset="0"/>
              </a:rPr>
              <a:t>5.2 CPU hours</a:t>
            </a:r>
          </a:p>
          <a:p>
            <a:pPr algn="ctr"/>
            <a:r>
              <a:rPr lang="en-US" sz="1200" dirty="0">
                <a:latin typeface="Calibri" panose="020F0502020204030204" pitchFamily="34" charset="0"/>
              </a:rPr>
              <a:t>144x</a:t>
            </a:r>
          </a:p>
          <a:p>
            <a:pPr algn="ctr"/>
            <a:r>
              <a:rPr lang="en-US" sz="1200" dirty="0">
                <a:latin typeface="Calibri" panose="020F0502020204030204" pitchFamily="34" charset="0"/>
              </a:rPr>
              <a:t>60 CPU hours</a:t>
            </a:r>
          </a:p>
          <a:p>
            <a:pPr algn="ctr"/>
            <a:endParaRPr lang="en-US" sz="1200" dirty="0">
              <a:latin typeface="Calibri" panose="020F0502020204030204" pitchFamily="34" charset="0"/>
            </a:endParaRPr>
          </a:p>
          <a:p>
            <a:pPr algn="ctr"/>
            <a:r>
              <a:rPr lang="en-US" sz="1200" dirty="0">
                <a:latin typeface="Calibri" panose="020F0502020204030204" pitchFamily="34" charset="0"/>
                <a:sym typeface="Wingdings" panose="05000000000000000000" pitchFamily="2" charset="2"/>
              </a:rPr>
              <a:t>BWA-MEM</a:t>
            </a:r>
          </a:p>
          <a:p>
            <a:pPr algn="ctr"/>
            <a:r>
              <a:rPr lang="en-US" dirty="0">
                <a:sym typeface="Wingdings" panose="05000000000000000000" pitchFamily="2" charset="2"/>
              </a:rPr>
              <a:t>25 minutes</a:t>
            </a:r>
          </a:p>
          <a:p>
            <a:pPr algn="ctr"/>
            <a:r>
              <a:rPr lang="en-US" dirty="0"/>
              <a:t>Illumine </a:t>
            </a:r>
            <a:r>
              <a:rPr lang="en-US" dirty="0" err="1"/>
              <a:t>HiSeq</a:t>
            </a:r>
            <a:r>
              <a:rPr lang="en-US" dirty="0"/>
              <a:t> X10</a:t>
            </a:r>
            <a:endParaRPr lang="en-US" dirty="0">
              <a:sym typeface="Wingdings" panose="05000000000000000000" pitchFamily="2" charset="2"/>
            </a:endParaRPr>
          </a:p>
          <a:p>
            <a:pPr algn="ctr"/>
            <a:endParaRPr lang="en-US" dirty="0">
              <a:sym typeface="Wingdings" panose="05000000000000000000" pitchFamily="2" charset="2"/>
            </a:endParaRPr>
          </a:p>
          <a:p>
            <a:pPr algn="ctr"/>
            <a:r>
              <a:rPr lang="en-US" dirty="0">
                <a:sym typeface="Wingdings" panose="05000000000000000000" pitchFamily="2" charset="2"/>
              </a:rPr>
              <a:t>25 minutes</a:t>
            </a:r>
          </a:p>
          <a:p>
            <a:pPr algn="ctr"/>
            <a:r>
              <a:rPr lang="en-US" dirty="0" err="1">
                <a:sym typeface="Wingdings" panose="05000000000000000000" pitchFamily="2" charset="2"/>
              </a:rPr>
              <a:t>Nanopore</a:t>
            </a:r>
            <a:r>
              <a:rPr lang="en-US" dirty="0">
                <a:sym typeface="Wingdings" panose="05000000000000000000" pitchFamily="2" charset="2"/>
              </a:rPr>
              <a:t> </a:t>
            </a:r>
            <a:r>
              <a:rPr lang="en-US" dirty="0" err="1">
                <a:sym typeface="Wingdings" panose="05000000000000000000" pitchFamily="2" charset="2"/>
              </a:rPr>
              <a:t>MinION</a:t>
            </a:r>
            <a:endParaRPr lang="en-US" dirty="0">
              <a:sym typeface="Wingdings" panose="05000000000000000000" pitchFamily="2" charset="2"/>
            </a:endParaRPr>
          </a:p>
          <a:p>
            <a:pPr algn="ctr"/>
            <a:endParaRPr lang="en-US" dirty="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Short reads generated in a day using today’s HTS machines (e.g., Illumine </a:t>
            </a:r>
            <a:r>
              <a:rPr lang="en-US" dirty="0" err="1"/>
              <a:t>HiSeq</a:t>
            </a:r>
            <a:r>
              <a:rPr lang="en-US" dirty="0"/>
              <a:t> X10) can be mapped to the human reference genome using BWA-MEM [36], a popular and widely-used read mapper, in 12.5 CPU (central processing unit) days when running on a single core [66, 67]. BWA-MEM also takes about 2.5 CPU days to map long reads that are generated in 25 minutes using today’s </a:t>
            </a:r>
            <a:r>
              <a:rPr lang="en-US" dirty="0" err="1"/>
              <a:t>Nanopore</a:t>
            </a:r>
            <a:r>
              <a:rPr lang="en-US" dirty="0"/>
              <a:t> </a:t>
            </a:r>
            <a:r>
              <a:rPr lang="en-US" dirty="0" err="1"/>
              <a:t>MinION</a:t>
            </a:r>
            <a:r>
              <a:rPr lang="en-US" dirty="0"/>
              <a:t> sequencer [68]</a:t>
            </a:r>
          </a:p>
          <a:p>
            <a:pPr algn="ctr"/>
            <a:endParaRPr lang="en-US" dirty="0"/>
          </a:p>
          <a:p>
            <a:pPr algn="ct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1320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latin typeface="Calibri" panose="020F0502020204030204" pitchFamily="34" charset="0"/>
              </a:rPr>
              <a:t>12.48</a:t>
            </a:r>
          </a:p>
          <a:p>
            <a:pPr algn="ctr"/>
            <a:r>
              <a:rPr lang="en-US" sz="1200" dirty="0">
                <a:latin typeface="Calibri" panose="020F0502020204030204" pitchFamily="34" charset="0"/>
              </a:rPr>
              <a:t>5.2 CPU hours</a:t>
            </a:r>
          </a:p>
          <a:p>
            <a:pPr algn="ctr"/>
            <a:r>
              <a:rPr lang="en-US" sz="1200" dirty="0">
                <a:latin typeface="Calibri" panose="020F0502020204030204" pitchFamily="34" charset="0"/>
              </a:rPr>
              <a:t>144x</a:t>
            </a:r>
          </a:p>
          <a:p>
            <a:pPr algn="ctr"/>
            <a:r>
              <a:rPr lang="en-US" sz="1200" dirty="0">
                <a:latin typeface="Calibri" panose="020F0502020204030204" pitchFamily="34" charset="0"/>
              </a:rPr>
              <a:t>60 CPU hours</a:t>
            </a:r>
          </a:p>
          <a:p>
            <a:pPr algn="ctr"/>
            <a:endParaRPr lang="en-US" sz="1200" dirty="0">
              <a:latin typeface="Calibri" panose="020F0502020204030204" pitchFamily="34" charset="0"/>
            </a:endParaRPr>
          </a:p>
          <a:p>
            <a:pPr algn="ctr"/>
            <a:r>
              <a:rPr lang="en-US" sz="1200" dirty="0">
                <a:latin typeface="Calibri" panose="020F0502020204030204" pitchFamily="34" charset="0"/>
                <a:sym typeface="Wingdings" panose="05000000000000000000" pitchFamily="2" charset="2"/>
              </a:rPr>
              <a:t>BWA-MEM</a:t>
            </a:r>
          </a:p>
          <a:p>
            <a:pPr algn="ctr"/>
            <a:r>
              <a:rPr lang="en-US" dirty="0">
                <a:sym typeface="Wingdings" panose="05000000000000000000" pitchFamily="2" charset="2"/>
              </a:rPr>
              <a:t>25 minutes</a:t>
            </a:r>
          </a:p>
          <a:p>
            <a:pPr algn="ctr"/>
            <a:r>
              <a:rPr lang="en-US" dirty="0"/>
              <a:t>Illumine </a:t>
            </a:r>
            <a:r>
              <a:rPr lang="en-US" dirty="0" err="1"/>
              <a:t>HiSeq</a:t>
            </a:r>
            <a:r>
              <a:rPr lang="en-US" dirty="0"/>
              <a:t> X10</a:t>
            </a:r>
            <a:endParaRPr lang="en-US" dirty="0">
              <a:sym typeface="Wingdings" panose="05000000000000000000" pitchFamily="2" charset="2"/>
            </a:endParaRPr>
          </a:p>
          <a:p>
            <a:pPr algn="ctr"/>
            <a:endParaRPr lang="en-US" dirty="0">
              <a:sym typeface="Wingdings" panose="05000000000000000000" pitchFamily="2" charset="2"/>
            </a:endParaRPr>
          </a:p>
          <a:p>
            <a:pPr algn="ctr"/>
            <a:r>
              <a:rPr lang="en-US" dirty="0">
                <a:sym typeface="Wingdings" panose="05000000000000000000" pitchFamily="2" charset="2"/>
              </a:rPr>
              <a:t>25 minutes</a:t>
            </a:r>
          </a:p>
          <a:p>
            <a:pPr algn="ctr"/>
            <a:r>
              <a:rPr lang="en-US" dirty="0">
                <a:sym typeface="Wingdings" panose="05000000000000000000" pitchFamily="2" charset="2"/>
              </a:rPr>
              <a:t>Nanopore </a:t>
            </a:r>
            <a:r>
              <a:rPr lang="en-US" dirty="0" err="1">
                <a:sym typeface="Wingdings" panose="05000000000000000000" pitchFamily="2" charset="2"/>
              </a:rPr>
              <a:t>MinION</a:t>
            </a:r>
            <a:endParaRPr lang="en-US" dirty="0">
              <a:sym typeface="Wingdings" panose="05000000000000000000" pitchFamily="2" charset="2"/>
            </a:endParaRPr>
          </a:p>
          <a:p>
            <a:pPr algn="ctr"/>
            <a:endParaRPr lang="en-US" dirty="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Short reads generated in a day using today’s HTS machines (e.g., Illumine </a:t>
            </a:r>
            <a:r>
              <a:rPr lang="en-US" dirty="0" err="1"/>
              <a:t>HiSeq</a:t>
            </a:r>
            <a:r>
              <a:rPr lang="en-US" dirty="0"/>
              <a:t> X10) can be mapped to the human reference genome using BWA-MEM [36], a popular and widely-used read mapper, in 12.5 CPU (central processing unit) days when running on a single core [66, 67]. BWA-MEM also takes about 2.5 CPU days to map long reads that are generated in 25 minutes using today’s Nanopore </a:t>
            </a:r>
            <a:r>
              <a:rPr lang="en-US" dirty="0" err="1"/>
              <a:t>MinION</a:t>
            </a:r>
            <a:r>
              <a:rPr lang="en-US" dirty="0"/>
              <a:t> sequencer [68]</a:t>
            </a:r>
          </a:p>
          <a:p>
            <a:pPr algn="ctr"/>
            <a:endParaRPr lang="en-US" dirty="0"/>
          </a:p>
          <a:p>
            <a:pPr algn="ct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9688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the whole genome of most organisms cannot be sequenced all at once, the genome is broken into smaller fragments. </a:t>
            </a:r>
          </a:p>
          <a:p>
            <a:r>
              <a:rPr lang="en-US" sz="1200" kern="1200" dirty="0">
                <a:solidFill>
                  <a:schemeClr val="tx1"/>
                </a:solidFill>
                <a:effectLst/>
                <a:latin typeface="+mn-lt"/>
                <a:ea typeface="+mn-ea"/>
                <a:cs typeface="+mn-cs"/>
              </a:rPr>
              <a:t>After each fragment is sequenced, small pieces of DNA sequences (i.e. reads) are generated.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29B5B4-DF53-9241-A035-39249688D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028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reads can then be analyzed following two different approaches: read mapping and de novo assembly. Read mapping is the process of aligning the reads against the reference genome to detect variations in the sequenced genome. Reference genome is a DNA sequence accepted as the representation of the genomic sequence of a species. </a:t>
            </a:r>
            <a:r>
              <a:rPr lang="en-US" sz="1200" kern="1200" baseline="0" dirty="0">
                <a:solidFill>
                  <a:schemeClr val="tx1"/>
                </a:solidFill>
                <a:effectLst/>
                <a:latin typeface="+mn-lt"/>
                <a:ea typeface="+mn-ea"/>
                <a:cs typeface="+mn-cs"/>
              </a:rPr>
              <a:t>The genome of a species is copied from individual to individual across multiple generations of a population with minimal differences at every step. The genomes of different individuals of the same species have typically the same number of chromosomes and most of the same bases in each chromosome. Thus, we can talk about a reference genome of a species.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 novo assembly is the method of combining the reads to construct the original sequence when a reference genome does not exist.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29B5B4-DF53-9241-A035-39249688D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428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Read mapping is a post processing procedure after DNA sequencing. It maps the data output from a DNA sequencer, which are many short DNA fragments, to a known reference genome, with some minor differences allowed.</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To illustrate the problem better, let us take a closer look at the DNA itself. Logically, the DNA is a double stranded long string. In reality, within a cell they folded into a sphere in the nucleus like a ball of wool. Since it is very hard to disentangle the DNA at molecular level, to extract the information out, a sequencer cuts the mass into many short DNA pieces which are called reads.</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A mapper’s</a:t>
            </a:r>
            <a:r>
              <a:rPr lang="en-US" sz="1200" kern="1200" baseline="0" dirty="0">
                <a:solidFill>
                  <a:schemeClr val="tx1"/>
                </a:solidFill>
                <a:latin typeface="+mn-lt"/>
                <a:ea typeface="+mn-ea"/>
                <a:cs typeface="+mn-cs"/>
              </a:rPr>
              <a:t> job is to find where these DNA short reads are most likely to be originally placed so that later we can assemble them in the correct order to restore the original DNA.</a:t>
            </a:r>
          </a:p>
          <a:p>
            <a:endParaRPr lang="en-US" dirty="0"/>
          </a:p>
          <a:p>
            <a:r>
              <a:rPr lang="en-US" dirty="0"/>
              <a:t>Mapping these short reads,</a:t>
            </a:r>
            <a:r>
              <a:rPr lang="en-US" baseline="0" dirty="0"/>
              <a:t> up to billions of them</a:t>
            </a:r>
            <a:r>
              <a:rPr lang="en-US" dirty="0"/>
              <a:t>,</a:t>
            </a:r>
            <a:r>
              <a:rPr lang="en-US" baseline="0" dirty="0"/>
              <a:t> with each one being 50 to 300 base-pairs long, to the reference genome is challenging.</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678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a:solidFill>
                  <a:schemeClr val="tx1"/>
                </a:solidFill>
                <a:latin typeface="+mn-lt"/>
                <a:ea typeface="+mn-ea"/>
                <a:cs typeface="+mn-cs"/>
              </a:rPr>
              <a:t>Read mapping is a post processing procedure after DNA sequencing. It maps the data output from a DNA sequencer, which are many short DNA fragments, to a known reference genome, with some minor differences allowed.</a:t>
            </a:r>
          </a:p>
          <a:p>
            <a:endParaRPr lang="en-US" sz="1200" kern="1200" baseline="0">
              <a:solidFill>
                <a:schemeClr val="tx1"/>
              </a:solidFill>
              <a:latin typeface="+mn-lt"/>
              <a:ea typeface="+mn-ea"/>
              <a:cs typeface="+mn-cs"/>
            </a:endParaRPr>
          </a:p>
          <a:p>
            <a:r>
              <a:rPr lang="en-US" sz="1200" kern="1200" baseline="0">
                <a:solidFill>
                  <a:schemeClr val="tx1"/>
                </a:solidFill>
                <a:latin typeface="+mn-lt"/>
                <a:ea typeface="+mn-ea"/>
                <a:cs typeface="+mn-cs"/>
              </a:rPr>
              <a:t>To illustrate the problem better, let us take a closer look at the DNA itself. Logically, the DNA is a double stranded long string. In reality, within a cell they folded into a sphere in the nucleus like a ball of wool. Since it is very hard to disentangle the DNA at molecular level, to extract the information out, a sequencer cuts the mass into many short DNA pieces which are called reads.</a:t>
            </a:r>
          </a:p>
          <a:p>
            <a:endParaRPr lang="en-US" sz="1200" kern="1200" baseline="0">
              <a:solidFill>
                <a:schemeClr val="tx1"/>
              </a:solidFill>
              <a:latin typeface="+mn-lt"/>
              <a:ea typeface="+mn-ea"/>
              <a:cs typeface="+mn-cs"/>
            </a:endParaRPr>
          </a:p>
          <a:p>
            <a:r>
              <a:rPr lang="en-US" sz="1200" kern="1200">
                <a:solidFill>
                  <a:schemeClr val="tx1"/>
                </a:solidFill>
                <a:latin typeface="+mn-lt"/>
                <a:ea typeface="+mn-ea"/>
                <a:cs typeface="+mn-cs"/>
              </a:rPr>
              <a:t>A mapper’s</a:t>
            </a:r>
            <a:r>
              <a:rPr lang="en-US" sz="1200" kern="1200" baseline="0">
                <a:solidFill>
                  <a:schemeClr val="tx1"/>
                </a:solidFill>
                <a:latin typeface="+mn-lt"/>
                <a:ea typeface="+mn-ea"/>
                <a:cs typeface="+mn-cs"/>
              </a:rPr>
              <a:t> job is to find where these DNA short reads are most likely to be originally placed so that later we can assemble them in the correct order to restore the original DNA.</a:t>
            </a:r>
          </a:p>
          <a:p>
            <a:endParaRPr lang="en-US"/>
          </a:p>
          <a:p>
            <a:r>
              <a:rPr lang="en-US"/>
              <a:t>Mapping these short reads,</a:t>
            </a:r>
            <a:r>
              <a:rPr lang="en-US" baseline="0"/>
              <a:t> up to billions of them</a:t>
            </a:r>
            <a:r>
              <a:rPr lang="en-US"/>
              <a:t>,</a:t>
            </a:r>
            <a:r>
              <a:rPr lang="en-US" baseline="0"/>
              <a:t> with each one being 50 to 300 base-pairs long, to the reference genome is challenging.</a:t>
            </a:r>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1837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overwhelming majority </a:t>
            </a:r>
            <a:r>
              <a:rPr lang="en-US" sz="1200" kern="1200" dirty="0">
                <a:solidFill>
                  <a:schemeClr val="tx1"/>
                </a:solidFill>
                <a:effectLst/>
                <a:latin typeface="+mn-lt"/>
                <a:ea typeface="+mn-ea"/>
                <a:cs typeface="+mn-cs"/>
              </a:rPr>
              <a:t>of the read mapper’s execution time is spent in read alignment.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7996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http://www.let.rug.nl/kleiweg/lev/</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6981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There are three main challenges.</a:t>
            </a:r>
            <a:endParaRPr lang="en-US" baseline="0" dirty="0"/>
          </a:p>
          <a:p>
            <a:endParaRPr lang="en-US" baseline="0" dirty="0"/>
          </a:p>
          <a:p>
            <a:r>
              <a:rPr lang="en-US" baseline="0" dirty="0"/>
              <a:t>First. The mapper needs to find many mappings for each read. Because the read is so short, they can map to multiple locations in the reference genome. How can we efficiently find all mappings of a read?</a:t>
            </a:r>
          </a:p>
          <a:p>
            <a:endParaRPr lang="en-US" baseline="0" dirty="0"/>
          </a:p>
          <a:p>
            <a:r>
              <a:rPr lang="en-US" baseline="0" dirty="0"/>
              <a:t>Second. The mapper needs to tolerate small variance or errors in each read. Since individuals are different, the subject’s DNA might slightly differs from the reference DNA, which can be mismatches, insertions or deletions of base pairs. How can we efficiently map each read with up to a number of e errors present?</a:t>
            </a:r>
          </a:p>
          <a:p>
            <a:endParaRPr lang="en-US" baseline="0" dirty="0"/>
          </a:p>
          <a:p>
            <a:r>
              <a:rPr lang="en-US" baseline="0" dirty="0"/>
              <a:t>Third. The mapper needs to map each read very fast. In another word, performance is important. Because the human DNA is 3.2 billion base-pairs long and each read is only hundreds of base-pairs long, there can be billions of reads subjected to mapping for an individual human. Current state of the art mappers take weeks to map a human’s DNA. So the question is, how can we design a much higher performance read mapper?</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4650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Read alignment follows the basic dynamic-programming doctrine which runs in a quadratic time.</a:t>
            </a:r>
          </a:p>
          <a:p>
            <a:r>
              <a:rPr lang="en-US" dirty="0"/>
              <a:t>2- Data dependencies between the entries limits the parallelism. Each cell depends or three</a:t>
            </a:r>
            <a:r>
              <a:rPr lang="en-US" baseline="0" dirty="0"/>
              <a:t> pre-computed cells (immediate left, upper, and upper-left cells). Thus, we can compute the vectors one after another but not in parallel. Left-to-right, or top-to-bottom, anti-diagonal. </a:t>
            </a:r>
          </a:p>
          <a:p>
            <a:r>
              <a:rPr lang="en-US" baseline="0" dirty="0"/>
              <a:t>3- We can solve a significant amount of time, If we can find a way to detect the incorrect mappings with cheap heuristics, much cheaper than computing the alignment.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8161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Our DNA is literally a cookbook that contains the information needed to make all of our phenotypes and traits. Our genes are the recipes for making us what we are physically.</a:t>
            </a:r>
            <a:br>
              <a:rPr lang="en-US" dirty="0"/>
            </a:b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6</a:t>
            </a:fld>
            <a:endParaRPr lang="en-US"/>
          </a:p>
        </p:txBody>
      </p:sp>
    </p:spTree>
    <p:extLst>
      <p:ext uri="{BB962C8B-B14F-4D97-AF65-F5344CB8AC3E}">
        <p14:creationId xmlns:p14="http://schemas.microsoft.com/office/powerpoint/2010/main" val="3098223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Read alignment follows the basic dynamic-programming doctrine which runs in a quadratic time.</a:t>
            </a:r>
          </a:p>
          <a:p>
            <a:r>
              <a:rPr lang="en-US" dirty="0"/>
              <a:t>2- Data dependencies between the entries limits the parallelism. Each cell depends or three</a:t>
            </a:r>
            <a:r>
              <a:rPr lang="en-US" baseline="0" dirty="0"/>
              <a:t> pre-computed cells (immediate left, upper, and upper-left cells). Thus, we can compute the vectors one after another but not in parallel. Left-to-right, or top-to-bottom, anti-diagonal. </a:t>
            </a:r>
          </a:p>
          <a:p>
            <a:r>
              <a:rPr lang="en-US" baseline="0" dirty="0"/>
              <a:t>3- We can solve a significant amount of time, If we can find a way to detect the incorrect mappings with cheap heuristics, much cheaper than computing the alignment.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4995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Read alignment follows the basic dynamic-programming doctrine which runs in a quadratic time.</a:t>
            </a:r>
          </a:p>
          <a:p>
            <a:r>
              <a:rPr lang="en-US" dirty="0"/>
              <a:t>2- Data dependencies between the entries limits the parallelism. Each cell depends or three</a:t>
            </a:r>
            <a:r>
              <a:rPr lang="en-US" baseline="0" dirty="0"/>
              <a:t> pre-computed cells (immediate left, upper, and upper-left cells). Thus, we can compute the vectors one after another but not in parallel. Left-to-right, or top-to-bottom, anti-diagonal. </a:t>
            </a:r>
          </a:p>
          <a:p>
            <a:r>
              <a:rPr lang="en-US" baseline="0" dirty="0"/>
              <a:t>3- We can solve a significant amount of time, If we can find a way to detect the incorrect mappings with cheap heuristics, much cheaper than computing the alignment.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43405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Read alignment follows the basic dynamic-programming doctrine which runs in a quadratic time.</a:t>
            </a:r>
          </a:p>
          <a:p>
            <a:r>
              <a:rPr lang="en-US" dirty="0"/>
              <a:t>2- Data dependencies between the entries limits the parallelism. Each cell depends or three</a:t>
            </a:r>
            <a:r>
              <a:rPr lang="en-US" baseline="0" dirty="0"/>
              <a:t> pre-computed cells (immediate left, upper, and upper-left cells). Thus, we can compute the vectors one after another but not in parallel. Left-to-right, or top-to-bottom, anti-diagonal. </a:t>
            </a:r>
          </a:p>
          <a:p>
            <a:r>
              <a:rPr lang="en-US" baseline="0" dirty="0"/>
              <a:t>3- We can solve a significant amount of time, If we can find a way to detect the incorrect mappings with cheap heuristics, much cheaper than computing the alignment.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2110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preprocessing, the mapper stores the full permutations of a short fixed-length DNA string called k-</a:t>
            </a:r>
            <a:r>
              <a:rPr lang="en-US" baseline="0" dirty="0" err="1"/>
              <a:t>mers</a:t>
            </a:r>
            <a:r>
              <a:rPr lang="en-US" baseline="0" dirty="0"/>
              <a:t>, with k denoting the length of the string. In this example, k = 12 and they are also called 12-mers. For each k-</a:t>
            </a:r>
            <a:r>
              <a:rPr lang="en-US" baseline="0" dirty="0" err="1"/>
              <a:t>mer</a:t>
            </a:r>
            <a:r>
              <a:rPr lang="en-US" baseline="0" dirty="0"/>
              <a:t>, the mapper sweeps through the reference genome and stores all of the occurrence locations of the k-</a:t>
            </a:r>
            <a:r>
              <a:rPr lang="en-US" baseline="0" dirty="0" err="1"/>
              <a:t>mer</a:t>
            </a:r>
            <a:r>
              <a:rPr lang="en-US" baseline="0" dirty="0"/>
              <a:t> into a location list. The mapper then do this for all k-</a:t>
            </a:r>
            <a:r>
              <a:rPr lang="en-US" baseline="0" dirty="0" err="1"/>
              <a:t>mers</a:t>
            </a:r>
            <a:r>
              <a:rPr lang="en-US" baseline="0" dirty="0"/>
              <a:t>. If a permutation never appeared in the reference genome, there will be an empty list for it.</a:t>
            </a:r>
          </a:p>
          <a:p>
            <a:endParaRPr lang="en-US" baseline="0" dirty="0"/>
          </a:p>
          <a:p>
            <a:r>
              <a:rPr lang="en-US" baseline="0" dirty="0"/>
              <a:t>This data structure, usually implemented as the hash table is only constructed once for a reference genome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2651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For a single read, the mapper first divides the read into non-overlapping k-</a:t>
            </a:r>
            <a:r>
              <a:rPr lang="en-US" baseline="0" dirty="0" err="1"/>
              <a:t>mers</a:t>
            </a:r>
            <a:r>
              <a:rPr lang="en-US" baseline="0" dirty="0"/>
              <a:t>, and uses the k-</a:t>
            </a:r>
            <a:r>
              <a:rPr lang="en-US" baseline="0" dirty="0" err="1"/>
              <a:t>mers</a:t>
            </a:r>
            <a:r>
              <a:rPr lang="en-US" baseline="0" dirty="0"/>
              <a:t> to query the hash table. The hash table returns the locations lists of the k-</a:t>
            </a:r>
            <a:r>
              <a:rPr lang="en-US" baseline="0" dirty="0" err="1"/>
              <a:t>mers</a:t>
            </a:r>
            <a:r>
              <a:rPr lang="en-US" baseline="0" dirty="0"/>
              <a:t> and traverses them one by one. </a:t>
            </a:r>
          </a:p>
          <a:p>
            <a:endParaRPr lang="en-US" baseline="0" dirty="0"/>
          </a:p>
          <a:p>
            <a:r>
              <a:rPr lang="en-US" baseline="0" dirty="0"/>
              <a:t>For each location in the list, the mapper retrieves the reference sequence at the location from the database and verifies if the read differs from the reference with more than e errors. The verification itself, is an expensive string comparison (edit distance computation) function. It compares the two DNA strings base pair by base pair, until the end. Then the mapper moves on to the next step, repeats, until it examined all locations.</a:t>
            </a:r>
          </a:p>
          <a:p>
            <a:endParaRPr lang="en-US" baseline="0" dirty="0"/>
          </a:p>
          <a:p>
            <a:r>
              <a:rPr lang="en-US" baseline="0" dirty="0"/>
              <a:t>This is the best previous work circa 2013.</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9458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turned out the Hash Table based mappers solve the first 2 challenges pretty well. They guarantee to find all mappings with no more than e errors present.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50289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It turns out the performance of existing hash table based mappers is very poor. They are very slow.</a:t>
            </a:r>
          </a:p>
          <a:p>
            <a:endParaRPr lang="en-US" baseline="0" dirty="0"/>
          </a:p>
          <a:p>
            <a:r>
              <a:rPr lang="en-US" dirty="0"/>
              <a:t>This is because</a:t>
            </a:r>
            <a:r>
              <a:rPr lang="en-US" baseline="0" dirty="0"/>
              <a:t> of the expensive verification computation. To perform a verification, the mapper has to access the memory once for the reference genome and conduct many base-pair wise comparisons between the reference genome and the read, in order to locate the errors.</a:t>
            </a:r>
          </a:p>
          <a:p>
            <a:endParaRPr lang="en-US" baseline="0" dirty="0"/>
          </a:p>
          <a:p>
            <a:r>
              <a:rPr lang="en-US" baseline="0" dirty="0"/>
              <a:t>In fact, from our profiling result, the verification process can consume up to 95% of the execution time. Moreover, most of the verification calculations are unnecessary.</a:t>
            </a:r>
          </a:p>
          <a:p>
            <a:endParaRPr lang="en-US" baseline="0" dirty="0"/>
          </a:p>
          <a:p>
            <a:r>
              <a:rPr lang="en-US" baseline="0" dirty="0"/>
              <a:t>Our goal is to speedup the mapper by reducing the execution time of the verification process.</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633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How</a:t>
            </a:r>
            <a:r>
              <a:rPr lang="en-US" baseline="0" dirty="0"/>
              <a:t> can we do that? It turns out most of the verification calculations are unnecessary. We observe that usually only 1 out of 1000 potential mapping locations passes the verification process becoming a valid mapping.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also observe that we can get rid of unnecessary verification calculations by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Detecting and rejecting early invalid mappings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and by Reducing the number of potential mappings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5096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Observation</a:t>
            </a:r>
            <a:r>
              <a:rPr lang="en-US" baseline="0" dirty="0"/>
              <a:t> 1: For valid mappings, Adjacent k-</a:t>
            </a:r>
            <a:r>
              <a:rPr lang="en-US" baseline="0" dirty="0" err="1"/>
              <a:t>mers</a:t>
            </a:r>
            <a:r>
              <a:rPr lang="en-US" baseline="0" dirty="0"/>
              <a:t> in the read should also be adjacent in the reference genome.</a:t>
            </a:r>
          </a:p>
          <a:p>
            <a:r>
              <a:rPr lang="en-US" baseline="0" dirty="0"/>
              <a:t>Hence, mapper can quickly reject mappings that do not satisfy this property.</a:t>
            </a:r>
          </a:p>
          <a:p>
            <a:endParaRPr lang="en-US" baseline="0" dirty="0"/>
          </a:p>
          <a:p>
            <a:r>
              <a:rPr lang="en-US" baseline="0" dirty="0"/>
              <a:t>Observation 2: Some k-</a:t>
            </a:r>
            <a:r>
              <a:rPr lang="en-US" baseline="0" dirty="0" err="1"/>
              <a:t>mers</a:t>
            </a:r>
            <a:r>
              <a:rPr lang="en-US" baseline="0" dirty="0"/>
              <a:t> are cheaper than others because they have shorter location lists, which means they occur less frequently in the reference genome. Previous work proved that the mapper only needs to examine e+1 k-</a:t>
            </a:r>
            <a:r>
              <a:rPr lang="en-US" baseline="0" dirty="0" err="1"/>
              <a:t>mers</a:t>
            </a:r>
            <a:r>
              <a:rPr lang="en-US" baseline="0" dirty="0"/>
              <a:t>’ locations to tolerate e errors.</a:t>
            </a:r>
          </a:p>
          <a:p>
            <a:r>
              <a:rPr lang="en-US" baseline="0" dirty="0" err="1"/>
              <a:t>Hense</a:t>
            </a:r>
            <a:r>
              <a:rPr lang="en-US" baseline="0" dirty="0"/>
              <a:t>, the mapper can choose the cheapest e+1 k-</a:t>
            </a:r>
            <a:r>
              <a:rPr lang="en-US" baseline="0" dirty="0" err="1"/>
              <a:t>mers</a:t>
            </a:r>
            <a:r>
              <a:rPr lang="en-US" baseline="0" dirty="0"/>
              <a:t> and verify their locations.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06245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In our work, </a:t>
            </a:r>
            <a:r>
              <a:rPr lang="en-US" baseline="0" dirty="0" err="1"/>
              <a:t>FastHASH</a:t>
            </a:r>
            <a:r>
              <a:rPr lang="en-US" baseline="0" dirty="0"/>
              <a:t>, we have two mechanisms to leverage the two observations respectively.</a:t>
            </a:r>
          </a:p>
          <a:p>
            <a:endParaRPr lang="en-US" baseline="0" dirty="0"/>
          </a:p>
          <a:p>
            <a:r>
              <a:rPr lang="en-US" baseline="0" dirty="0"/>
              <a:t>Mechanism 1: Adjacency Filtering, which ….</a:t>
            </a:r>
          </a:p>
          <a:p>
            <a:r>
              <a:rPr lang="en-US" baseline="0" dirty="0"/>
              <a:t>Mechanism 2: Cheap k-</a:t>
            </a:r>
            <a:r>
              <a:rPr lang="en-US" baseline="0" dirty="0" err="1"/>
              <a:t>mer</a:t>
            </a:r>
            <a:r>
              <a:rPr lang="en-US" baseline="0" dirty="0"/>
              <a:t> Selection, which ….</a:t>
            </a:r>
          </a:p>
          <a:p>
            <a:endParaRPr lang="en-US" baseline="0" dirty="0"/>
          </a:p>
          <a:p>
            <a:r>
              <a:rPr lang="en-US" baseline="0" dirty="0"/>
              <a:t>Let us first take a look at Adjacency Filtering.</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5936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Henrietta Lacks,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880468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AF is to detect invalid mappings at early stage.</a:t>
            </a:r>
          </a:p>
          <a:p>
            <a:endParaRPr lang="en-US" dirty="0"/>
          </a:p>
          <a:p>
            <a:r>
              <a:rPr lang="en-US" dirty="0"/>
              <a:t>This</a:t>
            </a:r>
            <a:r>
              <a:rPr lang="en-US" baseline="0" dirty="0"/>
              <a:t> is based on the insight that, for a valid mapping, adjacent k-</a:t>
            </a:r>
            <a:r>
              <a:rPr lang="en-US" baseline="0" dirty="0" err="1"/>
              <a:t>mers</a:t>
            </a:r>
            <a:r>
              <a:rPr lang="en-US" baseline="0" dirty="0"/>
              <a:t> in the read are also adjacent in the reference genome.</a:t>
            </a:r>
          </a:p>
          <a:p>
            <a:r>
              <a:rPr lang="en-US" baseline="0" dirty="0"/>
              <a:t>Let’s take a look at the previous example. The read is divided into 3 k-</a:t>
            </a:r>
            <a:r>
              <a:rPr lang="en-US" baseline="0" dirty="0" err="1"/>
              <a:t>mers</a:t>
            </a:r>
            <a:r>
              <a:rPr lang="en-US" baseline="0" dirty="0"/>
              <a:t> and they occur at different locations in the reference genome</a:t>
            </a:r>
          </a:p>
          <a:p>
            <a:endParaRPr lang="en-US" baseline="0" dirty="0"/>
          </a:p>
          <a:p>
            <a:r>
              <a:rPr lang="en-US" baseline="0" dirty="0"/>
              <a:t>From the figure, we can see that, only the location in the blue box is a valid mapping, as the three adjacent k-</a:t>
            </a:r>
            <a:r>
              <a:rPr lang="en-US" baseline="0" dirty="0" err="1"/>
              <a:t>mers</a:t>
            </a:r>
            <a:r>
              <a:rPr lang="en-US" baseline="0" dirty="0"/>
              <a:t> of the read are adjacent in the reference genome. Other locations are all invalid mappings because they only map to a single isolated k-</a:t>
            </a:r>
            <a:r>
              <a:rPr lang="en-US" baseline="0" dirty="0" err="1"/>
              <a:t>mers</a:t>
            </a:r>
            <a:r>
              <a:rPr lang="en-US" baseline="0" dirty="0"/>
              <a:t> from the read.</a:t>
            </a:r>
          </a:p>
          <a:p>
            <a:endParaRPr lang="en-US" baseline="0" dirty="0"/>
          </a:p>
          <a:p>
            <a:r>
              <a:rPr lang="en-US" baseline="0" dirty="0"/>
              <a:t>The key idea is instead of performing the expensive verification calculation, we can search for adjacent locations in the k-</a:t>
            </a:r>
            <a:r>
              <a:rPr lang="en-US" baseline="0" dirty="0" err="1"/>
              <a:t>mers</a:t>
            </a:r>
            <a:r>
              <a:rPr lang="en-US" baseline="0" dirty="0"/>
              <a:t>’ location lists and if more than e k-</a:t>
            </a:r>
            <a:r>
              <a:rPr lang="en-US" baseline="0" dirty="0" err="1"/>
              <a:t>mers</a:t>
            </a:r>
            <a:r>
              <a:rPr lang="en-US" baseline="0" dirty="0"/>
              <a:t> fail this process, we know there must be more than e errors present, concluding that the mapping is invalid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45360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Let us look back to the previous example. With Adjacency Filtering, we still traverse the location lists but with each location, before the verification, we check if adjacent locations are in adjacent k-</a:t>
            </a:r>
            <a:r>
              <a:rPr lang="en-US" baseline="0" dirty="0" err="1"/>
              <a:t>mers</a:t>
            </a:r>
            <a:r>
              <a:rPr lang="en-US" baseline="0" dirty="0"/>
              <a:t>’ location lists.</a:t>
            </a:r>
          </a:p>
          <a:p>
            <a:endParaRPr lang="en-US" baseline="0" dirty="0"/>
          </a:p>
          <a:p>
            <a:r>
              <a:rPr lang="en-US" baseline="0" dirty="0"/>
              <a:t>In this case, with location 12 from the first k-</a:t>
            </a:r>
            <a:r>
              <a:rPr lang="en-US" baseline="0" dirty="0" err="1"/>
              <a:t>mer</a:t>
            </a:r>
            <a:r>
              <a:rPr lang="en-US" baseline="0" dirty="0"/>
              <a:t>, and the k-</a:t>
            </a:r>
            <a:r>
              <a:rPr lang="en-US" baseline="0" dirty="0" err="1"/>
              <a:t>mer</a:t>
            </a:r>
            <a:r>
              <a:rPr lang="en-US" baseline="0" dirty="0"/>
              <a:t> length being 12, we will be looking for location 24 in the second k-</a:t>
            </a:r>
            <a:r>
              <a:rPr lang="en-US" baseline="0" dirty="0" err="1"/>
              <a:t>mer’s</a:t>
            </a:r>
            <a:r>
              <a:rPr lang="en-US" baseline="0" dirty="0"/>
              <a:t> location lists, which is there and the third k-</a:t>
            </a:r>
            <a:r>
              <a:rPr lang="en-US" baseline="0" dirty="0" err="1"/>
              <a:t>mer’s</a:t>
            </a:r>
            <a:r>
              <a:rPr lang="en-US" baseline="0" dirty="0"/>
              <a:t> location list, which is also there. Because all adjacent locations are found in adjacent k-</a:t>
            </a:r>
            <a:r>
              <a:rPr lang="en-US" baseline="0" dirty="0" err="1"/>
              <a:t>mers</a:t>
            </a:r>
            <a:r>
              <a:rPr lang="en-US" baseline="0" dirty="0"/>
              <a:t>, we pass location 12 towards the verification process.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the next location, 324, we search for adjacent location 336 in 2</a:t>
            </a:r>
            <a:r>
              <a:rPr lang="en-US" baseline="30000" dirty="0"/>
              <a:t>nd</a:t>
            </a:r>
            <a:r>
              <a:rPr lang="en-US" baseline="0" dirty="0"/>
              <a:t> k-</a:t>
            </a:r>
            <a:r>
              <a:rPr lang="en-US" baseline="0" dirty="0" err="1"/>
              <a:t>mer</a:t>
            </a:r>
            <a:r>
              <a:rPr lang="en-US" baseline="0" dirty="0"/>
              <a:t> and it’s not there. We conclude there must be at least an error and skip the verification process and move on to the next location </a:t>
            </a:r>
            <a:r>
              <a:rPr lang="en-US" sz="1200" b="0" dirty="0">
                <a:solidFill>
                  <a:schemeClr val="accent1"/>
                </a:solidFill>
              </a:rPr>
              <a:t>577.</a:t>
            </a:r>
            <a:r>
              <a:rPr lang="en-US" sz="1200" b="0" baseline="0" dirty="0">
                <a:solidFill>
                  <a:schemeClr val="accent1"/>
                </a:solidFill>
              </a:rPr>
              <a:t> We search for adjacent location 589, which is also not there. Then we move to the next 940 and search for 952, which is also not there. So on and so forth for all locations. In this way, we only do verification once and that is for the single valid mapping of this read.</a:t>
            </a:r>
            <a:endParaRPr lang="en-US" baseline="0" dirty="0"/>
          </a:p>
          <a:p>
            <a:endParaRPr lang="en-US"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6632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In our work, </a:t>
            </a:r>
            <a:r>
              <a:rPr lang="en-US" baseline="0" dirty="0" err="1"/>
              <a:t>FastHASH</a:t>
            </a:r>
            <a:r>
              <a:rPr lang="en-US" baseline="0" dirty="0"/>
              <a:t>, we have two mechanisms to leverage the two observations respectively.</a:t>
            </a:r>
          </a:p>
          <a:p>
            <a:endParaRPr lang="en-US" baseline="0" dirty="0"/>
          </a:p>
          <a:p>
            <a:r>
              <a:rPr lang="en-US" baseline="0" dirty="0"/>
              <a:t>Mechanism 1: Adjacency Filtering, which ….</a:t>
            </a:r>
          </a:p>
          <a:p>
            <a:r>
              <a:rPr lang="en-US" baseline="0" dirty="0"/>
              <a:t>Mechanism 2: Cheap k-</a:t>
            </a:r>
            <a:r>
              <a:rPr lang="en-US" baseline="0" dirty="0" err="1"/>
              <a:t>mer</a:t>
            </a:r>
            <a:r>
              <a:rPr lang="en-US" baseline="0" dirty="0"/>
              <a:t> Selection, which ….</a:t>
            </a:r>
          </a:p>
          <a:p>
            <a:endParaRPr lang="en-US" baseline="0" dirty="0"/>
          </a:p>
          <a:p>
            <a:r>
              <a:rPr lang="en-US" baseline="0" dirty="0"/>
              <a:t>Let us first take a look at Adjacency Filtering.</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415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Cheap K-</a:t>
            </a:r>
            <a:r>
              <a:rPr lang="en-US" dirty="0" err="1"/>
              <a:t>mer</a:t>
            </a:r>
            <a:r>
              <a:rPr lang="en-US" dirty="0"/>
              <a:t> Selection is to reduce the number of potential mappings</a:t>
            </a:r>
          </a:p>
          <a:p>
            <a:endParaRPr lang="en-US" dirty="0"/>
          </a:p>
          <a:p>
            <a:r>
              <a:rPr lang="en-US" dirty="0"/>
              <a:t>The key insight is that the</a:t>
            </a:r>
            <a:r>
              <a:rPr lang="en-US" baseline="0" dirty="0"/>
              <a:t> k-</a:t>
            </a:r>
            <a:r>
              <a:rPr lang="en-US" baseline="0" dirty="0" err="1"/>
              <a:t>mers</a:t>
            </a:r>
            <a:r>
              <a:rPr lang="en-US" baseline="0" dirty="0"/>
              <a:t> have different cost to examine. Some k-</a:t>
            </a:r>
            <a:r>
              <a:rPr lang="en-US" baseline="0" dirty="0" err="1"/>
              <a:t>mers</a:t>
            </a:r>
            <a:r>
              <a:rPr lang="en-US" baseline="0" dirty="0"/>
              <a:t> are cheaper as they have fewer locations in their location lists than others, which also means they occur less frequently in the reference genome.</a:t>
            </a:r>
          </a:p>
          <a:p>
            <a:endParaRPr lang="en-US" baseline="0" dirty="0"/>
          </a:p>
          <a:p>
            <a:r>
              <a:rPr lang="en-US" baseline="0" dirty="0"/>
              <a:t>The key idea is to sort the k-</a:t>
            </a:r>
            <a:r>
              <a:rPr lang="en-US" baseline="0" dirty="0" err="1"/>
              <a:t>mers</a:t>
            </a:r>
            <a:r>
              <a:rPr lang="en-US" baseline="0" dirty="0"/>
              <a:t> based on their number of locations and select the k-</a:t>
            </a:r>
            <a:r>
              <a:rPr lang="en-US" baseline="0" dirty="0" err="1"/>
              <a:t>mers</a:t>
            </a:r>
            <a:r>
              <a:rPr lang="en-US" baseline="0" dirty="0"/>
              <a:t> with fewest locations to verify.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35930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a:t>
            </a:r>
            <a:r>
              <a:rPr lang="en-US" baseline="0" dirty="0"/>
              <a:t> we have a longer read which can be divided into 6 k-</a:t>
            </a:r>
            <a:r>
              <a:rPr lang="en-US" baseline="0" dirty="0" err="1"/>
              <a:t>mers</a:t>
            </a:r>
            <a:r>
              <a:rPr lang="en-US" baseline="0" dirty="0"/>
              <a:t>. The error tolerance threshold e is set to 2, which means we need to select at least 3 k-</a:t>
            </a:r>
            <a:r>
              <a:rPr lang="en-US" baseline="0" dirty="0" err="1"/>
              <a:t>mers</a:t>
            </a:r>
            <a:r>
              <a:rPr lang="en-US" baseline="0" dirty="0"/>
              <a:t> to verify their locations. </a:t>
            </a:r>
          </a:p>
          <a:p>
            <a:endParaRPr lang="en-US" baseline="0" dirty="0"/>
          </a:p>
          <a:p>
            <a:r>
              <a:rPr lang="en-US" baseline="0" dirty="0"/>
              <a:t>Here is the location list of a k-mer. The first several entries here are locations while the last entry summarizes the number of locations of this k-mer.</a:t>
            </a:r>
          </a:p>
          <a:p>
            <a:endParaRPr lang="en-US" baseline="0" dirty="0"/>
          </a:p>
          <a:p>
            <a:r>
              <a:rPr lang="en-US" baseline="0" dirty="0"/>
              <a:t>We can see that for this read, some of the k-</a:t>
            </a:r>
            <a:r>
              <a:rPr lang="en-US" baseline="0" dirty="0" err="1"/>
              <a:t>mers</a:t>
            </a:r>
            <a:r>
              <a:rPr lang="en-US" baseline="0" dirty="0"/>
              <a:t> are cheap, having fewer than 10 locations, whereas some of them are expensive, having </a:t>
            </a:r>
            <a:r>
              <a:rPr lang="en-US" baseline="0" dirty="0" err="1"/>
              <a:t>morethan</a:t>
            </a:r>
            <a:r>
              <a:rPr lang="en-US" baseline="0" dirty="0"/>
              <a:t> thousands of locations.</a:t>
            </a:r>
          </a:p>
          <a:p>
            <a:endParaRPr lang="en-US" baseline="0" dirty="0"/>
          </a:p>
          <a:p>
            <a:r>
              <a:rPr lang="en-US" baseline="0" dirty="0"/>
              <a:t>Previous work selects k-</a:t>
            </a:r>
            <a:r>
              <a:rPr lang="en-US" baseline="0" dirty="0" err="1"/>
              <a:t>mers</a:t>
            </a:r>
            <a:r>
              <a:rPr lang="en-US" baseline="0" dirty="0"/>
              <a:t> at uniform locations, hence verifying 3004 locations. </a:t>
            </a:r>
            <a:r>
              <a:rPr lang="en-US" baseline="0" dirty="0" err="1"/>
              <a:t>FastHASH</a:t>
            </a:r>
            <a:r>
              <a:rPr lang="en-US" baseline="0" dirty="0"/>
              <a:t> however, selects only the cheap k-</a:t>
            </a:r>
            <a:r>
              <a:rPr lang="en-US" baseline="0" dirty="0" err="1"/>
              <a:t>mers</a:t>
            </a:r>
            <a:r>
              <a:rPr lang="en-US" baseline="0" dirty="0"/>
              <a:t> and verifies only 6 locations.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2937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 implemented </a:t>
            </a:r>
            <a:r>
              <a:rPr lang="en-US" dirty="0" err="1"/>
              <a:t>FastHASH</a:t>
            </a:r>
            <a:r>
              <a:rPr lang="en-US" dirty="0"/>
              <a:t> on top of state-of</a:t>
            </a:r>
            <a:r>
              <a:rPr lang="en-US" baseline="0" dirty="0"/>
              <a:t>-the-art mapper </a:t>
            </a:r>
            <a:r>
              <a:rPr lang="en-US" baseline="0" dirty="0" err="1"/>
              <a:t>mrFAST</a:t>
            </a:r>
            <a:r>
              <a:rPr lang="en-US" baseline="0" dirty="0"/>
              <a:t>, updating it to a new version 2.5</a:t>
            </a:r>
            <a:endParaRPr lang="en-US" dirty="0"/>
          </a:p>
          <a:p>
            <a:endParaRPr lang="en-US" dirty="0"/>
          </a:p>
          <a:p>
            <a:r>
              <a:rPr lang="en-US" dirty="0"/>
              <a:t>We evaluated the algorithm on two data</a:t>
            </a:r>
            <a:r>
              <a:rPr lang="en-US" baseline="0" dirty="0"/>
              <a:t> sets.</a:t>
            </a:r>
          </a:p>
          <a:p>
            <a:endParaRPr lang="en-US" baseline="0" dirty="0"/>
          </a:p>
          <a:p>
            <a:r>
              <a:rPr lang="en-US" dirty="0"/>
              <a:t>Data</a:t>
            </a:r>
            <a:r>
              <a:rPr lang="en-US" baseline="0" dirty="0"/>
              <a:t> set one are real read sets generated from </a:t>
            </a:r>
            <a:r>
              <a:rPr lang="en-US" baseline="0" dirty="0" err="1"/>
              <a:t>illumina</a:t>
            </a:r>
            <a:r>
              <a:rPr lang="en-US" baseline="0" dirty="0"/>
              <a:t> platform.</a:t>
            </a:r>
          </a:p>
          <a:p>
            <a:endParaRPr lang="en-US" baseline="0" dirty="0"/>
          </a:p>
          <a:p>
            <a:r>
              <a:rPr lang="en-US" baseline="0" dirty="0"/>
              <a:t>Data set two are simulated read sets generated from the reference genome.</a:t>
            </a:r>
          </a:p>
          <a:p>
            <a:endParaRPr lang="en-US" baseline="0" dirty="0"/>
          </a:p>
          <a:p>
            <a:r>
              <a:rPr lang="en-US" baseline="0" dirty="0"/>
              <a:t>All the evaluations were obtained from an Intel Core i7 Sandy Bridge machine with 16GB of main memory</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02844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we present the performance result of </a:t>
            </a:r>
            <a:r>
              <a:rPr lang="en-US" baseline="0" dirty="0" err="1"/>
              <a:t>FastHASH</a:t>
            </a:r>
            <a:r>
              <a:rPr lang="en-US" baseline="0" dirty="0"/>
              <a:t>, which is the speedup verses the old </a:t>
            </a:r>
            <a:r>
              <a:rPr lang="en-US" baseline="0" dirty="0" err="1"/>
              <a:t>mrFAST</a:t>
            </a:r>
            <a:r>
              <a:rPr lang="en-US" baseline="0" dirty="0"/>
              <a:t>.</a:t>
            </a:r>
          </a:p>
          <a:p>
            <a:endParaRPr lang="en-US" baseline="0" dirty="0"/>
          </a:p>
          <a:p>
            <a:r>
              <a:rPr lang="en-US" baseline="0" dirty="0"/>
              <a:t>We run the program with different error threshold e.</a:t>
            </a:r>
          </a:p>
          <a:p>
            <a:r>
              <a:rPr lang="en-US" baseline="0" dirty="0"/>
              <a:t>And the x axis shows the error threshold e.</a:t>
            </a:r>
          </a:p>
          <a:p>
            <a:r>
              <a:rPr lang="en-US" baseline="0" dirty="0"/>
              <a:t>The y axis shows the times of speedup.</a:t>
            </a:r>
          </a:p>
          <a:p>
            <a:r>
              <a:rPr lang="en-US" baseline="0" dirty="0"/>
              <a:t>The data is obtained with different read sets as well.</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From this graph, we can see that</a:t>
            </a:r>
            <a:r>
              <a:rPr lang="en-US" baseline="0" dirty="0"/>
              <a:t> </a:t>
            </a:r>
            <a:r>
              <a:rPr lang="en-US" sz="1200" dirty="0">
                <a:solidFill>
                  <a:srgbClr val="000090"/>
                </a:solidFill>
              </a:rPr>
              <a:t>With </a:t>
            </a:r>
            <a:r>
              <a:rPr lang="en-US" sz="1200" dirty="0" err="1">
                <a:solidFill>
                  <a:srgbClr val="000090"/>
                </a:solidFill>
              </a:rPr>
              <a:t>FastHASH</a:t>
            </a:r>
            <a:r>
              <a:rPr lang="en-US" sz="1200" dirty="0">
                <a:solidFill>
                  <a:srgbClr val="000090"/>
                </a:solidFill>
              </a:rPr>
              <a:t>, </a:t>
            </a:r>
            <a:r>
              <a:rPr lang="en-US" sz="1200" dirty="0" err="1">
                <a:solidFill>
                  <a:srgbClr val="000090"/>
                </a:solidFill>
              </a:rPr>
              <a:t>mrFAST</a:t>
            </a:r>
            <a:r>
              <a:rPr lang="en-US" sz="1200" dirty="0">
                <a:solidFill>
                  <a:srgbClr val="000090"/>
                </a:solidFill>
              </a:rPr>
              <a:t> obtains up to 19x speedup over previous version.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5240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graph shows where the speedup comes from.</a:t>
            </a:r>
          </a:p>
          <a:p>
            <a:endParaRPr lang="en-US" baseline="0" dirty="0"/>
          </a:p>
          <a:p>
            <a:r>
              <a:rPr lang="en-US" baseline="0" dirty="0"/>
              <a:t>In this graph, we show the reduction of potential mappings with </a:t>
            </a:r>
            <a:r>
              <a:rPr lang="en-US" baseline="0" dirty="0" err="1"/>
              <a:t>FastHASH</a:t>
            </a:r>
            <a:r>
              <a:rPr lang="en-US" baseline="0" dirty="0"/>
              <a:t>. The x axis shows the error threshold e and the y axis shows the number of potential mappings. Notice that y axis is log10 scaled.</a:t>
            </a:r>
          </a:p>
          <a:p>
            <a:endParaRPr lang="en-US" baseline="0" dirty="0"/>
          </a:p>
          <a:p>
            <a:r>
              <a:rPr lang="en-US" baseline="0" dirty="0"/>
              <a:t>With </a:t>
            </a:r>
            <a:r>
              <a:rPr lang="en-US" baseline="0" dirty="0" err="1"/>
              <a:t>FastHASH</a:t>
            </a:r>
            <a:r>
              <a:rPr lang="en-US" baseline="0" dirty="0"/>
              <a:t>, we observe that over 99% of the potential mappings are filtered out at low cost, reducing a large amount of verification calculation.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987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this work, we talked about the problem, which is poor performance of existing </a:t>
            </a:r>
            <a:r>
              <a:rPr lang="en-US" dirty="0"/>
              <a:t>read mappers to map billion of short reads to the reference genome, in the presence of errors.</a:t>
            </a:r>
          </a:p>
          <a:p>
            <a:endParaRPr lang="en-US" dirty="0"/>
          </a:p>
          <a:p>
            <a:r>
              <a:rPr lang="en-US" dirty="0"/>
              <a:t>We made</a:t>
            </a:r>
            <a:r>
              <a:rPr lang="en-US" baseline="0" dirty="0"/>
              <a:t> the observation that most of the verification calculations are unnecessary.</a:t>
            </a:r>
          </a:p>
          <a:p>
            <a:endParaRPr lang="en-US" baseline="0" dirty="0"/>
          </a:p>
          <a:p>
            <a:r>
              <a:rPr lang="en-US" baseline="0" dirty="0"/>
              <a:t>The key idea of </a:t>
            </a:r>
            <a:r>
              <a:rPr lang="en-US" baseline="0" dirty="0" err="1"/>
              <a:t>FastHASH</a:t>
            </a:r>
            <a:r>
              <a:rPr lang="en-US" baseline="0" dirty="0"/>
              <a:t> is to reduce the cost of unnecessary verification calculations.</a:t>
            </a:r>
          </a:p>
          <a:p>
            <a:r>
              <a:rPr lang="en-US" baseline="0" dirty="0"/>
              <a:t>We have 2 mechanisms:</a:t>
            </a:r>
          </a:p>
          <a:p>
            <a:r>
              <a:rPr lang="en-US" baseline="0" dirty="0"/>
              <a:t>The first one rejects invalid mappings early, which is AF.</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The second one </a:t>
            </a:r>
            <a:r>
              <a:rPr lang="en-US" dirty="0"/>
              <a:t>Reduces the number of possible mappings to examine,</a:t>
            </a:r>
            <a:r>
              <a:rPr lang="en-US" baseline="0" dirty="0"/>
              <a:t> which is </a:t>
            </a:r>
            <a:r>
              <a:rPr lang="en-US" dirty="0"/>
              <a:t>Cheap K-</a:t>
            </a:r>
            <a:r>
              <a:rPr lang="en-US" dirty="0" err="1"/>
              <a:t>mer</a:t>
            </a:r>
            <a:r>
              <a:rPr lang="en-US" dirty="0"/>
              <a:t> Selection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a result, we achieved up to 19x speedup over previous state-of-the-art mapper</a:t>
            </a:r>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82699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the best of our knowledge, SHD</a:t>
            </a:r>
            <a:r>
              <a:rPr lang="en-US" baseline="0" dirty="0"/>
              <a:t> is the fastest CPU-based filter. It depends on the fact the a deleted character causes all trailing characters to be shifted to the left direction. To correctly pairwise compare this sequence, we need to shift it back to the right direction then compare. Generally we need 2E shifts to compare any two sequences regardless the edit is insertion or deletion. </a:t>
            </a:r>
          </a:p>
          <a:p>
            <a:endParaRPr lang="en-US" baseline="0" dirty="0"/>
          </a:p>
          <a:p>
            <a:r>
              <a:rPr lang="en-US" baseline="0" dirty="0" err="1"/>
              <a:t>GateKeeper</a:t>
            </a:r>
            <a:r>
              <a:rPr lang="en-US" baseline="0" dirty="0"/>
              <a:t> is another recent filter that uses FPGA to improve the speed and the read length support of SHD.</a:t>
            </a:r>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78</a:t>
            </a:fld>
            <a:endParaRPr lang="en-US"/>
          </a:p>
        </p:txBody>
      </p:sp>
    </p:spTree>
    <p:extLst>
      <p:ext uri="{BB962C8B-B14F-4D97-AF65-F5344CB8AC3E}">
        <p14:creationId xmlns:p14="http://schemas.microsoft.com/office/powerpoint/2010/main" val="34932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the whole genome of most organisms cannot be sequenced all at once, the genome is broken into smaller fragments. </a:t>
            </a:r>
          </a:p>
          <a:p>
            <a:r>
              <a:rPr lang="en-US" sz="1200" kern="1200" dirty="0">
                <a:solidFill>
                  <a:schemeClr val="tx1"/>
                </a:solidFill>
                <a:effectLst/>
                <a:latin typeface="+mn-lt"/>
                <a:ea typeface="+mn-ea"/>
                <a:cs typeface="+mn-cs"/>
              </a:rPr>
              <a:t>After each fragment is sequenced, small pieces of DNA sequences (i.e. reads) are generated.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29B5B4-DF53-9241-A035-39249688D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8695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second proposed method to accelerate read mappers is to parallelize the matrix computation.</a:t>
            </a:r>
          </a:p>
          <a:p>
            <a:endParaRPr lang="en-US" baseline="0" dirty="0"/>
          </a:p>
          <a:p>
            <a:r>
              <a:rPr lang="en-US" baseline="0" dirty="0"/>
              <a:t>To explain our new matrix, here is an example of exact match sequences. Now imagine there is a base deletion for any reason.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067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After deletion, the trailing bases will be shifted to left to form a single sequence.</a:t>
            </a:r>
          </a:p>
          <a:p>
            <a:endParaRPr lang="en-US" baseline="0" dirty="0"/>
          </a:p>
          <a:p>
            <a:r>
              <a:rPr lang="en-US" baseline="0" dirty="0"/>
              <a:t>But when we align it back, we get too many mismatches though the number of edits is only ONE.</a:t>
            </a:r>
          </a:p>
          <a:p>
            <a:endParaRPr lang="en-US" baseline="0" dirty="0"/>
          </a:p>
          <a:p>
            <a:r>
              <a:rPr lang="en-US" baseline="0" dirty="0"/>
              <a:t>To cancel the effect of deletion and correctly align the sequences, we have to shift the sequence to right and align again.</a:t>
            </a:r>
          </a:p>
        </p:txBody>
      </p:sp>
      <p:sp>
        <p:nvSpPr>
          <p:cNvPr id="4" name="Slide Number Placeholder 3"/>
          <p:cNvSpPr>
            <a:spLocks noGrp="1"/>
          </p:cNvSpPr>
          <p:nvPr>
            <p:ph type="sldNum" sz="quarter" idx="10"/>
          </p:nvPr>
        </p:nvSpPr>
        <p:spPr/>
        <p:txBody>
          <a:bodyPr/>
          <a:lstStyle/>
          <a:p>
            <a:fld id="{0CF094C5-460E-475C-89A4-E8FF9BE715E8}"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35546671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help of another right-shifted </a:t>
            </a:r>
            <a:r>
              <a:rPr lang="en-US" baseline="0" dirty="0"/>
              <a:t>copy of the original sequence, we can have more similarities between the two sequences. Think about other scenarios where you have an insertion? Or a combination of deletion and insertion?</a:t>
            </a:r>
          </a:p>
        </p:txBody>
      </p:sp>
      <p:sp>
        <p:nvSpPr>
          <p:cNvPr id="4" name="Slide Number Placeholder 3"/>
          <p:cNvSpPr>
            <a:spLocks noGrp="1"/>
          </p:cNvSpPr>
          <p:nvPr>
            <p:ph type="sldNum" sz="quarter" idx="10"/>
          </p:nvPr>
        </p:nvSpPr>
        <p:spPr/>
        <p:txBody>
          <a:bodyPr/>
          <a:lstStyle/>
          <a:p>
            <a:fld id="{0CF094C5-460E-475C-89A4-E8FF9BE715E8}"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15440352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the help of another right-shifted </a:t>
            </a:r>
            <a:r>
              <a:rPr lang="en-US" baseline="0"/>
              <a:t>copy of the original sequence, we can have more similarities between the two sequences. Think about other scenarios where you have an insertion? Or a combination of deletion and insertion?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36143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this is how we compute the filter matrix. We pairwise compare each character from a sequence to its corresponding character from the other sequence. Match =0, Mismatch=1</a:t>
            </a:r>
          </a:p>
          <a:p>
            <a:endParaRPr lang="en-US" baseline="0" dirty="0"/>
          </a:p>
          <a:p>
            <a:r>
              <a:rPr lang="en-US" baseline="0" dirty="0"/>
              <a:t>The yellow diagonal vector represents XOR between the two sequences. The pink diagonal vectors represent right-shifted copies of the query sequence then compared to the reference. The blue vectors represent left-shifted copies of the query. By this we can guarantee that we can correctly examine any two sequences regardless the type of edits they have. </a:t>
            </a:r>
            <a:r>
              <a:rPr lang="en-US" b="1" baseline="0" dirty="0"/>
              <a:t>AND NO DATA DEPENDENCIES between the cells.</a:t>
            </a:r>
          </a:p>
        </p:txBody>
      </p:sp>
      <p:sp>
        <p:nvSpPr>
          <p:cNvPr id="4" name="Slide Number Placeholder 3"/>
          <p:cNvSpPr>
            <a:spLocks noGrp="1"/>
          </p:cNvSpPr>
          <p:nvPr>
            <p:ph type="sldNum" sz="quarter" idx="10"/>
          </p:nvPr>
        </p:nvSpPr>
        <p:spPr/>
        <p:txBody>
          <a:bodyPr/>
          <a:lstStyle/>
          <a:p>
            <a:fld id="{0CF094C5-460E-475C-89A4-E8FF9BE715E8}"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29385276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computing the binary matrix of GateKeeper, we need to backtrack</a:t>
            </a:r>
            <a:r>
              <a:rPr lang="en-US" baseline="0" dirty="0"/>
              <a:t> all matches (consecutive zeros highlighted in green) between the two sequences. In GateKeeper, we AND all diagonal bit-vectors of the matrix together and produce a single bit-vector that represents the largest possible number of matches between the two sequences. Due to the use of AND operation, we need to ignore the meaningless short zeros (one or two zeros). Final step is to count the number of zeros in the AND mask and if exceeds the threshold then the filter passes the two sequences.</a:t>
            </a:r>
            <a:endParaRPr lang="en-US" dirty="0"/>
          </a:p>
        </p:txBody>
      </p:sp>
      <p:sp>
        <p:nvSpPr>
          <p:cNvPr id="4" name="Slide Number Placeholder 3"/>
          <p:cNvSpPr>
            <a:spLocks noGrp="1"/>
          </p:cNvSpPr>
          <p:nvPr>
            <p:ph type="sldNum" sz="quarter" idx="10"/>
          </p:nvPr>
        </p:nvSpPr>
        <p:spPr/>
        <p:txBody>
          <a:bodyPr/>
          <a:lstStyle/>
          <a:p>
            <a:pPr>
              <a:defRPr/>
            </a:pPr>
            <a:fld id="{AB959945-7217-484B-8E74-88DC87A74BB0}" type="slidenum">
              <a:rPr lang="en-US" smtClean="0">
                <a:solidFill>
                  <a:prstClr val="black"/>
                </a:solidFill>
              </a:rPr>
              <a:pPr>
                <a:defRPr/>
              </a:pPr>
              <a:t>84</a:t>
            </a:fld>
            <a:endParaRPr lang="en-US">
              <a:solidFill>
                <a:prstClr val="black"/>
              </a:solidFill>
            </a:endParaRPr>
          </a:p>
        </p:txBody>
      </p:sp>
    </p:spTree>
    <p:extLst>
      <p:ext uri="{BB962C8B-B14F-4D97-AF65-F5344CB8AC3E}">
        <p14:creationId xmlns:p14="http://schemas.microsoft.com/office/powerpoint/2010/main" val="3859587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a:t>
            </a:r>
            <a:r>
              <a:rPr lang="en-US" baseline="0"/>
              <a:t> to achieve a filter that is even much faster than the banded alignment algorithm?</a:t>
            </a:r>
          </a:p>
          <a:p>
            <a:endParaRPr lang="en-US" baseline="0"/>
          </a:p>
          <a:p>
            <a:r>
              <a:rPr lang="en-US" baseline="0"/>
              <a:t>1- Removing the data dependencies between the cells of the dynamic programming matrix.</a:t>
            </a:r>
          </a:p>
          <a:p>
            <a:r>
              <a:rPr lang="en-US" baseline="0"/>
              <a:t>In NW algorithm, each cell depends on three pre-computed cells (top, diagonal, and left cells). This restricts the way we computed the entire matrix (left to right, or top to bottom, or anti-diagonal), which limits the parallelism effort. In GateKeeper, we just perform a pairwise comparison (ZERO means a match and ONE means a mismatch). NO data dependencies in GateKeeper!!</a:t>
            </a:r>
          </a:p>
          <a:p>
            <a:r>
              <a:rPr lang="en-US" baseline="0"/>
              <a:t>2- Generating a binary matrix and backtrack the solution using only bitwise operations.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00345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a:t>
            </a:r>
            <a:r>
              <a:rPr lang="en-US" baseline="0"/>
              <a:t> to achieve a filter that is even much faster than the banded alignment algorithm?</a:t>
            </a:r>
          </a:p>
          <a:p>
            <a:endParaRPr lang="en-US" baseline="0"/>
          </a:p>
          <a:p>
            <a:r>
              <a:rPr lang="en-US" baseline="0"/>
              <a:t>1- Removing the data dependencies between the cells of the dynamic programming matrix.</a:t>
            </a:r>
          </a:p>
          <a:p>
            <a:r>
              <a:rPr lang="en-US" baseline="0"/>
              <a:t>In NW algorithm, each cell depends on three pre-computed cells (top, diagonal, and left cells). This restricts the way we computed the entire matrix (left to right, or top to bottom, or anti-diagonal), which limits the parallelism effort. In GateKeeper, we just perform a pairwise comparison (ZERO means a match and ONE means a mismatch). NO data dependencies in GateKeeper!!</a:t>
            </a:r>
          </a:p>
          <a:p>
            <a:r>
              <a:rPr lang="en-US" baseline="0"/>
              <a:t>2- Generating a binary matrix and backtrack the solution using only bitwise operations.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89850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Alignment is the algorithm for determining </a:t>
            </a:r>
            <a:r>
              <a:rPr lang="en-US" b="0" i="0" u="none" baseline="0" dirty="0"/>
              <a:t>a match between a read and a reference substring. This is very expensive and requires the use of an O(n2) dynamic programming algorithm. </a:t>
            </a:r>
          </a:p>
          <a:p>
            <a:r>
              <a:rPr lang="en-US" b="1" i="0" u="none" baseline="0" dirty="0"/>
              <a:t>[CLICK]</a:t>
            </a:r>
          </a:p>
          <a:p>
            <a:r>
              <a:rPr lang="en-US" b="0" i="0" u="none" baseline="0" dirty="0"/>
              <a:t>To give the scale of required computation, a single human can generate millions to billions of reads, and each read results in multiple locations</a:t>
            </a:r>
          </a:p>
          <a:p>
            <a:r>
              <a:rPr lang="en-US" b="1" i="1" u="sng" baseline="0" dirty="0"/>
              <a:t>[CLICK]</a:t>
            </a:r>
          </a:p>
          <a:p>
            <a:r>
              <a:rPr lang="en-US" b="0" i="0" u="none" dirty="0"/>
              <a:t>Modern read mappers </a:t>
            </a:r>
            <a:r>
              <a:rPr lang="en-US" b="0" i="0" u="none" baseline="0" dirty="0"/>
              <a:t>reduce the time spent on alignment for increased performance. This can be done in two ways:</a:t>
            </a:r>
          </a:p>
          <a:p>
            <a:r>
              <a:rPr lang="en-US" b="1" i="1" u="sng" baseline="0" dirty="0"/>
              <a:t>[CLICK]</a:t>
            </a:r>
          </a:p>
          <a:p>
            <a:r>
              <a:rPr lang="en-US" b="0" i="0" u="none" baseline="0" dirty="0"/>
              <a:t>By further optimizing the alignment algorithm, which many prior works have done.. OR </a:t>
            </a:r>
          </a:p>
          <a:p>
            <a:r>
              <a:rPr lang="en-US" b="1" i="1" u="sng" baseline="0" dirty="0"/>
              <a:t>[CLICK]</a:t>
            </a:r>
          </a:p>
          <a:p>
            <a:r>
              <a:rPr lang="en-US" b="0" i="0" u="none" dirty="0"/>
              <a:t>By reducing the number of alignments necessary by quickly discarding mismatches.</a:t>
            </a:r>
            <a:r>
              <a:rPr lang="en-US" b="0" i="0" u="none" baseline="0" dirty="0"/>
              <a:t> We refer to this as filtering.</a:t>
            </a:r>
          </a:p>
          <a:p>
            <a:r>
              <a:rPr lang="en-US" b="1" i="1" u="sng" baseline="0" dirty="0"/>
              <a:t>[CLICK]</a:t>
            </a:r>
          </a:p>
          <a:p>
            <a:r>
              <a:rPr lang="en-US" b="0" i="0" u="none" dirty="0"/>
              <a:t>Both methods are used by mappers today, but now filtering has replaced alignment as the bottleneck.</a:t>
            </a:r>
          </a:p>
          <a:p>
            <a:r>
              <a:rPr lang="en-US" b="1" i="0" u="none" baseline="0" dirty="0"/>
              <a:t>[CLICK]</a:t>
            </a:r>
          </a:p>
          <a:p>
            <a:r>
              <a:rPr lang="en-US" b="0" i="0" u="none" baseline="0" dirty="0"/>
              <a:t>Our goal is to improve the filtering step in read mappers</a:t>
            </a:r>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fld id="{01886909-2889-F945-800E-20D12DE739B0}" type="slidenum">
              <a:rPr lang="en-US" smtClean="0"/>
              <a:t>90</a:t>
            </a:fld>
            <a:endParaRPr lang="en-US"/>
          </a:p>
        </p:txBody>
      </p:sp>
    </p:spTree>
    <p:extLst>
      <p:ext uri="{BB962C8B-B14F-4D97-AF65-F5344CB8AC3E}">
        <p14:creationId xmlns:p14="http://schemas.microsoft.com/office/powerpoint/2010/main" val="2442476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 pre-alignment filter should be both accurate and fast:</a:t>
            </a:r>
          </a:p>
          <a:p>
            <a:r>
              <a:rPr lang="en-US" sz="1200" kern="1200" dirty="0">
                <a:solidFill>
                  <a:schemeClr val="tx1"/>
                </a:solidFill>
                <a:effectLst/>
                <a:latin typeface="+mn-lt"/>
                <a:ea typeface="+mn-ea"/>
                <a:cs typeface="+mn-cs"/>
              </a:rPr>
              <a:t>1- Faster</a:t>
            </a:r>
            <a:r>
              <a:rPr lang="en-US" sz="1200" kern="1200" baseline="0" dirty="0">
                <a:solidFill>
                  <a:schemeClr val="tx1"/>
                </a:solidFill>
                <a:effectLst/>
                <a:latin typeface="+mn-lt"/>
                <a:ea typeface="+mn-ea"/>
                <a:cs typeface="+mn-cs"/>
              </a:rPr>
              <a:t> than typical aligners</a:t>
            </a:r>
            <a:r>
              <a:rPr lang="en-US" sz="1200" kern="1200" dirty="0">
                <a:solidFill>
                  <a:schemeClr val="tx1"/>
                </a:solidFill>
                <a:effectLst/>
                <a:latin typeface="+mn-lt"/>
                <a:ea typeface="+mn-ea"/>
                <a:cs typeface="+mn-cs"/>
              </a:rPr>
              <a:t> to compensate the computation overhead introduced by its filtering technique (as we added an extra filtering stage).</a:t>
            </a:r>
            <a:endParaRPr lang="en-US" dirty="0"/>
          </a:p>
          <a:p>
            <a:r>
              <a:rPr lang="en-US" dirty="0"/>
              <a:t>2- We</a:t>
            </a:r>
            <a:r>
              <a:rPr lang="en-US" baseline="0" dirty="0"/>
              <a:t> define the accuracy of pre-alignment filtering as follows: It’s the ability of the filter to reject most of the incorrect mappings (i.e., maximizing the true reject rate and minimizing the false accept rate) while keeping all the correct ones (i.e., zero false reject rate). </a:t>
            </a:r>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91</a:t>
            </a:fld>
            <a:endParaRPr lang="en-US"/>
          </a:p>
        </p:txBody>
      </p:sp>
    </p:spTree>
    <p:extLst>
      <p:ext uri="{BB962C8B-B14F-4D97-AF65-F5344CB8AC3E}">
        <p14:creationId xmlns:p14="http://schemas.microsoft.com/office/powerpoint/2010/main" val="1151337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untangling yarn ball</a:t>
            </a:r>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0704591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to achieve a filter that is even much faster than the banded alignment algorithm?</a:t>
            </a:r>
          </a:p>
          <a:p>
            <a:endParaRPr lang="en-US" baseline="0" dirty="0"/>
          </a:p>
          <a:p>
            <a:r>
              <a:rPr lang="en-US" baseline="0" dirty="0"/>
              <a:t>1- Removing the data dependencies between the cells of the dynamic programming matrix.</a:t>
            </a:r>
          </a:p>
          <a:p>
            <a:r>
              <a:rPr lang="en-US" baseline="0" dirty="0"/>
              <a:t>In NW algorithm, each cell depends on three pre-computed cells (top, diagonal, and left cells). This restricts the way we computed the entire matrix (left to right, or top to bottom, or anti-diagonal), which limits the parallelism effort. In </a:t>
            </a:r>
            <a:r>
              <a:rPr lang="en-US" baseline="0" dirty="0" err="1"/>
              <a:t>GateKeeper</a:t>
            </a:r>
            <a:r>
              <a:rPr lang="en-US" baseline="0" dirty="0"/>
              <a:t>, we just perform a pairwise comparison (ZERO means a match and ONE means a mismatch). NO data dependencies in </a:t>
            </a:r>
            <a:r>
              <a:rPr lang="en-US" baseline="0" dirty="0" err="1"/>
              <a:t>GateKeeper</a:t>
            </a:r>
            <a:r>
              <a:rPr lang="en-US" baseline="0" dirty="0"/>
              <a:t>!!</a:t>
            </a:r>
          </a:p>
          <a:p>
            <a:r>
              <a:rPr lang="en-US" baseline="0" dirty="0"/>
              <a:t>2- Generating a binary matrix and backtrack the solution using only bitwise operations.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47237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bridge the widening gap between the sequencer</a:t>
            </a:r>
            <a:r>
              <a:rPr lang="en-US" baseline="0" dirty="0"/>
              <a:t> &amp; the </a:t>
            </a:r>
            <a:r>
              <a:rPr lang="en-US" dirty="0"/>
              <a:t>mapper,</a:t>
            </a:r>
            <a:r>
              <a:rPr lang="en-US" baseline="0" dirty="0"/>
              <a:t> we propose the concept of pre-alignment filtering. We added a new examination step before the accurate alignment step. The main objective of this step is to detect the incorrect mappings accurately and rapidly. Only the mappings that pass our filter are examined by the alignment step. We also explore exploiting todays’ hardware accelerators to further boost the filtering speed of such filters.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8504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computing the binary matrix of GateKeeper, we need to backtrack</a:t>
            </a:r>
            <a:r>
              <a:rPr lang="en-US" baseline="0" dirty="0"/>
              <a:t> all matches (consecutive zeros highlighted in green) between the two sequences. In GateKeeper, we AND all diagonal bit-vectors of the matrix together and produce a single bit-vector that represents the largest possible number of matches between the two sequences. Due to the use of AND operation, we need to ignore the meaningless short zeros (one or two zeros). Final step is to count the number of zeros in the AND mask and if exceeds the threshold then the filter passes the two sequences.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3059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basically we have three main steps in GateKeeper:</a:t>
            </a:r>
          </a:p>
          <a:p>
            <a:r>
              <a:rPr lang="en-US" baseline="0" dirty="0"/>
              <a:t>Step 1: Building the matrix that involves 2E shift registers (each diagonal bit-vector is generated by shifting the read then pairwise compare the shifted read with the reference), each of length =</a:t>
            </a:r>
            <a:r>
              <a:rPr lang="en-US" baseline="0" dirty="0" err="1"/>
              <a:t>ReadLength</a:t>
            </a:r>
            <a:r>
              <a:rPr lang="en-US" baseline="0" dirty="0"/>
              <a:t>. </a:t>
            </a:r>
          </a:p>
          <a:p>
            <a:endParaRPr lang="en-US" baseline="0" dirty="0"/>
          </a:p>
          <a:p>
            <a:r>
              <a:rPr lang="en-US" baseline="0" dirty="0"/>
              <a:t>Step 2: Cancelling the meaningless short zeros by changing them to ones (101 is changed to 111 and 1001 to 1111) using 5-input LUT of the VC709 FPGA. </a:t>
            </a:r>
          </a:p>
          <a:p>
            <a:endParaRPr lang="en-US" baseline="0" dirty="0"/>
          </a:p>
          <a:p>
            <a:r>
              <a:rPr lang="en-US" baseline="0" dirty="0"/>
              <a:t>Step 3: AND all vectors and count the number of zeros in the AND mask.</a:t>
            </a:r>
            <a:endParaRPr lang="en-US" dirty="0"/>
          </a:p>
          <a:p>
            <a:endParaRPr lang="en-US" dirty="0"/>
          </a:p>
          <a:p>
            <a:r>
              <a:rPr lang="en-US" dirty="0"/>
              <a:t>Alignment filters do not replace the alignment verification.</a:t>
            </a:r>
          </a:p>
          <a:p>
            <a:r>
              <a:rPr lang="en-US" dirty="0"/>
              <a:t>Alignment filters eliminate most of incorrect mappings.</a:t>
            </a:r>
          </a:p>
          <a:p>
            <a:r>
              <a:rPr lang="en-US" dirty="0"/>
              <a:t>Alignment filters keep the correct (or nearly correct) mappings.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355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present the architecture of GateKeeper. </a:t>
            </a:r>
            <a:r>
              <a:rPr lang="en-US" sz="1200" dirty="0"/>
              <a:t>Each </a:t>
            </a:r>
            <a:r>
              <a:rPr lang="en-US" sz="1200" b="1" dirty="0"/>
              <a:t>processing core is able to examine a single mapping in a single clock cycle.</a:t>
            </a:r>
            <a:r>
              <a:rPr lang="en-US" sz="1200" b="1" baseline="0" dirty="0"/>
              <a:t> </a:t>
            </a:r>
            <a:r>
              <a:rPr lang="en-US" sz="1200" dirty="0"/>
              <a:t>We integrate </a:t>
            </a:r>
            <a:r>
              <a:rPr lang="en-US" sz="1200" b="1" dirty="0"/>
              <a:t>many hardware processing cores in the architecture of GateKeeper </a:t>
            </a:r>
            <a:r>
              <a:rPr lang="en-US" sz="1200" dirty="0"/>
              <a:t>for examining many mappings in a parallel fashion.</a:t>
            </a:r>
            <a:r>
              <a:rPr lang="en-US" dirty="0"/>
              <a:t> T</a:t>
            </a:r>
            <a:r>
              <a:rPr lang="en-US" baseline="0" dirty="0"/>
              <a:t>he input read-reference pairs are transferred from the host to the FPGA via </a:t>
            </a:r>
            <a:r>
              <a:rPr lang="en-US" baseline="0" dirty="0" err="1"/>
              <a:t>PCIe</a:t>
            </a:r>
            <a:r>
              <a:rPr lang="en-US" baseline="0" dirty="0"/>
              <a:t> third generation 4-lane at the rate of 13.3 billion bases/sec. With this data throughput, we can have 16 processing cores work concurrently to examine 16 read-reference pairs. Our architecture occupies only 50% of the FPGA resource for a read length of 100 </a:t>
            </a:r>
            <a:r>
              <a:rPr lang="en-US" baseline="0" dirty="0" err="1"/>
              <a:t>bp</a:t>
            </a:r>
            <a:r>
              <a:rPr lang="en-US" baseline="0" dirty="0"/>
              <a:t> and 91% for a read length of 300 </a:t>
            </a:r>
            <a:r>
              <a:rPr lang="en-US" baseline="0" dirty="0" err="1"/>
              <a:t>bp.</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6272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201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implement our algorithm in Verilog and design a hardware accelerator for it. </a:t>
            </a:r>
            <a:r>
              <a:rPr lang="en-US" sz="1200" b="0" i="0" kern="1200" dirty="0">
                <a:solidFill>
                  <a:schemeClr val="tx1"/>
                </a:solidFill>
                <a:effectLst/>
                <a:latin typeface="+mn-lt"/>
                <a:ea typeface="+mn-ea"/>
                <a:cs typeface="+mn-cs"/>
              </a:rPr>
              <a:t>Each processing core is able to examine a single mapping. We integrate many hardware processing cores in the architecture of MAGNET for examining many mappings in a parallel fashion.</a:t>
            </a:r>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447B59-457F-4165-BB7E-2B5077C247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93534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computing the binary matrix of GateKeeper, we need to backtrack</a:t>
            </a:r>
            <a:r>
              <a:rPr lang="en-US" baseline="0"/>
              <a:t> all matches (consecutive zeros highlighted in green) between the two sequences. In GateKeeper, we AND all diagonal bit-vectors of the matrix together and produce a single bit-vector that represents the largest possible number of matches between the two sequences. Due to the use of AND operation, we need to ignore the meaningless short zeros (one or two zeros). Final step is to count the number of zeros in the AND mask and if exceeds the threshold then the filter passes the two sequences.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30970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computing the binary matrix of GateKeeper, we need to backtrack</a:t>
            </a:r>
            <a:r>
              <a:rPr lang="en-US" baseline="0"/>
              <a:t> all matches (consecutive zeros highlighted in green) between the two sequences. In GateKeeper, we AND all diagonal bit-vectors of the matrix together and produce a single bit-vector that represents the largest possible number of matches between the two sequences. Due to the use of AND operation, we need to ignore the meaningless short zeros (one or two zeros). Final step is to count the number of zeros in the AND mask and if exceeds the threshold then the filter passes the two sequences.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33314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computing the binary matrix of GateKeeper, we need to backtrack</a:t>
            </a:r>
            <a:r>
              <a:rPr lang="en-US" baseline="0"/>
              <a:t> all matches (consecutive zeros highlighted in green) between the two sequences. In GateKeeper, we AND all diagonal bit-vectors of the matrix together and produce a single bit-vector that represents the largest possible number of matches between the two sequences. Due to the use of AND operation, we need to ignore the meaningless short zeros (one or two zeros). Final step is to count the number of zeros in the AND mask and if exceeds the threshold then the filter passes the two sequences.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995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fld id="{B685DBD6-D95A-41EC-889F-21CF45C92CC4}" type="slidenum">
              <a:rPr lang="en-US" smtClean="0"/>
              <a:pPr/>
              <a:t>11</a:t>
            </a:fld>
            <a:endParaRPr lang="en-US"/>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13303253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computing the binary matrix of GateKeeper, we need to backtrack</a:t>
            </a:r>
            <a:r>
              <a:rPr lang="en-US" baseline="0"/>
              <a:t> all matches (consecutive zeros highlighted in green) between the two sequences. In GateKeeper, we AND all diagonal bit-vectors of the matrix together and produce a single bit-vector that represents the largest possible number of matches between the two sequences. Due to the use of AND operation, we need to ignore the meaningless short zeros (one or two zeros). Final step is to count the number of zeros in the AND mask and if exceeds the threshold then the filter passes the two sequences.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99077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result, read mapping must perform approximate string matching (ASM). Several algorithms exist for ASM, but state-of-the-art read mapping tools typically make use of an expensive dynamic programming based algorithm that scales quadratically in both execution time and required storage. This ASM algorithm is the major bottleneck </a:t>
            </a:r>
            <a:r>
              <a:rPr lang="en-US" sz="1200" b="0" i="0" u="none" strike="noStrike" kern="1200" dirty="0">
                <a:solidFill>
                  <a:schemeClr val="tx1"/>
                </a:solidFill>
                <a:effectLst/>
                <a:latin typeface="+mn-lt"/>
                <a:ea typeface="+mn-ea"/>
                <a:cs typeface="+mn-cs"/>
              </a:rPr>
              <a:t>for many steps of the genome sequence analysis pipeline.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Thus, our goal in this work is to design a fast and flexible framework for both short and long reads, which can be used to accelerate multiple steps of the genome sequence analysis pipeline.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57B29E-981E-4B62-B6B9-A448AF3A7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1402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Our goal in this work is to design a fast and flexible framework for both short and long reads, which can accelerate multiple steps of genome sequence analysis (GSA).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To this end, we propose GenASM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We base GenASM on Bitap, an ASM algorithm that uses only fast and simple bitwise operations, making it amenable to efficient hardware acceleration.</a:t>
            </a:r>
            <a:r>
              <a:rPr lang="en-US" sz="1200" kern="1200" dirty="0">
                <a:solidFill>
                  <a:schemeClr val="tx1"/>
                </a:solidFill>
                <a:effectLst/>
                <a:latin typeface="+mn-lt"/>
                <a:ea typeface="+mn-ea"/>
                <a:cs typeface="+mn-cs"/>
              </a:rPr>
              <a:t> To our knowledge, GenASM is the first work that enhances and accelerates Bitap, and also it is the first ASM acceleration framework for genome sequence analysis.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We modify Bitap to support long reads and to enable parallelization.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also develop a novel Bitap-compatible algorithm for traceback, which uses information collected during ASM about the different types of errors to identify the optimal alignment of reads.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And</a:t>
            </a:r>
            <a:r>
              <a:rPr lang="en-US" sz="1200" b="0" i="0" u="none" strike="noStrike" kern="1200" dirty="0">
                <a:solidFill>
                  <a:schemeClr val="tx1"/>
                </a:solidFill>
                <a:effectLst/>
                <a:latin typeface="+mn-lt"/>
                <a:ea typeface="+mn-ea"/>
                <a:cs typeface="+mn-cs"/>
              </a:rPr>
              <a:t>, we co-design specialized, low-power and area-efficient hardware for both algorithms.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57B29E-981E-4B62-B6B9-A448AF3A7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9962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520700" indent="-342900">
              <a:lnSpc>
                <a:spcPct val="100000"/>
              </a:lnSpc>
              <a:spcBef>
                <a:spcPts val="0"/>
              </a:spcBef>
              <a:spcAft>
                <a:spcPts val="600"/>
              </a:spcAft>
            </a:pPr>
            <a:r>
              <a:rPr lang="en-US" sz="1200" b="0" i="0" u="none" strike="noStrike" kern="1200" dirty="0">
                <a:solidFill>
                  <a:schemeClr val="tx1"/>
                </a:solidFill>
                <a:effectLst/>
                <a:latin typeface="+mn-lt"/>
                <a:ea typeface="+mn-ea"/>
                <a:cs typeface="+mn-cs"/>
              </a:rPr>
              <a:t>Our co-designed hardware consists of two components</a:t>
            </a:r>
            <a:r>
              <a:rPr lang="en-US" sz="2400" kern="1200" dirty="0">
                <a:solidFill>
                  <a:schemeClr val="tx1"/>
                </a:solidFill>
                <a:effectLst/>
                <a:latin typeface="+mn-lt"/>
                <a:ea typeface="+mn-ea"/>
                <a:cs typeface="+mn-cs"/>
              </a:rPr>
              <a:t>: </a:t>
            </a:r>
          </a:p>
          <a:p>
            <a:pPr marL="520700" indent="-342900">
              <a:lnSpc>
                <a:spcPct val="100000"/>
              </a:lnSpc>
              <a:spcBef>
                <a:spcPts val="0"/>
              </a:spcBef>
              <a:spcAft>
                <a:spcPts val="600"/>
              </a:spcAft>
            </a:pPr>
            <a:r>
              <a:rPr lang="en-US" sz="2400" kern="1200" dirty="0">
                <a:solidFill>
                  <a:schemeClr val="tx1"/>
                </a:solidFill>
                <a:effectLst/>
                <a:latin typeface="+mn-lt"/>
                <a:ea typeface="+mn-ea"/>
                <a:cs typeface="+mn-cs"/>
              </a:rPr>
              <a:t>(1) GenASM-DC, which provides hardware support to efficiently execute our modified Bitap algorithm to perform distance calculation; and </a:t>
            </a:r>
          </a:p>
          <a:p>
            <a:pPr marL="520700" indent="-342900">
              <a:lnSpc>
                <a:spcPct val="100000"/>
              </a:lnSpc>
              <a:spcBef>
                <a:spcPts val="0"/>
              </a:spcBef>
              <a:spcAft>
                <a:spcPts val="600"/>
              </a:spcAft>
            </a:pPr>
            <a:r>
              <a:rPr lang="en-US" sz="2400" kern="1200" dirty="0">
                <a:solidFill>
                  <a:schemeClr val="tx1"/>
                </a:solidFill>
                <a:effectLst/>
                <a:latin typeface="+mn-lt"/>
                <a:ea typeface="+mn-ea"/>
                <a:cs typeface="+mn-cs"/>
              </a:rPr>
              <a:t>(2) GenASM-TB, which provides hardware support to efficiently execute our novel traceback algorithm to find the optimal alignment.</a:t>
            </a:r>
            <a:endParaRPr lang="en-US" sz="2200" dirty="0">
              <a:solidFill>
                <a:schemeClr val="tx1"/>
              </a:solidFill>
            </a:endParaRPr>
          </a:p>
          <a:p>
            <a:pPr marL="520700" indent="-342900">
              <a:lnSpc>
                <a:spcPct val="100000"/>
              </a:lnSpc>
              <a:spcBef>
                <a:spcPts val="0"/>
              </a:spcBef>
              <a:spcAft>
                <a:spcPts val="600"/>
              </a:spcAft>
            </a:pPr>
            <a:r>
              <a:rPr lang="en-US" sz="2200" dirty="0">
                <a:solidFill>
                  <a:schemeClr val="tx1"/>
                </a:solidFill>
              </a:rPr>
              <a:t>GenASM also has two types of SRAM buffers:</a:t>
            </a:r>
          </a:p>
          <a:p>
            <a:pPr marL="520700" indent="-342900">
              <a:lnSpc>
                <a:spcPct val="100000"/>
              </a:lnSpc>
              <a:spcBef>
                <a:spcPts val="0"/>
              </a:spcBef>
              <a:spcAft>
                <a:spcPts val="600"/>
              </a:spcAft>
            </a:pPr>
            <a:r>
              <a:rPr lang="en-US" sz="2200" dirty="0">
                <a:solidFill>
                  <a:schemeClr val="tx1"/>
                </a:solidFill>
              </a:rPr>
              <a:t>DC-SRAM, and</a:t>
            </a:r>
          </a:p>
          <a:p>
            <a:pPr marL="520700" indent="-342900">
              <a:lnSpc>
                <a:spcPct val="100000"/>
              </a:lnSpc>
              <a:spcBef>
                <a:spcPts val="0"/>
              </a:spcBef>
              <a:spcAft>
                <a:spcPts val="600"/>
              </a:spcAft>
            </a:pPr>
            <a:r>
              <a:rPr lang="en-US" sz="2200" dirty="0">
                <a:solidFill>
                  <a:schemeClr val="tx1"/>
                </a:solidFill>
              </a:rPr>
              <a:t>TB-SRAMs</a:t>
            </a: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64B0BB-F452-6F45-9C9C-EFED3BFBC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4292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0700" marR="0" lvl="0" indent="-342900" algn="l" defTabSz="914400" rtl="0" eaLnBrk="1" fontAlgn="auto" latinLnBrk="0" hangingPunct="1">
              <a:lnSpc>
                <a:spcPct val="100000"/>
              </a:lnSpc>
              <a:spcBef>
                <a:spcPts val="0"/>
              </a:spcBef>
              <a:spcAft>
                <a:spcPts val="600"/>
              </a:spcAft>
              <a:buClrTx/>
              <a:buSzTx/>
              <a:buFontTx/>
              <a:buNone/>
              <a:tabLst/>
              <a:defRPr/>
            </a:pPr>
            <a:r>
              <a:rPr lang="en-US" sz="2100" dirty="0">
                <a:solidFill>
                  <a:schemeClr val="tx1"/>
                </a:solidFill>
              </a:rPr>
              <a:t>Our specialized compute units and on-chip SRAMs help us to: </a:t>
            </a:r>
          </a:p>
          <a:p>
            <a:pPr marL="520700" marR="0" lvl="0" indent="-342900" algn="l" defTabSz="914400" rtl="0" eaLnBrk="1" fontAlgn="auto" latinLnBrk="0" hangingPunct="1">
              <a:lnSpc>
                <a:spcPct val="100000"/>
              </a:lnSpc>
              <a:spcBef>
                <a:spcPts val="0"/>
              </a:spcBef>
              <a:spcAft>
                <a:spcPts val="600"/>
              </a:spcAft>
              <a:buClrTx/>
              <a:buSzTx/>
              <a:buFontTx/>
              <a:buNone/>
              <a:tabLst/>
              <a:defRPr/>
            </a:pPr>
            <a:r>
              <a:rPr lang="en-US" sz="2100" dirty="0">
                <a:solidFill>
                  <a:schemeClr val="tx1"/>
                </a:solidFill>
              </a:rPr>
              <a:t>[CLICK] (1) Match the rate of computation with memory capacity and bandwidth </a:t>
            </a:r>
          </a:p>
          <a:p>
            <a:pPr marL="520700" marR="0" lvl="0" indent="-342900" algn="l" defTabSz="914400" rtl="0" eaLnBrk="1" fontAlgn="auto" latinLnBrk="0" hangingPunct="1">
              <a:lnSpc>
                <a:spcPct val="100000"/>
              </a:lnSpc>
              <a:spcBef>
                <a:spcPts val="0"/>
              </a:spcBef>
              <a:spcAft>
                <a:spcPts val="600"/>
              </a:spcAft>
              <a:buClrTx/>
              <a:buSzTx/>
              <a:buFontTx/>
              <a:buNone/>
              <a:tabLst/>
              <a:defRPr/>
            </a:pPr>
            <a:r>
              <a:rPr lang="en-US" sz="2100" dirty="0">
                <a:solidFill>
                  <a:schemeClr val="tx1"/>
                </a:solidFill>
              </a:rPr>
              <a:t>[CLICK] (2) Achieve high performance and power efficiency</a:t>
            </a:r>
          </a:p>
          <a:p>
            <a:pPr marL="520700" marR="0" lvl="0" indent="-342900" algn="l" defTabSz="914400" rtl="0" eaLnBrk="1" fontAlgn="auto" latinLnBrk="0" hangingPunct="1">
              <a:lnSpc>
                <a:spcPct val="100000"/>
              </a:lnSpc>
              <a:spcBef>
                <a:spcPts val="0"/>
              </a:spcBef>
              <a:spcAft>
                <a:spcPts val="600"/>
              </a:spcAft>
              <a:buClrTx/>
              <a:buSzTx/>
              <a:buFontTx/>
              <a:buNone/>
              <a:tabLst/>
              <a:defRPr/>
            </a:pPr>
            <a:r>
              <a:rPr lang="en-US" sz="2100" dirty="0">
                <a:solidFill>
                  <a:schemeClr val="tx1"/>
                </a:solidFill>
              </a:rPr>
              <a:t>[CLICK] (3) Scale linearly in performance with the number of parallel compute units that we add to the system </a:t>
            </a: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64B0BB-F452-6F45-9C9C-EFED3BFBC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6577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We implement GenASM-DC as a linear cyclic systolic array based accelerator, using small and very simple logic components.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This design helps us to maximize parallelism and minimize memory BW and footprint.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Processing Core is the b</a:t>
            </a:r>
            <a:r>
              <a:rPr lang="en-US" dirty="0"/>
              <a:t>asic compute component which computes the intermediate bitvectors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and when we add the flip-flop-based storage logic around Processing Core, we define a </a:t>
            </a:r>
            <a:r>
              <a:rPr lang="en-US" sz="2000" b="1" dirty="0"/>
              <a:t>Processing Element (PE)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Multiple PEs are concatenated to define a </a:t>
            </a:r>
            <a:r>
              <a:rPr lang="en-US" sz="2000" b="1" dirty="0"/>
              <a:t>Processing Block</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We also have DC-SRAM, which stores the reference text, the pattern bitmasks for the query read, and the intermediate data generated from PEs, and we also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TB-SRAMs, which store the intermediate bitvectors generated by each PE of GenASM-DC for later use by GenASM-TB. </a:t>
            </a:r>
          </a:p>
          <a:p>
            <a:pPr marL="755650" lvl="1" indent="-255588">
              <a:lnSpc>
                <a:spcPct val="100000"/>
              </a:lnSpc>
              <a:spcBef>
                <a:spcPts val="0"/>
              </a:spcBef>
              <a:spcAft>
                <a:spcPts val="0"/>
              </a:spcAft>
              <a:tabLst>
                <a:tab pos="4699000" algn="l"/>
                <a:tab pos="4875213" algn="l"/>
                <a:tab pos="5240338" algn="l"/>
                <a:tab pos="5414963"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64B0BB-F452-6F45-9C9C-EFED3BFBC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7397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We implement GenASM-TB hardware using very simple logic, which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1) reads the bitvectors from one of the TB-SRAMs using the computed address,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2) performs the required bitwise comparisons to find the traceback output for the current position,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3) computes the next TB-SRAM address to read the new set of bitvectors.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GenASM-TB finds the complete traceback output, [CLICK] it writes this output to main memory and completes its execution.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5723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 </a:t>
            </a:r>
            <a:r>
              <a:rPr lang="en-US" dirty="0"/>
              <a:t>We synthesize our DC and TB accelerator datapaths with a typical 28nm low-power process:</a:t>
            </a:r>
          </a:p>
          <a:p>
            <a:r>
              <a:rPr lang="en-US" sz="1200" kern="1200" dirty="0">
                <a:solidFill>
                  <a:schemeClr val="tx1"/>
                </a:solidFill>
                <a:effectLst/>
                <a:latin typeface="+mn-lt"/>
                <a:ea typeface="+mn-ea"/>
                <a:cs typeface="+mn-cs"/>
              </a:rPr>
              <a:t>[CLICK] </a:t>
            </a:r>
            <a:r>
              <a:rPr lang="en-US" dirty="0"/>
              <a:t>Both accelerators operates at 1GHz.</a:t>
            </a:r>
          </a:p>
          <a:p>
            <a:endParaRPr lang="en-US" dirty="0"/>
          </a:p>
          <a:p>
            <a:r>
              <a:rPr lang="en-US" sz="1200" kern="1200" dirty="0">
                <a:solidFill>
                  <a:schemeClr val="tx1"/>
                </a:solidFill>
                <a:effectLst/>
                <a:latin typeface="+mn-lt"/>
                <a:ea typeface="+mn-ea"/>
                <a:cs typeface="+mn-cs"/>
              </a:rPr>
              <a:t>[CLICK] </a:t>
            </a:r>
            <a:r>
              <a:rPr lang="en-US" dirty="0"/>
              <a:t>We find that for 32 GenASM accelerator (one for each HMC vault), total area overhead is ten point sixty nine millimeter square and total power consumption is three point twenty-three watts.</a:t>
            </a:r>
          </a:p>
          <a:p>
            <a:r>
              <a:rPr lang="en-US" dirty="0"/>
              <a:t>We observe that both area and power consumption of GenASM (at 1 vault) is around 1% of the area and power consumption of a single Xeon CPU core.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929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GenASM has low area and power overheads.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4071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GenASM is flexible and can be used for a number of use cases.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In this work, we evaluate three of them in detail and two of them are from the read mapping pipeline: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Pre-alignment filtering and read alignment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288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5DBD6-D95A-41EC-889F-21CF45C92C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1272688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 (1) read alignment</a:t>
            </a:r>
          </a:p>
          <a:p>
            <a:r>
              <a:rPr lang="en-US" sz="1200" kern="1200" dirty="0">
                <a:solidFill>
                  <a:schemeClr val="tx1"/>
                </a:solidFill>
                <a:effectLst/>
                <a:latin typeface="+mn-lt"/>
                <a:ea typeface="+mn-ea"/>
                <a:cs typeface="+mn-cs"/>
              </a:rPr>
              <a:t>is the most time consuming step of read mapping that we align each read to all of its candidate reference regions and then find the optimal alignment.</a:t>
            </a:r>
          </a:p>
          <a:p>
            <a:r>
              <a:rPr lang="en-US" sz="1200" kern="1200" dirty="0">
                <a:solidFill>
                  <a:schemeClr val="tx1"/>
                </a:solidFill>
                <a:effectLst/>
                <a:latin typeface="+mn-lt"/>
                <a:ea typeface="+mn-ea"/>
                <a:cs typeface="+mn-cs"/>
              </a:rPr>
              <a:t>[CLICK] (2) in pre-alignment filtering for short reads, </a:t>
            </a:r>
          </a:p>
          <a:p>
            <a:r>
              <a:rPr lang="en-US" sz="1200" kern="1200" dirty="0">
                <a:solidFill>
                  <a:schemeClr val="tx1"/>
                </a:solidFill>
                <a:effectLst/>
                <a:latin typeface="+mn-lt"/>
                <a:ea typeface="+mn-ea"/>
                <a:cs typeface="+mn-cs"/>
              </a:rPr>
              <a:t>we aim to quickly identify and filter out the unlikely candidate reference regions of each read by approximating the edit distance between them and filter out if it is above a threshold.</a:t>
            </a:r>
          </a:p>
          <a:p>
            <a:r>
              <a:rPr lang="en-US" sz="1200" kern="1200" dirty="0">
                <a:solidFill>
                  <a:schemeClr val="tx1"/>
                </a:solidFill>
                <a:effectLst/>
                <a:latin typeface="+mn-lt"/>
                <a:ea typeface="+mn-ea"/>
                <a:cs typeface="+mn-cs"/>
              </a:rPr>
              <a:t>[CLICK] And our third use case is edit distance calculation </a:t>
            </a:r>
          </a:p>
          <a:p>
            <a:r>
              <a:rPr lang="en-US" sz="1200" b="0" i="0" u="none" strike="noStrike" kern="1200" dirty="0">
                <a:solidFill>
                  <a:schemeClr val="tx1"/>
                </a:solidFill>
                <a:effectLst/>
                <a:latin typeface="+mn-lt"/>
                <a:ea typeface="+mn-ea"/>
                <a:cs typeface="+mn-cs"/>
              </a:rPr>
              <a:t>Which is one of the fundamental operations in genomics that measures the similarity or distance btw two sequences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our paper, we also briefly discuss several other use cases such as generic text search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4720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We find that, for all the three use cases, GenASM is </a:t>
            </a:r>
            <a:r>
              <a:rPr lang="en-US" dirty="0">
                <a:solidFill>
                  <a:srgbClr val="FE6200"/>
                </a:solidFill>
              </a:rPr>
              <a:t>significantly more efficient </a:t>
            </a:r>
            <a:r>
              <a:rPr lang="en-US" sz="1200" kern="1200" dirty="0">
                <a:solidFill>
                  <a:schemeClr val="tx1"/>
                </a:solidFill>
                <a:effectLst/>
                <a:latin typeface="+mn-lt"/>
                <a:ea typeface="+mn-ea"/>
                <a:cs typeface="+mn-cs"/>
              </a:rPr>
              <a:t>in terms of both speed and power consumption </a:t>
            </a:r>
            <a:r>
              <a:rPr lang="en-US" dirty="0">
                <a:solidFill>
                  <a:schemeClr val="tx1"/>
                </a:solidFill>
              </a:rPr>
              <a:t>than state-of-the-art software and hardware baselines</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916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Again</a:t>
            </a:r>
            <a:r>
              <a:rPr lang="en-US" b="0" i="0" u="none" baseline="0" dirty="0"/>
              <a:t>, we split the read into k-</a:t>
            </a:r>
            <a:r>
              <a:rPr lang="en-US" b="0" i="0" u="none" baseline="0" dirty="0" err="1"/>
              <a:t>mers</a:t>
            </a:r>
            <a:r>
              <a:rPr lang="en-US" b="0" i="0" u="none" baseline="0" dirty="0"/>
              <a:t> of length 5 and query the hash table for their location lists </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a:t>We then pass the locations through the filter and attempt to efficiently discard</a:t>
            </a:r>
            <a:r>
              <a:rPr lang="en-US" b="0" i="0" u="none" baseline="0" dirty="0"/>
              <a:t> as many locations as possible before having to run alignment. Here we see that locations that are obviously mismatches get discarded, before needing alignment.  </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a:t>The</a:t>
            </a:r>
            <a:r>
              <a:rPr lang="en-US" b="0" i="0" u="none" baseline="0" dirty="0"/>
              <a:t> read must then be aligned against the strings that pass the filter to determine location matches</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a:t>Any</a:t>
            </a:r>
            <a:r>
              <a:rPr lang="en-US" b="0" i="0" u="none" baseline="0" dirty="0"/>
              <a:t> location that passes through the filter, but then fails the alignment is called a false negative. False negative rates and filtering speed are important metrics for analyzing a filter.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a:t>note that when the filter was added, we were able to forego 3 instances of alignment thus saving us execution time.</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[END-CLICK]</a:t>
            </a:r>
          </a:p>
          <a:p>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8697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6980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1" i="1" u="sng" dirty="0"/>
          </a:p>
          <a:p>
            <a:endParaRPr lang="en-US" b="1" i="1" u="sng" dirty="0"/>
          </a:p>
          <a:p>
            <a:r>
              <a:rPr lang="en-US" b="1" i="1" u="sng" dirty="0"/>
              <a:t>[CLICK]</a:t>
            </a:r>
          </a:p>
          <a:p>
            <a:r>
              <a:rPr lang="en-US" b="0" i="0" u="none" dirty="0"/>
              <a:t>We first partition the genome in large sequences that we refer to as bins </a:t>
            </a:r>
          </a:p>
          <a:p>
            <a:r>
              <a:rPr lang="en-US" b="1" i="1" u="sng" dirty="0"/>
              <a:t>[CLICK]</a:t>
            </a:r>
          </a:p>
          <a:p>
            <a:r>
              <a:rPr lang="en-US" b="1" i="1" u="sng" dirty="0"/>
              <a:t>[CLICK]</a:t>
            </a:r>
          </a:p>
          <a:p>
            <a:endParaRPr lang="en-US" b="1" i="1" u="sng" dirty="0"/>
          </a:p>
          <a:p>
            <a:r>
              <a:rPr lang="en-US" b="0" i="0" u="none" dirty="0"/>
              <a:t>We show the genome with an arbitrary bin highlighted</a:t>
            </a:r>
          </a:p>
          <a:p>
            <a:r>
              <a:rPr lang="en-US" b="1" i="0" u="none" dirty="0"/>
              <a:t>[CLICK]</a:t>
            </a:r>
          </a:p>
          <a:p>
            <a:r>
              <a:rPr lang="en-US" b="0" i="0" u="none" dirty="0"/>
              <a:t>We then generate</a:t>
            </a:r>
            <a:r>
              <a:rPr lang="en-US" b="0" i="0" u="none" baseline="0" dirty="0"/>
              <a:t> a </a:t>
            </a:r>
            <a:r>
              <a:rPr lang="en-US" b="0" i="0" u="none" baseline="0" dirty="0" err="1"/>
              <a:t>bitvector</a:t>
            </a:r>
            <a:r>
              <a:rPr lang="en-US" b="0" i="0" u="none" baseline="0" dirty="0"/>
              <a:t> that represents the bin and holds the occurrence of all permutations of a small string called a token in the bin</a:t>
            </a:r>
          </a:p>
          <a:p>
            <a:r>
              <a:rPr lang="en-US" b="0" i="0" u="none" baseline="0" dirty="0"/>
              <a:t>we see in the figure that tokens that exist in the bin are represented with a 1, and those not in the bin are a 0.</a:t>
            </a:r>
          </a:p>
          <a:p>
            <a:r>
              <a:rPr lang="en-US" b="1" i="0" u="sng" baseline="0" dirty="0"/>
              <a:t>[CLICK]</a:t>
            </a:r>
          </a:p>
          <a:p>
            <a:r>
              <a:rPr lang="en-US" b="0" i="0" u="none" baseline="0" dirty="0"/>
              <a:t>so AAAAA exists in Bin x </a:t>
            </a:r>
          </a:p>
          <a:p>
            <a:r>
              <a:rPr lang="en-US" b="0" i="0" u="none" baseline="0" dirty="0"/>
              <a:t>and CCCCT does not exist in bin x </a:t>
            </a:r>
          </a:p>
          <a:p>
            <a:r>
              <a:rPr lang="en-US" b="1" i="0" u="sng" baseline="0" dirty="0"/>
              <a:t>[CLICK]</a:t>
            </a:r>
          </a:p>
          <a:p>
            <a:r>
              <a:rPr lang="en-US" b="0" i="0" u="none" baseline="0" dirty="0"/>
              <a:t>to account for matches straddling two bins, we employ overlapping bins so that a read will now always fall within a single bin</a:t>
            </a:r>
          </a:p>
          <a:p>
            <a:endParaRPr lang="en-US" b="1" i="1" u="sng" baseline="0" dirty="0"/>
          </a:p>
          <a:p>
            <a:endParaRPr lang="en-US" b="1" i="1" u="sng" baseline="0" dirty="0"/>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0798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5376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use </a:t>
            </a:r>
            <a:r>
              <a:rPr lang="en-US" dirty="0" err="1"/>
              <a:t>bitvectors</a:t>
            </a:r>
            <a:r>
              <a:rPr lang="en-US" dirty="0"/>
              <a:t> to quickly figure out existence within a</a:t>
            </a:r>
            <a:r>
              <a:rPr lang="en-US" baseline="0" dirty="0"/>
              <a:t> bin </a:t>
            </a:r>
          </a:p>
          <a:p>
            <a:endParaRPr lang="en-US" dirty="0"/>
          </a:p>
          <a:p>
            <a:endParaRPr lang="en-US" dirty="0"/>
          </a:p>
          <a:p>
            <a:endParaRPr lang="en-US" dirty="0"/>
          </a:p>
          <a:p>
            <a:r>
              <a:rPr lang="en-US" dirty="0"/>
              <a:t>We see here</a:t>
            </a:r>
            <a:r>
              <a:rPr lang="en-US" baseline="0" dirty="0"/>
              <a:t> a list of bit vectors that are associated with a particular bin. The memory required to store all bit vectors is found by multiplying the number of bins by 4^q bits (which is the size of the bit vectors)</a:t>
            </a:r>
          </a:p>
          <a:p>
            <a:endParaRPr lang="en-US" baseline="0" dirty="0"/>
          </a:p>
          <a:p>
            <a:r>
              <a:rPr lang="en-US" baseline="0" dirty="0"/>
              <a:t>For a bin size of 200 and a q of 5, the memory footprint comes to around 3.8 GB </a:t>
            </a:r>
          </a:p>
          <a:p>
            <a:endParaRPr lang="en-US" baseline="0" dirty="0"/>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1753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a:t>
            </a:r>
            <a:r>
              <a:rPr lang="en-US" baseline="0" dirty="0"/>
              <a:t> about why GRIM-Filter is faster than alignment. This is obviously faster than dynamic programming. </a:t>
            </a:r>
          </a:p>
          <a:p>
            <a:endParaRPr lang="en-US" dirty="0"/>
          </a:p>
          <a:p>
            <a:r>
              <a:rPr lang="en-US" dirty="0"/>
              <a:t>This threshold</a:t>
            </a:r>
            <a:r>
              <a:rPr lang="en-US" baseline="0" dirty="0"/>
              <a:t> value changes error tolerance</a:t>
            </a:r>
            <a:endParaRPr lang="en-US" dirty="0"/>
          </a:p>
          <a:p>
            <a:endParaRPr lang="en-US" dirty="0"/>
          </a:p>
          <a:p>
            <a:endParaRPr lang="en-US" dirty="0"/>
          </a:p>
          <a:p>
            <a:r>
              <a:rPr lang="en-US" dirty="0"/>
              <a:t>In this example, we will use a token</a:t>
            </a:r>
            <a:r>
              <a:rPr lang="en-US" baseline="0" dirty="0"/>
              <a:t> size of 5 </a:t>
            </a:r>
            <a:endParaRPr lang="en-US" dirty="0"/>
          </a:p>
          <a:p>
            <a:r>
              <a:rPr lang="en-US" dirty="0"/>
              <a:t>We show how GRIM-Filter</a:t>
            </a:r>
            <a:r>
              <a:rPr lang="en-US" baseline="0" dirty="0"/>
              <a:t> determines the need for alignment in a bin X. We use the read to generate a mask to selectively sum bit vectors. </a:t>
            </a:r>
          </a:p>
          <a:p>
            <a:r>
              <a:rPr lang="en-US" b="1" i="1" u="sng" baseline="0" dirty="0"/>
              <a:t>[CLICK]</a:t>
            </a:r>
          </a:p>
          <a:p>
            <a:r>
              <a:rPr lang="en-US" baseline="0" dirty="0"/>
              <a:t>For the given read sequence in red, we find all indices corresponding to the q-grams found in the read. </a:t>
            </a:r>
          </a:p>
          <a:p>
            <a:r>
              <a:rPr lang="en-US" b="1" i="1" u="sng" baseline="0"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then query and </a:t>
            </a:r>
            <a:r>
              <a:rPr lang="en-US" b="1" i="1" u="sng" dirty="0"/>
              <a:t>[CLICK]</a:t>
            </a:r>
            <a:r>
              <a:rPr lang="en-US" baseline="0" dirty="0"/>
              <a:t> sum the bits of bin X’s pre-computed bit vector of the reference genome.</a:t>
            </a:r>
          </a:p>
          <a:p>
            <a:r>
              <a:rPr lang="en-US" b="0" i="0" u="none" dirty="0"/>
              <a:t>This final value is then compared to a threshold to determine the likelihood</a:t>
            </a:r>
            <a:r>
              <a:rPr lang="en-US" b="0" i="0" u="none" baseline="0" dirty="0"/>
              <a:t> of this read’s existence in Bin X</a:t>
            </a:r>
          </a:p>
          <a:p>
            <a:r>
              <a:rPr lang="en-US" b="0" i="0" u="none" baseline="0" dirty="0"/>
              <a:t>These are all very simple operations and can be run in parallel across different bins</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3D9B9-CD49-6346-9B64-E0A0DC2E5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3807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REWRITE </a:t>
            </a:r>
          </a:p>
          <a:p>
            <a:endParaRPr lang="en-US" dirty="0"/>
          </a:p>
          <a:p>
            <a:r>
              <a:rPr lang="en-US" dirty="0"/>
              <a:t>In this example, we will use a token</a:t>
            </a:r>
            <a:r>
              <a:rPr lang="en-US" baseline="0" dirty="0"/>
              <a:t> size of 5 </a:t>
            </a:r>
            <a:endParaRPr lang="en-US" dirty="0"/>
          </a:p>
          <a:p>
            <a:r>
              <a:rPr lang="en-US" dirty="0"/>
              <a:t>We show how GRIM-Filter</a:t>
            </a:r>
            <a:r>
              <a:rPr lang="en-US" baseline="0" dirty="0"/>
              <a:t> determines the need for alignment in a bin X. We use the read to generate a mask to selectively sum bit vectors. </a:t>
            </a:r>
          </a:p>
          <a:p>
            <a:r>
              <a:rPr lang="en-US" b="1" i="1" u="sng" baseline="0" dirty="0"/>
              <a:t>[CLICK]</a:t>
            </a:r>
          </a:p>
          <a:p>
            <a:r>
              <a:rPr lang="en-US" baseline="0" dirty="0"/>
              <a:t>For the given read sequence in red, we find all indices corresponding to the q-grams found in the read. </a:t>
            </a:r>
          </a:p>
          <a:p>
            <a:r>
              <a:rPr lang="en-US" b="1" i="1" u="sng" baseline="0"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then query and </a:t>
            </a:r>
            <a:r>
              <a:rPr lang="en-US" b="1" i="1" u="sng" dirty="0"/>
              <a:t>[CLICK]</a:t>
            </a:r>
            <a:r>
              <a:rPr lang="en-US" baseline="0" dirty="0"/>
              <a:t> sum the bits of bin X’s pre-computed bit vector of the reference genome.</a:t>
            </a:r>
          </a:p>
          <a:p>
            <a:r>
              <a:rPr lang="en-US" b="0" i="0" u="none" dirty="0"/>
              <a:t>This final value is then compared to a threshold to determine the likelihood</a:t>
            </a:r>
            <a:r>
              <a:rPr lang="en-US" b="0" i="0" u="none" baseline="0" dirty="0"/>
              <a:t> of this read’s existence in Bin X</a:t>
            </a:r>
          </a:p>
          <a:p>
            <a:r>
              <a:rPr lang="en-US" b="0" i="0" u="none" baseline="0" dirty="0"/>
              <a:t>These are all very simple operations and can be run in parallel across different bins</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3D9B9-CD49-6346-9B64-E0A0DC2E5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7973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i="0" u="none" dirty="0"/>
              <a:t>As a recap,</a:t>
            </a:r>
            <a:endParaRPr lang="en-US" b="1" i="1" u="sng" dirty="0"/>
          </a:p>
          <a:p>
            <a:r>
              <a:rPr lang="en-US" b="1" i="1" u="sng" dirty="0"/>
              <a:t>[CLICK]</a:t>
            </a:r>
            <a:endParaRPr lang="en-US" b="0" i="0" u="none" dirty="0"/>
          </a:p>
          <a:p>
            <a:r>
              <a:rPr lang="en-US" b="0" i="0" u="none" dirty="0"/>
              <a:t>GRIM-Filter is comprised</a:t>
            </a:r>
            <a:r>
              <a:rPr lang="en-US" b="0" i="0" u="none" baseline="0" dirty="0"/>
              <a:t> of very simple addition/comparison operations </a:t>
            </a:r>
          </a:p>
          <a:p>
            <a:r>
              <a:rPr lang="en-US" b="1" i="1" u="sng" baseline="0" dirty="0"/>
              <a:t>[CLICK]</a:t>
            </a:r>
          </a:p>
          <a:p>
            <a:r>
              <a:rPr lang="en-US" b="0" i="0" u="none" baseline="0" dirty="0"/>
              <a:t>To check a given bin, we sum the bits corresponding to each token in the read</a:t>
            </a:r>
          </a:p>
          <a:p>
            <a:r>
              <a:rPr lang="en-US" b="1" i="1" u="sng" baseline="0" dirty="0"/>
              <a:t>[CLICK]</a:t>
            </a:r>
          </a:p>
          <a:p>
            <a:r>
              <a:rPr lang="en-US" b="0" i="0" u="none" baseline="0" dirty="0"/>
              <a:t>and then we compare the sum against a threshold to determine whether we need to align</a:t>
            </a:r>
          </a:p>
          <a:p>
            <a:r>
              <a:rPr lang="en-US" b="1" i="1" u="sng" baseline="0" dirty="0"/>
              <a:t>[CLICK]</a:t>
            </a:r>
          </a:p>
          <a:p>
            <a:r>
              <a:rPr lang="en-US" b="0" i="0" u="none" baseline="0" dirty="0"/>
              <a:t>It is also highly parallel</a:t>
            </a:r>
          </a:p>
          <a:p>
            <a:r>
              <a:rPr lang="en-US" b="0" i="0" u="none" baseline="0" dirty="0"/>
              <a:t>each bin is operated on independently and there are many many bins </a:t>
            </a:r>
          </a:p>
          <a:p>
            <a:r>
              <a:rPr lang="en-US" b="0" i="0" u="none" baseline="0" dirty="0"/>
              <a:t>[</a:t>
            </a:r>
            <a:r>
              <a:rPr lang="en-US" b="1" i="1" u="sng" baseline="0" dirty="0"/>
              <a:t>CLICK]</a:t>
            </a:r>
            <a:endParaRPr lang="en-US" b="0" i="0" u="none" baseline="0" dirty="0"/>
          </a:p>
          <a:p>
            <a:r>
              <a:rPr lang="en-US" b="0" i="0" u="none" baseline="0" dirty="0"/>
              <a:t>These three properties together make it a suitable algorithm to be run in 3D stacked DRAM</a:t>
            </a:r>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63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13-year long human project is the starting of the genomic era! It opened the door to remarkable biomedical discoveries by providing the first complete human genome sequence. It cost 3 billion dollars to read the entire sequence.</a:t>
            </a:r>
            <a:br>
              <a:rPr lang="en-US" dirty="0"/>
            </a:b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13</a:t>
            </a:fld>
            <a:endParaRPr lang="en-US"/>
          </a:p>
        </p:txBody>
      </p:sp>
    </p:spTree>
    <p:extLst>
      <p:ext uri="{BB962C8B-B14F-4D97-AF65-F5344CB8AC3E}">
        <p14:creationId xmlns:p14="http://schemas.microsoft.com/office/powerpoint/2010/main" val="5511161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THICKEN TSV lines</a:t>
            </a:r>
          </a:p>
          <a:p>
            <a:endParaRPr lang="en-US" b="1" i="1" u="sng" dirty="0"/>
          </a:p>
          <a:p>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3D stacked memory stacks a</a:t>
            </a:r>
            <a:r>
              <a:rPr lang="en-US" baseline="0" dirty="0"/>
              <a:t> logic layer and DRAM layers with vertical connections called TSVs. This vertical structure allows for a much higher number of connections increasing the available bandwidth. The customizable logic layer enables processing-in-memory, which avoids overloading the memory bus by offloading computation to this layer in the 3D stacked module. </a:t>
            </a:r>
            <a:endParaRPr lang="en-US" b="0" i="0" u="none" baseline="0" dirty="0"/>
          </a:p>
          <a:p>
            <a:r>
              <a:rPr lang="en-US" b="0" i="0" u="none" baseline="0" dirty="0"/>
              <a:t>We can design the simple operations required for GRIM-Filter into the customizable logic layer and appropriately distribute the </a:t>
            </a:r>
            <a:r>
              <a:rPr lang="en-US" b="0" i="0" u="none" baseline="0" dirty="0" err="1"/>
              <a:t>bitvectors</a:t>
            </a:r>
            <a:r>
              <a:rPr lang="en-US" b="0" i="0" u="none" baseline="0" dirty="0"/>
              <a:t> to enable an efficient filter</a:t>
            </a:r>
          </a:p>
          <a:p>
            <a:r>
              <a:rPr lang="en-US" b="1" i="1" u="sng" baseline="0" dirty="0"/>
              <a:t>[CLICK]</a:t>
            </a:r>
          </a:p>
          <a:p>
            <a:r>
              <a:rPr lang="en-US" b="0" i="0" u="none" baseline="0" dirty="0"/>
              <a:t>Real 3D-stacked DRAM technologies are commercially available now such as high bandwidth memory</a:t>
            </a:r>
          </a:p>
          <a:p>
            <a:r>
              <a:rPr lang="en-US" b="1" i="1" u="sng" baseline="0" dirty="0"/>
              <a:t>[CLICK]</a:t>
            </a:r>
          </a:p>
          <a:p>
            <a:r>
              <a:rPr lang="en-US" b="0" i="0" u="none" baseline="0" dirty="0"/>
              <a:t>And micron’s hybrid memory cube, among others </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1510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3D stacked memory stacks a</a:t>
            </a:r>
            <a:r>
              <a:rPr lang="en-US" baseline="0" dirty="0"/>
              <a:t> logic layer and DRAM layers with vertical connections called TSVs. This vertical structure allows for a much higher number of connections increasing the available bandwidth. The customizable logic layer allows for processing-in-memory, which avoids overloading the memory bus by offloading computation to this layer in the 3D stacked module. </a:t>
            </a:r>
            <a:endParaRPr lang="en-US" b="0" i="0" u="none" baseline="0" dirty="0"/>
          </a:p>
          <a:p>
            <a:r>
              <a:rPr lang="en-US" b="0" i="0" u="none" baseline="0" dirty="0"/>
              <a:t>We can design the simple operations required for GRIM-Filter into the customizable logic layer and appropriately distribute the bit vectors to enable an efficient filter</a:t>
            </a:r>
          </a:p>
          <a:p>
            <a:r>
              <a:rPr lang="en-US" b="1" i="1" u="sng" baseline="0" dirty="0"/>
              <a:t>[CLICK]</a:t>
            </a:r>
          </a:p>
          <a:p>
            <a:r>
              <a:rPr lang="en-US" b="0" i="0" u="none" baseline="0" dirty="0"/>
              <a:t>Real 3D-stacked DRAM technologies are commercially available now such as high bandwidth memory</a:t>
            </a:r>
          </a:p>
          <a:p>
            <a:r>
              <a:rPr lang="en-US" b="1" i="1" u="sng" baseline="0" dirty="0"/>
              <a:t>[CLICK]</a:t>
            </a:r>
          </a:p>
          <a:p>
            <a:r>
              <a:rPr lang="en-US" b="0" i="0" u="none" baseline="0" dirty="0"/>
              <a:t>And micron’s hybrid memory cube, among others </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5612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3D stacked memory stacks a</a:t>
            </a:r>
            <a:r>
              <a:rPr lang="en-US" baseline="0" dirty="0"/>
              <a:t> logic layer and DRAM layers with vertical connections called TSVs. This vertical structure allows for a much higher number of connections increasing the available bandwidth. The customizable logic layer allows for processing-in-memory, which avoids overloading the memory bus by offloading computation to this layer in the 3D stacked module. </a:t>
            </a:r>
            <a:endParaRPr lang="en-US" b="0" i="0" u="none" baseline="0" dirty="0"/>
          </a:p>
          <a:p>
            <a:r>
              <a:rPr lang="en-US" b="0" i="0" u="none" baseline="0" dirty="0"/>
              <a:t>We can design the simple operations required for GRIM-Filter into the customizable logic layer and appropriately distribute the bit vectors to enable an efficient filter</a:t>
            </a:r>
          </a:p>
          <a:p>
            <a:r>
              <a:rPr lang="en-US" b="1" i="1" u="sng" baseline="0" dirty="0"/>
              <a:t>[CLICK]</a:t>
            </a:r>
          </a:p>
          <a:p>
            <a:r>
              <a:rPr lang="en-US" b="0" i="0" u="none" baseline="0" dirty="0"/>
              <a:t>Real 3D-stacked DRAM technologies are commercially available now such as high bandwidth memory</a:t>
            </a:r>
          </a:p>
          <a:p>
            <a:r>
              <a:rPr lang="en-US" b="1" i="1" u="sng" baseline="0" dirty="0"/>
              <a:t>[CLICK]</a:t>
            </a:r>
          </a:p>
          <a:p>
            <a:r>
              <a:rPr lang="en-US" b="0" i="0" u="none" baseline="0" dirty="0"/>
              <a:t>And micron’s hybrid memory cube, among others </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7750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Each DRAM layer is organized as an array of Banks</a:t>
            </a:r>
          </a:p>
          <a:p>
            <a:r>
              <a:rPr lang="en-US" b="1" i="0" u="none" dirty="0"/>
              <a:t>[CLICK]</a:t>
            </a:r>
          </a:p>
          <a:p>
            <a:r>
              <a:rPr lang="en-US" b="0" i="0" u="none" dirty="0"/>
              <a:t>and</a:t>
            </a:r>
            <a:r>
              <a:rPr lang="en-US" b="0" i="0" u="none" baseline="0" dirty="0"/>
              <a:t> a bank is an array of cells with a row buffer. The row buffer holds one row at a time and uses this structure to transfer data with high bandwidth into the logic layer via TSVs</a:t>
            </a:r>
          </a:p>
          <a:p>
            <a:r>
              <a:rPr lang="en-US" b="1" i="0" u="none" baseline="0" dirty="0"/>
              <a:t>[CLICK]</a:t>
            </a:r>
            <a:endParaRPr lang="en-US" b="1" i="0" u="none" dirty="0"/>
          </a:p>
          <a:p>
            <a:r>
              <a:rPr lang="en-US" b="0" i="0" u="none" dirty="0"/>
              <a:t>We</a:t>
            </a:r>
            <a:r>
              <a:rPr lang="en-US" b="0" i="0" u="none" baseline="0" dirty="0"/>
              <a:t> now show the distribution of bit vectors across the DRAM arrays to enable parallel processing of many bins. </a:t>
            </a:r>
          </a:p>
          <a:p>
            <a:r>
              <a:rPr lang="en-US" b="1" i="0" u="none" baseline="0" dirty="0"/>
              <a:t>[CLICK]</a:t>
            </a:r>
          </a:p>
          <a:p>
            <a:r>
              <a:rPr lang="en-US" b="0" i="0" u="none" baseline="0" dirty="0"/>
              <a:t>Each row represents a token's occurrence across many sequential bins. and the row of the appropriate token gets queried to find a vector showing the occurrence of the token across many bins.</a:t>
            </a:r>
          </a:p>
          <a:p>
            <a:r>
              <a:rPr lang="en-US" b="0" i="0" u="none" baseline="0" dirty="0"/>
              <a:t>These are the vectors are brought down into the logic layer to be operated on.</a:t>
            </a:r>
          </a:p>
          <a:p>
            <a:r>
              <a:rPr lang="en-US" b="1" i="1" u="sng" baseline="0" dirty="0"/>
              <a:t>[CLICK]</a:t>
            </a:r>
          </a:p>
          <a:p>
            <a:endParaRPr lang="en-US" b="1" i="1" u="sng" baseline="0" dirty="0"/>
          </a:p>
          <a:p>
            <a:r>
              <a:rPr lang="en-US" b="1" i="1" u="sng" baseline="0" dirty="0"/>
              <a:t>[END-CLICK]</a:t>
            </a:r>
            <a:endParaRPr lang="en-US" b="0" i="0" u="non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3367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We</a:t>
            </a:r>
            <a:r>
              <a:rPr lang="en-US" b="0" i="0" u="none" baseline="0" dirty="0"/>
              <a:t> now look at the implementation of logic in the logic layer </a:t>
            </a:r>
            <a:endParaRPr lang="en-US" b="0" i="0" u="none" dirty="0"/>
          </a:p>
          <a:p>
            <a:r>
              <a:rPr lang="en-US" b="1" i="1" u="sng" dirty="0"/>
              <a:t>[CLICK]</a:t>
            </a:r>
          </a:p>
          <a:p>
            <a:r>
              <a:rPr lang="en-US" b="0" i="0" u="none" dirty="0"/>
              <a:t>GRIM-Filter</a:t>
            </a:r>
            <a:r>
              <a:rPr lang="en-US" b="0" i="0" u="none" baseline="0" dirty="0"/>
              <a:t> only requires a very simple design for enabling the </a:t>
            </a:r>
            <a:r>
              <a:rPr lang="en-US" b="0" i="0" u="none" baseline="0" dirty="0" err="1"/>
              <a:t>bitvector</a:t>
            </a:r>
            <a:r>
              <a:rPr lang="en-US" b="0" i="0" u="none" baseline="0" dirty="0"/>
              <a:t> sum and threshold compare across many bins simultaneously. One comparator, </a:t>
            </a:r>
            <a:r>
              <a:rPr lang="en-US" b="0" i="0" u="none" baseline="0" dirty="0" err="1"/>
              <a:t>incrementer</a:t>
            </a:r>
            <a:r>
              <a:rPr lang="en-US" b="0" i="0" u="none" baseline="0" dirty="0"/>
              <a:t>, accumulator, and buffer for each bin that we are checking in parallel</a:t>
            </a:r>
            <a:endParaRPr lang="en-US" b="0" i="0" u="none" dirty="0"/>
          </a:p>
          <a:p>
            <a:r>
              <a:rPr lang="en-US" b="1" i="1" u="sng" dirty="0"/>
              <a:t>[CLICK]</a:t>
            </a:r>
          </a:p>
          <a:p>
            <a:r>
              <a:rPr lang="en-US" b="0" i="0" u="none" dirty="0"/>
              <a:t>This results in a very low area overhead and ease of implementation</a:t>
            </a:r>
          </a:p>
          <a:p>
            <a:r>
              <a:rPr lang="en-US" b="1" i="1" u="sng" dirty="0"/>
              <a:t>[END-CLICK]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3703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ran</a:t>
            </a:r>
            <a:r>
              <a:rPr lang="en-US" baseline="0" dirty="0"/>
              <a:t> 10 separate experiments with real read data sets, consisting of approximately 4 million reads each, and got the following results. Compared to the previous best filter, our filter enjoys a 2x average end-to-end read mapper performance gain across the data sets, and a 6x average lower false negative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2944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ran</a:t>
            </a:r>
            <a:r>
              <a:rPr lang="en-US" baseline="0" dirty="0"/>
              <a:t> 10 separate experiments with real read data sets, consisting of approximately 4 million reads each, and got the following results. Compared to the previous best filter, our filter enjoys a 2x average end-to-end read mapper performance gain across the data sets, and a 6x average lower false negative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9480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MinION is an inexpensive, pocket-sized, portable, high-throughput sequencing apparatus that produces data in real-time. These properties enable new potential applications of genome sequencing, such as rapid surveillance of Ebola, Zika or other epidemics, near-patient testing, and other applications that require real- time data analysis.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the MinION technology has two major advantages. First, it is capable of generating ultra-long reads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882 </a:t>
            </a:r>
            <a:r>
              <a:rPr lang="en-US" sz="1200" kern="1200" dirty="0" err="1">
                <a:solidFill>
                  <a:schemeClr val="tx1"/>
                </a:solidFill>
                <a:effectLst/>
                <a:latin typeface="+mn-lt"/>
                <a:ea typeface="+mn-ea"/>
                <a:cs typeface="+mn-cs"/>
              </a:rPr>
              <a:t>kilobase</a:t>
            </a:r>
            <a:r>
              <a:rPr lang="en-US" sz="1200" kern="1200" dirty="0">
                <a:solidFill>
                  <a:schemeClr val="tx1"/>
                </a:solidFill>
                <a:effectLst/>
                <a:latin typeface="+mn-lt"/>
                <a:ea typeface="+mn-ea"/>
                <a:cs typeface="+mn-cs"/>
              </a:rPr>
              <a:t> pairs or longer). </a:t>
            </a:r>
            <a:r>
              <a:rPr lang="en-US" sz="1200" b="1" kern="1200" dirty="0" err="1">
                <a:solidFill>
                  <a:schemeClr val="tx1"/>
                </a:solidFill>
                <a:effectLst/>
                <a:latin typeface="+mn-lt"/>
                <a:ea typeface="+mn-ea"/>
                <a:cs typeface="+mn-cs"/>
              </a:rPr>
              <a:t>MinION’s</a:t>
            </a:r>
            <a:r>
              <a:rPr lang="en-US" sz="1200" b="1" kern="1200" dirty="0">
                <a:solidFill>
                  <a:schemeClr val="tx1"/>
                </a:solidFill>
                <a:effectLst/>
                <a:latin typeface="+mn-lt"/>
                <a:ea typeface="+mn-ea"/>
                <a:cs typeface="+mn-cs"/>
              </a:rPr>
              <a:t> long reads greatly simplify the genome assembly process by decreasing the computational requirements. </a:t>
            </a:r>
            <a:r>
              <a:rPr lang="en-US" sz="1200" kern="1200" dirty="0">
                <a:solidFill>
                  <a:schemeClr val="tx1"/>
                </a:solidFill>
                <a:effectLst/>
                <a:latin typeface="+mn-lt"/>
                <a:ea typeface="+mn-ea"/>
                <a:cs typeface="+mn-cs"/>
              </a:rPr>
              <a:t>Second, it is small and portable. MinION is named as the first DNA sequencing device used in outer space to help the detection of life elsewhere in the universe with the help of its size and portability.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help of continuous updates to the MinION device and the </a:t>
            </a:r>
            <a:r>
              <a:rPr lang="en-US" sz="1200" kern="1200" dirty="0" err="1">
                <a:solidFill>
                  <a:schemeClr val="tx1"/>
                </a:solidFill>
                <a:effectLst/>
                <a:latin typeface="+mn-lt"/>
                <a:ea typeface="+mn-ea"/>
                <a:cs typeface="+mn-cs"/>
              </a:rPr>
              <a:t>nanopore</a:t>
            </a:r>
            <a:r>
              <a:rPr lang="en-US" sz="1200" kern="1200" dirty="0">
                <a:solidFill>
                  <a:schemeClr val="tx1"/>
                </a:solidFill>
                <a:effectLst/>
                <a:latin typeface="+mn-lt"/>
                <a:ea typeface="+mn-ea"/>
                <a:cs typeface="+mn-cs"/>
              </a:rPr>
              <a:t> chemistry, the first </a:t>
            </a:r>
            <a:r>
              <a:rPr lang="en-US" sz="1200" kern="1200" dirty="0" err="1">
                <a:solidFill>
                  <a:schemeClr val="tx1"/>
                </a:solidFill>
                <a:effectLst/>
                <a:latin typeface="+mn-lt"/>
                <a:ea typeface="+mn-ea"/>
                <a:cs typeface="+mn-cs"/>
              </a:rPr>
              <a:t>nanopore</a:t>
            </a:r>
            <a:r>
              <a:rPr lang="en-US" sz="1200" kern="1200" dirty="0">
                <a:solidFill>
                  <a:schemeClr val="tx1"/>
                </a:solidFill>
                <a:effectLst/>
                <a:latin typeface="+mn-lt"/>
                <a:ea typeface="+mn-ea"/>
                <a:cs typeface="+mn-cs"/>
              </a:rPr>
              <a:t> human reference genome was generated by using only MinION devices.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583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MinION is an inexpensive, pocket-sized, portable, high-throughput sequencing apparatus that produces data in real-time. These properties enable new potential applications of genome sequencing, such as rapid surveillance of Ebola, Zika or other epidemics, near-patient testing, and other applications that require real- time data analysis.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the MinION technology has two major advantages. First, it is capable of generating ultra-long reads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882 </a:t>
            </a:r>
            <a:r>
              <a:rPr lang="en-US" sz="1200" kern="1200" dirty="0" err="1">
                <a:solidFill>
                  <a:schemeClr val="tx1"/>
                </a:solidFill>
                <a:effectLst/>
                <a:latin typeface="+mn-lt"/>
                <a:ea typeface="+mn-ea"/>
                <a:cs typeface="+mn-cs"/>
              </a:rPr>
              <a:t>kilobase</a:t>
            </a:r>
            <a:r>
              <a:rPr lang="en-US" sz="1200" kern="1200" dirty="0">
                <a:solidFill>
                  <a:schemeClr val="tx1"/>
                </a:solidFill>
                <a:effectLst/>
                <a:latin typeface="+mn-lt"/>
                <a:ea typeface="+mn-ea"/>
                <a:cs typeface="+mn-cs"/>
              </a:rPr>
              <a:t> pairs or longer). </a:t>
            </a:r>
            <a:r>
              <a:rPr lang="en-US" sz="1200" b="1" kern="1200" dirty="0" err="1">
                <a:solidFill>
                  <a:schemeClr val="tx1"/>
                </a:solidFill>
                <a:effectLst/>
                <a:latin typeface="+mn-lt"/>
                <a:ea typeface="+mn-ea"/>
                <a:cs typeface="+mn-cs"/>
              </a:rPr>
              <a:t>MinION’s</a:t>
            </a:r>
            <a:r>
              <a:rPr lang="en-US" sz="1200" b="1" kern="1200" dirty="0">
                <a:solidFill>
                  <a:schemeClr val="tx1"/>
                </a:solidFill>
                <a:effectLst/>
                <a:latin typeface="+mn-lt"/>
                <a:ea typeface="+mn-ea"/>
                <a:cs typeface="+mn-cs"/>
              </a:rPr>
              <a:t> long reads greatly simplify the genome assembly process by decreasing the computational requirements. </a:t>
            </a:r>
            <a:r>
              <a:rPr lang="en-US" sz="1200" kern="1200" dirty="0">
                <a:solidFill>
                  <a:schemeClr val="tx1"/>
                </a:solidFill>
                <a:effectLst/>
                <a:latin typeface="+mn-lt"/>
                <a:ea typeface="+mn-ea"/>
                <a:cs typeface="+mn-cs"/>
              </a:rPr>
              <a:t>Second, it is small and portable. MinION is named as the first DNA sequencing device used in outer space to help the detection of life elsewhere in the universe with the help of its size and portability.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help of continuous updates to the MinION device and the </a:t>
            </a:r>
            <a:r>
              <a:rPr lang="en-US" sz="1200" kern="1200" dirty="0" err="1">
                <a:solidFill>
                  <a:schemeClr val="tx1"/>
                </a:solidFill>
                <a:effectLst/>
                <a:latin typeface="+mn-lt"/>
                <a:ea typeface="+mn-ea"/>
                <a:cs typeface="+mn-cs"/>
              </a:rPr>
              <a:t>nanopore</a:t>
            </a:r>
            <a:r>
              <a:rPr lang="en-US" sz="1200" kern="1200" dirty="0">
                <a:solidFill>
                  <a:schemeClr val="tx1"/>
                </a:solidFill>
                <a:effectLst/>
                <a:latin typeface="+mn-lt"/>
                <a:ea typeface="+mn-ea"/>
                <a:cs typeface="+mn-cs"/>
              </a:rPr>
              <a:t> chemistry, the first </a:t>
            </a:r>
            <a:r>
              <a:rPr lang="en-US" sz="1200" kern="1200" dirty="0" err="1">
                <a:solidFill>
                  <a:schemeClr val="tx1"/>
                </a:solidFill>
                <a:effectLst/>
                <a:latin typeface="+mn-lt"/>
                <a:ea typeface="+mn-ea"/>
                <a:cs typeface="+mn-cs"/>
              </a:rPr>
              <a:t>nanopore</a:t>
            </a:r>
            <a:r>
              <a:rPr lang="en-US" sz="1200" kern="1200" dirty="0">
                <a:solidFill>
                  <a:schemeClr val="tx1"/>
                </a:solidFill>
                <a:effectLst/>
                <a:latin typeface="+mn-lt"/>
                <a:ea typeface="+mn-ea"/>
                <a:cs typeface="+mn-cs"/>
              </a:rPr>
              <a:t> human reference genome was generated by using only MinION devices.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00039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8132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1/26/21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2021. 1. 26.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2021. 1. 26.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2021. 1. 26.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2021. 1. 26.</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2021. 1. 26.</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2021. 1. 26.</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2021. 1. 26.</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1/26/21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40316079"/>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95505513"/>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5004907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09667803"/>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850335604"/>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8686131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65847800"/>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8108389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37543223"/>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44814988"/>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272918736"/>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252831330"/>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3884408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4281490560"/>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733195777"/>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76073687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9764956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931982028"/>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65693779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704035137"/>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66669"/>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892932499"/>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t>‹#›</a:t>
            </a:fld>
            <a:endParaRPr lang="en-US"/>
          </a:p>
        </p:txBody>
      </p:sp>
    </p:spTree>
    <p:extLst>
      <p:ext uri="{BB962C8B-B14F-4D97-AF65-F5344CB8AC3E}">
        <p14:creationId xmlns:p14="http://schemas.microsoft.com/office/powerpoint/2010/main" val="1320418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obj" preserve="1">
  <p:cSld name="標題及物件">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pic>
        <p:nvPicPr>
          <p:cNvPr id="7" name="Picture 6"/>
          <p:cNvPicPr>
            <a:picLocks noChangeAspect="1"/>
          </p:cNvPicPr>
          <p:nvPr userDrawn="1"/>
        </p:nvPicPr>
        <p:blipFill>
          <a:blip r:embed="rId2"/>
          <a:stretch>
            <a:fillRect/>
          </a:stretch>
        </p:blipFill>
        <p:spPr>
          <a:xfrm>
            <a:off x="157619" y="6491171"/>
            <a:ext cx="1090808" cy="245591"/>
          </a:xfrm>
          <a:prstGeom prst="rect">
            <a:avLst/>
          </a:prstGeom>
        </p:spPr>
      </p:pic>
    </p:spTree>
    <p:extLst>
      <p:ext uri="{BB962C8B-B14F-4D97-AF65-F5344CB8AC3E}">
        <p14:creationId xmlns:p14="http://schemas.microsoft.com/office/powerpoint/2010/main" val="2960882561"/>
      </p:ext>
    </p:extLst>
  </p:cSld>
  <p:clrMapOvr>
    <a:overrideClrMapping bg1="lt1" tx1="dk1" bg2="lt2" tx2="dk2" accent1="accent1" accent2="accent2" accent3="accent3" accent4="accent4" accent5="accent5" accent6="accent6" hlink="hlink" folHlink="folHlink"/>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10689164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6624590"/>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55453510"/>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060270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411528565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732395157"/>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92338345"/>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39937160"/>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877540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74"/>
            <a:ext cx="7772400" cy="1470025"/>
          </a:xfrm>
        </p:spPr>
        <p:txBody>
          <a:bodyPr/>
          <a:lstStyle>
            <a:lvl1pPr>
              <a:defRPr>
                <a:solidFill>
                  <a:srgbClr val="006633"/>
                </a:solidFill>
              </a:defRPr>
            </a:lvl1pPr>
          </a:lstStyle>
          <a:p>
            <a:r>
              <a:rPr lang="tr-TR" altLang="zh-TW"/>
              <a:t>Click to edit Master title style</a:t>
            </a:r>
            <a:endParaRPr lang="en-US" dirty="0"/>
          </a:p>
        </p:txBody>
      </p:sp>
      <p:sp>
        <p:nvSpPr>
          <p:cNvPr id="3" name="Subtitle 2"/>
          <p:cNvSpPr>
            <a:spLocks noGrp="1"/>
          </p:cNvSpPr>
          <p:nvPr>
            <p:ph type="subTitle" idx="1"/>
          </p:nvPr>
        </p:nvSpPr>
        <p:spPr>
          <a:xfrm>
            <a:off x="1371600" y="3733800"/>
            <a:ext cx="6400800" cy="1752600"/>
          </a:xfrm>
        </p:spPr>
        <p:txBody>
          <a:bodyPr/>
          <a:lstStyle>
            <a:lvl1pPr marL="0" indent="0" algn="ctr">
              <a:buNone/>
              <a:defRPr b="0">
                <a:solidFill>
                  <a:schemeClr val="tx1"/>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11" name="Freeform 10"/>
          <p:cNvSpPr>
            <a:spLocks noChangeArrowheads="1"/>
          </p:cNvSpPr>
          <p:nvPr userDrawn="1"/>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p:spPr>
        <p:txBody>
          <a:bodyPr lIns="91425" tIns="45713" rIns="91425" bIns="45713"/>
          <a:lstStyle/>
          <a:p>
            <a:pPr defTabSz="914259">
              <a:defRPr/>
            </a:pPr>
            <a:endParaRPr lang="en-US" sz="1800" kern="0">
              <a:solidFill>
                <a:sysClr val="windowText" lastClr="000000"/>
              </a:solidFill>
              <a:latin typeface="Calibri"/>
            </a:endParaRPr>
          </a:p>
        </p:txBody>
      </p:sp>
      <p:sp>
        <p:nvSpPr>
          <p:cNvPr id="12" name="Line 8"/>
          <p:cNvSpPr>
            <a:spLocks noChangeShapeType="1"/>
          </p:cNvSpPr>
          <p:nvPr userDrawn="1"/>
        </p:nvSpPr>
        <p:spPr bwMode="auto">
          <a:xfrm>
            <a:off x="457200" y="3371850"/>
            <a:ext cx="8229600" cy="0"/>
          </a:xfrm>
          <a:prstGeom prst="line">
            <a:avLst/>
          </a:prstGeom>
          <a:noFill/>
          <a:ln w="19050">
            <a:solidFill>
              <a:srgbClr val="CC9900"/>
            </a:solidFill>
            <a:round/>
            <a:headEnd/>
            <a:tailEnd/>
          </a:ln>
          <a:effectLst/>
        </p:spPr>
        <p:txBody>
          <a:bodyPr lIns="91425" tIns="45713" rIns="91425" bIns="45713"/>
          <a:lstStyle/>
          <a:p>
            <a:pPr defTabSz="914259">
              <a:defRPr/>
            </a:pPr>
            <a:endParaRPr lang="en-US" sz="1800" kern="0">
              <a:solidFill>
                <a:sysClr val="windowText" lastClr="000000"/>
              </a:solidFill>
              <a:latin typeface="Calibri"/>
            </a:endParaRPr>
          </a:p>
        </p:txBody>
      </p:sp>
    </p:spTree>
    <p:extLst>
      <p:ext uri="{BB962C8B-B14F-4D97-AF65-F5344CB8AC3E}">
        <p14:creationId xmlns:p14="http://schemas.microsoft.com/office/powerpoint/2010/main" val="163749796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6633"/>
                </a:solidFill>
              </a:defRPr>
            </a:lvl1pPr>
          </a:lstStyle>
          <a:p>
            <a:r>
              <a:rPr lang="tr-TR" altLang="zh-TW"/>
              <a:t>Click to edit Master title style</a:t>
            </a:r>
            <a:endParaRPr lang="en-US" dirty="0"/>
          </a:p>
        </p:txBody>
      </p:sp>
      <p:sp>
        <p:nvSpPr>
          <p:cNvPr id="3" name="Content Placeholder 2"/>
          <p:cNvSpPr>
            <a:spLocks noGrp="1"/>
          </p:cNvSpPr>
          <p:nvPr>
            <p:ph idx="1"/>
          </p:nvPr>
        </p:nvSpPr>
        <p:spPr>
          <a:xfrm>
            <a:off x="457200" y="1295400"/>
            <a:ext cx="8229600" cy="5029200"/>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a:xfrm>
            <a:off x="6705601" y="6416752"/>
            <a:ext cx="2133600" cy="365125"/>
          </a:xfrm>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cxnSp>
        <p:nvCxnSpPr>
          <p:cNvPr id="7" name="Straight Connector 6"/>
          <p:cNvCxnSpPr/>
          <p:nvPr userDrawn="1"/>
        </p:nvCxnSpPr>
        <p:spPr>
          <a:xfrm>
            <a:off x="457200" y="1065212"/>
            <a:ext cx="8229600" cy="1588"/>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02213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7"/>
            <a:ext cx="7772400" cy="1362075"/>
          </a:xfrm>
        </p:spPr>
        <p:txBody>
          <a:bodyPr anchor="t"/>
          <a:lstStyle>
            <a:lvl1pPr algn="l">
              <a:defRPr sz="4000" b="1" cap="all"/>
            </a:lvl1pPr>
          </a:lstStyle>
          <a:p>
            <a:r>
              <a:rPr lang="tr-TR" altLang="zh-TW"/>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575064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9873483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5612806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1715875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0788708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tr-TR" altLang="zh-TW"/>
              <a:t>Click to edit Master title style</a:t>
            </a:r>
            <a:endParaRPr lang="en-US"/>
          </a:p>
        </p:txBody>
      </p:sp>
      <p:sp>
        <p:nvSpPr>
          <p:cNvPr id="3" name="Content Placeholder 2"/>
          <p:cNvSpPr>
            <a:spLocks noGrp="1"/>
          </p:cNvSpPr>
          <p:nvPr>
            <p:ph idx="1"/>
          </p:nvPr>
        </p:nvSpPr>
        <p:spPr>
          <a:xfrm>
            <a:off x="3575050" y="27312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6297593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r>
              <a:rPr lang="tr-TR" altLang="zh-TW"/>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5362982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0831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5"/>
            <a:ext cx="2057400" cy="5851525"/>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457200" y="274715"/>
            <a:ext cx="6019800" cy="5851525"/>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8813860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1186036456"/>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2918041016"/>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068020991"/>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3890640182"/>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4201418456"/>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311487286"/>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209798641"/>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965129965"/>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47023993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04139769"/>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2727536009"/>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220611247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BFE31D43-EC5B-6D46-A530-1916B594C627}"/>
              </a:ext>
            </a:extLst>
          </p:cNvPr>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304EBC71-D16D-724D-8FF7-5920CE91FB92}"/>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431F904C-B97A-1B40-97B6-244339C6A54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556A2509-CE15-344E-9C31-67809FF8451F}"/>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latin typeface="Garamond" pitchFamily="18" charset="0"/>
              </a:defRPr>
            </a:lvl1pPr>
          </a:lstStyle>
          <a:p>
            <a:pPr>
              <a:defRPr/>
            </a:pPr>
            <a:endParaRPr lang="en-US" altLang="en-US"/>
          </a:p>
        </p:txBody>
      </p:sp>
      <p:sp>
        <p:nvSpPr>
          <p:cNvPr id="8" name="Rectangle 5">
            <a:extLst>
              <a:ext uri="{FF2B5EF4-FFF2-40B4-BE49-F238E27FC236}">
                <a16:creationId xmlns:a16="http://schemas.microsoft.com/office/drawing/2014/main" id="{12F90F15-1656-CF4B-B08C-66AC690C172D}"/>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593B4E89-D562-7E4F-BB45-A01C7EC4AB04}"/>
              </a:ext>
            </a:extLst>
          </p:cNvPr>
          <p:cNvSpPr>
            <a:spLocks noGrp="1" noChangeArrowheads="1"/>
          </p:cNvSpPr>
          <p:nvPr>
            <p:ph type="sldNum" sz="quarter" idx="12"/>
          </p:nvPr>
        </p:nvSpPr>
        <p:spPr/>
        <p:txBody>
          <a:bodyPr/>
          <a:lstStyle>
            <a:lvl1pPr>
              <a:defRPr sz="1200"/>
            </a:lvl1pPr>
          </a:lstStyle>
          <a:p>
            <a:pPr>
              <a:defRPr/>
            </a:pPr>
            <a:fld id="{C34B0B5A-1369-1B4C-A177-0670EE0E6C07}" type="slidenum">
              <a:rPr lang="en-US" altLang="en-US"/>
              <a:pPr>
                <a:defRPr/>
              </a:pPr>
              <a:t>‹#›</a:t>
            </a:fld>
            <a:endParaRPr lang="en-US" altLang="en-US"/>
          </a:p>
        </p:txBody>
      </p:sp>
    </p:spTree>
    <p:extLst>
      <p:ext uri="{BB962C8B-B14F-4D97-AF65-F5344CB8AC3E}">
        <p14:creationId xmlns:p14="http://schemas.microsoft.com/office/powerpoint/2010/main" val="4136866501"/>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1B42054-1F18-0A4A-82EF-3E762143C83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458C081-6DD2-3045-A7E4-50E3512BAA62}"/>
              </a:ext>
            </a:extLst>
          </p:cNvPr>
          <p:cNvSpPr>
            <a:spLocks noGrp="1" noChangeArrowheads="1"/>
          </p:cNvSpPr>
          <p:nvPr>
            <p:ph type="sldNum" sz="quarter" idx="11"/>
          </p:nvPr>
        </p:nvSpPr>
        <p:spPr>
          <a:ln/>
        </p:spPr>
        <p:txBody>
          <a:bodyPr/>
          <a:lstStyle>
            <a:lvl1pPr>
              <a:defRPr/>
            </a:lvl1pPr>
          </a:lstStyle>
          <a:p>
            <a:pPr>
              <a:defRPr/>
            </a:pPr>
            <a:fld id="{7A1B7751-9870-6541-9957-819C77D79013}" type="slidenum">
              <a:rPr lang="en-US" altLang="en-US"/>
              <a:pPr>
                <a:defRPr/>
              </a:pPr>
              <a:t>‹#›</a:t>
            </a:fld>
            <a:endParaRPr lang="en-US" altLang="en-US"/>
          </a:p>
        </p:txBody>
      </p:sp>
    </p:spTree>
    <p:extLst>
      <p:ext uri="{BB962C8B-B14F-4D97-AF65-F5344CB8AC3E}">
        <p14:creationId xmlns:p14="http://schemas.microsoft.com/office/powerpoint/2010/main" val="4079335801"/>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DE0E3C2E-96A6-FB43-B805-C61B23E80B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3DFB309-12FC-2F47-BBD2-4E0C7376A6F9}"/>
              </a:ext>
            </a:extLst>
          </p:cNvPr>
          <p:cNvSpPr>
            <a:spLocks noGrp="1" noChangeArrowheads="1"/>
          </p:cNvSpPr>
          <p:nvPr>
            <p:ph type="sldNum" sz="quarter" idx="11"/>
          </p:nvPr>
        </p:nvSpPr>
        <p:spPr>
          <a:ln/>
        </p:spPr>
        <p:txBody>
          <a:bodyPr/>
          <a:lstStyle>
            <a:lvl1pPr>
              <a:defRPr/>
            </a:lvl1pPr>
          </a:lstStyle>
          <a:p>
            <a:pPr>
              <a:defRPr/>
            </a:pPr>
            <a:fld id="{01232ED1-E350-194C-A5F8-DA2CB935CEB5}" type="slidenum">
              <a:rPr lang="en-US" altLang="en-US"/>
              <a:pPr>
                <a:defRPr/>
              </a:pPr>
              <a:t>‹#›</a:t>
            </a:fld>
            <a:endParaRPr lang="en-US" altLang="en-US"/>
          </a:p>
        </p:txBody>
      </p:sp>
    </p:spTree>
    <p:extLst>
      <p:ext uri="{BB962C8B-B14F-4D97-AF65-F5344CB8AC3E}">
        <p14:creationId xmlns:p14="http://schemas.microsoft.com/office/powerpoint/2010/main" val="157116914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385DE8B-6034-3746-9197-6658D810BE0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FC526EA-9A29-A34A-B0B2-82EA117C70F9}"/>
              </a:ext>
            </a:extLst>
          </p:cNvPr>
          <p:cNvSpPr>
            <a:spLocks noGrp="1" noChangeArrowheads="1"/>
          </p:cNvSpPr>
          <p:nvPr>
            <p:ph type="sldNum" sz="quarter" idx="11"/>
          </p:nvPr>
        </p:nvSpPr>
        <p:spPr>
          <a:ln/>
        </p:spPr>
        <p:txBody>
          <a:bodyPr/>
          <a:lstStyle>
            <a:lvl1pPr>
              <a:defRPr/>
            </a:lvl1pPr>
          </a:lstStyle>
          <a:p>
            <a:pPr>
              <a:defRPr/>
            </a:pPr>
            <a:fld id="{19AC7EB3-2E17-8845-AA6D-9C7858451E8F}" type="slidenum">
              <a:rPr lang="en-US" altLang="en-US"/>
              <a:pPr>
                <a:defRPr/>
              </a:pPr>
              <a:t>‹#›</a:t>
            </a:fld>
            <a:endParaRPr lang="en-US" altLang="en-US"/>
          </a:p>
        </p:txBody>
      </p:sp>
    </p:spTree>
    <p:extLst>
      <p:ext uri="{BB962C8B-B14F-4D97-AF65-F5344CB8AC3E}">
        <p14:creationId xmlns:p14="http://schemas.microsoft.com/office/powerpoint/2010/main" val="1859551979"/>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ACDC270-D2B4-6A4B-AD98-0613A7B55F6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DAA2111-1F33-2644-BF78-4784F3B96198}"/>
              </a:ext>
            </a:extLst>
          </p:cNvPr>
          <p:cNvSpPr>
            <a:spLocks noGrp="1" noChangeArrowheads="1"/>
          </p:cNvSpPr>
          <p:nvPr>
            <p:ph type="sldNum" sz="quarter" idx="11"/>
          </p:nvPr>
        </p:nvSpPr>
        <p:spPr>
          <a:ln/>
        </p:spPr>
        <p:txBody>
          <a:bodyPr/>
          <a:lstStyle>
            <a:lvl1pPr>
              <a:defRPr/>
            </a:lvl1pPr>
          </a:lstStyle>
          <a:p>
            <a:pPr>
              <a:defRPr/>
            </a:pPr>
            <a:fld id="{6DFD554C-E1DE-8C47-A68D-183AFE8B58EF}" type="slidenum">
              <a:rPr lang="en-US" altLang="en-US"/>
              <a:pPr>
                <a:defRPr/>
              </a:pPr>
              <a:t>‹#›</a:t>
            </a:fld>
            <a:endParaRPr lang="en-US" altLang="en-US"/>
          </a:p>
        </p:txBody>
      </p:sp>
    </p:spTree>
    <p:extLst>
      <p:ext uri="{BB962C8B-B14F-4D97-AF65-F5344CB8AC3E}">
        <p14:creationId xmlns:p14="http://schemas.microsoft.com/office/powerpoint/2010/main" val="2521568663"/>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1F9908E9-A2C6-B34C-8842-33CF846DFF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0718952-370A-A047-8291-0486A2990A1A}"/>
              </a:ext>
            </a:extLst>
          </p:cNvPr>
          <p:cNvSpPr>
            <a:spLocks noGrp="1" noChangeArrowheads="1"/>
          </p:cNvSpPr>
          <p:nvPr>
            <p:ph type="sldNum" sz="quarter" idx="11"/>
          </p:nvPr>
        </p:nvSpPr>
        <p:spPr>
          <a:ln/>
        </p:spPr>
        <p:txBody>
          <a:bodyPr/>
          <a:lstStyle>
            <a:lvl1pPr>
              <a:defRPr/>
            </a:lvl1pPr>
          </a:lstStyle>
          <a:p>
            <a:pPr>
              <a:defRPr/>
            </a:pPr>
            <a:fld id="{D8145946-A8EE-1A41-9869-62BE7D0E15A7}" type="slidenum">
              <a:rPr lang="en-US" altLang="en-US"/>
              <a:pPr>
                <a:defRPr/>
              </a:pPr>
              <a:t>‹#›</a:t>
            </a:fld>
            <a:endParaRPr lang="en-US" altLang="en-US"/>
          </a:p>
        </p:txBody>
      </p:sp>
    </p:spTree>
    <p:extLst>
      <p:ext uri="{BB962C8B-B14F-4D97-AF65-F5344CB8AC3E}">
        <p14:creationId xmlns:p14="http://schemas.microsoft.com/office/powerpoint/2010/main" val="378503593"/>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FEDB721-8859-1649-86FB-2767DD6B038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B290A787-BD8B-BD42-8B60-D4F3E73EA9E3}"/>
              </a:ext>
            </a:extLst>
          </p:cNvPr>
          <p:cNvSpPr>
            <a:spLocks noGrp="1" noChangeArrowheads="1"/>
          </p:cNvSpPr>
          <p:nvPr>
            <p:ph type="sldNum" sz="quarter" idx="11"/>
          </p:nvPr>
        </p:nvSpPr>
        <p:spPr>
          <a:ln/>
        </p:spPr>
        <p:txBody>
          <a:bodyPr/>
          <a:lstStyle>
            <a:lvl1pPr>
              <a:defRPr/>
            </a:lvl1pPr>
          </a:lstStyle>
          <a:p>
            <a:pPr>
              <a:defRPr/>
            </a:pPr>
            <a:fld id="{BEAA283E-B809-0342-9EFE-028DE854B66C}" type="slidenum">
              <a:rPr lang="en-US" altLang="en-US"/>
              <a:pPr>
                <a:defRPr/>
              </a:pPr>
              <a:t>‹#›</a:t>
            </a:fld>
            <a:endParaRPr lang="en-US" altLang="en-US"/>
          </a:p>
        </p:txBody>
      </p:sp>
    </p:spTree>
    <p:extLst>
      <p:ext uri="{BB962C8B-B14F-4D97-AF65-F5344CB8AC3E}">
        <p14:creationId xmlns:p14="http://schemas.microsoft.com/office/powerpoint/2010/main" val="375840445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B3021525-85F5-B24E-AF3E-0169838E83C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D1A8B58-5C95-AF42-8BD5-0FDDD0EDC291}"/>
              </a:ext>
            </a:extLst>
          </p:cNvPr>
          <p:cNvSpPr>
            <a:spLocks noGrp="1" noChangeArrowheads="1"/>
          </p:cNvSpPr>
          <p:nvPr>
            <p:ph type="sldNum" sz="quarter" idx="11"/>
          </p:nvPr>
        </p:nvSpPr>
        <p:spPr>
          <a:ln/>
        </p:spPr>
        <p:txBody>
          <a:bodyPr/>
          <a:lstStyle>
            <a:lvl1pPr>
              <a:defRPr/>
            </a:lvl1pPr>
          </a:lstStyle>
          <a:p>
            <a:pPr>
              <a:defRPr/>
            </a:pPr>
            <a:fld id="{22EF1834-4868-1043-849C-11CD7DE4AFD5}" type="slidenum">
              <a:rPr lang="en-US" altLang="en-US"/>
              <a:pPr>
                <a:defRPr/>
              </a:pPr>
              <a:t>‹#›</a:t>
            </a:fld>
            <a:endParaRPr lang="en-US" altLang="en-US"/>
          </a:p>
        </p:txBody>
      </p:sp>
    </p:spTree>
    <p:extLst>
      <p:ext uri="{BB962C8B-B14F-4D97-AF65-F5344CB8AC3E}">
        <p14:creationId xmlns:p14="http://schemas.microsoft.com/office/powerpoint/2010/main" val="1478498665"/>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4D4FE086-EE0E-7B43-9DFC-0BEE36476FF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8F36788-68DC-164B-AE50-3C2B39BD2BCC}"/>
              </a:ext>
            </a:extLst>
          </p:cNvPr>
          <p:cNvSpPr>
            <a:spLocks noGrp="1" noChangeArrowheads="1"/>
          </p:cNvSpPr>
          <p:nvPr>
            <p:ph type="sldNum" sz="quarter" idx="11"/>
          </p:nvPr>
        </p:nvSpPr>
        <p:spPr>
          <a:ln/>
        </p:spPr>
        <p:txBody>
          <a:bodyPr/>
          <a:lstStyle>
            <a:lvl1pPr>
              <a:defRPr/>
            </a:lvl1pPr>
          </a:lstStyle>
          <a:p>
            <a:pPr>
              <a:defRPr/>
            </a:pPr>
            <a:fld id="{D3BBDB7A-3F9F-B341-87C1-54F26857E4CC}" type="slidenum">
              <a:rPr lang="en-US" altLang="en-US"/>
              <a:pPr>
                <a:defRPr/>
              </a:pPr>
              <a:t>‹#›</a:t>
            </a:fld>
            <a:endParaRPr lang="en-US" altLang="en-US"/>
          </a:p>
        </p:txBody>
      </p:sp>
    </p:spTree>
    <p:extLst>
      <p:ext uri="{BB962C8B-B14F-4D97-AF65-F5344CB8AC3E}">
        <p14:creationId xmlns:p14="http://schemas.microsoft.com/office/powerpoint/2010/main" val="2431637017"/>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33BC8EB-C4E9-B141-BF61-08194D340BD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395A34B-8708-3644-A2A2-C3E8EEF0BD33}"/>
              </a:ext>
            </a:extLst>
          </p:cNvPr>
          <p:cNvSpPr>
            <a:spLocks noGrp="1" noChangeArrowheads="1"/>
          </p:cNvSpPr>
          <p:nvPr>
            <p:ph type="sldNum" sz="quarter" idx="11"/>
          </p:nvPr>
        </p:nvSpPr>
        <p:spPr>
          <a:ln/>
        </p:spPr>
        <p:txBody>
          <a:bodyPr/>
          <a:lstStyle>
            <a:lvl1pPr>
              <a:defRPr/>
            </a:lvl1pPr>
          </a:lstStyle>
          <a:p>
            <a:pPr>
              <a:defRPr/>
            </a:pPr>
            <a:fld id="{73C1673D-4614-9447-AEB8-918A4FBDE1D6}" type="slidenum">
              <a:rPr lang="en-US" altLang="en-US"/>
              <a:pPr>
                <a:defRPr/>
              </a:pPr>
              <a:t>‹#›</a:t>
            </a:fld>
            <a:endParaRPr lang="en-US" altLang="en-US"/>
          </a:p>
        </p:txBody>
      </p:sp>
    </p:spTree>
    <p:extLst>
      <p:ext uri="{BB962C8B-B14F-4D97-AF65-F5344CB8AC3E}">
        <p14:creationId xmlns:p14="http://schemas.microsoft.com/office/powerpoint/2010/main" val="3686278205"/>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936AEB2-51F1-B24D-B1B9-C2A61C7E51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64A55A6-B73F-C84D-8DCE-4D96A89EBE26}"/>
              </a:ext>
            </a:extLst>
          </p:cNvPr>
          <p:cNvSpPr>
            <a:spLocks noGrp="1" noChangeArrowheads="1"/>
          </p:cNvSpPr>
          <p:nvPr>
            <p:ph type="sldNum" sz="quarter" idx="11"/>
          </p:nvPr>
        </p:nvSpPr>
        <p:spPr>
          <a:ln/>
        </p:spPr>
        <p:txBody>
          <a:bodyPr/>
          <a:lstStyle>
            <a:lvl1pPr>
              <a:defRPr/>
            </a:lvl1pPr>
          </a:lstStyle>
          <a:p>
            <a:pPr>
              <a:defRPr/>
            </a:pPr>
            <a:fld id="{31AAD42C-D65E-7341-AB0E-6CCDEBF2AAD8}" type="slidenum">
              <a:rPr lang="en-US" altLang="en-US"/>
              <a:pPr>
                <a:defRPr/>
              </a:pPr>
              <a:t>‹#›</a:t>
            </a:fld>
            <a:endParaRPr lang="en-US" altLang="en-US"/>
          </a:p>
        </p:txBody>
      </p:sp>
    </p:spTree>
    <p:extLst>
      <p:ext uri="{BB962C8B-B14F-4D97-AF65-F5344CB8AC3E}">
        <p14:creationId xmlns:p14="http://schemas.microsoft.com/office/powerpoint/2010/main" val="158866480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latin typeface="Corbel" panose="020B0503020204020204" pitchFamily="34" charset="0"/>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lang="en-US" dirty="0">
                <a:latin typeface="Corbel" panose="020B0503020204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822961" y="6459786"/>
            <a:ext cx="1854203" cy="365125"/>
          </a:xfrm>
          <a:prstGeom prst="rect">
            <a:avLst/>
          </a:prstGeom>
        </p:spPr>
        <p:txBody>
          <a:bodyPr/>
          <a:lstStyle>
            <a:lvl1pPr>
              <a:defRPr>
                <a:latin typeface="Corbel" panose="020B0503020204020204" pitchFamily="34" charset="0"/>
              </a:defRPr>
            </a:lvl1p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lvl1pPr>
              <a:defRPr>
                <a:latin typeface="Corbel" panose="020B0503020204020204" pitchFamily="34" charset="0"/>
              </a:defRPr>
            </a:lvl1p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lvl1pPr>
              <a:defRPr>
                <a:latin typeface="Corbel" panose="020B0503020204020204" pitchFamily="34" charset="0"/>
              </a:defRPr>
            </a:lvl1pPr>
          </a:lstStyle>
          <a:p>
            <a:fld id="{CD91F3D4-A4DB-CE42-BA95-FABA56D31263}" type="slidenum">
              <a:rPr lang="en-US" smtClean="0"/>
              <a:pPr/>
              <a:t>‹#›</a:t>
            </a:fld>
            <a:endParaRPr lang="en-US"/>
          </a:p>
        </p:txBody>
      </p:sp>
    </p:spTree>
    <p:extLst>
      <p:ext uri="{BB962C8B-B14F-4D97-AF65-F5344CB8AC3E}">
        <p14:creationId xmlns:p14="http://schemas.microsoft.com/office/powerpoint/2010/main" val="282492792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Corbel" panose="020B0503020204020204" pitchFamily="34" charset="0"/>
              </a:defRPr>
            </a:lvl1pPr>
          </a:lstStyle>
          <a:p>
            <a:r>
              <a:rPr lang="en-US"/>
              <a:t>Click to edit Master title style</a:t>
            </a:r>
          </a:p>
        </p:txBody>
      </p:sp>
      <p:sp>
        <p:nvSpPr>
          <p:cNvPr id="15" name="Text Placeholder 2"/>
          <p:cNvSpPr>
            <a:spLocks noGrp="1"/>
          </p:cNvSpPr>
          <p:nvPr>
            <p:ph idx="1"/>
          </p:nvPr>
        </p:nvSpPr>
        <p:spPr>
          <a:xfrm>
            <a:off x="366963" y="1153551"/>
            <a:ext cx="8410073" cy="5275384"/>
          </a:xfrm>
          <a:prstGeom prst="rect">
            <a:avLst/>
          </a:prstGeom>
        </p:spPr>
        <p:txBody>
          <a:bodyPr vert="horz" lIns="0" tIns="45720" rIns="0" bIns="45720" rtlCol="0">
            <a:normAutofit/>
          </a:bodyPr>
          <a:lstStyle>
            <a:lvl1pPr marL="454025" indent="-274638">
              <a:buSzPct val="90000"/>
              <a:buFont typeface="Wingdings" pitchFamily="2" charset="2"/>
              <a:buChar char="q"/>
              <a:tabLst/>
              <a:defRPr>
                <a:latin typeface="Corbel" panose="020B0503020204020204" pitchFamily="34" charset="0"/>
              </a:defRPr>
            </a:lvl1pPr>
            <a:lvl2pPr marL="717550" indent="-263525">
              <a:buSzPct val="90000"/>
              <a:buFont typeface="Courier New" panose="02070309020205020404" pitchFamily="49" charset="0"/>
              <a:buChar char="o"/>
              <a:tabLst/>
              <a:defRPr>
                <a:latin typeface="Corbel" panose="020B0503020204020204" pitchFamily="34" charset="0"/>
              </a:defRPr>
            </a:lvl2pPr>
            <a:lvl3pPr marL="896938" indent="-179388">
              <a:buSzPct val="90000"/>
              <a:buFont typeface="Wingdings" pitchFamily="2" charset="2"/>
              <a:buChar char="§"/>
              <a:tabLst/>
              <a:defRPr>
                <a:latin typeface="Corbel" panose="020B0503020204020204" pitchFamily="34" charset="0"/>
              </a:defRPr>
            </a:lvl3pPr>
            <a:lvl4pPr marL="454025" indent="-274638">
              <a:buFont typeface="Courier New" panose="02070309020205020404" pitchFamily="49" charset="0"/>
              <a:buChar char="o"/>
              <a:tabLst/>
              <a:defRPr>
                <a:latin typeface="Corbel" panose="020B0503020204020204" pitchFamily="34" charset="0"/>
              </a:defRPr>
            </a:lvl4pPr>
            <a:lvl5pPr marL="454025" indent="-274638">
              <a:buFont typeface="Courier New" panose="02070309020205020404" pitchFamily="49" charset="0"/>
              <a:buChar char="o"/>
              <a:tabLst/>
              <a:defRPr>
                <a:latin typeface="Corbel" panose="020B05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7877DCE4-59DE-6842-9025-850FA35F2989}"/>
              </a:ext>
            </a:extLst>
          </p:cNvPr>
          <p:cNvSpPr txBox="1"/>
          <p:nvPr userDrawn="1"/>
        </p:nvSpPr>
        <p:spPr>
          <a:xfrm>
            <a:off x="8110845" y="6838002"/>
            <a:ext cx="184731" cy="369332"/>
          </a:xfrm>
          <a:prstGeom prst="rect">
            <a:avLst/>
          </a:prstGeom>
          <a:noFill/>
        </p:spPr>
        <p:txBody>
          <a:bodyPr wrap="none" rtlCol="0">
            <a:spAutoFit/>
          </a:bodyPr>
          <a:lstStyle/>
          <a:p>
            <a:endParaRPr lang="en-US" dirty="0">
              <a:latin typeface="Corbel" panose="020B0503020204020204" pitchFamily="34" charset="0"/>
            </a:endParaRPr>
          </a:p>
        </p:txBody>
      </p:sp>
      <p:sp>
        <p:nvSpPr>
          <p:cNvPr id="12" name="Slide Number Placeholder 11">
            <a:extLst>
              <a:ext uri="{FF2B5EF4-FFF2-40B4-BE49-F238E27FC236}">
                <a16:creationId xmlns:a16="http://schemas.microsoft.com/office/drawing/2014/main" id="{ACB0FC8C-43DD-9D48-AFAC-3990C93373E6}"/>
              </a:ext>
            </a:extLst>
          </p:cNvPr>
          <p:cNvSpPr>
            <a:spLocks noGrp="1"/>
          </p:cNvSpPr>
          <p:nvPr>
            <p:ph type="sldNum" sz="quarter" idx="10"/>
          </p:nvPr>
        </p:nvSpPr>
        <p:spPr>
          <a:xfrm>
            <a:off x="7516375" y="6567235"/>
            <a:ext cx="1260661" cy="270767"/>
          </a:xfrm>
          <a:prstGeom prst="rect">
            <a:avLst/>
          </a:prstGeom>
        </p:spPr>
        <p:txBody>
          <a:bodyPr anchor="ctr" anchorCtr="0"/>
          <a:lstStyle>
            <a:lvl1pPr algn="r">
              <a:defRPr sz="1600" b="1">
                <a:solidFill>
                  <a:schemeClr val="bg1"/>
                </a:solidFill>
                <a:latin typeface="Corbel" panose="020B0503020204020204" pitchFamily="34" charset="0"/>
                <a:cs typeface="Calibri" panose="020F0502020204030204" pitchFamily="34" charset="0"/>
              </a:defRPr>
            </a:lvl1pPr>
          </a:lstStyle>
          <a:p>
            <a:fld id="{BE67019E-6B59-9444-A8F8-0CFAB6B6981D}" type="slidenum">
              <a:rPr lang="en-US" smtClean="0"/>
              <a:pPr/>
              <a:t>‹#›</a:t>
            </a:fld>
            <a:endParaRPr lang="en-US" dirty="0"/>
          </a:p>
        </p:txBody>
      </p:sp>
      <p:sp>
        <p:nvSpPr>
          <p:cNvPr id="2" name="TextBox 1">
            <a:extLst>
              <a:ext uri="{FF2B5EF4-FFF2-40B4-BE49-F238E27FC236}">
                <a16:creationId xmlns:a16="http://schemas.microsoft.com/office/drawing/2014/main" id="{DFF6FA9D-EFD2-1C4F-A541-91C2470A455F}"/>
              </a:ext>
            </a:extLst>
          </p:cNvPr>
          <p:cNvSpPr txBox="1"/>
          <p:nvPr userDrawn="1"/>
        </p:nvSpPr>
        <p:spPr>
          <a:xfrm>
            <a:off x="289800" y="6557854"/>
            <a:ext cx="2286000" cy="307777"/>
          </a:xfrm>
          <a:prstGeom prst="rect">
            <a:avLst/>
          </a:prstGeom>
          <a:noFill/>
        </p:spPr>
        <p:txBody>
          <a:bodyPr wrap="square" rtlCol="0">
            <a:spAutoFit/>
          </a:bodyPr>
          <a:lstStyle/>
          <a:p>
            <a:r>
              <a:rPr lang="en-US" sz="1400" b="1" dirty="0">
                <a:solidFill>
                  <a:schemeClr val="bg1"/>
                </a:solidFill>
                <a:latin typeface="Corbel" panose="020B0503020204020204" pitchFamily="34" charset="0"/>
              </a:rPr>
              <a:t>Damla Senol Cali</a:t>
            </a:r>
          </a:p>
        </p:txBody>
      </p:sp>
      <p:pic>
        <p:nvPicPr>
          <p:cNvPr id="3" name="Picture 2">
            <a:extLst>
              <a:ext uri="{FF2B5EF4-FFF2-40B4-BE49-F238E27FC236}">
                <a16:creationId xmlns:a16="http://schemas.microsoft.com/office/drawing/2014/main" id="{4052A465-8F4F-ED47-B31D-D47AD03CD431}"/>
              </a:ext>
            </a:extLst>
          </p:cNvPr>
          <p:cNvPicPr>
            <a:picLocks noChangeAspect="1"/>
          </p:cNvPicPr>
          <p:nvPr userDrawn="1"/>
        </p:nvPicPr>
        <p:blipFill>
          <a:blip r:embed="rId2"/>
          <a:stretch>
            <a:fillRect/>
          </a:stretch>
        </p:blipFill>
        <p:spPr>
          <a:xfrm>
            <a:off x="4113778" y="6573165"/>
            <a:ext cx="916442" cy="270767"/>
          </a:xfrm>
          <a:prstGeom prst="rect">
            <a:avLst/>
          </a:prstGeom>
        </p:spPr>
      </p:pic>
    </p:spTree>
    <p:extLst>
      <p:ext uri="{BB962C8B-B14F-4D97-AF65-F5344CB8AC3E}">
        <p14:creationId xmlns:p14="http://schemas.microsoft.com/office/powerpoint/2010/main" val="41850217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3A3EF56B-2326-4E43-9A56-37F643A747BE}"/>
              </a:ext>
            </a:extLst>
          </p:cNvPr>
          <p:cNvSpPr/>
          <p:nvPr userDrawn="1"/>
        </p:nvSpPr>
        <p:spPr>
          <a:xfrm flipV="1">
            <a:off x="462012" y="4366260"/>
            <a:ext cx="8265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81548F38-4271-374F-8F2F-F4933C041C58}"/>
              </a:ext>
            </a:extLst>
          </p:cNvPr>
          <p:cNvSpPr/>
          <p:nvPr userDrawn="1"/>
        </p:nvSpPr>
        <p:spPr>
          <a:xfrm>
            <a:off x="0" y="6403574"/>
            <a:ext cx="9144001" cy="480184"/>
          </a:xfrm>
          <a:prstGeom prst="rect">
            <a:avLst/>
          </a:prstGeom>
          <a:solidFill>
            <a:srgbClr val="75ABD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Tree>
    <p:extLst>
      <p:ext uri="{BB962C8B-B14F-4D97-AF65-F5344CB8AC3E}">
        <p14:creationId xmlns:p14="http://schemas.microsoft.com/office/powerpoint/2010/main" val="238206451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71640515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03993063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0144" y="6388833"/>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771437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05866741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lvl1pPr>
              <a:defRPr>
                <a:solidFill>
                  <a:schemeClr val="tx2"/>
                </a:solidFill>
              </a:defRPr>
            </a:lvl1pPr>
          </a:lstStyle>
          <a:p>
            <a:fld id="{CD91F3D4-A4DB-CE42-BA95-FABA56D31263}" type="slidenum">
              <a:rPr lang="en-US" smtClean="0"/>
              <a:t>‹#›</a:t>
            </a:fld>
            <a:endParaRPr lang="en-US"/>
          </a:p>
        </p:txBody>
      </p:sp>
    </p:spTree>
    <p:extLst>
      <p:ext uri="{BB962C8B-B14F-4D97-AF65-F5344CB8AC3E}">
        <p14:creationId xmlns:p14="http://schemas.microsoft.com/office/powerpoint/2010/main" val="7608971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68865374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82956437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21760"/>
          </a:xfrm>
        </p:spPr>
        <p:txBody>
          <a:bodyPr/>
          <a:lstStyle/>
          <a:p>
            <a:r>
              <a:rPr lang="en-US"/>
              <a:t>Click to edit Master title style</a:t>
            </a:r>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40323776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71576545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50452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132728327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5241791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685352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627277507"/>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433711968"/>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018602851"/>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3155699080"/>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10148669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583846944"/>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238073287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417271907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1419820670"/>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114255109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758230398"/>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03393665"/>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0476204"/>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7370963"/>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4837191"/>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8553264"/>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28868"/>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3636926"/>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8205202"/>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026357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700840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93542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897897"/>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85000"/>
              </a:lnSpc>
              <a:defRPr sz="8000" spc="-50" baseline="0">
                <a:solidFill>
                  <a:schemeClr val="tx1">
                    <a:lumMod val="85000"/>
                    <a:lumOff val="15000"/>
                  </a:schemeClr>
                </a:solidFill>
                <a:latin typeface="Corbel" panose="020B0503020204020204" pitchFamily="34" charset="0"/>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lang="en-US" dirty="0">
                <a:latin typeface="Corbel" panose="020B0503020204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822961" y="6459786"/>
            <a:ext cx="1854203" cy="365125"/>
          </a:xfrm>
          <a:prstGeom prst="rect">
            <a:avLst/>
          </a:prstGeom>
        </p:spPr>
        <p:txBody>
          <a:bodyPr/>
          <a:lstStyle>
            <a:lvl1pPr>
              <a:defRPr>
                <a:latin typeface="Corbel" panose="020B0503020204020204" pitchFamily="34" charset="0"/>
              </a:defRPr>
            </a:lvl1p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lvl1pPr>
              <a:defRPr>
                <a:latin typeface="Corbel" panose="020B0503020204020204" pitchFamily="34" charset="0"/>
              </a:defRPr>
            </a:lvl1p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lvl1pPr>
              <a:defRPr>
                <a:latin typeface="Corbel" panose="020B0503020204020204" pitchFamily="34" charset="0"/>
              </a:defRPr>
            </a:lvl1pPr>
          </a:lstStyle>
          <a:p>
            <a:fld id="{CD91F3D4-A4DB-CE42-BA95-FABA56D31263}" type="slidenum">
              <a:rPr lang="en-US" smtClean="0"/>
              <a:pPr/>
              <a:t>‹#›</a:t>
            </a:fld>
            <a:endParaRPr lang="en-US"/>
          </a:p>
        </p:txBody>
      </p:sp>
    </p:spTree>
    <p:extLst>
      <p:ext uri="{BB962C8B-B14F-4D97-AF65-F5344CB8AC3E}">
        <p14:creationId xmlns:p14="http://schemas.microsoft.com/office/powerpoint/2010/main" val="297320205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366963" y="257434"/>
            <a:ext cx="8410073" cy="753467"/>
          </a:xfrm>
          <a:prstGeom prst="rect">
            <a:avLst/>
          </a:prstGeom>
        </p:spPr>
        <p:txBody>
          <a:bodyPr/>
          <a:lstStyle>
            <a:lvl1pPr>
              <a:defRPr>
                <a:solidFill>
                  <a:srgbClr val="0070C0"/>
                </a:solidFill>
                <a:latin typeface="Corbel" panose="020B0503020204020204" pitchFamily="34" charset="0"/>
              </a:defRPr>
            </a:lvl1pPr>
          </a:lstStyle>
          <a:p>
            <a:r>
              <a:rPr lang="en-US"/>
              <a:t>Click to edit Master title style</a:t>
            </a:r>
          </a:p>
        </p:txBody>
      </p:sp>
      <p:sp>
        <p:nvSpPr>
          <p:cNvPr id="15" name="Text Placeholder 2"/>
          <p:cNvSpPr>
            <a:spLocks noGrp="1"/>
          </p:cNvSpPr>
          <p:nvPr>
            <p:ph idx="1"/>
          </p:nvPr>
        </p:nvSpPr>
        <p:spPr>
          <a:xfrm>
            <a:off x="366963" y="1153551"/>
            <a:ext cx="8410073" cy="5275384"/>
          </a:xfrm>
          <a:prstGeom prst="rect">
            <a:avLst/>
          </a:prstGeom>
        </p:spPr>
        <p:txBody>
          <a:bodyPr vert="horz" lIns="0" tIns="45720" rIns="0" bIns="45720" rtlCol="0">
            <a:normAutofit/>
          </a:bodyPr>
          <a:lstStyle>
            <a:lvl1pPr marL="454025" indent="-274638">
              <a:buSzPct val="90000"/>
              <a:buFont typeface="Wingdings" pitchFamily="2" charset="2"/>
              <a:buChar char="q"/>
              <a:tabLst/>
              <a:defRPr>
                <a:latin typeface="Corbel" panose="020B0503020204020204" pitchFamily="34" charset="0"/>
              </a:defRPr>
            </a:lvl1pPr>
            <a:lvl2pPr marL="717550" indent="-263525">
              <a:buSzPct val="90000"/>
              <a:buFont typeface="Courier New" panose="02070309020205020404" pitchFamily="49" charset="0"/>
              <a:buChar char="o"/>
              <a:tabLst/>
              <a:defRPr>
                <a:latin typeface="Corbel" panose="020B0503020204020204" pitchFamily="34" charset="0"/>
              </a:defRPr>
            </a:lvl2pPr>
            <a:lvl3pPr marL="896938" indent="-179388">
              <a:buSzPct val="90000"/>
              <a:buFont typeface="Wingdings" pitchFamily="2" charset="2"/>
              <a:buChar char="§"/>
              <a:tabLst/>
              <a:defRPr>
                <a:latin typeface="Corbel" panose="020B0503020204020204" pitchFamily="34" charset="0"/>
              </a:defRPr>
            </a:lvl3pPr>
            <a:lvl4pPr marL="454025" indent="-274638">
              <a:buFont typeface="Courier New" panose="02070309020205020404" pitchFamily="49" charset="0"/>
              <a:buChar char="o"/>
              <a:tabLst/>
              <a:defRPr>
                <a:latin typeface="Corbel" panose="020B0503020204020204" pitchFamily="34" charset="0"/>
              </a:defRPr>
            </a:lvl4pPr>
            <a:lvl5pPr marL="454025" indent="-274638">
              <a:buFont typeface="Courier New" panose="02070309020205020404" pitchFamily="49" charset="0"/>
              <a:buChar char="o"/>
              <a:tabLst/>
              <a:defRPr>
                <a:latin typeface="Corbel" panose="020B05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a:extLst>
              <a:ext uri="{FF2B5EF4-FFF2-40B4-BE49-F238E27FC236}">
                <a16:creationId xmlns:a16="http://schemas.microsoft.com/office/drawing/2014/main" id="{ACB0FC8C-43DD-9D48-AFAC-3990C93373E6}"/>
              </a:ext>
            </a:extLst>
          </p:cNvPr>
          <p:cNvSpPr>
            <a:spLocks noGrp="1"/>
          </p:cNvSpPr>
          <p:nvPr>
            <p:ph type="sldNum" sz="quarter" idx="10"/>
          </p:nvPr>
        </p:nvSpPr>
        <p:spPr>
          <a:xfrm>
            <a:off x="7516375" y="6571538"/>
            <a:ext cx="1260661" cy="270767"/>
          </a:xfrm>
          <a:prstGeom prst="rect">
            <a:avLst/>
          </a:prstGeom>
        </p:spPr>
        <p:txBody>
          <a:bodyPr anchor="ctr" anchorCtr="0"/>
          <a:lstStyle>
            <a:lvl1pPr algn="r">
              <a:defRPr sz="1600" b="1" i="0">
                <a:solidFill>
                  <a:srgbClr val="0070C0"/>
                </a:solidFill>
                <a:latin typeface="Calibri" panose="020F0502020204030204" pitchFamily="34" charset="0"/>
                <a:ea typeface="Linux Libertine O Semibold" panose="02000503000000000000" pitchFamily="2" charset="0"/>
                <a:cs typeface="Calibri" panose="020F0502020204030204" pitchFamily="34" charset="0"/>
              </a:defRPr>
            </a:lvl1pPr>
          </a:lstStyle>
          <a:p>
            <a:fld id="{BE67019E-6B59-9444-A8F8-0CFAB6B6981D}" type="slidenum">
              <a:rPr lang="en-US" smtClean="0"/>
              <a:pPr/>
              <a:t>‹#›</a:t>
            </a:fld>
            <a:endParaRPr lang="en-US" dirty="0"/>
          </a:p>
        </p:txBody>
      </p:sp>
      <p:sp>
        <p:nvSpPr>
          <p:cNvPr id="2" name="TextBox 1">
            <a:extLst>
              <a:ext uri="{FF2B5EF4-FFF2-40B4-BE49-F238E27FC236}">
                <a16:creationId xmlns:a16="http://schemas.microsoft.com/office/drawing/2014/main" id="{DFF6FA9D-EFD2-1C4F-A541-91C2470A455F}"/>
              </a:ext>
            </a:extLst>
          </p:cNvPr>
          <p:cNvSpPr txBox="1"/>
          <p:nvPr userDrawn="1"/>
        </p:nvSpPr>
        <p:spPr>
          <a:xfrm>
            <a:off x="366963" y="6535300"/>
            <a:ext cx="2286000" cy="338554"/>
          </a:xfrm>
          <a:prstGeom prst="rect">
            <a:avLst/>
          </a:prstGeom>
          <a:noFill/>
        </p:spPr>
        <p:txBody>
          <a:bodyPr wrap="square" rtlCol="0">
            <a:spAutoFit/>
          </a:bodyPr>
          <a:lstStyle/>
          <a:p>
            <a:pPr algn="l"/>
            <a:r>
              <a:rPr lang="en-US" sz="1600" b="1" i="0" dirty="0">
                <a:solidFill>
                  <a:srgbClr val="0070C0"/>
                </a:solidFill>
                <a:latin typeface="Corbel" panose="020B0503020204020204" pitchFamily="34" charset="0"/>
                <a:ea typeface="Linux Libertine O Semibold" panose="02000503000000000000" pitchFamily="2" charset="0"/>
                <a:cs typeface="Calibri" panose="020F0502020204030204" pitchFamily="34" charset="0"/>
              </a:rPr>
              <a:t>Damla Senol Cali</a:t>
            </a:r>
          </a:p>
        </p:txBody>
      </p:sp>
      <p:pic>
        <p:nvPicPr>
          <p:cNvPr id="8" name="Picture 7">
            <a:extLst>
              <a:ext uri="{FF2B5EF4-FFF2-40B4-BE49-F238E27FC236}">
                <a16:creationId xmlns:a16="http://schemas.microsoft.com/office/drawing/2014/main" id="{E79E2B53-383E-8940-BBFE-5EBE570A07C9}"/>
              </a:ext>
            </a:extLst>
          </p:cNvPr>
          <p:cNvPicPr>
            <a:picLocks noChangeAspect="1"/>
          </p:cNvPicPr>
          <p:nvPr userDrawn="1"/>
        </p:nvPicPr>
        <p:blipFill>
          <a:blip r:embed="rId2"/>
          <a:stretch>
            <a:fillRect/>
          </a:stretch>
        </p:blipFill>
        <p:spPr>
          <a:xfrm>
            <a:off x="4045346" y="6554274"/>
            <a:ext cx="1053308" cy="311205"/>
          </a:xfrm>
          <a:prstGeom prst="rect">
            <a:avLst/>
          </a:prstGeom>
        </p:spPr>
      </p:pic>
    </p:spTree>
    <p:extLst>
      <p:ext uri="{BB962C8B-B14F-4D97-AF65-F5344CB8AC3E}">
        <p14:creationId xmlns:p14="http://schemas.microsoft.com/office/powerpoint/2010/main" val="382796484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758952"/>
            <a:ext cx="75438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3A3EF56B-2326-4E43-9A56-37F643A747BE}"/>
              </a:ext>
            </a:extLst>
          </p:cNvPr>
          <p:cNvSpPr/>
          <p:nvPr userDrawn="1"/>
        </p:nvSpPr>
        <p:spPr>
          <a:xfrm flipV="1">
            <a:off x="462012" y="4366260"/>
            <a:ext cx="8265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81548F38-4271-374F-8F2F-F4933C041C58}"/>
              </a:ext>
            </a:extLst>
          </p:cNvPr>
          <p:cNvSpPr/>
          <p:nvPr userDrawn="1"/>
        </p:nvSpPr>
        <p:spPr>
          <a:xfrm>
            <a:off x="0" y="6403574"/>
            <a:ext cx="9144001" cy="480184"/>
          </a:xfrm>
          <a:prstGeom prst="rect">
            <a:avLst/>
          </a:prstGeom>
          <a:solidFill>
            <a:srgbClr val="75ABD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Tree>
    <p:extLst>
      <p:ext uri="{BB962C8B-B14F-4D97-AF65-F5344CB8AC3E}">
        <p14:creationId xmlns:p14="http://schemas.microsoft.com/office/powerpoint/2010/main" val="308019264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05920635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49033450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0144" y="6388833"/>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47564180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7291002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lvl1pPr>
              <a:defRPr>
                <a:solidFill>
                  <a:schemeClr val="tx2"/>
                </a:solidFill>
              </a:defRPr>
            </a:lvl1pPr>
          </a:lstStyle>
          <a:p>
            <a:fld id="{CD91F3D4-A4DB-CE42-BA95-FABA56D31263}" type="slidenum">
              <a:rPr lang="en-US" smtClean="0"/>
              <a:t>‹#›</a:t>
            </a:fld>
            <a:endParaRPr lang="en-US"/>
          </a:p>
        </p:txBody>
      </p:sp>
    </p:spTree>
    <p:extLst>
      <p:ext uri="{BB962C8B-B14F-4D97-AF65-F5344CB8AC3E}">
        <p14:creationId xmlns:p14="http://schemas.microsoft.com/office/powerpoint/2010/main" val="304919945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a:prstGeom prst="rect">
            <a:avLst/>
          </a:prstGeo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17252375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48166994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21760"/>
          </a:xfrm>
          <a:prstGeom prst="rect">
            <a:avLst/>
          </a:prstGeom>
        </p:spPr>
        <p:txBody>
          <a:bodyPr/>
          <a:lstStyle/>
          <a:p>
            <a:r>
              <a:rPr lang="en-US"/>
              <a:t>Click to edit Master title style</a:t>
            </a:r>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27943756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96850110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68341328"/>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759077872"/>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720901774"/>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3338973600"/>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01500705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448011139"/>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928080889"/>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4156852600"/>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233069757"/>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3829858875"/>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052489630"/>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410679727"/>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291417282"/>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950962108"/>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67337242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02372098"/>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62304770"/>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499349254"/>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149157026"/>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336896659"/>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367592964"/>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998088648"/>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40716761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0968397"/>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167132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9832932"/>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5835008"/>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605249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6174579"/>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3278292"/>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2747650"/>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6410069"/>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2723532"/>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000148"/>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191654704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0376759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774010717"/>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15139449"/>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7480462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738341173"/>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962729066"/>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549255152"/>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284880897"/>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935805863"/>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81811146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8326752"/>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5212282"/>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4719431"/>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908386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2201667"/>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8028813"/>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0974540"/>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537933"/>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6811364"/>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09245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9452853"/>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866468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0.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1.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theme" Target="../theme/theme42.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slideLayout" Target="../slideLayouts/slideLayout455.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3" Type="http://schemas.openxmlformats.org/officeDocument/2006/relationships/slideLayout" Target="../slideLayouts/slideLayout458.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5" Type="http://schemas.openxmlformats.org/officeDocument/2006/relationships/theme" Target="../theme/theme43.xml"/><Relationship Id="rId4" Type="http://schemas.openxmlformats.org/officeDocument/2006/relationships/slideLayout" Target="../slideLayouts/slideLayout45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7.xml"/><Relationship Id="rId13" Type="http://schemas.openxmlformats.org/officeDocument/2006/relationships/theme" Target="../theme/theme44.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slideLayout" Target="../slideLayouts/slideLayout471.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9.xml"/><Relationship Id="rId13" Type="http://schemas.openxmlformats.org/officeDocument/2006/relationships/image" Target="../media/image1.png"/><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45.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0.xml"/><Relationship Id="rId13" Type="http://schemas.openxmlformats.org/officeDocument/2006/relationships/theme" Target="../theme/theme46.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slideLayout" Target="../slideLayouts/slideLayout494.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2.xml"/><Relationship Id="rId13" Type="http://schemas.openxmlformats.org/officeDocument/2006/relationships/theme" Target="../theme/theme47.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slideLayout" Target="../slideLayouts/slideLayout506.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 Id="rId14" Type="http://schemas.openxmlformats.org/officeDocument/2006/relationships/image" Target="../media/image1.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image" Target="../media/image1.png"/><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image" Target="../media/image1.png"/><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9.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image" Target="../media/image1.png"/><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50.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theme" Target="../theme/theme51.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slideLayout" Target="../slideLayouts/slideLayout551.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2021. 1. 26.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1/26/21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3036572897"/>
      </p:ext>
    </p:extLst>
  </p:cSld>
  <p:clrMap bg1="lt1" tx1="dk1" bg2="lt2" tx2="dk2" accent1="accent1" accent2="accent2" accent3="accent3" accent4="accent4" accent5="accent5" accent6="accent6" hlink="hlink" folHlink="folHlink"/>
  <p:sldLayoutIdLst>
    <p:sldLayoutId id="2147488140" r:id="rId1"/>
    <p:sldLayoutId id="2147488141" r:id="rId2"/>
    <p:sldLayoutId id="2147488142" r:id="rId3"/>
    <p:sldLayoutId id="2147488143" r:id="rId4"/>
    <p:sldLayoutId id="2147488144" r:id="rId5"/>
    <p:sldLayoutId id="2147488145" r:id="rId6"/>
    <p:sldLayoutId id="2147488146" r:id="rId7"/>
    <p:sldLayoutId id="2147488147" r:id="rId8"/>
    <p:sldLayoutId id="2147488148" r:id="rId9"/>
    <p:sldLayoutId id="2147488149" r:id="rId10"/>
    <p:sldLayoutId id="214748815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461338241"/>
      </p:ext>
    </p:extLst>
  </p:cSld>
  <p:clrMap bg1="lt1" tx1="dk1" bg2="lt2" tx2="dk2" accent1="accent1" accent2="accent2" accent3="accent3" accent4="accent4" accent5="accent5" accent6="accent6" hlink="hlink" folHlink="folHlink"/>
  <p:sldLayoutIdLst>
    <p:sldLayoutId id="2147488152" r:id="rId1"/>
    <p:sldLayoutId id="2147488153" r:id="rId2"/>
    <p:sldLayoutId id="2147488154" r:id="rId3"/>
    <p:sldLayoutId id="2147488155" r:id="rId4"/>
    <p:sldLayoutId id="2147488156" r:id="rId5"/>
    <p:sldLayoutId id="2147488157" r:id="rId6"/>
    <p:sldLayoutId id="2147488158" r:id="rId7"/>
    <p:sldLayoutId id="2147488159" r:id="rId8"/>
    <p:sldLayoutId id="2147488160" r:id="rId9"/>
    <p:sldLayoutId id="2147488161" r:id="rId10"/>
    <p:sldLayoutId id="214748816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t>‹#›</a:t>
            </a:fld>
            <a:endParaRPr 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33121658"/>
      </p:ext>
    </p:extLst>
  </p:cSld>
  <p:clrMap bg1="lt1" tx1="dk1" bg2="lt2" tx2="dk2" accent1="accent1" accent2="accent2" accent3="accent3" accent4="accent4" accent5="accent5" accent6="accent6" hlink="hlink" folHlink="folHlink"/>
  <p:sldLayoutIdLst>
    <p:sldLayoutId id="2147488164" r:id="rId1"/>
    <p:sldLayoutId id="2147488165" r:id="rId2"/>
    <p:sldLayoutId id="2147488166" r:id="rId3"/>
    <p:sldLayoutId id="2147488167" r:id="rId4"/>
    <p:sldLayoutId id="2147488168" r:id="rId5"/>
    <p:sldLayoutId id="2147488169" r:id="rId6"/>
    <p:sldLayoutId id="2147488170" r:id="rId7"/>
    <p:sldLayoutId id="2147488171" r:id="rId8"/>
    <p:sldLayoutId id="2147488172" r:id="rId9"/>
    <p:sldLayoutId id="2147488173" r:id="rId10"/>
    <p:sldLayoutId id="214748817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92162"/>
          </a:xfrm>
          <a:prstGeom prst="rect">
            <a:avLst/>
          </a:prstGeom>
        </p:spPr>
        <p:txBody>
          <a:bodyPr vert="horz" lIns="0" tIns="45713" rIns="0" bIns="45713"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457200" y="1295403"/>
            <a:ext cx="8229600" cy="4830763"/>
          </a:xfrm>
          <a:prstGeom prst="rect">
            <a:avLst/>
          </a:prstGeom>
        </p:spPr>
        <p:txBody>
          <a:bodyPr vert="horz" lIns="91425" tIns="45713" rIns="91425" bIns="45713"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457200" y="6356425"/>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pPr defTabSz="914259"/>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425"/>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pPr defTabSz="914259"/>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425"/>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pPr defTabSz="914259"/>
            <a:fld id="{58161B50-6D0B-48B4-A1D4-BAD8C599CC84}" type="slidenum">
              <a:rPr lang="en-US" smtClean="0">
                <a:solidFill>
                  <a:prstClr val="black">
                    <a:tint val="75000"/>
                  </a:prstClr>
                </a:solidFill>
              </a:rPr>
              <a:pPr defTabSz="914259"/>
              <a:t>‹#›</a:t>
            </a:fld>
            <a:endParaRPr lang="en-US" dirty="0">
              <a:solidFill>
                <a:prstClr val="black">
                  <a:tint val="75000"/>
                </a:prstClr>
              </a:solidFill>
            </a:endParaRPr>
          </a:p>
        </p:txBody>
      </p:sp>
      <p:pic>
        <p:nvPicPr>
          <p:cNvPr id="7" name="Picture 6" descr="safari.png"/>
          <p:cNvPicPr>
            <a:picLocks noChangeAspect="1"/>
          </p:cNvPicPr>
          <p:nvPr/>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624989912"/>
      </p:ext>
    </p:extLst>
  </p:cSld>
  <p:clrMap bg1="lt1" tx1="dk1" bg2="lt2" tx2="dk2" accent1="accent1" accent2="accent2" accent3="accent3" accent4="accent4" accent5="accent5" accent6="accent6" hlink="hlink" folHlink="folHlink"/>
  <p:sldLayoutIdLst>
    <p:sldLayoutId id="2147488176" r:id="rId1"/>
    <p:sldLayoutId id="2147488177" r:id="rId2"/>
    <p:sldLayoutId id="2147488178" r:id="rId3"/>
    <p:sldLayoutId id="2147488179" r:id="rId4"/>
    <p:sldLayoutId id="2147488180" r:id="rId5"/>
    <p:sldLayoutId id="2147488181" r:id="rId6"/>
    <p:sldLayoutId id="2147488182" r:id="rId7"/>
    <p:sldLayoutId id="2147488183" r:id="rId8"/>
    <p:sldLayoutId id="2147488184" r:id="rId9"/>
    <p:sldLayoutId id="2147488185" r:id="rId10"/>
    <p:sldLayoutId id="2147488186" r:id="rId11"/>
  </p:sldLayoutIdLst>
  <p:hf hdr="0" ftr="0" dt="0"/>
  <p:txStyles>
    <p:titleStyle>
      <a:lvl1pPr algn="ctr" defTabSz="914259"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848" indent="-342848" algn="l" defTabSz="91425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36" indent="-285707" algn="l" defTabSz="91425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24" indent="-228564" algn="l" defTabSz="91425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5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8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06102790"/>
      </p:ext>
    </p:extLst>
  </p:cSld>
  <p:clrMap bg1="lt1" tx1="dk1" bg2="lt2" tx2="dk2" accent1="accent1" accent2="accent2" accent3="accent3" accent4="accent4" accent5="accent5" accent6="accent6" hlink="hlink" folHlink="folHlink"/>
  <p:sldLayoutIdLst>
    <p:sldLayoutId id="2147488201" r:id="rId1"/>
    <p:sldLayoutId id="2147488202" r:id="rId2"/>
    <p:sldLayoutId id="2147488203" r:id="rId3"/>
    <p:sldLayoutId id="2147488204" r:id="rId4"/>
    <p:sldLayoutId id="2147488205" r:id="rId5"/>
    <p:sldLayoutId id="2147488206" r:id="rId6"/>
    <p:sldLayoutId id="2147488207" r:id="rId7"/>
    <p:sldLayoutId id="2147488208" r:id="rId8"/>
    <p:sldLayoutId id="2147488209" r:id="rId9"/>
    <p:sldLayoutId id="2147488210" r:id="rId10"/>
    <p:sldLayoutId id="2147488211" r:id="rId11"/>
    <p:sldLayoutId id="214748821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9858" name="Rectangle 1026">
            <a:extLst>
              <a:ext uri="{FF2B5EF4-FFF2-40B4-BE49-F238E27FC236}">
                <a16:creationId xmlns:a16="http://schemas.microsoft.com/office/drawing/2014/main" id="{69248EF4-3E69-B545-A84A-3629A8EF2DEA}"/>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49859" name="Rectangle 1027">
            <a:extLst>
              <a:ext uri="{FF2B5EF4-FFF2-40B4-BE49-F238E27FC236}">
                <a16:creationId xmlns:a16="http://schemas.microsoft.com/office/drawing/2014/main" id="{76028715-7B83-A94D-8964-AD03F51D6623}"/>
              </a:ext>
            </a:extLst>
          </p:cNvPr>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E98DCC22-FAD6-A244-9758-A06739651DC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Garamond" pitchFamily="18" charset="0"/>
              </a:defRPr>
            </a:lvl1pPr>
          </a:lstStyle>
          <a:p>
            <a:pPr>
              <a:defRPr/>
            </a:pPr>
            <a:endParaRPr lang="en-US" altLang="en-US"/>
          </a:p>
        </p:txBody>
      </p:sp>
      <p:sp>
        <p:nvSpPr>
          <p:cNvPr id="100358" name="Rectangle 1030">
            <a:extLst>
              <a:ext uri="{FF2B5EF4-FFF2-40B4-BE49-F238E27FC236}">
                <a16:creationId xmlns:a16="http://schemas.microsoft.com/office/drawing/2014/main" id="{88BD0DCB-AF21-E243-BA84-578BB3062006}"/>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latin typeface="Garamond" pitchFamily="18" charset="0"/>
              </a:defRPr>
            </a:lvl1pPr>
          </a:lstStyle>
          <a:p>
            <a:pPr>
              <a:defRPr/>
            </a:pPr>
            <a:fld id="{80C0A34F-326B-4141-AEB1-5680B50808E3}" type="slidenum">
              <a:rPr lang="en-US" altLang="en-US"/>
              <a:pPr>
                <a:defRPr/>
              </a:pPr>
              <a:t>‹#›</a:t>
            </a:fld>
            <a:endParaRPr lang="en-US" altLang="en-US"/>
          </a:p>
        </p:txBody>
      </p:sp>
      <p:sp>
        <p:nvSpPr>
          <p:cNvPr id="249862" name="Line 1032">
            <a:extLst>
              <a:ext uri="{FF2B5EF4-FFF2-40B4-BE49-F238E27FC236}">
                <a16:creationId xmlns:a16="http://schemas.microsoft.com/office/drawing/2014/main" id="{5882E6FE-A590-4046-970B-5C757A356BB7}"/>
              </a:ext>
            </a:extLst>
          </p:cNvPr>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9863" name="Line 1033">
            <a:extLst>
              <a:ext uri="{FF2B5EF4-FFF2-40B4-BE49-F238E27FC236}">
                <a16:creationId xmlns:a16="http://schemas.microsoft.com/office/drawing/2014/main" id="{0DDADD4F-5184-5647-B349-2A12A9A3454A}"/>
              </a:ext>
            </a:extLst>
          </p:cNvPr>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49864" name="Picture 7" descr="safari.png">
            <a:extLst>
              <a:ext uri="{FF2B5EF4-FFF2-40B4-BE49-F238E27FC236}">
                <a16:creationId xmlns:a16="http://schemas.microsoft.com/office/drawing/2014/main" id="{6FA29B0F-0D97-7048-8D55-3A8259A5405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45207"/>
      </p:ext>
    </p:extLst>
  </p:cSld>
  <p:clrMap bg1="lt1" tx1="dk1" bg2="lt2" tx2="dk2" accent1="accent1" accent2="accent2" accent3="accent3" accent4="accent4" accent5="accent5" accent6="accent6" hlink="hlink" folHlink="folHlink"/>
  <p:sldLayoutIdLst>
    <p:sldLayoutId id="2147488214" r:id="rId1"/>
    <p:sldLayoutId id="2147488215" r:id="rId2"/>
    <p:sldLayoutId id="2147488216" r:id="rId3"/>
    <p:sldLayoutId id="2147488217" r:id="rId4"/>
    <p:sldLayoutId id="2147488218" r:id="rId5"/>
    <p:sldLayoutId id="2147488219" r:id="rId6"/>
    <p:sldLayoutId id="2147488220" r:id="rId7"/>
    <p:sldLayoutId id="2147488221" r:id="rId8"/>
    <p:sldLayoutId id="2147488222" r:id="rId9"/>
    <p:sldLayoutId id="2147488223" r:id="rId10"/>
    <p:sldLayoutId id="214748822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 y="6536970"/>
            <a:ext cx="9144001" cy="370458"/>
          </a:xfrm>
          <a:prstGeom prst="rect">
            <a:avLst/>
          </a:prstGeom>
          <a:solidFill>
            <a:srgbClr val="7FC1F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
        <p:nvSpPr>
          <p:cNvPr id="9" name="Rectangle 8"/>
          <p:cNvSpPr/>
          <p:nvPr/>
        </p:nvSpPr>
        <p:spPr>
          <a:xfrm>
            <a:off x="366963" y="1006133"/>
            <a:ext cx="8410073"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66963" y="257434"/>
            <a:ext cx="8410073" cy="753467"/>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366964" y="1138595"/>
            <a:ext cx="8410073" cy="531163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1">
            <a:extLst>
              <a:ext uri="{FF2B5EF4-FFF2-40B4-BE49-F238E27FC236}">
                <a16:creationId xmlns:a16="http://schemas.microsoft.com/office/drawing/2014/main" id="{9A79501A-6899-B540-BD7F-353D672C4F01}"/>
              </a:ext>
            </a:extLst>
          </p:cNvPr>
          <p:cNvSpPr>
            <a:spLocks noGrp="1"/>
          </p:cNvSpPr>
          <p:nvPr>
            <p:ph type="sldNum" sz="quarter" idx="4"/>
          </p:nvPr>
        </p:nvSpPr>
        <p:spPr>
          <a:xfrm>
            <a:off x="7516375" y="6567235"/>
            <a:ext cx="1260661" cy="270767"/>
          </a:xfrm>
          <a:prstGeom prst="rect">
            <a:avLst/>
          </a:prstGeom>
        </p:spPr>
        <p:txBody>
          <a:bodyPr anchor="ctr" anchorCtr="0"/>
          <a:lstStyle>
            <a:lvl1pPr algn="r">
              <a:defRPr sz="1600" b="1">
                <a:solidFill>
                  <a:schemeClr val="bg1"/>
                </a:solidFill>
                <a:latin typeface="Corbel" panose="020B0503020204020204" pitchFamily="34" charset="0"/>
                <a:cs typeface="Calibri" panose="020F0502020204030204" pitchFamily="34" charset="0"/>
              </a:defRPr>
            </a:lvl1pPr>
          </a:lstStyle>
          <a:p>
            <a:fld id="{BE67019E-6B59-9444-A8F8-0CFAB6B6981D}" type="slidenum">
              <a:rPr lang="en-US" smtClean="0"/>
              <a:pPr/>
              <a:t>‹#›</a:t>
            </a:fld>
            <a:endParaRPr lang="en-US" dirty="0"/>
          </a:p>
        </p:txBody>
      </p:sp>
    </p:spTree>
    <p:extLst>
      <p:ext uri="{BB962C8B-B14F-4D97-AF65-F5344CB8AC3E}">
        <p14:creationId xmlns:p14="http://schemas.microsoft.com/office/powerpoint/2010/main" val="1798587366"/>
      </p:ext>
    </p:extLst>
  </p:cSld>
  <p:clrMap bg1="lt1" tx1="dk1" bg2="lt2" tx2="dk2" accent1="accent1" accent2="accent2" accent3="accent3" accent4="accent4" accent5="accent5" accent6="accent6" hlink="hlink" folHlink="folHlink"/>
  <p:sldLayoutIdLst>
    <p:sldLayoutId id="2147488226" r:id="rId1"/>
    <p:sldLayoutId id="2147488227" r:id="rId2"/>
    <p:sldLayoutId id="2147488228" r:id="rId3"/>
    <p:sldLayoutId id="2147488229" r:id="rId4"/>
    <p:sldLayoutId id="2147488230" r:id="rId5"/>
    <p:sldLayoutId id="2147488231" r:id="rId6"/>
    <p:sldLayoutId id="2147488232" r:id="rId7"/>
    <p:sldLayoutId id="2147488233" r:id="rId8"/>
    <p:sldLayoutId id="2147488234" r:id="rId9"/>
    <p:sldLayoutId id="2147488235" r:id="rId10"/>
    <p:sldLayoutId id="2147488236" r:id="rId11"/>
    <p:sldLayoutId id="2147488237" r:id="rId12"/>
  </p:sldLayoutIdLst>
  <p:hf hdr="0" ftr="0" dt="0"/>
  <p:txStyles>
    <p:titleStyle>
      <a:lvl1pPr algn="l" defTabSz="914400" rtl="0" eaLnBrk="1" latinLnBrk="0" hangingPunct="1">
        <a:lnSpc>
          <a:spcPct val="100000"/>
        </a:lnSpc>
        <a:spcBef>
          <a:spcPct val="0"/>
        </a:spcBef>
        <a:buNone/>
        <a:defRPr sz="4800" kern="1200" spc="-50" baseline="0">
          <a:solidFill>
            <a:schemeClr val="accent1"/>
          </a:solidFill>
          <a:latin typeface="Corbel" panose="020B0503020204020204" pitchFamily="34" charset="0"/>
          <a:ea typeface="+mj-ea"/>
          <a:cs typeface="Calibri" panose="020F050202020403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383698"/>
      </p:ext>
    </p:extLst>
  </p:cSld>
  <p:clrMap bg1="lt1" tx1="dk1" bg2="lt2" tx2="dk2" accent1="accent1" accent2="accent2" accent3="accent3" accent4="accent4" accent5="accent5" accent6="accent6" hlink="hlink" folHlink="folHlink"/>
  <p:sldLayoutIdLst>
    <p:sldLayoutId id="2147488239" r:id="rId1"/>
    <p:sldLayoutId id="2147488240" r:id="rId2"/>
    <p:sldLayoutId id="2147488241" r:id="rId3"/>
    <p:sldLayoutId id="2147488242"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42842715"/>
      </p:ext>
    </p:extLst>
  </p:cSld>
  <p:clrMap bg1="lt1" tx1="dk1" bg2="lt2" tx2="dk2" accent1="accent1" accent2="accent2" accent3="accent3" accent4="accent4" accent5="accent5" accent6="accent6" hlink="hlink" folHlink="folHlink"/>
  <p:sldLayoutIdLst>
    <p:sldLayoutId id="2147488244" r:id="rId1"/>
    <p:sldLayoutId id="2147488245" r:id="rId2"/>
    <p:sldLayoutId id="2147488246" r:id="rId3"/>
    <p:sldLayoutId id="2147488247" r:id="rId4"/>
    <p:sldLayoutId id="2147488248" r:id="rId5"/>
    <p:sldLayoutId id="2147488249" r:id="rId6"/>
    <p:sldLayoutId id="2147488250" r:id="rId7"/>
    <p:sldLayoutId id="2147488251" r:id="rId8"/>
    <p:sldLayoutId id="2147488252" r:id="rId9"/>
    <p:sldLayoutId id="2147488253" r:id="rId10"/>
    <p:sldLayoutId id="2147488254" r:id="rId11"/>
    <p:sldLayoutId id="21474882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56657446"/>
      </p:ext>
    </p:extLst>
  </p:cSld>
  <p:clrMap bg1="lt1" tx1="dk1" bg2="lt2" tx2="dk2" accent1="accent1" accent2="accent2" accent3="accent3" accent4="accent4" accent5="accent5" accent6="accent6" hlink="hlink" folHlink="folHlink"/>
  <p:sldLayoutIdLst>
    <p:sldLayoutId id="2147488257" r:id="rId1"/>
    <p:sldLayoutId id="2147488258" r:id="rId2"/>
    <p:sldLayoutId id="2147488259" r:id="rId3"/>
    <p:sldLayoutId id="2147488260" r:id="rId4"/>
    <p:sldLayoutId id="2147488261" r:id="rId5"/>
    <p:sldLayoutId id="2147488262" r:id="rId6"/>
    <p:sldLayoutId id="2147488263" r:id="rId7"/>
    <p:sldLayoutId id="2147488264" r:id="rId8"/>
    <p:sldLayoutId id="2147488265" r:id="rId9"/>
    <p:sldLayoutId id="2147488266" r:id="rId10"/>
    <p:sldLayoutId id="214748826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 y="6536970"/>
            <a:ext cx="9144001" cy="3704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
        <p:nvSpPr>
          <p:cNvPr id="9" name="Rectangle 8"/>
          <p:cNvSpPr/>
          <p:nvPr/>
        </p:nvSpPr>
        <p:spPr>
          <a:xfrm>
            <a:off x="366963" y="1006133"/>
            <a:ext cx="8410073"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66964" y="1138595"/>
            <a:ext cx="8410073" cy="531163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1">
            <a:extLst>
              <a:ext uri="{FF2B5EF4-FFF2-40B4-BE49-F238E27FC236}">
                <a16:creationId xmlns:a16="http://schemas.microsoft.com/office/drawing/2014/main" id="{9A79501A-6899-B540-BD7F-353D672C4F01}"/>
              </a:ext>
            </a:extLst>
          </p:cNvPr>
          <p:cNvSpPr>
            <a:spLocks noGrp="1"/>
          </p:cNvSpPr>
          <p:nvPr>
            <p:ph type="sldNum" sz="quarter" idx="4"/>
          </p:nvPr>
        </p:nvSpPr>
        <p:spPr>
          <a:xfrm>
            <a:off x="7516375" y="6567235"/>
            <a:ext cx="1260661" cy="270767"/>
          </a:xfrm>
          <a:prstGeom prst="rect">
            <a:avLst/>
          </a:prstGeom>
        </p:spPr>
        <p:txBody>
          <a:bodyPr anchor="ctr" anchorCtr="0"/>
          <a:lstStyle>
            <a:lvl1pPr algn="r">
              <a:defRPr sz="1600" b="1">
                <a:solidFill>
                  <a:schemeClr val="bg1"/>
                </a:solidFill>
                <a:latin typeface="Corbel" panose="020B0503020204020204" pitchFamily="34" charset="0"/>
                <a:cs typeface="Calibri" panose="020F0502020204030204" pitchFamily="34" charset="0"/>
              </a:defRPr>
            </a:lvl1pPr>
          </a:lstStyle>
          <a:p>
            <a:fld id="{BE67019E-6B59-9444-A8F8-0CFAB6B6981D}" type="slidenum">
              <a:rPr lang="en-US" smtClean="0"/>
              <a:pPr/>
              <a:t>‹#›</a:t>
            </a:fld>
            <a:endParaRPr lang="en-US" dirty="0"/>
          </a:p>
        </p:txBody>
      </p:sp>
      <p:sp>
        <p:nvSpPr>
          <p:cNvPr id="8" name="Title Placeholder 1">
            <a:extLst>
              <a:ext uri="{FF2B5EF4-FFF2-40B4-BE49-F238E27FC236}">
                <a16:creationId xmlns:a16="http://schemas.microsoft.com/office/drawing/2014/main" id="{B64D9AE9-2733-754F-86B9-8A69E05BAA3E}"/>
              </a:ext>
            </a:extLst>
          </p:cNvPr>
          <p:cNvSpPr>
            <a:spLocks noGrp="1"/>
          </p:cNvSpPr>
          <p:nvPr>
            <p:ph type="title"/>
          </p:nvPr>
        </p:nvSpPr>
        <p:spPr>
          <a:xfrm>
            <a:off x="366963" y="257434"/>
            <a:ext cx="8410073" cy="753467"/>
          </a:xfrm>
          <a:prstGeom prst="rect">
            <a:avLst/>
          </a:prstGeom>
        </p:spPr>
        <p:txBody>
          <a:bodyPr vert="horz" lIns="91440" tIns="45720" rIns="91440" bIns="45720" rtlCol="0" anchor="ctr" anchorCtr="0">
            <a:normAutofit/>
          </a:bodyPr>
          <a:lstStyle/>
          <a:p>
            <a:r>
              <a:rPr lang="en-US" dirty="0"/>
              <a:t>Click to edit Master title style</a:t>
            </a:r>
          </a:p>
        </p:txBody>
      </p:sp>
    </p:spTree>
    <p:extLst>
      <p:ext uri="{BB962C8B-B14F-4D97-AF65-F5344CB8AC3E}">
        <p14:creationId xmlns:p14="http://schemas.microsoft.com/office/powerpoint/2010/main" val="87848796"/>
      </p:ext>
    </p:extLst>
  </p:cSld>
  <p:clrMap bg1="lt1" tx1="dk1" bg2="lt2" tx2="dk2" accent1="accent1" accent2="accent2" accent3="accent3" accent4="accent4" accent5="accent5" accent6="accent6" hlink="hlink" folHlink="folHlink"/>
  <p:sldLayoutIdLst>
    <p:sldLayoutId id="2147488269" r:id="rId1"/>
    <p:sldLayoutId id="2147488270" r:id="rId2"/>
    <p:sldLayoutId id="2147488271" r:id="rId3"/>
    <p:sldLayoutId id="2147488272" r:id="rId4"/>
    <p:sldLayoutId id="2147488273" r:id="rId5"/>
    <p:sldLayoutId id="2147488274" r:id="rId6"/>
    <p:sldLayoutId id="2147488275" r:id="rId7"/>
    <p:sldLayoutId id="2147488276" r:id="rId8"/>
    <p:sldLayoutId id="2147488277" r:id="rId9"/>
    <p:sldLayoutId id="2147488278" r:id="rId10"/>
    <p:sldLayoutId id="2147488279" r:id="rId11"/>
    <p:sldLayoutId id="2147488280" r:id="rId12"/>
  </p:sldLayoutIdLst>
  <p:hf hdr="0" ftr="0" dt="0"/>
  <p:txStyles>
    <p:titleStyle>
      <a:lvl1pPr algn="l" defTabSz="914400" rtl="0" eaLnBrk="1" latinLnBrk="0" hangingPunct="1">
        <a:lnSpc>
          <a:spcPct val="100000"/>
        </a:lnSpc>
        <a:spcBef>
          <a:spcPct val="0"/>
        </a:spcBef>
        <a:buNone/>
        <a:defRPr sz="4800" kern="1200" spc="-50" baseline="0">
          <a:solidFill>
            <a:schemeClr val="accent1"/>
          </a:solidFill>
          <a:latin typeface="Corbel" panose="020B0503020204020204" pitchFamily="34" charset="0"/>
          <a:ea typeface="+mj-ea"/>
          <a:cs typeface="Calibri" panose="020F050202020403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629691858"/>
      </p:ext>
    </p:extLst>
  </p:cSld>
  <p:clrMap bg1="lt1" tx1="dk1" bg2="lt2" tx2="dk2" accent1="accent1" accent2="accent2" accent3="accent3" accent4="accent4" accent5="accent5" accent6="accent6" hlink="hlink" folHlink="folHlink"/>
  <p:sldLayoutIdLst>
    <p:sldLayoutId id="2147488282" r:id="rId1"/>
    <p:sldLayoutId id="2147488283" r:id="rId2"/>
    <p:sldLayoutId id="2147488284" r:id="rId3"/>
    <p:sldLayoutId id="2147488285" r:id="rId4"/>
    <p:sldLayoutId id="2147488286" r:id="rId5"/>
    <p:sldLayoutId id="2147488287" r:id="rId6"/>
    <p:sldLayoutId id="2147488288" r:id="rId7"/>
    <p:sldLayoutId id="2147488289" r:id="rId8"/>
    <p:sldLayoutId id="2147488290" r:id="rId9"/>
    <p:sldLayoutId id="2147488291" r:id="rId10"/>
    <p:sldLayoutId id="2147488292" r:id="rId11"/>
    <p:sldLayoutId id="214748829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25905354"/>
      </p:ext>
    </p:extLst>
  </p:cSld>
  <p:clrMap bg1="lt1" tx1="dk1" bg2="lt2" tx2="dk2" accent1="accent1" accent2="accent2" accent3="accent3" accent4="accent4" accent5="accent5" accent6="accent6" hlink="hlink" folHlink="folHlink"/>
  <p:sldLayoutIdLst>
    <p:sldLayoutId id="2147488295" r:id="rId1"/>
    <p:sldLayoutId id="2147488296" r:id="rId2"/>
    <p:sldLayoutId id="2147488297" r:id="rId3"/>
    <p:sldLayoutId id="2147488298" r:id="rId4"/>
    <p:sldLayoutId id="2147488299" r:id="rId5"/>
    <p:sldLayoutId id="2147488300" r:id="rId6"/>
    <p:sldLayoutId id="2147488301" r:id="rId7"/>
    <p:sldLayoutId id="2147488302" r:id="rId8"/>
    <p:sldLayoutId id="2147488303" r:id="rId9"/>
    <p:sldLayoutId id="2147488304" r:id="rId10"/>
    <p:sldLayoutId id="21474883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733970302"/>
      </p:ext>
    </p:extLst>
  </p:cSld>
  <p:clrMap bg1="lt1" tx1="dk1" bg2="lt2" tx2="dk2" accent1="accent1" accent2="accent2" accent3="accent3" accent4="accent4" accent5="accent5" accent6="accent6" hlink="hlink" folHlink="folHlink"/>
  <p:sldLayoutIdLst>
    <p:sldLayoutId id="2147488307" r:id="rId1"/>
    <p:sldLayoutId id="2147488308" r:id="rId2"/>
    <p:sldLayoutId id="2147488309" r:id="rId3"/>
    <p:sldLayoutId id="2147488310" r:id="rId4"/>
    <p:sldLayoutId id="2147488311" r:id="rId5"/>
    <p:sldLayoutId id="2147488312" r:id="rId6"/>
    <p:sldLayoutId id="2147488313" r:id="rId7"/>
    <p:sldLayoutId id="2147488314" r:id="rId8"/>
    <p:sldLayoutId id="2147488315" r:id="rId9"/>
    <p:sldLayoutId id="2147488316" r:id="rId10"/>
    <p:sldLayoutId id="214748831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00768996"/>
      </p:ext>
    </p:extLst>
  </p:cSld>
  <p:clrMap bg1="lt1" tx1="dk1" bg2="lt2" tx2="dk2" accent1="accent1" accent2="accent2" accent3="accent3" accent4="accent4" accent5="accent5" accent6="accent6" hlink="hlink" folHlink="folHlink"/>
  <p:sldLayoutIdLst>
    <p:sldLayoutId id="2147488319" r:id="rId1"/>
    <p:sldLayoutId id="2147488320" r:id="rId2"/>
    <p:sldLayoutId id="2147488321" r:id="rId3"/>
    <p:sldLayoutId id="2147488322" r:id="rId4"/>
    <p:sldLayoutId id="2147488323" r:id="rId5"/>
    <p:sldLayoutId id="2147488324" r:id="rId6"/>
    <p:sldLayoutId id="2147488325" r:id="rId7"/>
    <p:sldLayoutId id="2147488326" r:id="rId8"/>
    <p:sldLayoutId id="2147488327" r:id="rId9"/>
    <p:sldLayoutId id="2147488328" r:id="rId10"/>
    <p:sldLayoutId id="214748832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995559"/>
      </p:ext>
    </p:extLst>
  </p:cSld>
  <p:clrMap bg1="lt1" tx1="dk1" bg2="lt2" tx2="dk2" accent1="accent1" accent2="accent2" accent3="accent3" accent4="accent4" accent5="accent5" accent6="accent6" hlink="hlink" folHlink="folHlink"/>
  <p:sldLayoutIdLst>
    <p:sldLayoutId id="2147488331" r:id="rId1"/>
    <p:sldLayoutId id="2147488332" r:id="rId2"/>
    <p:sldLayoutId id="2147488333" r:id="rId3"/>
    <p:sldLayoutId id="2147488334" r:id="rId4"/>
    <p:sldLayoutId id="2147488335" r:id="rId5"/>
    <p:sldLayoutId id="2147488336" r:id="rId6"/>
    <p:sldLayoutId id="2147488337" r:id="rId7"/>
    <p:sldLayoutId id="2147488338" r:id="rId8"/>
    <p:sldLayoutId id="2147488339" r:id="rId9"/>
    <p:sldLayoutId id="2147488340" r:id="rId10"/>
    <p:sldLayoutId id="2147488341" r:id="rId11"/>
    <p:sldLayoutId id="214748834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hyperlink" Target="https://github.com/BilkentCompGen/GateKeeper"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2" Type="http://schemas.openxmlformats.org/officeDocument/2006/relationships/hyperlink" Target="https://people.inf.ethz.ch/omutlu/pub/gatekeeper_FPGA-genome-prealignment-accelerator_bionformatics17.pdf" TargetMode="External"/><Relationship Id="rId1" Type="http://schemas.openxmlformats.org/officeDocument/2006/relationships/slideLayout" Target="../slideLayouts/slideLayout2.xml"/><Relationship Id="rId6" Type="http://schemas.openxmlformats.org/officeDocument/2006/relationships/image" Target="../media/image111.tiff"/><Relationship Id="rId5" Type="http://schemas.openxmlformats.org/officeDocument/2006/relationships/hyperlink" Target="https://academic.oup.com/bioinformatics/article-lookup/doi/10.1093/bioinformatics/btx342" TargetMode="External"/><Relationship Id="rId4" Type="http://schemas.openxmlformats.org/officeDocument/2006/relationships/hyperlink" Target="https://github.com/BilkentCompGen/GateKeeper" TargetMode="Externa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116.emf"/><Relationship Id="rId4" Type="http://schemas.openxmlformats.org/officeDocument/2006/relationships/oleObject" Target="../embeddings/oleObject21.bin"/></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7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106.xml.rels><?xml version="1.0" encoding="UTF-8" standalone="yes"?>
<Relationships xmlns="http://schemas.openxmlformats.org/package/2006/relationships"><Relationship Id="rId3" Type="http://schemas.openxmlformats.org/officeDocument/2006/relationships/hyperlink" Target="https://people.inf.ethz.ch/omutlu/pub/shouji-genome-prealignment-filter_bionformatics19.pdf" TargetMode="External"/><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hyperlink" Target="https://doi.org/10.1093/bioinformatics/btz234" TargetMode="External"/><Relationship Id="rId5" Type="http://schemas.openxmlformats.org/officeDocument/2006/relationships/hyperlink" Target="https://github.com/CMU-SAFARI/Shouji" TargetMode="External"/><Relationship Id="rId4" Type="http://schemas.openxmlformats.org/officeDocument/2006/relationships/hyperlink" Target="http://bioinformatics.oxfordjournals.org/"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package" Target="../embeddings/Microsoft_Excel_Worksheet2.xlsx"/><Relationship Id="rId7" Type="http://schemas.openxmlformats.org/officeDocument/2006/relationships/hyperlink" Target="https://doi.org/10.1093/bioinformatics/btz234" TargetMode="External"/><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119.emf"/><Relationship Id="rId5" Type="http://schemas.openxmlformats.org/officeDocument/2006/relationships/package" Target="../embeddings/Microsoft_Excel_Worksheet3.xlsx"/><Relationship Id="rId4" Type="http://schemas.openxmlformats.org/officeDocument/2006/relationships/image" Target="../media/image118.emf"/></Relationships>
</file>

<file path=ppt/slides/_rels/slide10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tiff"/><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120.emf"/></Relationships>
</file>

<file path=ppt/slides/_rels/slide111.xml.rels><?xml version="1.0" encoding="UTF-8" standalone="yes"?>
<Relationships xmlns="http://schemas.openxmlformats.org/package/2006/relationships"><Relationship Id="rId3" Type="http://schemas.openxmlformats.org/officeDocument/2006/relationships/hyperlink" Target="https://people.inf.ethz.ch/omutlu/pub/shouji-genome-prealignment-filter_bionformatics19.pdf" TargetMode="External"/><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hyperlink" Target="https://doi.org/10.1093/bioinformatics/btz234" TargetMode="External"/><Relationship Id="rId5" Type="http://schemas.openxmlformats.org/officeDocument/2006/relationships/hyperlink" Target="https://github.com/CMU-SAFARI/Shouji" TargetMode="External"/><Relationship Id="rId4" Type="http://schemas.openxmlformats.org/officeDocument/2006/relationships/hyperlink" Target="http://bioinformatics.oxfordjournals.org/"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people.inf.ethz.ch/omutlu/pub/SneakySnake_UniversalGenomePrealignmentFilter_bioinformatics20.pdf" TargetMode="External"/><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hyperlink" Target="https://doi.org/10.1093/bioinformatics/btaa1015" TargetMode="External"/><Relationship Id="rId5" Type="http://schemas.openxmlformats.org/officeDocument/2006/relationships/hyperlink" Target="https://github.com/CMU-SAFARI/SneakySnake" TargetMode="External"/><Relationship Id="rId4" Type="http://schemas.openxmlformats.org/officeDocument/2006/relationships/hyperlink" Target="http://bioinformatics.oxfordjournals.org/"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tiff"/><Relationship Id="rId1" Type="http://schemas.openxmlformats.org/officeDocument/2006/relationships/slideLayout" Target="../slideLayouts/slideLayout2.xml"/><Relationship Id="rId4" Type="http://schemas.openxmlformats.org/officeDocument/2006/relationships/image" Target="../media/image124.tif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25.png"/><Relationship Id="rId7" Type="http://schemas.openxmlformats.org/officeDocument/2006/relationships/diagramColors" Target="../diagrams/colors4.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26.png"/></Relationships>
</file>

<file path=ppt/slides/_rels/slide116.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27.png"/></Relationships>
</file>

<file path=ppt/slides/_rels/slide117.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23.png"/></Relationships>
</file>

<file path=ppt/slides/_rels/slide11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129.png"/></Relationships>
</file>

<file path=ppt/slides/_rels/slide11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6.tiff"/><Relationship Id="rId3" Type="http://schemas.openxmlformats.org/officeDocument/2006/relationships/image" Target="../media/image32.jpeg"/><Relationship Id="rId7" Type="http://schemas.openxmlformats.org/officeDocument/2006/relationships/image" Target="../media/image35.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tiff"/><Relationship Id="rId5" Type="http://schemas.openxmlformats.org/officeDocument/2006/relationships/image" Target="../media/image33.png"/><Relationship Id="rId4" Type="http://schemas.openxmlformats.org/officeDocument/2006/relationships/image" Target="../media/image31.tiff"/><Relationship Id="rId9" Type="http://schemas.openxmlformats.org/officeDocument/2006/relationships/image" Target="../media/image37.tiff"/></Relationships>
</file>

<file path=ppt/slides/_rels/slide12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people.inf.ethz.ch/omutlu/pub/SneakySnake_UniversalGenomePrealignmentFilter_bioinformatics20.pdf" TargetMode="External"/><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hyperlink" Target="https://doi.org/10.1093/bioinformatics/btaa1015" TargetMode="External"/><Relationship Id="rId5" Type="http://schemas.openxmlformats.org/officeDocument/2006/relationships/hyperlink" Target="https://github.com/CMU-SAFARI/SneakySnake" TargetMode="External"/><Relationship Id="rId4" Type="http://schemas.openxmlformats.org/officeDocument/2006/relationships/hyperlink" Target="http://bioinformatics.oxfordjournals.org/" TargetMode="External"/></Relationships>
</file>

<file path=ppt/slides/_rels/slide123.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134.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45.xml"/><Relationship Id="rId1" Type="http://schemas.openxmlformats.org/officeDocument/2006/relationships/tags" Target="../tags/tag1.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484.xml"/><Relationship Id="rId1" Type="http://schemas.openxmlformats.org/officeDocument/2006/relationships/tags" Target="../tags/tag2.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84.xml"/><Relationship Id="rId1" Type="http://schemas.openxmlformats.org/officeDocument/2006/relationships/tags" Target="../tags/tag3.xml"/><Relationship Id="rId5" Type="http://schemas.openxmlformats.org/officeDocument/2006/relationships/image" Target="../media/image136.emf"/><Relationship Id="rId4" Type="http://schemas.openxmlformats.org/officeDocument/2006/relationships/image" Target="../media/image135.emf"/></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84.xml"/><Relationship Id="rId1" Type="http://schemas.openxmlformats.org/officeDocument/2006/relationships/tags" Target="../tags/tag4.xml"/><Relationship Id="rId5" Type="http://schemas.openxmlformats.org/officeDocument/2006/relationships/image" Target="../media/image136.emf"/><Relationship Id="rId4" Type="http://schemas.openxmlformats.org/officeDocument/2006/relationships/image" Target="../media/image135.emf"/></Relationships>
</file>

<file path=ppt/slides/_rels/slide128.xml.rels><?xml version="1.0" encoding="UTF-8" standalone="yes"?>
<Relationships xmlns="http://schemas.openxmlformats.org/package/2006/relationships"><Relationship Id="rId8" Type="http://schemas.openxmlformats.org/officeDocument/2006/relationships/image" Target="../media/image141.emf"/><Relationship Id="rId3" Type="http://schemas.openxmlformats.org/officeDocument/2006/relationships/notesSlide" Target="../notesSlides/notesSlide75.xml"/><Relationship Id="rId7" Type="http://schemas.openxmlformats.org/officeDocument/2006/relationships/image" Target="../media/image140.emf"/><Relationship Id="rId2" Type="http://schemas.openxmlformats.org/officeDocument/2006/relationships/slideLayout" Target="../slideLayouts/slideLayout484.xml"/><Relationship Id="rId1" Type="http://schemas.openxmlformats.org/officeDocument/2006/relationships/tags" Target="../tags/tag5.xml"/><Relationship Id="rId6" Type="http://schemas.openxmlformats.org/officeDocument/2006/relationships/image" Target="../media/image139.emf"/><Relationship Id="rId5" Type="http://schemas.openxmlformats.org/officeDocument/2006/relationships/image" Target="../media/image138.emf"/><Relationship Id="rId4" Type="http://schemas.openxmlformats.org/officeDocument/2006/relationships/image" Target="../media/image137.emf"/></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84.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484.xml"/><Relationship Id="rId1" Type="http://schemas.openxmlformats.org/officeDocument/2006/relationships/tags" Target="../tags/tag7.xml"/><Relationship Id="rId5" Type="http://schemas.openxmlformats.org/officeDocument/2006/relationships/image" Target="../media/image143.emf"/><Relationship Id="rId4" Type="http://schemas.openxmlformats.org/officeDocument/2006/relationships/image" Target="../media/image142.emf"/></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484.xml"/><Relationship Id="rId1" Type="http://schemas.openxmlformats.org/officeDocument/2006/relationships/tags" Target="../tags/tag8.xml"/><Relationship Id="rId5" Type="http://schemas.openxmlformats.org/officeDocument/2006/relationships/image" Target="../media/image143.emf"/><Relationship Id="rId4" Type="http://schemas.openxmlformats.org/officeDocument/2006/relationships/image" Target="../media/image142.emf"/></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84.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484.xml"/><Relationship Id="rId1" Type="http://schemas.openxmlformats.org/officeDocument/2006/relationships/tags" Target="../tags/tag9.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484.xml"/><Relationship Id="rId1" Type="http://schemas.openxmlformats.org/officeDocument/2006/relationships/tags" Target="../tags/tag10.xml"/></Relationships>
</file>

<file path=ppt/slides/_rels/slide135.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134.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notesSlide" Target="../notesSlides/notesSlide82.xml"/><Relationship Id="rId1" Type="http://schemas.openxmlformats.org/officeDocument/2006/relationships/slideLayout" Target="../slideLayouts/slideLayout40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43.png"/><Relationship Id="rId4" Type="http://schemas.openxmlformats.org/officeDocument/2006/relationships/image" Target="../media/image42.jpeg"/></Relationships>
</file>

<file path=ppt/slides/_rels/slide140.xml.rels><?xml version="1.0" encoding="UTF-8" standalone="yes"?>
<Relationships xmlns="http://schemas.openxmlformats.org/package/2006/relationships"><Relationship Id="rId8" Type="http://schemas.openxmlformats.org/officeDocument/2006/relationships/hyperlink" Target="https://www.youtube.com/watch?v=j5-I84iNVd8" TargetMode="External"/><Relationship Id="rId3" Type="http://schemas.openxmlformats.org/officeDocument/2006/relationships/hyperlink" Target="http://www.biomedcentral.com/bmcgenomics/" TargetMode="External"/><Relationship Id="rId7" Type="http://schemas.openxmlformats.org/officeDocument/2006/relationships/hyperlink" Target="https://github.com/CMU-SAFARI/GRIM" TargetMode="External"/><Relationship Id="rId2" Type="http://schemas.openxmlformats.org/officeDocument/2006/relationships/hyperlink" Target="https://arxiv.org/pdf/1711.01177.pdf" TargetMode="External"/><Relationship Id="rId1" Type="http://schemas.openxmlformats.org/officeDocument/2006/relationships/slideLayout" Target="../slideLayouts/slideLayout2.xml"/><Relationship Id="rId6" Type="http://schemas.openxmlformats.org/officeDocument/2006/relationships/hyperlink" Target="https://people.inf.ethz.ch/omutlu/pub/GRIM-filter-DNA-pre-alignment-in-memory_apbc18-talk.pdf" TargetMode="External"/><Relationship Id="rId5" Type="http://schemas.openxmlformats.org/officeDocument/2006/relationships/hyperlink" Target="https://people.inf.ethz.ch/omutlu/pub/GRIM-filter-DNA-pre-alignment-in-memory_apbc18-talk.pptx" TargetMode="External"/><Relationship Id="rId4" Type="http://schemas.openxmlformats.org/officeDocument/2006/relationships/hyperlink" Target="http://apbc2018.bio.keio.ac.jp/" TargetMode="External"/><Relationship Id="rId9" Type="http://schemas.openxmlformats.org/officeDocument/2006/relationships/image" Target="../media/image145.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0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0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00.xml"/></Relationships>
</file>

<file path=ppt/slides/_rels/slide1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6.xml"/><Relationship Id="rId1" Type="http://schemas.openxmlformats.org/officeDocument/2006/relationships/slideLayout" Target="../slideLayouts/slideLayout400.xml"/><Relationship Id="rId4" Type="http://schemas.openxmlformats.org/officeDocument/2006/relationships/image" Target="../media/image146.em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0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00.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00.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genome.gov/about-genomics/fact-sheets/DNA-Sequencing-Costs-Data"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48.tif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notesSlide" Target="../notesSlides/notesSlide90.xml"/><Relationship Id="rId1" Type="http://schemas.openxmlformats.org/officeDocument/2006/relationships/slideLayout" Target="../slideLayouts/slideLayout400.xml"/></Relationships>
</file>

<file path=ppt/slides/_rels/slide153.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91.xml"/><Relationship Id="rId1" Type="http://schemas.openxmlformats.org/officeDocument/2006/relationships/slideLayout" Target="../slideLayouts/slideLayout400.xml"/><Relationship Id="rId5" Type="http://schemas.openxmlformats.org/officeDocument/2006/relationships/image" Target="../media/image151.tiff"/><Relationship Id="rId4" Type="http://schemas.openxmlformats.org/officeDocument/2006/relationships/image" Target="../media/image149.emf"/></Relationships>
</file>

<file path=ppt/slides/_rels/slide154.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92.xml"/><Relationship Id="rId1" Type="http://schemas.openxmlformats.org/officeDocument/2006/relationships/slideLayout" Target="../slideLayouts/slideLayout400.xml"/><Relationship Id="rId6" Type="http://schemas.openxmlformats.org/officeDocument/2006/relationships/image" Target="../media/image152.tiff"/><Relationship Id="rId5" Type="http://schemas.openxmlformats.org/officeDocument/2006/relationships/image" Target="../media/image151.tiff"/><Relationship Id="rId4" Type="http://schemas.openxmlformats.org/officeDocument/2006/relationships/image" Target="../media/image149.emf"/></Relationships>
</file>

<file path=ppt/slides/_rels/slide155.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notesSlide" Target="../notesSlides/notesSlide93.xml"/><Relationship Id="rId1" Type="http://schemas.openxmlformats.org/officeDocument/2006/relationships/slideLayout" Target="../slideLayouts/slideLayout400.xml"/><Relationship Id="rId4" Type="http://schemas.openxmlformats.org/officeDocument/2006/relationships/image" Target="../media/image154.emf"/></Relationships>
</file>

<file path=ppt/slides/_rels/slide156.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94.xml"/><Relationship Id="rId1" Type="http://schemas.openxmlformats.org/officeDocument/2006/relationships/slideLayout" Target="../slideLayouts/slideLayout40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15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5.xml"/><Relationship Id="rId1" Type="http://schemas.openxmlformats.org/officeDocument/2006/relationships/slideLayout" Target="../slideLayouts/slideLayout400.xml"/></Relationships>
</file>

<file path=ppt/slides/_rels/slide15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6.xml"/><Relationship Id="rId1" Type="http://schemas.openxmlformats.org/officeDocument/2006/relationships/slideLayout" Target="../slideLayouts/slideLayout400.xml"/><Relationship Id="rId4" Type="http://schemas.openxmlformats.org/officeDocument/2006/relationships/image" Target="../media/image156.emf"/></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genome.gov/about-genomics/fact-sheets/DNA-Sequencing-Costs-Data" TargetMode="Externa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hyperlink" Target="https://www.youtube.com/watch?v=j5-I84iNVd8" TargetMode="External"/><Relationship Id="rId3" Type="http://schemas.openxmlformats.org/officeDocument/2006/relationships/hyperlink" Target="http://www.biomedcentral.com/bmcgenomics/" TargetMode="External"/><Relationship Id="rId7" Type="http://schemas.openxmlformats.org/officeDocument/2006/relationships/hyperlink" Target="https://github.com/CMU-SAFARI/GRIM" TargetMode="External"/><Relationship Id="rId2" Type="http://schemas.openxmlformats.org/officeDocument/2006/relationships/hyperlink" Target="https://arxiv.org/pdf/1711.01177.pdf" TargetMode="External"/><Relationship Id="rId1" Type="http://schemas.openxmlformats.org/officeDocument/2006/relationships/slideLayout" Target="../slideLayouts/slideLayout2.xml"/><Relationship Id="rId6" Type="http://schemas.openxmlformats.org/officeDocument/2006/relationships/hyperlink" Target="https://people.inf.ethz.ch/omutlu/pub/GRIM-filter-DNA-pre-alignment-in-memory_apbc18-talk.pdf" TargetMode="External"/><Relationship Id="rId5" Type="http://schemas.openxmlformats.org/officeDocument/2006/relationships/hyperlink" Target="https://people.inf.ethz.ch/omutlu/pub/GRIM-filter-DNA-pre-alignment-in-memory_apbc18-talk.pptx" TargetMode="External"/><Relationship Id="rId4" Type="http://schemas.openxmlformats.org/officeDocument/2006/relationships/hyperlink" Target="http://apbc2018.bio.keio.ac.jp/" TargetMode="External"/><Relationship Id="rId9" Type="http://schemas.openxmlformats.org/officeDocument/2006/relationships/image" Target="../media/image145.png"/></Relationships>
</file>

<file path=ppt/slides/_rels/slide16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422.xml"/><Relationship Id="rId6" Type="http://schemas.openxmlformats.org/officeDocument/2006/relationships/chart" Target="../charts/chart7.xml"/><Relationship Id="rId5" Type="http://schemas.openxmlformats.org/officeDocument/2006/relationships/image" Target="../media/image160.png"/><Relationship Id="rId4" Type="http://schemas.openxmlformats.org/officeDocument/2006/relationships/image" Target="../media/image159.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image" Target="../media/image161.tiff"/><Relationship Id="rId1" Type="http://schemas.openxmlformats.org/officeDocument/2006/relationships/slideLayout" Target="../slideLayouts/slideLayout334.xml"/></Relationships>
</file>

<file path=ppt/slides/_rels/slide166.xml.rels><?xml version="1.0" encoding="UTF-8" standalone="yes"?>
<Relationships xmlns="http://schemas.openxmlformats.org/package/2006/relationships"><Relationship Id="rId2" Type="http://schemas.openxmlformats.org/officeDocument/2006/relationships/image" Target="../media/image162.tiff"/><Relationship Id="rId1" Type="http://schemas.openxmlformats.org/officeDocument/2006/relationships/slideLayout" Target="../slideLayouts/slideLayout334.xml"/></Relationships>
</file>

<file path=ppt/slides/_rels/slide167.xml.rels><?xml version="1.0" encoding="UTF-8" standalone="yes"?>
<Relationships xmlns="http://schemas.openxmlformats.org/package/2006/relationships"><Relationship Id="rId2" Type="http://schemas.openxmlformats.org/officeDocument/2006/relationships/image" Target="../media/image163.tiff"/><Relationship Id="rId1" Type="http://schemas.openxmlformats.org/officeDocument/2006/relationships/slideLayout" Target="../slideLayouts/slideLayout334.xml"/></Relationships>
</file>

<file path=ppt/slides/_rels/slide168.xml.rels><?xml version="1.0" encoding="UTF-8" standalone="yes"?>
<Relationships xmlns="http://schemas.openxmlformats.org/package/2006/relationships"><Relationship Id="rId2" Type="http://schemas.openxmlformats.org/officeDocument/2006/relationships/image" Target="../media/image164.tiff"/><Relationship Id="rId1" Type="http://schemas.openxmlformats.org/officeDocument/2006/relationships/slideLayout" Target="../slideLayouts/slideLayout334.xml"/></Relationships>
</file>

<file path=ppt/slides/_rels/slide16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34.xml"/></Relationships>
</file>

<file path=ppt/slides/_rels/slide17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65.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76.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422.xml"/><Relationship Id="rId5" Type="http://schemas.openxmlformats.org/officeDocument/2006/relationships/image" Target="../media/image166.png"/><Relationship Id="rId4" Type="http://schemas.openxmlformats.org/officeDocument/2006/relationships/hyperlink" Target="https://arxiv.org/pdf/1903.03988.pdf" TargetMode="External"/></Relationships>
</file>

<file path=ppt/slides/_rels/slide177.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422.xml"/><Relationship Id="rId4" Type="http://schemas.openxmlformats.org/officeDocument/2006/relationships/image" Target="../media/image167.png"/></Relationships>
</file>

<file path=ppt/slides/_rels/slide178.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422.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gif"/></Relationships>
</file>

<file path=ppt/slides/_rels/slide18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69.tiff"/><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70.tiff"/></Relationships>
</file>

<file path=ppt/slides/_rels/slide184.xml.rels><?xml version="1.0" encoding="UTF-8" standalone="yes"?>
<Relationships xmlns="http://schemas.openxmlformats.org/package/2006/relationships"><Relationship Id="rId3" Type="http://schemas.openxmlformats.org/officeDocument/2006/relationships/image" Target="../media/image171.tiff"/><Relationship Id="rId2" Type="http://schemas.openxmlformats.org/officeDocument/2006/relationships/hyperlink" Target="https://nanoporetech.com/products/comparison" TargetMode="Externa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185.xml.rels><?xml version="1.0" encoding="UTF-8" standalone="yes"?>
<Relationships xmlns="http://schemas.openxmlformats.org/package/2006/relationships"><Relationship Id="rId3" Type="http://schemas.openxmlformats.org/officeDocument/2006/relationships/hyperlink" Target="https://www.illumina.com/systems/sequencing-platforms.html" TargetMode="External"/><Relationship Id="rId2" Type="http://schemas.openxmlformats.org/officeDocument/2006/relationships/image" Target="../media/image173.png"/><Relationship Id="rId1" Type="http://schemas.openxmlformats.org/officeDocument/2006/relationships/slideLayout" Target="../slideLayouts/slideLayout2.xml"/><Relationship Id="rId4" Type="http://schemas.openxmlformats.org/officeDocument/2006/relationships/image" Target="../media/image174.tiff"/></Relationships>
</file>

<file path=ppt/slides/_rels/slide186.xml.rels><?xml version="1.0" encoding="UTF-8" standalone="yes"?>
<Relationships xmlns="http://schemas.openxmlformats.org/package/2006/relationships"><Relationship Id="rId3" Type="http://schemas.openxmlformats.org/officeDocument/2006/relationships/hyperlink" Target="https://phys.org/news/2013-12-gene-sequencing-future.html" TargetMode="External"/><Relationship Id="rId2" Type="http://schemas.openxmlformats.org/officeDocument/2006/relationships/image" Target="../media/image175.tiff"/><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7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0.tiff"/></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hyperlink" Target="https://nanoporetech.com/about-us/news/200-oxford-nanopore-sequencers-have-left-uk-china-support-rapid-near-sample" TargetMode="Externa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hyperlink" Target="https://nanoporetech.com/covid-19/overview" TargetMode="Externa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hyperlink" Target="https://nanoporetech.com/covid-19/overview"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3.xml"/><Relationship Id="rId7" Type="http://schemas.openxmlformats.org/officeDocument/2006/relationships/image" Target="../media/image54.emf"/><Relationship Id="rId2" Type="http://schemas.openxmlformats.org/officeDocument/2006/relationships/slideLayout" Target="../slideLayouts/slideLayout38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7.jpeg"/><Relationship Id="rId4" Type="http://schemas.openxmlformats.org/officeDocument/2006/relationships/image" Target="../media/image56.png"/><Relationship Id="rId9" Type="http://schemas.openxmlformats.org/officeDocument/2006/relationships/image" Target="../media/image55.emf"/></Relationships>
</file>

<file path=ppt/slides/_rels/slide20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91.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422.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204.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422.xml"/><Relationship Id="rId5" Type="http://schemas.openxmlformats.org/officeDocument/2006/relationships/image" Target="../media/image166.png"/><Relationship Id="rId4" Type="http://schemas.openxmlformats.org/officeDocument/2006/relationships/hyperlink" Target="https://arxiv.org/pdf/1903.03988.pdf" TargetMode="External"/></Relationships>
</file>

<file path=ppt/slides/_rels/slide205.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422.xml"/><Relationship Id="rId4" Type="http://schemas.openxmlformats.org/officeDocument/2006/relationships/image" Target="../media/image167.png"/></Relationships>
</file>

<file path=ppt/slides/_rels/slide206.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422.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207.xml.rels><?xml version="1.0" encoding="UTF-8" standalone="yes"?>
<Relationships xmlns="http://schemas.openxmlformats.org/package/2006/relationships"><Relationship Id="rId3" Type="http://schemas.openxmlformats.org/officeDocument/2006/relationships/hyperlink" Target="https://www.youtube.com/watch?v=ygmQpdDTL7o&amp;list=PL5Q2soXY2Zi9xidyIgBxUz7xRPS-wisBN&amp;index=14" TargetMode="External"/><Relationship Id="rId2" Type="http://schemas.openxmlformats.org/officeDocument/2006/relationships/hyperlink" Target="https://www.youtube.com/watch?v=CrRb32v7SJc&amp;list=PL5Q2soXY2Zi9xidyIgBxUz7xRPS-wisBN&amp;index=5" TargetMode="External"/><Relationship Id="rId1" Type="http://schemas.openxmlformats.org/officeDocument/2006/relationships/slideLayout" Target="../slideLayouts/slideLayout541.xml"/><Relationship Id="rId6" Type="http://schemas.openxmlformats.org/officeDocument/2006/relationships/hyperlink" Target="https://www.youtube.com/onurmutlulectures" TargetMode="External"/><Relationship Id="rId5" Type="http://schemas.openxmlformats.org/officeDocument/2006/relationships/hyperlink" Target="https://www.youtube.com/watch?v=rgjl8ZyLsAg&amp;list=PL5Q2soXY2Zi9E2bBVAgCqLgwiDRQDTyId" TargetMode="External"/><Relationship Id="rId4" Type="http://schemas.openxmlformats.org/officeDocument/2006/relationships/hyperlink" Target="https://www.youtube.com/watch?v=gR7XR-Eepcg&amp;list=PL5Q2soXY2Zi9xidyIgBxUz7xRPS-wisBN&amp;index=10" TargetMode="External"/></Relationships>
</file>

<file path=ppt/slides/_rels/slide208.xml.rels><?xml version="1.0" encoding="UTF-8" standalone="yes"?>
<Relationships xmlns="http://schemas.openxmlformats.org/package/2006/relationships"><Relationship Id="rId2" Type="http://schemas.openxmlformats.org/officeDocument/2006/relationships/hyperlink" Target="https://people.inf.ethz.ch/omutlu/projects.htm" TargetMode="Externa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hyperlink" Target="http://www.safari.ethz.ch/" TargetMode="External"/><Relationship Id="rId1" Type="http://schemas.openxmlformats.org/officeDocument/2006/relationships/slideLayout" Target="../slideLayouts/slideLayout422.xml"/></Relationships>
</file>

<file path=ppt/slides/_rels/slide2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7.png"/><Relationship Id="rId1" Type="http://schemas.openxmlformats.org/officeDocument/2006/relationships/slideLayout" Target="../slideLayouts/slideLayout457.xml"/><Relationship Id="rId6" Type="http://schemas.openxmlformats.org/officeDocument/2006/relationships/hyperlink" Target="https://safari.ethz.ch/safari-newsletter-january-2021/" TargetMode="External"/><Relationship Id="rId5" Type="http://schemas.openxmlformats.org/officeDocument/2006/relationships/image" Target="../media/image188.jpeg"/><Relationship Id="rId4" Type="http://schemas.openxmlformats.org/officeDocument/2006/relationships/hyperlink" Target="http://www.safari.ethz.ch/" TargetMode="External"/></Relationships>
</file>

<file path=ppt/slides/_rels/slide21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hyperlink" Target="https://safari.ethz.ch/safari-newsletter-april-2020/" TargetMode="External"/><Relationship Id="rId1" Type="http://schemas.openxmlformats.org/officeDocument/2006/relationships/slideLayout" Target="../slideLayouts/slideLayout461.xml"/></Relationships>
</file>

<file path=ppt/slides/_rels/slide21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hyperlink" Target="https://safari.ethz.ch/safari-newsletter-january-2021/" TargetMode="External"/><Relationship Id="rId1" Type="http://schemas.openxmlformats.org/officeDocument/2006/relationships/slideLayout" Target="../slideLayouts/slideLayout461.xml"/></Relationships>
</file>

<file path=ppt/slides/_rels/slide214.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0.jpe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496.xml"/><Relationship Id="rId4" Type="http://schemas.openxmlformats.org/officeDocument/2006/relationships/hyperlink" Target="https://www.youtube.com/onurmutlulectures" TargetMode="External"/></Relationships>
</file>

<file path=ppt/slides/_rels/slide217.xml.rels><?xml version="1.0" encoding="UTF-8" standalone="yes"?>
<Relationships xmlns="http://schemas.openxmlformats.org/package/2006/relationships"><Relationship Id="rId8" Type="http://schemas.openxmlformats.org/officeDocument/2006/relationships/hyperlink" Target="https://www.youtube.com/watch?v=B58YT9hZM4g&amp;list=PL5Q2soXY2Zi8D_5MGV6EnXEJHnV2YFBJl&amp;index=25" TargetMode="External"/><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n8Aj_A0WSg8&amp;list=PL5Q2soXY2Zi8D_5MGV6EnXEJHnV2YFBJl&amp;index=22"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508.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njX_14584Jw&amp;list=PL5Q2soXY2Zi8D_5MGV6EnXEJHnV2YFBJl&amp;index=16" TargetMode="External"/></Relationships>
</file>

<file path=ppt/slides/_rels/slide218.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519.xml"/></Relationships>
</file>

<file path=ppt/slides/_rels/slide219.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530.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ommons.wikimedia.org/w/index.php?curid=30550950" TargetMode="External"/><Relationship Id="rId2" Type="http://schemas.openxmlformats.org/officeDocument/2006/relationships/image" Target="../media/image59.png"/><Relationship Id="rId1" Type="http://schemas.openxmlformats.org/officeDocument/2006/relationships/slideLayout" Target="../slideLayouts/slideLayout422.xml"/></Relationships>
</file>

<file path=ppt/slides/_rels/slide220.xml.rels><?xml version="1.0" encoding="UTF-8" standalone="yes"?>
<Relationships xmlns="http://schemas.openxmlformats.org/package/2006/relationships"><Relationship Id="rId3" Type="http://schemas.openxmlformats.org/officeDocument/2006/relationships/hyperlink" Target="https://www.youtube.com/watch?v=j2GIigqn1Qw&amp;list=PL5Q2soXY2Zi9xidyIgBxUz7xRPS-wisBN&amp;index=13" TargetMode="External"/><Relationship Id="rId2" Type="http://schemas.openxmlformats.org/officeDocument/2006/relationships/hyperlink" Target="https://www.youtube.com/watch?v=oGcZAGwfEUE&amp;list=PL5Q2soXY2Zi9xidyIgBxUz7xRPS-wisBN&amp;index=12" TargetMode="External"/><Relationship Id="rId1" Type="http://schemas.openxmlformats.org/officeDocument/2006/relationships/slideLayout" Target="../slideLayouts/slideLayout541.xml"/><Relationship Id="rId6" Type="http://schemas.openxmlformats.org/officeDocument/2006/relationships/hyperlink" Target="https://www.youtube.com/onurmutlulectures" TargetMode="External"/><Relationship Id="rId5" Type="http://schemas.openxmlformats.org/officeDocument/2006/relationships/hyperlink" Target="https://www.youtube.com/watch?v=Sscy1Wrr22A&amp;list=PL5Q2soXY2Zi9xidyIgBxUz7xRPS-wisBN&amp;index=25" TargetMode="External"/><Relationship Id="rId4" Type="http://schemas.openxmlformats.org/officeDocument/2006/relationships/hyperlink" Target="https://www.youtube.com/watch?v=gR7XR-Eepcg&amp;list=PL5Q2soXY2Zi9xidyIgBxUz7xRPS-wisBN&amp;index=10" TargetMode="External"/></Relationships>
</file>

<file path=ppt/slides/_rels/slide221.xml.rels><?xml version="1.0" encoding="UTF-8" standalone="yes"?>
<Relationships xmlns="http://schemas.openxmlformats.org/package/2006/relationships"><Relationship Id="rId3" Type="http://schemas.openxmlformats.org/officeDocument/2006/relationships/hyperlink" Target="https://www.youtube.com/watch?v=j2GIigqn1Qw&amp;list=PL5Q2soXY2Zi9xidyIgBxUz7xRPS-wisBN&amp;index=13" TargetMode="External"/><Relationship Id="rId2" Type="http://schemas.openxmlformats.org/officeDocument/2006/relationships/hyperlink" Target="https://www.youtube.com/watch?v=oGcZAGwfEUE&amp;list=PL5Q2soXY2Zi9xidyIgBxUz7xRPS-wisBN&amp;index=12" TargetMode="External"/><Relationship Id="rId1" Type="http://schemas.openxmlformats.org/officeDocument/2006/relationships/slideLayout" Target="../slideLayouts/slideLayout541.xml"/><Relationship Id="rId5" Type="http://schemas.openxmlformats.org/officeDocument/2006/relationships/hyperlink" Target="https://www.youtube.com/onurmutlulectures" TargetMode="External"/><Relationship Id="rId4" Type="http://schemas.openxmlformats.org/officeDocument/2006/relationships/hyperlink" Target="https://www.youtube.com/watch?v=gR7XR-Eepcg&amp;list=PL5Q2soXY2Zi9xidyIgBxUz7xRPS-wisBN&amp;index=10" TargetMode="External"/></Relationships>
</file>

<file path=ppt/slides/_rels/slide22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image" Target="../media/image192.png"/></Relationships>
</file>

<file path=ppt/slides/_rels/slide22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openxmlformats.org/officeDocument/2006/relationships/image" Target="../media/image192.png"/></Relationships>
</file>

<file path=ppt/slides/_rels/slide224.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notesSlide" Target="../notesSlides/notesSlide103.xml"/><Relationship Id="rId7" Type="http://schemas.openxmlformats.org/officeDocument/2006/relationships/image" Target="../media/image195.png"/><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image" Target="../media/image193.emf"/><Relationship Id="rId5" Type="http://schemas.openxmlformats.org/officeDocument/2006/relationships/oleObject" Target="../embeddings/oleObject23.bin"/><Relationship Id="rId4" Type="http://schemas.openxmlformats.org/officeDocument/2006/relationships/image" Target="../media/image194.png"/><Relationship Id="rId9" Type="http://schemas.openxmlformats.org/officeDocument/2006/relationships/image" Target="../media/image197.png"/></Relationships>
</file>

<file path=ppt/slides/_rels/slide225.xml.rels><?xml version="1.0" encoding="UTF-8" standalone="yes"?>
<Relationships xmlns="http://schemas.openxmlformats.org/package/2006/relationships"><Relationship Id="rId8" Type="http://schemas.openxmlformats.org/officeDocument/2006/relationships/image" Target="../media/image36.tiff"/><Relationship Id="rId3" Type="http://schemas.openxmlformats.org/officeDocument/2006/relationships/image" Target="../media/image32.jpeg"/><Relationship Id="rId7" Type="http://schemas.openxmlformats.org/officeDocument/2006/relationships/image" Target="../media/image35.tiff"/><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34.tiff"/><Relationship Id="rId5" Type="http://schemas.openxmlformats.org/officeDocument/2006/relationships/image" Target="../media/image33.png"/><Relationship Id="rId4" Type="http://schemas.openxmlformats.org/officeDocument/2006/relationships/image" Target="../media/image31.tiff"/><Relationship Id="rId9" Type="http://schemas.openxmlformats.org/officeDocument/2006/relationships/image" Target="../media/image37.tiff"/></Relationships>
</file>

<file path=ppt/slides/_rels/slide226.xml.rels><?xml version="1.0" encoding="UTF-8" standalone="yes"?>
<Relationships xmlns="http://schemas.openxmlformats.org/package/2006/relationships"><Relationship Id="rId3" Type="http://schemas.openxmlformats.org/officeDocument/2006/relationships/image" Target="../media/image171.tiff"/><Relationship Id="rId2" Type="http://schemas.openxmlformats.org/officeDocument/2006/relationships/hyperlink" Target="https://nanoporetech.com/products/comparison" TargetMode="Externa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227.xml.rels><?xml version="1.0" encoding="UTF-8" standalone="yes"?>
<Relationships xmlns="http://schemas.openxmlformats.org/package/2006/relationships"><Relationship Id="rId3" Type="http://schemas.openxmlformats.org/officeDocument/2006/relationships/hyperlink" Target="https://www.illumina.com/systems/sequencing-platforms.html" TargetMode="External"/><Relationship Id="rId2" Type="http://schemas.openxmlformats.org/officeDocument/2006/relationships/image" Target="../media/image173.png"/><Relationship Id="rId1" Type="http://schemas.openxmlformats.org/officeDocument/2006/relationships/slideLayout" Target="../slideLayouts/slideLayout2.xml"/><Relationship Id="rId4" Type="http://schemas.openxmlformats.org/officeDocument/2006/relationships/image" Target="../media/image174.tiff"/></Relationships>
</file>

<file path=ppt/slides/_rels/slide228.xml.rels><?xml version="1.0" encoding="UTF-8" standalone="yes"?>
<Relationships xmlns="http://schemas.openxmlformats.org/package/2006/relationships"><Relationship Id="rId8" Type="http://schemas.openxmlformats.org/officeDocument/2006/relationships/image" Target="../media/image202.jpeg"/><Relationship Id="rId3" Type="http://schemas.openxmlformats.org/officeDocument/2006/relationships/image" Target="../media/image52.png"/><Relationship Id="rId7" Type="http://schemas.openxmlformats.org/officeDocument/2006/relationships/image" Target="../media/image201.jpeg"/><Relationship Id="rId2" Type="http://schemas.openxmlformats.org/officeDocument/2006/relationships/notesSlide" Target="../notesSlides/notesSlide105.xml"/><Relationship Id="rId1" Type="http://schemas.openxmlformats.org/officeDocument/2006/relationships/slideLayout" Target="../slideLayouts/slideLayout6.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jpeg"/><Relationship Id="rId9" Type="http://schemas.openxmlformats.org/officeDocument/2006/relationships/image" Target="../media/image203.jpeg"/></Relationships>
</file>

<file path=ppt/slides/_rels/slide229.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106.xml"/><Relationship Id="rId7" Type="http://schemas.openxmlformats.org/officeDocument/2006/relationships/image" Target="../media/image200.png"/><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image" Target="../media/image199.png"/><Relationship Id="rId5" Type="http://schemas.openxmlformats.org/officeDocument/2006/relationships/image" Target="../media/image198.jpeg"/><Relationship Id="rId4" Type="http://schemas.openxmlformats.org/officeDocument/2006/relationships/image" Target="../media/image52.png"/><Relationship Id="rId9" Type="http://schemas.openxmlformats.org/officeDocument/2006/relationships/image" Target="../media/image204.emf"/></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30.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107.xml"/><Relationship Id="rId7" Type="http://schemas.openxmlformats.org/officeDocument/2006/relationships/image" Target="../media/image200.png"/><Relationship Id="rId2" Type="http://schemas.openxmlformats.org/officeDocument/2006/relationships/slideLayout" Target="../slideLayouts/slideLayout6.xml"/><Relationship Id="rId1" Type="http://schemas.openxmlformats.org/officeDocument/2006/relationships/vmlDrawing" Target="../drawings/vmlDrawing19.vml"/><Relationship Id="rId6" Type="http://schemas.openxmlformats.org/officeDocument/2006/relationships/image" Target="../media/image199.png"/><Relationship Id="rId5" Type="http://schemas.openxmlformats.org/officeDocument/2006/relationships/image" Target="../media/image198.jpeg"/><Relationship Id="rId10" Type="http://schemas.openxmlformats.org/officeDocument/2006/relationships/hyperlink" Target="https://emea.illumina.com/systems/sequencing-platforms/iseq/tour.html" TargetMode="External"/><Relationship Id="rId4" Type="http://schemas.openxmlformats.org/officeDocument/2006/relationships/image" Target="../media/image52.png"/><Relationship Id="rId9" Type="http://schemas.openxmlformats.org/officeDocument/2006/relationships/image" Target="../media/image204.emf"/></Relationships>
</file>

<file path=ppt/slides/_rels/slide231.xml.rels><?xml version="1.0" encoding="UTF-8" standalone="yes"?>
<Relationships xmlns="http://schemas.openxmlformats.org/package/2006/relationships"><Relationship Id="rId3" Type="http://schemas.openxmlformats.org/officeDocument/2006/relationships/hyperlink" Target="https://phys.org/news/2013-12-gene-sequencing-future.html" TargetMode="External"/><Relationship Id="rId2" Type="http://schemas.openxmlformats.org/officeDocument/2006/relationships/image" Target="../media/image175.tiff"/><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hyperlink" Target="https://phys.org/news/2013-12-gene-sequencing-future.html" TargetMode="External"/><Relationship Id="rId2" Type="http://schemas.openxmlformats.org/officeDocument/2006/relationships/image" Target="../media/image175.tiff"/><Relationship Id="rId1" Type="http://schemas.openxmlformats.org/officeDocument/2006/relationships/slideLayout" Target="../slideLayouts/slideLayout2.xml"/><Relationship Id="rId5" Type="http://schemas.openxmlformats.org/officeDocument/2006/relationships/hyperlink" Target="https://nanoporetech.com/resource-centre/minion-video" TargetMode="External"/><Relationship Id="rId4" Type="http://schemas.openxmlformats.org/officeDocument/2006/relationships/hyperlink" Target="https://emea.illumina.com/systems/sequencing-platforms/iseq/tour.html" TargetMode="Externa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6.xml"/><Relationship Id="rId1" Type="http://schemas.openxmlformats.org/officeDocument/2006/relationships/vmlDrawing" Target="../drawings/vmlDrawing20.vml"/><Relationship Id="rId5" Type="http://schemas.openxmlformats.org/officeDocument/2006/relationships/image" Target="../media/image204.emf"/><Relationship Id="rId4" Type="http://schemas.openxmlformats.org/officeDocument/2006/relationships/oleObject" Target="../embeddings/oleObject25.bin"/></Relationships>
</file>

<file path=ppt/slides/_rels/slide234.xml.rels><?xml version="1.0" encoding="UTF-8" standalone="yes"?>
<Relationships xmlns="http://schemas.openxmlformats.org/package/2006/relationships"><Relationship Id="rId3" Type="http://schemas.openxmlformats.org/officeDocument/2006/relationships/hyperlink" Target="https://www.pacb.com/smrt-science/smrt-sequencing/hifi-reads-for-highly-accurate-long-read-sequencing/" TargetMode="External"/><Relationship Id="rId2" Type="http://schemas.openxmlformats.org/officeDocument/2006/relationships/notesSlide" Target="../notesSlides/notesSlide109.xml"/><Relationship Id="rId1" Type="http://schemas.openxmlformats.org/officeDocument/2006/relationships/slideLayout" Target="../slideLayouts/slideLayout6.xml"/><Relationship Id="rId5" Type="http://schemas.openxmlformats.org/officeDocument/2006/relationships/image" Target="../media/image206.png"/><Relationship Id="rId4" Type="http://schemas.openxmlformats.org/officeDocument/2006/relationships/image" Target="../media/image205.png"/></Relationships>
</file>

<file path=ppt/slides/_rels/slide23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hyperlink" Target="https://www.pacb.com/smrt-science/smrt-sequencing/hifi-reads-for-highly-accurate-long-read-sequencing/" TargetMode="External"/><Relationship Id="rId4" Type="http://schemas.openxmlformats.org/officeDocument/2006/relationships/image" Target="../media/image207.png"/></Relationships>
</file>

<file path=ppt/slides/_rels/slide236.xml.rels><?xml version="1.0" encoding="UTF-8" standalone="yes"?>
<Relationships xmlns="http://schemas.openxmlformats.org/package/2006/relationships"><Relationship Id="rId3" Type="http://schemas.openxmlformats.org/officeDocument/2006/relationships/hyperlink" Target="https://www.nature.com/articles/s41587-019-0217-9"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208.tiff"/><Relationship Id="rId5" Type="http://schemas.openxmlformats.org/officeDocument/2006/relationships/hyperlink" Target="https://pacbio.gs.washington.edu/" TargetMode="External"/><Relationship Id="rId4" Type="http://schemas.openxmlformats.org/officeDocument/2006/relationships/hyperlink" Target="https://labs.wsu.edu/genomicscore/illumina-sequencing/" TargetMode="External"/></Relationships>
</file>

<file path=ppt/slides/_rels/slide237.xml.rels><?xml version="1.0" encoding="UTF-8" standalone="yes"?>
<Relationships xmlns="http://schemas.openxmlformats.org/package/2006/relationships"><Relationship Id="rId3" Type="http://schemas.openxmlformats.org/officeDocument/2006/relationships/image" Target="../media/image209.jpeg"/><Relationship Id="rId7" Type="http://schemas.openxmlformats.org/officeDocument/2006/relationships/image" Target="../media/image213.jpeg"/><Relationship Id="rId2" Type="http://schemas.openxmlformats.org/officeDocument/2006/relationships/notesSlide" Target="../notesSlides/notesSlide112.xml"/><Relationship Id="rId1" Type="http://schemas.openxmlformats.org/officeDocument/2006/relationships/slideLayout" Target="../slideLayouts/slideLayout6.xml"/><Relationship Id="rId6" Type="http://schemas.openxmlformats.org/officeDocument/2006/relationships/image" Target="../media/image212.png"/><Relationship Id="rId5" Type="http://schemas.openxmlformats.org/officeDocument/2006/relationships/image" Target="../media/image211.jpeg"/><Relationship Id="rId4" Type="http://schemas.openxmlformats.org/officeDocument/2006/relationships/image" Target="../media/image210.jpeg"/></Relationships>
</file>

<file path=ppt/slides/_rels/slide238.xml.rels><?xml version="1.0" encoding="UTF-8" standalone="yes"?>
<Relationships xmlns="http://schemas.openxmlformats.org/package/2006/relationships"><Relationship Id="rId8" Type="http://schemas.openxmlformats.org/officeDocument/2006/relationships/image" Target="../media/image215.jpeg"/><Relationship Id="rId3" Type="http://schemas.openxmlformats.org/officeDocument/2006/relationships/image" Target="../media/image38.jpeg"/><Relationship Id="rId7" Type="http://schemas.openxmlformats.org/officeDocument/2006/relationships/image" Target="../media/image214.tiff"/><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239.xml.rels><?xml version="1.0" encoding="UTF-8" standalone="yes"?>
<Relationships xmlns="http://schemas.openxmlformats.org/package/2006/relationships"><Relationship Id="rId3" Type="http://schemas.openxmlformats.org/officeDocument/2006/relationships/hyperlink" Target="https://www.ncbi.nlm.nih.gov/assembly/GCF_000001405.39" TargetMode="External"/><Relationship Id="rId2" Type="http://schemas.openxmlformats.org/officeDocument/2006/relationships/hyperlink" Target="https://www.ncbi.nlm.nih.gov/Taxonomy/Browser/wwwtax.cgi?mode=Info&amp;id=9606&amp;lvl=3&amp;lin=f&amp;keep=1&amp;srchmode=1&amp;unlock"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computationalgenomics.bioinformatics.ucla.edu/portfolio/eleazar-eskin-discovering-the-causal-variants-involved-in-gwas-studie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16.tiff"/><Relationship Id="rId2" Type="http://schemas.openxmlformats.org/officeDocument/2006/relationships/notesSlide" Target="../notesSlides/notesSlide114.xml"/><Relationship Id="rId1" Type="http://schemas.openxmlformats.org/officeDocument/2006/relationships/slideLayout" Target="../slideLayouts/slideLayout334.xml"/></Relationships>
</file>

<file path=ppt/slides/_rels/slide24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hyperlink" Target="https://www.pacb.com/smrt-science/smrt-sequencing/hifi-reads-for-highly-accurate-long-read-sequencing/" TargetMode="External"/><Relationship Id="rId1" Type="http://schemas.openxmlformats.org/officeDocument/2006/relationships/slideLayout" Target="../slideLayouts/slideLayout338.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06.png"/></Relationships>
</file>

<file path=ppt/slides/_rels/slide242.xml.rels><?xml version="1.0" encoding="UTF-8" standalone="yes"?>
<Relationships xmlns="http://schemas.openxmlformats.org/package/2006/relationships"><Relationship Id="rId3" Type="http://schemas.openxmlformats.org/officeDocument/2006/relationships/hyperlink" Target="https://www.nature.com/articles/s41588-018-0273-y" TargetMode="External"/><Relationship Id="rId2" Type="http://schemas.openxmlformats.org/officeDocument/2006/relationships/image" Target="../media/image219.png"/><Relationship Id="rId1" Type="http://schemas.openxmlformats.org/officeDocument/2006/relationships/slideLayout" Target="../slideLayouts/slideLayout334.xml"/></Relationships>
</file>

<file path=ppt/slides/_rels/slide24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15.xml"/><Relationship Id="rId1" Type="http://schemas.openxmlformats.org/officeDocument/2006/relationships/slideLayout" Target="../slideLayouts/slideLayout334.xml"/><Relationship Id="rId4" Type="http://schemas.openxmlformats.org/officeDocument/2006/relationships/hyperlink" Target="https://genomebiology.biomedcentral.com/articles/10.1186/s13059-019-1774-4" TargetMode="External"/></Relationships>
</file>

<file path=ppt/slides/_rels/slide2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6.xml"/><Relationship Id="rId1" Type="http://schemas.openxmlformats.org/officeDocument/2006/relationships/slideLayout" Target="../slideLayouts/slideLayout6.xml"/><Relationship Id="rId5" Type="http://schemas.openxmlformats.org/officeDocument/2006/relationships/hyperlink" Target="https://www.scirp.org/journal/paperinformation.aspx?paperid=74603" TargetMode="External"/><Relationship Id="rId4" Type="http://schemas.openxmlformats.org/officeDocument/2006/relationships/chart" Target="../charts/chart13.xml"/></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221.emf"/><Relationship Id="rId4" Type="http://schemas.openxmlformats.org/officeDocument/2006/relationships/oleObject" Target="../embeddings/oleObject26.bin"/></Relationships>
</file>

<file path=ppt/slides/_rels/slide24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118.xml"/><Relationship Id="rId7" Type="http://schemas.openxmlformats.org/officeDocument/2006/relationships/diagramColors" Target="../diagrams/colors8.xml"/><Relationship Id="rId2" Type="http://schemas.openxmlformats.org/officeDocument/2006/relationships/slideLayout" Target="../slideLayouts/slideLayout334.xml"/><Relationship Id="rId1" Type="http://schemas.openxmlformats.org/officeDocument/2006/relationships/vmlDrawing" Target="../drawings/vmlDrawing22.vml"/><Relationship Id="rId6" Type="http://schemas.openxmlformats.org/officeDocument/2006/relationships/diagramQuickStyle" Target="../diagrams/quickStyle8.xml"/><Relationship Id="rId11" Type="http://schemas.openxmlformats.org/officeDocument/2006/relationships/hyperlink" Target="https://arxiv.org/abs/1707.01631" TargetMode="External"/><Relationship Id="rId5" Type="http://schemas.openxmlformats.org/officeDocument/2006/relationships/diagramLayout" Target="../diagrams/layout8.xml"/><Relationship Id="rId10" Type="http://schemas.openxmlformats.org/officeDocument/2006/relationships/image" Target="../media/image222.emf"/><Relationship Id="rId4" Type="http://schemas.openxmlformats.org/officeDocument/2006/relationships/diagramData" Target="../diagrams/data8.xml"/><Relationship Id="rId9" Type="http://schemas.openxmlformats.org/officeDocument/2006/relationships/oleObject" Target="../embeddings/oleObject27.bin"/></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50.xml.rels><?xml version="1.0" encoding="UTF-8" standalone="yes"?>
<Relationships xmlns="http://schemas.openxmlformats.org/package/2006/relationships"><Relationship Id="rId3" Type="http://schemas.openxmlformats.org/officeDocument/2006/relationships/hyperlink" Target="https://arxiv.org/abs/1912.08735" TargetMode="External"/><Relationship Id="rId2" Type="http://schemas.openxmlformats.org/officeDocument/2006/relationships/hyperlink" Target="https://github.com/CMU-SAFARI/AirLift" TargetMode="External"/><Relationship Id="rId1" Type="http://schemas.openxmlformats.org/officeDocument/2006/relationships/slideLayout" Target="../slideLayouts/slideLayout6.xml"/><Relationship Id="rId4" Type="http://schemas.openxmlformats.org/officeDocument/2006/relationships/image" Target="../media/image224.png"/></Relationships>
</file>

<file path=ppt/slides/_rels/slide251.xml.rels><?xml version="1.0" encoding="UTF-8" standalone="yes"?>
<Relationships xmlns="http://schemas.openxmlformats.org/package/2006/relationships"><Relationship Id="rId2" Type="http://schemas.openxmlformats.org/officeDocument/2006/relationships/image" Target="../media/image225.gif"/><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19.xml"/><Relationship Id="rId1" Type="http://schemas.openxmlformats.org/officeDocument/2006/relationships/slideLayout" Target="../slideLayouts/slideLayout382.xml"/><Relationship Id="rId5" Type="http://schemas.openxmlformats.org/officeDocument/2006/relationships/image" Target="../media/image226.png"/><Relationship Id="rId4" Type="http://schemas.openxmlformats.org/officeDocument/2006/relationships/chart" Target="../charts/chart15.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hyperlink" Target="https://www.nature.com/articles/s41576-019-0180-9"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hyperlink" Target="http://math.oregonstate.edu/~koslick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blog.wego.com/7-crowded-places-and-events-that-you-will-love/" TargetMode="External"/><Relationship Id="rId2" Type="http://schemas.openxmlformats.org/officeDocument/2006/relationships/image" Target="../media/image77.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cell.com/cell-systems/pdfExtended/S2405-4712(15)00002-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hyperlink" Target="https://nanoporetech.com/about-us/news/200-oxford-nanopore-sequencers-have-left-uk-china-support-rapid-near-sampl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medrxiv.org/content/10.1101/2020.08.04.20167874v2"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nature.com/articles/nature16996"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9.xml"/><Relationship Id="rId7" Type="http://schemas.openxmlformats.org/officeDocument/2006/relationships/image" Target="../media/image54.emf"/><Relationship Id="rId2" Type="http://schemas.openxmlformats.org/officeDocument/2006/relationships/slideLayout" Target="../slideLayouts/slideLayout38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7.jpeg"/><Relationship Id="rId10" Type="http://schemas.openxmlformats.org/officeDocument/2006/relationships/image" Target="../media/image83.jpeg"/><Relationship Id="rId4" Type="http://schemas.openxmlformats.org/officeDocument/2006/relationships/image" Target="../media/image56.png"/><Relationship Id="rId9" Type="http://schemas.openxmlformats.org/officeDocument/2006/relationships/image" Target="../media/image55.emf"/></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338.xml"/></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hyperlink" Target="https://www.scirp.org/journal/paperinformation.aspx?paperid=74603" TargetMode="External"/><Relationship Id="rId4" Type="http://schemas.openxmlformats.org/officeDocument/2006/relationships/chart" Target="../charts/char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389.xml"/><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89.xml"/><Relationship Id="rId1" Type="http://schemas.openxmlformats.org/officeDocument/2006/relationships/vmlDrawing" Target="../drawings/vmlDrawing3.vml"/><Relationship Id="rId5" Type="http://schemas.openxmlformats.org/officeDocument/2006/relationships/image" Target="../media/image87.emf"/><Relationship Id="rId4" Type="http://schemas.openxmlformats.org/officeDocument/2006/relationships/oleObject" Target="../embeddings/oleObject5.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3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hyperlink" Target="https://github.com/Mangul-Lab-USC/review_technology_dictates_algorithms" TargetMode="External"/><Relationship Id="rId2" Type="http://schemas.openxmlformats.org/officeDocument/2006/relationships/hyperlink" Target="https://arxiv.org/abs/2003.00110" TargetMode="External"/><Relationship Id="rId1" Type="http://schemas.openxmlformats.org/officeDocument/2006/relationships/slideLayout" Target="../slideLayouts/slideLayout334.xml"/><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9.xml"/></Relationships>
</file>

<file path=ppt/slides/_rels/slide57.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35.xml"/><Relationship Id="rId1" Type="http://schemas.openxmlformats.org/officeDocument/2006/relationships/slideLayout" Target="../slideLayouts/slideLayout389.xml"/><Relationship Id="rId5" Type="http://schemas.openxmlformats.org/officeDocument/2006/relationships/hyperlink" Target="http://mrfast.sourceforge.net/" TargetMode="External"/><Relationship Id="rId4" Type="http://schemas.openxmlformats.org/officeDocument/2006/relationships/image" Target="../media/image90.tiff"/></Relationships>
</file>

<file path=ppt/slides/_rels/slide5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38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gif"/></Relationships>
</file>

<file path=ppt/slides/_rels/slide60.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91.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422.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hyperlink" Target="http://mrfast.sourceforge.net/" TargetMode="External"/><Relationship Id="rId1" Type="http://schemas.openxmlformats.org/officeDocument/2006/relationships/slideLayout" Target="../slideLayouts/slideLayout38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8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8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8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8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8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8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89.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8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89.xml"/></Relationships>
</file>

<file path=ppt/slides/_rels/slide7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46.xml"/><Relationship Id="rId1" Type="http://schemas.openxmlformats.org/officeDocument/2006/relationships/slideLayout" Target="../slideLayouts/slideLayout389.xml"/></Relationships>
</file>

<file path=ppt/slides/_rels/slide7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47.xml"/><Relationship Id="rId1" Type="http://schemas.openxmlformats.org/officeDocument/2006/relationships/slideLayout" Target="../slideLayouts/slideLayout38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89.xml"/></Relationships>
</file>

<file path=ppt/slides/_rels/slide75.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hyperlink" Target="http://mrfast.sourceforge.net/" TargetMode="External"/><Relationship Id="rId1" Type="http://schemas.openxmlformats.org/officeDocument/2006/relationships/slideLayout" Target="../slideLayouts/slideLayout389.xml"/><Relationship Id="rId4" Type="http://schemas.openxmlformats.org/officeDocument/2006/relationships/hyperlink" Target="http://www.biomedcentral.com/1471-2164/14/S1/S13/"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77.xml.rels><?xml version="1.0" encoding="UTF-8" standalone="yes"?>
<Relationships xmlns="http://schemas.openxmlformats.org/package/2006/relationships"><Relationship Id="rId3" Type="http://schemas.openxmlformats.org/officeDocument/2006/relationships/hyperlink" Target="https://github.com/CMU-SAFARI/Shifted-Hamming-Distance" TargetMode="External"/><Relationship Id="rId2" Type="http://schemas.openxmlformats.org/officeDocument/2006/relationships/image" Target="../media/image95.tiff"/><Relationship Id="rId1" Type="http://schemas.openxmlformats.org/officeDocument/2006/relationships/slideLayout" Target="../slideLayouts/slideLayout38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89.xml"/></Relationships>
</file>

<file path=ppt/slides/_rels/slide79.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notesSlide" Target="../notesSlides/notesSlide50.xml"/><Relationship Id="rId1" Type="http://schemas.openxmlformats.org/officeDocument/2006/relationships/slideLayout" Target="../slideLayouts/slideLayout334.xml"/><Relationship Id="rId5" Type="http://schemas.microsoft.com/office/2007/relationships/hdphoto" Target="../media/hdphoto1.wdp"/><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8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8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89.xml"/><Relationship Id="rId1" Type="http://schemas.openxmlformats.org/officeDocument/2006/relationships/vmlDrawing" Target="../drawings/vmlDrawing4.vml"/><Relationship Id="rId5" Type="http://schemas.openxmlformats.org/officeDocument/2006/relationships/image" Target="../media/image97.emf"/><Relationship Id="rId4" Type="http://schemas.openxmlformats.org/officeDocument/2006/relationships/oleObject" Target="../embeddings/oleObject6.bin"/></Relationships>
</file>

<file path=ppt/slides/_rels/slide84.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oleObject" Target="../embeddings/oleObject9.bin"/><Relationship Id="rId3" Type="http://schemas.openxmlformats.org/officeDocument/2006/relationships/notesSlide" Target="../notesSlides/notesSlide55.xml"/><Relationship Id="rId7" Type="http://schemas.openxmlformats.org/officeDocument/2006/relationships/diagramLayout" Target="../diagrams/layout1.xml"/><Relationship Id="rId12" Type="http://schemas.openxmlformats.org/officeDocument/2006/relationships/image" Target="../media/image99.emf"/><Relationship Id="rId2" Type="http://schemas.openxmlformats.org/officeDocument/2006/relationships/slideLayout" Target="../slideLayouts/slideLayout378.xml"/><Relationship Id="rId16" Type="http://schemas.openxmlformats.org/officeDocument/2006/relationships/image" Target="../media/image101.emf"/><Relationship Id="rId1" Type="http://schemas.openxmlformats.org/officeDocument/2006/relationships/vmlDrawing" Target="../drawings/vmlDrawing5.vml"/><Relationship Id="rId6" Type="http://schemas.openxmlformats.org/officeDocument/2006/relationships/diagramData" Target="../diagrams/data1.xml"/><Relationship Id="rId11" Type="http://schemas.openxmlformats.org/officeDocument/2006/relationships/oleObject" Target="../embeddings/oleObject8.bin"/><Relationship Id="rId5" Type="http://schemas.openxmlformats.org/officeDocument/2006/relationships/image" Target="../media/image98.emf"/><Relationship Id="rId15" Type="http://schemas.openxmlformats.org/officeDocument/2006/relationships/oleObject" Target="../embeddings/oleObject10.bin"/><Relationship Id="rId10" Type="http://schemas.microsoft.com/office/2007/relationships/diagramDrawing" Target="../diagrams/drawing1.xml"/><Relationship Id="rId4" Type="http://schemas.openxmlformats.org/officeDocument/2006/relationships/oleObject" Target="../embeddings/oleObject7.bin"/><Relationship Id="rId9" Type="http://schemas.openxmlformats.org/officeDocument/2006/relationships/diagramColors" Target="../diagrams/colors1.xml"/><Relationship Id="rId14" Type="http://schemas.openxmlformats.org/officeDocument/2006/relationships/image" Target="../media/image100.emf"/></Relationships>
</file>

<file path=ppt/slides/_rels/slide85.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56.xml"/><Relationship Id="rId7" Type="http://schemas.openxmlformats.org/officeDocument/2006/relationships/image" Target="../media/image103.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102.emf"/><Relationship Id="rId4" Type="http://schemas.openxmlformats.org/officeDocument/2006/relationships/oleObject" Target="../embeddings/oleObject11.bin"/><Relationship Id="rId9" Type="http://schemas.openxmlformats.org/officeDocument/2006/relationships/image" Target="../media/image104.emf"/></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57.xml"/><Relationship Id="rId7" Type="http://schemas.openxmlformats.org/officeDocument/2006/relationships/image" Target="../media/image103.emf"/><Relationship Id="rId12"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2.bin"/><Relationship Id="rId11" Type="http://schemas.openxmlformats.org/officeDocument/2006/relationships/image" Target="../media/image106.jpeg"/><Relationship Id="rId5" Type="http://schemas.openxmlformats.org/officeDocument/2006/relationships/image" Target="../media/image102.emf"/><Relationship Id="rId10" Type="http://schemas.openxmlformats.org/officeDocument/2006/relationships/image" Target="../media/image105.jpeg"/><Relationship Id="rId4" Type="http://schemas.openxmlformats.org/officeDocument/2006/relationships/oleObject" Target="../embeddings/oleObject11.bin"/><Relationship Id="rId9" Type="http://schemas.openxmlformats.org/officeDocument/2006/relationships/image" Target="../media/image104.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88.xml.rels><?xml version="1.0" encoding="UTF-8" standalone="yes"?>
<Relationships xmlns="http://schemas.openxmlformats.org/package/2006/relationships"><Relationship Id="rId3" Type="http://schemas.openxmlformats.org/officeDocument/2006/relationships/hyperlink" Target="https://github.com/CMU-SAFARI/Shifted-Hamming-Distance" TargetMode="External"/><Relationship Id="rId2" Type="http://schemas.openxmlformats.org/officeDocument/2006/relationships/image" Target="../media/image95.tiff"/><Relationship Id="rId1" Type="http://schemas.openxmlformats.org/officeDocument/2006/relationships/slideLayout" Target="../slideLayouts/slideLayout38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78.xml"/></Relationships>
</file>

<file path=ppt/slides/_rels/slide92.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notesSlide" Target="../notesSlides/notesSlide60.xml"/><Relationship Id="rId7" Type="http://schemas.openxmlformats.org/officeDocument/2006/relationships/image" Target="../media/image97.emf"/><Relationship Id="rId2" Type="http://schemas.openxmlformats.org/officeDocument/2006/relationships/slideLayout" Target="../slideLayouts/slideLayout378.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108.emf"/><Relationship Id="rId10" Type="http://schemas.openxmlformats.org/officeDocument/2006/relationships/image" Target="../media/image107.jpeg"/><Relationship Id="rId4" Type="http://schemas.openxmlformats.org/officeDocument/2006/relationships/oleObject" Target="../embeddings/oleObject14.bin"/><Relationship Id="rId9" Type="http://schemas.openxmlformats.org/officeDocument/2006/relationships/image" Target="../media/image106.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83.xml"/><Relationship Id="rId1" Type="http://schemas.openxmlformats.org/officeDocument/2006/relationships/vmlDrawing" Target="../drawings/vmlDrawing9.vml"/><Relationship Id="rId6" Type="http://schemas.openxmlformats.org/officeDocument/2006/relationships/image" Target="../media/image110.jpeg"/><Relationship Id="rId5" Type="http://schemas.openxmlformats.org/officeDocument/2006/relationships/image" Target="../media/image109.emf"/><Relationship Id="rId4" Type="http://schemas.openxmlformats.org/officeDocument/2006/relationships/oleObject" Target="../embeddings/oleObject16.bin"/></Relationships>
</file>

<file path=ppt/slides/_rels/slide94.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2" Type="http://schemas.openxmlformats.org/officeDocument/2006/relationships/hyperlink" Target="https://people.inf.ethz.ch/omutlu/pub/gatekeeper_FPGA-genome-prealignment-accelerator_bionformatics17.pdf" TargetMode="External"/><Relationship Id="rId1" Type="http://schemas.openxmlformats.org/officeDocument/2006/relationships/slideLayout" Target="../slideLayouts/slideLayout2.xml"/><Relationship Id="rId6" Type="http://schemas.openxmlformats.org/officeDocument/2006/relationships/image" Target="../media/image111.tiff"/><Relationship Id="rId5" Type="http://schemas.openxmlformats.org/officeDocument/2006/relationships/hyperlink" Target="https://academic.oup.com/bioinformatics/article-lookup/doi/10.1093/bioinformatics/btx342" TargetMode="External"/><Relationship Id="rId4" Type="http://schemas.openxmlformats.org/officeDocument/2006/relationships/hyperlink" Target="https://github.com/BilkentCompGen/GateKeeper" TargetMode="External"/></Relationships>
</file>

<file path=ppt/slides/_rels/slide9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62.xml"/><Relationship Id="rId7" Type="http://schemas.openxmlformats.org/officeDocument/2006/relationships/diagramColors" Target="../diagrams/colors2.xml"/><Relationship Id="rId2" Type="http://schemas.openxmlformats.org/officeDocument/2006/relationships/slideLayout" Target="../slideLayouts/slideLayout378.xml"/><Relationship Id="rId1" Type="http://schemas.openxmlformats.org/officeDocument/2006/relationships/vmlDrawing" Target="../drawings/vmlDrawing10.v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112.emf"/><Relationship Id="rId4" Type="http://schemas.openxmlformats.org/officeDocument/2006/relationships/diagramData" Target="../diagrams/data2.xml"/><Relationship Id="rId9" Type="http://schemas.openxmlformats.org/officeDocument/2006/relationships/oleObject" Target="../embeddings/oleObject17.bin"/></Relationships>
</file>

<file path=ppt/slides/_rels/slide9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notesSlide" Target="../notesSlides/notesSlide63.xml"/><Relationship Id="rId7" Type="http://schemas.openxmlformats.org/officeDocument/2006/relationships/diagramLayout" Target="../diagrams/layout3.xml"/><Relationship Id="rId12" Type="http://schemas.openxmlformats.org/officeDocument/2006/relationships/image" Target="../media/image15.png"/><Relationship Id="rId2" Type="http://schemas.openxmlformats.org/officeDocument/2006/relationships/slideLayout" Target="../slideLayouts/slideLayout378.xml"/><Relationship Id="rId1" Type="http://schemas.openxmlformats.org/officeDocument/2006/relationships/vmlDrawing" Target="../drawings/vmlDrawing11.vml"/><Relationship Id="rId6" Type="http://schemas.openxmlformats.org/officeDocument/2006/relationships/diagramData" Target="../diagrams/data3.xml"/><Relationship Id="rId11" Type="http://schemas.openxmlformats.org/officeDocument/2006/relationships/image" Target="../media/image113.emf"/><Relationship Id="rId5" Type="http://schemas.openxmlformats.org/officeDocument/2006/relationships/image" Target="../media/image112.emf"/><Relationship Id="rId10" Type="http://schemas.microsoft.com/office/2007/relationships/diagramDrawing" Target="../diagrams/drawing3.xml"/><Relationship Id="rId4" Type="http://schemas.openxmlformats.org/officeDocument/2006/relationships/oleObject" Target="../embeddings/oleObject18.bin"/><Relationship Id="rId9" Type="http://schemas.openxmlformats.org/officeDocument/2006/relationships/diagramColors" Target="../diagrams/colors3.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114.emf"/><Relationship Id="rId4" Type="http://schemas.openxmlformats.org/officeDocument/2006/relationships/oleObject" Target="../embeddings/oleObject19.bin"/></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115.emf"/></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26 January 2021</a:t>
            </a:r>
          </a:p>
          <a:p>
            <a:r>
              <a:rPr lang="en-US" sz="2200" dirty="0"/>
              <a:t>Technion Invited Lecture</a:t>
            </a:r>
          </a:p>
          <a:p>
            <a:pPr algn="l"/>
            <a:endParaRPr lang="en-US" sz="2200" dirty="0"/>
          </a:p>
        </p:txBody>
      </p:sp>
      <p:sp>
        <p:nvSpPr>
          <p:cNvPr id="13" name="Title 1"/>
          <p:cNvSpPr>
            <a:spLocks noGrp="1"/>
          </p:cNvSpPr>
          <p:nvPr>
            <p:ph type="ctrTitle"/>
          </p:nvPr>
        </p:nvSpPr>
        <p:spPr>
          <a:xfrm>
            <a:off x="395536" y="1484784"/>
            <a:ext cx="8382000" cy="2201416"/>
          </a:xfrm>
        </p:spPr>
        <p:txBody>
          <a:bodyPr>
            <a:normAutofit/>
          </a:bodyPr>
          <a:lstStyle/>
          <a:p>
            <a:pPr algn="ctr"/>
            <a:r>
              <a:rPr lang="en-US" sz="5000" dirty="0"/>
              <a:t>Accelerating Genome Analysis</a:t>
            </a:r>
            <a:br>
              <a:rPr lang="en-US" sz="4400" dirty="0"/>
            </a:br>
            <a:br>
              <a:rPr lang="en-US" sz="800" dirty="0"/>
            </a:br>
            <a:r>
              <a:rPr lang="en-US" sz="4000" dirty="0">
                <a:solidFill>
                  <a:srgbClr val="FF0000"/>
                </a:solidFill>
              </a:rPr>
              <a:t>A Primer on an Ongoing Journey</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safari.png">
            <a:extLst>
              <a:ext uri="{FF2B5EF4-FFF2-40B4-BE49-F238E27FC236}">
                <a16:creationId xmlns:a16="http://schemas.microsoft.com/office/drawing/2014/main" id="{C9B17D3A-555D-294B-BA0B-7E8D65DE6AC3}"/>
              </a:ext>
            </a:extLst>
          </p:cNvPr>
          <p:cNvPicPr>
            <a:picLocks noChangeAspect="1"/>
          </p:cNvPicPr>
          <p:nvPr/>
        </p:nvPicPr>
        <p:blipFill>
          <a:blip r:embed="rId6" cstate="print"/>
          <a:stretch>
            <a:fillRect/>
          </a:stretch>
        </p:blipFill>
        <p:spPr>
          <a:xfrm>
            <a:off x="216024" y="5949280"/>
            <a:ext cx="1745138" cy="504938"/>
          </a:xfrm>
          <a:prstGeom prst="rect">
            <a:avLst/>
          </a:prstGeom>
        </p:spPr>
      </p:pic>
      <p:pic>
        <p:nvPicPr>
          <p:cNvPr id="9" name="Picture 8" descr="Burgundy_CMU_JPG_Logo.jpg">
            <a:extLst>
              <a:ext uri="{FF2B5EF4-FFF2-40B4-BE49-F238E27FC236}">
                <a16:creationId xmlns:a16="http://schemas.microsoft.com/office/drawing/2014/main" id="{9127C22E-15AE-AE44-AF51-E3A55BC60E46}"/>
              </a:ext>
            </a:extLst>
          </p:cNvPr>
          <p:cNvPicPr>
            <a:picLocks noChangeAspect="1"/>
          </p:cNvPicPr>
          <p:nvPr/>
        </p:nvPicPr>
        <p:blipFill>
          <a:blip r:embed="rId7"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2215504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Untangling Yarn Balls &amp; DNA Sequencing</a:t>
            </a:r>
          </a:p>
        </p:txBody>
      </p:sp>
      <p:sp>
        <p:nvSpPr>
          <p:cNvPr id="3" name="Slide Number Placeholder 2"/>
          <p:cNvSpPr>
            <a:spLocks noGrp="1"/>
          </p:cNvSpPr>
          <p:nvPr>
            <p:ph type="sldNum" sz="quarter" idx="11"/>
          </p:nvPr>
        </p:nvSpPr>
        <p:spPr/>
        <p:txBody>
          <a:bodyPr/>
          <a:lstStyle/>
          <a:p>
            <a:fld id="{018A7077-2B78-4FB5-8F56-24239751AEF0}" type="slidenum">
              <a:rPr lang="en-US" altLang="en-US" smtClean="0">
                <a:solidFill>
                  <a:prstClr val="black"/>
                </a:solidFill>
              </a:rPr>
              <a:pPr/>
              <a:t>10</a:t>
            </a:fld>
            <a:endParaRPr lang="en-US" altLang="en-US">
              <a:solidFill>
                <a:prstClr val="black"/>
              </a:solidFill>
            </a:endParaRPr>
          </a:p>
        </p:txBody>
      </p:sp>
      <p:pic>
        <p:nvPicPr>
          <p:cNvPr id="3789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299" b="1299"/>
          <a:stretch/>
        </p:blipFill>
        <p:spPr bwMode="auto">
          <a:xfrm>
            <a:off x="880066" y="1005800"/>
            <a:ext cx="7251138"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92041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GateKeeper</a:t>
            </a:r>
            <a:r>
              <a:rPr lang="en-US" dirty="0"/>
              <a:t>: Speed &amp; Accuracy Results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Rectangle 4"/>
          <p:cNvSpPr/>
          <p:nvPr/>
        </p:nvSpPr>
        <p:spPr>
          <a:xfrm>
            <a:off x="228600" y="913434"/>
            <a:ext cx="8807896" cy="55707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ahoma"/>
                <a:ea typeface="+mn-ea"/>
                <a:cs typeface="+mn-cs"/>
              </a:rPr>
              <a:t>90x-130x faster filter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than SHD (Xin et al., 2015) and the Adjacency Filter (Xin et al., 2013)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C3FEB"/>
                </a:solidFill>
                <a:effectLst/>
                <a:uLnTx/>
                <a:uFillTx/>
                <a:latin typeface="Tahoma"/>
                <a:ea typeface="+mn-ea"/>
                <a:cs typeface="+mn-cs"/>
              </a:rPr>
              <a:t>4x lower false accept rate</a:t>
            </a:r>
            <a:r>
              <a:rPr kumimoji="0" lang="en-US" sz="1800" b="1" i="0" u="none" strike="noStrike" kern="1200" cap="none" spc="0" normalizeH="0" baseline="0" noProof="0" dirty="0">
                <a:ln>
                  <a:noFill/>
                </a:ln>
                <a:solidFill>
                  <a:srgbClr val="2C3FEB"/>
                </a:solidFill>
                <a:effectLst/>
                <a:uLnTx/>
                <a:uFillTx/>
                <a:latin typeface="Tahom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than the Adjacency Filter (Xin et al., 2013)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ahoma"/>
                <a:ea typeface="+mn-ea"/>
                <a:cs typeface="+mn-cs"/>
              </a:rPr>
              <a:t>10x speedup in read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with the addition of GateKeeper to the </a:t>
            </a:r>
            <a:r>
              <a:rPr kumimoji="0" lang="en-US" sz="1800" b="0" i="0" u="none" strike="noStrike" kern="1200" cap="none" spc="0" normalizeH="0" baseline="0" noProof="0" dirty="0" err="1">
                <a:ln>
                  <a:noFill/>
                </a:ln>
                <a:solidFill>
                  <a:prstClr val="black"/>
                </a:solidFill>
                <a:effectLst/>
                <a:uLnTx/>
                <a:uFillTx/>
                <a:latin typeface="Tahoma"/>
                <a:ea typeface="+mn-ea"/>
                <a:cs typeface="+mn-cs"/>
              </a:rPr>
              <a:t>mrFAST</a:t>
            </a:r>
            <a:r>
              <a:rPr kumimoji="0" lang="en-US" sz="1800" b="0" i="0" u="none" strike="noStrike" kern="1200" cap="none" spc="0" normalizeH="0" baseline="0" noProof="0" dirty="0">
                <a:ln>
                  <a:noFill/>
                </a:ln>
                <a:solidFill>
                  <a:prstClr val="black"/>
                </a:solidFill>
                <a:effectLst/>
                <a:uLnTx/>
                <a:uFillTx/>
                <a:latin typeface="Tahoma"/>
                <a:ea typeface="+mn-ea"/>
                <a:cs typeface="+mn-cs"/>
              </a:rPr>
              <a:t> mapper (Alkan et al., 2009)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ahoma"/>
                <a:ea typeface="+mn-ea"/>
                <a:cs typeface="+mn-cs"/>
              </a:rPr>
              <a:t>Freely available online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github.com/</a:t>
            </a:r>
            <a:r>
              <a:rPr kumimoji="0" lang="en-US" sz="1800" b="0" i="0" u="none" strike="noStrike" kern="1200" cap="none" spc="0" normalizeH="0" baseline="0" noProof="0" dirty="0" err="1">
                <a:ln>
                  <a:noFill/>
                </a:ln>
                <a:solidFill>
                  <a:srgbClr val="000000"/>
                </a:solidFill>
                <a:effectLst/>
                <a:uLnTx/>
                <a:uFillTx/>
                <a:latin typeface="Tahoma"/>
                <a:ea typeface="+mn-ea"/>
                <a:cs typeface="+mn-cs"/>
                <a:hlinkClick r:id="rId2"/>
              </a:rPr>
              <a:t>BilkentCompGen</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/GateKeeper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03104557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GateKeeper</a:t>
            </a:r>
            <a:r>
              <a:rPr lang="en-US"/>
              <a:t> Conclusions</a:t>
            </a:r>
          </a:p>
        </p:txBody>
      </p:sp>
      <p:sp>
        <p:nvSpPr>
          <p:cNvPr id="3" name="Content Placeholder 2"/>
          <p:cNvSpPr>
            <a:spLocks noGrp="1"/>
          </p:cNvSpPr>
          <p:nvPr>
            <p:ph idx="1"/>
          </p:nvPr>
        </p:nvSpPr>
        <p:spPr>
          <a:xfrm>
            <a:off x="228600" y="1268760"/>
            <a:ext cx="8735888" cy="4876800"/>
          </a:xfrm>
        </p:spPr>
        <p:txBody>
          <a:bodyPr/>
          <a:lstStyle/>
          <a:p>
            <a:r>
              <a:rPr lang="en-US">
                <a:solidFill>
                  <a:srgbClr val="FF0000"/>
                </a:solidFill>
              </a:rPr>
              <a:t>FPGA-based </a:t>
            </a:r>
            <a:r>
              <a:rPr lang="en-US"/>
              <a:t>pre-alignment </a:t>
            </a:r>
            <a:r>
              <a:rPr lang="en-US">
                <a:solidFill>
                  <a:srgbClr val="0000FF"/>
                </a:solidFill>
              </a:rPr>
              <a:t>greatly</a:t>
            </a:r>
            <a:r>
              <a:rPr lang="en-US"/>
              <a:t> speeds up read mapping</a:t>
            </a:r>
          </a:p>
          <a:p>
            <a:pPr lvl="1"/>
            <a:r>
              <a:rPr lang="en-US">
                <a:solidFill>
                  <a:srgbClr val="FF0000"/>
                </a:solidFill>
              </a:rPr>
              <a:t>10x speedup </a:t>
            </a:r>
            <a:r>
              <a:rPr lang="en-US"/>
              <a:t>of a state-of-the-art mapper (</a:t>
            </a:r>
            <a:r>
              <a:rPr lang="en-US" err="1"/>
              <a:t>mrFAST</a:t>
            </a:r>
            <a:r>
              <a:rPr lang="en-US"/>
              <a:t>)</a:t>
            </a:r>
          </a:p>
          <a:p>
            <a:pPr>
              <a:buFont typeface="Wingdings" panose="05000000000000000000" pitchFamily="2" charset="2"/>
              <a:buChar char="§"/>
            </a:pPr>
            <a:endParaRPr lang="en-US"/>
          </a:p>
          <a:p>
            <a:pPr>
              <a:buFont typeface="Wingdings" panose="05000000000000000000" pitchFamily="2" charset="2"/>
              <a:buChar char="§"/>
            </a:pPr>
            <a:endParaRPr lang="en-US"/>
          </a:p>
          <a:p>
            <a:r>
              <a:rPr lang="en-US"/>
              <a:t>FPGA-based pre-alignment can be </a:t>
            </a:r>
            <a:r>
              <a:rPr lang="en-US">
                <a:solidFill>
                  <a:srgbClr val="FF0000"/>
                </a:solidFill>
              </a:rPr>
              <a:t>integrated</a:t>
            </a:r>
            <a:r>
              <a:rPr lang="en-US"/>
              <a:t> with the </a:t>
            </a:r>
            <a:r>
              <a:rPr lang="en-US">
                <a:solidFill>
                  <a:srgbClr val="FF0000"/>
                </a:solidFill>
              </a:rPr>
              <a:t>sequencer</a:t>
            </a:r>
          </a:p>
          <a:p>
            <a:pPr lvl="1"/>
            <a:r>
              <a:rPr lang="en-US"/>
              <a:t>It can help to hide the complexity and details of the FPGA</a:t>
            </a:r>
          </a:p>
          <a:p>
            <a:pPr lvl="1"/>
            <a:r>
              <a:rPr lang="en-US">
                <a:solidFill>
                  <a:srgbClr val="0000FF"/>
                </a:solidFill>
              </a:rPr>
              <a:t>Enables real-time filtering while sequencing</a:t>
            </a:r>
            <a:endParaRPr lang="en-US"/>
          </a:p>
          <a:p>
            <a:pPr marL="0" indent="0">
              <a:buNone/>
            </a:pPr>
            <a:endParaRPr lang="en-US" sz="2800"/>
          </a:p>
          <a:p>
            <a:endParaRPr lang="en-US" sz="160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7809314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C23-FA4B-DC43-9A4E-AB414CD1EE1B}"/>
              </a:ext>
            </a:extLst>
          </p:cNvPr>
          <p:cNvSpPr>
            <a:spLocks noGrp="1"/>
          </p:cNvSpPr>
          <p:nvPr>
            <p:ph type="title"/>
          </p:nvPr>
        </p:nvSpPr>
        <p:spPr/>
        <p:txBody>
          <a:bodyPr/>
          <a:lstStyle/>
          <a:p>
            <a:pPr lvl="0">
              <a:defRPr/>
            </a:pPr>
            <a:r>
              <a:rPr lang="en-US" dirty="0"/>
              <a:t>More on GateKeeper</a:t>
            </a:r>
            <a:endParaRPr lang="en-US" dirty="0">
              <a:solidFill>
                <a:srgbClr val="006633"/>
              </a:solidFill>
            </a:endParaRPr>
          </a:p>
        </p:txBody>
      </p:sp>
      <p:sp>
        <p:nvSpPr>
          <p:cNvPr id="3" name="Content Placeholder 2">
            <a:extLst>
              <a:ext uri="{FF2B5EF4-FFF2-40B4-BE49-F238E27FC236}">
                <a16:creationId xmlns:a16="http://schemas.microsoft.com/office/drawing/2014/main" id="{7D7272F7-812F-9A42-AE52-085A1B7B969B}"/>
              </a:ext>
            </a:extLst>
          </p:cNvPr>
          <p:cNvSpPr>
            <a:spLocks noGrp="1"/>
          </p:cNvSpPr>
          <p:nvPr>
            <p:ph idx="1"/>
          </p:nvPr>
        </p:nvSpPr>
        <p:spPr>
          <a:xfrm>
            <a:off x="228600" y="980728"/>
            <a:ext cx="8610600" cy="4876800"/>
          </a:xfrm>
        </p:spPr>
        <p:txBody>
          <a:bodyPr/>
          <a:lstStyle/>
          <a:p>
            <a:r>
              <a:rPr lang="en-US" sz="2200" dirty="0"/>
              <a:t>Mohammed </a:t>
            </a:r>
            <a:r>
              <a:rPr lang="en-US" sz="2200" dirty="0" err="1"/>
              <a:t>Alser</a:t>
            </a:r>
            <a:r>
              <a:rPr lang="en-US" sz="2200" dirty="0"/>
              <a:t>, Hasan Hassan, </a:t>
            </a:r>
            <a:r>
              <a:rPr lang="en-US" sz="2200" dirty="0" err="1"/>
              <a:t>Hongyi</a:t>
            </a:r>
            <a:r>
              <a:rPr lang="en-US" sz="2200" dirty="0"/>
              <a:t> Xin, </a:t>
            </a:r>
            <a:r>
              <a:rPr lang="en-US" sz="2200" dirty="0" err="1"/>
              <a:t>Oguz</a:t>
            </a:r>
            <a:r>
              <a:rPr lang="en-US" sz="2200" dirty="0"/>
              <a:t> </a:t>
            </a:r>
            <a:r>
              <a:rPr lang="en-US" sz="2200" dirty="0" err="1"/>
              <a:t>Ergin</a:t>
            </a:r>
            <a:r>
              <a:rPr lang="en-US" sz="2200" dirty="0"/>
              <a:t>, Onur Mutlu, and Can Alkan</a:t>
            </a:r>
            <a:br>
              <a:rPr lang="en-US" sz="2200" dirty="0"/>
            </a:br>
            <a:r>
              <a:rPr lang="en-US" sz="2200" b="1" dirty="0">
                <a:hlinkClick r:id="rId2"/>
              </a:rPr>
              <a:t>"GateKeeper: A New Hardware Architecture for Accelerating Pre-Alignment in DNA Short Read Mapping"</a:t>
            </a:r>
            <a:br>
              <a:rPr lang="en-US" sz="2200" dirty="0"/>
            </a:br>
            <a:r>
              <a:rPr lang="en-US" sz="2200" b="1" i="1" dirty="0">
                <a:hlinkClick r:id="rId3"/>
              </a:rPr>
              <a:t>Bioinformatics</a:t>
            </a:r>
            <a:r>
              <a:rPr lang="en-US" sz="2200" dirty="0"/>
              <a:t>, [published online, May 31], 2017. </a:t>
            </a:r>
            <a:br>
              <a:rPr lang="en-US" sz="2200" dirty="0"/>
            </a:br>
            <a:r>
              <a:rPr lang="en-US" sz="2200" dirty="0"/>
              <a:t>[</a:t>
            </a:r>
            <a:r>
              <a:rPr lang="en-US" sz="2200" dirty="0">
                <a:hlinkClick r:id="rId4"/>
              </a:rPr>
              <a:t>Source Code</a:t>
            </a:r>
            <a:r>
              <a:rPr lang="en-US" sz="2200" dirty="0"/>
              <a:t>] </a:t>
            </a:r>
            <a:br>
              <a:rPr lang="en-US" sz="2200" dirty="0"/>
            </a:br>
            <a:r>
              <a:rPr lang="en-US" sz="2200" dirty="0"/>
              <a:t>[</a:t>
            </a:r>
            <a:r>
              <a:rPr lang="en-US" sz="2200" dirty="0">
                <a:hlinkClick r:id="rId5"/>
              </a:rPr>
              <a:t>Online link at Bioinformatics Journal</a:t>
            </a:r>
            <a:r>
              <a:rPr lang="en-US" sz="2200" dirty="0"/>
              <a:t>]</a:t>
            </a:r>
          </a:p>
          <a:p>
            <a:endParaRPr lang="en-US" sz="2200" dirty="0"/>
          </a:p>
        </p:txBody>
      </p:sp>
      <p:sp>
        <p:nvSpPr>
          <p:cNvPr id="4" name="Slide Number Placeholder 3">
            <a:extLst>
              <a:ext uri="{FF2B5EF4-FFF2-40B4-BE49-F238E27FC236}">
                <a16:creationId xmlns:a16="http://schemas.microsoft.com/office/drawing/2014/main" id="{D883C8AB-36A8-254D-9CE5-089EFEBE3C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90AFA7F-FE4D-6F48-BB4A-2296F0C0FBB8}"/>
              </a:ext>
            </a:extLst>
          </p:cNvPr>
          <p:cNvPicPr>
            <a:picLocks noChangeAspect="1"/>
          </p:cNvPicPr>
          <p:nvPr/>
        </p:nvPicPr>
        <p:blipFill>
          <a:blip r:embed="rId6"/>
          <a:stretch>
            <a:fillRect/>
          </a:stretch>
        </p:blipFill>
        <p:spPr>
          <a:xfrm>
            <a:off x="0" y="3930359"/>
            <a:ext cx="9144000" cy="2450969"/>
          </a:xfrm>
          <a:prstGeom prst="rect">
            <a:avLst/>
          </a:prstGeom>
        </p:spPr>
      </p:pic>
    </p:spTree>
    <p:extLst>
      <p:ext uri="{BB962C8B-B14F-4D97-AF65-F5344CB8AC3E}">
        <p14:creationId xmlns:p14="http://schemas.microsoft.com/office/powerpoint/2010/main" val="2998463494"/>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 Accelerator </a:t>
            </a:r>
            <a:r>
              <a:rPr lang="en-US" sz="3400" b="1" dirty="0"/>
              <a:t>[</a:t>
            </a:r>
            <a:r>
              <a:rPr lang="en-US" sz="3400" b="1" dirty="0" err="1"/>
              <a:t>Alser</a:t>
            </a:r>
            <a:r>
              <a:rPr lang="en-US" sz="3400" b="1" dirty="0"/>
              <a:t>+, TIR 2017]</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6" name="Object 5"/>
          <p:cNvGraphicFramePr>
            <a:graphicFrameLocks noChangeAspect="1"/>
          </p:cNvGraphicFramePr>
          <p:nvPr/>
        </p:nvGraphicFramePr>
        <p:xfrm>
          <a:off x="912836" y="1296593"/>
          <a:ext cx="7318329" cy="4758305"/>
        </p:xfrm>
        <a:graphic>
          <a:graphicData uri="http://schemas.openxmlformats.org/presentationml/2006/ole">
            <mc:AlternateContent xmlns:mc="http://schemas.openxmlformats.org/markup-compatibility/2006">
              <mc:Choice xmlns:v="urn:schemas-microsoft-com:vml" Requires="v">
                <p:oleObj spid="_x0000_s99364" name="Visio" r:id="rId4" imgW="3218681" imgH="2095192" progId="Visio.Drawing.11">
                  <p:embed/>
                </p:oleObj>
              </mc:Choice>
              <mc:Fallback>
                <p:oleObj name="Visio" r:id="rId4" imgW="3218681" imgH="2095192" progId="Visio.Drawing.11">
                  <p:embed/>
                  <p:pic>
                    <p:nvPicPr>
                      <p:cNvPr id="6" name="Object 5"/>
                      <p:cNvPicPr>
                        <a:picLocks noChangeAspect="1" noChangeArrowheads="1"/>
                      </p:cNvPicPr>
                      <p:nvPr/>
                    </p:nvPicPr>
                    <p:blipFill>
                      <a:blip r:embed="rId5"/>
                      <a:srcRect/>
                      <a:stretch>
                        <a:fillRect/>
                      </a:stretch>
                    </p:blipFill>
                    <p:spPr bwMode="auto">
                      <a:xfrm>
                        <a:off x="912836" y="1296593"/>
                        <a:ext cx="7318329" cy="4758305"/>
                      </a:xfrm>
                      <a:prstGeom prst="rect">
                        <a:avLst/>
                      </a:prstGeom>
                      <a:noFill/>
                    </p:spPr>
                  </p:pic>
                </p:oleObj>
              </mc:Fallback>
            </mc:AlternateContent>
          </a:graphicData>
        </a:graphic>
      </p:graphicFrame>
    </p:spTree>
    <p:extLst>
      <p:ext uri="{BB962C8B-B14F-4D97-AF65-F5344CB8AC3E}">
        <p14:creationId xmlns:p14="http://schemas.microsoft.com/office/powerpoint/2010/main" val="350205952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Can We Do Better?</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Faster, More Accurate,</a:t>
            </a:r>
          </a:p>
          <a:p>
            <a:pPr marL="0" indent="0" algn="ctr" eaLnBrk="1" hangingPunct="1">
              <a:buNone/>
            </a:pPr>
            <a:r>
              <a:rPr lang="en-US" sz="6000" dirty="0">
                <a:solidFill>
                  <a:srgbClr val="0432FF"/>
                </a:solidFill>
                <a:latin typeface="Tahoma" charset="0"/>
                <a:ea typeface="ＭＳ Ｐゴシック" charset="0"/>
                <a:cs typeface="ＭＳ Ｐゴシック" charset="0"/>
              </a:rPr>
              <a:t>More Scalable </a:t>
            </a:r>
          </a:p>
          <a:p>
            <a:pPr marL="0" indent="0" algn="ctr" eaLnBrk="1" hangingPunct="1">
              <a:buNone/>
            </a:pPr>
            <a:r>
              <a:rPr lang="en-US" sz="6000" dirty="0">
                <a:solidFill>
                  <a:srgbClr val="FF0000"/>
                </a:solidFill>
                <a:latin typeface="Tahoma" charset="0"/>
                <a:ea typeface="ＭＳ Ｐゴシック" charset="0"/>
                <a:cs typeface="ＭＳ Ｐゴシック" charset="0"/>
              </a:rPr>
              <a:t>Pre-Alignment Filtering</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159908645"/>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itle 1">
            <a:extLst>
              <a:ext uri="{FF2B5EF4-FFF2-40B4-BE49-F238E27FC236}">
                <a16:creationId xmlns:a16="http://schemas.microsoft.com/office/drawing/2014/main" id="{C0BA9032-E454-4549-A5B5-ED2FFF9B48F6}"/>
              </a:ext>
            </a:extLst>
          </p:cNvPr>
          <p:cNvSpPr>
            <a:spLocks noGrp="1" noChangeArrowheads="1"/>
          </p:cNvSpPr>
          <p:nvPr>
            <p:ph type="title"/>
          </p:nvPr>
        </p:nvSpPr>
        <p:spPr>
          <a:xfrm>
            <a:off x="228600" y="152400"/>
            <a:ext cx="8915400" cy="1066800"/>
          </a:xfrm>
        </p:spPr>
        <p:txBody>
          <a:bodyPr/>
          <a:lstStyle/>
          <a:p>
            <a:r>
              <a:rPr lang="en-US" altLang="en-US" sz="3800" dirty="0"/>
              <a:t>Algorithm-Arch-Device Co-Design is Critical</a:t>
            </a:r>
          </a:p>
        </p:txBody>
      </p:sp>
      <p:sp>
        <p:nvSpPr>
          <p:cNvPr id="277506" name="Content Placeholder 2">
            <a:extLst>
              <a:ext uri="{FF2B5EF4-FFF2-40B4-BE49-F238E27FC236}">
                <a16:creationId xmlns:a16="http://schemas.microsoft.com/office/drawing/2014/main" id="{281812F4-8401-8A40-97FF-DB827DE7A4ED}"/>
              </a:ext>
            </a:extLst>
          </p:cNvPr>
          <p:cNvSpPr>
            <a:spLocks noGrp="1" noChangeArrowheads="1"/>
          </p:cNvSpPr>
          <p:nvPr>
            <p:ph idx="1"/>
          </p:nvPr>
        </p:nvSpPr>
        <p:spPr/>
        <p:txBody>
          <a:bodyPr/>
          <a:lstStyle/>
          <a:p>
            <a:endParaRPr lang="en-US" altLang="en-US"/>
          </a:p>
        </p:txBody>
      </p:sp>
      <p:sp>
        <p:nvSpPr>
          <p:cNvPr id="4" name="Slide Number Placeholder 3">
            <a:extLst>
              <a:ext uri="{FF2B5EF4-FFF2-40B4-BE49-F238E27FC236}">
                <a16:creationId xmlns:a16="http://schemas.microsoft.com/office/drawing/2014/main" id="{89B71706-8BED-F442-8971-B8568724DC1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85D8F-B845-BB48-BA80-B7F93FEB1A49}"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959B9344-D19A-2D41-AE41-D62E609FC875}"/>
              </a:ext>
            </a:extLst>
          </p:cNvPr>
          <p:cNvSpPr txBox="1">
            <a:spLocks noChangeArrowheads="1"/>
          </p:cNvSpPr>
          <p:nvPr/>
        </p:nvSpPr>
        <p:spPr bwMode="auto">
          <a:xfrm>
            <a:off x="3248025" y="36909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7C4BD413-256F-804C-A912-33BF955D779D}"/>
              </a:ext>
            </a:extLst>
          </p:cNvPr>
          <p:cNvSpPr txBox="1">
            <a:spLocks noChangeAspect="1" noChangeArrowheads="1"/>
          </p:cNvSpPr>
          <p:nvPr/>
        </p:nvSpPr>
        <p:spPr bwMode="auto">
          <a:xfrm>
            <a:off x="3248025" y="33194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SW/HW Interface</a:t>
            </a:r>
          </a:p>
        </p:txBody>
      </p:sp>
      <p:sp>
        <p:nvSpPr>
          <p:cNvPr id="7" name="Text Box 19">
            <a:extLst>
              <a:ext uri="{FF2B5EF4-FFF2-40B4-BE49-F238E27FC236}">
                <a16:creationId xmlns:a16="http://schemas.microsoft.com/office/drawing/2014/main" id="{B9AA388C-D761-2E48-878A-F4413ABC67B1}"/>
              </a:ext>
            </a:extLst>
          </p:cNvPr>
          <p:cNvSpPr txBox="1">
            <a:spLocks noChangeAspect="1" noChangeArrowheads="1"/>
          </p:cNvSpPr>
          <p:nvPr/>
        </p:nvSpPr>
        <p:spPr bwMode="auto">
          <a:xfrm>
            <a:off x="3244850" y="26543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B8AE1440-B0CA-254A-8992-48EE47078E5D}"/>
              </a:ext>
            </a:extLst>
          </p:cNvPr>
          <p:cNvSpPr txBox="1">
            <a:spLocks noChangeAspect="1" noChangeArrowheads="1"/>
          </p:cNvSpPr>
          <p:nvPr/>
        </p:nvSpPr>
        <p:spPr bwMode="auto">
          <a:xfrm>
            <a:off x="3244850" y="22828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284B2756-DCD2-CB4A-A497-A7E3258D80D8}"/>
              </a:ext>
            </a:extLst>
          </p:cNvPr>
          <p:cNvSpPr txBox="1">
            <a:spLocks noChangeAspect="1" noChangeArrowheads="1"/>
          </p:cNvSpPr>
          <p:nvPr/>
        </p:nvSpPr>
        <p:spPr bwMode="auto">
          <a:xfrm>
            <a:off x="3244850" y="1916113"/>
            <a:ext cx="2043113" cy="366712"/>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4A5CD7D2-75F2-4340-AD85-3DA75A4D8BD3}"/>
              </a:ext>
            </a:extLst>
          </p:cNvPr>
          <p:cNvSpPr txBox="1">
            <a:spLocks noChangeAspect="1" noChangeArrowheads="1"/>
          </p:cNvSpPr>
          <p:nvPr/>
        </p:nvSpPr>
        <p:spPr bwMode="auto">
          <a:xfrm>
            <a:off x="3248025" y="40640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a:extLst>
              <a:ext uri="{FF2B5EF4-FFF2-40B4-BE49-F238E27FC236}">
                <a16:creationId xmlns:a16="http://schemas.microsoft.com/office/drawing/2014/main" id="{8FF071FC-8054-5545-9246-15BBD8947BE7}"/>
              </a:ext>
            </a:extLst>
          </p:cNvPr>
          <p:cNvSpPr txBox="1">
            <a:spLocks noChangeAspect="1" noChangeArrowheads="1"/>
          </p:cNvSpPr>
          <p:nvPr/>
        </p:nvSpPr>
        <p:spPr bwMode="auto">
          <a:xfrm>
            <a:off x="3248025" y="44354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B8807EAF-3E7A-2E4F-A579-A5C0F20A55C3}"/>
              </a:ext>
            </a:extLst>
          </p:cNvPr>
          <p:cNvSpPr txBox="1">
            <a:spLocks noChangeAspect="1" noChangeArrowheads="1"/>
          </p:cNvSpPr>
          <p:nvPr/>
        </p:nvSpPr>
        <p:spPr bwMode="auto">
          <a:xfrm>
            <a:off x="3248025" y="2997200"/>
            <a:ext cx="2041525" cy="3270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System Software</a:t>
            </a:r>
          </a:p>
        </p:txBody>
      </p:sp>
      <p:sp>
        <p:nvSpPr>
          <p:cNvPr id="14" name="Text Box 23">
            <a:extLst>
              <a:ext uri="{FF2B5EF4-FFF2-40B4-BE49-F238E27FC236}">
                <a16:creationId xmlns:a16="http://schemas.microsoft.com/office/drawing/2014/main" id="{91425FE6-E37E-7E4F-B0E3-BFAA7BB143C7}"/>
              </a:ext>
            </a:extLst>
          </p:cNvPr>
          <p:cNvSpPr txBox="1">
            <a:spLocks noChangeAspect="1" noChangeArrowheads="1"/>
          </p:cNvSpPr>
          <p:nvPr/>
        </p:nvSpPr>
        <p:spPr bwMode="auto">
          <a:xfrm>
            <a:off x="3249613" y="47910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6" name="Rounded Rectangle 15">
            <a:extLst>
              <a:ext uri="{FF2B5EF4-FFF2-40B4-BE49-F238E27FC236}">
                <a16:creationId xmlns:a16="http://schemas.microsoft.com/office/drawing/2014/main" id="{A71EA216-5C4D-3D45-839A-67809AE444B6}"/>
              </a:ext>
            </a:extLst>
          </p:cNvPr>
          <p:cNvSpPr>
            <a:spLocks noChangeArrowheads="1"/>
          </p:cNvSpPr>
          <p:nvPr/>
        </p:nvSpPr>
        <p:spPr bwMode="auto">
          <a:xfrm rot="5400000">
            <a:off x="3140075" y="2393951"/>
            <a:ext cx="2232025" cy="2286000"/>
          </a:xfrm>
          <a:prstGeom prst="roundRect">
            <a:avLst>
              <a:gd name="adj" fmla="val 16667"/>
            </a:avLst>
          </a:prstGeom>
          <a:noFill/>
          <a:ln w="44450">
            <a:solidFill>
              <a:srgbClr val="0000FF"/>
            </a:solidFill>
            <a:round/>
            <a:headEnd/>
            <a:tailEnd/>
          </a:ln>
          <a:extLst>
            <a:ext uri="{909E8E84-426E-40dd-AFC4-6F175D3DCCD1}"/>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a:extLst>
              <a:ext uri="{FF2B5EF4-FFF2-40B4-BE49-F238E27FC236}">
                <a16:creationId xmlns:a16="http://schemas.microsoft.com/office/drawing/2014/main" id="{8C58E4F8-1C59-F946-A9A5-CE2A86B0DDA5}"/>
              </a:ext>
            </a:extLst>
          </p:cNvPr>
          <p:cNvSpPr txBox="1">
            <a:spLocks noChangeArrowheads="1"/>
          </p:cNvSpPr>
          <p:nvPr/>
        </p:nvSpPr>
        <p:spPr bwMode="auto">
          <a:xfrm>
            <a:off x="-31750" y="3284538"/>
            <a:ext cx="3124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Computer Architecture (expanded view)</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0301243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Shouji </a:t>
            </a:r>
            <a:r>
              <a:rPr lang="en-US" dirty="0">
                <a:solidFill>
                  <a:srgbClr val="006633"/>
                </a:solidFill>
              </a:rPr>
              <a:t>(</a:t>
            </a:r>
            <a:r>
              <a:rPr lang="ja-JP" altLang="en-US">
                <a:solidFill>
                  <a:srgbClr val="006633"/>
                </a:solidFill>
              </a:rPr>
              <a:t>障子</a:t>
            </a:r>
            <a:r>
              <a:rPr lang="en-US" altLang="ja-JP" dirty="0">
                <a:solidFill>
                  <a:srgbClr val="006633"/>
                </a:solidFill>
              </a:rPr>
              <a:t>)</a:t>
            </a:r>
            <a:r>
              <a:rPr lang="en-US" sz="3600" dirty="0"/>
              <a:t> </a:t>
            </a:r>
            <a:r>
              <a:rPr lang="en-US" sz="3000" b="1" dirty="0"/>
              <a:t>[Alser+, Bioinformatics 2019]</a:t>
            </a:r>
          </a:p>
        </p:txBody>
      </p:sp>
      <p:pic>
        <p:nvPicPr>
          <p:cNvPr id="7" name="Content Placeholder 6">
            <a:extLst>
              <a:ext uri="{FF2B5EF4-FFF2-40B4-BE49-F238E27FC236}">
                <a16:creationId xmlns:a16="http://schemas.microsoft.com/office/drawing/2014/main" id="{B4B2A96C-30FF-114A-9994-B69E4AA5035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877" t="20040" r="30684" b="41570"/>
          <a:stretch/>
        </p:blipFill>
        <p:spPr>
          <a:xfrm>
            <a:off x="1259632" y="2627084"/>
            <a:ext cx="7262274" cy="4104764"/>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00218" y="1052736"/>
            <a:ext cx="8476676"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Mohammed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700" b="0" i="0" u="none" strike="noStrike" kern="1200" cap="none" spc="0" normalizeH="0" baseline="0" noProof="0" dirty="0">
                <a:ln>
                  <a:noFill/>
                </a:ln>
                <a:solidFill>
                  <a:srgbClr val="000000"/>
                </a:solidFill>
                <a:effectLst/>
                <a:uLnTx/>
                <a:uFillTx/>
                <a:latin typeface="Tahoma"/>
                <a:ea typeface="+mn-ea"/>
                <a:cs typeface="+mn-cs"/>
              </a:rPr>
              <a:t>, Hasan Hassan, Akash Kumar, Onur Mutlu, and Can Alkan,</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"Shouji: A Fast and Efficient Pre-Alignment Filter for Sequence Alignment"</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1" i="1" u="none" strike="noStrike" kern="1200" cap="none" spc="0" normalizeH="0" baseline="0" noProof="0" dirty="0">
                <a:ln>
                  <a:noFill/>
                </a:ln>
                <a:solidFill>
                  <a:srgbClr val="000000"/>
                </a:solidFill>
                <a:effectLst/>
                <a:uLnTx/>
                <a:uFillTx/>
                <a:latin typeface="Tahoma"/>
                <a:ea typeface="+mn-ea"/>
                <a:cs typeface="+mn-cs"/>
                <a:hlinkClick r:id="rId4"/>
              </a:rPr>
              <a:t>Bioinformatics</a:t>
            </a:r>
            <a:r>
              <a:rPr kumimoji="0" lang="en-US" sz="1700" b="0" i="0" u="none" strike="noStrike" kern="1200" cap="none" spc="0" normalizeH="0" baseline="0" noProof="0" dirty="0">
                <a:ln>
                  <a:noFill/>
                </a:ln>
                <a:solidFill>
                  <a:srgbClr val="000000"/>
                </a:solidFill>
                <a:effectLst/>
                <a:uLnTx/>
                <a:uFillTx/>
                <a:latin typeface="Tahoma"/>
                <a:ea typeface="+mn-ea"/>
                <a:cs typeface="+mn-cs"/>
              </a:rPr>
              <a:t>, [published online, March 28], 2019. </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0" i="0" u="none" strike="noStrike" kern="1200" cap="none" spc="0" normalizeH="0" baseline="0" noProof="0" dirty="0">
                <a:ln>
                  <a:noFill/>
                </a:ln>
                <a:solidFill>
                  <a:srgbClr val="000000"/>
                </a:solidFill>
                <a:effectLst/>
                <a:uLnTx/>
                <a:uFillTx/>
                <a:latin typeface="Tahoma"/>
                <a:ea typeface="+mn-ea"/>
                <a:cs typeface="+mn-cs"/>
              </a:rPr>
              <a:t>[</a:t>
            </a: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5"/>
              </a:rPr>
              <a:t>Source Code</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0" i="0" u="none" strike="noStrike" kern="1200" cap="none" spc="0" normalizeH="0" baseline="0" noProof="0" dirty="0">
                <a:ln>
                  <a:noFill/>
                </a:ln>
                <a:solidFill>
                  <a:srgbClr val="000000"/>
                </a:solidFill>
                <a:effectLst/>
                <a:uLnTx/>
                <a:uFillTx/>
                <a:latin typeface="Tahoma"/>
                <a:ea typeface="+mn-ea"/>
                <a:cs typeface="+mn-cs"/>
              </a:rPr>
              <a:t>[</a:t>
            </a: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6"/>
              </a:rPr>
              <a:t>Online link at Bioinformatics Journal</a:t>
            </a:r>
            <a:r>
              <a:rPr kumimoji="0" lang="en-US" sz="17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844531426"/>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C5DF-5F3C-4885-A189-23EDC600DCD5}"/>
              </a:ext>
            </a:extLst>
          </p:cNvPr>
          <p:cNvSpPr>
            <a:spLocks noGrp="1"/>
          </p:cNvSpPr>
          <p:nvPr>
            <p:ph type="title"/>
          </p:nvPr>
        </p:nvSpPr>
        <p:spPr/>
        <p:txBody>
          <a:bodyPr/>
          <a:lstStyle/>
          <a:p>
            <a:r>
              <a:rPr lang="en-US"/>
              <a:t>Shouji</a:t>
            </a:r>
          </a:p>
        </p:txBody>
      </p:sp>
      <p:sp>
        <p:nvSpPr>
          <p:cNvPr id="4" name="Slide Number Placeholder 3">
            <a:extLst>
              <a:ext uri="{FF2B5EF4-FFF2-40B4-BE49-F238E27FC236}">
                <a16:creationId xmlns:a16="http://schemas.microsoft.com/office/drawing/2014/main" id="{D694AEB0-7C3E-4373-B84A-1A6BBDEFCAD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7" name="Content Placeholder 2"/>
          <p:cNvSpPr txBox="1">
            <a:spLocks/>
          </p:cNvSpPr>
          <p:nvPr/>
        </p:nvSpPr>
        <p:spPr bwMode="auto">
          <a:xfrm>
            <a:off x="35496" y="836712"/>
            <a:ext cx="9108504" cy="54850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FF0000"/>
                </a:solidFill>
                <a:effectLst/>
                <a:uLnTx/>
                <a:uFillTx/>
                <a:latin typeface="Tahoma"/>
                <a:ea typeface="+mn-ea"/>
                <a:cs typeface="+mn-cs"/>
              </a:rPr>
              <a:t>Key observation: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0" cap="none" spc="0" normalizeH="0" baseline="0" noProof="0" dirty="0">
                <a:ln>
                  <a:noFill/>
                </a:ln>
                <a:solidFill>
                  <a:srgbClr val="000000"/>
                </a:solidFill>
                <a:effectLst/>
                <a:uLnTx/>
                <a:uFillTx/>
                <a:latin typeface="Tahoma"/>
                <a:ea typeface="+mn-ea"/>
                <a:cs typeface="+mn-cs"/>
              </a:rPr>
              <a:t>Correct alignment always includes </a:t>
            </a:r>
            <a:r>
              <a:rPr kumimoji="0" lang="en-US" sz="2200" b="0" i="0" u="none" strike="noStrike" kern="0" cap="none" spc="0" normalizeH="0" baseline="0" noProof="0" dirty="0">
                <a:ln>
                  <a:noFill/>
                </a:ln>
                <a:solidFill>
                  <a:srgbClr val="FF0000"/>
                </a:solidFill>
                <a:effectLst/>
                <a:uLnTx/>
                <a:uFillTx/>
                <a:latin typeface="Tahoma"/>
                <a:ea typeface="+mn-ea"/>
                <a:cs typeface="+mn-cs"/>
              </a:rPr>
              <a:t>long identical subsequences</a:t>
            </a:r>
            <a:r>
              <a:rPr kumimoji="0" lang="en-US" sz="2200" b="0" i="0" u="none" strike="noStrike" kern="0" cap="none" spc="0" normalizeH="0" baseline="0" noProof="0" dirty="0">
                <a:ln>
                  <a:noFill/>
                </a:ln>
                <a:solidFill>
                  <a:srgbClr val="000000"/>
                </a:solidFill>
                <a:effectLst/>
                <a:uLnTx/>
                <a:uFillTx/>
                <a:latin typeface="Tahoma"/>
                <a:ea typeface="+mn-ea"/>
                <a:cs typeface="+mn-cs"/>
              </a:rPr>
              <a:t>. </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0" cap="none" spc="0" normalizeH="0" baseline="0" noProof="0" dirty="0">
                <a:ln>
                  <a:noFill/>
                </a:ln>
                <a:solidFill>
                  <a:srgbClr val="000000"/>
                </a:solidFill>
                <a:effectLst/>
                <a:uLnTx/>
                <a:uFillTx/>
                <a:latin typeface="Tahoma"/>
                <a:ea typeface="+mn-ea"/>
                <a:cs typeface="+mn-cs"/>
              </a:rPr>
              <a:t>Processing the entire mapping at once is ineffective for hardware design.</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0000FF"/>
                </a:solidFill>
                <a:effectLst/>
                <a:uLnTx/>
                <a:uFillTx/>
                <a:latin typeface="Tahoma"/>
                <a:ea typeface="+mn-ea"/>
                <a:cs typeface="+mn-cs"/>
              </a:rPr>
              <a:t>Key idea: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0" cap="none" spc="0" normalizeH="0" baseline="0" noProof="0" dirty="0">
                <a:ln>
                  <a:noFill/>
                </a:ln>
                <a:solidFill>
                  <a:srgbClr val="000000"/>
                </a:solidFill>
                <a:effectLst/>
                <a:uLnTx/>
                <a:uFillTx/>
                <a:latin typeface="Tahoma"/>
                <a:ea typeface="+mn-ea"/>
                <a:cs typeface="+mn-cs"/>
              </a:rPr>
              <a:t>Use an </a:t>
            </a:r>
            <a:r>
              <a:rPr kumimoji="0" lang="en-US" sz="2200" b="1" i="0" u="none" strike="noStrike" kern="0" cap="none" spc="0" normalizeH="0" baseline="0" noProof="0" dirty="0">
                <a:ln>
                  <a:noFill/>
                </a:ln>
                <a:solidFill>
                  <a:srgbClr val="000000"/>
                </a:solidFill>
                <a:effectLst/>
                <a:uLnTx/>
                <a:uFillTx/>
                <a:latin typeface="Tahoma"/>
                <a:ea typeface="+mn-ea"/>
                <a:cs typeface="+mn-cs"/>
              </a:rPr>
              <a:t>overlapping</a:t>
            </a:r>
            <a:r>
              <a:rPr kumimoji="0" lang="en-US" sz="2200" b="0" i="0" u="none" strike="noStrike" kern="0" cap="none" spc="0" normalizeH="0" baseline="0" noProof="0" dirty="0">
                <a:ln>
                  <a:noFill/>
                </a:ln>
                <a:solidFill>
                  <a:srgbClr val="000000"/>
                </a:solidFill>
                <a:effectLst/>
                <a:uLnTx/>
                <a:uFillTx/>
                <a:latin typeface="Tahoma"/>
                <a:ea typeface="+mn-ea"/>
                <a:cs typeface="+mn-cs"/>
              </a:rPr>
              <a:t> </a:t>
            </a:r>
            <a:r>
              <a:rPr kumimoji="0" lang="en-US" sz="2200" b="0" i="0" u="none" strike="noStrike" kern="0" cap="none" spc="0" normalizeH="0" baseline="0" noProof="0" dirty="0">
                <a:ln>
                  <a:noFill/>
                </a:ln>
                <a:solidFill>
                  <a:srgbClr val="FF0000"/>
                </a:solidFill>
                <a:effectLst/>
                <a:uLnTx/>
                <a:uFillTx/>
                <a:latin typeface="Tahoma"/>
                <a:ea typeface="+mn-ea"/>
                <a:cs typeface="+mn-cs"/>
              </a:rPr>
              <a:t>sliding window </a:t>
            </a:r>
            <a:r>
              <a:rPr kumimoji="0" lang="en-US" sz="2200" b="0" i="0" u="none" strike="noStrike" kern="0" cap="none" spc="0" normalizeH="0" baseline="0" noProof="0" dirty="0">
                <a:ln>
                  <a:noFill/>
                </a:ln>
                <a:solidFill>
                  <a:srgbClr val="000000"/>
                </a:solidFill>
                <a:effectLst/>
                <a:uLnTx/>
                <a:uFillTx/>
                <a:latin typeface="Tahoma"/>
                <a:ea typeface="+mn-ea"/>
                <a:cs typeface="+mn-cs"/>
              </a:rPr>
              <a:t>approach to quickly and accurately find all long segments of </a:t>
            </a:r>
            <a:r>
              <a:rPr kumimoji="0" lang="en-US" sz="2200" b="0" i="0" u="none" strike="noStrike" kern="0" cap="none" spc="0" normalizeH="0" baseline="0" noProof="0" dirty="0">
                <a:ln>
                  <a:noFill/>
                </a:ln>
                <a:solidFill>
                  <a:srgbClr val="FF0000"/>
                </a:solidFill>
                <a:effectLst/>
                <a:uLnTx/>
                <a:uFillTx/>
                <a:latin typeface="Tahoma"/>
                <a:ea typeface="+mn-ea"/>
                <a:cs typeface="+mn-cs"/>
              </a:rPr>
              <a:t>consecutive zeros</a:t>
            </a:r>
            <a:r>
              <a:rPr kumimoji="0" lang="en-US" sz="2200" b="0" i="0" u="none" strike="noStrike" kern="0" cap="none" spc="0" normalizeH="0" baseline="0" noProof="0" dirty="0">
                <a:ln>
                  <a:noFill/>
                </a:ln>
                <a:solidFill>
                  <a:srgbClr val="000000"/>
                </a:solidFill>
                <a:effectLst/>
                <a:uLnTx/>
                <a:uFillTx/>
                <a:latin typeface="Tahoma"/>
                <a:ea typeface="+mn-ea"/>
                <a:cs typeface="+mn-cs"/>
              </a:rPr>
              <a:t>.</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006633"/>
                </a:solidFill>
                <a:effectLst/>
                <a:uLnTx/>
                <a:uFillTx/>
                <a:latin typeface="Tahoma"/>
                <a:ea typeface="+mn-ea"/>
                <a:cs typeface="+mn-cs"/>
              </a:rPr>
              <a:t>Key result:</a:t>
            </a:r>
          </a:p>
          <a:p>
            <a:pPr lvl="1">
              <a:buClr>
                <a:srgbClr val="3B812F"/>
              </a:buClr>
            </a:pPr>
            <a:r>
              <a:rPr lang="en-US" kern="0" dirty="0">
                <a:solidFill>
                  <a:srgbClr val="000000"/>
                </a:solidFill>
              </a:rPr>
              <a:t>Shouji accelerates the </a:t>
            </a:r>
            <a:r>
              <a:rPr lang="en-US" b="1" kern="0" dirty="0">
                <a:solidFill>
                  <a:srgbClr val="000000"/>
                </a:solidFill>
              </a:rPr>
              <a:t>best-performing CPU read aligner </a:t>
            </a:r>
            <a:r>
              <a:rPr lang="en-US" kern="0" dirty="0">
                <a:solidFill>
                  <a:srgbClr val="0000FF"/>
                </a:solidFill>
              </a:rPr>
              <a:t>Edlib </a:t>
            </a:r>
            <a:r>
              <a:rPr lang="en-US" kern="0" dirty="0">
                <a:solidFill>
                  <a:srgbClr val="000000"/>
                </a:solidFill>
              </a:rPr>
              <a:t>(Bioinformatics 2017) by </a:t>
            </a:r>
            <a:r>
              <a:rPr lang="en-US" kern="0" dirty="0">
                <a:solidFill>
                  <a:srgbClr val="FF0000"/>
                </a:solidFill>
              </a:rPr>
              <a:t>up to 18.8x </a:t>
            </a:r>
            <a:r>
              <a:rPr lang="en-US" kern="0" dirty="0">
                <a:solidFill>
                  <a:srgbClr val="000000"/>
                </a:solidFill>
              </a:rPr>
              <a:t>using 16 filtering units that work in parallel.</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0" cap="none" spc="0" normalizeH="0" baseline="0" noProof="0" dirty="0">
                <a:ln>
                  <a:noFill/>
                </a:ln>
                <a:solidFill>
                  <a:srgbClr val="000000"/>
                </a:solidFill>
                <a:effectLst/>
                <a:uLnTx/>
                <a:uFillTx/>
                <a:latin typeface="Tahoma"/>
                <a:ea typeface="+mn-ea"/>
                <a:cs typeface="+mn-cs"/>
              </a:rPr>
              <a:t>Shouji on FPGA is </a:t>
            </a:r>
            <a:r>
              <a:rPr kumimoji="0" lang="en-US" sz="2200" b="0" i="0" u="none" strike="noStrike" kern="0" cap="none" spc="0" normalizeH="0" baseline="0" noProof="0" dirty="0">
                <a:ln>
                  <a:noFill/>
                </a:ln>
                <a:solidFill>
                  <a:srgbClr val="FF0000"/>
                </a:solidFill>
                <a:effectLst/>
                <a:uLnTx/>
                <a:uFillTx/>
                <a:latin typeface="Tahoma"/>
                <a:ea typeface="+mn-ea"/>
                <a:cs typeface="+mn-cs"/>
              </a:rPr>
              <a:t>up to 10,000x faster </a:t>
            </a:r>
            <a:r>
              <a:rPr kumimoji="0" lang="en-US" sz="2200" b="0" i="0" u="none" strike="noStrike" kern="0" cap="none" spc="0" normalizeH="0" baseline="0" noProof="0" dirty="0">
                <a:ln>
                  <a:noFill/>
                </a:ln>
                <a:solidFill>
                  <a:srgbClr val="000000"/>
                </a:solidFill>
                <a:effectLst/>
                <a:uLnTx/>
                <a:uFillTx/>
                <a:latin typeface="Tahoma"/>
                <a:ea typeface="+mn-ea"/>
                <a:cs typeface="+mn-cs"/>
              </a:rPr>
              <a:t>than on CPU.</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0" cap="none" spc="0" normalizeH="0" baseline="0" noProof="0" dirty="0">
                <a:ln>
                  <a:noFill/>
                </a:ln>
                <a:solidFill>
                  <a:srgbClr val="000000"/>
                </a:solidFill>
                <a:effectLst/>
                <a:uLnTx/>
                <a:uFillTx/>
                <a:latin typeface="Tahoma"/>
                <a:ea typeface="+mn-ea"/>
                <a:cs typeface="+mn-cs"/>
              </a:rPr>
              <a:t>Shouji is </a:t>
            </a:r>
            <a:r>
              <a:rPr kumimoji="0" lang="en-US" sz="2200" b="0" i="0" u="none" strike="noStrike" kern="0" cap="none" spc="0" normalizeH="0" baseline="0" noProof="0" dirty="0">
                <a:ln>
                  <a:noFill/>
                </a:ln>
                <a:solidFill>
                  <a:srgbClr val="FF0000"/>
                </a:solidFill>
                <a:effectLst/>
                <a:uLnTx/>
                <a:uFillTx/>
                <a:latin typeface="Tahoma"/>
                <a:ea typeface="+mn-ea"/>
                <a:cs typeface="+mn-cs"/>
              </a:rPr>
              <a:t>2.4x to 467x more accurate </a:t>
            </a:r>
            <a:r>
              <a:rPr kumimoji="0" lang="en-US" sz="2200" b="0" i="0" u="none" strike="noStrike" kern="0" cap="none" spc="0" normalizeH="0" baseline="0" noProof="0" dirty="0">
                <a:ln>
                  <a:noFill/>
                </a:ln>
                <a:solidFill>
                  <a:srgbClr val="000000"/>
                </a:solidFill>
                <a:effectLst/>
                <a:uLnTx/>
                <a:uFillTx/>
                <a:latin typeface="Tahoma"/>
                <a:ea typeface="+mn-ea"/>
                <a:cs typeface="+mn-cs"/>
              </a:rPr>
              <a:t>than GateKeeper (Bioinformatics 2017) and SHD (Bioinformatics 2015).</a:t>
            </a:r>
          </a:p>
        </p:txBody>
      </p:sp>
    </p:spTree>
    <p:extLst>
      <p:ext uri="{BB962C8B-B14F-4D97-AF65-F5344CB8AC3E}">
        <p14:creationId xmlns:p14="http://schemas.microsoft.com/office/powerpoint/2010/main" val="1297552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Object 5"/>
          <p:cNvGraphicFramePr>
            <a:graphicFrameLocks noChangeAspect="1"/>
          </p:cNvGraphicFramePr>
          <p:nvPr/>
        </p:nvGraphicFramePr>
        <p:xfrm>
          <a:off x="3279735" y="980728"/>
          <a:ext cx="4687019" cy="3943270"/>
        </p:xfrm>
        <a:graphic>
          <a:graphicData uri="http://schemas.openxmlformats.org/presentationml/2006/ole">
            <mc:AlternateContent xmlns:mc="http://schemas.openxmlformats.org/markup-compatibility/2006">
              <mc:Choice xmlns:v="urn:schemas-microsoft-com:vml" Requires="v">
                <p:oleObj spid="_x0000_s138295" name="Worksheet" r:id="rId3" imgW="3181335" imgH="2676525" progId="Excel.Sheet.12">
                  <p:embed/>
                </p:oleObj>
              </mc:Choice>
              <mc:Fallback>
                <p:oleObj name="Worksheet" r:id="rId3" imgW="3181335" imgH="2676525" progId="Excel.Sheet.12">
                  <p:embed/>
                  <p:pic>
                    <p:nvPicPr>
                      <p:cNvPr id="6" name="Object 5"/>
                      <p:cNvPicPr/>
                      <p:nvPr/>
                    </p:nvPicPr>
                    <p:blipFill>
                      <a:blip r:embed="rId4"/>
                      <a:stretch>
                        <a:fillRect/>
                      </a:stretch>
                    </p:blipFill>
                    <p:spPr>
                      <a:xfrm>
                        <a:off x="3279735" y="980728"/>
                        <a:ext cx="4687019" cy="3943270"/>
                      </a:xfrm>
                      <a:prstGeom prst="rect">
                        <a:avLst/>
                      </a:prstGeom>
                    </p:spPr>
                  </p:pic>
                </p:oleObj>
              </mc:Fallback>
            </mc:AlternateContent>
          </a:graphicData>
        </a:graphic>
      </p:graphicFrame>
      <p:sp>
        <p:nvSpPr>
          <p:cNvPr id="7" name="Title 1"/>
          <p:cNvSpPr txBox="1">
            <a:spLocks/>
          </p:cNvSpPr>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a:ln>
                  <a:noFill/>
                </a:ln>
                <a:solidFill>
                  <a:srgbClr val="006633"/>
                </a:solidFill>
                <a:effectLst/>
                <a:uLnTx/>
                <a:uFillTx/>
                <a:latin typeface="Garamond"/>
                <a:ea typeface="+mj-ea"/>
                <a:cs typeface="+mj-cs"/>
              </a:rPr>
              <a:t>Shouji Walkthrough</a:t>
            </a:r>
          </a:p>
        </p:txBody>
      </p:sp>
      <p:sp>
        <p:nvSpPr>
          <p:cNvPr id="9" name="Rectangle 8"/>
          <p:cNvSpPr/>
          <p:nvPr/>
        </p:nvSpPr>
        <p:spPr>
          <a:xfrm>
            <a:off x="3934306" y="1556792"/>
            <a:ext cx="1296144" cy="20882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cxnSp>
        <p:nvCxnSpPr>
          <p:cNvPr id="10" name="Straight Arrow Connector 9"/>
          <p:cNvCxnSpPr/>
          <p:nvPr/>
        </p:nvCxnSpPr>
        <p:spPr>
          <a:xfrm>
            <a:off x="4942418" y="1556792"/>
            <a:ext cx="216024" cy="216024"/>
          </a:xfrm>
          <a:prstGeom prst="straightConnector1">
            <a:avLst/>
          </a:prstGeom>
          <a:ln w="28575">
            <a:solidFill>
              <a:schemeClr val="tx2"/>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653854" y="1564396"/>
            <a:ext cx="504588" cy="496452"/>
          </a:xfrm>
          <a:prstGeom prst="straightConnector1">
            <a:avLst/>
          </a:prstGeom>
          <a:ln w="28575">
            <a:solidFill>
              <a:schemeClr val="tx2"/>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353264" y="1572000"/>
            <a:ext cx="820486" cy="776880"/>
          </a:xfrm>
          <a:prstGeom prst="straightConnector1">
            <a:avLst/>
          </a:prstGeom>
          <a:ln w="28575">
            <a:solidFill>
              <a:schemeClr val="tx2"/>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076887" y="1593554"/>
            <a:ext cx="1081555" cy="1006373"/>
          </a:xfrm>
          <a:prstGeom prst="straightConnector1">
            <a:avLst/>
          </a:prstGeom>
          <a:ln w="28575">
            <a:solidFill>
              <a:schemeClr val="tx2"/>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020187" y="1845693"/>
            <a:ext cx="1138255" cy="1007243"/>
          </a:xfrm>
          <a:prstGeom prst="straightConnector1">
            <a:avLst/>
          </a:prstGeom>
          <a:ln w="28575">
            <a:solidFill>
              <a:schemeClr val="tx2"/>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027841" y="2158475"/>
            <a:ext cx="1138255" cy="1007243"/>
          </a:xfrm>
          <a:prstGeom prst="straightConnector1">
            <a:avLst/>
          </a:prstGeom>
          <a:ln w="28575">
            <a:solidFill>
              <a:schemeClr val="tx2"/>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013993" y="2409087"/>
            <a:ext cx="1138255" cy="1007243"/>
          </a:xfrm>
          <a:prstGeom prst="straightConnector1">
            <a:avLst/>
          </a:prstGeom>
          <a:ln w="28575">
            <a:solidFill>
              <a:schemeClr val="tx2"/>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191420" y="1659540"/>
            <a:ext cx="231332" cy="265450"/>
          </a:xfrm>
          <a:prstGeom prst="roundRect">
            <a:avLst>
              <a:gd name="adj" fmla="val 36937"/>
            </a:avLst>
          </a:prstGeom>
          <a:solidFill>
            <a:srgbClr val="FF0000"/>
          </a:solid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ahoma"/>
                <a:ea typeface="+mn-ea"/>
                <a:cs typeface="+mn-cs"/>
              </a:rPr>
              <a:t>1</a:t>
            </a:r>
          </a:p>
        </p:txBody>
      </p:sp>
      <p:sp>
        <p:nvSpPr>
          <p:cNvPr id="18" name="TextBox 17"/>
          <p:cNvSpPr txBox="1"/>
          <p:nvPr/>
        </p:nvSpPr>
        <p:spPr>
          <a:xfrm>
            <a:off x="5193011" y="1945511"/>
            <a:ext cx="231332" cy="265450"/>
          </a:xfrm>
          <a:prstGeom prst="roundRect">
            <a:avLst>
              <a:gd name="adj" fmla="val 36937"/>
            </a:avLst>
          </a:prstGeom>
          <a:solidFill>
            <a:srgbClr val="FF0000"/>
          </a:solid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ahoma"/>
                <a:ea typeface="+mn-ea"/>
                <a:cs typeface="+mn-cs"/>
              </a:rPr>
              <a:t>1</a:t>
            </a:r>
          </a:p>
        </p:txBody>
      </p:sp>
      <p:sp>
        <p:nvSpPr>
          <p:cNvPr id="19" name="TextBox 18"/>
          <p:cNvSpPr txBox="1"/>
          <p:nvPr/>
        </p:nvSpPr>
        <p:spPr>
          <a:xfrm>
            <a:off x="5179163" y="2243846"/>
            <a:ext cx="231332" cy="265450"/>
          </a:xfrm>
          <a:prstGeom prst="roundRect">
            <a:avLst>
              <a:gd name="adj" fmla="val 36937"/>
            </a:avLst>
          </a:prstGeom>
          <a:solidFill>
            <a:srgbClr val="FF0000"/>
          </a:solid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ahoma"/>
                <a:ea typeface="+mn-ea"/>
                <a:cs typeface="+mn-cs"/>
              </a:rPr>
              <a:t>1</a:t>
            </a:r>
          </a:p>
        </p:txBody>
      </p:sp>
      <p:sp>
        <p:nvSpPr>
          <p:cNvPr id="20" name="TextBox 19"/>
          <p:cNvSpPr txBox="1"/>
          <p:nvPr/>
        </p:nvSpPr>
        <p:spPr>
          <a:xfrm>
            <a:off x="5184066" y="2542181"/>
            <a:ext cx="231332" cy="265450"/>
          </a:xfrm>
          <a:prstGeom prst="roundRect">
            <a:avLst>
              <a:gd name="adj" fmla="val 36937"/>
            </a:avLst>
          </a:prstGeom>
          <a:solidFill>
            <a:srgbClr val="FF0000"/>
          </a:solid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ahoma"/>
                <a:ea typeface="+mn-ea"/>
                <a:cs typeface="+mn-cs"/>
              </a:rPr>
              <a:t>4</a:t>
            </a:r>
          </a:p>
        </p:txBody>
      </p:sp>
      <p:sp>
        <p:nvSpPr>
          <p:cNvPr id="21" name="TextBox 20"/>
          <p:cNvSpPr txBox="1"/>
          <p:nvPr/>
        </p:nvSpPr>
        <p:spPr>
          <a:xfrm>
            <a:off x="5178731" y="2837874"/>
            <a:ext cx="231332" cy="265450"/>
          </a:xfrm>
          <a:prstGeom prst="roundRect">
            <a:avLst>
              <a:gd name="adj" fmla="val 36937"/>
            </a:avLst>
          </a:prstGeom>
          <a:solidFill>
            <a:srgbClr val="FF0000"/>
          </a:solid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ahoma"/>
                <a:ea typeface="+mn-ea"/>
                <a:cs typeface="+mn-cs"/>
              </a:rPr>
              <a:t>1</a:t>
            </a:r>
          </a:p>
        </p:txBody>
      </p:sp>
      <p:sp>
        <p:nvSpPr>
          <p:cNvPr id="22" name="TextBox 21"/>
          <p:cNvSpPr txBox="1"/>
          <p:nvPr/>
        </p:nvSpPr>
        <p:spPr>
          <a:xfrm>
            <a:off x="5166096" y="3122187"/>
            <a:ext cx="231332" cy="265450"/>
          </a:xfrm>
          <a:prstGeom prst="roundRect">
            <a:avLst>
              <a:gd name="adj" fmla="val 36937"/>
            </a:avLst>
          </a:prstGeom>
          <a:solidFill>
            <a:srgbClr val="FF0000"/>
          </a:solid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ahoma"/>
                <a:ea typeface="+mn-ea"/>
                <a:cs typeface="+mn-cs"/>
              </a:rPr>
              <a:t>2</a:t>
            </a:r>
          </a:p>
        </p:txBody>
      </p:sp>
      <p:sp>
        <p:nvSpPr>
          <p:cNvPr id="23" name="TextBox 22"/>
          <p:cNvSpPr txBox="1"/>
          <p:nvPr/>
        </p:nvSpPr>
        <p:spPr>
          <a:xfrm>
            <a:off x="5178731" y="3406500"/>
            <a:ext cx="231332" cy="265450"/>
          </a:xfrm>
          <a:prstGeom prst="roundRect">
            <a:avLst>
              <a:gd name="adj" fmla="val 36937"/>
            </a:avLst>
          </a:prstGeom>
          <a:solidFill>
            <a:srgbClr val="FF0000"/>
          </a:solid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ahoma"/>
                <a:ea typeface="+mn-ea"/>
                <a:cs typeface="+mn-cs"/>
              </a:rPr>
              <a:t>1</a:t>
            </a:r>
          </a:p>
        </p:txBody>
      </p:sp>
      <p:graphicFrame>
        <p:nvGraphicFramePr>
          <p:cNvPr id="24" name="Object 23"/>
          <p:cNvGraphicFramePr>
            <a:graphicFrameLocks noChangeAspect="1"/>
          </p:cNvGraphicFramePr>
          <p:nvPr/>
        </p:nvGraphicFramePr>
        <p:xfrm>
          <a:off x="3934307" y="5227217"/>
          <a:ext cx="4032448" cy="290015"/>
        </p:xfrm>
        <a:graphic>
          <a:graphicData uri="http://schemas.openxmlformats.org/presentationml/2006/ole">
            <mc:AlternateContent xmlns:mc="http://schemas.openxmlformats.org/markup-compatibility/2006">
              <mc:Choice xmlns:v="urn:schemas-microsoft-com:vml" Requires="v">
                <p:oleObj spid="_x0000_s138296" name="Worksheet" r:id="rId5" imgW="2724135" imgH="200025" progId="Excel.Sheet.12">
                  <p:embed/>
                </p:oleObj>
              </mc:Choice>
              <mc:Fallback>
                <p:oleObj name="Worksheet" r:id="rId5" imgW="2724135" imgH="200025" progId="Excel.Sheet.12">
                  <p:embed/>
                  <p:pic>
                    <p:nvPicPr>
                      <p:cNvPr id="24" name="Object 23"/>
                      <p:cNvPicPr/>
                      <p:nvPr/>
                    </p:nvPicPr>
                    <p:blipFill>
                      <a:blip r:embed="rId6"/>
                      <a:stretch>
                        <a:fillRect/>
                      </a:stretch>
                    </p:blipFill>
                    <p:spPr>
                      <a:xfrm>
                        <a:off x="3934307" y="5227217"/>
                        <a:ext cx="4032448" cy="290015"/>
                      </a:xfrm>
                      <a:prstGeom prst="rect">
                        <a:avLst/>
                      </a:prstGeom>
                    </p:spPr>
                  </p:pic>
                </p:oleObj>
              </mc:Fallback>
            </mc:AlternateContent>
          </a:graphicData>
        </a:graphic>
      </p:graphicFrame>
      <p:sp>
        <p:nvSpPr>
          <p:cNvPr id="25" name="Rectangle 24"/>
          <p:cNvSpPr/>
          <p:nvPr/>
        </p:nvSpPr>
        <p:spPr>
          <a:xfrm>
            <a:off x="3921934" y="1528752"/>
            <a:ext cx="360040" cy="290015"/>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a:t>
            </a:r>
          </a:p>
        </p:txBody>
      </p:sp>
      <p:sp>
        <p:nvSpPr>
          <p:cNvPr id="26" name="Rectangle 25"/>
          <p:cNvSpPr/>
          <p:nvPr/>
        </p:nvSpPr>
        <p:spPr>
          <a:xfrm>
            <a:off x="4269963" y="1819646"/>
            <a:ext cx="323318" cy="290015"/>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a:t>
            </a:r>
          </a:p>
        </p:txBody>
      </p:sp>
      <p:sp>
        <p:nvSpPr>
          <p:cNvPr id="27" name="Rectangle 26"/>
          <p:cNvSpPr/>
          <p:nvPr/>
        </p:nvSpPr>
        <p:spPr>
          <a:xfrm>
            <a:off x="4596968" y="2101342"/>
            <a:ext cx="323318" cy="290015"/>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a:t>
            </a:r>
          </a:p>
        </p:txBody>
      </p:sp>
      <p:sp>
        <p:nvSpPr>
          <p:cNvPr id="28" name="Rectangle 27"/>
          <p:cNvSpPr/>
          <p:nvPr/>
        </p:nvSpPr>
        <p:spPr>
          <a:xfrm>
            <a:off x="4916371" y="2394423"/>
            <a:ext cx="323318" cy="290015"/>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a:t>
            </a:r>
          </a:p>
        </p:txBody>
      </p:sp>
      <p:sp>
        <p:nvSpPr>
          <p:cNvPr id="29" name="TextBox 28"/>
          <p:cNvSpPr txBox="1"/>
          <p:nvPr/>
        </p:nvSpPr>
        <p:spPr>
          <a:xfrm>
            <a:off x="481136" y="1211487"/>
            <a:ext cx="2736304" cy="64633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Build the Neighborhood Map</a:t>
            </a:r>
          </a:p>
        </p:txBody>
      </p:sp>
      <p:sp>
        <p:nvSpPr>
          <p:cNvPr id="30" name="TextBox 29"/>
          <p:cNvSpPr txBox="1"/>
          <p:nvPr/>
        </p:nvSpPr>
        <p:spPr>
          <a:xfrm>
            <a:off x="528123" y="5187558"/>
            <a:ext cx="2922957" cy="64633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Store longest subsequence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ahoma"/>
              </a:rPr>
              <a:t>in</a:t>
            </a:r>
            <a:r>
              <a:rPr kumimoji="0" lang="en-US" sz="1800" b="0" i="0" u="none" strike="noStrike" kern="1200" cap="none" spc="0" normalizeH="0" baseline="0" noProof="0" dirty="0">
                <a:ln>
                  <a:noFill/>
                </a:ln>
                <a:solidFill>
                  <a:srgbClr val="000000"/>
                </a:solidFill>
                <a:effectLst/>
                <a:uLnTx/>
                <a:uFillTx/>
                <a:latin typeface="Tahoma"/>
                <a:ea typeface="+mn-ea"/>
                <a:cs typeface="+mn-cs"/>
              </a:rPr>
              <a:t> Shouji Bit-vector</a:t>
            </a:r>
          </a:p>
        </p:txBody>
      </p:sp>
      <p:sp>
        <p:nvSpPr>
          <p:cNvPr id="31" name="Rectangle 30"/>
          <p:cNvSpPr/>
          <p:nvPr/>
        </p:nvSpPr>
        <p:spPr>
          <a:xfrm>
            <a:off x="4316478" y="1529866"/>
            <a:ext cx="1296144" cy="22591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cxnSp>
        <p:nvCxnSpPr>
          <p:cNvPr id="32" name="Straight Arrow Connector 31"/>
          <p:cNvCxnSpPr/>
          <p:nvPr/>
        </p:nvCxnSpPr>
        <p:spPr>
          <a:xfrm>
            <a:off x="5036026" y="1537470"/>
            <a:ext cx="504588" cy="496452"/>
          </a:xfrm>
          <a:prstGeom prst="straightConnector1">
            <a:avLst/>
          </a:prstGeom>
          <a:ln w="28575">
            <a:solidFill>
              <a:schemeClr val="tx2"/>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735436" y="1545074"/>
            <a:ext cx="820486" cy="776880"/>
          </a:xfrm>
          <a:prstGeom prst="straightConnector1">
            <a:avLst/>
          </a:prstGeom>
          <a:ln w="28575">
            <a:solidFill>
              <a:schemeClr val="tx2"/>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459059" y="1844824"/>
            <a:ext cx="1081555" cy="1006373"/>
          </a:xfrm>
          <a:prstGeom prst="straightConnector1">
            <a:avLst/>
          </a:prstGeom>
          <a:ln w="28575">
            <a:solidFill>
              <a:schemeClr val="tx2"/>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338674" y="1484784"/>
            <a:ext cx="1138255" cy="1007243"/>
          </a:xfrm>
          <a:prstGeom prst="straightConnector1">
            <a:avLst/>
          </a:prstGeom>
          <a:ln w="28575">
            <a:solidFill>
              <a:schemeClr val="tx2"/>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410013" y="2131549"/>
            <a:ext cx="1138255" cy="1007243"/>
          </a:xfrm>
          <a:prstGeom prst="straightConnector1">
            <a:avLst/>
          </a:prstGeom>
          <a:ln w="28575">
            <a:solidFill>
              <a:schemeClr val="tx2"/>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4396165" y="2382161"/>
            <a:ext cx="1138255" cy="1007243"/>
          </a:xfrm>
          <a:prstGeom prst="straightConnector1">
            <a:avLst/>
          </a:prstGeom>
          <a:ln w="28575">
            <a:solidFill>
              <a:schemeClr val="tx2"/>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575183" y="1918585"/>
            <a:ext cx="231332" cy="265450"/>
          </a:xfrm>
          <a:prstGeom prst="roundRect">
            <a:avLst>
              <a:gd name="adj" fmla="val 36937"/>
            </a:avLst>
          </a:prstGeom>
          <a:solidFill>
            <a:srgbClr val="FF0000"/>
          </a:solid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ahoma"/>
                <a:ea typeface="+mn-ea"/>
                <a:cs typeface="+mn-cs"/>
              </a:rPr>
              <a:t>1</a:t>
            </a:r>
          </a:p>
        </p:txBody>
      </p:sp>
      <p:sp>
        <p:nvSpPr>
          <p:cNvPr id="39" name="TextBox 38"/>
          <p:cNvSpPr txBox="1"/>
          <p:nvPr/>
        </p:nvSpPr>
        <p:spPr>
          <a:xfrm>
            <a:off x="5561335" y="2216920"/>
            <a:ext cx="231332" cy="265450"/>
          </a:xfrm>
          <a:prstGeom prst="roundRect">
            <a:avLst>
              <a:gd name="adj" fmla="val 36937"/>
            </a:avLst>
          </a:prstGeom>
          <a:solidFill>
            <a:srgbClr val="FF0000"/>
          </a:solid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ahoma"/>
                <a:ea typeface="+mn-ea"/>
                <a:cs typeface="+mn-cs"/>
              </a:rPr>
              <a:t>1</a:t>
            </a:r>
          </a:p>
        </p:txBody>
      </p:sp>
      <p:sp>
        <p:nvSpPr>
          <p:cNvPr id="40" name="TextBox 39"/>
          <p:cNvSpPr txBox="1"/>
          <p:nvPr/>
        </p:nvSpPr>
        <p:spPr>
          <a:xfrm>
            <a:off x="5574668" y="2807631"/>
            <a:ext cx="231332" cy="265450"/>
          </a:xfrm>
          <a:prstGeom prst="roundRect">
            <a:avLst>
              <a:gd name="adj" fmla="val 36937"/>
            </a:avLst>
          </a:prstGeom>
          <a:solidFill>
            <a:srgbClr val="FF0000"/>
          </a:solid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ahoma"/>
                <a:ea typeface="+mn-ea"/>
                <a:cs typeface="+mn-cs"/>
              </a:rPr>
              <a:t>3</a:t>
            </a:r>
          </a:p>
        </p:txBody>
      </p:sp>
      <p:sp>
        <p:nvSpPr>
          <p:cNvPr id="41" name="TextBox 40"/>
          <p:cNvSpPr txBox="1"/>
          <p:nvPr/>
        </p:nvSpPr>
        <p:spPr>
          <a:xfrm>
            <a:off x="5560903" y="2527913"/>
            <a:ext cx="231332" cy="265450"/>
          </a:xfrm>
          <a:prstGeom prst="roundRect">
            <a:avLst>
              <a:gd name="adj" fmla="val 36937"/>
            </a:avLst>
          </a:prstGeom>
          <a:solidFill>
            <a:srgbClr val="FF0000"/>
          </a:solid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ahoma"/>
                <a:ea typeface="+mn-ea"/>
                <a:cs typeface="+mn-cs"/>
              </a:rPr>
              <a:t>1</a:t>
            </a:r>
          </a:p>
        </p:txBody>
      </p:sp>
      <p:sp>
        <p:nvSpPr>
          <p:cNvPr id="42" name="TextBox 41"/>
          <p:cNvSpPr txBox="1"/>
          <p:nvPr/>
        </p:nvSpPr>
        <p:spPr>
          <a:xfrm>
            <a:off x="5548268" y="3095261"/>
            <a:ext cx="231332" cy="265450"/>
          </a:xfrm>
          <a:prstGeom prst="roundRect">
            <a:avLst>
              <a:gd name="adj" fmla="val 36937"/>
            </a:avLst>
          </a:prstGeom>
          <a:solidFill>
            <a:srgbClr val="FF0000"/>
          </a:solid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ahoma"/>
                <a:ea typeface="+mn-ea"/>
                <a:cs typeface="+mn-cs"/>
              </a:rPr>
              <a:t>0</a:t>
            </a:r>
          </a:p>
        </p:txBody>
      </p:sp>
      <p:sp>
        <p:nvSpPr>
          <p:cNvPr id="43" name="TextBox 42"/>
          <p:cNvSpPr txBox="1"/>
          <p:nvPr/>
        </p:nvSpPr>
        <p:spPr>
          <a:xfrm>
            <a:off x="5560903" y="3379574"/>
            <a:ext cx="231332" cy="265450"/>
          </a:xfrm>
          <a:prstGeom prst="roundRect">
            <a:avLst>
              <a:gd name="adj" fmla="val 36937"/>
            </a:avLst>
          </a:prstGeom>
          <a:solidFill>
            <a:srgbClr val="FF0000"/>
          </a:solid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ahoma"/>
                <a:ea typeface="+mn-ea"/>
                <a:cs typeface="+mn-cs"/>
              </a:rPr>
              <a:t>2</a:t>
            </a:r>
          </a:p>
        </p:txBody>
      </p:sp>
      <p:sp>
        <p:nvSpPr>
          <p:cNvPr id="44" name="Rectangle 43"/>
          <p:cNvSpPr/>
          <p:nvPr/>
        </p:nvSpPr>
        <p:spPr>
          <a:xfrm>
            <a:off x="4289628" y="1809186"/>
            <a:ext cx="360040" cy="290015"/>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a:t>
            </a:r>
          </a:p>
        </p:txBody>
      </p:sp>
      <p:sp>
        <p:nvSpPr>
          <p:cNvPr id="45" name="Rectangle 44"/>
          <p:cNvSpPr/>
          <p:nvPr/>
        </p:nvSpPr>
        <p:spPr>
          <a:xfrm>
            <a:off x="4637657" y="2100080"/>
            <a:ext cx="323318" cy="290015"/>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a:t>
            </a:r>
          </a:p>
        </p:txBody>
      </p:sp>
      <p:sp>
        <p:nvSpPr>
          <p:cNvPr id="46" name="Rectangle 45"/>
          <p:cNvSpPr/>
          <p:nvPr/>
        </p:nvSpPr>
        <p:spPr>
          <a:xfrm>
            <a:off x="4964662" y="2381776"/>
            <a:ext cx="323318" cy="290015"/>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a:t>
            </a:r>
          </a:p>
        </p:txBody>
      </p:sp>
      <p:sp>
        <p:nvSpPr>
          <p:cNvPr id="47" name="Rectangle 46"/>
          <p:cNvSpPr/>
          <p:nvPr/>
        </p:nvSpPr>
        <p:spPr>
          <a:xfrm>
            <a:off x="5284065" y="2674857"/>
            <a:ext cx="323318" cy="290015"/>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a:t>
            </a:r>
          </a:p>
        </p:txBody>
      </p:sp>
      <p:cxnSp>
        <p:nvCxnSpPr>
          <p:cNvPr id="48" name="Straight Arrow Connector 47"/>
          <p:cNvCxnSpPr/>
          <p:nvPr/>
        </p:nvCxnSpPr>
        <p:spPr>
          <a:xfrm>
            <a:off x="4410445" y="2742201"/>
            <a:ext cx="1138255" cy="1007243"/>
          </a:xfrm>
          <a:prstGeom prst="straightConnector1">
            <a:avLst/>
          </a:prstGeom>
          <a:ln w="28575">
            <a:solidFill>
              <a:schemeClr val="tx2"/>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575183" y="3667606"/>
            <a:ext cx="231332" cy="265450"/>
          </a:xfrm>
          <a:prstGeom prst="roundRect">
            <a:avLst>
              <a:gd name="adj" fmla="val 36937"/>
            </a:avLst>
          </a:prstGeom>
          <a:solidFill>
            <a:srgbClr val="FF0000"/>
          </a:solid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ahoma"/>
                <a:ea typeface="+mn-ea"/>
                <a:cs typeface="+mn-cs"/>
              </a:rPr>
              <a:t>0</a:t>
            </a:r>
          </a:p>
        </p:txBody>
      </p:sp>
      <p:graphicFrame>
        <p:nvGraphicFramePr>
          <p:cNvPr id="50" name="Table 49"/>
          <p:cNvGraphicFramePr>
            <a:graphicFrameLocks noGrp="1"/>
          </p:cNvGraphicFramePr>
          <p:nvPr/>
        </p:nvGraphicFramePr>
        <p:xfrm>
          <a:off x="3941960" y="5223748"/>
          <a:ext cx="4017141" cy="275419"/>
        </p:xfrm>
        <a:graphic>
          <a:graphicData uri="http://schemas.openxmlformats.org/drawingml/2006/table">
            <a:tbl>
              <a:tblPr>
                <a:tableStyleId>{5C22544A-7EE6-4342-B048-85BDC9FD1C3A}</a:tableStyleId>
              </a:tblPr>
              <a:tblGrid>
                <a:gridCol w="321931">
                  <a:extLst>
                    <a:ext uri="{9D8B030D-6E8A-4147-A177-3AD203B41FA5}">
                      <a16:colId xmlns:a16="http://schemas.microsoft.com/office/drawing/2014/main" val="20000"/>
                    </a:ext>
                  </a:extLst>
                </a:gridCol>
                <a:gridCol w="321931">
                  <a:extLst>
                    <a:ext uri="{9D8B030D-6E8A-4147-A177-3AD203B41FA5}">
                      <a16:colId xmlns:a16="http://schemas.microsoft.com/office/drawing/2014/main" val="20001"/>
                    </a:ext>
                  </a:extLst>
                </a:gridCol>
                <a:gridCol w="321931">
                  <a:extLst>
                    <a:ext uri="{9D8B030D-6E8A-4147-A177-3AD203B41FA5}">
                      <a16:colId xmlns:a16="http://schemas.microsoft.com/office/drawing/2014/main" val="20002"/>
                    </a:ext>
                  </a:extLst>
                </a:gridCol>
                <a:gridCol w="321931">
                  <a:extLst>
                    <a:ext uri="{9D8B030D-6E8A-4147-A177-3AD203B41FA5}">
                      <a16:colId xmlns:a16="http://schemas.microsoft.com/office/drawing/2014/main" val="20003"/>
                    </a:ext>
                  </a:extLst>
                </a:gridCol>
                <a:gridCol w="321931">
                  <a:extLst>
                    <a:ext uri="{9D8B030D-6E8A-4147-A177-3AD203B41FA5}">
                      <a16:colId xmlns:a16="http://schemas.microsoft.com/office/drawing/2014/main" val="20004"/>
                    </a:ext>
                  </a:extLst>
                </a:gridCol>
                <a:gridCol w="321931">
                  <a:extLst>
                    <a:ext uri="{9D8B030D-6E8A-4147-A177-3AD203B41FA5}">
                      <a16:colId xmlns:a16="http://schemas.microsoft.com/office/drawing/2014/main" val="20005"/>
                    </a:ext>
                  </a:extLst>
                </a:gridCol>
                <a:gridCol w="321931">
                  <a:extLst>
                    <a:ext uri="{9D8B030D-6E8A-4147-A177-3AD203B41FA5}">
                      <a16:colId xmlns:a16="http://schemas.microsoft.com/office/drawing/2014/main" val="20006"/>
                    </a:ext>
                  </a:extLst>
                </a:gridCol>
                <a:gridCol w="321931">
                  <a:extLst>
                    <a:ext uri="{9D8B030D-6E8A-4147-A177-3AD203B41FA5}">
                      <a16:colId xmlns:a16="http://schemas.microsoft.com/office/drawing/2014/main" val="20007"/>
                    </a:ext>
                  </a:extLst>
                </a:gridCol>
                <a:gridCol w="321931">
                  <a:extLst>
                    <a:ext uri="{9D8B030D-6E8A-4147-A177-3AD203B41FA5}">
                      <a16:colId xmlns:a16="http://schemas.microsoft.com/office/drawing/2014/main" val="20008"/>
                    </a:ext>
                  </a:extLst>
                </a:gridCol>
                <a:gridCol w="373254">
                  <a:extLst>
                    <a:ext uri="{9D8B030D-6E8A-4147-A177-3AD203B41FA5}">
                      <a16:colId xmlns:a16="http://schemas.microsoft.com/office/drawing/2014/main" val="20009"/>
                    </a:ext>
                  </a:extLst>
                </a:gridCol>
                <a:gridCol w="373254">
                  <a:extLst>
                    <a:ext uri="{9D8B030D-6E8A-4147-A177-3AD203B41FA5}">
                      <a16:colId xmlns:a16="http://schemas.microsoft.com/office/drawing/2014/main" val="20010"/>
                    </a:ext>
                  </a:extLst>
                </a:gridCol>
                <a:gridCol w="373254">
                  <a:extLst>
                    <a:ext uri="{9D8B030D-6E8A-4147-A177-3AD203B41FA5}">
                      <a16:colId xmlns:a16="http://schemas.microsoft.com/office/drawing/2014/main" val="20011"/>
                    </a:ext>
                  </a:extLst>
                </a:gridCol>
              </a:tblGrid>
              <a:tr h="275419">
                <a:tc>
                  <a:txBody>
                    <a:bodyPr/>
                    <a:lstStyle/>
                    <a:p>
                      <a:pPr algn="ctr" fontAlgn="b"/>
                      <a:r>
                        <a:rPr lang="en-US" sz="1200" u="none" strike="noStrike">
                          <a:effectLst/>
                        </a:rPr>
                        <a:t>0</a:t>
                      </a:r>
                      <a:endParaRPr lang="en-US" sz="16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r>
                        <a:rPr lang="en-US" sz="1200" u="none" strike="noStrike">
                          <a:effectLst/>
                        </a:rPr>
                        <a:t>0</a:t>
                      </a:r>
                      <a:endParaRPr lang="en-US" sz="1200" b="0" i="0" u="none" strike="noStrike">
                        <a:solidFill>
                          <a:srgbClr val="000000"/>
                        </a:solidFill>
                        <a:effectLst/>
                        <a:latin typeface="Calibri Light" panose="020F03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r>
                        <a:rPr lang="en-US" sz="1200" u="none" strike="noStrike">
                          <a:effectLst/>
                        </a:rPr>
                        <a:t>0</a:t>
                      </a:r>
                      <a:endParaRPr lang="en-US" sz="1200" b="0" i="0" u="none" strike="noStrike">
                        <a:solidFill>
                          <a:srgbClr val="000000"/>
                        </a:solidFill>
                        <a:effectLst/>
                        <a:latin typeface="Calibri Light" panose="020F03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r>
                        <a:rPr lang="en-US" sz="1200" u="none" strike="noStrike">
                          <a:effectLst/>
                        </a:rPr>
                        <a:t>0</a:t>
                      </a:r>
                      <a:endParaRPr lang="en-US" sz="1200" b="0" i="0" u="none" strike="noStrike">
                        <a:solidFill>
                          <a:srgbClr val="000000"/>
                        </a:solidFill>
                        <a:effectLst/>
                        <a:latin typeface="Calibri Light" panose="020F03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r>
                        <a:rPr lang="en-US" sz="1200" b="1" u="none" strike="noStrike">
                          <a:effectLst>
                            <a:outerShdw blurRad="38100" dist="38100" dir="2700000" algn="tl">
                              <a:srgbClr val="000000">
                                <a:alpha val="43137"/>
                              </a:srgbClr>
                            </a:outerShdw>
                          </a:effectLst>
                        </a:rPr>
                        <a:t>1</a:t>
                      </a:r>
                      <a:endParaRPr lang="en-US" sz="1200" b="1" i="0" u="none" strike="noStrike">
                        <a:solidFill>
                          <a:srgbClr val="000000"/>
                        </a:solidFill>
                        <a:effectLst>
                          <a:outerShdw blurRad="38100" dist="38100" dir="2700000" algn="tl">
                            <a:srgbClr val="000000">
                              <a:alpha val="43137"/>
                            </a:srgbClr>
                          </a:outerShdw>
                        </a:effectLst>
                        <a:latin typeface="Calibri Light" panose="020F03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r>
                        <a:rPr lang="en-US" sz="1200" u="none" strike="noStrike">
                          <a:effectLst/>
                        </a:rPr>
                        <a:t>0</a:t>
                      </a:r>
                      <a:endParaRPr lang="en-US" sz="1200" b="0" i="0" u="none" strike="noStrike">
                        <a:solidFill>
                          <a:srgbClr val="000000"/>
                        </a:solidFill>
                        <a:effectLst/>
                        <a:latin typeface="Calibri Light" panose="020F03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r>
                        <a:rPr lang="en-US" sz="1200" u="none" strike="noStrike">
                          <a:effectLst/>
                        </a:rPr>
                        <a:t>0</a:t>
                      </a:r>
                      <a:endParaRPr lang="en-US" sz="1200" b="0" i="0" u="none" strike="noStrike">
                        <a:solidFill>
                          <a:srgbClr val="000000"/>
                        </a:solidFill>
                        <a:effectLst/>
                        <a:latin typeface="Calibri Light" panose="020F03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r>
                        <a:rPr lang="en-US" sz="1200" u="none" strike="noStrike">
                          <a:effectLst/>
                        </a:rPr>
                        <a:t>0</a:t>
                      </a:r>
                      <a:endParaRPr lang="en-US" sz="1200" b="0" i="0" u="none" strike="noStrike">
                        <a:solidFill>
                          <a:srgbClr val="000000"/>
                        </a:solidFill>
                        <a:effectLst/>
                        <a:latin typeface="Calibri Light" panose="020F03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r>
                        <a:rPr lang="en-US" sz="1200" u="none" strike="noStrike">
                          <a:effectLst/>
                        </a:rPr>
                        <a:t>0</a:t>
                      </a:r>
                      <a:endParaRPr lang="en-US" sz="1200" b="0" i="0" u="none" strike="noStrike">
                        <a:solidFill>
                          <a:srgbClr val="000000"/>
                        </a:solidFill>
                        <a:effectLst/>
                        <a:latin typeface="Calibri Light" panose="020F03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r>
                        <a:rPr lang="en-US" sz="1200" b="1" u="none" strike="noStrike">
                          <a:effectLst>
                            <a:outerShdw blurRad="38100" dist="38100" dir="2700000" algn="tl">
                              <a:srgbClr val="000000">
                                <a:alpha val="43137"/>
                              </a:srgbClr>
                            </a:outerShdw>
                          </a:effectLst>
                        </a:rPr>
                        <a:t>1</a:t>
                      </a:r>
                      <a:endParaRPr lang="en-US" sz="1200" b="1" i="0" u="none" strike="noStrike">
                        <a:solidFill>
                          <a:srgbClr val="000000"/>
                        </a:solidFill>
                        <a:effectLst>
                          <a:outerShdw blurRad="38100" dist="38100" dir="2700000" algn="tl">
                            <a:srgbClr val="000000">
                              <a:alpha val="43137"/>
                            </a:srgbClr>
                          </a:outerShdw>
                        </a:effectLst>
                        <a:latin typeface="Calibri Light" panose="020F03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r>
                        <a:rPr lang="en-US" sz="1200" u="none" strike="noStrike">
                          <a:effectLst/>
                        </a:rPr>
                        <a:t>0</a:t>
                      </a:r>
                      <a:endParaRPr lang="en-US" sz="1200" b="0" i="0" u="none" strike="noStrike">
                        <a:solidFill>
                          <a:srgbClr val="000000"/>
                        </a:solidFill>
                        <a:effectLst/>
                        <a:latin typeface="Calibri Light" panose="020F03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r>
                        <a:rPr lang="en-US" sz="1200" b="1" u="none" strike="noStrike">
                          <a:effectLst>
                            <a:outerShdw blurRad="38100" dist="38100" dir="2700000" algn="tl">
                              <a:srgbClr val="000000">
                                <a:alpha val="43137"/>
                              </a:srgbClr>
                            </a:outerShdw>
                          </a:effectLst>
                        </a:rPr>
                        <a:t>1</a:t>
                      </a:r>
                      <a:endParaRPr lang="en-US" sz="1200" b="1" i="0" u="none" strike="noStrike">
                        <a:solidFill>
                          <a:srgbClr val="000000"/>
                        </a:solidFill>
                        <a:effectLst>
                          <a:outerShdw blurRad="38100" dist="38100" dir="2700000" algn="tl">
                            <a:srgbClr val="000000">
                              <a:alpha val="43137"/>
                            </a:srgbClr>
                          </a:outerShdw>
                        </a:effectLst>
                        <a:latin typeface="Calibri Light" panose="020F03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10000"/>
                  </a:ext>
                </a:extLst>
              </a:tr>
            </a:tbl>
          </a:graphicData>
        </a:graphic>
      </p:graphicFrame>
      <p:sp>
        <p:nvSpPr>
          <p:cNvPr id="51" name="Rectangle 50"/>
          <p:cNvSpPr/>
          <p:nvPr/>
        </p:nvSpPr>
        <p:spPr>
          <a:xfrm>
            <a:off x="621939" y="2819864"/>
            <a:ext cx="1368152" cy="825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2" name="Rectangle 51"/>
          <p:cNvSpPr/>
          <p:nvPr/>
        </p:nvSpPr>
        <p:spPr>
          <a:xfrm>
            <a:off x="511732" y="2539430"/>
            <a:ext cx="2585717" cy="1754326"/>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Find all common subsequences (diagonal segments of consecutive zeros) shared between two given sequences.</a:t>
            </a:r>
          </a:p>
        </p:txBody>
      </p:sp>
      <p:sp>
        <p:nvSpPr>
          <p:cNvPr id="53" name="Rectangle 52"/>
          <p:cNvSpPr/>
          <p:nvPr/>
        </p:nvSpPr>
        <p:spPr>
          <a:xfrm>
            <a:off x="4355976" y="5517232"/>
            <a:ext cx="4094006" cy="369332"/>
          </a:xfrm>
          <a:prstGeom prst="rect">
            <a:avLst/>
          </a:prstGeom>
          <a:solidFill>
            <a:srgbClr val="FFFF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ACCEPT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iff</a:t>
            </a:r>
            <a:r>
              <a:rPr kumimoji="0" lang="en-US" sz="1800" b="0" i="0" u="none" strike="noStrike" kern="1200" cap="none" spc="0" normalizeH="0" baseline="0" noProof="0" dirty="0">
                <a:ln>
                  <a:noFill/>
                </a:ln>
                <a:solidFill>
                  <a:srgbClr val="000000"/>
                </a:solidFill>
                <a:effectLst/>
                <a:uLnTx/>
                <a:uFillTx/>
                <a:latin typeface="Tahoma"/>
                <a:ea typeface="+mn-ea"/>
                <a:cs typeface="+mn-cs"/>
              </a:rPr>
              <a:t> number of ‘1’s </a:t>
            </a:r>
            <a:r>
              <a:rPr kumimoji="0" lang="en-US" sz="1800" b="0" i="0" u="none" strike="noStrike" kern="1200" cap="none" spc="0" normalizeH="0" baseline="0" noProof="0" dirty="0">
                <a:ln>
                  <a:noFill/>
                </a:ln>
                <a:solidFill>
                  <a:srgbClr val="000000"/>
                </a:solidFill>
                <a:effectLst/>
                <a:uLnTx/>
                <a:uFillTx/>
                <a:latin typeface="Tahoma"/>
                <a:ea typeface="+mn-ea"/>
                <a:cs typeface="Consolas" panose="020B0609020204030204" pitchFamily="49" charset="0"/>
              </a:rPr>
              <a:t>≤ Threshold</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4" name="Rectangle 53"/>
          <p:cNvSpPr/>
          <p:nvPr/>
        </p:nvSpPr>
        <p:spPr>
          <a:xfrm>
            <a:off x="164239" y="5868561"/>
            <a:ext cx="858964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000000"/>
                </a:solidFill>
                <a:effectLst/>
                <a:uLnTx/>
                <a:uFillTx/>
                <a:latin typeface="Tahoma"/>
                <a:ea typeface="+mn-ea"/>
                <a:cs typeface="+mn-cs"/>
                <a:hlinkClick r:id="rId7"/>
              </a:rPr>
              <a:t>Shouji: a fast and efficient pre-alignment filter for sequence alignment</a:t>
            </a:r>
            <a:r>
              <a:rPr kumimoji="0" lang="en-US" sz="1600" b="0" i="0" u="none" strike="noStrike" kern="1200" cap="none" spc="0" normalizeH="0" baseline="0" noProof="0">
                <a:ln>
                  <a:noFill/>
                </a:ln>
                <a:solidFill>
                  <a:srgbClr val="000000"/>
                </a:solidFill>
                <a:effectLst/>
                <a:uLnTx/>
                <a:uFillTx/>
                <a:latin typeface="Tahoma"/>
                <a:ea typeface="+mn-ea"/>
                <a:cs typeface="+mn-cs"/>
              </a:rPr>
              <a:t>, </a:t>
            </a:r>
            <a:r>
              <a:rPr kumimoji="0" lang="en-US" sz="1600" b="0" i="1" u="none" strike="noStrike" kern="1200" cap="none" spc="0" normalizeH="0" baseline="0" noProof="0">
                <a:ln>
                  <a:noFill/>
                </a:ln>
                <a:solidFill>
                  <a:srgbClr val="000000"/>
                </a:solidFill>
                <a:effectLst/>
                <a:uLnTx/>
                <a:uFillTx/>
                <a:latin typeface="Tahoma"/>
                <a:ea typeface="+mn-ea"/>
                <a:cs typeface="+mn-cs"/>
              </a:rPr>
              <a:t>Bioinformatics</a:t>
            </a:r>
            <a:r>
              <a:rPr kumimoji="0" lang="en-US" sz="1600" b="0" i="0" u="none" strike="noStrike" kern="1200" cap="none" spc="0" normalizeH="0" baseline="0" noProof="0">
                <a:ln>
                  <a:noFill/>
                </a:ln>
                <a:solidFill>
                  <a:srgbClr val="000000"/>
                </a:solidFill>
                <a:effectLst/>
                <a:uLnTx/>
                <a:uFillTx/>
                <a:latin typeface="Tahoma"/>
                <a:ea typeface="+mn-ea"/>
                <a:cs typeface="+mn-cs"/>
              </a:rPr>
              <a:t>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ahoma"/>
                <a:ea typeface="+mn-ea"/>
                <a:cs typeface="+mn-cs"/>
              </a:rPr>
              <a:t> </a:t>
            </a:r>
            <a:r>
              <a:rPr kumimoji="0" lang="en-US" sz="1600" b="0" i="0" u="none" strike="noStrike" kern="1200" cap="none" spc="0" normalizeH="0" baseline="0" noProof="0">
                <a:ln>
                  <a:noFill/>
                </a:ln>
                <a:solidFill>
                  <a:srgbClr val="000000"/>
                </a:solidFill>
                <a:effectLst/>
                <a:uLnTx/>
                <a:uFillTx/>
                <a:latin typeface="Tahoma"/>
                <a:ea typeface="+mn-ea"/>
                <a:cs typeface="+mn-cs"/>
                <a:hlinkClick r:id="rId7"/>
              </a:rPr>
              <a:t>https://doi.org/10.1093/bioinformatics/btz234</a:t>
            </a:r>
            <a:endParaRPr kumimoji="0" lang="en-US" sz="16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868132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1" nodeType="clickEffect">
                                  <p:stCondLst>
                                    <p:cond delay="0"/>
                                  </p:stCondLst>
                                  <p:childTnLst>
                                    <p:animEffect transition="out" filter="fade">
                                      <p:cBhvr>
                                        <p:cTn id="21" dur="500" tmFilter="0, 0; .2, .5; .8, .5; 1, 0"/>
                                        <p:tgtEl>
                                          <p:spTgt spid="9"/>
                                        </p:tgtEl>
                                      </p:cBhvr>
                                    </p:animEffect>
                                    <p:animScale>
                                      <p:cBhvr>
                                        <p:cTn id="22" dur="250" autoRev="1" fill="hold"/>
                                        <p:tgtEl>
                                          <p:spTgt spid="9"/>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left)">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500"/>
                            </p:stCondLst>
                            <p:childTnLst>
                              <p:par>
                                <p:cTn id="39" presetID="22" presetClass="entr" presetSubtype="1"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up)">
                                      <p:cBhvr>
                                        <p:cTn id="41" dur="500"/>
                                        <p:tgtEl>
                                          <p:spTgt spid="1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up)">
                                      <p:cBhvr>
                                        <p:cTn id="48" dur="500"/>
                                        <p:tgtEl>
                                          <p:spTgt spid="12"/>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par>
                          <p:cTn id="52" fill="hold">
                            <p:stCondLst>
                              <p:cond delay="1500"/>
                            </p:stCondLst>
                            <p:childTnLst>
                              <p:par>
                                <p:cTn id="53" presetID="22" presetClass="entr" presetSubtype="1"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up)">
                                      <p:cBhvr>
                                        <p:cTn id="55" dur="500"/>
                                        <p:tgtEl>
                                          <p:spTgt spid="1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left)">
                                      <p:cBhvr>
                                        <p:cTn id="58" dur="500"/>
                                        <p:tgtEl>
                                          <p:spTgt spid="20"/>
                                        </p:tgtEl>
                                      </p:cBhvr>
                                    </p:animEffect>
                                  </p:childTnLst>
                                </p:cTn>
                              </p:par>
                            </p:childTnLst>
                          </p:cTn>
                        </p:par>
                        <p:par>
                          <p:cTn id="59" fill="hold">
                            <p:stCondLst>
                              <p:cond delay="2000"/>
                            </p:stCondLst>
                            <p:childTnLst>
                              <p:par>
                                <p:cTn id="60" presetID="22" presetClass="entr" presetSubtype="1"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up)">
                                      <p:cBhvr>
                                        <p:cTn id="62" dur="500"/>
                                        <p:tgtEl>
                                          <p:spTgt spid="14"/>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left)">
                                      <p:cBhvr>
                                        <p:cTn id="65" dur="500"/>
                                        <p:tgtEl>
                                          <p:spTgt spid="21"/>
                                        </p:tgtEl>
                                      </p:cBhvr>
                                    </p:animEffect>
                                  </p:childTnLst>
                                </p:cTn>
                              </p:par>
                            </p:childTnLst>
                          </p:cTn>
                        </p:par>
                        <p:par>
                          <p:cTn id="66" fill="hold">
                            <p:stCondLst>
                              <p:cond delay="2500"/>
                            </p:stCondLst>
                            <p:childTnLst>
                              <p:par>
                                <p:cTn id="67" presetID="22" presetClass="entr" presetSubtype="1" fill="hold"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up)">
                                      <p:cBhvr>
                                        <p:cTn id="69" dur="500"/>
                                        <p:tgtEl>
                                          <p:spTgt spid="15"/>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childTnLst>
                          </p:cTn>
                        </p:par>
                        <p:par>
                          <p:cTn id="73" fill="hold">
                            <p:stCondLst>
                              <p:cond delay="3000"/>
                            </p:stCondLst>
                            <p:childTnLst>
                              <p:par>
                                <p:cTn id="74" presetID="22" presetClass="entr" presetSubtype="1" fill="hold"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wipe(up)">
                                      <p:cBhvr>
                                        <p:cTn id="76" dur="500"/>
                                        <p:tgtEl>
                                          <p:spTgt spid="16"/>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left)">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0"/>
                                        </p:tgtEl>
                                      </p:cBhvr>
                                    </p:animEffect>
                                    <p:set>
                                      <p:cBhvr>
                                        <p:cTn id="84" dur="1" fill="hold">
                                          <p:stCondLst>
                                            <p:cond delay="499"/>
                                          </p:stCondLst>
                                        </p:cTn>
                                        <p:tgtEl>
                                          <p:spTgt spid="10"/>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7"/>
                                        </p:tgtEl>
                                      </p:cBhvr>
                                    </p:animEffect>
                                    <p:set>
                                      <p:cBhvr>
                                        <p:cTn id="87" dur="1" fill="hold">
                                          <p:stCondLst>
                                            <p:cond delay="499"/>
                                          </p:stCondLst>
                                        </p:cTn>
                                        <p:tgtEl>
                                          <p:spTgt spid="17"/>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1"/>
                                        </p:tgtEl>
                                      </p:cBhvr>
                                    </p:animEffect>
                                    <p:set>
                                      <p:cBhvr>
                                        <p:cTn id="90" dur="1" fill="hold">
                                          <p:stCondLst>
                                            <p:cond delay="499"/>
                                          </p:stCondLst>
                                        </p:cTn>
                                        <p:tgtEl>
                                          <p:spTgt spid="11"/>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8"/>
                                        </p:tgtEl>
                                      </p:cBhvr>
                                    </p:animEffect>
                                    <p:set>
                                      <p:cBhvr>
                                        <p:cTn id="93" dur="1" fill="hold">
                                          <p:stCondLst>
                                            <p:cond delay="499"/>
                                          </p:stCondLst>
                                        </p:cTn>
                                        <p:tgtEl>
                                          <p:spTgt spid="18"/>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2"/>
                                        </p:tgtEl>
                                      </p:cBhvr>
                                    </p:animEffect>
                                    <p:set>
                                      <p:cBhvr>
                                        <p:cTn id="96" dur="1" fill="hold">
                                          <p:stCondLst>
                                            <p:cond delay="499"/>
                                          </p:stCondLst>
                                        </p:cTn>
                                        <p:tgtEl>
                                          <p:spTgt spid="12"/>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21"/>
                                        </p:tgtEl>
                                      </p:cBhvr>
                                    </p:animEffect>
                                    <p:set>
                                      <p:cBhvr>
                                        <p:cTn id="105" dur="1" fill="hold">
                                          <p:stCondLst>
                                            <p:cond delay="499"/>
                                          </p:stCondLst>
                                        </p:cTn>
                                        <p:tgtEl>
                                          <p:spTgt spid="21"/>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15"/>
                                        </p:tgtEl>
                                      </p:cBhvr>
                                    </p:animEffect>
                                    <p:set>
                                      <p:cBhvr>
                                        <p:cTn id="108" dur="1" fill="hold">
                                          <p:stCondLst>
                                            <p:cond delay="499"/>
                                          </p:stCondLst>
                                        </p:cTn>
                                        <p:tgtEl>
                                          <p:spTgt spid="15"/>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16"/>
                                        </p:tgtEl>
                                      </p:cBhvr>
                                    </p:animEffect>
                                    <p:set>
                                      <p:cBhvr>
                                        <p:cTn id="114" dur="1" fill="hold">
                                          <p:stCondLst>
                                            <p:cond delay="499"/>
                                          </p:stCondLst>
                                        </p:cTn>
                                        <p:tgtEl>
                                          <p:spTgt spid="16"/>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23"/>
                                        </p:tgtEl>
                                      </p:cBhvr>
                                    </p:animEffect>
                                    <p:set>
                                      <p:cBhvr>
                                        <p:cTn id="117" dur="1" fill="hold">
                                          <p:stCondLst>
                                            <p:cond delay="499"/>
                                          </p:stCondLst>
                                        </p:cTn>
                                        <p:tgtEl>
                                          <p:spTgt spid="23"/>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wipe(left)">
                                      <p:cBhvr>
                                        <p:cTn id="122" dur="500"/>
                                        <p:tgtEl>
                                          <p:spTgt spid="24"/>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30"/>
                                        </p:tgtEl>
                                        <p:attrNameLst>
                                          <p:attrName>style.visibility</p:attrName>
                                        </p:attrNameLst>
                                      </p:cBhvr>
                                      <p:to>
                                        <p:strVal val="visible"/>
                                      </p:to>
                                    </p:set>
                                    <p:animEffect transition="in" filter="wipe(left)">
                                      <p:cBhvr>
                                        <p:cTn id="125" dur="500"/>
                                        <p:tgtEl>
                                          <p:spTgt spid="30"/>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fade">
                                      <p:cBhvr>
                                        <p:cTn id="130" dur="500"/>
                                        <p:tgtEl>
                                          <p:spTgt spid="25"/>
                                        </p:tgtEl>
                                      </p:cBhvr>
                                    </p:animEffect>
                                  </p:childTnLst>
                                </p:cTn>
                              </p:par>
                              <p:par>
                                <p:cTn id="131" presetID="42" presetClass="path" presetSubtype="0" accel="50000" decel="50000" fill="hold" grpId="1" nodeType="withEffect">
                                  <p:stCondLst>
                                    <p:cond delay="0"/>
                                  </p:stCondLst>
                                  <p:childTnLst>
                                    <p:animMotion origin="layout" path="M -2.22222E-6 2.22222E-6 L -2.22222E-6 0.53958 " pathEditMode="relative" rAng="0" ptsTypes="AA">
                                      <p:cBhvr>
                                        <p:cTn id="132" dur="1000" fill="hold"/>
                                        <p:tgtEl>
                                          <p:spTgt spid="25"/>
                                        </p:tgtEl>
                                        <p:attrNameLst>
                                          <p:attrName>ppt_x</p:attrName>
                                          <p:attrName>ppt_y</p:attrName>
                                        </p:attrNameLst>
                                      </p:cBhvr>
                                      <p:rCtr x="0" y="26968"/>
                                    </p:animMotion>
                                  </p:childTnLst>
                                </p:cTn>
                              </p:par>
                              <p:par>
                                <p:cTn id="133" presetID="10" presetClass="entr" presetSubtype="0" fill="hold" grpId="0" nodeType="withEffect">
                                  <p:stCondLst>
                                    <p:cond delay="0"/>
                                  </p:stCondLst>
                                  <p:childTnLst>
                                    <p:set>
                                      <p:cBhvr>
                                        <p:cTn id="134" dur="1" fill="hold">
                                          <p:stCondLst>
                                            <p:cond delay="0"/>
                                          </p:stCondLst>
                                        </p:cTn>
                                        <p:tgtEl>
                                          <p:spTgt spid="26"/>
                                        </p:tgtEl>
                                        <p:attrNameLst>
                                          <p:attrName>style.visibility</p:attrName>
                                        </p:attrNameLst>
                                      </p:cBhvr>
                                      <p:to>
                                        <p:strVal val="visible"/>
                                      </p:to>
                                    </p:set>
                                    <p:animEffect transition="in" filter="fade">
                                      <p:cBhvr>
                                        <p:cTn id="135" dur="500"/>
                                        <p:tgtEl>
                                          <p:spTgt spid="26"/>
                                        </p:tgtEl>
                                      </p:cBhvr>
                                    </p:animEffect>
                                  </p:childTnLst>
                                </p:cTn>
                              </p:par>
                              <p:par>
                                <p:cTn id="136" presetID="42" presetClass="path" presetSubtype="0" accel="50000" decel="50000" fill="hold" grpId="1" nodeType="withEffect">
                                  <p:stCondLst>
                                    <p:cond delay="0"/>
                                  </p:stCondLst>
                                  <p:childTnLst>
                                    <p:animMotion origin="layout" path="M 2.77778E-7 1.11111E-6 L 2.77778E-7 0.49722 " pathEditMode="relative" rAng="0" ptsTypes="AA">
                                      <p:cBhvr>
                                        <p:cTn id="137" dur="1000" fill="hold"/>
                                        <p:tgtEl>
                                          <p:spTgt spid="26"/>
                                        </p:tgtEl>
                                        <p:attrNameLst>
                                          <p:attrName>ppt_x</p:attrName>
                                          <p:attrName>ppt_y</p:attrName>
                                        </p:attrNameLst>
                                      </p:cBhvr>
                                      <p:rCtr x="0" y="24861"/>
                                    </p:animMotion>
                                  </p:childTnLst>
                                </p:cTn>
                              </p:par>
                              <p:par>
                                <p:cTn id="138" presetID="10" presetClass="entr" presetSubtype="0" fill="hold" grpId="0" nodeType="withEffect">
                                  <p:stCondLst>
                                    <p:cond delay="0"/>
                                  </p:stCondLst>
                                  <p:childTnLst>
                                    <p:set>
                                      <p:cBhvr>
                                        <p:cTn id="139" dur="1" fill="hold">
                                          <p:stCondLst>
                                            <p:cond delay="0"/>
                                          </p:stCondLst>
                                        </p:cTn>
                                        <p:tgtEl>
                                          <p:spTgt spid="27"/>
                                        </p:tgtEl>
                                        <p:attrNameLst>
                                          <p:attrName>style.visibility</p:attrName>
                                        </p:attrNameLst>
                                      </p:cBhvr>
                                      <p:to>
                                        <p:strVal val="visible"/>
                                      </p:to>
                                    </p:set>
                                    <p:animEffect transition="in" filter="fade">
                                      <p:cBhvr>
                                        <p:cTn id="140" dur="500"/>
                                        <p:tgtEl>
                                          <p:spTgt spid="27"/>
                                        </p:tgtEl>
                                      </p:cBhvr>
                                    </p:animEffect>
                                  </p:childTnLst>
                                </p:cTn>
                              </p:par>
                              <p:par>
                                <p:cTn id="141" presetID="42" presetClass="path" presetSubtype="0" accel="50000" decel="50000" fill="hold" grpId="1" nodeType="withEffect">
                                  <p:stCondLst>
                                    <p:cond delay="0"/>
                                  </p:stCondLst>
                                  <p:childTnLst>
                                    <p:animMotion origin="layout" path="M -3.61111E-6 -1.11111E-6 L -3.61111E-6 0.45602 " pathEditMode="relative" rAng="0" ptsTypes="AA">
                                      <p:cBhvr>
                                        <p:cTn id="142" dur="1000" fill="hold"/>
                                        <p:tgtEl>
                                          <p:spTgt spid="27"/>
                                        </p:tgtEl>
                                        <p:attrNameLst>
                                          <p:attrName>ppt_x</p:attrName>
                                          <p:attrName>ppt_y</p:attrName>
                                        </p:attrNameLst>
                                      </p:cBhvr>
                                      <p:rCtr x="0" y="22801"/>
                                    </p:animMotion>
                                  </p:childTnLst>
                                </p:cTn>
                              </p:par>
                              <p:par>
                                <p:cTn id="143" presetID="10" presetClass="entr" presetSubtype="0" fill="hold" grpId="0" nodeType="withEffect">
                                  <p:stCondLst>
                                    <p:cond delay="0"/>
                                  </p:stCondLst>
                                  <p:childTnLst>
                                    <p:set>
                                      <p:cBhvr>
                                        <p:cTn id="144" dur="1" fill="hold">
                                          <p:stCondLst>
                                            <p:cond delay="0"/>
                                          </p:stCondLst>
                                        </p:cTn>
                                        <p:tgtEl>
                                          <p:spTgt spid="28"/>
                                        </p:tgtEl>
                                        <p:attrNameLst>
                                          <p:attrName>style.visibility</p:attrName>
                                        </p:attrNameLst>
                                      </p:cBhvr>
                                      <p:to>
                                        <p:strVal val="visible"/>
                                      </p:to>
                                    </p:set>
                                    <p:animEffect transition="in" filter="fade">
                                      <p:cBhvr>
                                        <p:cTn id="145" dur="500"/>
                                        <p:tgtEl>
                                          <p:spTgt spid="28"/>
                                        </p:tgtEl>
                                      </p:cBhvr>
                                    </p:animEffect>
                                  </p:childTnLst>
                                </p:cTn>
                              </p:par>
                              <p:par>
                                <p:cTn id="146" presetID="42" presetClass="path" presetSubtype="0" accel="50000" decel="50000" fill="hold" grpId="1" nodeType="withEffect">
                                  <p:stCondLst>
                                    <p:cond delay="0"/>
                                  </p:stCondLst>
                                  <p:childTnLst>
                                    <p:animMotion origin="layout" path="M -3.05556E-6 4.81481E-6 L -3.05556E-6 0.41319 " pathEditMode="relative" rAng="0" ptsTypes="AA">
                                      <p:cBhvr>
                                        <p:cTn id="147" dur="1000" fill="hold"/>
                                        <p:tgtEl>
                                          <p:spTgt spid="28"/>
                                        </p:tgtEl>
                                        <p:attrNameLst>
                                          <p:attrName>ppt_x</p:attrName>
                                          <p:attrName>ppt_y</p:attrName>
                                        </p:attrNameLst>
                                      </p:cBhvr>
                                      <p:rCtr x="0" y="20648"/>
                                    </p:animMotion>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nodeType="clickEffect">
                                  <p:stCondLst>
                                    <p:cond delay="0"/>
                                  </p:stCondLst>
                                  <p:childTnLst>
                                    <p:animEffect transition="out" filter="fade">
                                      <p:cBhvr>
                                        <p:cTn id="151" dur="500"/>
                                        <p:tgtEl>
                                          <p:spTgt spid="13"/>
                                        </p:tgtEl>
                                      </p:cBhvr>
                                    </p:animEffect>
                                    <p:set>
                                      <p:cBhvr>
                                        <p:cTn id="152" dur="1" fill="hold">
                                          <p:stCondLst>
                                            <p:cond delay="499"/>
                                          </p:stCondLst>
                                        </p:cTn>
                                        <p:tgtEl>
                                          <p:spTgt spid="13"/>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20"/>
                                        </p:tgtEl>
                                      </p:cBhvr>
                                    </p:animEffect>
                                    <p:set>
                                      <p:cBhvr>
                                        <p:cTn id="155" dur="1" fill="hold">
                                          <p:stCondLst>
                                            <p:cond delay="499"/>
                                          </p:stCondLst>
                                        </p:cTn>
                                        <p:tgtEl>
                                          <p:spTgt spid="20"/>
                                        </p:tgtEl>
                                        <p:attrNameLst>
                                          <p:attrName>style.visibility</p:attrName>
                                        </p:attrNameLst>
                                      </p:cBhvr>
                                      <p:to>
                                        <p:strVal val="hidden"/>
                                      </p:to>
                                    </p:set>
                                  </p:childTnLst>
                                </p:cTn>
                              </p:par>
                              <p:par>
                                <p:cTn id="156" presetID="10" presetClass="exit" presetSubtype="0" fill="hold" grpId="2" nodeType="withEffect">
                                  <p:stCondLst>
                                    <p:cond delay="0"/>
                                  </p:stCondLst>
                                  <p:childTnLst>
                                    <p:animEffect transition="out" filter="fade">
                                      <p:cBhvr>
                                        <p:cTn id="157" dur="500"/>
                                        <p:tgtEl>
                                          <p:spTgt spid="9"/>
                                        </p:tgtEl>
                                      </p:cBhvr>
                                    </p:animEffect>
                                    <p:set>
                                      <p:cBhvr>
                                        <p:cTn id="158" dur="1" fill="hold">
                                          <p:stCondLst>
                                            <p:cond delay="499"/>
                                          </p:stCondLst>
                                        </p:cTn>
                                        <p:tgtEl>
                                          <p:spTgt spid="9"/>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22" presetClass="entr" presetSubtype="8" fill="hold" grpId="0" nodeType="clickEffect">
                                  <p:stCondLst>
                                    <p:cond delay="0"/>
                                  </p:stCondLst>
                                  <p:childTnLst>
                                    <p:set>
                                      <p:cBhvr>
                                        <p:cTn id="162" dur="1" fill="hold">
                                          <p:stCondLst>
                                            <p:cond delay="0"/>
                                          </p:stCondLst>
                                        </p:cTn>
                                        <p:tgtEl>
                                          <p:spTgt spid="31"/>
                                        </p:tgtEl>
                                        <p:attrNameLst>
                                          <p:attrName>style.visibility</p:attrName>
                                        </p:attrNameLst>
                                      </p:cBhvr>
                                      <p:to>
                                        <p:strVal val="visible"/>
                                      </p:to>
                                    </p:set>
                                    <p:animEffect transition="in" filter="wipe(left)">
                                      <p:cBhvr>
                                        <p:cTn id="163" dur="500"/>
                                        <p:tgtEl>
                                          <p:spTgt spid="31"/>
                                        </p:tgtEl>
                                      </p:cBhvr>
                                    </p:animEffect>
                                  </p:childTnLst>
                                </p:cTn>
                              </p:par>
                            </p:childTnLst>
                          </p:cTn>
                        </p:par>
                        <p:par>
                          <p:cTn id="164" fill="hold">
                            <p:stCondLst>
                              <p:cond delay="500"/>
                            </p:stCondLst>
                            <p:childTnLst>
                              <p:par>
                                <p:cTn id="165" presetID="26" presetClass="emph" presetSubtype="0" fill="hold" grpId="1" nodeType="afterEffect">
                                  <p:stCondLst>
                                    <p:cond delay="0"/>
                                  </p:stCondLst>
                                  <p:childTnLst>
                                    <p:animEffect transition="out" filter="fade">
                                      <p:cBhvr>
                                        <p:cTn id="166" dur="500" tmFilter="0, 0; .2, .5; .8, .5; 1, 0"/>
                                        <p:tgtEl>
                                          <p:spTgt spid="31"/>
                                        </p:tgtEl>
                                      </p:cBhvr>
                                    </p:animEffect>
                                    <p:animScale>
                                      <p:cBhvr>
                                        <p:cTn id="167" dur="250" autoRev="1" fill="hold"/>
                                        <p:tgtEl>
                                          <p:spTgt spid="31"/>
                                        </p:tgtEl>
                                      </p:cBhvr>
                                      <p:by x="105000" y="105000"/>
                                    </p:animScale>
                                  </p:childTnLst>
                                </p:cTn>
                              </p:par>
                            </p:childTnLst>
                          </p:cTn>
                        </p:par>
                        <p:par>
                          <p:cTn id="168" fill="hold">
                            <p:stCondLst>
                              <p:cond delay="1000"/>
                            </p:stCondLst>
                            <p:childTnLst>
                              <p:par>
                                <p:cTn id="169" presetID="22" presetClass="entr" presetSubtype="1" fill="hold" nodeType="afterEffect">
                                  <p:stCondLst>
                                    <p:cond delay="0"/>
                                  </p:stCondLst>
                                  <p:childTnLst>
                                    <p:set>
                                      <p:cBhvr>
                                        <p:cTn id="170" dur="1" fill="hold">
                                          <p:stCondLst>
                                            <p:cond delay="0"/>
                                          </p:stCondLst>
                                        </p:cTn>
                                        <p:tgtEl>
                                          <p:spTgt spid="32"/>
                                        </p:tgtEl>
                                        <p:attrNameLst>
                                          <p:attrName>style.visibility</p:attrName>
                                        </p:attrNameLst>
                                      </p:cBhvr>
                                      <p:to>
                                        <p:strVal val="visible"/>
                                      </p:to>
                                    </p:set>
                                    <p:animEffect transition="in" filter="wipe(up)">
                                      <p:cBhvr>
                                        <p:cTn id="171" dur="10"/>
                                        <p:tgtEl>
                                          <p:spTgt spid="32"/>
                                        </p:tgtEl>
                                      </p:cBhvr>
                                    </p:animEffect>
                                  </p:childTnLst>
                                </p:cTn>
                              </p:par>
                              <p:par>
                                <p:cTn id="172" presetID="22" presetClass="entr" presetSubtype="8" fill="hold" grpId="0" nodeType="withEffect">
                                  <p:stCondLst>
                                    <p:cond delay="0"/>
                                  </p:stCondLst>
                                  <p:childTnLst>
                                    <p:set>
                                      <p:cBhvr>
                                        <p:cTn id="173" dur="1" fill="hold">
                                          <p:stCondLst>
                                            <p:cond delay="0"/>
                                          </p:stCondLst>
                                        </p:cTn>
                                        <p:tgtEl>
                                          <p:spTgt spid="38"/>
                                        </p:tgtEl>
                                        <p:attrNameLst>
                                          <p:attrName>style.visibility</p:attrName>
                                        </p:attrNameLst>
                                      </p:cBhvr>
                                      <p:to>
                                        <p:strVal val="visible"/>
                                      </p:to>
                                    </p:set>
                                    <p:animEffect transition="in" filter="wipe(left)">
                                      <p:cBhvr>
                                        <p:cTn id="174" dur="10"/>
                                        <p:tgtEl>
                                          <p:spTgt spid="38"/>
                                        </p:tgtEl>
                                      </p:cBhvr>
                                    </p:animEffect>
                                  </p:childTnLst>
                                </p:cTn>
                              </p:par>
                            </p:childTnLst>
                          </p:cTn>
                        </p:par>
                        <p:par>
                          <p:cTn id="175" fill="hold">
                            <p:stCondLst>
                              <p:cond delay="1010"/>
                            </p:stCondLst>
                            <p:childTnLst>
                              <p:par>
                                <p:cTn id="176" presetID="22" presetClass="entr" presetSubtype="1" fill="hold" nodeType="afterEffect">
                                  <p:stCondLst>
                                    <p:cond delay="0"/>
                                  </p:stCondLst>
                                  <p:childTnLst>
                                    <p:set>
                                      <p:cBhvr>
                                        <p:cTn id="177" dur="1" fill="hold">
                                          <p:stCondLst>
                                            <p:cond delay="0"/>
                                          </p:stCondLst>
                                        </p:cTn>
                                        <p:tgtEl>
                                          <p:spTgt spid="33"/>
                                        </p:tgtEl>
                                        <p:attrNameLst>
                                          <p:attrName>style.visibility</p:attrName>
                                        </p:attrNameLst>
                                      </p:cBhvr>
                                      <p:to>
                                        <p:strVal val="visible"/>
                                      </p:to>
                                    </p:set>
                                    <p:animEffect transition="in" filter="wipe(up)">
                                      <p:cBhvr>
                                        <p:cTn id="178" dur="10"/>
                                        <p:tgtEl>
                                          <p:spTgt spid="33"/>
                                        </p:tgtEl>
                                      </p:cBhvr>
                                    </p:animEffect>
                                  </p:childTnLst>
                                </p:cTn>
                              </p:par>
                              <p:par>
                                <p:cTn id="179" presetID="22" presetClass="entr" presetSubtype="8" fill="hold" grpId="0" nodeType="withEffect">
                                  <p:stCondLst>
                                    <p:cond delay="0"/>
                                  </p:stCondLst>
                                  <p:childTnLst>
                                    <p:set>
                                      <p:cBhvr>
                                        <p:cTn id="180" dur="1" fill="hold">
                                          <p:stCondLst>
                                            <p:cond delay="0"/>
                                          </p:stCondLst>
                                        </p:cTn>
                                        <p:tgtEl>
                                          <p:spTgt spid="39"/>
                                        </p:tgtEl>
                                        <p:attrNameLst>
                                          <p:attrName>style.visibility</p:attrName>
                                        </p:attrNameLst>
                                      </p:cBhvr>
                                      <p:to>
                                        <p:strVal val="visible"/>
                                      </p:to>
                                    </p:set>
                                    <p:animEffect transition="in" filter="wipe(left)">
                                      <p:cBhvr>
                                        <p:cTn id="181" dur="10"/>
                                        <p:tgtEl>
                                          <p:spTgt spid="39"/>
                                        </p:tgtEl>
                                      </p:cBhvr>
                                    </p:animEffect>
                                  </p:childTnLst>
                                </p:cTn>
                              </p:par>
                            </p:childTnLst>
                          </p:cTn>
                        </p:par>
                        <p:par>
                          <p:cTn id="182" fill="hold">
                            <p:stCondLst>
                              <p:cond delay="1020"/>
                            </p:stCondLst>
                            <p:childTnLst>
                              <p:par>
                                <p:cTn id="183" presetID="22" presetClass="entr" presetSubtype="1" fill="hold" nodeType="afterEffect">
                                  <p:stCondLst>
                                    <p:cond delay="0"/>
                                  </p:stCondLst>
                                  <p:childTnLst>
                                    <p:set>
                                      <p:cBhvr>
                                        <p:cTn id="184" dur="1" fill="hold">
                                          <p:stCondLst>
                                            <p:cond delay="0"/>
                                          </p:stCondLst>
                                        </p:cTn>
                                        <p:tgtEl>
                                          <p:spTgt spid="35"/>
                                        </p:tgtEl>
                                        <p:attrNameLst>
                                          <p:attrName>style.visibility</p:attrName>
                                        </p:attrNameLst>
                                      </p:cBhvr>
                                      <p:to>
                                        <p:strVal val="visible"/>
                                      </p:to>
                                    </p:set>
                                    <p:animEffect transition="in" filter="wipe(up)">
                                      <p:cBhvr>
                                        <p:cTn id="185" dur="10"/>
                                        <p:tgtEl>
                                          <p:spTgt spid="35"/>
                                        </p:tgtEl>
                                      </p:cBhvr>
                                    </p:animEffect>
                                  </p:childTnLst>
                                </p:cTn>
                              </p:par>
                              <p:par>
                                <p:cTn id="186" presetID="22" presetClass="entr" presetSubtype="8" fill="hold" grpId="0" nodeType="withEffect">
                                  <p:stCondLst>
                                    <p:cond delay="0"/>
                                  </p:stCondLst>
                                  <p:childTnLst>
                                    <p:set>
                                      <p:cBhvr>
                                        <p:cTn id="187" dur="1" fill="hold">
                                          <p:stCondLst>
                                            <p:cond delay="0"/>
                                          </p:stCondLst>
                                        </p:cTn>
                                        <p:tgtEl>
                                          <p:spTgt spid="41"/>
                                        </p:tgtEl>
                                        <p:attrNameLst>
                                          <p:attrName>style.visibility</p:attrName>
                                        </p:attrNameLst>
                                      </p:cBhvr>
                                      <p:to>
                                        <p:strVal val="visible"/>
                                      </p:to>
                                    </p:set>
                                    <p:animEffect transition="in" filter="wipe(left)">
                                      <p:cBhvr>
                                        <p:cTn id="188" dur="10"/>
                                        <p:tgtEl>
                                          <p:spTgt spid="41"/>
                                        </p:tgtEl>
                                      </p:cBhvr>
                                    </p:animEffect>
                                  </p:childTnLst>
                                </p:cTn>
                              </p:par>
                            </p:childTnLst>
                          </p:cTn>
                        </p:par>
                        <p:par>
                          <p:cTn id="189" fill="hold">
                            <p:stCondLst>
                              <p:cond delay="1030"/>
                            </p:stCondLst>
                            <p:childTnLst>
                              <p:par>
                                <p:cTn id="190" presetID="22" presetClass="entr" presetSubtype="1" fill="hold" nodeType="afterEffect">
                                  <p:stCondLst>
                                    <p:cond delay="0"/>
                                  </p:stCondLst>
                                  <p:childTnLst>
                                    <p:set>
                                      <p:cBhvr>
                                        <p:cTn id="191" dur="1" fill="hold">
                                          <p:stCondLst>
                                            <p:cond delay="0"/>
                                          </p:stCondLst>
                                        </p:cTn>
                                        <p:tgtEl>
                                          <p:spTgt spid="34"/>
                                        </p:tgtEl>
                                        <p:attrNameLst>
                                          <p:attrName>style.visibility</p:attrName>
                                        </p:attrNameLst>
                                      </p:cBhvr>
                                      <p:to>
                                        <p:strVal val="visible"/>
                                      </p:to>
                                    </p:set>
                                    <p:animEffect transition="in" filter="wipe(up)">
                                      <p:cBhvr>
                                        <p:cTn id="192" dur="10"/>
                                        <p:tgtEl>
                                          <p:spTgt spid="34"/>
                                        </p:tgtEl>
                                      </p:cBhvr>
                                    </p:animEffect>
                                  </p:childTnLst>
                                </p:cTn>
                              </p:par>
                              <p:par>
                                <p:cTn id="193" presetID="22" presetClass="entr" presetSubtype="8" fill="hold" grpId="0" nodeType="withEffect">
                                  <p:stCondLst>
                                    <p:cond delay="0"/>
                                  </p:stCondLst>
                                  <p:childTnLst>
                                    <p:set>
                                      <p:cBhvr>
                                        <p:cTn id="194" dur="1" fill="hold">
                                          <p:stCondLst>
                                            <p:cond delay="0"/>
                                          </p:stCondLst>
                                        </p:cTn>
                                        <p:tgtEl>
                                          <p:spTgt spid="40"/>
                                        </p:tgtEl>
                                        <p:attrNameLst>
                                          <p:attrName>style.visibility</p:attrName>
                                        </p:attrNameLst>
                                      </p:cBhvr>
                                      <p:to>
                                        <p:strVal val="visible"/>
                                      </p:to>
                                    </p:set>
                                    <p:animEffect transition="in" filter="wipe(left)">
                                      <p:cBhvr>
                                        <p:cTn id="195" dur="10"/>
                                        <p:tgtEl>
                                          <p:spTgt spid="40"/>
                                        </p:tgtEl>
                                      </p:cBhvr>
                                    </p:animEffect>
                                  </p:childTnLst>
                                </p:cTn>
                              </p:par>
                            </p:childTnLst>
                          </p:cTn>
                        </p:par>
                        <p:par>
                          <p:cTn id="196" fill="hold">
                            <p:stCondLst>
                              <p:cond delay="1040"/>
                            </p:stCondLst>
                            <p:childTnLst>
                              <p:par>
                                <p:cTn id="197" presetID="22" presetClass="entr" presetSubtype="1" fill="hold" nodeType="afterEffect">
                                  <p:stCondLst>
                                    <p:cond delay="0"/>
                                  </p:stCondLst>
                                  <p:childTnLst>
                                    <p:set>
                                      <p:cBhvr>
                                        <p:cTn id="198" dur="1" fill="hold">
                                          <p:stCondLst>
                                            <p:cond delay="0"/>
                                          </p:stCondLst>
                                        </p:cTn>
                                        <p:tgtEl>
                                          <p:spTgt spid="36"/>
                                        </p:tgtEl>
                                        <p:attrNameLst>
                                          <p:attrName>style.visibility</p:attrName>
                                        </p:attrNameLst>
                                      </p:cBhvr>
                                      <p:to>
                                        <p:strVal val="visible"/>
                                      </p:to>
                                    </p:set>
                                    <p:animEffect transition="in" filter="wipe(up)">
                                      <p:cBhvr>
                                        <p:cTn id="199" dur="10"/>
                                        <p:tgtEl>
                                          <p:spTgt spid="36"/>
                                        </p:tgtEl>
                                      </p:cBhvr>
                                    </p:animEffect>
                                  </p:childTnLst>
                                </p:cTn>
                              </p:par>
                              <p:par>
                                <p:cTn id="200" presetID="22" presetClass="entr" presetSubtype="8" fill="hold" grpId="0" nodeType="withEffect">
                                  <p:stCondLst>
                                    <p:cond delay="0"/>
                                  </p:stCondLst>
                                  <p:childTnLst>
                                    <p:set>
                                      <p:cBhvr>
                                        <p:cTn id="201" dur="1" fill="hold">
                                          <p:stCondLst>
                                            <p:cond delay="0"/>
                                          </p:stCondLst>
                                        </p:cTn>
                                        <p:tgtEl>
                                          <p:spTgt spid="42"/>
                                        </p:tgtEl>
                                        <p:attrNameLst>
                                          <p:attrName>style.visibility</p:attrName>
                                        </p:attrNameLst>
                                      </p:cBhvr>
                                      <p:to>
                                        <p:strVal val="visible"/>
                                      </p:to>
                                    </p:set>
                                    <p:animEffect transition="in" filter="wipe(left)">
                                      <p:cBhvr>
                                        <p:cTn id="202" dur="10"/>
                                        <p:tgtEl>
                                          <p:spTgt spid="42"/>
                                        </p:tgtEl>
                                      </p:cBhvr>
                                    </p:animEffect>
                                  </p:childTnLst>
                                </p:cTn>
                              </p:par>
                            </p:childTnLst>
                          </p:cTn>
                        </p:par>
                        <p:par>
                          <p:cTn id="203" fill="hold">
                            <p:stCondLst>
                              <p:cond delay="1050"/>
                            </p:stCondLst>
                            <p:childTnLst>
                              <p:par>
                                <p:cTn id="204" presetID="22" presetClass="entr" presetSubtype="1" fill="hold" nodeType="afterEffect">
                                  <p:stCondLst>
                                    <p:cond delay="0"/>
                                  </p:stCondLst>
                                  <p:childTnLst>
                                    <p:set>
                                      <p:cBhvr>
                                        <p:cTn id="205" dur="1" fill="hold">
                                          <p:stCondLst>
                                            <p:cond delay="0"/>
                                          </p:stCondLst>
                                        </p:cTn>
                                        <p:tgtEl>
                                          <p:spTgt spid="37"/>
                                        </p:tgtEl>
                                        <p:attrNameLst>
                                          <p:attrName>style.visibility</p:attrName>
                                        </p:attrNameLst>
                                      </p:cBhvr>
                                      <p:to>
                                        <p:strVal val="visible"/>
                                      </p:to>
                                    </p:set>
                                    <p:animEffect transition="in" filter="wipe(up)">
                                      <p:cBhvr>
                                        <p:cTn id="206" dur="10"/>
                                        <p:tgtEl>
                                          <p:spTgt spid="37"/>
                                        </p:tgtEl>
                                      </p:cBhvr>
                                    </p:animEffect>
                                  </p:childTnLst>
                                </p:cTn>
                              </p:par>
                              <p:par>
                                <p:cTn id="207" presetID="22" presetClass="entr" presetSubtype="8" fill="hold" grpId="0" nodeType="withEffect">
                                  <p:stCondLst>
                                    <p:cond delay="0"/>
                                  </p:stCondLst>
                                  <p:childTnLst>
                                    <p:set>
                                      <p:cBhvr>
                                        <p:cTn id="208" dur="1" fill="hold">
                                          <p:stCondLst>
                                            <p:cond delay="0"/>
                                          </p:stCondLst>
                                        </p:cTn>
                                        <p:tgtEl>
                                          <p:spTgt spid="43"/>
                                        </p:tgtEl>
                                        <p:attrNameLst>
                                          <p:attrName>style.visibility</p:attrName>
                                        </p:attrNameLst>
                                      </p:cBhvr>
                                      <p:to>
                                        <p:strVal val="visible"/>
                                      </p:to>
                                    </p:set>
                                    <p:animEffect transition="in" filter="wipe(left)">
                                      <p:cBhvr>
                                        <p:cTn id="209" dur="10"/>
                                        <p:tgtEl>
                                          <p:spTgt spid="43"/>
                                        </p:tgtEl>
                                      </p:cBhvr>
                                    </p:animEffect>
                                  </p:childTnLst>
                                </p:cTn>
                              </p:par>
                            </p:childTnLst>
                          </p:cTn>
                        </p:par>
                        <p:par>
                          <p:cTn id="210" fill="hold">
                            <p:stCondLst>
                              <p:cond delay="1060"/>
                            </p:stCondLst>
                            <p:childTnLst>
                              <p:par>
                                <p:cTn id="211" presetID="22" presetClass="entr" presetSubtype="1" fill="hold" nodeType="afterEffect">
                                  <p:stCondLst>
                                    <p:cond delay="0"/>
                                  </p:stCondLst>
                                  <p:childTnLst>
                                    <p:set>
                                      <p:cBhvr>
                                        <p:cTn id="212" dur="1" fill="hold">
                                          <p:stCondLst>
                                            <p:cond delay="0"/>
                                          </p:stCondLst>
                                        </p:cTn>
                                        <p:tgtEl>
                                          <p:spTgt spid="48"/>
                                        </p:tgtEl>
                                        <p:attrNameLst>
                                          <p:attrName>style.visibility</p:attrName>
                                        </p:attrNameLst>
                                      </p:cBhvr>
                                      <p:to>
                                        <p:strVal val="visible"/>
                                      </p:to>
                                    </p:set>
                                    <p:animEffect transition="in" filter="wipe(up)">
                                      <p:cBhvr>
                                        <p:cTn id="213" dur="10"/>
                                        <p:tgtEl>
                                          <p:spTgt spid="48"/>
                                        </p:tgtEl>
                                      </p:cBhvr>
                                    </p:animEffect>
                                  </p:childTnLst>
                                </p:cTn>
                              </p:par>
                              <p:par>
                                <p:cTn id="214" presetID="22" presetClass="entr" presetSubtype="8" fill="hold" grpId="0" nodeType="withEffect">
                                  <p:stCondLst>
                                    <p:cond delay="0"/>
                                  </p:stCondLst>
                                  <p:childTnLst>
                                    <p:set>
                                      <p:cBhvr>
                                        <p:cTn id="215" dur="1" fill="hold">
                                          <p:stCondLst>
                                            <p:cond delay="0"/>
                                          </p:stCondLst>
                                        </p:cTn>
                                        <p:tgtEl>
                                          <p:spTgt spid="49"/>
                                        </p:tgtEl>
                                        <p:attrNameLst>
                                          <p:attrName>style.visibility</p:attrName>
                                        </p:attrNameLst>
                                      </p:cBhvr>
                                      <p:to>
                                        <p:strVal val="visible"/>
                                      </p:to>
                                    </p:set>
                                    <p:animEffect transition="in" filter="wipe(left)">
                                      <p:cBhvr>
                                        <p:cTn id="216" dur="10"/>
                                        <p:tgtEl>
                                          <p:spTgt spid="49"/>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xit" presetSubtype="0" fill="hold" nodeType="clickEffect">
                                  <p:stCondLst>
                                    <p:cond delay="0"/>
                                  </p:stCondLst>
                                  <p:childTnLst>
                                    <p:animEffect transition="out" filter="fade">
                                      <p:cBhvr>
                                        <p:cTn id="220" dur="500"/>
                                        <p:tgtEl>
                                          <p:spTgt spid="32"/>
                                        </p:tgtEl>
                                      </p:cBhvr>
                                    </p:animEffect>
                                    <p:set>
                                      <p:cBhvr>
                                        <p:cTn id="221" dur="1" fill="hold">
                                          <p:stCondLst>
                                            <p:cond delay="499"/>
                                          </p:stCondLst>
                                        </p:cTn>
                                        <p:tgtEl>
                                          <p:spTgt spid="32"/>
                                        </p:tgtEl>
                                        <p:attrNameLst>
                                          <p:attrName>style.visibility</p:attrName>
                                        </p:attrNameLst>
                                      </p:cBhvr>
                                      <p:to>
                                        <p:strVal val="hidden"/>
                                      </p:to>
                                    </p:set>
                                  </p:childTnLst>
                                </p:cTn>
                              </p:par>
                              <p:par>
                                <p:cTn id="222" presetID="10" presetClass="exit" presetSubtype="0" fill="hold" grpId="1" nodeType="withEffect">
                                  <p:stCondLst>
                                    <p:cond delay="0"/>
                                  </p:stCondLst>
                                  <p:childTnLst>
                                    <p:animEffect transition="out" filter="fade">
                                      <p:cBhvr>
                                        <p:cTn id="223" dur="500"/>
                                        <p:tgtEl>
                                          <p:spTgt spid="38"/>
                                        </p:tgtEl>
                                      </p:cBhvr>
                                    </p:animEffect>
                                    <p:set>
                                      <p:cBhvr>
                                        <p:cTn id="224" dur="1" fill="hold">
                                          <p:stCondLst>
                                            <p:cond delay="499"/>
                                          </p:stCondLst>
                                        </p:cTn>
                                        <p:tgtEl>
                                          <p:spTgt spid="38"/>
                                        </p:tgtEl>
                                        <p:attrNameLst>
                                          <p:attrName>style.visibility</p:attrName>
                                        </p:attrNameLst>
                                      </p:cBhvr>
                                      <p:to>
                                        <p:strVal val="hidden"/>
                                      </p:to>
                                    </p:set>
                                  </p:childTnLst>
                                </p:cTn>
                              </p:par>
                              <p:par>
                                <p:cTn id="225" presetID="10" presetClass="exit" presetSubtype="0" fill="hold" nodeType="withEffect">
                                  <p:stCondLst>
                                    <p:cond delay="0"/>
                                  </p:stCondLst>
                                  <p:childTnLst>
                                    <p:animEffect transition="out" filter="fade">
                                      <p:cBhvr>
                                        <p:cTn id="226" dur="500"/>
                                        <p:tgtEl>
                                          <p:spTgt spid="33"/>
                                        </p:tgtEl>
                                      </p:cBhvr>
                                    </p:animEffect>
                                    <p:set>
                                      <p:cBhvr>
                                        <p:cTn id="227" dur="1" fill="hold">
                                          <p:stCondLst>
                                            <p:cond delay="499"/>
                                          </p:stCondLst>
                                        </p:cTn>
                                        <p:tgtEl>
                                          <p:spTgt spid="33"/>
                                        </p:tgtEl>
                                        <p:attrNameLst>
                                          <p:attrName>style.visibility</p:attrName>
                                        </p:attrNameLst>
                                      </p:cBhvr>
                                      <p:to>
                                        <p:strVal val="hidden"/>
                                      </p:to>
                                    </p:set>
                                  </p:childTnLst>
                                </p:cTn>
                              </p:par>
                              <p:par>
                                <p:cTn id="228" presetID="10" presetClass="exit" presetSubtype="0" fill="hold" grpId="1" nodeType="withEffect">
                                  <p:stCondLst>
                                    <p:cond delay="0"/>
                                  </p:stCondLst>
                                  <p:childTnLst>
                                    <p:animEffect transition="out" filter="fade">
                                      <p:cBhvr>
                                        <p:cTn id="229" dur="500"/>
                                        <p:tgtEl>
                                          <p:spTgt spid="39"/>
                                        </p:tgtEl>
                                      </p:cBhvr>
                                    </p:animEffect>
                                    <p:set>
                                      <p:cBhvr>
                                        <p:cTn id="230" dur="1" fill="hold">
                                          <p:stCondLst>
                                            <p:cond delay="499"/>
                                          </p:stCondLst>
                                        </p:cTn>
                                        <p:tgtEl>
                                          <p:spTgt spid="39"/>
                                        </p:tgtEl>
                                        <p:attrNameLst>
                                          <p:attrName>style.visibility</p:attrName>
                                        </p:attrNameLst>
                                      </p:cBhvr>
                                      <p:to>
                                        <p:strVal val="hidden"/>
                                      </p:to>
                                    </p:set>
                                  </p:childTnLst>
                                </p:cTn>
                              </p:par>
                              <p:par>
                                <p:cTn id="231" presetID="10" presetClass="exit" presetSubtype="0" fill="hold" nodeType="withEffect">
                                  <p:stCondLst>
                                    <p:cond delay="0"/>
                                  </p:stCondLst>
                                  <p:childTnLst>
                                    <p:animEffect transition="out" filter="fade">
                                      <p:cBhvr>
                                        <p:cTn id="232" dur="500"/>
                                        <p:tgtEl>
                                          <p:spTgt spid="35"/>
                                        </p:tgtEl>
                                      </p:cBhvr>
                                    </p:animEffect>
                                    <p:set>
                                      <p:cBhvr>
                                        <p:cTn id="233" dur="1" fill="hold">
                                          <p:stCondLst>
                                            <p:cond delay="499"/>
                                          </p:stCondLst>
                                        </p:cTn>
                                        <p:tgtEl>
                                          <p:spTgt spid="35"/>
                                        </p:tgtEl>
                                        <p:attrNameLst>
                                          <p:attrName>style.visibility</p:attrName>
                                        </p:attrNameLst>
                                      </p:cBhvr>
                                      <p:to>
                                        <p:strVal val="hidden"/>
                                      </p:to>
                                    </p:set>
                                  </p:childTnLst>
                                </p:cTn>
                              </p:par>
                              <p:par>
                                <p:cTn id="234" presetID="10" presetClass="exit" presetSubtype="0" fill="hold" grpId="1" nodeType="withEffect">
                                  <p:stCondLst>
                                    <p:cond delay="0"/>
                                  </p:stCondLst>
                                  <p:childTnLst>
                                    <p:animEffect transition="out" filter="fade">
                                      <p:cBhvr>
                                        <p:cTn id="235" dur="500"/>
                                        <p:tgtEl>
                                          <p:spTgt spid="41"/>
                                        </p:tgtEl>
                                      </p:cBhvr>
                                    </p:animEffect>
                                    <p:set>
                                      <p:cBhvr>
                                        <p:cTn id="236" dur="1" fill="hold">
                                          <p:stCondLst>
                                            <p:cond delay="499"/>
                                          </p:stCondLst>
                                        </p:cTn>
                                        <p:tgtEl>
                                          <p:spTgt spid="41"/>
                                        </p:tgtEl>
                                        <p:attrNameLst>
                                          <p:attrName>style.visibility</p:attrName>
                                        </p:attrNameLst>
                                      </p:cBhvr>
                                      <p:to>
                                        <p:strVal val="hidden"/>
                                      </p:to>
                                    </p:set>
                                  </p:childTnLst>
                                </p:cTn>
                              </p:par>
                              <p:par>
                                <p:cTn id="237" presetID="10" presetClass="exit" presetSubtype="0" fill="hold" nodeType="withEffect">
                                  <p:stCondLst>
                                    <p:cond delay="0"/>
                                  </p:stCondLst>
                                  <p:childTnLst>
                                    <p:animEffect transition="out" filter="fade">
                                      <p:cBhvr>
                                        <p:cTn id="238" dur="500"/>
                                        <p:tgtEl>
                                          <p:spTgt spid="36"/>
                                        </p:tgtEl>
                                      </p:cBhvr>
                                    </p:animEffect>
                                    <p:set>
                                      <p:cBhvr>
                                        <p:cTn id="239" dur="1" fill="hold">
                                          <p:stCondLst>
                                            <p:cond delay="499"/>
                                          </p:stCondLst>
                                        </p:cTn>
                                        <p:tgtEl>
                                          <p:spTgt spid="36"/>
                                        </p:tgtEl>
                                        <p:attrNameLst>
                                          <p:attrName>style.visibility</p:attrName>
                                        </p:attrNameLst>
                                      </p:cBhvr>
                                      <p:to>
                                        <p:strVal val="hidden"/>
                                      </p:to>
                                    </p:set>
                                  </p:childTnLst>
                                </p:cTn>
                              </p:par>
                              <p:par>
                                <p:cTn id="240" presetID="10" presetClass="exit" presetSubtype="0" fill="hold" grpId="1" nodeType="withEffect">
                                  <p:stCondLst>
                                    <p:cond delay="0"/>
                                  </p:stCondLst>
                                  <p:childTnLst>
                                    <p:animEffect transition="out" filter="fade">
                                      <p:cBhvr>
                                        <p:cTn id="241" dur="500"/>
                                        <p:tgtEl>
                                          <p:spTgt spid="42"/>
                                        </p:tgtEl>
                                      </p:cBhvr>
                                    </p:animEffect>
                                    <p:set>
                                      <p:cBhvr>
                                        <p:cTn id="242" dur="1" fill="hold">
                                          <p:stCondLst>
                                            <p:cond delay="499"/>
                                          </p:stCondLst>
                                        </p:cTn>
                                        <p:tgtEl>
                                          <p:spTgt spid="42"/>
                                        </p:tgtEl>
                                        <p:attrNameLst>
                                          <p:attrName>style.visibility</p:attrName>
                                        </p:attrNameLst>
                                      </p:cBhvr>
                                      <p:to>
                                        <p:strVal val="hidden"/>
                                      </p:to>
                                    </p:set>
                                  </p:childTnLst>
                                </p:cTn>
                              </p:par>
                              <p:par>
                                <p:cTn id="243" presetID="10" presetClass="exit" presetSubtype="0" fill="hold" nodeType="withEffect">
                                  <p:stCondLst>
                                    <p:cond delay="0"/>
                                  </p:stCondLst>
                                  <p:childTnLst>
                                    <p:animEffect transition="out" filter="fade">
                                      <p:cBhvr>
                                        <p:cTn id="244" dur="500"/>
                                        <p:tgtEl>
                                          <p:spTgt spid="37"/>
                                        </p:tgtEl>
                                      </p:cBhvr>
                                    </p:animEffect>
                                    <p:set>
                                      <p:cBhvr>
                                        <p:cTn id="245" dur="1" fill="hold">
                                          <p:stCondLst>
                                            <p:cond delay="499"/>
                                          </p:stCondLst>
                                        </p:cTn>
                                        <p:tgtEl>
                                          <p:spTgt spid="37"/>
                                        </p:tgtEl>
                                        <p:attrNameLst>
                                          <p:attrName>style.visibility</p:attrName>
                                        </p:attrNameLst>
                                      </p:cBhvr>
                                      <p:to>
                                        <p:strVal val="hidden"/>
                                      </p:to>
                                    </p:set>
                                  </p:childTnLst>
                                </p:cTn>
                              </p:par>
                              <p:par>
                                <p:cTn id="246" presetID="10" presetClass="exit" presetSubtype="0" fill="hold" grpId="1" nodeType="withEffect">
                                  <p:stCondLst>
                                    <p:cond delay="0"/>
                                  </p:stCondLst>
                                  <p:childTnLst>
                                    <p:animEffect transition="out" filter="fade">
                                      <p:cBhvr>
                                        <p:cTn id="247" dur="500"/>
                                        <p:tgtEl>
                                          <p:spTgt spid="43"/>
                                        </p:tgtEl>
                                      </p:cBhvr>
                                    </p:animEffect>
                                    <p:set>
                                      <p:cBhvr>
                                        <p:cTn id="248" dur="1" fill="hold">
                                          <p:stCondLst>
                                            <p:cond delay="499"/>
                                          </p:stCondLst>
                                        </p:cTn>
                                        <p:tgtEl>
                                          <p:spTgt spid="43"/>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500"/>
                                        <p:tgtEl>
                                          <p:spTgt spid="48"/>
                                        </p:tgtEl>
                                      </p:cBhvr>
                                    </p:animEffect>
                                    <p:set>
                                      <p:cBhvr>
                                        <p:cTn id="251" dur="1" fill="hold">
                                          <p:stCondLst>
                                            <p:cond delay="499"/>
                                          </p:stCondLst>
                                        </p:cTn>
                                        <p:tgtEl>
                                          <p:spTgt spid="48"/>
                                        </p:tgtEl>
                                        <p:attrNameLst>
                                          <p:attrName>style.visibility</p:attrName>
                                        </p:attrNameLst>
                                      </p:cBhvr>
                                      <p:to>
                                        <p:strVal val="hidden"/>
                                      </p:to>
                                    </p:set>
                                  </p:childTnLst>
                                </p:cTn>
                              </p:par>
                              <p:par>
                                <p:cTn id="252" presetID="10" presetClass="exit" presetSubtype="0" fill="hold" grpId="1" nodeType="withEffect">
                                  <p:stCondLst>
                                    <p:cond delay="0"/>
                                  </p:stCondLst>
                                  <p:childTnLst>
                                    <p:animEffect transition="out" filter="fade">
                                      <p:cBhvr>
                                        <p:cTn id="253" dur="500"/>
                                        <p:tgtEl>
                                          <p:spTgt spid="49"/>
                                        </p:tgtEl>
                                      </p:cBhvr>
                                    </p:animEffect>
                                    <p:set>
                                      <p:cBhvr>
                                        <p:cTn id="254" dur="1" fill="hold">
                                          <p:stCondLst>
                                            <p:cond delay="499"/>
                                          </p:stCondLst>
                                        </p:cTn>
                                        <p:tgtEl>
                                          <p:spTgt spid="49"/>
                                        </p:tgtEl>
                                        <p:attrNameLst>
                                          <p:attrName>style.visibility</p:attrName>
                                        </p:attrNameLst>
                                      </p:cBhvr>
                                      <p:to>
                                        <p:strVal val="hidden"/>
                                      </p:to>
                                    </p:set>
                                  </p:childTnLst>
                                </p:cTn>
                              </p:par>
                            </p:childTnLst>
                          </p:cTn>
                        </p:par>
                      </p:childTnLst>
                    </p:cTn>
                  </p:par>
                  <p:par>
                    <p:cTn id="255" fill="hold">
                      <p:stCondLst>
                        <p:cond delay="indefinite"/>
                      </p:stCondLst>
                      <p:childTnLst>
                        <p:par>
                          <p:cTn id="256" fill="hold">
                            <p:stCondLst>
                              <p:cond delay="0"/>
                            </p:stCondLst>
                            <p:childTnLst>
                              <p:par>
                                <p:cTn id="257" presetID="10" presetClass="entr" presetSubtype="0" fill="hold" grpId="0" nodeType="clickEffect">
                                  <p:stCondLst>
                                    <p:cond delay="0"/>
                                  </p:stCondLst>
                                  <p:childTnLst>
                                    <p:set>
                                      <p:cBhvr>
                                        <p:cTn id="258" dur="1" fill="hold">
                                          <p:stCondLst>
                                            <p:cond delay="0"/>
                                          </p:stCondLst>
                                        </p:cTn>
                                        <p:tgtEl>
                                          <p:spTgt spid="44"/>
                                        </p:tgtEl>
                                        <p:attrNameLst>
                                          <p:attrName>style.visibility</p:attrName>
                                        </p:attrNameLst>
                                      </p:cBhvr>
                                      <p:to>
                                        <p:strVal val="visible"/>
                                      </p:to>
                                    </p:set>
                                    <p:animEffect transition="in" filter="fade">
                                      <p:cBhvr>
                                        <p:cTn id="259" dur="500"/>
                                        <p:tgtEl>
                                          <p:spTgt spid="44"/>
                                        </p:tgtEl>
                                      </p:cBhvr>
                                    </p:animEffect>
                                  </p:childTnLst>
                                </p:cTn>
                              </p:par>
                              <p:par>
                                <p:cTn id="260" presetID="42" presetClass="path" presetSubtype="0" accel="50000" decel="50000" fill="hold" grpId="1" nodeType="withEffect">
                                  <p:stCondLst>
                                    <p:cond delay="0"/>
                                  </p:stCondLst>
                                  <p:childTnLst>
                                    <p:animMotion origin="layout" path="M 3.61111E-6 1.48148E-6 L -0.00313 0.49861 " pathEditMode="relative" rAng="0" ptsTypes="AA">
                                      <p:cBhvr>
                                        <p:cTn id="261" dur="1000" fill="hold"/>
                                        <p:tgtEl>
                                          <p:spTgt spid="44"/>
                                        </p:tgtEl>
                                        <p:attrNameLst>
                                          <p:attrName>ppt_x</p:attrName>
                                          <p:attrName>ppt_y</p:attrName>
                                        </p:attrNameLst>
                                      </p:cBhvr>
                                      <p:rCtr x="-156" y="24931"/>
                                    </p:animMotion>
                                  </p:childTnLst>
                                </p:cTn>
                              </p:par>
                              <p:par>
                                <p:cTn id="262" presetID="10" presetClass="entr" presetSubtype="0" fill="hold" grpId="0" nodeType="withEffect">
                                  <p:stCondLst>
                                    <p:cond delay="0"/>
                                  </p:stCondLst>
                                  <p:childTnLst>
                                    <p:set>
                                      <p:cBhvr>
                                        <p:cTn id="263" dur="1" fill="hold">
                                          <p:stCondLst>
                                            <p:cond delay="0"/>
                                          </p:stCondLst>
                                        </p:cTn>
                                        <p:tgtEl>
                                          <p:spTgt spid="45"/>
                                        </p:tgtEl>
                                        <p:attrNameLst>
                                          <p:attrName>style.visibility</p:attrName>
                                        </p:attrNameLst>
                                      </p:cBhvr>
                                      <p:to>
                                        <p:strVal val="visible"/>
                                      </p:to>
                                    </p:set>
                                    <p:animEffect transition="in" filter="fade">
                                      <p:cBhvr>
                                        <p:cTn id="264" dur="500"/>
                                        <p:tgtEl>
                                          <p:spTgt spid="45"/>
                                        </p:tgtEl>
                                      </p:cBhvr>
                                    </p:animEffect>
                                  </p:childTnLst>
                                </p:cTn>
                              </p:par>
                              <p:par>
                                <p:cTn id="265" presetID="42" presetClass="path" presetSubtype="0" accel="50000" decel="50000" fill="hold" grpId="1" nodeType="withEffect">
                                  <p:stCondLst>
                                    <p:cond delay="0"/>
                                  </p:stCondLst>
                                  <p:childTnLst>
                                    <p:animMotion origin="layout" path="M 2.5E-6 -1.11111E-6 L -0.00313 0.45602 " pathEditMode="relative" rAng="0" ptsTypes="AA">
                                      <p:cBhvr>
                                        <p:cTn id="266" dur="1000" fill="hold"/>
                                        <p:tgtEl>
                                          <p:spTgt spid="45"/>
                                        </p:tgtEl>
                                        <p:attrNameLst>
                                          <p:attrName>ppt_x</p:attrName>
                                          <p:attrName>ppt_y</p:attrName>
                                        </p:attrNameLst>
                                      </p:cBhvr>
                                      <p:rCtr x="-156" y="22801"/>
                                    </p:animMotion>
                                  </p:childTnLst>
                                </p:cTn>
                              </p:par>
                              <p:par>
                                <p:cTn id="267" presetID="10" presetClass="entr" presetSubtype="0" fill="hold" grpId="0" nodeType="withEffect">
                                  <p:stCondLst>
                                    <p:cond delay="0"/>
                                  </p:stCondLst>
                                  <p:childTnLst>
                                    <p:set>
                                      <p:cBhvr>
                                        <p:cTn id="268" dur="1" fill="hold">
                                          <p:stCondLst>
                                            <p:cond delay="0"/>
                                          </p:stCondLst>
                                        </p:cTn>
                                        <p:tgtEl>
                                          <p:spTgt spid="46"/>
                                        </p:tgtEl>
                                        <p:attrNameLst>
                                          <p:attrName>style.visibility</p:attrName>
                                        </p:attrNameLst>
                                      </p:cBhvr>
                                      <p:to>
                                        <p:strVal val="visible"/>
                                      </p:to>
                                    </p:set>
                                    <p:animEffect transition="in" filter="fade">
                                      <p:cBhvr>
                                        <p:cTn id="269" dur="500"/>
                                        <p:tgtEl>
                                          <p:spTgt spid="46"/>
                                        </p:tgtEl>
                                      </p:cBhvr>
                                    </p:animEffect>
                                  </p:childTnLst>
                                </p:cTn>
                              </p:par>
                              <p:par>
                                <p:cTn id="270" presetID="42" presetClass="path" presetSubtype="0" accel="50000" decel="50000" fill="hold" grpId="1" nodeType="withEffect">
                                  <p:stCondLst>
                                    <p:cond delay="0"/>
                                  </p:stCondLst>
                                  <p:childTnLst>
                                    <p:animMotion origin="layout" path="M -1.38889E-6 -3.33333E-6 L -0.00729 0.41505 " pathEditMode="relative" rAng="0" ptsTypes="AA">
                                      <p:cBhvr>
                                        <p:cTn id="271" dur="1000" fill="hold"/>
                                        <p:tgtEl>
                                          <p:spTgt spid="46"/>
                                        </p:tgtEl>
                                        <p:attrNameLst>
                                          <p:attrName>ppt_x</p:attrName>
                                          <p:attrName>ppt_y</p:attrName>
                                        </p:attrNameLst>
                                      </p:cBhvr>
                                      <p:rCtr x="-365" y="20741"/>
                                    </p:animMotion>
                                  </p:childTnLst>
                                </p:cTn>
                              </p:par>
                              <p:par>
                                <p:cTn id="272" presetID="10" presetClass="entr" presetSubtype="0" fill="hold" grpId="0" nodeType="withEffect">
                                  <p:stCondLst>
                                    <p:cond delay="0"/>
                                  </p:stCondLst>
                                  <p:childTnLst>
                                    <p:set>
                                      <p:cBhvr>
                                        <p:cTn id="273" dur="1" fill="hold">
                                          <p:stCondLst>
                                            <p:cond delay="0"/>
                                          </p:stCondLst>
                                        </p:cTn>
                                        <p:tgtEl>
                                          <p:spTgt spid="47"/>
                                        </p:tgtEl>
                                        <p:attrNameLst>
                                          <p:attrName>style.visibility</p:attrName>
                                        </p:attrNameLst>
                                      </p:cBhvr>
                                      <p:to>
                                        <p:strVal val="visible"/>
                                      </p:to>
                                    </p:set>
                                    <p:animEffect transition="in" filter="fade">
                                      <p:cBhvr>
                                        <p:cTn id="274" dur="500"/>
                                        <p:tgtEl>
                                          <p:spTgt spid="47"/>
                                        </p:tgtEl>
                                      </p:cBhvr>
                                    </p:animEffect>
                                  </p:childTnLst>
                                </p:cTn>
                              </p:par>
                              <p:par>
                                <p:cTn id="275" presetID="42" presetClass="path" presetSubtype="0" accel="50000" decel="50000" fill="hold" grpId="1" nodeType="withEffect">
                                  <p:stCondLst>
                                    <p:cond delay="0"/>
                                  </p:stCondLst>
                                  <p:childTnLst>
                                    <p:animMotion origin="layout" path="M 2.77778E-6 2.59259E-6 L -0.00434 0.37222 " pathEditMode="relative" rAng="0" ptsTypes="AA">
                                      <p:cBhvr>
                                        <p:cTn id="276" dur="1000" fill="hold"/>
                                        <p:tgtEl>
                                          <p:spTgt spid="47"/>
                                        </p:tgtEl>
                                        <p:attrNameLst>
                                          <p:attrName>ppt_x</p:attrName>
                                          <p:attrName>ppt_y</p:attrName>
                                        </p:attrNameLst>
                                      </p:cBhvr>
                                      <p:rCtr x="-226" y="18611"/>
                                    </p:animMotion>
                                  </p:childTnLst>
                                </p:cTn>
                              </p:par>
                            </p:childTnLst>
                          </p:cTn>
                        </p:par>
                      </p:childTnLst>
                    </p:cTn>
                  </p:par>
                  <p:par>
                    <p:cTn id="277" fill="hold">
                      <p:stCondLst>
                        <p:cond delay="indefinite"/>
                      </p:stCondLst>
                      <p:childTnLst>
                        <p:par>
                          <p:cTn id="278" fill="hold">
                            <p:stCondLst>
                              <p:cond delay="0"/>
                            </p:stCondLst>
                            <p:childTnLst>
                              <p:par>
                                <p:cTn id="279" presetID="10" presetClass="exit" presetSubtype="0" fill="hold" nodeType="clickEffect">
                                  <p:stCondLst>
                                    <p:cond delay="0"/>
                                  </p:stCondLst>
                                  <p:childTnLst>
                                    <p:animEffect transition="out" filter="fade">
                                      <p:cBhvr>
                                        <p:cTn id="280" dur="500"/>
                                        <p:tgtEl>
                                          <p:spTgt spid="34"/>
                                        </p:tgtEl>
                                      </p:cBhvr>
                                    </p:animEffect>
                                    <p:set>
                                      <p:cBhvr>
                                        <p:cTn id="281" dur="1" fill="hold">
                                          <p:stCondLst>
                                            <p:cond delay="499"/>
                                          </p:stCondLst>
                                        </p:cTn>
                                        <p:tgtEl>
                                          <p:spTgt spid="34"/>
                                        </p:tgtEl>
                                        <p:attrNameLst>
                                          <p:attrName>style.visibility</p:attrName>
                                        </p:attrNameLst>
                                      </p:cBhvr>
                                      <p:to>
                                        <p:strVal val="hidden"/>
                                      </p:to>
                                    </p:set>
                                  </p:childTnLst>
                                </p:cTn>
                              </p:par>
                              <p:par>
                                <p:cTn id="282" presetID="10" presetClass="exit" presetSubtype="0" fill="hold" grpId="1" nodeType="withEffect">
                                  <p:stCondLst>
                                    <p:cond delay="0"/>
                                  </p:stCondLst>
                                  <p:childTnLst>
                                    <p:animEffect transition="out" filter="fade">
                                      <p:cBhvr>
                                        <p:cTn id="283" dur="500"/>
                                        <p:tgtEl>
                                          <p:spTgt spid="40"/>
                                        </p:tgtEl>
                                      </p:cBhvr>
                                    </p:animEffect>
                                    <p:set>
                                      <p:cBhvr>
                                        <p:cTn id="284" dur="1" fill="hold">
                                          <p:stCondLst>
                                            <p:cond delay="499"/>
                                          </p:stCondLst>
                                        </p:cTn>
                                        <p:tgtEl>
                                          <p:spTgt spid="40"/>
                                        </p:tgtEl>
                                        <p:attrNameLst>
                                          <p:attrName>style.visibility</p:attrName>
                                        </p:attrNameLst>
                                      </p:cBhvr>
                                      <p:to>
                                        <p:strVal val="hidden"/>
                                      </p:to>
                                    </p:set>
                                  </p:childTnLst>
                                </p:cTn>
                              </p:par>
                            </p:childTnLst>
                          </p:cTn>
                        </p:par>
                      </p:childTnLst>
                    </p:cTn>
                  </p:par>
                  <p:par>
                    <p:cTn id="285" fill="hold">
                      <p:stCondLst>
                        <p:cond delay="indefinite"/>
                      </p:stCondLst>
                      <p:childTnLst>
                        <p:par>
                          <p:cTn id="286" fill="hold">
                            <p:stCondLst>
                              <p:cond delay="0"/>
                            </p:stCondLst>
                            <p:childTnLst>
                              <p:par>
                                <p:cTn id="287" presetID="22" presetClass="entr" presetSubtype="8" fill="hold" nodeType="clickEffect">
                                  <p:stCondLst>
                                    <p:cond delay="0"/>
                                  </p:stCondLst>
                                  <p:childTnLst>
                                    <p:set>
                                      <p:cBhvr>
                                        <p:cTn id="288" dur="1" fill="hold">
                                          <p:stCondLst>
                                            <p:cond delay="0"/>
                                          </p:stCondLst>
                                        </p:cTn>
                                        <p:tgtEl>
                                          <p:spTgt spid="50"/>
                                        </p:tgtEl>
                                        <p:attrNameLst>
                                          <p:attrName>style.visibility</p:attrName>
                                        </p:attrNameLst>
                                      </p:cBhvr>
                                      <p:to>
                                        <p:strVal val="visible"/>
                                      </p:to>
                                    </p:set>
                                    <p:animEffect transition="in" filter="wipe(left)">
                                      <p:cBhvr>
                                        <p:cTn id="289" dur="500"/>
                                        <p:tgtEl>
                                          <p:spTgt spid="50"/>
                                        </p:tgtEl>
                                      </p:cBhvr>
                                    </p:animEffect>
                                  </p:childTnLst>
                                </p:cTn>
                              </p:par>
                            </p:childTnLst>
                          </p:cTn>
                        </p:par>
                      </p:childTnLst>
                    </p:cTn>
                  </p:par>
                  <p:par>
                    <p:cTn id="290" fill="hold">
                      <p:stCondLst>
                        <p:cond delay="indefinite"/>
                      </p:stCondLst>
                      <p:childTnLst>
                        <p:par>
                          <p:cTn id="291" fill="hold">
                            <p:stCondLst>
                              <p:cond delay="0"/>
                            </p:stCondLst>
                            <p:childTnLst>
                              <p:par>
                                <p:cTn id="292" presetID="22" presetClass="entr" presetSubtype="8" fill="hold" grpId="0" nodeType="clickEffect">
                                  <p:stCondLst>
                                    <p:cond delay="0"/>
                                  </p:stCondLst>
                                  <p:childTnLst>
                                    <p:set>
                                      <p:cBhvr>
                                        <p:cTn id="293" dur="1" fill="hold">
                                          <p:stCondLst>
                                            <p:cond delay="0"/>
                                          </p:stCondLst>
                                        </p:cTn>
                                        <p:tgtEl>
                                          <p:spTgt spid="53"/>
                                        </p:tgtEl>
                                        <p:attrNameLst>
                                          <p:attrName>style.visibility</p:attrName>
                                        </p:attrNameLst>
                                      </p:cBhvr>
                                      <p:to>
                                        <p:strVal val="visible"/>
                                      </p:to>
                                    </p:set>
                                    <p:animEffect transition="in" filter="wipe(left)">
                                      <p:cBhvr>
                                        <p:cTn id="294" dur="500"/>
                                        <p:tgtEl>
                                          <p:spTgt spid="53"/>
                                        </p:tgtEl>
                                      </p:cBhvr>
                                    </p:animEffect>
                                  </p:childTnLst>
                                </p:cTn>
                              </p:par>
                              <p:par>
                                <p:cTn id="295" presetID="26" presetClass="emph" presetSubtype="0" fill="hold" grpId="1" nodeType="withEffect">
                                  <p:stCondLst>
                                    <p:cond delay="0"/>
                                  </p:stCondLst>
                                  <p:childTnLst>
                                    <p:animEffect transition="out" filter="fade">
                                      <p:cBhvr>
                                        <p:cTn id="296" dur="500" tmFilter="0, 0; .2, .5; .8, .5; 1, 0"/>
                                        <p:tgtEl>
                                          <p:spTgt spid="53"/>
                                        </p:tgtEl>
                                      </p:cBhvr>
                                    </p:animEffect>
                                    <p:animScale>
                                      <p:cBhvr>
                                        <p:cTn id="297"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5" grpId="0" animBg="1"/>
      <p:bldP spid="25" grpId="1" animBg="1"/>
      <p:bldP spid="26" grpId="0" animBg="1"/>
      <p:bldP spid="26" grpId="1" animBg="1"/>
      <p:bldP spid="27" grpId="0" animBg="1"/>
      <p:bldP spid="27" grpId="1" animBg="1"/>
      <p:bldP spid="28" grpId="0" animBg="1"/>
      <p:bldP spid="28" grpId="1" animBg="1"/>
      <p:bldP spid="29" grpId="0" animBg="1"/>
      <p:bldP spid="30" grpId="0" animBg="1"/>
      <p:bldP spid="31" grpId="0" animBg="1"/>
      <p:bldP spid="31"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9" grpId="0" animBg="1"/>
      <p:bldP spid="49" grpId="1" animBg="1"/>
      <p:bldP spid="52" grpId="0" animBg="1"/>
      <p:bldP spid="53" grpId="0" animBg="1"/>
      <p:bldP spid="53" grpId="1"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Sliding Window Size</a:t>
            </a:r>
          </a:p>
        </p:txBody>
      </p:sp>
      <p:sp>
        <p:nvSpPr>
          <p:cNvPr id="3" name="Content Placeholder 2"/>
          <p:cNvSpPr>
            <a:spLocks noGrp="1"/>
          </p:cNvSpPr>
          <p:nvPr>
            <p:ph idx="1"/>
          </p:nvPr>
        </p:nvSpPr>
        <p:spPr>
          <a:xfrm>
            <a:off x="228600" y="959370"/>
            <a:ext cx="8610600" cy="5289030"/>
          </a:xfrm>
        </p:spPr>
        <p:txBody>
          <a:bodyPr/>
          <a:lstStyle/>
          <a:p>
            <a:r>
              <a:rPr lang="en-US" dirty="0"/>
              <a:t>Large enough window to accurately capture longer streaks of matches </a:t>
            </a:r>
            <a:r>
              <a:rPr lang="en-US" dirty="0">
                <a:sym typeface="Wingdings" pitchFamily="2" charset="2"/>
              </a:rPr>
              <a:t> lower false positives</a:t>
            </a:r>
            <a:endParaRPr lang="en-US" dirty="0"/>
          </a:p>
          <a:p>
            <a:r>
              <a:rPr lang="en-US" dirty="0"/>
              <a:t>Small enough window to perform fast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5" name="Chart 4"/>
          <p:cNvGraphicFramePr>
            <a:graphicFrameLocks/>
          </p:cNvGraphicFramePr>
          <p:nvPr>
            <p:extLst>
              <p:ext uri="{D42A27DB-BD31-4B8C-83A1-F6EECF244321}">
                <p14:modId xmlns:p14="http://schemas.microsoft.com/office/powerpoint/2010/main" val="2712012573"/>
              </p:ext>
            </p:extLst>
          </p:nvPr>
        </p:nvGraphicFramePr>
        <p:xfrm>
          <a:off x="899592" y="2367379"/>
          <a:ext cx="6952252" cy="41072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059543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49120" y="84249"/>
            <a:ext cx="3422880" cy="391721"/>
          </a:xfrm>
          <a:prstGeom prst="rect">
            <a:avLst/>
          </a:prstGeom>
          <a:noFill/>
          <a:ln w="9525">
            <a:noFill/>
            <a:round/>
            <a:headEnd/>
            <a:tailEnd/>
          </a:ln>
        </p:spPr>
        <p:txBody>
          <a:bodyPr wrap="none" lIns="81639" tIns="60086"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000" dirty="0">
                <a:solidFill>
                  <a:schemeClr val="accent2"/>
                </a:solidFill>
                <a:latin typeface="+mj-lt"/>
              </a:rPr>
              <a:t>Genome Sequencers</a:t>
            </a:r>
          </a:p>
        </p:txBody>
      </p:sp>
      <p:pic>
        <p:nvPicPr>
          <p:cNvPr id="4099" name="Picture 2"/>
          <p:cNvPicPr>
            <a:picLocks noChangeAspect="1" noChangeArrowheads="1"/>
          </p:cNvPicPr>
          <p:nvPr/>
        </p:nvPicPr>
        <p:blipFill>
          <a:blip r:embed="rId3" cstate="print"/>
          <a:srcRect/>
          <a:stretch>
            <a:fillRect/>
          </a:stretch>
        </p:blipFill>
        <p:spPr bwMode="auto">
          <a:xfrm>
            <a:off x="96481" y="829527"/>
            <a:ext cx="1562400" cy="1525121"/>
          </a:xfrm>
          <a:prstGeom prst="rect">
            <a:avLst/>
          </a:prstGeom>
          <a:noFill/>
          <a:ln w="9525">
            <a:noFill/>
            <a:round/>
            <a:headEnd/>
            <a:tailEnd/>
          </a:ln>
        </p:spPr>
      </p:pic>
      <p:pic>
        <p:nvPicPr>
          <p:cNvPr id="4100" name="Picture 3"/>
          <p:cNvPicPr>
            <a:picLocks noChangeAspect="1" noChangeArrowheads="1"/>
          </p:cNvPicPr>
          <p:nvPr/>
        </p:nvPicPr>
        <p:blipFill>
          <a:blip r:embed="rId4" cstate="print"/>
          <a:srcRect/>
          <a:stretch>
            <a:fillRect/>
          </a:stretch>
        </p:blipFill>
        <p:spPr bwMode="auto">
          <a:xfrm>
            <a:off x="83520" y="2737728"/>
            <a:ext cx="2404800" cy="1908200"/>
          </a:xfrm>
          <a:prstGeom prst="rect">
            <a:avLst/>
          </a:prstGeom>
          <a:noFill/>
          <a:ln w="9525">
            <a:noFill/>
            <a:round/>
            <a:headEnd/>
            <a:tailEnd/>
          </a:ln>
        </p:spPr>
      </p:pic>
      <p:pic>
        <p:nvPicPr>
          <p:cNvPr id="4101" name="Picture 4"/>
          <p:cNvPicPr>
            <a:picLocks noChangeAspect="1" noChangeArrowheads="1"/>
          </p:cNvPicPr>
          <p:nvPr/>
        </p:nvPicPr>
        <p:blipFill>
          <a:blip r:embed="rId5" cstate="print"/>
          <a:srcRect/>
          <a:stretch>
            <a:fillRect/>
          </a:stretch>
        </p:blipFill>
        <p:spPr bwMode="auto">
          <a:xfrm>
            <a:off x="1658880" y="829528"/>
            <a:ext cx="2737440" cy="1742583"/>
          </a:xfrm>
          <a:prstGeom prst="rect">
            <a:avLst/>
          </a:prstGeom>
          <a:noFill/>
          <a:ln w="9525">
            <a:noFill/>
            <a:round/>
            <a:headEnd/>
            <a:tailEnd/>
          </a:ln>
        </p:spPr>
      </p:pic>
      <p:pic>
        <p:nvPicPr>
          <p:cNvPr id="4102" name="Picture 5"/>
          <p:cNvPicPr>
            <a:picLocks noChangeAspect="1" noChangeArrowheads="1"/>
          </p:cNvPicPr>
          <p:nvPr/>
        </p:nvPicPr>
        <p:blipFill>
          <a:blip r:embed="rId6" cstate="print"/>
          <a:srcRect/>
          <a:stretch>
            <a:fillRect/>
          </a:stretch>
        </p:blipFill>
        <p:spPr bwMode="auto">
          <a:xfrm>
            <a:off x="282240" y="4977162"/>
            <a:ext cx="1791360" cy="1412789"/>
          </a:xfrm>
          <a:prstGeom prst="rect">
            <a:avLst/>
          </a:prstGeom>
          <a:noFill/>
          <a:ln w="9525">
            <a:noFill/>
            <a:round/>
            <a:headEnd/>
            <a:tailEnd/>
          </a:ln>
        </p:spPr>
      </p:pic>
      <p:pic>
        <p:nvPicPr>
          <p:cNvPr id="4103" name="Picture 6"/>
          <p:cNvPicPr>
            <a:picLocks noChangeAspect="1" noChangeArrowheads="1"/>
          </p:cNvPicPr>
          <p:nvPr/>
        </p:nvPicPr>
        <p:blipFill>
          <a:blip r:embed="rId7" cstate="print"/>
          <a:srcRect/>
          <a:stretch>
            <a:fillRect/>
          </a:stretch>
        </p:blipFill>
        <p:spPr bwMode="auto">
          <a:xfrm>
            <a:off x="2488320" y="4977163"/>
            <a:ext cx="2322720" cy="1575525"/>
          </a:xfrm>
          <a:prstGeom prst="rect">
            <a:avLst/>
          </a:prstGeom>
          <a:noFill/>
          <a:ln w="9525">
            <a:noFill/>
            <a:round/>
            <a:headEnd/>
            <a:tailEnd/>
          </a:ln>
        </p:spPr>
      </p:pic>
      <p:pic>
        <p:nvPicPr>
          <p:cNvPr id="4104" name="Picture 7"/>
          <p:cNvPicPr>
            <a:picLocks noChangeAspect="1" noChangeArrowheads="1"/>
          </p:cNvPicPr>
          <p:nvPr/>
        </p:nvPicPr>
        <p:blipFill>
          <a:blip r:embed="rId8" cstate="print"/>
          <a:srcRect/>
          <a:stretch>
            <a:fillRect/>
          </a:stretch>
        </p:blipFill>
        <p:spPr bwMode="auto">
          <a:xfrm>
            <a:off x="5044320" y="362918"/>
            <a:ext cx="1658880" cy="1908201"/>
          </a:xfrm>
          <a:prstGeom prst="rect">
            <a:avLst/>
          </a:prstGeom>
          <a:noFill/>
          <a:ln w="9525">
            <a:noFill/>
            <a:round/>
            <a:headEnd/>
            <a:tailEnd/>
          </a:ln>
        </p:spPr>
      </p:pic>
      <p:pic>
        <p:nvPicPr>
          <p:cNvPr id="4105" name="Picture 8"/>
          <p:cNvPicPr>
            <a:picLocks noChangeAspect="1" noChangeArrowheads="1"/>
          </p:cNvPicPr>
          <p:nvPr/>
        </p:nvPicPr>
        <p:blipFill>
          <a:blip r:embed="rId9" cstate="print"/>
          <a:srcRect/>
          <a:stretch>
            <a:fillRect/>
          </a:stretch>
        </p:blipFill>
        <p:spPr bwMode="auto">
          <a:xfrm>
            <a:off x="5136481" y="2239436"/>
            <a:ext cx="2080800" cy="1523680"/>
          </a:xfrm>
          <a:prstGeom prst="rect">
            <a:avLst/>
          </a:prstGeom>
          <a:noFill/>
          <a:ln w="9525">
            <a:noFill/>
            <a:round/>
            <a:headEnd/>
            <a:tailEnd/>
          </a:ln>
        </p:spPr>
      </p:pic>
      <p:pic>
        <p:nvPicPr>
          <p:cNvPr id="4106" name="Picture 9"/>
          <p:cNvPicPr>
            <a:picLocks noChangeAspect="1" noChangeArrowheads="1"/>
          </p:cNvPicPr>
          <p:nvPr/>
        </p:nvPicPr>
        <p:blipFill>
          <a:blip r:embed="rId10" cstate="print"/>
          <a:srcRect l="50665"/>
          <a:stretch>
            <a:fillRect/>
          </a:stretch>
        </p:blipFill>
        <p:spPr bwMode="auto">
          <a:xfrm>
            <a:off x="5209920" y="4369436"/>
            <a:ext cx="2774830" cy="1387561"/>
          </a:xfrm>
          <a:prstGeom prst="rect">
            <a:avLst/>
          </a:prstGeom>
          <a:noFill/>
          <a:ln w="9525">
            <a:noFill/>
            <a:round/>
            <a:headEnd/>
            <a:tailEnd/>
          </a:ln>
        </p:spPr>
      </p:pic>
      <p:pic>
        <p:nvPicPr>
          <p:cNvPr id="4107" name="Picture 10"/>
          <p:cNvPicPr>
            <a:picLocks noChangeAspect="1" noChangeArrowheads="1"/>
          </p:cNvPicPr>
          <p:nvPr/>
        </p:nvPicPr>
        <p:blipFill>
          <a:blip r:embed="rId11" cstate="print"/>
          <a:srcRect/>
          <a:stretch>
            <a:fillRect/>
          </a:stretch>
        </p:blipFill>
        <p:spPr bwMode="auto">
          <a:xfrm>
            <a:off x="2656801" y="2969592"/>
            <a:ext cx="2237760" cy="1676336"/>
          </a:xfrm>
          <a:prstGeom prst="rect">
            <a:avLst/>
          </a:prstGeom>
          <a:noFill/>
          <a:ln w="9525">
            <a:noFill/>
            <a:round/>
            <a:headEnd/>
            <a:tailEnd/>
          </a:ln>
        </p:spPr>
      </p:pic>
      <p:pic>
        <p:nvPicPr>
          <p:cNvPr id="4108" name="Picture 11"/>
          <p:cNvPicPr>
            <a:picLocks noChangeAspect="1" noChangeArrowheads="1"/>
          </p:cNvPicPr>
          <p:nvPr/>
        </p:nvPicPr>
        <p:blipFill>
          <a:blip r:embed="rId12" cstate="print"/>
          <a:srcRect l="24799" r="24799"/>
          <a:stretch>
            <a:fillRect/>
          </a:stretch>
        </p:blipFill>
        <p:spPr bwMode="auto">
          <a:xfrm>
            <a:off x="7290720" y="110181"/>
            <a:ext cx="1569600" cy="1659054"/>
          </a:xfrm>
          <a:prstGeom prst="rect">
            <a:avLst/>
          </a:prstGeom>
          <a:noFill/>
          <a:ln w="9525">
            <a:noFill/>
            <a:round/>
            <a:headEnd/>
            <a:tailEnd/>
          </a:ln>
        </p:spPr>
      </p:pic>
      <p:sp>
        <p:nvSpPr>
          <p:cNvPr id="4109" name="Text Box 12"/>
          <p:cNvSpPr txBox="1">
            <a:spLocks noChangeArrowheads="1"/>
          </p:cNvSpPr>
          <p:nvPr/>
        </p:nvSpPr>
        <p:spPr bwMode="auto">
          <a:xfrm>
            <a:off x="5292080" y="6309320"/>
            <a:ext cx="3732480" cy="663910"/>
          </a:xfrm>
          <a:prstGeom prst="rect">
            <a:avLst/>
          </a:prstGeom>
          <a:noFill/>
          <a:ln w="9525">
            <a:noFill/>
            <a:round/>
            <a:headEnd/>
            <a:tailEnd/>
          </a:ln>
        </p:spPr>
        <p:txBody>
          <a:bodyPr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b="1" dirty="0">
                <a:solidFill>
                  <a:srgbClr val="FF0000"/>
                </a:solidFill>
                <a:latin typeface="Calibri" pitchFamily="34" charset="0"/>
              </a:rPr>
              <a:t>… and more! All produce data with different properties.</a:t>
            </a:r>
          </a:p>
        </p:txBody>
      </p:sp>
      <p:sp>
        <p:nvSpPr>
          <p:cNvPr id="4110" name="Text Box 13"/>
          <p:cNvSpPr txBox="1">
            <a:spLocks noChangeArrowheads="1"/>
          </p:cNvSpPr>
          <p:nvPr/>
        </p:nvSpPr>
        <p:spPr bwMode="auto">
          <a:xfrm>
            <a:off x="249120" y="2354648"/>
            <a:ext cx="116352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Roche/454</a:t>
            </a:r>
          </a:p>
        </p:txBody>
      </p:sp>
      <p:sp>
        <p:nvSpPr>
          <p:cNvPr id="4111" name="Text Box 14"/>
          <p:cNvSpPr txBox="1">
            <a:spLocks noChangeArrowheads="1"/>
          </p:cNvSpPr>
          <p:nvPr/>
        </p:nvSpPr>
        <p:spPr bwMode="auto">
          <a:xfrm>
            <a:off x="83520" y="4562399"/>
            <a:ext cx="195552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HiSeq2000</a:t>
            </a:r>
          </a:p>
        </p:txBody>
      </p:sp>
      <p:sp>
        <p:nvSpPr>
          <p:cNvPr id="4112" name="Text Box 15"/>
          <p:cNvSpPr txBox="1">
            <a:spLocks noChangeArrowheads="1"/>
          </p:cNvSpPr>
          <p:nvPr/>
        </p:nvSpPr>
        <p:spPr bwMode="auto">
          <a:xfrm>
            <a:off x="1331640" y="6381328"/>
            <a:ext cx="170784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400" dirty="0">
                <a:solidFill>
                  <a:srgbClr val="000000"/>
                </a:solidFill>
                <a:latin typeface="Calibri" pitchFamily="34" charset="0"/>
              </a:rPr>
              <a:t>Ion Torrent PGM</a:t>
            </a:r>
          </a:p>
        </p:txBody>
      </p:sp>
      <p:sp>
        <p:nvSpPr>
          <p:cNvPr id="4113" name="Text Box 16"/>
          <p:cNvSpPr txBox="1">
            <a:spLocks noChangeArrowheads="1"/>
          </p:cNvSpPr>
          <p:nvPr/>
        </p:nvSpPr>
        <p:spPr bwMode="auto">
          <a:xfrm>
            <a:off x="2488320" y="6545488"/>
            <a:ext cx="184464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Ion Torrent Proton</a:t>
            </a:r>
          </a:p>
        </p:txBody>
      </p:sp>
      <p:sp>
        <p:nvSpPr>
          <p:cNvPr id="4114" name="Text Box 17"/>
          <p:cNvSpPr txBox="1">
            <a:spLocks noChangeArrowheads="1"/>
          </p:cNvSpPr>
          <p:nvPr/>
        </p:nvSpPr>
        <p:spPr bwMode="auto">
          <a:xfrm>
            <a:off x="2707200" y="2341686"/>
            <a:ext cx="11073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AB </a:t>
            </a:r>
            <a:r>
              <a:rPr lang="en-US" dirty="0" err="1">
                <a:solidFill>
                  <a:srgbClr val="000000"/>
                </a:solidFill>
                <a:latin typeface="Calibri" pitchFamily="34" charset="0"/>
              </a:rPr>
              <a:t>SOLiD</a:t>
            </a:r>
            <a:endParaRPr lang="en-US" dirty="0">
              <a:solidFill>
                <a:srgbClr val="000000"/>
              </a:solidFill>
              <a:latin typeface="Calibri" pitchFamily="34" charset="0"/>
            </a:endParaRPr>
          </a:p>
        </p:txBody>
      </p:sp>
      <p:sp>
        <p:nvSpPr>
          <p:cNvPr id="4115" name="Text Box 18"/>
          <p:cNvSpPr txBox="1">
            <a:spLocks noChangeArrowheads="1"/>
          </p:cNvSpPr>
          <p:nvPr/>
        </p:nvSpPr>
        <p:spPr bwMode="auto">
          <a:xfrm>
            <a:off x="5292080" y="5817917"/>
            <a:ext cx="25689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Oxford Nanopore </a:t>
            </a:r>
            <a:r>
              <a:rPr lang="en-US" dirty="0" err="1">
                <a:solidFill>
                  <a:srgbClr val="000000"/>
                </a:solidFill>
                <a:latin typeface="Calibri" pitchFamily="34" charset="0"/>
              </a:rPr>
              <a:t>GridION</a:t>
            </a:r>
            <a:endParaRPr lang="en-US" dirty="0">
              <a:solidFill>
                <a:srgbClr val="000000"/>
              </a:solidFill>
              <a:latin typeface="Calibri" pitchFamily="34" charset="0"/>
            </a:endParaRPr>
          </a:p>
        </p:txBody>
      </p:sp>
      <p:sp>
        <p:nvSpPr>
          <p:cNvPr id="4116" name="Text Box 19"/>
          <p:cNvSpPr txBox="1">
            <a:spLocks noChangeArrowheads="1"/>
          </p:cNvSpPr>
          <p:nvPr/>
        </p:nvSpPr>
        <p:spPr bwMode="auto">
          <a:xfrm>
            <a:off x="5225760" y="3763116"/>
            <a:ext cx="251136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Oxford Nanopore </a:t>
            </a:r>
            <a:r>
              <a:rPr lang="en-US" dirty="0" err="1">
                <a:solidFill>
                  <a:srgbClr val="000000"/>
                </a:solidFill>
                <a:latin typeface="Calibri" pitchFamily="34" charset="0"/>
              </a:rPr>
              <a:t>MinION</a:t>
            </a:r>
            <a:endParaRPr lang="en-US" dirty="0">
              <a:solidFill>
                <a:srgbClr val="000000"/>
              </a:solidFill>
              <a:latin typeface="Calibri" pitchFamily="34" charset="0"/>
            </a:endParaRPr>
          </a:p>
        </p:txBody>
      </p:sp>
      <p:sp>
        <p:nvSpPr>
          <p:cNvPr id="4117" name="Text Box 20"/>
          <p:cNvSpPr txBox="1">
            <a:spLocks noChangeArrowheads="1"/>
          </p:cNvSpPr>
          <p:nvPr/>
        </p:nvSpPr>
        <p:spPr bwMode="auto">
          <a:xfrm>
            <a:off x="7584767" y="1772816"/>
            <a:ext cx="1095840" cy="544377"/>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Complete</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Genomics</a:t>
            </a:r>
          </a:p>
        </p:txBody>
      </p:sp>
      <p:sp>
        <p:nvSpPr>
          <p:cNvPr id="4118" name="Text Box 21"/>
          <p:cNvSpPr txBox="1">
            <a:spLocks noChangeArrowheads="1"/>
          </p:cNvSpPr>
          <p:nvPr/>
        </p:nvSpPr>
        <p:spPr bwMode="auto">
          <a:xfrm>
            <a:off x="5169600" y="1792989"/>
            <a:ext cx="152064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a:t>
            </a:r>
            <a:r>
              <a:rPr lang="en-US" dirty="0" err="1">
                <a:solidFill>
                  <a:srgbClr val="000000"/>
                </a:solidFill>
                <a:latin typeface="Calibri" pitchFamily="34" charset="0"/>
              </a:rPr>
              <a:t>MiSeq</a:t>
            </a:r>
            <a:endParaRPr lang="en-US" dirty="0">
              <a:solidFill>
                <a:srgbClr val="000000"/>
              </a:solidFill>
              <a:latin typeface="Calibri" pitchFamily="34" charset="0"/>
            </a:endParaRPr>
          </a:p>
        </p:txBody>
      </p:sp>
      <p:sp>
        <p:nvSpPr>
          <p:cNvPr id="4119" name="Text Box 22"/>
          <p:cNvSpPr txBox="1">
            <a:spLocks noChangeArrowheads="1"/>
          </p:cNvSpPr>
          <p:nvPr/>
        </p:nvSpPr>
        <p:spPr bwMode="auto">
          <a:xfrm>
            <a:off x="2586240" y="4645928"/>
            <a:ext cx="22809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Pacific Biosciences RS</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a:blip r:embed="rId13"/>
          <a:stretch>
            <a:fillRect/>
          </a:stretch>
        </p:blipFill>
        <p:spPr>
          <a:xfrm>
            <a:off x="7907854" y="2420888"/>
            <a:ext cx="1066800" cy="1993900"/>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8030881" y="4379366"/>
            <a:ext cx="195552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err="1">
                <a:solidFill>
                  <a:srgbClr val="000000"/>
                </a:solidFill>
                <a:latin typeface="Calibri" pitchFamily="34" charset="0"/>
              </a:rPr>
              <a:t>NovaSeq</a:t>
            </a:r>
            <a:endParaRPr lang="en-US" dirty="0">
              <a:solidFill>
                <a:srgbClr val="000000"/>
              </a:solidFill>
              <a:latin typeface="Calibri" pitchFamily="34" charset="0"/>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6000</a:t>
            </a:r>
          </a:p>
        </p:txBody>
      </p:sp>
    </p:spTree>
    <p:extLst>
      <p:ext uri="{BB962C8B-B14F-4D97-AF65-F5344CB8AC3E}">
        <p14:creationId xmlns:p14="http://schemas.microsoft.com/office/powerpoint/2010/main" val="41120855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Hardware Implementation</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5" name="Object 4"/>
          <p:cNvGraphicFramePr>
            <a:graphicFrameLocks noChangeAspect="1"/>
          </p:cNvGraphicFramePr>
          <p:nvPr/>
        </p:nvGraphicFramePr>
        <p:xfrm>
          <a:off x="1049723" y="908720"/>
          <a:ext cx="7044555" cy="5391271"/>
        </p:xfrm>
        <a:graphic>
          <a:graphicData uri="http://schemas.openxmlformats.org/presentationml/2006/ole">
            <mc:AlternateContent xmlns:mc="http://schemas.openxmlformats.org/markup-compatibility/2006">
              <mc:Choice xmlns:v="urn:schemas-microsoft-com:vml" Requires="v">
                <p:oleObj spid="_x0000_s140316" name="Visio" r:id="rId3" imgW="3862369" imgH="2955572" progId="Visio.Drawing.11">
                  <p:embed/>
                </p:oleObj>
              </mc:Choice>
              <mc:Fallback>
                <p:oleObj name="Visio" r:id="rId3" imgW="3862369" imgH="2955572" progId="Visio.Drawing.11">
                  <p:embed/>
                  <p:pic>
                    <p:nvPicPr>
                      <p:cNvPr id="5" name="Object 4"/>
                      <p:cNvPicPr/>
                      <p:nvPr/>
                    </p:nvPicPr>
                    <p:blipFill>
                      <a:blip r:embed="rId4"/>
                      <a:stretch>
                        <a:fillRect/>
                      </a:stretch>
                    </p:blipFill>
                    <p:spPr>
                      <a:xfrm>
                        <a:off x="1049723" y="908720"/>
                        <a:ext cx="7044555" cy="5391271"/>
                      </a:xfrm>
                      <a:prstGeom prst="rect">
                        <a:avLst/>
                      </a:prstGeom>
                    </p:spPr>
                  </p:pic>
                </p:oleObj>
              </mc:Fallback>
            </mc:AlternateContent>
          </a:graphicData>
        </a:graphic>
      </p:graphicFrame>
      <p:sp>
        <p:nvSpPr>
          <p:cNvPr id="6" name="TextBox 5"/>
          <p:cNvSpPr txBox="1"/>
          <p:nvPr/>
        </p:nvSpPr>
        <p:spPr>
          <a:xfrm>
            <a:off x="6553200" y="1719323"/>
            <a:ext cx="936104" cy="4524315"/>
          </a:xfrm>
          <a:prstGeom prst="rect">
            <a:avLst/>
          </a:prstGeom>
          <a:solidFill>
            <a:schemeClr val="bg1"/>
          </a:solidFill>
          <a:ln w="5715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0001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0010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0101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0110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0111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1001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1010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1101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1110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1111</a:t>
            </a:r>
          </a:p>
        </p:txBody>
      </p:sp>
      <p:sp>
        <p:nvSpPr>
          <p:cNvPr id="7" name="Left Arrow 6"/>
          <p:cNvSpPr/>
          <p:nvPr/>
        </p:nvSpPr>
        <p:spPr>
          <a:xfrm>
            <a:off x="5148064" y="4001834"/>
            <a:ext cx="1296144" cy="445491"/>
          </a:xfrm>
          <a:prstGeom prst="leftArrow">
            <a:avLst>
              <a:gd name="adj1" fmla="val 50000"/>
              <a:gd name="adj2" fmla="val 5559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21DA912E-7E42-4040-ACD3-0908CAFD4A7E}"/>
              </a:ext>
            </a:extLst>
          </p:cNvPr>
          <p:cNvSpPr txBox="1"/>
          <p:nvPr/>
        </p:nvSpPr>
        <p:spPr>
          <a:xfrm>
            <a:off x="1075501" y="1163223"/>
            <a:ext cx="7315038" cy="1015663"/>
          </a:xfrm>
          <a:prstGeom prst="rect">
            <a:avLst/>
          </a:prstGeom>
          <a:solidFill>
            <a:schemeClr val="accent5">
              <a:lumMod val="60000"/>
              <a:lumOff val="40000"/>
            </a:schemeClr>
          </a:solidFill>
        </p:spPr>
        <p:txBody>
          <a:bodyPr wrap="square" rtlCol="0" anchor="ct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Tahoma"/>
                <a:ea typeface="+mn-ea"/>
                <a:cs typeface="+mn-cs"/>
              </a:rPr>
              <a:t>Counting is performed </a:t>
            </a:r>
            <a:r>
              <a:rPr kumimoji="0" lang="en-US" sz="2000" b="0" i="0" u="none" strike="noStrike" kern="1200" cap="none" spc="0" normalizeH="0" baseline="0" noProof="0">
                <a:ln>
                  <a:noFill/>
                </a:ln>
                <a:solidFill>
                  <a:srgbClr val="0000FF"/>
                </a:solidFill>
                <a:effectLst/>
                <a:uLnTx/>
                <a:uFillTx/>
                <a:latin typeface="Tahoma"/>
                <a:ea typeface="+mn-ea"/>
                <a:cs typeface="+mn-cs"/>
              </a:rPr>
              <a:t>concurrently</a:t>
            </a:r>
            <a:r>
              <a:rPr kumimoji="0" lang="en-US" sz="2000" b="0" i="0" u="none" strike="noStrike" kern="1200" cap="none" spc="0" normalizeH="0" baseline="0" noProof="0">
                <a:ln>
                  <a:noFill/>
                </a:ln>
                <a:solidFill>
                  <a:srgbClr val="000000"/>
                </a:solidFill>
                <a:effectLst/>
                <a:uLnTx/>
                <a:uFillTx/>
                <a:latin typeface="Tahoma"/>
                <a:ea typeface="+mn-ea"/>
                <a:cs typeface="+mn-cs"/>
              </a:rPr>
              <a:t> for </a:t>
            </a:r>
            <a:r>
              <a:rPr kumimoji="0" lang="en-US" sz="2000" b="0" i="1" u="none" strike="noStrike" kern="1200" cap="none" spc="0" normalizeH="0" baseline="0" noProof="0">
                <a:ln>
                  <a:noFill/>
                </a:ln>
                <a:solidFill>
                  <a:srgbClr val="0000FF"/>
                </a:solidFill>
                <a:effectLst/>
                <a:uLnTx/>
                <a:uFillTx/>
                <a:latin typeface="Tahoma"/>
                <a:ea typeface="+mn-ea"/>
                <a:cs typeface="+mn-cs"/>
              </a:rPr>
              <a:t>all</a:t>
            </a:r>
            <a:r>
              <a:rPr kumimoji="0" lang="en-US" sz="2000" b="0" i="0" u="none" strike="noStrike" kern="1200" cap="none" spc="0" normalizeH="0" baseline="0" noProof="0">
                <a:ln>
                  <a:noFill/>
                </a:ln>
                <a:solidFill>
                  <a:srgbClr val="000000"/>
                </a:solidFill>
                <a:effectLst/>
                <a:uLnTx/>
                <a:uFillTx/>
                <a:latin typeface="Tahoma"/>
                <a:ea typeface="+mn-ea"/>
                <a:cs typeface="+mn-cs"/>
              </a:rPr>
              <a:t> bit-vectors and all sliding windows in a single clock cycle using </a:t>
            </a:r>
            <a:r>
              <a:rPr kumimoji="0" lang="en-US" sz="2000" b="0" i="0" u="none" strike="noStrike" kern="1200" cap="none" spc="0" normalizeH="0" baseline="0" noProof="0">
                <a:ln>
                  <a:noFill/>
                </a:ln>
                <a:solidFill>
                  <a:srgbClr val="FF0000"/>
                </a:solidFill>
                <a:effectLst/>
                <a:uLnTx/>
                <a:uFillTx/>
                <a:latin typeface="Tahoma"/>
                <a:ea typeface="+mn-ea"/>
                <a:cs typeface="+mn-cs"/>
              </a:rPr>
              <a:t>multiple 4-input LUTs</a:t>
            </a:r>
            <a:r>
              <a:rPr kumimoji="0" lang="en-US" sz="2000" b="0" i="0" u="none" strike="noStrike" kern="1200" cap="none" spc="0" normalizeH="0" baseline="0" noProof="0">
                <a:ln>
                  <a:noFill/>
                </a:ln>
                <a:solidFill>
                  <a:srgbClr val="000000"/>
                </a:solidFill>
                <a:effectLst/>
                <a:uLnTx/>
                <a:uFillTx/>
                <a:latin typeface="Tahoma"/>
                <a:ea typeface="+mn-ea"/>
                <a:cs typeface="+mn-cs"/>
              </a:rPr>
              <a:t>.</a:t>
            </a:r>
          </a:p>
        </p:txBody>
      </p:sp>
    </p:spTree>
    <p:extLst>
      <p:ext uri="{BB962C8B-B14F-4D97-AF65-F5344CB8AC3E}">
        <p14:creationId xmlns:p14="http://schemas.microsoft.com/office/powerpoint/2010/main" val="3843126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up)">
                                      <p:cBhvr>
                                        <p:cTn id="7" dur="250"/>
                                        <p:tgtEl>
                                          <p:spTgt spid="6">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up)">
                                      <p:cBhvr>
                                        <p:cTn id="10" dur="250"/>
                                        <p:tgtEl>
                                          <p:spTgt spid="6">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wipe(up)">
                                      <p:cBhvr>
                                        <p:cTn id="13" dur="250"/>
                                        <p:tgtEl>
                                          <p:spTgt spid="6">
                                            <p:txEl>
                                              <p:pRg st="1" end="1"/>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wipe(up)">
                                      <p:cBhvr>
                                        <p:cTn id="16" dur="250"/>
                                        <p:tgtEl>
                                          <p:spTgt spid="6">
                                            <p:txEl>
                                              <p:pRg st="2" end="2"/>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up)">
                                      <p:cBhvr>
                                        <p:cTn id="19" dur="250"/>
                                        <p:tgtEl>
                                          <p:spTgt spid="6">
                                            <p:txEl>
                                              <p:pRg st="3" end="3"/>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up)">
                                      <p:cBhvr>
                                        <p:cTn id="22" dur="250"/>
                                        <p:tgtEl>
                                          <p:spTgt spid="6">
                                            <p:txEl>
                                              <p:pRg st="4" end="4"/>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wipe(up)">
                                      <p:cBhvr>
                                        <p:cTn id="25" dur="250"/>
                                        <p:tgtEl>
                                          <p:spTgt spid="6">
                                            <p:txEl>
                                              <p:pRg st="5" end="5"/>
                                            </p:tx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wipe(up)">
                                      <p:cBhvr>
                                        <p:cTn id="28" dur="250"/>
                                        <p:tgtEl>
                                          <p:spTgt spid="6">
                                            <p:txEl>
                                              <p:pRg st="6" end="6"/>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wipe(up)">
                                      <p:cBhvr>
                                        <p:cTn id="31" dur="250"/>
                                        <p:tgtEl>
                                          <p:spTgt spid="6">
                                            <p:txEl>
                                              <p:pRg st="7" end="7"/>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wipe(up)">
                                      <p:cBhvr>
                                        <p:cTn id="34" dur="250"/>
                                        <p:tgtEl>
                                          <p:spTgt spid="6">
                                            <p:txEl>
                                              <p:pRg st="8" end="8"/>
                                            </p:txEl>
                                          </p:spTgt>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Effect transition="in" filter="wipe(up)">
                                      <p:cBhvr>
                                        <p:cTn id="37" dur="250"/>
                                        <p:tgtEl>
                                          <p:spTgt spid="6">
                                            <p:txEl>
                                              <p:pRg st="9" end="9"/>
                                            </p:txEl>
                                          </p:spTgt>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6">
                                            <p:txEl>
                                              <p:pRg st="10" end="10"/>
                                            </p:txEl>
                                          </p:spTgt>
                                        </p:tgtEl>
                                        <p:attrNameLst>
                                          <p:attrName>style.visibility</p:attrName>
                                        </p:attrNameLst>
                                      </p:cBhvr>
                                      <p:to>
                                        <p:strVal val="visible"/>
                                      </p:to>
                                    </p:set>
                                    <p:animEffect transition="in" filter="wipe(up)">
                                      <p:cBhvr>
                                        <p:cTn id="40" dur="250"/>
                                        <p:tgtEl>
                                          <p:spTgt spid="6">
                                            <p:txEl>
                                              <p:pRg st="10" end="10"/>
                                            </p:tx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animEffect transition="in" filter="wipe(up)">
                                      <p:cBhvr>
                                        <p:cTn id="43" dur="250"/>
                                        <p:tgtEl>
                                          <p:spTgt spid="6">
                                            <p:txEl>
                                              <p:pRg st="11" end="11"/>
                                            </p:txEl>
                                          </p:spTgt>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6">
                                            <p:txEl>
                                              <p:pRg st="12" end="12"/>
                                            </p:txEl>
                                          </p:spTgt>
                                        </p:tgtEl>
                                        <p:attrNameLst>
                                          <p:attrName>style.visibility</p:attrName>
                                        </p:attrNameLst>
                                      </p:cBhvr>
                                      <p:to>
                                        <p:strVal val="visible"/>
                                      </p:to>
                                    </p:set>
                                    <p:animEffect transition="in" filter="wipe(up)">
                                      <p:cBhvr>
                                        <p:cTn id="46" dur="250"/>
                                        <p:tgtEl>
                                          <p:spTgt spid="6">
                                            <p:txEl>
                                              <p:pRg st="12" end="12"/>
                                            </p:tx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6">
                                            <p:txEl>
                                              <p:pRg st="13" end="13"/>
                                            </p:txEl>
                                          </p:spTgt>
                                        </p:tgtEl>
                                        <p:attrNameLst>
                                          <p:attrName>style.visibility</p:attrName>
                                        </p:attrNameLst>
                                      </p:cBhvr>
                                      <p:to>
                                        <p:strVal val="visible"/>
                                      </p:to>
                                    </p:set>
                                    <p:animEffect transition="in" filter="wipe(up)">
                                      <p:cBhvr>
                                        <p:cTn id="49" dur="250"/>
                                        <p:tgtEl>
                                          <p:spTgt spid="6">
                                            <p:txEl>
                                              <p:pRg st="13" end="13"/>
                                            </p:tx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6">
                                            <p:txEl>
                                              <p:pRg st="14" end="14"/>
                                            </p:txEl>
                                          </p:spTgt>
                                        </p:tgtEl>
                                        <p:attrNameLst>
                                          <p:attrName>style.visibility</p:attrName>
                                        </p:attrNameLst>
                                      </p:cBhvr>
                                      <p:to>
                                        <p:strVal val="visible"/>
                                      </p:to>
                                    </p:set>
                                    <p:animEffect transition="in" filter="wipe(up)">
                                      <p:cBhvr>
                                        <p:cTn id="52" dur="250"/>
                                        <p:tgtEl>
                                          <p:spTgt spid="6">
                                            <p:txEl>
                                              <p:pRg st="14" end="14"/>
                                            </p:tx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6">
                                            <p:txEl>
                                              <p:pRg st="15" end="15"/>
                                            </p:txEl>
                                          </p:spTgt>
                                        </p:tgtEl>
                                        <p:attrNameLst>
                                          <p:attrName>style.visibility</p:attrName>
                                        </p:attrNameLst>
                                      </p:cBhvr>
                                      <p:to>
                                        <p:strVal val="visible"/>
                                      </p:to>
                                    </p:set>
                                    <p:animEffect transition="in" filter="wipe(up)">
                                      <p:cBhvr>
                                        <p:cTn id="55" dur="250"/>
                                        <p:tgtEl>
                                          <p:spTgt spid="6">
                                            <p:txEl>
                                              <p:pRg st="15" end="15"/>
                                            </p:txEl>
                                          </p:spTgt>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right)">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dissolve">
                                      <p:cBhvr>
                                        <p:cTn id="6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7" grpId="0" animBg="1"/>
      <p:bldP spid="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t>
            </a:r>
            <a:r>
              <a:rPr lang="en-US" dirty="0">
                <a:solidFill>
                  <a:srgbClr val="006633"/>
                </a:solidFill>
              </a:rPr>
              <a:t>Shouji </a:t>
            </a:r>
            <a:r>
              <a:rPr lang="en-US" sz="3200" dirty="0">
                <a:solidFill>
                  <a:srgbClr val="006633"/>
                </a:solidFill>
              </a:rPr>
              <a:t>(</a:t>
            </a:r>
            <a:r>
              <a:rPr lang="ja-JP" altLang="en-US" sz="3200">
                <a:solidFill>
                  <a:srgbClr val="006633"/>
                </a:solidFill>
              </a:rPr>
              <a:t>障子</a:t>
            </a:r>
            <a:r>
              <a:rPr lang="en-US" altLang="ja-JP" sz="3200" dirty="0">
                <a:solidFill>
                  <a:srgbClr val="006633"/>
                </a:solidFill>
              </a:rPr>
              <a:t>)</a:t>
            </a:r>
            <a:r>
              <a:rPr lang="en-US" sz="3600" dirty="0">
                <a:solidFill>
                  <a:srgbClr val="006633"/>
                </a:solidFill>
              </a:rPr>
              <a:t> </a:t>
            </a:r>
            <a:r>
              <a:rPr lang="en-US" sz="2600" b="1" dirty="0">
                <a:solidFill>
                  <a:srgbClr val="006633"/>
                </a:solidFill>
              </a:rPr>
              <a:t>[Alser+, Bioinformatics 2019]</a:t>
            </a:r>
            <a:endParaRPr lang="en-US" sz="2600" b="1" dirty="0"/>
          </a:p>
        </p:txBody>
      </p:sp>
      <p:pic>
        <p:nvPicPr>
          <p:cNvPr id="7" name="Content Placeholder 6">
            <a:extLst>
              <a:ext uri="{FF2B5EF4-FFF2-40B4-BE49-F238E27FC236}">
                <a16:creationId xmlns:a16="http://schemas.microsoft.com/office/drawing/2014/main" id="{B4B2A96C-30FF-114A-9994-B69E4AA5035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877" t="20040" r="30684" b="41570"/>
          <a:stretch/>
        </p:blipFill>
        <p:spPr>
          <a:xfrm>
            <a:off x="1259632" y="2627084"/>
            <a:ext cx="7262274" cy="4104764"/>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00218" y="1052736"/>
            <a:ext cx="8476676"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Mohammed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700" b="0" i="0" u="none" strike="noStrike" kern="1200" cap="none" spc="0" normalizeH="0" baseline="0" noProof="0" dirty="0">
                <a:ln>
                  <a:noFill/>
                </a:ln>
                <a:solidFill>
                  <a:srgbClr val="000000"/>
                </a:solidFill>
                <a:effectLst/>
                <a:uLnTx/>
                <a:uFillTx/>
                <a:latin typeface="Tahoma"/>
                <a:ea typeface="+mn-ea"/>
                <a:cs typeface="+mn-cs"/>
              </a:rPr>
              <a:t>, Hasan Hassan, Akash Kumar, Onur Mutlu, and Can Alkan,</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"Shouji: A Fast and Efficient Pre-Alignment Filter for Sequence Alignment"</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1" i="1" u="none" strike="noStrike" kern="1200" cap="none" spc="0" normalizeH="0" baseline="0" noProof="0" dirty="0">
                <a:ln>
                  <a:noFill/>
                </a:ln>
                <a:solidFill>
                  <a:srgbClr val="000000"/>
                </a:solidFill>
                <a:effectLst/>
                <a:uLnTx/>
                <a:uFillTx/>
                <a:latin typeface="Tahoma"/>
                <a:ea typeface="+mn-ea"/>
                <a:cs typeface="+mn-cs"/>
                <a:hlinkClick r:id="rId4"/>
              </a:rPr>
              <a:t>Bioinformatics</a:t>
            </a:r>
            <a:r>
              <a:rPr kumimoji="0" lang="en-US" sz="1700" b="0" i="0" u="none" strike="noStrike" kern="1200" cap="none" spc="0" normalizeH="0" baseline="0" noProof="0" dirty="0">
                <a:ln>
                  <a:noFill/>
                </a:ln>
                <a:solidFill>
                  <a:srgbClr val="000000"/>
                </a:solidFill>
                <a:effectLst/>
                <a:uLnTx/>
                <a:uFillTx/>
                <a:latin typeface="Tahoma"/>
                <a:ea typeface="+mn-ea"/>
                <a:cs typeface="+mn-cs"/>
              </a:rPr>
              <a:t>, [published online, March 28], 2019. </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0" i="0" u="none" strike="noStrike" kern="1200" cap="none" spc="0" normalizeH="0" baseline="0" noProof="0" dirty="0">
                <a:ln>
                  <a:noFill/>
                </a:ln>
                <a:solidFill>
                  <a:srgbClr val="000000"/>
                </a:solidFill>
                <a:effectLst/>
                <a:uLnTx/>
                <a:uFillTx/>
                <a:latin typeface="Tahoma"/>
                <a:ea typeface="+mn-ea"/>
                <a:cs typeface="+mn-cs"/>
              </a:rPr>
              <a:t>[</a:t>
            </a: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5"/>
              </a:rPr>
              <a:t>Source Code</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0" i="0" u="none" strike="noStrike" kern="1200" cap="none" spc="0" normalizeH="0" baseline="0" noProof="0" dirty="0">
                <a:ln>
                  <a:noFill/>
                </a:ln>
                <a:solidFill>
                  <a:srgbClr val="000000"/>
                </a:solidFill>
                <a:effectLst/>
                <a:uLnTx/>
                <a:uFillTx/>
                <a:latin typeface="Tahoma"/>
                <a:ea typeface="+mn-ea"/>
                <a:cs typeface="+mn-cs"/>
              </a:rPr>
              <a:t>[</a:t>
            </a: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6"/>
              </a:rPr>
              <a:t>Online link at Bioinformatics Journal</a:t>
            </a:r>
            <a:r>
              <a:rPr kumimoji="0" lang="en-US" sz="17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97374682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A81F32-CBF9-E94D-A888-7F327824E4CE}"/>
              </a:ext>
            </a:extLst>
          </p:cNvPr>
          <p:cNvPicPr>
            <a:picLocks noChangeAspect="1"/>
          </p:cNvPicPr>
          <p:nvPr/>
        </p:nvPicPr>
        <p:blipFill>
          <a:blip r:embed="rId2"/>
          <a:stretch>
            <a:fillRect/>
          </a:stretch>
        </p:blipFill>
        <p:spPr>
          <a:xfrm>
            <a:off x="683568" y="2109396"/>
            <a:ext cx="7634053" cy="4273222"/>
          </a:xfrm>
          <a:prstGeom prst="rect">
            <a:avLst/>
          </a:prstGeom>
        </p:spPr>
      </p:pic>
      <p:sp>
        <p:nvSpPr>
          <p:cNvPr id="2" name="Title 1"/>
          <p:cNvSpPr>
            <a:spLocks noGrp="1"/>
          </p:cNvSpPr>
          <p:nvPr>
            <p:ph type="title"/>
          </p:nvPr>
        </p:nvSpPr>
        <p:spPr>
          <a:xfrm>
            <a:off x="228600" y="152400"/>
            <a:ext cx="8915400" cy="1066800"/>
          </a:xfrm>
        </p:spPr>
        <p:txBody>
          <a:bodyPr/>
          <a:lstStyle/>
          <a:p>
            <a:r>
              <a:rPr lang="en-US" dirty="0" err="1"/>
              <a:t>SneakySnake</a:t>
            </a:r>
            <a:r>
              <a:rPr lang="en-US" sz="3600" dirty="0"/>
              <a:t> </a:t>
            </a:r>
            <a:r>
              <a:rPr lang="en-US" sz="3000" b="1" dirty="0"/>
              <a:t>[Alser+, Bioinformatics 2020]</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00218" y="1052736"/>
            <a:ext cx="8476676" cy="2292935"/>
          </a:xfrm>
          <a:prstGeom prst="rect">
            <a:avLst/>
          </a:prstGeom>
        </p:spPr>
        <p:txBody>
          <a:bodyPr wrap="square">
            <a:spAutoFit/>
          </a:bodyPr>
          <a:lstStyle/>
          <a:p>
            <a:r>
              <a:rPr lang="en-US" dirty="0"/>
              <a:t>Mohammed Alser, Taha </a:t>
            </a:r>
            <a:r>
              <a:rPr lang="en-US" dirty="0" err="1"/>
              <a:t>Shahroodi</a:t>
            </a:r>
            <a:r>
              <a:rPr lang="en-US" dirty="0"/>
              <a:t>, Juan-Gomez Luna, Can Alkan, and Onur Mutlu,</a:t>
            </a:r>
            <a:br>
              <a:rPr lang="en-US" dirty="0"/>
            </a:br>
            <a:r>
              <a:rPr lang="en-US" b="1" dirty="0">
                <a:solidFill>
                  <a:srgbClr val="0000FF"/>
                </a:solidFill>
                <a:hlinkClick r:id="rId3">
                  <a:extLst>
                    <a:ext uri="{A12FA001-AC4F-418D-AE19-62706E023703}">
                      <ahyp:hlinkClr xmlns:ahyp="http://schemas.microsoft.com/office/drawing/2018/hyperlinkcolor" val="tx"/>
                    </a:ext>
                  </a:extLst>
                </a:hlinkClick>
              </a:rPr>
              <a:t>"SneakySnake: A Fast and Accurate Universal Genome Pre-Alignment Filter for CPUs, GPUs, and FPGAs"</a:t>
            </a:r>
            <a:br>
              <a:rPr lang="en-US" dirty="0"/>
            </a:br>
            <a:r>
              <a:rPr lang="en-US" b="1" i="1" dirty="0">
                <a:hlinkClick r:id="rId4"/>
              </a:rPr>
              <a:t>Bioinformatics</a:t>
            </a:r>
            <a:r>
              <a:rPr lang="en-US" dirty="0"/>
              <a:t>, to appear in 2020.</a:t>
            </a:r>
            <a:br>
              <a:rPr lang="en-US" dirty="0"/>
            </a:br>
            <a:r>
              <a:rPr lang="en-US" dirty="0"/>
              <a:t>[</a:t>
            </a:r>
            <a:r>
              <a:rPr lang="en-US" dirty="0">
                <a:hlinkClick r:id="rId5"/>
              </a:rPr>
              <a:t>Source Code</a:t>
            </a:r>
            <a:r>
              <a:rPr lang="en-US" dirty="0"/>
              <a:t>]</a:t>
            </a:r>
            <a:br>
              <a:rPr lang="en-US" dirty="0"/>
            </a:br>
            <a:r>
              <a:rPr lang="en-US" dirty="0"/>
              <a:t>[</a:t>
            </a:r>
            <a:r>
              <a:rPr lang="en-US" dirty="0">
                <a:hlinkClick r:id="rId6"/>
              </a:rPr>
              <a:t>Online link at Bioinformatics Journal</a:t>
            </a:r>
            <a:r>
              <a:rPr lang="en-US" dirty="0"/>
              <a:t>]</a:t>
            </a:r>
          </a:p>
          <a:p>
            <a:br>
              <a:rPr lang="en-US" sz="1600" dirty="0"/>
            </a:b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621177154"/>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C5DF-5F3C-4885-A189-23EDC600DCD5}"/>
              </a:ext>
            </a:extLst>
          </p:cNvPr>
          <p:cNvSpPr>
            <a:spLocks noGrp="1"/>
          </p:cNvSpPr>
          <p:nvPr>
            <p:ph type="title"/>
          </p:nvPr>
        </p:nvSpPr>
        <p:spPr/>
        <p:txBody>
          <a:bodyPr/>
          <a:lstStyle/>
          <a:p>
            <a:r>
              <a:rPr lang="en-US" err="1"/>
              <a:t>SneakySnake</a:t>
            </a:r>
            <a:endParaRPr lang="en-US"/>
          </a:p>
        </p:txBody>
      </p:sp>
      <p:sp>
        <p:nvSpPr>
          <p:cNvPr id="4" name="Slide Number Placeholder 3">
            <a:extLst>
              <a:ext uri="{FF2B5EF4-FFF2-40B4-BE49-F238E27FC236}">
                <a16:creationId xmlns:a16="http://schemas.microsoft.com/office/drawing/2014/main" id="{D694AEB0-7C3E-4373-B84A-1A6BBDEFCAD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Content Placeholder 2"/>
          <p:cNvSpPr txBox="1">
            <a:spLocks/>
          </p:cNvSpPr>
          <p:nvPr/>
        </p:nvSpPr>
        <p:spPr bwMode="auto">
          <a:xfrm>
            <a:off x="63710" y="908720"/>
            <a:ext cx="9110272"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FF0000"/>
                </a:solidFill>
                <a:effectLst/>
                <a:uLnTx/>
                <a:uFillTx/>
                <a:latin typeface="Tahoma"/>
                <a:ea typeface="+mn-ea"/>
                <a:cs typeface="+mn-cs"/>
              </a:rPr>
              <a:t>Key observation: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0" cap="none" spc="0" normalizeH="0" baseline="0" noProof="0" dirty="0">
                <a:ln>
                  <a:noFill/>
                </a:ln>
                <a:solidFill>
                  <a:srgbClr val="000000"/>
                </a:solidFill>
                <a:effectLst/>
                <a:uLnTx/>
                <a:uFillTx/>
                <a:latin typeface="Tahoma"/>
                <a:ea typeface="+mn-ea"/>
                <a:cs typeface="+mn-cs"/>
              </a:rPr>
              <a:t>Correct alignment is </a:t>
            </a:r>
            <a:r>
              <a:rPr kumimoji="0" lang="en-US" sz="2200" b="0" i="0" u="none" strike="noStrike" kern="0" cap="none" spc="0" normalizeH="0" baseline="0" noProof="0" dirty="0">
                <a:ln>
                  <a:noFill/>
                </a:ln>
                <a:solidFill>
                  <a:srgbClr val="FF0000"/>
                </a:solidFill>
                <a:effectLst/>
                <a:uLnTx/>
                <a:uFillTx/>
                <a:latin typeface="Tahoma"/>
                <a:ea typeface="+mn-ea"/>
                <a:cs typeface="+mn-cs"/>
              </a:rPr>
              <a:t>a sequence of non-overlapping long </a:t>
            </a:r>
            <a:r>
              <a:rPr kumimoji="0" lang="en-US" sz="2200" b="0" i="0" u="none" strike="noStrike" kern="0" cap="none" spc="0" normalizeH="0" baseline="0" noProof="0" dirty="0">
                <a:ln>
                  <a:noFill/>
                </a:ln>
                <a:solidFill>
                  <a:srgbClr val="000000"/>
                </a:solidFill>
                <a:effectLst/>
                <a:uLnTx/>
                <a:uFillTx/>
                <a:latin typeface="Tahoma"/>
                <a:ea typeface="+mn-ea"/>
                <a:cs typeface="+mn-cs"/>
              </a:rPr>
              <a:t>matches. </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0070C0"/>
                </a:solidFill>
                <a:effectLst/>
                <a:uLnTx/>
                <a:uFillTx/>
                <a:latin typeface="Tahoma"/>
                <a:ea typeface="+mn-ea"/>
                <a:cs typeface="+mn-cs"/>
              </a:rPr>
              <a:t>Key idea: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0" cap="none" spc="0" normalizeH="0" baseline="0" noProof="0" dirty="0">
                <a:ln>
                  <a:noFill/>
                </a:ln>
                <a:solidFill>
                  <a:srgbClr val="000000"/>
                </a:solidFill>
                <a:effectLst/>
                <a:uLnTx/>
                <a:uFillTx/>
                <a:latin typeface="Tahoma"/>
                <a:ea typeface="+mn-ea"/>
                <a:cs typeface="+mn-cs"/>
              </a:rPr>
              <a:t>Reduce the approximate string matching problem to the </a:t>
            </a:r>
            <a:r>
              <a:rPr kumimoji="0" lang="en-US" sz="2200" b="0" i="0" u="none" strike="noStrike" kern="0" cap="none" spc="0" normalizeH="0" baseline="0" noProof="0" dirty="0">
                <a:ln>
                  <a:noFill/>
                </a:ln>
                <a:solidFill>
                  <a:srgbClr val="FF0000"/>
                </a:solidFill>
                <a:effectLst/>
                <a:uLnTx/>
                <a:uFillTx/>
                <a:latin typeface="Tahoma"/>
                <a:ea typeface="+mn-ea"/>
                <a:cs typeface="+mn-cs"/>
              </a:rPr>
              <a:t>Single Net Routing problem </a:t>
            </a:r>
            <a:r>
              <a:rPr kumimoji="0" lang="en-US" sz="2200" b="0" i="0" u="none" strike="noStrike" kern="0" cap="none" spc="0" normalizeH="0" baseline="0" noProof="0" dirty="0">
                <a:ln>
                  <a:noFill/>
                </a:ln>
                <a:solidFill>
                  <a:srgbClr val="000000"/>
                </a:solidFill>
                <a:effectLst/>
                <a:uLnTx/>
                <a:uFillTx/>
                <a:latin typeface="Tahoma"/>
                <a:ea typeface="+mn-ea"/>
                <a:cs typeface="+mn-cs"/>
              </a:rPr>
              <a:t>in VLSI chip layout.</a:t>
            </a:r>
          </a:p>
        </p:txBody>
      </p:sp>
      <p:pic>
        <p:nvPicPr>
          <p:cNvPr id="6" name="Picture 5">
            <a:extLst>
              <a:ext uri="{FF2B5EF4-FFF2-40B4-BE49-F238E27FC236}">
                <a16:creationId xmlns:a16="http://schemas.microsoft.com/office/drawing/2014/main" id="{CA921128-6AA3-A64C-9F07-42617769623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388389" y="3568142"/>
            <a:ext cx="4589511" cy="2297336"/>
          </a:xfrm>
          <a:prstGeom prst="rect">
            <a:avLst/>
          </a:prstGeom>
        </p:spPr>
      </p:pic>
      <p:pic>
        <p:nvPicPr>
          <p:cNvPr id="7" name="Picture 6" descr="Image result for snake cartoon">
            <a:extLst>
              <a:ext uri="{FF2B5EF4-FFF2-40B4-BE49-F238E27FC236}">
                <a16:creationId xmlns:a16="http://schemas.microsoft.com/office/drawing/2014/main" id="{CB63B92B-9289-FE4A-B9FD-A9FCC11BDDD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1560" y="3763281"/>
            <a:ext cx="1613722" cy="1433979"/>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a:extLst>
              <a:ext uri="{FF2B5EF4-FFF2-40B4-BE49-F238E27FC236}">
                <a16:creationId xmlns:a16="http://schemas.microsoft.com/office/drawing/2014/main" id="{D11CA364-7394-F446-A6C1-4B311651A7F5}"/>
              </a:ext>
            </a:extLst>
          </p:cNvPr>
          <p:cNvSpPr/>
          <p:nvPr/>
        </p:nvSpPr>
        <p:spPr>
          <a:xfrm>
            <a:off x="2077768" y="4463237"/>
            <a:ext cx="407305" cy="250668"/>
          </a:xfrm>
          <a:prstGeom prst="rightArrow">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sp>
        <p:nvSpPr>
          <p:cNvPr id="9" name="Right Arrow 8">
            <a:extLst>
              <a:ext uri="{FF2B5EF4-FFF2-40B4-BE49-F238E27FC236}">
                <a16:creationId xmlns:a16="http://schemas.microsoft.com/office/drawing/2014/main" id="{52BD52FD-837F-CB4E-AA90-1A144AEF2CC0}"/>
              </a:ext>
            </a:extLst>
          </p:cNvPr>
          <p:cNvSpPr/>
          <p:nvPr/>
        </p:nvSpPr>
        <p:spPr>
          <a:xfrm>
            <a:off x="6889190" y="4463237"/>
            <a:ext cx="386242" cy="237705"/>
          </a:xfrm>
          <a:prstGeom prst="rightArrow">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pic>
        <p:nvPicPr>
          <p:cNvPr id="11" name="Picture 10">
            <a:extLst>
              <a:ext uri="{FF2B5EF4-FFF2-40B4-BE49-F238E27FC236}">
                <a16:creationId xmlns:a16="http://schemas.microsoft.com/office/drawing/2014/main" id="{F2B89DEB-F7F4-3B44-BCAE-34A3F25B704D}"/>
              </a:ext>
            </a:extLst>
          </p:cNvPr>
          <p:cNvPicPr>
            <a:picLocks noChangeAspect="1"/>
          </p:cNvPicPr>
          <p:nvPr/>
        </p:nvPicPr>
        <p:blipFill>
          <a:blip r:embed="rId4">
            <a:clrChange>
              <a:clrFrom>
                <a:srgbClr val="F7F7F7"/>
              </a:clrFrom>
              <a:clrTo>
                <a:srgbClr val="F7F7F7">
                  <a:alpha val="0"/>
                </a:srgbClr>
              </a:clrTo>
            </a:clrChange>
          </a:blip>
          <a:stretch>
            <a:fillRect/>
          </a:stretch>
        </p:blipFill>
        <p:spPr>
          <a:xfrm>
            <a:off x="7150751" y="3857357"/>
            <a:ext cx="1552848" cy="1789151"/>
          </a:xfrm>
          <a:prstGeom prst="rect">
            <a:avLst/>
          </a:prstGeom>
        </p:spPr>
      </p:pic>
      <p:sp>
        <p:nvSpPr>
          <p:cNvPr id="12" name="TextBox 11">
            <a:extLst>
              <a:ext uri="{FF2B5EF4-FFF2-40B4-BE49-F238E27FC236}">
                <a16:creationId xmlns:a16="http://schemas.microsoft.com/office/drawing/2014/main" id="{94C390FC-A270-8644-A967-AAB2D03D519A}"/>
              </a:ext>
            </a:extLst>
          </p:cNvPr>
          <p:cNvSpPr txBox="1"/>
          <p:nvPr/>
        </p:nvSpPr>
        <p:spPr>
          <a:xfrm>
            <a:off x="2987824" y="5661248"/>
            <a:ext cx="338437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ahoma"/>
                <a:ea typeface="+mn-ea"/>
                <a:cs typeface="+mn-cs"/>
              </a:rPr>
              <a:t>VLSI chip layout</a:t>
            </a:r>
          </a:p>
        </p:txBody>
      </p:sp>
    </p:spTree>
    <p:extLst>
      <p:ext uri="{BB962C8B-B14F-4D97-AF65-F5344CB8AC3E}">
        <p14:creationId xmlns:p14="http://schemas.microsoft.com/office/powerpoint/2010/main" val="239751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wipe(down)">
                                      <p:cBhvr>
                                        <p:cTn id="10" dur="500"/>
                                        <p:tgtEl>
                                          <p:spTgt spid="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par>
                                <p:cTn id="25" presetID="9"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C5DF-5F3C-4885-A189-23EDC600DCD5}"/>
              </a:ext>
            </a:extLst>
          </p:cNvPr>
          <p:cNvSpPr>
            <a:spLocks noGrp="1"/>
          </p:cNvSpPr>
          <p:nvPr>
            <p:ph type="title"/>
          </p:nvPr>
        </p:nvSpPr>
        <p:spPr/>
        <p:txBody>
          <a:bodyPr/>
          <a:lstStyle/>
          <a:p>
            <a:r>
              <a:rPr lang="en-US" err="1"/>
              <a:t>SneakySnake</a:t>
            </a:r>
            <a:endParaRPr lang="en-US"/>
          </a:p>
        </p:txBody>
      </p:sp>
      <p:sp>
        <p:nvSpPr>
          <p:cNvPr id="4" name="Slide Number Placeholder 3">
            <a:extLst>
              <a:ext uri="{FF2B5EF4-FFF2-40B4-BE49-F238E27FC236}">
                <a16:creationId xmlns:a16="http://schemas.microsoft.com/office/drawing/2014/main" id="{D694AEB0-7C3E-4373-B84A-1A6BBDEFCAD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Content Placeholder 2"/>
          <p:cNvSpPr txBox="1">
            <a:spLocks/>
          </p:cNvSpPr>
          <p:nvPr/>
        </p:nvSpPr>
        <p:spPr bwMode="auto">
          <a:xfrm>
            <a:off x="63710" y="908720"/>
            <a:ext cx="9110272"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FF0000"/>
                </a:solidFill>
                <a:effectLst/>
                <a:uLnTx/>
                <a:uFillTx/>
                <a:latin typeface="Tahoma"/>
                <a:ea typeface="+mn-ea"/>
                <a:cs typeface="+mn-cs"/>
              </a:rPr>
              <a:t>Key observation: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0" cap="none" spc="0" normalizeH="0" baseline="0" noProof="0" dirty="0">
                <a:ln>
                  <a:noFill/>
                </a:ln>
                <a:solidFill>
                  <a:srgbClr val="000000"/>
                </a:solidFill>
                <a:effectLst/>
                <a:uLnTx/>
                <a:uFillTx/>
                <a:latin typeface="Tahoma"/>
                <a:ea typeface="+mn-ea"/>
                <a:cs typeface="+mn-cs"/>
              </a:rPr>
              <a:t>Correct alignment is </a:t>
            </a:r>
            <a:r>
              <a:rPr kumimoji="0" lang="en-US" sz="2200" b="0" i="0" u="none" strike="noStrike" kern="0" cap="none" spc="0" normalizeH="0" baseline="0" noProof="0" dirty="0">
                <a:ln>
                  <a:noFill/>
                </a:ln>
                <a:solidFill>
                  <a:srgbClr val="FF0000"/>
                </a:solidFill>
                <a:effectLst/>
                <a:uLnTx/>
                <a:uFillTx/>
                <a:latin typeface="Tahoma"/>
                <a:ea typeface="+mn-ea"/>
                <a:cs typeface="+mn-cs"/>
              </a:rPr>
              <a:t>a sequence of non-overlapping long </a:t>
            </a:r>
            <a:r>
              <a:rPr kumimoji="0" lang="en-US" sz="2200" b="0" i="0" u="none" strike="noStrike" kern="0" cap="none" spc="0" normalizeH="0" baseline="0" noProof="0" dirty="0">
                <a:ln>
                  <a:noFill/>
                </a:ln>
                <a:solidFill>
                  <a:srgbClr val="000000"/>
                </a:solidFill>
                <a:effectLst/>
                <a:uLnTx/>
                <a:uFillTx/>
                <a:latin typeface="Tahoma"/>
                <a:ea typeface="+mn-ea"/>
                <a:cs typeface="+mn-cs"/>
              </a:rPr>
              <a:t>matches. </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2000" b="1" i="0" u="none" strike="noStrike" kern="0" cap="none" spc="0" normalizeH="0" baseline="0" noProof="0" dirty="0">
              <a:ln>
                <a:noFill/>
              </a:ln>
              <a:solidFill>
                <a:srgbClr val="0000FF"/>
              </a:solidFill>
              <a:effectLst/>
              <a:uLnTx/>
              <a:uFillTx/>
              <a:latin typeface="Tahom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0000FF"/>
                </a:solidFill>
                <a:effectLst/>
                <a:uLnTx/>
                <a:uFillTx/>
                <a:latin typeface="Tahoma"/>
                <a:ea typeface="+mn-ea"/>
                <a:cs typeface="+mn-cs"/>
              </a:rPr>
              <a:t>Key idea:</a:t>
            </a:r>
          </a:p>
          <a:p>
            <a:pPr lvl="1">
              <a:buClr>
                <a:srgbClr val="3B812F"/>
              </a:buClr>
              <a:defRPr/>
            </a:pPr>
            <a:r>
              <a:rPr lang="en-US" kern="0" dirty="0">
                <a:solidFill>
                  <a:srgbClr val="000000"/>
                </a:solidFill>
              </a:rPr>
              <a:t>Reduce the approximate string matching problem to the </a:t>
            </a:r>
            <a:r>
              <a:rPr lang="en-US" kern="0" dirty="0">
                <a:solidFill>
                  <a:srgbClr val="FF0000"/>
                </a:solidFill>
              </a:rPr>
              <a:t>Single Net Routing problem </a:t>
            </a:r>
            <a:r>
              <a:rPr lang="en-US" kern="0" dirty="0">
                <a:solidFill>
                  <a:srgbClr val="000000"/>
                </a:solidFill>
              </a:rPr>
              <a:t>in VLSI chip layout.</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2000" b="1" i="0" u="none" strike="noStrike" kern="0" cap="none" spc="0" normalizeH="0" baseline="0" noProof="0" dirty="0">
              <a:ln>
                <a:noFill/>
              </a:ln>
              <a:solidFill>
                <a:srgbClr val="006633"/>
              </a:solidFill>
              <a:effectLst/>
              <a:uLnTx/>
              <a:uFillTx/>
              <a:latin typeface="Tahom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006633"/>
                </a:solidFill>
                <a:effectLst/>
                <a:uLnTx/>
                <a:uFillTx/>
                <a:latin typeface="Tahoma"/>
                <a:ea typeface="+mn-ea"/>
                <a:cs typeface="+mn-cs"/>
              </a:rPr>
              <a:t>Key result:</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1200" cap="none" spc="0" normalizeH="0" baseline="0" noProof="0" dirty="0" err="1">
                <a:ln>
                  <a:noFill/>
                </a:ln>
                <a:solidFill>
                  <a:srgbClr val="000000"/>
                </a:solidFill>
                <a:effectLst/>
                <a:uLnTx/>
                <a:uFillTx/>
                <a:latin typeface="Tahoma"/>
                <a:ea typeface="+mn-ea"/>
                <a:cs typeface="+mn-cs"/>
              </a:rPr>
              <a:t>SneakySnake</a:t>
            </a:r>
            <a:r>
              <a:rPr kumimoji="0" lang="en-US" sz="2200" b="0" i="0" u="none" strike="noStrike" kern="1200" cap="none" spc="0" normalizeH="0" baseline="0" noProof="0" dirty="0">
                <a:ln>
                  <a:noFill/>
                </a:ln>
                <a:solidFill>
                  <a:srgbClr val="000000"/>
                </a:solidFill>
                <a:effectLst/>
                <a:uLnTx/>
                <a:uFillTx/>
                <a:latin typeface="Tahoma"/>
                <a:ea typeface="+mn-ea"/>
                <a:cs typeface="+mn-cs"/>
              </a:rPr>
              <a:t> is up to </a:t>
            </a:r>
            <a:r>
              <a:rPr kumimoji="0" lang="en-US" sz="2200" b="0" i="0" u="none" strike="noStrike" kern="1200" cap="none" spc="0" normalizeH="0" baseline="0" noProof="0" dirty="0">
                <a:ln>
                  <a:noFill/>
                </a:ln>
                <a:solidFill>
                  <a:srgbClr val="0000FF"/>
                </a:solidFill>
                <a:effectLst/>
                <a:uLnTx/>
                <a:uFillTx/>
                <a:latin typeface="Tahoma"/>
                <a:ea typeface="+mn-ea"/>
                <a:cs typeface="+mn-cs"/>
              </a:rPr>
              <a:t>four orders of magnitude more accurate </a:t>
            </a:r>
            <a:r>
              <a:rPr kumimoji="0" lang="en-US" sz="2200" b="0" i="0" u="none" strike="noStrike" kern="1200" cap="none" spc="0" normalizeH="0" baseline="0" noProof="0" dirty="0">
                <a:ln>
                  <a:noFill/>
                </a:ln>
                <a:solidFill>
                  <a:srgbClr val="000000"/>
                </a:solidFill>
                <a:effectLst/>
                <a:uLnTx/>
                <a:uFillTx/>
                <a:latin typeface="Tahoma"/>
                <a:ea typeface="+mn-ea"/>
                <a:cs typeface="+mn-cs"/>
              </a:rPr>
              <a:t>than Shouji </a:t>
            </a:r>
            <a:r>
              <a:rPr kumimoji="0" lang="en-US" sz="2000" b="0" i="0" u="none" strike="noStrike" kern="0" cap="none" spc="0" normalizeH="0" baseline="0" noProof="0" dirty="0">
                <a:ln>
                  <a:noFill/>
                </a:ln>
                <a:solidFill>
                  <a:srgbClr val="000000"/>
                </a:solidFill>
                <a:effectLst/>
                <a:uLnTx/>
                <a:uFillTx/>
                <a:latin typeface="Tahoma"/>
                <a:ea typeface="+mn-ea"/>
                <a:cs typeface="+mn-cs"/>
              </a:rPr>
              <a:t>(Bioinformatics’19) </a:t>
            </a:r>
            <a:r>
              <a:rPr kumimoji="0" lang="en-US" sz="2200" b="0" i="0" u="none" strike="noStrike" kern="1200" cap="none" spc="0" normalizeH="0" baseline="0" noProof="0" dirty="0">
                <a:ln>
                  <a:noFill/>
                </a:ln>
                <a:solidFill>
                  <a:srgbClr val="000000"/>
                </a:solidFill>
                <a:effectLst/>
                <a:uLnTx/>
                <a:uFillTx/>
                <a:latin typeface="Tahoma"/>
                <a:ea typeface="+mn-ea"/>
                <a:cs typeface="+mn-cs"/>
              </a:rPr>
              <a:t>and GateKeeper </a:t>
            </a:r>
            <a:r>
              <a:rPr kumimoji="0" lang="en-US" sz="2000" b="0" i="0" u="none" strike="noStrike" kern="0" cap="none" spc="0" normalizeH="0" baseline="0" noProof="0" dirty="0">
                <a:ln>
                  <a:noFill/>
                </a:ln>
                <a:solidFill>
                  <a:srgbClr val="000000"/>
                </a:solidFill>
                <a:effectLst/>
                <a:uLnTx/>
                <a:uFillTx/>
                <a:latin typeface="Tahoma"/>
                <a:ea typeface="+mn-ea"/>
                <a:cs typeface="+mn-cs"/>
              </a:rPr>
              <a:t>(Bioinformatics’17)</a:t>
            </a:r>
            <a:r>
              <a:rPr kumimoji="0" lang="en-US" sz="2200" b="0" i="0" u="none" strike="noStrike" kern="1200" cap="none" spc="0" normalizeH="0" baseline="0" noProof="0" dirty="0">
                <a:ln>
                  <a:noFill/>
                </a:ln>
                <a:solidFill>
                  <a:srgbClr val="000000"/>
                </a:solidFill>
                <a:effectLst/>
                <a:uLnTx/>
                <a:uFillTx/>
                <a:latin typeface="Tahoma"/>
                <a:ea typeface="+mn-ea"/>
                <a:cs typeface="+mn-cs"/>
              </a:rPr>
              <a:t>.</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1200" cap="none" spc="0" normalizeH="0" baseline="0" noProof="0" dirty="0" err="1">
                <a:ln>
                  <a:noFill/>
                </a:ln>
                <a:solidFill>
                  <a:srgbClr val="000000"/>
                </a:solidFill>
                <a:effectLst/>
                <a:uLnTx/>
                <a:uFillTx/>
                <a:latin typeface="Tahoma"/>
                <a:ea typeface="+mn-ea"/>
                <a:cs typeface="+mn-cs"/>
              </a:rPr>
              <a:t>SneakySnake</a:t>
            </a:r>
            <a:r>
              <a:rPr kumimoji="0" lang="en-US" sz="2200" b="0" i="0" u="none" strike="noStrike" kern="1200" cap="none" spc="0" normalizeH="0" baseline="0" noProof="0" dirty="0">
                <a:ln>
                  <a:noFill/>
                </a:ln>
                <a:solidFill>
                  <a:srgbClr val="000000"/>
                </a:solidFill>
                <a:effectLst/>
                <a:uLnTx/>
                <a:uFillTx/>
                <a:latin typeface="Tahoma"/>
                <a:ea typeface="+mn-ea"/>
                <a:cs typeface="+mn-cs"/>
              </a:rPr>
              <a:t> </a:t>
            </a:r>
            <a:r>
              <a:rPr kumimoji="0" lang="en-US" sz="2200" b="0" i="0" u="none" strike="noStrike" kern="1200" cap="none" spc="0" normalizeH="0" baseline="0" noProof="0" dirty="0">
                <a:ln>
                  <a:noFill/>
                </a:ln>
                <a:solidFill>
                  <a:srgbClr val="0000FF"/>
                </a:solidFill>
                <a:effectLst/>
                <a:uLnTx/>
                <a:uFillTx/>
                <a:latin typeface="Tahoma"/>
                <a:ea typeface="+mn-ea"/>
                <a:cs typeface="+mn-cs"/>
              </a:rPr>
              <a:t>greatly accelerates</a:t>
            </a:r>
            <a:r>
              <a:rPr kumimoji="0" lang="en-US" sz="2200" b="0" i="0" u="none" strike="noStrike" kern="1200" cap="none" spc="0" normalizeH="0" baseline="0" noProof="0" dirty="0">
                <a:ln>
                  <a:noFill/>
                </a:ln>
                <a:solidFill>
                  <a:srgbClr val="000000"/>
                </a:solidFill>
                <a:effectLst/>
                <a:uLnTx/>
                <a:uFillTx/>
                <a:latin typeface="Tahoma"/>
                <a:ea typeface="+mn-ea"/>
                <a:cs typeface="+mn-cs"/>
              </a:rPr>
              <a:t> state-of-the-art CPU sequence aligners, </a:t>
            </a:r>
            <a:r>
              <a:rPr kumimoji="0" lang="en-US" sz="2200" b="0" i="0" u="none" strike="noStrike" kern="0" cap="none" spc="0" normalizeH="0" baseline="0" noProof="0" dirty="0">
                <a:ln>
                  <a:noFill/>
                </a:ln>
                <a:solidFill>
                  <a:srgbClr val="000000"/>
                </a:solidFill>
                <a:effectLst/>
                <a:uLnTx/>
                <a:uFillTx/>
                <a:latin typeface="Tahoma"/>
                <a:ea typeface="+mn-ea"/>
                <a:cs typeface="+mn-cs"/>
              </a:rPr>
              <a:t>Edlib </a:t>
            </a:r>
            <a:r>
              <a:rPr kumimoji="0" lang="en-US" sz="2000" b="0" i="0" u="none" strike="noStrike" kern="0" cap="none" spc="0" normalizeH="0" baseline="0" noProof="0" dirty="0">
                <a:ln>
                  <a:noFill/>
                </a:ln>
                <a:solidFill>
                  <a:srgbClr val="000000"/>
                </a:solidFill>
                <a:effectLst/>
                <a:uLnTx/>
                <a:uFillTx/>
                <a:latin typeface="Tahoma"/>
                <a:ea typeface="+mn-ea"/>
                <a:cs typeface="+mn-cs"/>
              </a:rPr>
              <a:t>(Bioinformatics’17) </a:t>
            </a:r>
            <a:r>
              <a:rPr kumimoji="0" lang="en-US" sz="2200" b="0" i="0" u="none" strike="noStrike" kern="0" cap="none" spc="0" normalizeH="0" baseline="0" noProof="0" dirty="0">
                <a:ln>
                  <a:noFill/>
                </a:ln>
                <a:solidFill>
                  <a:srgbClr val="000000"/>
                </a:solidFill>
                <a:effectLst/>
                <a:uLnTx/>
                <a:uFillTx/>
                <a:latin typeface="Tahoma"/>
                <a:ea typeface="+mn-ea"/>
                <a:cs typeface="+mn-cs"/>
              </a:rPr>
              <a:t>and Parasail </a:t>
            </a:r>
            <a:r>
              <a:rPr kumimoji="0" lang="en-US" sz="2000" b="0" i="0" u="none" strike="noStrike" kern="0" cap="none" spc="0" normalizeH="0" baseline="0" noProof="0" dirty="0">
                <a:ln>
                  <a:noFill/>
                </a:ln>
                <a:solidFill>
                  <a:srgbClr val="000000"/>
                </a:solidFill>
                <a:effectLst/>
                <a:uLnTx/>
                <a:uFillTx/>
                <a:latin typeface="Tahoma"/>
                <a:ea typeface="+mn-ea"/>
                <a:cs typeface="+mn-cs"/>
              </a:rPr>
              <a:t>(BMC Bioinformatics’16)</a:t>
            </a:r>
            <a:r>
              <a:rPr kumimoji="0" lang="en-US" sz="2200" b="0" i="0" u="none" strike="noStrike" kern="1200" cap="none" spc="0" normalizeH="0" baseline="0" noProof="0" dirty="0">
                <a:ln>
                  <a:noFill/>
                </a:ln>
                <a:solidFill>
                  <a:srgbClr val="000000"/>
                </a:solidFill>
                <a:effectLst/>
                <a:uLnTx/>
                <a:uFillTx/>
                <a:latin typeface="Tahoma"/>
                <a:ea typeface="+mn-ea"/>
                <a:cs typeface="+mn-cs"/>
              </a:rPr>
              <a:t> </a:t>
            </a:r>
          </a:p>
          <a:p>
            <a:pPr lvl="2" indent="-325438">
              <a:buClr>
                <a:srgbClr val="3B812F"/>
              </a:buClr>
              <a:buSzPct val="60000"/>
              <a:buFont typeface="Wingdings" pitchFamily="2" charset="2"/>
              <a:buChar char="q"/>
            </a:pPr>
            <a:r>
              <a:rPr kumimoji="0" lang="en-US" b="0" i="0" u="none" strike="noStrike" kern="1200" cap="none" spc="0" normalizeH="0" baseline="0" noProof="0" dirty="0">
                <a:ln>
                  <a:noFill/>
                </a:ln>
                <a:effectLst/>
                <a:uLnTx/>
                <a:uFillTx/>
                <a:latin typeface="Tahoma"/>
                <a:ea typeface="+mn-ea"/>
                <a:cs typeface="+mn-cs"/>
              </a:rPr>
              <a:t>by up to </a:t>
            </a:r>
            <a:r>
              <a:rPr kumimoji="0" lang="en-US" b="0" i="0" u="none" strike="noStrike" kern="1200" cap="none" spc="0" normalizeH="0" baseline="0" noProof="0" dirty="0">
                <a:ln>
                  <a:noFill/>
                </a:ln>
                <a:solidFill>
                  <a:srgbClr val="0000FF"/>
                </a:solidFill>
                <a:effectLst/>
                <a:uLnTx/>
                <a:uFillTx/>
                <a:latin typeface="Tahoma"/>
                <a:ea typeface="+mn-ea"/>
                <a:cs typeface="+mn-cs"/>
              </a:rPr>
              <a:t>37.7× and 43.9× </a:t>
            </a:r>
            <a:r>
              <a:rPr kumimoji="0" lang="en-US" b="0" i="0" u="none" strike="noStrike" kern="0" cap="none" spc="0" normalizeH="0" baseline="0" noProof="0" dirty="0">
                <a:ln>
                  <a:noFill/>
                </a:ln>
                <a:solidFill>
                  <a:srgbClr val="000000"/>
                </a:solidFill>
                <a:effectLst/>
                <a:uLnTx/>
                <a:uFillTx/>
                <a:latin typeface="Tahoma"/>
                <a:ea typeface="+mn-ea"/>
                <a:cs typeface="+mn-cs"/>
              </a:rPr>
              <a:t>(&gt;12</a:t>
            </a:r>
            <a:r>
              <a:rPr kumimoji="0" lang="en-US" b="0" i="0" u="none" strike="noStrike" kern="1200" cap="none" spc="0" normalizeH="0" baseline="0" noProof="0" dirty="0">
                <a:ln>
                  <a:noFill/>
                </a:ln>
                <a:solidFill>
                  <a:srgbClr val="000000"/>
                </a:solidFill>
                <a:effectLst/>
                <a:uLnTx/>
                <a:uFillTx/>
                <a:latin typeface="Tahoma"/>
                <a:ea typeface="+mn-ea"/>
                <a:cs typeface="+mn-cs"/>
              </a:rPr>
              <a:t>× </a:t>
            </a:r>
            <a:r>
              <a:rPr kumimoji="0" lang="en-US" b="0" i="0" u="none" strike="noStrike" kern="0" cap="none" spc="0" normalizeH="0" baseline="0" noProof="0" dirty="0">
                <a:ln>
                  <a:noFill/>
                </a:ln>
                <a:solidFill>
                  <a:srgbClr val="000000"/>
                </a:solidFill>
                <a:effectLst/>
                <a:uLnTx/>
                <a:uFillTx/>
                <a:latin typeface="Tahoma"/>
                <a:ea typeface="+mn-ea"/>
                <a:cs typeface="+mn-cs"/>
              </a:rPr>
              <a:t>on average), on CPUs </a:t>
            </a:r>
          </a:p>
          <a:p>
            <a:pPr lvl="2" indent="-325438">
              <a:buClr>
                <a:srgbClr val="3B812F"/>
              </a:buClr>
              <a:buSzPct val="60000"/>
              <a:buFont typeface="Wingdings" pitchFamily="2" charset="2"/>
              <a:buChar char="q"/>
            </a:pPr>
            <a:r>
              <a:rPr kumimoji="0" lang="en-US" b="0" i="0" u="none" strike="noStrike" kern="0" cap="none" spc="0" normalizeH="0" baseline="0" noProof="0" dirty="0">
                <a:ln>
                  <a:noFill/>
                </a:ln>
                <a:solidFill>
                  <a:srgbClr val="000000"/>
                </a:solidFill>
                <a:effectLst/>
                <a:uLnTx/>
                <a:uFillTx/>
                <a:latin typeface="Tahoma"/>
                <a:ea typeface="+mn-ea"/>
                <a:cs typeface="+mn-cs"/>
              </a:rPr>
              <a:t>by up to </a:t>
            </a:r>
            <a:r>
              <a:rPr kumimoji="0" lang="en-US" b="0" i="0" u="none" strike="noStrike" kern="0" cap="none" spc="0" normalizeH="0" baseline="0" noProof="0" dirty="0">
                <a:ln>
                  <a:noFill/>
                </a:ln>
                <a:solidFill>
                  <a:srgbClr val="0000FF"/>
                </a:solidFill>
                <a:effectLst/>
                <a:uLnTx/>
                <a:uFillTx/>
                <a:latin typeface="Tahoma"/>
                <a:ea typeface="+mn-ea"/>
                <a:cs typeface="+mn-cs"/>
              </a:rPr>
              <a:t>413</a:t>
            </a:r>
            <a:r>
              <a:rPr kumimoji="0" lang="en-US" b="0" i="0" u="none" strike="noStrike" kern="1200" cap="none" spc="0" normalizeH="0" baseline="0" noProof="0" dirty="0">
                <a:ln>
                  <a:noFill/>
                </a:ln>
                <a:solidFill>
                  <a:srgbClr val="0000FF"/>
                </a:solidFill>
                <a:effectLst/>
                <a:uLnTx/>
                <a:uFillTx/>
                <a:latin typeface="Tahoma"/>
                <a:ea typeface="+mn-ea"/>
                <a:cs typeface="+mn-cs"/>
              </a:rPr>
              <a:t>×</a:t>
            </a:r>
            <a:r>
              <a:rPr kumimoji="0" lang="en-US" b="0" i="0" u="none" strike="noStrike" kern="0" cap="none" spc="0" normalizeH="0" baseline="0" noProof="0" dirty="0">
                <a:ln>
                  <a:noFill/>
                </a:ln>
                <a:solidFill>
                  <a:srgbClr val="0000FF"/>
                </a:solidFill>
                <a:effectLst/>
                <a:uLnTx/>
                <a:uFillTx/>
                <a:latin typeface="Tahoma"/>
                <a:ea typeface="+mn-ea"/>
                <a:cs typeface="+mn-cs"/>
              </a:rPr>
              <a:t> and 689</a:t>
            </a:r>
            <a:r>
              <a:rPr kumimoji="0" lang="en-US" b="0" i="0" u="none" strike="noStrike" kern="1200" cap="none" spc="0" normalizeH="0" baseline="0" noProof="0" dirty="0">
                <a:ln>
                  <a:noFill/>
                </a:ln>
                <a:solidFill>
                  <a:srgbClr val="0000FF"/>
                </a:solidFill>
                <a:effectLst/>
                <a:uLnTx/>
                <a:uFillTx/>
                <a:latin typeface="Tahoma"/>
                <a:ea typeface="+mn-ea"/>
                <a:cs typeface="+mn-cs"/>
              </a:rPr>
              <a:t>×</a:t>
            </a:r>
            <a:r>
              <a:rPr kumimoji="0" lang="en-US" b="0" i="0" u="none" strike="noStrike" kern="0" cap="none" spc="0" normalizeH="0" baseline="0" noProof="0" dirty="0">
                <a:ln>
                  <a:noFill/>
                </a:ln>
                <a:solidFill>
                  <a:srgbClr val="000000"/>
                </a:solidFill>
                <a:effectLst/>
                <a:uLnTx/>
                <a:uFillTx/>
                <a:latin typeface="Tahoma"/>
                <a:ea typeface="+mn-ea"/>
                <a:cs typeface="+mn-cs"/>
              </a:rPr>
              <a:t> (&gt;400</a:t>
            </a:r>
            <a:r>
              <a:rPr kumimoji="0" lang="en-US" b="0" i="0" u="none" strike="noStrike" kern="1200" cap="none" spc="0" normalizeH="0" baseline="0" noProof="0" dirty="0">
                <a:ln>
                  <a:noFill/>
                </a:ln>
                <a:solidFill>
                  <a:srgbClr val="000000"/>
                </a:solidFill>
                <a:effectLst/>
                <a:uLnTx/>
                <a:uFillTx/>
                <a:latin typeface="Tahoma"/>
                <a:ea typeface="+mn-ea"/>
                <a:cs typeface="+mn-cs"/>
              </a:rPr>
              <a:t>× </a:t>
            </a:r>
            <a:r>
              <a:rPr kumimoji="0" lang="en-US" b="0" i="0" u="none" strike="noStrike" kern="0" cap="none" spc="0" normalizeH="0" baseline="0" noProof="0" dirty="0">
                <a:ln>
                  <a:noFill/>
                </a:ln>
                <a:solidFill>
                  <a:srgbClr val="000000"/>
                </a:solidFill>
                <a:effectLst/>
                <a:uLnTx/>
                <a:uFillTx/>
                <a:latin typeface="Tahoma"/>
                <a:ea typeface="+mn-ea"/>
                <a:cs typeface="+mn-cs"/>
              </a:rPr>
              <a:t>on average)</a:t>
            </a:r>
            <a:r>
              <a:rPr kumimoji="0" lang="en-US" b="0" i="0" u="none" strike="noStrike" kern="0" cap="none" spc="0" normalizeH="0" noProof="0" dirty="0">
                <a:ln>
                  <a:noFill/>
                </a:ln>
                <a:solidFill>
                  <a:srgbClr val="000000"/>
                </a:solidFill>
                <a:effectLst/>
                <a:uLnTx/>
                <a:uFillTx/>
                <a:latin typeface="Tahoma"/>
                <a:ea typeface="+mn-ea"/>
                <a:cs typeface="+mn-cs"/>
              </a:rPr>
              <a:t> </a:t>
            </a:r>
            <a:r>
              <a:rPr kumimoji="0" lang="en-US" b="0" i="1" u="none" strike="noStrike" kern="0" cap="none" spc="0" normalizeH="0" baseline="0" noProof="0" dirty="0">
                <a:ln>
                  <a:noFill/>
                </a:ln>
                <a:solidFill>
                  <a:srgbClr val="000000"/>
                </a:solidFill>
                <a:effectLst/>
                <a:uLnTx/>
                <a:uFillTx/>
                <a:latin typeface="Tahoma"/>
                <a:ea typeface="+mn-ea"/>
                <a:cs typeface="+mn-cs"/>
              </a:rPr>
              <a:t>with </a:t>
            </a:r>
            <a:r>
              <a:rPr kumimoji="0" lang="en-US" b="0" i="1" u="none" strike="noStrike" kern="0" cap="none" spc="0" normalizeH="0" baseline="0" noProof="0" dirty="0">
                <a:ln>
                  <a:noFill/>
                </a:ln>
                <a:solidFill>
                  <a:srgbClr val="FF0000"/>
                </a:solidFill>
                <a:effectLst/>
                <a:uLnTx/>
                <a:uFillTx/>
                <a:latin typeface="Tahoma"/>
                <a:ea typeface="+mn-ea"/>
                <a:cs typeface="+mn-cs"/>
              </a:rPr>
              <a:t>FPGA</a:t>
            </a:r>
            <a:r>
              <a:rPr kumimoji="0" lang="en-US" b="0" i="1" u="none" strike="noStrike" kern="0" cap="none" spc="0" normalizeH="0" baseline="0" noProof="0" dirty="0">
                <a:ln>
                  <a:noFill/>
                </a:ln>
                <a:solidFill>
                  <a:srgbClr val="000000"/>
                </a:solidFill>
                <a:effectLst/>
                <a:uLnTx/>
                <a:uFillTx/>
                <a:latin typeface="Tahoma"/>
                <a:ea typeface="+mn-ea"/>
                <a:cs typeface="+mn-cs"/>
              </a:rPr>
              <a:t> </a:t>
            </a:r>
            <a:r>
              <a:rPr kumimoji="0" lang="en-US" b="0" i="1" u="none" strike="noStrike" kern="0" cap="none" spc="0" normalizeH="0" baseline="0" noProof="0" dirty="0">
                <a:ln>
                  <a:noFill/>
                </a:ln>
                <a:solidFill>
                  <a:srgbClr val="FF0000"/>
                </a:solidFill>
                <a:effectLst/>
                <a:uLnTx/>
                <a:uFillTx/>
                <a:latin typeface="Tahoma"/>
                <a:ea typeface="+mn-ea"/>
                <a:cs typeface="+mn-cs"/>
              </a:rPr>
              <a:t>acceleration</a:t>
            </a:r>
            <a:r>
              <a:rPr kumimoji="0" lang="en-US" b="0" i="0" u="none" strike="noStrike" kern="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8761418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4">
            <a:extLst>
              <a:ext uri="{FF2B5EF4-FFF2-40B4-BE49-F238E27FC236}">
                <a16:creationId xmlns:a16="http://schemas.microsoft.com/office/drawing/2014/main" id="{A8D2AA1E-6B45-6548-B113-7556B3FE59DE}"/>
              </a:ext>
            </a:extLst>
          </p:cNvPr>
          <p:cNvPicPr>
            <a:picLocks noChangeAspect="1"/>
          </p:cNvPicPr>
          <p:nvPr/>
        </p:nvPicPr>
        <p:blipFill rotWithShape="1">
          <a:blip r:embed="rId3"/>
          <a:srcRect r="73604"/>
          <a:stretch/>
        </p:blipFill>
        <p:spPr bwMode="auto">
          <a:xfrm>
            <a:off x="39756" y="1518779"/>
            <a:ext cx="3392062" cy="2455694"/>
          </a:xfrm>
          <a:prstGeom prst="rect">
            <a:avLst/>
          </a:prstGeom>
          <a:noFill/>
          <a:ln w="9525">
            <a:noFill/>
            <a:miter lim="800000"/>
            <a:headEnd/>
            <a:tailEnd/>
          </a:ln>
        </p:spPr>
      </p:pic>
      <p:sp>
        <p:nvSpPr>
          <p:cNvPr id="10" name="Rectangle 9">
            <a:extLst>
              <a:ext uri="{FF2B5EF4-FFF2-40B4-BE49-F238E27FC236}">
                <a16:creationId xmlns:a16="http://schemas.microsoft.com/office/drawing/2014/main" id="{F90034A9-3102-034A-8C62-0ACC827D00CF}"/>
              </a:ext>
            </a:extLst>
          </p:cNvPr>
          <p:cNvSpPr/>
          <p:nvPr/>
        </p:nvSpPr>
        <p:spPr>
          <a:xfrm>
            <a:off x="39756" y="3645024"/>
            <a:ext cx="283772" cy="329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A791972A-2FE7-3F45-B08F-69692B9B697F}"/>
              </a:ext>
            </a:extLst>
          </p:cNvPr>
          <p:cNvSpPr/>
          <p:nvPr/>
        </p:nvSpPr>
        <p:spPr>
          <a:xfrm>
            <a:off x="3131578" y="3645023"/>
            <a:ext cx="283772" cy="329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err="1"/>
              <a:t>SneakySnake</a:t>
            </a:r>
            <a:r>
              <a:rPr lang="en-US"/>
              <a:t> Walkthrough</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7009188" y="1725639"/>
            <a:ext cx="12050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ahoma"/>
                <a:ea typeface="+mn-ea"/>
                <a:cs typeface="+mn-cs"/>
              </a:rPr>
              <a:t>E</a:t>
            </a:r>
            <a:r>
              <a:rPr kumimoji="0" lang="en-US" sz="2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ahoma"/>
                <a:ea typeface="+mn-ea"/>
                <a:cs typeface="+mn-cs"/>
              </a:rPr>
              <a:t> = 3</a:t>
            </a:r>
          </a:p>
        </p:txBody>
      </p:sp>
      <p:sp>
        <p:nvSpPr>
          <p:cNvPr id="9" name="Rectangle 8"/>
          <p:cNvSpPr/>
          <p:nvPr/>
        </p:nvSpPr>
        <p:spPr>
          <a:xfrm>
            <a:off x="6910469" y="1628800"/>
            <a:ext cx="1097280" cy="640080"/>
          </a:xfrm>
          <a:prstGeom prst="rect">
            <a:avLst/>
          </a:prstGeom>
          <a:ln w="19050">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pic>
        <p:nvPicPr>
          <p:cNvPr id="13" name="Content Placeholder 5">
            <a:extLst>
              <a:ext uri="{FF2B5EF4-FFF2-40B4-BE49-F238E27FC236}">
                <a16:creationId xmlns:a16="http://schemas.microsoft.com/office/drawing/2014/main" id="{EE9A0DC5-BA32-BB4E-93C6-776A65E3B2AA}"/>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bwMode="auto">
          <a:xfrm>
            <a:off x="1288078" y="3809747"/>
            <a:ext cx="7855922" cy="3083574"/>
          </a:xfrm>
          <a:prstGeom prst="rect">
            <a:avLst/>
          </a:prstGeom>
          <a:noFill/>
          <a:ln w="9525">
            <a:noFill/>
            <a:miter lim="800000"/>
            <a:headEnd/>
            <a:tailEnd/>
          </a:ln>
        </p:spPr>
      </p:pic>
    </p:spTree>
    <p:extLst>
      <p:ext uri="{BB962C8B-B14F-4D97-AF65-F5344CB8AC3E}">
        <p14:creationId xmlns:p14="http://schemas.microsoft.com/office/powerpoint/2010/main" val="13831018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034A9-3102-034A-8C62-0ACC827D00CF}"/>
              </a:ext>
            </a:extLst>
          </p:cNvPr>
          <p:cNvSpPr/>
          <p:nvPr/>
        </p:nvSpPr>
        <p:spPr>
          <a:xfrm>
            <a:off x="39756" y="3645024"/>
            <a:ext cx="283772" cy="329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A791972A-2FE7-3F45-B08F-69692B9B697F}"/>
              </a:ext>
            </a:extLst>
          </p:cNvPr>
          <p:cNvSpPr/>
          <p:nvPr/>
        </p:nvSpPr>
        <p:spPr>
          <a:xfrm>
            <a:off x="3131578" y="3645023"/>
            <a:ext cx="283772" cy="329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err="1"/>
              <a:t>SneakySnake</a:t>
            </a:r>
            <a:r>
              <a:rPr lang="en-US"/>
              <a:t> Walkthrough</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7009188" y="1725639"/>
            <a:ext cx="12050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ahoma"/>
                <a:ea typeface="+mn-ea"/>
                <a:cs typeface="+mn-cs"/>
              </a:rPr>
              <a:t>E</a:t>
            </a:r>
            <a:r>
              <a:rPr kumimoji="0" lang="en-US" sz="2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ahoma"/>
                <a:ea typeface="+mn-ea"/>
                <a:cs typeface="+mn-cs"/>
              </a:rPr>
              <a:t> = 3</a:t>
            </a:r>
          </a:p>
        </p:txBody>
      </p:sp>
      <p:sp>
        <p:nvSpPr>
          <p:cNvPr id="9" name="Rectangle 8"/>
          <p:cNvSpPr/>
          <p:nvPr/>
        </p:nvSpPr>
        <p:spPr>
          <a:xfrm>
            <a:off x="6910469" y="1628800"/>
            <a:ext cx="1097280" cy="640080"/>
          </a:xfrm>
          <a:prstGeom prst="rect">
            <a:avLst/>
          </a:prstGeom>
          <a:ln w="19050">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pic>
        <p:nvPicPr>
          <p:cNvPr id="13" name="Content Placeholder 5">
            <a:extLst>
              <a:ext uri="{FF2B5EF4-FFF2-40B4-BE49-F238E27FC236}">
                <a16:creationId xmlns:a16="http://schemas.microsoft.com/office/drawing/2014/main" id="{EE9A0DC5-BA32-BB4E-93C6-776A65E3B2AA}"/>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bwMode="auto">
          <a:xfrm>
            <a:off x="539552" y="2673684"/>
            <a:ext cx="7855922" cy="3083574"/>
          </a:xfrm>
          <a:prstGeom prst="rect">
            <a:avLst/>
          </a:prstGeom>
          <a:noFill/>
          <a:ln w="9525">
            <a:noFill/>
            <a:miter lim="800000"/>
            <a:headEnd/>
            <a:tailEnd/>
          </a:ln>
        </p:spPr>
      </p:pic>
      <p:pic>
        <p:nvPicPr>
          <p:cNvPr id="14" name="Picture 13">
            <a:extLst>
              <a:ext uri="{FF2B5EF4-FFF2-40B4-BE49-F238E27FC236}">
                <a16:creationId xmlns:a16="http://schemas.microsoft.com/office/drawing/2014/main" id="{405E738F-A333-6E4E-A31A-F4F3FFC4E4BE}"/>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2770750" y="2997611"/>
            <a:ext cx="5443458" cy="2725750"/>
          </a:xfrm>
          <a:prstGeom prst="rect">
            <a:avLst/>
          </a:prstGeom>
        </p:spPr>
      </p:pic>
      <p:sp>
        <p:nvSpPr>
          <p:cNvPr id="6" name="Rectangle 5">
            <a:extLst>
              <a:ext uri="{FF2B5EF4-FFF2-40B4-BE49-F238E27FC236}">
                <a16:creationId xmlns:a16="http://schemas.microsoft.com/office/drawing/2014/main" id="{DC97228D-E126-784E-8F75-E0B65D446C02}"/>
              </a:ext>
            </a:extLst>
          </p:cNvPr>
          <p:cNvSpPr/>
          <p:nvPr/>
        </p:nvSpPr>
        <p:spPr>
          <a:xfrm rot="16200000">
            <a:off x="1213476" y="4174932"/>
            <a:ext cx="2726407" cy="3902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a:ea typeface="+mn-ea"/>
                <a:cs typeface="+mn-cs"/>
              </a:rPr>
              <a:t>ENTRANCE</a:t>
            </a:r>
          </a:p>
        </p:txBody>
      </p:sp>
      <p:sp>
        <p:nvSpPr>
          <p:cNvPr id="17" name="Rectangle 16">
            <a:extLst>
              <a:ext uri="{FF2B5EF4-FFF2-40B4-BE49-F238E27FC236}">
                <a16:creationId xmlns:a16="http://schemas.microsoft.com/office/drawing/2014/main" id="{B5C6120D-EF35-3741-A178-52515911D63F}"/>
              </a:ext>
            </a:extLst>
          </p:cNvPr>
          <p:cNvSpPr/>
          <p:nvPr/>
        </p:nvSpPr>
        <p:spPr>
          <a:xfrm rot="16200000">
            <a:off x="7046453" y="4175261"/>
            <a:ext cx="2725749" cy="3902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a:ea typeface="+mn-ea"/>
                <a:cs typeface="+mn-cs"/>
              </a:rPr>
              <a:t>EXIT</a:t>
            </a:r>
          </a:p>
        </p:txBody>
      </p:sp>
    </p:spTree>
    <p:extLst>
      <p:ext uri="{BB962C8B-B14F-4D97-AF65-F5344CB8AC3E}">
        <p14:creationId xmlns:p14="http://schemas.microsoft.com/office/powerpoint/2010/main" val="499603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SneakySnake</a:t>
            </a:r>
            <a:r>
              <a:rPr lang="en-US"/>
              <a:t> Walkthrough</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7585027" y="1711244"/>
            <a:ext cx="640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ahoma"/>
                <a:ea typeface="+mn-ea"/>
                <a:cs typeface="+mn-cs"/>
              </a:rPr>
              <a:t>3</a:t>
            </a:r>
          </a:p>
        </p:txBody>
      </p:sp>
      <p:sp>
        <p:nvSpPr>
          <p:cNvPr id="9" name="Rectangle 8"/>
          <p:cNvSpPr/>
          <p:nvPr/>
        </p:nvSpPr>
        <p:spPr>
          <a:xfrm>
            <a:off x="6910469" y="1628800"/>
            <a:ext cx="1097280" cy="640080"/>
          </a:xfrm>
          <a:prstGeom prst="rect">
            <a:avLst/>
          </a:prstGeom>
          <a:ln w="19050">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pic>
        <p:nvPicPr>
          <p:cNvPr id="14" name="Picture 13">
            <a:extLst>
              <a:ext uri="{FF2B5EF4-FFF2-40B4-BE49-F238E27FC236}">
                <a16:creationId xmlns:a16="http://schemas.microsoft.com/office/drawing/2014/main" id="{405E738F-A333-6E4E-A31A-F4F3FFC4E4BE}"/>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2770749" y="2997611"/>
            <a:ext cx="5496579" cy="2725750"/>
          </a:xfrm>
          <a:prstGeom prst="rect">
            <a:avLst/>
          </a:prstGeom>
        </p:spPr>
      </p:pic>
      <p:sp>
        <p:nvSpPr>
          <p:cNvPr id="17" name="Rectangle 16">
            <a:extLst>
              <a:ext uri="{FF2B5EF4-FFF2-40B4-BE49-F238E27FC236}">
                <a16:creationId xmlns:a16="http://schemas.microsoft.com/office/drawing/2014/main" id="{B5C6120D-EF35-3741-A178-52515911D63F}"/>
              </a:ext>
            </a:extLst>
          </p:cNvPr>
          <p:cNvSpPr/>
          <p:nvPr/>
        </p:nvSpPr>
        <p:spPr>
          <a:xfrm rot="16200000">
            <a:off x="7046453" y="4175261"/>
            <a:ext cx="2725749" cy="3902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a:ea typeface="+mn-ea"/>
                <a:cs typeface="+mn-cs"/>
              </a:rPr>
              <a:t>EXIT</a:t>
            </a:r>
          </a:p>
        </p:txBody>
      </p:sp>
      <p:pic>
        <p:nvPicPr>
          <p:cNvPr id="16" name="Picture 15" descr="Image result for snake cartoon">
            <a:extLst>
              <a:ext uri="{FF2B5EF4-FFF2-40B4-BE49-F238E27FC236}">
                <a16:creationId xmlns:a16="http://schemas.microsoft.com/office/drawing/2014/main" id="{40C0E96E-5EBD-1145-913E-F5E6014A229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55571" y="3501008"/>
            <a:ext cx="1613722" cy="143397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AE868364-1855-C74C-A9DD-A0D3EC41B99B}"/>
              </a:ext>
            </a:extLst>
          </p:cNvPr>
          <p:cNvSpPr/>
          <p:nvPr/>
        </p:nvSpPr>
        <p:spPr>
          <a:xfrm>
            <a:off x="2369953" y="4294624"/>
            <a:ext cx="2562087" cy="18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71A4"/>
              </a:solidFill>
              <a:effectLst/>
              <a:uLnTx/>
              <a:uFillTx/>
              <a:latin typeface="Tahoma"/>
              <a:ea typeface="+mn-ea"/>
              <a:cs typeface="+mn-cs"/>
            </a:endParaRPr>
          </a:p>
        </p:txBody>
      </p:sp>
      <p:sp>
        <p:nvSpPr>
          <p:cNvPr id="58" name="TextBox 57">
            <a:extLst>
              <a:ext uri="{FF2B5EF4-FFF2-40B4-BE49-F238E27FC236}">
                <a16:creationId xmlns:a16="http://schemas.microsoft.com/office/drawing/2014/main" id="{D25C0B9F-8639-B84C-A741-146BEA46559A}"/>
              </a:ext>
            </a:extLst>
          </p:cNvPr>
          <p:cNvSpPr txBox="1"/>
          <p:nvPr/>
        </p:nvSpPr>
        <p:spPr>
          <a:xfrm>
            <a:off x="7593836" y="1721139"/>
            <a:ext cx="640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ahoma"/>
                <a:ea typeface="+mn-ea"/>
                <a:cs typeface="+mn-cs"/>
              </a:rPr>
              <a:t>2</a:t>
            </a:r>
          </a:p>
        </p:txBody>
      </p:sp>
      <p:sp>
        <p:nvSpPr>
          <p:cNvPr id="59" name="Rectangle 58">
            <a:extLst>
              <a:ext uri="{FF2B5EF4-FFF2-40B4-BE49-F238E27FC236}">
                <a16:creationId xmlns:a16="http://schemas.microsoft.com/office/drawing/2014/main" id="{C16E936C-17C5-E747-AD7D-3EF8AC99D79F}"/>
              </a:ext>
            </a:extLst>
          </p:cNvPr>
          <p:cNvSpPr/>
          <p:nvPr/>
        </p:nvSpPr>
        <p:spPr>
          <a:xfrm>
            <a:off x="4932040" y="3897071"/>
            <a:ext cx="2304256" cy="1783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71A4"/>
              </a:solidFill>
              <a:effectLst/>
              <a:uLnTx/>
              <a:uFillTx/>
              <a:latin typeface="Tahoma"/>
              <a:ea typeface="+mn-ea"/>
              <a:cs typeface="+mn-cs"/>
            </a:endParaRPr>
          </a:p>
        </p:txBody>
      </p:sp>
      <p:sp>
        <p:nvSpPr>
          <p:cNvPr id="76" name="TextBox 75">
            <a:extLst>
              <a:ext uri="{FF2B5EF4-FFF2-40B4-BE49-F238E27FC236}">
                <a16:creationId xmlns:a16="http://schemas.microsoft.com/office/drawing/2014/main" id="{A9DFBFD2-B0F9-024C-B042-98E5B207EFA8}"/>
              </a:ext>
            </a:extLst>
          </p:cNvPr>
          <p:cNvSpPr txBox="1"/>
          <p:nvPr/>
        </p:nvSpPr>
        <p:spPr>
          <a:xfrm>
            <a:off x="7593836" y="1741778"/>
            <a:ext cx="640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ahoma"/>
                <a:ea typeface="+mn-ea"/>
                <a:cs typeface="+mn-cs"/>
              </a:rPr>
              <a:t>1</a:t>
            </a:r>
          </a:p>
        </p:txBody>
      </p:sp>
      <p:sp>
        <p:nvSpPr>
          <p:cNvPr id="77" name="Rectangle 76">
            <a:extLst>
              <a:ext uri="{FF2B5EF4-FFF2-40B4-BE49-F238E27FC236}">
                <a16:creationId xmlns:a16="http://schemas.microsoft.com/office/drawing/2014/main" id="{6FB8C31A-51D0-104D-8B6B-95CE0C77832E}"/>
              </a:ext>
            </a:extLst>
          </p:cNvPr>
          <p:cNvSpPr/>
          <p:nvPr/>
        </p:nvSpPr>
        <p:spPr>
          <a:xfrm>
            <a:off x="7164288" y="3537032"/>
            <a:ext cx="1476000" cy="184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71A4"/>
              </a:solidFill>
              <a:effectLst/>
              <a:uLnTx/>
              <a:uFillTx/>
              <a:latin typeface="Tahoma"/>
              <a:ea typeface="+mn-ea"/>
              <a:cs typeface="+mn-cs"/>
            </a:endParaRPr>
          </a:p>
        </p:txBody>
      </p:sp>
      <p:sp>
        <p:nvSpPr>
          <p:cNvPr id="78" name="TextBox 77">
            <a:extLst>
              <a:ext uri="{FF2B5EF4-FFF2-40B4-BE49-F238E27FC236}">
                <a16:creationId xmlns:a16="http://schemas.microsoft.com/office/drawing/2014/main" id="{DCA66EE7-F096-B24B-97B7-03FE4AF6193E}"/>
              </a:ext>
            </a:extLst>
          </p:cNvPr>
          <p:cNvSpPr txBox="1"/>
          <p:nvPr/>
        </p:nvSpPr>
        <p:spPr>
          <a:xfrm>
            <a:off x="7586448" y="1738220"/>
            <a:ext cx="640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ahoma"/>
                <a:ea typeface="+mn-ea"/>
                <a:cs typeface="+mn-cs"/>
              </a:rPr>
              <a:t>0</a:t>
            </a:r>
          </a:p>
        </p:txBody>
      </p:sp>
      <p:sp>
        <p:nvSpPr>
          <p:cNvPr id="79" name="Rectangle 78">
            <a:extLst>
              <a:ext uri="{FF2B5EF4-FFF2-40B4-BE49-F238E27FC236}">
                <a16:creationId xmlns:a16="http://schemas.microsoft.com/office/drawing/2014/main" id="{C748629A-8EAE-7641-921B-7F6EC3336FDD}"/>
              </a:ext>
            </a:extLst>
          </p:cNvPr>
          <p:cNvSpPr/>
          <p:nvPr/>
        </p:nvSpPr>
        <p:spPr>
          <a:xfrm>
            <a:off x="7023567" y="1726575"/>
            <a:ext cx="466261" cy="4346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nvGrpSpPr>
          <p:cNvPr id="57" name="Group 56">
            <a:extLst>
              <a:ext uri="{FF2B5EF4-FFF2-40B4-BE49-F238E27FC236}">
                <a16:creationId xmlns:a16="http://schemas.microsoft.com/office/drawing/2014/main" id="{D5A293A7-AE72-A049-86B0-3169520805BD}"/>
              </a:ext>
            </a:extLst>
          </p:cNvPr>
          <p:cNvGrpSpPr/>
          <p:nvPr/>
        </p:nvGrpSpPr>
        <p:grpSpPr>
          <a:xfrm>
            <a:off x="4880935" y="3172352"/>
            <a:ext cx="293637" cy="2504685"/>
            <a:chOff x="4880935" y="3172352"/>
            <a:chExt cx="1368152" cy="2504685"/>
          </a:xfrm>
        </p:grpSpPr>
        <p:cxnSp>
          <p:nvCxnSpPr>
            <p:cNvPr id="49" name="Straight Arrow Connector 48">
              <a:extLst>
                <a:ext uri="{FF2B5EF4-FFF2-40B4-BE49-F238E27FC236}">
                  <a16:creationId xmlns:a16="http://schemas.microsoft.com/office/drawing/2014/main" id="{32354A49-8D8B-0841-B801-FBB6DEA8228D}"/>
                </a:ext>
              </a:extLst>
            </p:cNvPr>
            <p:cNvCxnSpPr>
              <a:cxnSpLocks/>
            </p:cNvCxnSpPr>
            <p:nvPr/>
          </p:nvCxnSpPr>
          <p:spPr>
            <a:xfrm flipV="1">
              <a:off x="4880935" y="3172352"/>
              <a:ext cx="1368152" cy="12195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5089DBB-58AC-7443-AE62-41AEEF3304DD}"/>
                </a:ext>
              </a:extLst>
            </p:cNvPr>
            <p:cNvCxnSpPr>
              <a:cxnSpLocks/>
            </p:cNvCxnSpPr>
            <p:nvPr/>
          </p:nvCxnSpPr>
          <p:spPr>
            <a:xfrm flipV="1">
              <a:off x="4880935" y="3604400"/>
              <a:ext cx="1368152" cy="7967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67EE76D-C31A-4B4D-92F1-1539A7504BFB}"/>
                </a:ext>
              </a:extLst>
            </p:cNvPr>
            <p:cNvCxnSpPr>
              <a:cxnSpLocks/>
            </p:cNvCxnSpPr>
            <p:nvPr/>
          </p:nvCxnSpPr>
          <p:spPr>
            <a:xfrm flipV="1">
              <a:off x="4880935" y="4078954"/>
              <a:ext cx="1368152" cy="3129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1081564-BAFC-5240-86EE-376766F72175}"/>
                </a:ext>
              </a:extLst>
            </p:cNvPr>
            <p:cNvCxnSpPr>
              <a:cxnSpLocks/>
            </p:cNvCxnSpPr>
            <p:nvPr/>
          </p:nvCxnSpPr>
          <p:spPr>
            <a:xfrm>
              <a:off x="4880935" y="4401108"/>
              <a:ext cx="1368152" cy="627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14E0230-4482-FA48-9529-9099C5EEA18E}"/>
                </a:ext>
              </a:extLst>
            </p:cNvPr>
            <p:cNvCxnSpPr>
              <a:cxnSpLocks/>
            </p:cNvCxnSpPr>
            <p:nvPr/>
          </p:nvCxnSpPr>
          <p:spPr>
            <a:xfrm>
              <a:off x="4880935" y="4410346"/>
              <a:ext cx="1368152" cy="4804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32A2ECE-7F50-D341-8F21-1F977A529C84}"/>
                </a:ext>
              </a:extLst>
            </p:cNvPr>
            <p:cNvCxnSpPr>
              <a:cxnSpLocks/>
            </p:cNvCxnSpPr>
            <p:nvPr/>
          </p:nvCxnSpPr>
          <p:spPr>
            <a:xfrm>
              <a:off x="4880935" y="4410346"/>
              <a:ext cx="1368152" cy="8062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046B0F1-9A06-094E-8EEC-C5A1FB852A77}"/>
                </a:ext>
              </a:extLst>
            </p:cNvPr>
            <p:cNvCxnSpPr>
              <a:cxnSpLocks/>
            </p:cNvCxnSpPr>
            <p:nvPr/>
          </p:nvCxnSpPr>
          <p:spPr>
            <a:xfrm>
              <a:off x="4880935" y="4432494"/>
              <a:ext cx="1368152" cy="12445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6" name="Rectangle 55">
            <a:extLst>
              <a:ext uri="{FF2B5EF4-FFF2-40B4-BE49-F238E27FC236}">
                <a16:creationId xmlns:a16="http://schemas.microsoft.com/office/drawing/2014/main" id="{76EA1A54-4121-2A4E-82B6-2F97A50559A9}"/>
              </a:ext>
            </a:extLst>
          </p:cNvPr>
          <p:cNvSpPr/>
          <p:nvPr/>
        </p:nvSpPr>
        <p:spPr>
          <a:xfrm>
            <a:off x="5076056" y="3038232"/>
            <a:ext cx="432048" cy="27264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4</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2</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p:txBody>
      </p:sp>
      <p:sp>
        <p:nvSpPr>
          <p:cNvPr id="6" name="Rectangle 5">
            <a:extLst>
              <a:ext uri="{FF2B5EF4-FFF2-40B4-BE49-F238E27FC236}">
                <a16:creationId xmlns:a16="http://schemas.microsoft.com/office/drawing/2014/main" id="{DC97228D-E126-784E-8F75-E0B65D446C02}"/>
              </a:ext>
            </a:extLst>
          </p:cNvPr>
          <p:cNvSpPr/>
          <p:nvPr/>
        </p:nvSpPr>
        <p:spPr>
          <a:xfrm rot="16200000">
            <a:off x="1213476" y="4174932"/>
            <a:ext cx="2726407" cy="3902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a:ea typeface="+mn-ea"/>
                <a:cs typeface="+mn-cs"/>
              </a:rPr>
              <a:t>ENTRANCE</a:t>
            </a:r>
          </a:p>
        </p:txBody>
      </p:sp>
      <p:cxnSp>
        <p:nvCxnSpPr>
          <p:cNvPr id="18" name="Straight Arrow Connector 17">
            <a:extLst>
              <a:ext uri="{FF2B5EF4-FFF2-40B4-BE49-F238E27FC236}">
                <a16:creationId xmlns:a16="http://schemas.microsoft.com/office/drawing/2014/main" id="{536D989F-4F00-0F40-8F7A-2108A6B220A8}"/>
              </a:ext>
            </a:extLst>
          </p:cNvPr>
          <p:cNvCxnSpPr>
            <a:cxnSpLocks/>
          </p:cNvCxnSpPr>
          <p:nvPr/>
        </p:nvCxnSpPr>
        <p:spPr>
          <a:xfrm flipV="1">
            <a:off x="1547664" y="3140968"/>
            <a:ext cx="1368152" cy="12195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6B0BE45-CF6D-E744-8369-BB2A600A80BB}"/>
              </a:ext>
            </a:extLst>
          </p:cNvPr>
          <p:cNvCxnSpPr>
            <a:cxnSpLocks/>
          </p:cNvCxnSpPr>
          <p:nvPr/>
        </p:nvCxnSpPr>
        <p:spPr>
          <a:xfrm flipV="1">
            <a:off x="1547664" y="3573016"/>
            <a:ext cx="1368152" cy="7967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FF41472-4419-1C47-B47F-0C75CEB03D68}"/>
              </a:ext>
            </a:extLst>
          </p:cNvPr>
          <p:cNvCxnSpPr>
            <a:cxnSpLocks/>
          </p:cNvCxnSpPr>
          <p:nvPr/>
        </p:nvCxnSpPr>
        <p:spPr>
          <a:xfrm flipV="1">
            <a:off x="1547664" y="4047570"/>
            <a:ext cx="1368152" cy="3129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0620BFE-B43C-D245-8CB4-3F35E7A3340E}"/>
              </a:ext>
            </a:extLst>
          </p:cNvPr>
          <p:cNvCxnSpPr>
            <a:cxnSpLocks/>
          </p:cNvCxnSpPr>
          <p:nvPr/>
        </p:nvCxnSpPr>
        <p:spPr>
          <a:xfrm>
            <a:off x="1547664" y="4369724"/>
            <a:ext cx="1368152" cy="627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53E3C3B-5D4C-D744-8D03-05A1B2BF38E6}"/>
              </a:ext>
            </a:extLst>
          </p:cNvPr>
          <p:cNvCxnSpPr>
            <a:cxnSpLocks/>
          </p:cNvCxnSpPr>
          <p:nvPr/>
        </p:nvCxnSpPr>
        <p:spPr>
          <a:xfrm>
            <a:off x="1547664" y="4378962"/>
            <a:ext cx="1368152" cy="4804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85E3E13-8CEC-2444-BED3-F5B19A86606E}"/>
              </a:ext>
            </a:extLst>
          </p:cNvPr>
          <p:cNvCxnSpPr>
            <a:cxnSpLocks/>
          </p:cNvCxnSpPr>
          <p:nvPr/>
        </p:nvCxnSpPr>
        <p:spPr>
          <a:xfrm>
            <a:off x="1547664" y="4378962"/>
            <a:ext cx="1368152" cy="8062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938C2C4-9B09-A442-9D20-61A291375AFE}"/>
              </a:ext>
            </a:extLst>
          </p:cNvPr>
          <p:cNvCxnSpPr>
            <a:cxnSpLocks/>
          </p:cNvCxnSpPr>
          <p:nvPr/>
        </p:nvCxnSpPr>
        <p:spPr>
          <a:xfrm>
            <a:off x="1547664" y="4401110"/>
            <a:ext cx="1368152" cy="12445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2D84B5DE-DB9D-3C4D-8C71-167098FEF820}"/>
              </a:ext>
            </a:extLst>
          </p:cNvPr>
          <p:cNvSpPr/>
          <p:nvPr/>
        </p:nvSpPr>
        <p:spPr>
          <a:xfrm>
            <a:off x="2843808" y="3006848"/>
            <a:ext cx="432048" cy="27264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4</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1</a:t>
            </a:r>
          </a:p>
        </p:txBody>
      </p:sp>
      <p:grpSp>
        <p:nvGrpSpPr>
          <p:cNvPr id="60" name="Group 59">
            <a:extLst>
              <a:ext uri="{FF2B5EF4-FFF2-40B4-BE49-F238E27FC236}">
                <a16:creationId xmlns:a16="http://schemas.microsoft.com/office/drawing/2014/main" id="{EF9EA370-CED1-6644-B247-A0B26B4D4D0A}"/>
              </a:ext>
            </a:extLst>
          </p:cNvPr>
          <p:cNvGrpSpPr/>
          <p:nvPr/>
        </p:nvGrpSpPr>
        <p:grpSpPr>
          <a:xfrm>
            <a:off x="7087631" y="3148385"/>
            <a:ext cx="342735" cy="2413204"/>
            <a:chOff x="4880935" y="3562597"/>
            <a:chExt cx="1596916" cy="2413204"/>
          </a:xfrm>
        </p:grpSpPr>
        <p:cxnSp>
          <p:nvCxnSpPr>
            <p:cNvPr id="61" name="Straight Arrow Connector 60">
              <a:extLst>
                <a:ext uri="{FF2B5EF4-FFF2-40B4-BE49-F238E27FC236}">
                  <a16:creationId xmlns:a16="http://schemas.microsoft.com/office/drawing/2014/main" id="{463DF6E9-EFB5-984B-A227-8952EE1A0B33}"/>
                </a:ext>
              </a:extLst>
            </p:cNvPr>
            <p:cNvCxnSpPr>
              <a:cxnSpLocks/>
            </p:cNvCxnSpPr>
            <p:nvPr/>
          </p:nvCxnSpPr>
          <p:spPr>
            <a:xfrm flipV="1">
              <a:off x="4880935" y="3562597"/>
              <a:ext cx="1363698" cy="8292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6B91658-F9CB-F346-B442-143CAAD6EF5A}"/>
                </a:ext>
              </a:extLst>
            </p:cNvPr>
            <p:cNvCxnSpPr>
              <a:cxnSpLocks/>
            </p:cNvCxnSpPr>
            <p:nvPr/>
          </p:nvCxnSpPr>
          <p:spPr>
            <a:xfrm flipV="1">
              <a:off x="4880935" y="3997668"/>
              <a:ext cx="1363698" cy="4034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6FC8C376-BECC-9244-999B-044DE3577982}"/>
                </a:ext>
              </a:extLst>
            </p:cNvPr>
            <p:cNvCxnSpPr>
              <a:cxnSpLocks/>
            </p:cNvCxnSpPr>
            <p:nvPr/>
          </p:nvCxnSpPr>
          <p:spPr>
            <a:xfrm>
              <a:off x="4880935" y="4391870"/>
              <a:ext cx="1575478" cy="83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AE21A21-E006-944B-B889-9E4DFA84E344}"/>
                </a:ext>
              </a:extLst>
            </p:cNvPr>
            <p:cNvCxnSpPr>
              <a:cxnSpLocks/>
            </p:cNvCxnSpPr>
            <p:nvPr/>
          </p:nvCxnSpPr>
          <p:spPr>
            <a:xfrm>
              <a:off x="4880935" y="4401108"/>
              <a:ext cx="1363698" cy="3735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BAC343E-CC6E-5345-BD75-C77BBDEE59F6}"/>
                </a:ext>
              </a:extLst>
            </p:cNvPr>
            <p:cNvCxnSpPr>
              <a:cxnSpLocks/>
            </p:cNvCxnSpPr>
            <p:nvPr/>
          </p:nvCxnSpPr>
          <p:spPr>
            <a:xfrm>
              <a:off x="4880935" y="4410346"/>
              <a:ext cx="1575478" cy="7595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ACDA4608-7DA4-4C43-A0E0-8F5D8D371A41}"/>
                </a:ext>
              </a:extLst>
            </p:cNvPr>
            <p:cNvCxnSpPr>
              <a:cxnSpLocks/>
            </p:cNvCxnSpPr>
            <p:nvPr/>
          </p:nvCxnSpPr>
          <p:spPr>
            <a:xfrm>
              <a:off x="4880935" y="4410346"/>
              <a:ext cx="1596916" cy="10890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20BA5F5-6D92-B94B-AB81-5957358B9FBA}"/>
                </a:ext>
              </a:extLst>
            </p:cNvPr>
            <p:cNvCxnSpPr>
              <a:cxnSpLocks/>
            </p:cNvCxnSpPr>
            <p:nvPr/>
          </p:nvCxnSpPr>
          <p:spPr>
            <a:xfrm>
              <a:off x="4880935" y="4432494"/>
              <a:ext cx="1363698" cy="15433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8" name="Rectangle 67">
            <a:extLst>
              <a:ext uri="{FF2B5EF4-FFF2-40B4-BE49-F238E27FC236}">
                <a16:creationId xmlns:a16="http://schemas.microsoft.com/office/drawing/2014/main" id="{7CF1B87B-29D7-AC4D-A33E-75BF6F542A2C}"/>
              </a:ext>
            </a:extLst>
          </p:cNvPr>
          <p:cNvSpPr/>
          <p:nvPr/>
        </p:nvSpPr>
        <p:spPr>
          <a:xfrm>
            <a:off x="7282752" y="2996952"/>
            <a:ext cx="432048" cy="27264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p:txBody>
      </p:sp>
    </p:spTree>
    <p:extLst>
      <p:ext uri="{BB962C8B-B14F-4D97-AF65-F5344CB8AC3E}">
        <p14:creationId xmlns:p14="http://schemas.microsoft.com/office/powerpoint/2010/main" val="27941222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par>
                                <p:cTn id="11" presetID="9"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par>
                                <p:cTn id="14" presetID="9"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dissolve">
                                      <p:cBhvr>
                                        <p:cTn id="16" dur="500"/>
                                        <p:tgtEl>
                                          <p:spTgt spid="26"/>
                                        </p:tgtEl>
                                      </p:cBhvr>
                                    </p:animEffect>
                                  </p:childTnLst>
                                </p:cTn>
                              </p:par>
                              <p:par>
                                <p:cTn id="17" presetID="9"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ssolve">
                                      <p:cBhvr>
                                        <p:cTn id="19" dur="500"/>
                                        <p:tgtEl>
                                          <p:spTgt spid="29"/>
                                        </p:tgtEl>
                                      </p:cBhvr>
                                    </p:animEffect>
                                  </p:childTnLst>
                                </p:cTn>
                              </p:par>
                              <p:par>
                                <p:cTn id="20" presetID="9"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dissolve">
                                      <p:cBhvr>
                                        <p:cTn id="22" dur="500"/>
                                        <p:tgtEl>
                                          <p:spTgt spid="32"/>
                                        </p:tgtEl>
                                      </p:cBhvr>
                                    </p:animEffect>
                                  </p:childTnLst>
                                </p:cTn>
                              </p:par>
                              <p:par>
                                <p:cTn id="23" presetID="9"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dissolv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par>
                                <p:cTn id="30" presetID="3" presetClass="entr" presetSubtype="5"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linds(vertical)">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9" presetClass="exit" presetSubtype="0" fill="hold" nodeType="withEffect">
                                  <p:stCondLst>
                                    <p:cond delay="0"/>
                                  </p:stCondLst>
                                  <p:childTnLst>
                                    <p:animEffect transition="out" filter="dissolv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9" presetClass="exit" presetSubtype="0" fill="hold" nodeType="withEffect">
                                  <p:stCondLst>
                                    <p:cond delay="0"/>
                                  </p:stCondLst>
                                  <p:childTnLst>
                                    <p:animEffect transition="out" filter="dissolve">
                                      <p:cBhvr>
                                        <p:cTn id="42" dur="500"/>
                                        <p:tgtEl>
                                          <p:spTgt spid="23"/>
                                        </p:tgtEl>
                                      </p:cBhvr>
                                    </p:animEffect>
                                    <p:set>
                                      <p:cBhvr>
                                        <p:cTn id="43" dur="1" fill="hold">
                                          <p:stCondLst>
                                            <p:cond delay="499"/>
                                          </p:stCondLst>
                                        </p:cTn>
                                        <p:tgtEl>
                                          <p:spTgt spid="23"/>
                                        </p:tgtEl>
                                        <p:attrNameLst>
                                          <p:attrName>style.visibility</p:attrName>
                                        </p:attrNameLst>
                                      </p:cBhvr>
                                      <p:to>
                                        <p:strVal val="hidden"/>
                                      </p:to>
                                    </p:set>
                                  </p:childTnLst>
                                </p:cTn>
                              </p:par>
                              <p:par>
                                <p:cTn id="44" presetID="9" presetClass="exit" presetSubtype="0" fill="hold" nodeType="withEffect">
                                  <p:stCondLst>
                                    <p:cond delay="0"/>
                                  </p:stCondLst>
                                  <p:childTnLst>
                                    <p:animEffect transition="out" filter="dissolv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9" presetClass="exit" presetSubtype="0" fill="hold" nodeType="withEffect">
                                  <p:stCondLst>
                                    <p:cond delay="0"/>
                                  </p:stCondLst>
                                  <p:childTnLst>
                                    <p:animEffect transition="out" filter="dissolv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9" presetClass="exit" presetSubtype="0" fill="hold" nodeType="withEffect">
                                  <p:stCondLst>
                                    <p:cond delay="0"/>
                                  </p:stCondLst>
                                  <p:childTnLst>
                                    <p:animEffect transition="out" filter="dissolve">
                                      <p:cBhvr>
                                        <p:cTn id="51" dur="500"/>
                                        <p:tgtEl>
                                          <p:spTgt spid="35"/>
                                        </p:tgtEl>
                                      </p:cBhvr>
                                    </p:animEffect>
                                    <p:set>
                                      <p:cBhvr>
                                        <p:cTn id="52" dur="1" fill="hold">
                                          <p:stCondLst>
                                            <p:cond delay="499"/>
                                          </p:stCondLst>
                                        </p:cTn>
                                        <p:tgtEl>
                                          <p:spTgt spid="35"/>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38"/>
                                        </p:tgtEl>
                                      </p:cBhvr>
                                    </p:animEffect>
                                    <p:set>
                                      <p:cBhvr>
                                        <p:cTn id="58" dur="1" fill="hold">
                                          <p:stCondLst>
                                            <p:cond delay="499"/>
                                          </p:stCondLst>
                                        </p:cTn>
                                        <p:tgtEl>
                                          <p:spTgt spid="3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2" presetClass="exit" presetSubtype="4" fill="hold" grpId="0" nodeType="clickEffect">
                                  <p:stCondLst>
                                    <p:cond delay="0"/>
                                  </p:stCondLst>
                                  <p:childTnLst>
                                    <p:anim calcmode="lin" valueType="num">
                                      <p:cBhvr additive="base">
                                        <p:cTn id="62" dur="500"/>
                                        <p:tgtEl>
                                          <p:spTgt spid="8"/>
                                        </p:tgtEl>
                                        <p:attrNameLst>
                                          <p:attrName>ppt_y</p:attrName>
                                        </p:attrNameLst>
                                      </p:cBhvr>
                                      <p:tavLst>
                                        <p:tav tm="0">
                                          <p:val>
                                            <p:strVal val="#ppt_y"/>
                                          </p:val>
                                        </p:tav>
                                        <p:tav tm="100000">
                                          <p:val>
                                            <p:strVal val="#ppt_y+#ppt_h*1.125000"/>
                                          </p:val>
                                        </p:tav>
                                      </p:tavLst>
                                    </p:anim>
                                    <p:animEffect transition="out" filter="wipe(down)">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53" presetClass="entr" presetSubtype="16"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p:cTn id="67" dur="500" fill="hold"/>
                                        <p:tgtEl>
                                          <p:spTgt spid="58"/>
                                        </p:tgtEl>
                                        <p:attrNameLst>
                                          <p:attrName>ppt_w</p:attrName>
                                        </p:attrNameLst>
                                      </p:cBhvr>
                                      <p:tavLst>
                                        <p:tav tm="0">
                                          <p:val>
                                            <p:fltVal val="0"/>
                                          </p:val>
                                        </p:tav>
                                        <p:tav tm="100000">
                                          <p:val>
                                            <p:strVal val="#ppt_w"/>
                                          </p:val>
                                        </p:tav>
                                      </p:tavLst>
                                    </p:anim>
                                    <p:anim calcmode="lin" valueType="num">
                                      <p:cBhvr>
                                        <p:cTn id="68" dur="500" fill="hold"/>
                                        <p:tgtEl>
                                          <p:spTgt spid="58"/>
                                        </p:tgtEl>
                                        <p:attrNameLst>
                                          <p:attrName>ppt_h</p:attrName>
                                        </p:attrNameLst>
                                      </p:cBhvr>
                                      <p:tavLst>
                                        <p:tav tm="0">
                                          <p:val>
                                            <p:fltVal val="0"/>
                                          </p:val>
                                        </p:tav>
                                        <p:tav tm="100000">
                                          <p:val>
                                            <p:strVal val="#ppt_h"/>
                                          </p:val>
                                        </p:tav>
                                      </p:tavLst>
                                    </p:anim>
                                    <p:animEffect transition="in" filter="fade">
                                      <p:cBhvr>
                                        <p:cTn id="69" dur="500"/>
                                        <p:tgtEl>
                                          <p:spTgt spid="58"/>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7"/>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3" presetClass="entr" presetSubtype="5" fill="hold" grpId="0" nodeType="click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blinds(vertical)">
                                      <p:cBhvr>
                                        <p:cTn id="80" dur="500"/>
                                        <p:tgtEl>
                                          <p:spTgt spid="59"/>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xit" presetSubtype="4" fill="hold" grpId="1" nodeType="clickEffect">
                                  <p:stCondLst>
                                    <p:cond delay="0"/>
                                  </p:stCondLst>
                                  <p:childTnLst>
                                    <p:anim calcmode="lin" valueType="num">
                                      <p:cBhvr additive="base">
                                        <p:cTn id="84" dur="500"/>
                                        <p:tgtEl>
                                          <p:spTgt spid="58"/>
                                        </p:tgtEl>
                                        <p:attrNameLst>
                                          <p:attrName>ppt_y</p:attrName>
                                        </p:attrNameLst>
                                      </p:cBhvr>
                                      <p:tavLst>
                                        <p:tav tm="0">
                                          <p:val>
                                            <p:strVal val="#ppt_y"/>
                                          </p:val>
                                        </p:tav>
                                        <p:tav tm="100000">
                                          <p:val>
                                            <p:strVal val="#ppt_y+#ppt_h*1.125000"/>
                                          </p:val>
                                        </p:tav>
                                      </p:tavLst>
                                    </p:anim>
                                    <p:animEffect transition="out" filter="wipe(down)">
                                      <p:cBhvr>
                                        <p:cTn id="85" dur="500"/>
                                        <p:tgtEl>
                                          <p:spTgt spid="58"/>
                                        </p:tgtEl>
                                      </p:cBhvr>
                                    </p:animEffect>
                                    <p:set>
                                      <p:cBhvr>
                                        <p:cTn id="86" dur="1" fill="hold">
                                          <p:stCondLst>
                                            <p:cond delay="499"/>
                                          </p:stCondLst>
                                        </p:cTn>
                                        <p:tgtEl>
                                          <p:spTgt spid="58"/>
                                        </p:tgtEl>
                                        <p:attrNameLst>
                                          <p:attrName>style.visibility</p:attrName>
                                        </p:attrNameLst>
                                      </p:cBhvr>
                                      <p:to>
                                        <p:strVal val="hidden"/>
                                      </p:to>
                                    </p:set>
                                  </p:childTnLst>
                                </p:cTn>
                              </p:par>
                              <p:par>
                                <p:cTn id="87" presetID="53" presetClass="entr" presetSubtype="16" fill="hold" grpId="0" nodeType="withEffect">
                                  <p:stCondLst>
                                    <p:cond delay="0"/>
                                  </p:stCondLst>
                                  <p:childTnLst>
                                    <p:set>
                                      <p:cBhvr>
                                        <p:cTn id="88" dur="1" fill="hold">
                                          <p:stCondLst>
                                            <p:cond delay="0"/>
                                          </p:stCondLst>
                                        </p:cTn>
                                        <p:tgtEl>
                                          <p:spTgt spid="76"/>
                                        </p:tgtEl>
                                        <p:attrNameLst>
                                          <p:attrName>style.visibility</p:attrName>
                                        </p:attrNameLst>
                                      </p:cBhvr>
                                      <p:to>
                                        <p:strVal val="visible"/>
                                      </p:to>
                                    </p:set>
                                    <p:anim calcmode="lin" valueType="num">
                                      <p:cBhvr>
                                        <p:cTn id="89" dur="500" fill="hold"/>
                                        <p:tgtEl>
                                          <p:spTgt spid="76"/>
                                        </p:tgtEl>
                                        <p:attrNameLst>
                                          <p:attrName>ppt_w</p:attrName>
                                        </p:attrNameLst>
                                      </p:cBhvr>
                                      <p:tavLst>
                                        <p:tav tm="0">
                                          <p:val>
                                            <p:fltVal val="0"/>
                                          </p:val>
                                        </p:tav>
                                        <p:tav tm="100000">
                                          <p:val>
                                            <p:strVal val="#ppt_w"/>
                                          </p:val>
                                        </p:tav>
                                      </p:tavLst>
                                    </p:anim>
                                    <p:anim calcmode="lin" valueType="num">
                                      <p:cBhvr>
                                        <p:cTn id="90" dur="500" fill="hold"/>
                                        <p:tgtEl>
                                          <p:spTgt spid="76"/>
                                        </p:tgtEl>
                                        <p:attrNameLst>
                                          <p:attrName>ppt_h</p:attrName>
                                        </p:attrNameLst>
                                      </p:cBhvr>
                                      <p:tavLst>
                                        <p:tav tm="0">
                                          <p:val>
                                            <p:fltVal val="0"/>
                                          </p:val>
                                        </p:tav>
                                        <p:tav tm="100000">
                                          <p:val>
                                            <p:strVal val="#ppt_h"/>
                                          </p:val>
                                        </p:tav>
                                      </p:tavLst>
                                    </p:anim>
                                    <p:animEffect transition="in" filter="fade">
                                      <p:cBhvr>
                                        <p:cTn id="91" dur="500"/>
                                        <p:tgtEl>
                                          <p:spTgt spid="76"/>
                                        </p:tgtEl>
                                      </p:cBhvr>
                                    </p:animEffect>
                                  </p:childTnLst>
                                </p:cTn>
                              </p:par>
                              <p:par>
                                <p:cTn id="92" presetID="9" presetClass="exit" presetSubtype="0" fill="hold" nodeType="withEffect">
                                  <p:stCondLst>
                                    <p:cond delay="0"/>
                                  </p:stCondLst>
                                  <p:childTnLst>
                                    <p:animEffect transition="out" filter="dissolve">
                                      <p:cBhvr>
                                        <p:cTn id="93" dur="500"/>
                                        <p:tgtEl>
                                          <p:spTgt spid="57"/>
                                        </p:tgtEl>
                                      </p:cBhvr>
                                    </p:animEffect>
                                    <p:set>
                                      <p:cBhvr>
                                        <p:cTn id="94" dur="1" fill="hold">
                                          <p:stCondLst>
                                            <p:cond delay="499"/>
                                          </p:stCondLst>
                                        </p:cTn>
                                        <p:tgtEl>
                                          <p:spTgt spid="57"/>
                                        </p:tgtEl>
                                        <p:attrNameLst>
                                          <p:attrName>style.visibility</p:attrName>
                                        </p:attrNameLst>
                                      </p:cBhvr>
                                      <p:to>
                                        <p:strVal val="hidden"/>
                                      </p:to>
                                    </p:set>
                                  </p:childTnLst>
                                </p:cTn>
                              </p:par>
                              <p:par>
                                <p:cTn id="95" presetID="9" presetClass="exit" presetSubtype="0" fill="hold" grpId="1" nodeType="withEffect">
                                  <p:stCondLst>
                                    <p:cond delay="0"/>
                                  </p:stCondLst>
                                  <p:childTnLst>
                                    <p:animEffect transition="out" filter="dissolve">
                                      <p:cBhvr>
                                        <p:cTn id="96" dur="500"/>
                                        <p:tgtEl>
                                          <p:spTgt spid="56"/>
                                        </p:tgtEl>
                                      </p:cBhvr>
                                    </p:animEffect>
                                    <p:set>
                                      <p:cBhvr>
                                        <p:cTn id="97" dur="1" fill="hold">
                                          <p:stCondLst>
                                            <p:cond delay="499"/>
                                          </p:stCondLst>
                                        </p:cTn>
                                        <p:tgtEl>
                                          <p:spTgt spid="56"/>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60"/>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68"/>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3" presetClass="entr" presetSubtype="5" fill="hold" grpId="0" nodeType="clickEffect">
                                  <p:stCondLst>
                                    <p:cond delay="0"/>
                                  </p:stCondLst>
                                  <p:childTnLst>
                                    <p:set>
                                      <p:cBhvr>
                                        <p:cTn id="107" dur="1" fill="hold">
                                          <p:stCondLst>
                                            <p:cond delay="0"/>
                                          </p:stCondLst>
                                        </p:cTn>
                                        <p:tgtEl>
                                          <p:spTgt spid="77"/>
                                        </p:tgtEl>
                                        <p:attrNameLst>
                                          <p:attrName>style.visibility</p:attrName>
                                        </p:attrNameLst>
                                      </p:cBhvr>
                                      <p:to>
                                        <p:strVal val="visible"/>
                                      </p:to>
                                    </p:set>
                                    <p:animEffect transition="in" filter="blinds(vertical)">
                                      <p:cBhvr>
                                        <p:cTn id="108" dur="500"/>
                                        <p:tgtEl>
                                          <p:spTgt spid="77"/>
                                        </p:tgtEl>
                                      </p:cBhvr>
                                    </p:animEffect>
                                  </p:childTnLst>
                                </p:cTn>
                              </p:par>
                              <p:par>
                                <p:cTn id="109" presetID="9" presetClass="exit" presetSubtype="0" fill="hold" nodeType="withEffect">
                                  <p:stCondLst>
                                    <p:cond delay="0"/>
                                  </p:stCondLst>
                                  <p:childTnLst>
                                    <p:animEffect transition="out" filter="dissolve">
                                      <p:cBhvr>
                                        <p:cTn id="110" dur="500"/>
                                        <p:tgtEl>
                                          <p:spTgt spid="60"/>
                                        </p:tgtEl>
                                      </p:cBhvr>
                                    </p:animEffect>
                                    <p:set>
                                      <p:cBhvr>
                                        <p:cTn id="111" dur="1" fill="hold">
                                          <p:stCondLst>
                                            <p:cond delay="499"/>
                                          </p:stCondLst>
                                        </p:cTn>
                                        <p:tgtEl>
                                          <p:spTgt spid="60"/>
                                        </p:tgtEl>
                                        <p:attrNameLst>
                                          <p:attrName>style.visibility</p:attrName>
                                        </p:attrNameLst>
                                      </p:cBhvr>
                                      <p:to>
                                        <p:strVal val="hidden"/>
                                      </p:to>
                                    </p:set>
                                  </p:childTnLst>
                                </p:cTn>
                              </p:par>
                              <p:par>
                                <p:cTn id="112" presetID="9" presetClass="exit" presetSubtype="0" fill="hold" grpId="1" nodeType="withEffect">
                                  <p:stCondLst>
                                    <p:cond delay="0"/>
                                  </p:stCondLst>
                                  <p:childTnLst>
                                    <p:animEffect transition="out" filter="dissolve">
                                      <p:cBhvr>
                                        <p:cTn id="113" dur="500"/>
                                        <p:tgtEl>
                                          <p:spTgt spid="68"/>
                                        </p:tgtEl>
                                      </p:cBhvr>
                                    </p:animEffect>
                                    <p:set>
                                      <p:cBhvr>
                                        <p:cTn id="114" dur="1" fill="hold">
                                          <p:stCondLst>
                                            <p:cond delay="499"/>
                                          </p:stCondLst>
                                        </p:cTn>
                                        <p:tgtEl>
                                          <p:spTgt spid="6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2" presetClass="exit" presetSubtype="4" fill="hold" grpId="1" nodeType="clickEffect">
                                  <p:stCondLst>
                                    <p:cond delay="0"/>
                                  </p:stCondLst>
                                  <p:childTnLst>
                                    <p:anim calcmode="lin" valueType="num">
                                      <p:cBhvr additive="base">
                                        <p:cTn id="118" dur="500"/>
                                        <p:tgtEl>
                                          <p:spTgt spid="76"/>
                                        </p:tgtEl>
                                        <p:attrNameLst>
                                          <p:attrName>ppt_y</p:attrName>
                                        </p:attrNameLst>
                                      </p:cBhvr>
                                      <p:tavLst>
                                        <p:tav tm="0">
                                          <p:val>
                                            <p:strVal val="#ppt_y"/>
                                          </p:val>
                                        </p:tav>
                                        <p:tav tm="100000">
                                          <p:val>
                                            <p:strVal val="#ppt_y+#ppt_h*1.125000"/>
                                          </p:val>
                                        </p:tav>
                                      </p:tavLst>
                                    </p:anim>
                                    <p:animEffect transition="out" filter="wipe(down)">
                                      <p:cBhvr>
                                        <p:cTn id="119" dur="500"/>
                                        <p:tgtEl>
                                          <p:spTgt spid="76"/>
                                        </p:tgtEl>
                                      </p:cBhvr>
                                    </p:animEffect>
                                    <p:set>
                                      <p:cBhvr>
                                        <p:cTn id="120" dur="1" fill="hold">
                                          <p:stCondLst>
                                            <p:cond delay="499"/>
                                          </p:stCondLst>
                                        </p:cTn>
                                        <p:tgtEl>
                                          <p:spTgt spid="76"/>
                                        </p:tgtEl>
                                        <p:attrNameLst>
                                          <p:attrName>style.visibility</p:attrName>
                                        </p:attrNameLst>
                                      </p:cBhvr>
                                      <p:to>
                                        <p:strVal val="hidden"/>
                                      </p:to>
                                    </p:set>
                                  </p:childTnLst>
                                </p:cTn>
                              </p:par>
                              <p:par>
                                <p:cTn id="121" presetID="53" presetClass="entr" presetSubtype="16" fill="hold" grpId="0" nodeType="withEffect">
                                  <p:stCondLst>
                                    <p:cond delay="0"/>
                                  </p:stCondLst>
                                  <p:childTnLst>
                                    <p:set>
                                      <p:cBhvr>
                                        <p:cTn id="122" dur="1" fill="hold">
                                          <p:stCondLst>
                                            <p:cond delay="0"/>
                                          </p:stCondLst>
                                        </p:cTn>
                                        <p:tgtEl>
                                          <p:spTgt spid="78"/>
                                        </p:tgtEl>
                                        <p:attrNameLst>
                                          <p:attrName>style.visibility</p:attrName>
                                        </p:attrNameLst>
                                      </p:cBhvr>
                                      <p:to>
                                        <p:strVal val="visible"/>
                                      </p:to>
                                    </p:set>
                                    <p:anim calcmode="lin" valueType="num">
                                      <p:cBhvr>
                                        <p:cTn id="123" dur="500" fill="hold"/>
                                        <p:tgtEl>
                                          <p:spTgt spid="78"/>
                                        </p:tgtEl>
                                        <p:attrNameLst>
                                          <p:attrName>ppt_w</p:attrName>
                                        </p:attrNameLst>
                                      </p:cBhvr>
                                      <p:tavLst>
                                        <p:tav tm="0">
                                          <p:val>
                                            <p:fltVal val="0"/>
                                          </p:val>
                                        </p:tav>
                                        <p:tav tm="100000">
                                          <p:val>
                                            <p:strVal val="#ppt_w"/>
                                          </p:val>
                                        </p:tav>
                                      </p:tavLst>
                                    </p:anim>
                                    <p:anim calcmode="lin" valueType="num">
                                      <p:cBhvr>
                                        <p:cTn id="124" dur="500" fill="hold"/>
                                        <p:tgtEl>
                                          <p:spTgt spid="78"/>
                                        </p:tgtEl>
                                        <p:attrNameLst>
                                          <p:attrName>ppt_h</p:attrName>
                                        </p:attrNameLst>
                                      </p:cBhvr>
                                      <p:tavLst>
                                        <p:tav tm="0">
                                          <p:val>
                                            <p:fltVal val="0"/>
                                          </p:val>
                                        </p:tav>
                                        <p:tav tm="100000">
                                          <p:val>
                                            <p:strVal val="#ppt_h"/>
                                          </p:val>
                                        </p:tav>
                                      </p:tavLst>
                                    </p:anim>
                                    <p:animEffect transition="in" filter="fade">
                                      <p:cBhvr>
                                        <p:cTn id="12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8" grpId="0" animBg="1"/>
      <p:bldP spid="58" grpId="0"/>
      <p:bldP spid="58" grpId="1"/>
      <p:bldP spid="59" grpId="0" animBg="1"/>
      <p:bldP spid="76" grpId="0"/>
      <p:bldP spid="76" grpId="1"/>
      <p:bldP spid="77" grpId="0" animBg="1"/>
      <p:bldP spid="78" grpId="0"/>
      <p:bldP spid="56" grpId="0"/>
      <p:bldP spid="56" grpId="1"/>
      <p:bldP spid="38" grpId="0"/>
      <p:bldP spid="38" grpId="1"/>
      <p:bldP spid="68" grpId="0"/>
      <p:bldP spid="68" grpId="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SneakySnake</a:t>
            </a:r>
            <a:r>
              <a:rPr lang="en-US"/>
              <a:t> Walkthrough</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329839" y="1754700"/>
            <a:ext cx="48818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a:ea typeface="+mn-ea"/>
                <a:cs typeface="+mn-cs"/>
              </a:rPr>
              <a:t>This is what you actually need to </a:t>
            </a:r>
            <a:r>
              <a:rPr kumimoji="0" lang="en-US" sz="1800" b="1" i="0" u="none" strike="noStrike" kern="1200" cap="none" spc="0" normalizeH="0" baseline="0" noProof="0">
                <a:ln>
                  <a:noFill/>
                </a:ln>
                <a:solidFill>
                  <a:srgbClr val="FF0000"/>
                </a:solidFill>
                <a:effectLst/>
                <a:uLnTx/>
                <a:uFillTx/>
                <a:latin typeface="Tahoma"/>
                <a:ea typeface="+mn-ea"/>
                <a:cs typeface="+mn-cs"/>
              </a:rPr>
              <a:t>build</a:t>
            </a:r>
            <a:r>
              <a:rPr kumimoji="0" lang="en-US" sz="1800" b="1" i="0" u="none" strike="noStrike" kern="1200" cap="none" spc="0" normalizeH="0" baseline="0" noProof="0">
                <a:ln>
                  <a:noFill/>
                </a:ln>
                <a:solidFill>
                  <a:srgbClr val="000000"/>
                </a:solidFill>
                <a:effectLst/>
                <a:uLnTx/>
                <a:uFillTx/>
                <a:latin typeface="Tahoma"/>
                <a:ea typeface="+mn-ea"/>
                <a:cs typeface="+mn-cs"/>
              </a:rPr>
              <a:t> and it can be done </a:t>
            </a:r>
            <a:r>
              <a:rPr kumimoji="0" lang="en-US" sz="1800" b="1" i="0" u="none" strike="noStrike" kern="1200" cap="none" spc="0" normalizeH="0" baseline="0" noProof="0">
                <a:ln>
                  <a:noFill/>
                </a:ln>
                <a:solidFill>
                  <a:srgbClr val="FF0000"/>
                </a:solidFill>
                <a:effectLst/>
                <a:uLnTx/>
                <a:uFillTx/>
                <a:latin typeface="Tahoma"/>
                <a:ea typeface="+mn-ea"/>
                <a:cs typeface="+mn-cs"/>
              </a:rPr>
              <a:t>on-the-fly!</a:t>
            </a:r>
          </a:p>
        </p:txBody>
      </p:sp>
      <p:pic>
        <p:nvPicPr>
          <p:cNvPr id="14" name="Picture 13">
            <a:extLst>
              <a:ext uri="{FF2B5EF4-FFF2-40B4-BE49-F238E27FC236}">
                <a16:creationId xmlns:a16="http://schemas.microsoft.com/office/drawing/2014/main" id="{405E738F-A333-6E4E-A31A-F4F3FFC4E4BE}"/>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2770749" y="2997611"/>
            <a:ext cx="5496579" cy="2725750"/>
          </a:xfrm>
          <a:prstGeom prst="rect">
            <a:avLst/>
          </a:prstGeom>
        </p:spPr>
      </p:pic>
      <p:pic>
        <p:nvPicPr>
          <p:cNvPr id="18" name="Picture 17">
            <a:extLst>
              <a:ext uri="{FF2B5EF4-FFF2-40B4-BE49-F238E27FC236}">
                <a16:creationId xmlns:a16="http://schemas.microsoft.com/office/drawing/2014/main" id="{EA0A401B-F37F-C344-B9F4-58277F07C133}"/>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2694522" y="2708409"/>
            <a:ext cx="5621894" cy="3024847"/>
          </a:xfrm>
          <a:prstGeom prst="rect">
            <a:avLst/>
          </a:prstGeom>
        </p:spPr>
      </p:pic>
      <p:sp>
        <p:nvSpPr>
          <p:cNvPr id="6" name="Rectangle 5">
            <a:extLst>
              <a:ext uri="{FF2B5EF4-FFF2-40B4-BE49-F238E27FC236}">
                <a16:creationId xmlns:a16="http://schemas.microsoft.com/office/drawing/2014/main" id="{DC97228D-E126-784E-8F75-E0B65D446C02}"/>
              </a:ext>
            </a:extLst>
          </p:cNvPr>
          <p:cNvSpPr/>
          <p:nvPr/>
        </p:nvSpPr>
        <p:spPr>
          <a:xfrm rot="16200000">
            <a:off x="1213476" y="4174932"/>
            <a:ext cx="2726407" cy="3902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a:ea typeface="+mn-ea"/>
                <a:cs typeface="+mn-cs"/>
              </a:rPr>
              <a:t>ENTRANCE</a:t>
            </a:r>
          </a:p>
        </p:txBody>
      </p:sp>
      <p:sp>
        <p:nvSpPr>
          <p:cNvPr id="17" name="Rectangle 16">
            <a:extLst>
              <a:ext uri="{FF2B5EF4-FFF2-40B4-BE49-F238E27FC236}">
                <a16:creationId xmlns:a16="http://schemas.microsoft.com/office/drawing/2014/main" id="{B5C6120D-EF35-3741-A178-52515911D63F}"/>
              </a:ext>
            </a:extLst>
          </p:cNvPr>
          <p:cNvSpPr/>
          <p:nvPr/>
        </p:nvSpPr>
        <p:spPr>
          <a:xfrm rot="16200000">
            <a:off x="7046453" y="4175261"/>
            <a:ext cx="2725749" cy="3902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a:ea typeface="+mn-ea"/>
                <a:cs typeface="+mn-cs"/>
              </a:rPr>
              <a:t>EXIT</a:t>
            </a:r>
          </a:p>
        </p:txBody>
      </p:sp>
      <p:sp>
        <p:nvSpPr>
          <p:cNvPr id="19" name="TextBox 18">
            <a:extLst>
              <a:ext uri="{FF2B5EF4-FFF2-40B4-BE49-F238E27FC236}">
                <a16:creationId xmlns:a16="http://schemas.microsoft.com/office/drawing/2014/main" id="{FB060CEB-FBD7-BB4F-8279-CBA8DC72433B}"/>
              </a:ext>
            </a:extLst>
          </p:cNvPr>
          <p:cNvSpPr txBox="1"/>
          <p:nvPr/>
        </p:nvSpPr>
        <p:spPr>
          <a:xfrm>
            <a:off x="7585027" y="1711244"/>
            <a:ext cx="640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ahoma"/>
                <a:ea typeface="+mn-ea"/>
                <a:cs typeface="+mn-cs"/>
              </a:rPr>
              <a:t>3</a:t>
            </a:r>
          </a:p>
        </p:txBody>
      </p:sp>
      <p:sp>
        <p:nvSpPr>
          <p:cNvPr id="20" name="Rectangle 19">
            <a:extLst>
              <a:ext uri="{FF2B5EF4-FFF2-40B4-BE49-F238E27FC236}">
                <a16:creationId xmlns:a16="http://schemas.microsoft.com/office/drawing/2014/main" id="{006EC16B-E815-0743-8696-CD9A57EBF536}"/>
              </a:ext>
            </a:extLst>
          </p:cNvPr>
          <p:cNvSpPr/>
          <p:nvPr/>
        </p:nvSpPr>
        <p:spPr>
          <a:xfrm>
            <a:off x="6910469" y="1628800"/>
            <a:ext cx="1097280" cy="640080"/>
          </a:xfrm>
          <a:prstGeom prst="rect">
            <a:avLst/>
          </a:prstGeom>
          <a:ln w="19050">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sp>
        <p:nvSpPr>
          <p:cNvPr id="24" name="Rectangle 23">
            <a:extLst>
              <a:ext uri="{FF2B5EF4-FFF2-40B4-BE49-F238E27FC236}">
                <a16:creationId xmlns:a16="http://schemas.microsoft.com/office/drawing/2014/main" id="{806D7B1B-7C4C-BC4F-83EA-C8F46DD71607}"/>
              </a:ext>
            </a:extLst>
          </p:cNvPr>
          <p:cNvSpPr/>
          <p:nvPr/>
        </p:nvSpPr>
        <p:spPr>
          <a:xfrm>
            <a:off x="7023567" y="1726575"/>
            <a:ext cx="466261" cy="4346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57192103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24FA7-AB01-0747-B701-9C78517217A5}"/>
              </a:ext>
            </a:extLst>
          </p:cNvPr>
          <p:cNvSpPr>
            <a:spLocks noGrp="1"/>
          </p:cNvSpPr>
          <p:nvPr>
            <p:ph type="title"/>
          </p:nvPr>
        </p:nvSpPr>
        <p:spPr/>
        <p:txBody>
          <a:bodyPr/>
          <a:lstStyle/>
          <a:p>
            <a:r>
              <a:rPr lang="en-US"/>
              <a:t>FPGA Resource Analysis</a:t>
            </a:r>
          </a:p>
        </p:txBody>
      </p:sp>
      <p:sp>
        <p:nvSpPr>
          <p:cNvPr id="3" name="Content Placeholder 2">
            <a:extLst>
              <a:ext uri="{FF2B5EF4-FFF2-40B4-BE49-F238E27FC236}">
                <a16:creationId xmlns:a16="http://schemas.microsoft.com/office/drawing/2014/main" id="{42197208-90A0-E245-81E6-95BEBC0F50A0}"/>
              </a:ext>
            </a:extLst>
          </p:cNvPr>
          <p:cNvSpPr>
            <a:spLocks noGrp="1"/>
          </p:cNvSpPr>
          <p:nvPr>
            <p:ph idx="1"/>
          </p:nvPr>
        </p:nvSpPr>
        <p:spPr>
          <a:xfrm>
            <a:off x="228600" y="1556792"/>
            <a:ext cx="8915400" cy="4876800"/>
          </a:xfrm>
        </p:spPr>
        <p:txBody>
          <a:bodyPr/>
          <a:lstStyle/>
          <a:p>
            <a:r>
              <a:rPr lang="en-US"/>
              <a:t>FPGA resource usage for a single filtering unit of </a:t>
            </a:r>
            <a:r>
              <a:rPr lang="en-US" err="1"/>
              <a:t>GateKeeper</a:t>
            </a:r>
            <a:r>
              <a:rPr lang="en-US"/>
              <a:t>, </a:t>
            </a:r>
            <a:r>
              <a:rPr lang="en-US" err="1"/>
              <a:t>Shouji</a:t>
            </a:r>
            <a:r>
              <a:rPr lang="en-US"/>
              <a:t>, and Snake-on-Chip for a sequence length of 100 and under different edit distance thresholds (E).</a:t>
            </a:r>
          </a:p>
          <a:p>
            <a:endParaRPr lang="en-US"/>
          </a:p>
        </p:txBody>
      </p:sp>
      <p:sp>
        <p:nvSpPr>
          <p:cNvPr id="4" name="Slide Number Placeholder 3">
            <a:extLst>
              <a:ext uri="{FF2B5EF4-FFF2-40B4-BE49-F238E27FC236}">
                <a16:creationId xmlns:a16="http://schemas.microsoft.com/office/drawing/2014/main" id="{F033F0F1-0750-014E-8311-884E21F3890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Content Placeholder 5">
            <a:extLst>
              <a:ext uri="{FF2B5EF4-FFF2-40B4-BE49-F238E27FC236}">
                <a16:creationId xmlns:a16="http://schemas.microsoft.com/office/drawing/2014/main" id="{BC417762-D2C3-DF4F-AF67-2A87DE1F138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bwMode="auto">
          <a:xfrm>
            <a:off x="1259430" y="3378221"/>
            <a:ext cx="6548940" cy="2304256"/>
          </a:xfrm>
          <a:prstGeom prst="rect">
            <a:avLst/>
          </a:prstGeom>
          <a:noFill/>
          <a:ln w="9525">
            <a:noFill/>
            <a:miter lim="800000"/>
            <a:headEnd/>
            <a:tailEnd/>
          </a:ln>
        </p:spPr>
      </p:pic>
      <p:sp>
        <p:nvSpPr>
          <p:cNvPr id="8" name="Rectangle 7">
            <a:extLst>
              <a:ext uri="{FF2B5EF4-FFF2-40B4-BE49-F238E27FC236}">
                <a16:creationId xmlns:a16="http://schemas.microsoft.com/office/drawing/2014/main" id="{E1C9D26C-E291-F147-A33F-6EE4B948D981}"/>
              </a:ext>
            </a:extLst>
          </p:cNvPr>
          <p:cNvSpPr/>
          <p:nvPr/>
        </p:nvSpPr>
        <p:spPr>
          <a:xfrm>
            <a:off x="1331640" y="4725144"/>
            <a:ext cx="6768752"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7" name="Content Placeholder 5">
            <a:extLst>
              <a:ext uri="{FF2B5EF4-FFF2-40B4-BE49-F238E27FC236}">
                <a16:creationId xmlns:a16="http://schemas.microsoft.com/office/drawing/2014/main" id="{97BB9A34-E426-524E-8FB3-ADF828D1D6C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1263420" y="4581128"/>
            <a:ext cx="6548940" cy="648072"/>
          </a:xfrm>
          <a:prstGeom prst="rect">
            <a:avLst/>
          </a:prstGeom>
          <a:noFill/>
          <a:ln w="9525">
            <a:noFill/>
            <a:miter lim="800000"/>
            <a:headEnd/>
            <a:tailEnd/>
          </a:ln>
        </p:spPr>
      </p:pic>
      <p:sp>
        <p:nvSpPr>
          <p:cNvPr id="6" name="Rectangle 5">
            <a:extLst>
              <a:ext uri="{FF2B5EF4-FFF2-40B4-BE49-F238E27FC236}">
                <a16:creationId xmlns:a16="http://schemas.microsoft.com/office/drawing/2014/main" id="{E3901F1C-3D3D-D34A-83ED-D8E609E032B6}"/>
              </a:ext>
            </a:extLst>
          </p:cNvPr>
          <p:cNvSpPr/>
          <p:nvPr/>
        </p:nvSpPr>
        <p:spPr>
          <a:xfrm>
            <a:off x="3563888" y="3284984"/>
            <a:ext cx="2304256" cy="19442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1074924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8"/>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341074" y="2835506"/>
            <a:ext cx="2264883" cy="1315071"/>
          </a:xfrm>
          <a:prstGeom prst="rect">
            <a:avLst/>
          </a:prstGeom>
          <a:noFill/>
          <a:ln w="9525">
            <a:noFill/>
            <a:round/>
            <a:headEnd/>
            <a:tailEnd/>
          </a:ln>
        </p:spPr>
      </p:pic>
      <p:sp>
        <p:nvSpPr>
          <p:cNvPr id="4109" name="Text Box 12"/>
          <p:cNvSpPr txBox="1">
            <a:spLocks noChangeArrowheads="1"/>
          </p:cNvSpPr>
          <p:nvPr/>
        </p:nvSpPr>
        <p:spPr bwMode="auto">
          <a:xfrm>
            <a:off x="1707966" y="6018342"/>
            <a:ext cx="7383042" cy="420502"/>
          </a:xfrm>
          <a:prstGeom prst="rect">
            <a:avLst/>
          </a:prstGeom>
          <a:noFill/>
          <a:ln w="9525">
            <a:noFill/>
            <a:round/>
            <a:headEnd/>
            <a:tailEnd/>
          </a:ln>
        </p:spPr>
        <p:txBody>
          <a:bodyPr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2400" b="1" i="0" u="none" strike="noStrike" kern="1200" cap="none" spc="0" normalizeH="0" baseline="0" noProof="0">
                <a:ln>
                  <a:noFill/>
                </a:ln>
                <a:solidFill>
                  <a:srgbClr val="FF0000"/>
                </a:solidFill>
                <a:effectLst/>
                <a:uLnTx/>
                <a:uFillTx/>
                <a:latin typeface="Calibri" pitchFamily="34" charset="0"/>
                <a:ea typeface="+mn-ea"/>
                <a:cs typeface="+mn-cs"/>
              </a:rPr>
              <a:t>… and more! All produce data with different properties.</a:t>
            </a:r>
          </a:p>
        </p:txBody>
      </p:sp>
      <p:sp>
        <p:nvSpPr>
          <p:cNvPr id="4111" name="Text Box 14"/>
          <p:cNvSpPr txBox="1">
            <a:spLocks noChangeArrowheads="1"/>
          </p:cNvSpPr>
          <p:nvPr/>
        </p:nvSpPr>
        <p:spPr bwMode="auto">
          <a:xfrm>
            <a:off x="720389" y="2492896"/>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itchFamily="34" charset="0"/>
                <a:ea typeface="+mn-ea"/>
                <a:cs typeface="+mn-cs"/>
              </a:rPr>
              <a:t>Illumina </a:t>
            </a:r>
            <a:r>
              <a:rPr kumimoji="0" lang="en-US" sz="1800" b="0" i="0" u="none" strike="noStrike" kern="1200" cap="none" spc="0" normalizeH="0" baseline="0" noProof="0" err="1">
                <a:ln>
                  <a:noFill/>
                </a:ln>
                <a:solidFill>
                  <a:srgbClr val="000000"/>
                </a:solidFill>
                <a:effectLst/>
                <a:uLnTx/>
                <a:uFillTx/>
                <a:latin typeface="Calibri" pitchFamily="34" charset="0"/>
                <a:ea typeface="+mn-ea"/>
                <a:cs typeface="+mn-cs"/>
              </a:rPr>
              <a:t>MiSeq</a:t>
            </a: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4116" name="Text Box 19"/>
          <p:cNvSpPr txBox="1">
            <a:spLocks noChangeArrowheads="1"/>
          </p:cNvSpPr>
          <p:nvPr/>
        </p:nvSpPr>
        <p:spPr bwMode="auto">
          <a:xfrm>
            <a:off x="6149862" y="414068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Oxford </a:t>
            </a: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Nanopore</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MinION</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119" name="Text Box 22"/>
          <p:cNvSpPr txBox="1">
            <a:spLocks noChangeArrowheads="1"/>
          </p:cNvSpPr>
          <p:nvPr/>
        </p:nvSpPr>
        <p:spPr bwMode="auto">
          <a:xfrm>
            <a:off x="2975084" y="5796865"/>
            <a:ext cx="2280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Pacific Biosciences RS II</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rotWithShape="1">
          <a:blip r:embed="rId4">
            <a:extLst>
              <a:ext uri="{28A0092B-C50C-407E-A947-70E740481C1C}">
                <a14:useLocalDpi xmlns:a14="http://schemas.microsoft.com/office/drawing/2010/main"/>
              </a:ext>
            </a:extLst>
          </a:blip>
          <a:srcRect l="8748" t="4106"/>
          <a:stretch/>
        </p:blipFill>
        <p:spPr>
          <a:xfrm>
            <a:off x="659168" y="2865864"/>
            <a:ext cx="1522463" cy="2990331"/>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227637" y="5698152"/>
            <a:ext cx="2226045" cy="454485"/>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Illumina </a:t>
            </a: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NovaSeq</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6000</a:t>
            </a:r>
          </a:p>
        </p:txBody>
      </p:sp>
      <p:pic>
        <p:nvPicPr>
          <p:cNvPr id="28" name="Picture 6" descr="SmidgION-2018.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20419971">
            <a:off x="5904311" y="4637310"/>
            <a:ext cx="2378084" cy="135502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7361099" y="4941168"/>
            <a:ext cx="13873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Oxford</a:t>
            </a:r>
          </a:p>
          <a:p>
            <a:pPr marL="0" marR="0" lvl="0" indent="0" algn="ctr"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Nanopore </a:t>
            </a: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SmidgION</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Title 5">
            <a:extLst>
              <a:ext uri="{FF2B5EF4-FFF2-40B4-BE49-F238E27FC236}">
                <a16:creationId xmlns:a16="http://schemas.microsoft.com/office/drawing/2014/main" id="{BB9ACE75-2A91-FF48-BB7A-B238CC199F0D}"/>
              </a:ext>
            </a:extLst>
          </p:cNvPr>
          <p:cNvSpPr>
            <a:spLocks noGrp="1"/>
          </p:cNvSpPr>
          <p:nvPr>
            <p:ph type="title"/>
          </p:nvPr>
        </p:nvSpPr>
        <p:spPr/>
        <p:txBody>
          <a:bodyPr/>
          <a:lstStyle/>
          <a:p>
            <a:r>
              <a:rPr lang="en-US"/>
              <a:t>High-Throughput Sequencers</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4" name="Picture 3">
            <a:extLst>
              <a:ext uri="{FF2B5EF4-FFF2-40B4-BE49-F238E27FC236}">
                <a16:creationId xmlns:a16="http://schemas.microsoft.com/office/drawing/2014/main" id="{80604968-A48F-7F4C-8018-E4032C22CB13}"/>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813213" y="3655082"/>
            <a:ext cx="2826635" cy="2198457"/>
          </a:xfrm>
          <a:prstGeom prst="rect">
            <a:avLst/>
          </a:prstGeom>
        </p:spPr>
      </p:pic>
      <p:pic>
        <p:nvPicPr>
          <p:cNvPr id="5" name="Picture 4">
            <a:extLst>
              <a:ext uri="{FF2B5EF4-FFF2-40B4-BE49-F238E27FC236}">
                <a16:creationId xmlns:a16="http://schemas.microsoft.com/office/drawing/2014/main" id="{750A2965-1724-534D-BB34-BC89C68792B6}"/>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933433" y="869263"/>
            <a:ext cx="1854591" cy="2935859"/>
          </a:xfrm>
          <a:prstGeom prst="rect">
            <a:avLst/>
          </a:prstGeom>
        </p:spPr>
      </p:pic>
      <p:sp>
        <p:nvSpPr>
          <p:cNvPr id="7" name="Rectangle 6">
            <a:extLst>
              <a:ext uri="{FF2B5EF4-FFF2-40B4-BE49-F238E27FC236}">
                <a16:creationId xmlns:a16="http://schemas.microsoft.com/office/drawing/2014/main" id="{34E6AA61-728F-A647-A582-56CFE877C4B9}"/>
              </a:ext>
            </a:extLst>
          </p:cNvPr>
          <p:cNvSpPr/>
          <p:nvPr/>
        </p:nvSpPr>
        <p:spPr>
          <a:xfrm>
            <a:off x="4728805" y="2090916"/>
            <a:ext cx="1317990"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Pacific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Biosciences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Sequel II</a:t>
            </a:r>
          </a:p>
        </p:txBody>
      </p:sp>
      <p:pic>
        <p:nvPicPr>
          <p:cNvPr id="8" name="Picture 7">
            <a:extLst>
              <a:ext uri="{FF2B5EF4-FFF2-40B4-BE49-F238E27FC236}">
                <a16:creationId xmlns:a16="http://schemas.microsoft.com/office/drawing/2014/main" id="{23229967-EAD1-274A-AE95-6D6FC05060BD}"/>
              </a:ext>
            </a:extLst>
          </p:cNvPr>
          <p:cNvPicPr>
            <a:picLocks noChangeAspect="1"/>
          </p:cNvPicPr>
          <p:nvPr/>
        </p:nvPicPr>
        <p:blipFill>
          <a:blip r:embed="rId8"/>
          <a:stretch>
            <a:fillRect/>
          </a:stretch>
        </p:blipFill>
        <p:spPr>
          <a:xfrm>
            <a:off x="6125961" y="1108776"/>
            <a:ext cx="2559162" cy="1796468"/>
          </a:xfrm>
          <a:prstGeom prst="rect">
            <a:avLst/>
          </a:prstGeom>
        </p:spPr>
      </p:pic>
      <p:sp>
        <p:nvSpPr>
          <p:cNvPr id="9" name="Rectangle 8">
            <a:extLst>
              <a:ext uri="{FF2B5EF4-FFF2-40B4-BE49-F238E27FC236}">
                <a16:creationId xmlns:a16="http://schemas.microsoft.com/office/drawing/2014/main" id="{718B4294-5F14-AF42-94E3-9B5A8E6AF93F}"/>
              </a:ext>
            </a:extLst>
          </p:cNvPr>
          <p:cNvSpPr/>
          <p:nvPr/>
        </p:nvSpPr>
        <p:spPr>
          <a:xfrm>
            <a:off x="5931345" y="944360"/>
            <a:ext cx="1357936"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Oxford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Nanopore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PromethION</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EE071B56-2764-9D4E-8045-45BFB073568C}"/>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227637" y="836712"/>
            <a:ext cx="2601870" cy="1732710"/>
          </a:xfrm>
          <a:prstGeom prst="rect">
            <a:avLst/>
          </a:prstGeom>
        </p:spPr>
      </p:pic>
    </p:spTree>
    <p:extLst>
      <p:ext uri="{BB962C8B-B14F-4D97-AF65-F5344CB8AC3E}">
        <p14:creationId xmlns:p14="http://schemas.microsoft.com/office/powerpoint/2010/main" val="9139421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F4FE01-5CB8-6B46-BA31-77FAA599EE9B}"/>
              </a:ext>
            </a:extLst>
          </p:cNvPr>
          <p:cNvSpPr>
            <a:spLocks noGrp="1"/>
          </p:cNvSpPr>
          <p:nvPr>
            <p:ph type="title"/>
          </p:nvPr>
        </p:nvSpPr>
        <p:spPr>
          <a:xfrm>
            <a:off x="228600" y="152400"/>
            <a:ext cx="8735888" cy="1066800"/>
          </a:xfrm>
        </p:spPr>
        <p:txBody>
          <a:bodyPr/>
          <a:lstStyle/>
          <a:p>
            <a:r>
              <a:rPr lang="en-US" dirty="0"/>
              <a:t>Long Read Mapping </a:t>
            </a:r>
            <a:r>
              <a:rPr lang="en-US" sz="2800" dirty="0"/>
              <a:t>(</a:t>
            </a:r>
            <a:r>
              <a:rPr lang="en-US" sz="2800" dirty="0" err="1"/>
              <a:t>SneakySnake</a:t>
            </a:r>
            <a:r>
              <a:rPr lang="en-US" sz="2800" dirty="0"/>
              <a:t> vs Parasail)</a:t>
            </a:r>
            <a:endParaRPr lang="en-US" dirty="0"/>
          </a:p>
        </p:txBody>
      </p:sp>
      <p:sp>
        <p:nvSpPr>
          <p:cNvPr id="4" name="Slide Number Placeholder 3">
            <a:extLst>
              <a:ext uri="{FF2B5EF4-FFF2-40B4-BE49-F238E27FC236}">
                <a16:creationId xmlns:a16="http://schemas.microsoft.com/office/drawing/2014/main" id="{2F06B9A0-1698-0146-B5EB-8B4D6CE359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TextBox 7">
            <a:extLst>
              <a:ext uri="{FF2B5EF4-FFF2-40B4-BE49-F238E27FC236}">
                <a16:creationId xmlns:a16="http://schemas.microsoft.com/office/drawing/2014/main" id="{4F4B5B34-8E3C-F44D-A3E6-A668188B47F2}"/>
              </a:ext>
            </a:extLst>
          </p:cNvPr>
          <p:cNvSpPr txBox="1"/>
          <p:nvPr/>
        </p:nvSpPr>
        <p:spPr>
          <a:xfrm>
            <a:off x="602753" y="888835"/>
            <a:ext cx="80840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10K </a:t>
            </a:r>
            <a:r>
              <a:rPr kumimoji="0" lang="en-US" sz="1800" b="1" i="0" u="none" strike="noStrike" kern="1200" cap="none" spc="0" normalizeH="0" baseline="0" noProof="0" dirty="0" err="1">
                <a:ln>
                  <a:noFill/>
                </a:ln>
                <a:solidFill>
                  <a:srgbClr val="FF0000"/>
                </a:solidFill>
                <a:effectLst/>
                <a:uLnTx/>
                <a:uFillTx/>
                <a:latin typeface="Tahoma"/>
                <a:ea typeface="+mn-ea"/>
                <a:cs typeface="+mn-cs"/>
              </a:rPr>
              <a:t>bp</a:t>
            </a:r>
            <a:r>
              <a:rPr kumimoji="0" lang="en-US" sz="1800" b="1" i="0" u="none" strike="noStrike" kern="1200" cap="none" spc="0" normalizeH="0" baseline="0" noProof="0" dirty="0">
                <a:ln>
                  <a:noFill/>
                </a:ln>
                <a:solidFill>
                  <a:srgbClr val="FF0000"/>
                </a:solidFill>
                <a:effectLst/>
                <a:uLnTx/>
                <a:uFillTx/>
                <a:latin typeface="Tahoma"/>
                <a:ea typeface="+mn-ea"/>
                <a:cs typeface="+mn-cs"/>
              </a:rPr>
              <a:t> reads                      		100K </a:t>
            </a:r>
            <a:r>
              <a:rPr kumimoji="0" lang="en-US" sz="1800" b="1" i="0" u="none" strike="noStrike" kern="1200" cap="none" spc="0" normalizeH="0" baseline="0" noProof="0" dirty="0" err="1">
                <a:ln>
                  <a:noFill/>
                </a:ln>
                <a:solidFill>
                  <a:srgbClr val="FF0000"/>
                </a:solidFill>
                <a:effectLst/>
                <a:uLnTx/>
                <a:uFillTx/>
                <a:latin typeface="Tahoma"/>
                <a:ea typeface="+mn-ea"/>
                <a:cs typeface="+mn-cs"/>
              </a:rPr>
              <a:t>bp</a:t>
            </a:r>
            <a:r>
              <a:rPr kumimoji="0" lang="en-US" sz="1800" b="1" i="0" u="none" strike="noStrike" kern="1200" cap="none" spc="0" normalizeH="0" baseline="0" noProof="0" dirty="0">
                <a:ln>
                  <a:noFill/>
                </a:ln>
                <a:solidFill>
                  <a:srgbClr val="FF0000"/>
                </a:solidFill>
                <a:effectLst/>
                <a:uLnTx/>
                <a:uFillTx/>
                <a:latin typeface="Tahoma"/>
                <a:ea typeface="+mn-ea"/>
                <a:cs typeface="+mn-cs"/>
              </a:rPr>
              <a:t> reads</a:t>
            </a:r>
          </a:p>
        </p:txBody>
      </p:sp>
      <p:pic>
        <p:nvPicPr>
          <p:cNvPr id="10" name="Picture 9">
            <a:extLst>
              <a:ext uri="{FF2B5EF4-FFF2-40B4-BE49-F238E27FC236}">
                <a16:creationId xmlns:a16="http://schemas.microsoft.com/office/drawing/2014/main" id="{94EA625D-1E01-7B42-8909-B062C15D6996}"/>
              </a:ext>
            </a:extLst>
          </p:cNvPr>
          <p:cNvPicPr>
            <a:picLocks noChangeAspect="1"/>
          </p:cNvPicPr>
          <p:nvPr/>
        </p:nvPicPr>
        <p:blipFill>
          <a:blip r:embed="rId2"/>
          <a:stretch>
            <a:fillRect/>
          </a:stretch>
        </p:blipFill>
        <p:spPr>
          <a:xfrm>
            <a:off x="0" y="1297133"/>
            <a:ext cx="9144000" cy="5119864"/>
          </a:xfrm>
          <a:prstGeom prst="rect">
            <a:avLst/>
          </a:prstGeom>
        </p:spPr>
      </p:pic>
    </p:spTree>
    <p:extLst>
      <p:ext uri="{BB962C8B-B14F-4D97-AF65-F5344CB8AC3E}">
        <p14:creationId xmlns:p14="http://schemas.microsoft.com/office/powerpoint/2010/main" val="14378344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461E-2DAA-2746-A2FB-4EDA467D22A2}"/>
              </a:ext>
            </a:extLst>
          </p:cNvPr>
          <p:cNvSpPr>
            <a:spLocks noGrp="1"/>
          </p:cNvSpPr>
          <p:nvPr>
            <p:ph type="title"/>
          </p:nvPr>
        </p:nvSpPr>
        <p:spPr/>
        <p:txBody>
          <a:bodyPr/>
          <a:lstStyle/>
          <a:p>
            <a:r>
              <a:rPr lang="en-US" dirty="0"/>
              <a:t>Long Read Mapping </a:t>
            </a:r>
            <a:r>
              <a:rPr lang="en-US" sz="2800" dirty="0"/>
              <a:t>(</a:t>
            </a:r>
            <a:r>
              <a:rPr lang="en-US" sz="2800" dirty="0" err="1"/>
              <a:t>SneakySnake</a:t>
            </a:r>
            <a:r>
              <a:rPr lang="en-US" sz="2800" dirty="0"/>
              <a:t> vs KSW2)</a:t>
            </a:r>
            <a:endParaRPr lang="en-US" dirty="0"/>
          </a:p>
        </p:txBody>
      </p:sp>
      <p:sp>
        <p:nvSpPr>
          <p:cNvPr id="4" name="Slide Number Placeholder 3">
            <a:extLst>
              <a:ext uri="{FF2B5EF4-FFF2-40B4-BE49-F238E27FC236}">
                <a16:creationId xmlns:a16="http://schemas.microsoft.com/office/drawing/2014/main" id="{2F06B9A0-1698-0146-B5EB-8B4D6CE359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9" name="TextBox 8">
            <a:extLst>
              <a:ext uri="{FF2B5EF4-FFF2-40B4-BE49-F238E27FC236}">
                <a16:creationId xmlns:a16="http://schemas.microsoft.com/office/drawing/2014/main" id="{6C6B1310-AE10-ED4F-B93A-8C6B13D01394}"/>
              </a:ext>
            </a:extLst>
          </p:cNvPr>
          <p:cNvSpPr txBox="1"/>
          <p:nvPr/>
        </p:nvSpPr>
        <p:spPr>
          <a:xfrm>
            <a:off x="602753" y="959032"/>
            <a:ext cx="80840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10K </a:t>
            </a:r>
            <a:r>
              <a:rPr kumimoji="0" lang="en-US" sz="1800" b="1" i="0" u="none" strike="noStrike" kern="1200" cap="none" spc="0" normalizeH="0" baseline="0" noProof="0" dirty="0" err="1">
                <a:ln>
                  <a:noFill/>
                </a:ln>
                <a:solidFill>
                  <a:srgbClr val="FF0000"/>
                </a:solidFill>
                <a:effectLst/>
                <a:uLnTx/>
                <a:uFillTx/>
                <a:latin typeface="Tahoma"/>
                <a:ea typeface="+mn-ea"/>
                <a:cs typeface="+mn-cs"/>
              </a:rPr>
              <a:t>bp</a:t>
            </a:r>
            <a:r>
              <a:rPr kumimoji="0" lang="en-US" sz="1800" b="1" i="0" u="none" strike="noStrike" kern="1200" cap="none" spc="0" normalizeH="0" baseline="0" noProof="0" dirty="0">
                <a:ln>
                  <a:noFill/>
                </a:ln>
                <a:solidFill>
                  <a:srgbClr val="FF0000"/>
                </a:solidFill>
                <a:effectLst/>
                <a:uLnTx/>
                <a:uFillTx/>
                <a:latin typeface="Tahoma"/>
                <a:ea typeface="+mn-ea"/>
                <a:cs typeface="+mn-cs"/>
              </a:rPr>
              <a:t> reads                      		100K </a:t>
            </a:r>
            <a:r>
              <a:rPr kumimoji="0" lang="en-US" sz="1800" b="1" i="0" u="none" strike="noStrike" kern="1200" cap="none" spc="0" normalizeH="0" baseline="0" noProof="0" dirty="0" err="1">
                <a:ln>
                  <a:noFill/>
                </a:ln>
                <a:solidFill>
                  <a:srgbClr val="FF0000"/>
                </a:solidFill>
                <a:effectLst/>
                <a:uLnTx/>
                <a:uFillTx/>
                <a:latin typeface="Tahoma"/>
                <a:ea typeface="+mn-ea"/>
                <a:cs typeface="+mn-cs"/>
              </a:rPr>
              <a:t>bp</a:t>
            </a:r>
            <a:r>
              <a:rPr kumimoji="0" lang="en-US" sz="1800" b="1" i="0" u="none" strike="noStrike" kern="1200" cap="none" spc="0" normalizeH="0" baseline="0" noProof="0" dirty="0">
                <a:ln>
                  <a:noFill/>
                </a:ln>
                <a:solidFill>
                  <a:srgbClr val="FF0000"/>
                </a:solidFill>
                <a:effectLst/>
                <a:uLnTx/>
                <a:uFillTx/>
                <a:latin typeface="Tahoma"/>
                <a:ea typeface="+mn-ea"/>
                <a:cs typeface="+mn-cs"/>
              </a:rPr>
              <a:t> reads</a:t>
            </a:r>
          </a:p>
        </p:txBody>
      </p:sp>
      <p:pic>
        <p:nvPicPr>
          <p:cNvPr id="6" name="Picture 5">
            <a:extLst>
              <a:ext uri="{FF2B5EF4-FFF2-40B4-BE49-F238E27FC236}">
                <a16:creationId xmlns:a16="http://schemas.microsoft.com/office/drawing/2014/main" id="{973B9DA7-C2E9-6342-ACF5-68C30044C186}"/>
              </a:ext>
            </a:extLst>
          </p:cNvPr>
          <p:cNvPicPr>
            <a:picLocks noChangeAspect="1"/>
          </p:cNvPicPr>
          <p:nvPr/>
        </p:nvPicPr>
        <p:blipFill>
          <a:blip r:embed="rId2"/>
          <a:stretch>
            <a:fillRect/>
          </a:stretch>
        </p:blipFill>
        <p:spPr>
          <a:xfrm>
            <a:off x="0" y="1328364"/>
            <a:ext cx="9144000" cy="5056546"/>
          </a:xfrm>
          <a:prstGeom prst="rect">
            <a:avLst/>
          </a:prstGeom>
        </p:spPr>
      </p:pic>
    </p:spTree>
    <p:extLst>
      <p:ext uri="{BB962C8B-B14F-4D97-AF65-F5344CB8AC3E}">
        <p14:creationId xmlns:p14="http://schemas.microsoft.com/office/powerpoint/2010/main" val="2030176843"/>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A81F32-CBF9-E94D-A888-7F327824E4CE}"/>
              </a:ext>
            </a:extLst>
          </p:cNvPr>
          <p:cNvPicPr>
            <a:picLocks noChangeAspect="1"/>
          </p:cNvPicPr>
          <p:nvPr/>
        </p:nvPicPr>
        <p:blipFill>
          <a:blip r:embed="rId2"/>
          <a:stretch>
            <a:fillRect/>
          </a:stretch>
        </p:blipFill>
        <p:spPr>
          <a:xfrm>
            <a:off x="683568" y="2109396"/>
            <a:ext cx="7634053" cy="4273222"/>
          </a:xfrm>
          <a:prstGeom prst="rect">
            <a:avLst/>
          </a:prstGeom>
        </p:spPr>
      </p:pic>
      <p:sp>
        <p:nvSpPr>
          <p:cNvPr id="2" name="Title 1"/>
          <p:cNvSpPr>
            <a:spLocks noGrp="1"/>
          </p:cNvSpPr>
          <p:nvPr>
            <p:ph type="title"/>
          </p:nvPr>
        </p:nvSpPr>
        <p:spPr>
          <a:xfrm>
            <a:off x="228600" y="152400"/>
            <a:ext cx="9095928" cy="1066800"/>
          </a:xfrm>
        </p:spPr>
        <p:txBody>
          <a:bodyPr/>
          <a:lstStyle/>
          <a:p>
            <a:r>
              <a:rPr lang="en-US" dirty="0"/>
              <a:t>More on </a:t>
            </a:r>
            <a:r>
              <a:rPr lang="en-US" dirty="0" err="1"/>
              <a:t>SneakySnake</a:t>
            </a:r>
            <a:r>
              <a:rPr lang="en-US" sz="3600" dirty="0"/>
              <a:t> </a:t>
            </a:r>
            <a:r>
              <a:rPr lang="en-US" sz="2700" b="1" dirty="0"/>
              <a:t>[Alser+, Bioinformatics 2020]</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00218" y="1052736"/>
            <a:ext cx="8476676" cy="22929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Mohammed Alser, Taha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Shahroodi</a:t>
            </a:r>
            <a:r>
              <a:rPr kumimoji="0" lang="en-US" sz="1800" b="0" i="0" u="none" strike="noStrike" kern="1200" cap="none" spc="0" normalizeH="0" baseline="0" noProof="0" dirty="0">
                <a:ln>
                  <a:noFill/>
                </a:ln>
                <a:solidFill>
                  <a:srgbClr val="000000"/>
                </a:solidFill>
                <a:effectLst/>
                <a:uLnTx/>
                <a:uFillTx/>
                <a:latin typeface="Tahoma"/>
                <a:ea typeface="+mn-ea"/>
                <a:cs typeface="+mn-cs"/>
              </a:rPr>
              <a:t>, Juan-Gomez Luna, Can Alkan, and Onur Mutlu,</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"SneakySnake: A Fast and Accurate Universal Genome Pre-Alignment Filter for CPUs, GPUs, and FPGAs"</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4"/>
              </a:rPr>
              <a:t>Bioinformatics</a:t>
            </a:r>
            <a:r>
              <a:rPr kumimoji="0" lang="en-US" sz="1800" b="0" i="0" u="none" strike="noStrike" kern="1200" cap="none" spc="0" normalizeH="0" baseline="0" noProof="0" dirty="0">
                <a:ln>
                  <a:noFill/>
                </a:ln>
                <a:solidFill>
                  <a:srgbClr val="000000"/>
                </a:solidFill>
                <a:effectLst/>
                <a:uLnTx/>
                <a:uFillTx/>
                <a:latin typeface="Tahoma"/>
                <a:ea typeface="+mn-ea"/>
                <a:cs typeface="+mn-cs"/>
              </a:rPr>
              <a:t>, to appear in 2020.</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6"/>
              </a:rPr>
              <a:t>Online link at Bioinformatics Journal</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srgbClr val="000000"/>
                </a:solidFill>
                <a:effectLst/>
                <a:uLnTx/>
                <a:uFillTx/>
                <a:latin typeface="Tahoma"/>
                <a:ea typeface="+mn-ea"/>
                <a:cs typeface="+mn-cs"/>
              </a:rPr>
            </a:b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135282727"/>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106837076"/>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Problem &amp; Our Goal</a:t>
            </a:r>
          </a:p>
        </p:txBody>
      </p:sp>
      <p:sp>
        <p:nvSpPr>
          <p:cNvPr id="3" name="Content Placeholder 2"/>
          <p:cNvSpPr>
            <a:spLocks noGrp="1"/>
          </p:cNvSpPr>
          <p:nvPr>
            <p:ph idx="1"/>
          </p:nvPr>
        </p:nvSpPr>
        <p:spPr>
          <a:xfrm>
            <a:off x="366963" y="1266982"/>
            <a:ext cx="8410073" cy="2162017"/>
          </a:xfrm>
        </p:spPr>
        <p:txBody>
          <a:bodyPr>
            <a:noAutofit/>
          </a:bodyPr>
          <a:lstStyle/>
          <a:p>
            <a:pPr marL="285750" indent="-285750">
              <a:lnSpc>
                <a:spcPct val="110000"/>
              </a:lnSpc>
              <a:spcBef>
                <a:spcPts val="0"/>
              </a:spcBef>
              <a:spcAft>
                <a:spcPts val="0"/>
              </a:spcAft>
            </a:pPr>
            <a:r>
              <a:rPr lang="en-US" sz="2200" dirty="0">
                <a:solidFill>
                  <a:schemeClr val="tx1"/>
                </a:solidFill>
              </a:rPr>
              <a:t>Multiple steps of read mapping require </a:t>
            </a:r>
            <a:r>
              <a:rPr lang="en-US" sz="2200" i="1" dirty="0">
                <a:solidFill>
                  <a:srgbClr val="1F8DD3"/>
                </a:solidFill>
              </a:rPr>
              <a:t>approximate</a:t>
            </a:r>
            <a:r>
              <a:rPr lang="en-US" sz="2200" dirty="0">
                <a:solidFill>
                  <a:srgbClr val="1F8DD3"/>
                </a:solidFill>
              </a:rPr>
              <a:t> </a:t>
            </a:r>
            <a:r>
              <a:rPr lang="en-US" sz="2200" i="1" dirty="0">
                <a:solidFill>
                  <a:srgbClr val="1F8DD3"/>
                </a:solidFill>
              </a:rPr>
              <a:t>string matching</a:t>
            </a:r>
          </a:p>
          <a:p>
            <a:pPr marL="549275" lvl="1" indent="-285750">
              <a:lnSpc>
                <a:spcPct val="110000"/>
              </a:lnSpc>
              <a:spcBef>
                <a:spcPts val="0"/>
              </a:spcBef>
              <a:spcAft>
                <a:spcPts val="0"/>
              </a:spcAft>
            </a:pPr>
            <a:r>
              <a:rPr lang="en-US" sz="2200" dirty="0">
                <a:solidFill>
                  <a:schemeClr val="tx1"/>
                </a:solidFill>
              </a:rPr>
              <a:t>ASM enables read mapping to account for sequencing errors and genetic variations in the reads</a:t>
            </a:r>
          </a:p>
          <a:p>
            <a:pPr marL="285750" indent="-285750">
              <a:lnSpc>
                <a:spcPct val="110000"/>
              </a:lnSpc>
              <a:spcAft>
                <a:spcPts val="0"/>
              </a:spcAft>
            </a:pPr>
            <a:r>
              <a:rPr lang="en-US" sz="2200" dirty="0">
                <a:solidFill>
                  <a:schemeClr val="tx1"/>
                </a:solidFill>
              </a:rPr>
              <a:t>ASM makes up a significant portion of read mapping (more than 70%)</a:t>
            </a:r>
          </a:p>
          <a:p>
            <a:pPr marL="285750" indent="-285750">
              <a:lnSpc>
                <a:spcPct val="110000"/>
              </a:lnSpc>
              <a:spcAft>
                <a:spcPts val="0"/>
              </a:spcAft>
            </a:pPr>
            <a:r>
              <a:rPr lang="en-US" sz="2200" dirty="0">
                <a:solidFill>
                  <a:srgbClr val="C00000"/>
                </a:solidFill>
              </a:rPr>
              <a:t>One of the major bottlenecks </a:t>
            </a:r>
            <a:r>
              <a:rPr lang="en-US" sz="2200" dirty="0">
                <a:solidFill>
                  <a:schemeClr val="tx1"/>
                </a:solidFill>
              </a:rPr>
              <a:t>of genome sequence analysis</a:t>
            </a:r>
          </a:p>
        </p:txBody>
      </p:sp>
      <p:sp>
        <p:nvSpPr>
          <p:cNvPr id="6" name="TextBox 5">
            <a:extLst>
              <a:ext uri="{FF2B5EF4-FFF2-40B4-BE49-F238E27FC236}">
                <a16:creationId xmlns:a16="http://schemas.microsoft.com/office/drawing/2014/main" id="{5BF7F3FE-F1CE-E146-81C5-1C1E994AFF21}"/>
              </a:ext>
            </a:extLst>
          </p:cNvPr>
          <p:cNvSpPr txBox="1"/>
          <p:nvPr/>
        </p:nvSpPr>
        <p:spPr>
          <a:xfrm>
            <a:off x="366963" y="3685080"/>
            <a:ext cx="8410073" cy="2626073"/>
          </a:xfrm>
          <a:prstGeom prst="roundRect">
            <a:avLst>
              <a:gd name="adj" fmla="val 4777"/>
            </a:avLst>
          </a:prstGeom>
          <a:solidFill>
            <a:schemeClr val="accent2">
              <a:lumMod val="40000"/>
              <a:lumOff val="60000"/>
              <a:alpha val="88000"/>
            </a:schemeClr>
          </a:solidFill>
          <a:ln>
            <a:no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4A66AC"/>
                </a:solidFill>
                <a:effectLst/>
                <a:uLnTx/>
                <a:uFillTx/>
                <a:latin typeface="Corbel" panose="020B0503020204020204" pitchFamily="34" charset="0"/>
                <a:ea typeface="+mn-ea"/>
                <a:cs typeface="Calibri" panose="020F0502020204030204" pitchFamily="34" charset="0"/>
              </a:rPr>
              <a:t>Our Goal: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E6200"/>
                </a:solidFill>
                <a:effectLst/>
                <a:uLnTx/>
                <a:uFillTx/>
                <a:latin typeface="Corbel" panose="020B0503020204020204" pitchFamily="34" charset="0"/>
                <a:ea typeface="+mn-ea"/>
                <a:cs typeface="Calibri" panose="020F0502020204030204" pitchFamily="34" charset="0"/>
              </a:rPr>
              <a:t>Accelerate approximate string matching </a:t>
            </a:r>
            <a:r>
              <a:rPr kumimoji="0" lang="en-US" sz="30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by designing </a:t>
            </a:r>
            <a:r>
              <a:rPr kumimoji="0" lang="en-US" sz="3000" b="0" i="0" u="none" strike="noStrike" kern="1200" cap="none" spc="0" normalizeH="0" baseline="0" noProof="0" dirty="0">
                <a:ln>
                  <a:noFill/>
                </a:ln>
                <a:solidFill>
                  <a:srgbClr val="00B050"/>
                </a:solidFill>
                <a:effectLst/>
                <a:uLnTx/>
                <a:uFillTx/>
                <a:latin typeface="Corbel" panose="020B0503020204020204" pitchFamily="34" charset="0"/>
                <a:ea typeface="+mn-ea"/>
                <a:cs typeface="Calibri" panose="020F0502020204030204" pitchFamily="34" charset="0"/>
              </a:rPr>
              <a:t>a fast and flexible framework</a:t>
            </a:r>
            <a:r>
              <a:rPr kumimoji="0" lang="en-US" sz="30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which can be used to accelerate </a:t>
            </a:r>
            <a:r>
              <a:rPr kumimoji="0" lang="en-US" sz="3000" b="0" i="1" u="none" strike="noStrike" kern="1200" cap="none" spc="0" normalizeH="0" baseline="0" noProof="0" dirty="0">
                <a:ln>
                  <a:noFill/>
                </a:ln>
                <a:solidFill>
                  <a:srgbClr val="1F8DD3"/>
                </a:solidFill>
                <a:effectLst/>
                <a:uLnTx/>
                <a:uFillTx/>
                <a:latin typeface="Corbel" panose="020B0503020204020204" pitchFamily="34" charset="0"/>
                <a:ea typeface="+mn-ea"/>
                <a:cs typeface="Calibri" panose="020F0502020204030204" pitchFamily="34" charset="0"/>
              </a:rPr>
              <a:t>multiple steps </a:t>
            </a:r>
            <a:r>
              <a:rPr kumimoji="0" lang="en-US" sz="3000" b="0" i="0" u="none" strike="noStrike" kern="1200" cap="none" spc="0" normalizeH="0" baseline="0" noProof="0" dirty="0">
                <a:ln>
                  <a:noFill/>
                </a:ln>
                <a:solidFill>
                  <a:srgbClr val="1F8DD3"/>
                </a:solidFill>
                <a:effectLst/>
                <a:uLnTx/>
                <a:uFillTx/>
                <a:latin typeface="Corbel" panose="020B0503020204020204" pitchFamily="34" charset="0"/>
                <a:ea typeface="+mn-ea"/>
                <a:cs typeface="Calibri" panose="020F0502020204030204" pitchFamily="34" charset="0"/>
              </a:rPr>
              <a:t>of the genome sequence analysis pipeline</a:t>
            </a:r>
          </a:p>
        </p:txBody>
      </p:sp>
      <p:sp>
        <p:nvSpPr>
          <p:cNvPr id="4" name="Slide Number Placeholder 3">
            <a:extLst>
              <a:ext uri="{FF2B5EF4-FFF2-40B4-BE49-F238E27FC236}">
                <a16:creationId xmlns:a16="http://schemas.microsoft.com/office/drawing/2014/main" id="{2AABE0BF-1D84-3A4A-9E14-C064D39DE5C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2022774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p:spPr>
        <p:txBody>
          <a:bodyPr>
            <a:normAutofit fontScale="90000"/>
          </a:bodyPr>
          <a:lstStyle/>
          <a:p>
            <a:r>
              <a:rPr lang="en-US" dirty="0"/>
              <a:t>GenASM: ASM Framework for GSA</a:t>
            </a:r>
          </a:p>
        </p:txBody>
      </p:sp>
      <p:sp>
        <p:nvSpPr>
          <p:cNvPr id="3" name="Content Placeholder 2"/>
          <p:cNvSpPr>
            <a:spLocks noGrp="1"/>
          </p:cNvSpPr>
          <p:nvPr>
            <p:ph idx="1"/>
          </p:nvPr>
        </p:nvSpPr>
        <p:spPr>
          <a:xfrm>
            <a:off x="366962" y="3089629"/>
            <a:ext cx="8410073" cy="3354714"/>
          </a:xfrm>
        </p:spPr>
        <p:txBody>
          <a:bodyPr>
            <a:noAutofit/>
          </a:bodyPr>
          <a:lstStyle/>
          <a:p>
            <a:pPr marL="285750" indent="-285750">
              <a:lnSpc>
                <a:spcPct val="110000"/>
              </a:lnSpc>
              <a:spcBef>
                <a:spcPts val="0"/>
              </a:spcBef>
              <a:spcAft>
                <a:spcPts val="0"/>
              </a:spcAft>
            </a:pPr>
            <a:r>
              <a:rPr lang="en-US" sz="2200" b="1" dirty="0">
                <a:solidFill>
                  <a:srgbClr val="FE6200"/>
                </a:solidFill>
              </a:rPr>
              <a:t>GenASM:</a:t>
            </a:r>
            <a:r>
              <a:rPr lang="en-US" sz="2200" dirty="0">
                <a:solidFill>
                  <a:srgbClr val="FE6200"/>
                </a:solidFill>
              </a:rPr>
              <a:t> </a:t>
            </a:r>
            <a:r>
              <a:rPr lang="en-US" sz="2200" i="1" dirty="0">
                <a:solidFill>
                  <a:schemeClr val="tx1"/>
                </a:solidFill>
              </a:rPr>
              <a:t>First</a:t>
            </a:r>
            <a:r>
              <a:rPr lang="en-US" sz="2200" dirty="0">
                <a:solidFill>
                  <a:schemeClr val="tx1"/>
                </a:solidFill>
              </a:rPr>
              <a:t> ASM acceleration framework for GSA</a:t>
            </a:r>
          </a:p>
          <a:p>
            <a:pPr marL="533400" lvl="1" indent="-215900">
              <a:lnSpc>
                <a:spcPct val="110000"/>
              </a:lnSpc>
              <a:spcBef>
                <a:spcPts val="900"/>
              </a:spcBef>
              <a:spcAft>
                <a:spcPts val="0"/>
              </a:spcAft>
            </a:pPr>
            <a:r>
              <a:rPr lang="en-US" sz="2200" dirty="0">
                <a:solidFill>
                  <a:schemeClr val="tx1"/>
                </a:solidFill>
              </a:rPr>
              <a:t>Based on the </a:t>
            </a:r>
            <a:r>
              <a:rPr lang="en-US" sz="2200" i="1" dirty="0">
                <a:solidFill>
                  <a:schemeClr val="tx1"/>
                </a:solidFill>
              </a:rPr>
              <a:t>Bitap</a:t>
            </a:r>
            <a:r>
              <a:rPr lang="en-US" sz="2200" dirty="0">
                <a:solidFill>
                  <a:schemeClr val="tx1"/>
                </a:solidFill>
              </a:rPr>
              <a:t> algorithm </a:t>
            </a:r>
          </a:p>
          <a:p>
            <a:pPr marL="808038" lvl="2" indent="-217488">
              <a:lnSpc>
                <a:spcPct val="110000"/>
              </a:lnSpc>
              <a:spcBef>
                <a:spcPts val="0"/>
              </a:spcBef>
              <a:spcAft>
                <a:spcPts val="0"/>
              </a:spcAft>
            </a:pPr>
            <a:r>
              <a:rPr lang="en-US" sz="2200" dirty="0">
                <a:solidFill>
                  <a:schemeClr val="tx1"/>
                </a:solidFill>
              </a:rPr>
              <a:t>Uses </a:t>
            </a:r>
            <a:r>
              <a:rPr lang="en-US" sz="2200" dirty="0">
                <a:solidFill>
                  <a:srgbClr val="00B050"/>
                </a:solidFill>
              </a:rPr>
              <a:t>fast and simple bitwise operations </a:t>
            </a:r>
            <a:r>
              <a:rPr lang="en-US" sz="2200" dirty="0">
                <a:solidFill>
                  <a:schemeClr val="tx1"/>
                </a:solidFill>
              </a:rPr>
              <a:t>to perform ASM</a:t>
            </a:r>
          </a:p>
          <a:p>
            <a:pPr marL="533400" lvl="1" indent="-215900">
              <a:lnSpc>
                <a:spcPct val="110000"/>
              </a:lnSpc>
              <a:spcBef>
                <a:spcPts val="900"/>
              </a:spcBef>
              <a:spcAft>
                <a:spcPts val="0"/>
              </a:spcAft>
            </a:pPr>
            <a:r>
              <a:rPr lang="en-US" sz="2200" dirty="0">
                <a:solidFill>
                  <a:schemeClr val="tx1"/>
                </a:solidFill>
              </a:rPr>
              <a:t>Modified and extended ASM algorithm</a:t>
            </a:r>
          </a:p>
          <a:p>
            <a:pPr marL="808038" lvl="2" indent="-217488">
              <a:lnSpc>
                <a:spcPct val="110000"/>
              </a:lnSpc>
              <a:spcBef>
                <a:spcPts val="0"/>
              </a:spcBef>
              <a:spcAft>
                <a:spcPts val="0"/>
              </a:spcAft>
            </a:pPr>
            <a:r>
              <a:rPr lang="en-US" sz="2200" dirty="0">
                <a:solidFill>
                  <a:srgbClr val="1F8DD3"/>
                </a:solidFill>
              </a:rPr>
              <a:t>Highly-parallel Bitap </a:t>
            </a:r>
            <a:r>
              <a:rPr lang="en-US" sz="2200" dirty="0">
                <a:solidFill>
                  <a:schemeClr val="tx1"/>
                </a:solidFill>
              </a:rPr>
              <a:t>with long read support</a:t>
            </a:r>
          </a:p>
          <a:p>
            <a:pPr marL="808038" lvl="2" indent="-217488">
              <a:lnSpc>
                <a:spcPct val="110000"/>
              </a:lnSpc>
              <a:spcBef>
                <a:spcPts val="0"/>
              </a:spcBef>
              <a:spcAft>
                <a:spcPts val="0"/>
              </a:spcAft>
            </a:pPr>
            <a:r>
              <a:rPr lang="en-US" sz="2200" dirty="0">
                <a:solidFill>
                  <a:schemeClr val="tx1"/>
                </a:solidFill>
              </a:rPr>
              <a:t>Bitvector-based</a:t>
            </a:r>
            <a:r>
              <a:rPr lang="en-US" sz="2200" dirty="0"/>
              <a:t> </a:t>
            </a:r>
            <a:r>
              <a:rPr lang="en-US" sz="2200" dirty="0">
                <a:solidFill>
                  <a:srgbClr val="1F8DD3"/>
                </a:solidFill>
              </a:rPr>
              <a:t>novel algorithm to perform </a:t>
            </a:r>
            <a:r>
              <a:rPr lang="en-US" sz="2200" i="1" dirty="0">
                <a:solidFill>
                  <a:srgbClr val="1F8DD3"/>
                </a:solidFill>
              </a:rPr>
              <a:t>traceback</a:t>
            </a:r>
            <a:r>
              <a:rPr lang="en-US" sz="2200" dirty="0">
                <a:solidFill>
                  <a:srgbClr val="1F8DD3"/>
                </a:solidFill>
              </a:rPr>
              <a:t> </a:t>
            </a:r>
          </a:p>
          <a:p>
            <a:pPr marL="533400" lvl="1" indent="-215900">
              <a:lnSpc>
                <a:spcPct val="110000"/>
              </a:lnSpc>
              <a:spcBef>
                <a:spcPts val="900"/>
              </a:spcBef>
              <a:spcAft>
                <a:spcPts val="0"/>
              </a:spcAft>
            </a:pPr>
            <a:r>
              <a:rPr lang="en-US" sz="2200" dirty="0">
                <a:solidFill>
                  <a:srgbClr val="7030A0"/>
                </a:solidFill>
              </a:rPr>
              <a:t>Co-design</a:t>
            </a:r>
            <a:r>
              <a:rPr lang="en-US" sz="2200" dirty="0">
                <a:solidFill>
                  <a:schemeClr val="tx1"/>
                </a:solidFill>
              </a:rPr>
              <a:t> of our modified </a:t>
            </a:r>
            <a:r>
              <a:rPr lang="en-US" sz="2200" dirty="0">
                <a:solidFill>
                  <a:srgbClr val="7030A0"/>
                </a:solidFill>
              </a:rPr>
              <a:t>scalable and memory-efficient algorithms </a:t>
            </a:r>
            <a:r>
              <a:rPr lang="en-US" sz="2200" dirty="0">
                <a:solidFill>
                  <a:schemeClr val="tx1"/>
                </a:solidFill>
              </a:rPr>
              <a:t>with </a:t>
            </a:r>
            <a:r>
              <a:rPr lang="en-US" sz="2200" dirty="0">
                <a:solidFill>
                  <a:srgbClr val="7030A0"/>
                </a:solidFill>
              </a:rPr>
              <a:t>low-power and area-efficient hardware accelerators</a:t>
            </a:r>
          </a:p>
          <a:p>
            <a:pPr marL="806450" lvl="1" indent="-258763">
              <a:lnSpc>
                <a:spcPct val="110000"/>
              </a:lnSpc>
              <a:spcBef>
                <a:spcPts val="0"/>
              </a:spcBef>
              <a:spcAft>
                <a:spcPts val="0"/>
              </a:spcAft>
            </a:pPr>
            <a:endParaRPr lang="en-US" sz="2100" dirty="0">
              <a:solidFill>
                <a:schemeClr val="tx1"/>
              </a:solidFill>
            </a:endParaRPr>
          </a:p>
          <a:p>
            <a:pPr marL="806450" lvl="1" indent="-258763">
              <a:lnSpc>
                <a:spcPct val="110000"/>
              </a:lnSpc>
              <a:spcBef>
                <a:spcPts val="0"/>
              </a:spcBef>
              <a:spcAft>
                <a:spcPts val="0"/>
              </a:spcAft>
            </a:pPr>
            <a:endParaRPr lang="en-US" sz="2100" dirty="0">
              <a:solidFill>
                <a:schemeClr val="tx1"/>
              </a:solidFill>
            </a:endParaRPr>
          </a:p>
          <a:p>
            <a:pPr marL="285750" indent="-285750">
              <a:lnSpc>
                <a:spcPct val="110000"/>
              </a:lnSpc>
              <a:spcBef>
                <a:spcPts val="0"/>
              </a:spcBef>
              <a:spcAft>
                <a:spcPts val="0"/>
              </a:spcAft>
            </a:pPr>
            <a:endParaRPr lang="en-US" sz="2100" dirty="0">
              <a:solidFill>
                <a:schemeClr val="tx1"/>
              </a:solidFill>
            </a:endParaRPr>
          </a:p>
        </p:txBody>
      </p:sp>
      <p:sp>
        <p:nvSpPr>
          <p:cNvPr id="6" name="TextBox 5">
            <a:extLst>
              <a:ext uri="{FF2B5EF4-FFF2-40B4-BE49-F238E27FC236}">
                <a16:creationId xmlns:a16="http://schemas.microsoft.com/office/drawing/2014/main" id="{5BF7F3FE-F1CE-E146-81C5-1C1E994AFF21}"/>
              </a:ext>
            </a:extLst>
          </p:cNvPr>
          <p:cNvSpPr txBox="1"/>
          <p:nvPr/>
        </p:nvSpPr>
        <p:spPr>
          <a:xfrm>
            <a:off x="366962" y="1165147"/>
            <a:ext cx="8410073" cy="1797287"/>
          </a:xfrm>
          <a:prstGeom prst="roundRect">
            <a:avLst>
              <a:gd name="adj" fmla="val 4777"/>
            </a:avLst>
          </a:prstGeom>
          <a:solidFill>
            <a:schemeClr val="accent2">
              <a:lumMod val="40000"/>
              <a:lumOff val="60000"/>
              <a:alpha val="88000"/>
            </a:schemeClr>
          </a:solidFill>
          <a:ln>
            <a:no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Our Goal:</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6200"/>
                </a:solidFill>
                <a:effectLst/>
                <a:uLnTx/>
                <a:uFillTx/>
                <a:latin typeface="Corbel" panose="020B0503020204020204" pitchFamily="34" charset="0"/>
                <a:ea typeface="+mn-ea"/>
                <a:cs typeface="Calibri" panose="020F0502020204030204" pitchFamily="34" charset="0"/>
              </a:rPr>
              <a:t>Accelerate approximate string matching </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by designing </a:t>
            </a:r>
            <a:r>
              <a:rPr kumimoji="0" lang="en-US" sz="2400" b="0" i="0" u="none" strike="noStrike" kern="1200" cap="none" spc="0" normalizeH="0" baseline="0" noProof="0" dirty="0">
                <a:ln>
                  <a:noFill/>
                </a:ln>
                <a:solidFill>
                  <a:srgbClr val="00B050"/>
                </a:solidFill>
                <a:effectLst/>
                <a:uLnTx/>
                <a:uFillTx/>
                <a:latin typeface="Corbel" panose="020B0503020204020204" pitchFamily="34" charset="0"/>
                <a:ea typeface="+mn-ea"/>
                <a:cs typeface="Calibri" panose="020F0502020204030204" pitchFamily="34" charset="0"/>
              </a:rPr>
              <a:t>a fast and flexible framework</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 </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which can accelerate </a:t>
            </a:r>
            <a:r>
              <a:rPr kumimoji="0" lang="en-US" sz="2400" b="0" i="1" u="none" strike="noStrike" kern="1200" cap="none" spc="0" normalizeH="0" baseline="0" noProof="0" dirty="0">
                <a:ln>
                  <a:noFill/>
                </a:ln>
                <a:solidFill>
                  <a:srgbClr val="1F8DD3"/>
                </a:solidFill>
                <a:effectLst/>
                <a:uLnTx/>
                <a:uFillTx/>
                <a:latin typeface="Corbel" panose="020B0503020204020204" pitchFamily="34" charset="0"/>
                <a:ea typeface="+mn-ea"/>
                <a:cs typeface="Calibri" panose="020F0502020204030204" pitchFamily="34" charset="0"/>
              </a:rPr>
              <a:t>multiple steps </a:t>
            </a:r>
            <a:r>
              <a:rPr kumimoji="0" lang="en-US" sz="2400" b="0" i="0" u="none" strike="noStrike" kern="1200" cap="none" spc="0" normalizeH="0" baseline="0" noProof="0" dirty="0">
                <a:ln>
                  <a:noFill/>
                </a:ln>
                <a:solidFill>
                  <a:srgbClr val="1F8DD3"/>
                </a:solidFill>
                <a:effectLst/>
                <a:uLnTx/>
                <a:uFillTx/>
                <a:latin typeface="Corbel" panose="020B0503020204020204" pitchFamily="34" charset="0"/>
                <a:ea typeface="+mn-ea"/>
                <a:cs typeface="Calibri" panose="020F0502020204030204" pitchFamily="34" charset="0"/>
              </a:rPr>
              <a:t>of genome sequence analysis</a:t>
            </a:r>
          </a:p>
        </p:txBody>
      </p:sp>
      <p:sp>
        <p:nvSpPr>
          <p:cNvPr id="4" name="Slide Number Placeholder 3">
            <a:extLst>
              <a:ext uri="{FF2B5EF4-FFF2-40B4-BE49-F238E27FC236}">
                <a16:creationId xmlns:a16="http://schemas.microsoft.com/office/drawing/2014/main" id="{2AABE0BF-1D84-3A4A-9E14-C064D39DE5C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04283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a:extLst>
              <a:ext uri="{FF2B5EF4-FFF2-40B4-BE49-F238E27FC236}">
                <a16:creationId xmlns:a16="http://schemas.microsoft.com/office/drawing/2014/main" id="{48BEC95D-5242-1445-B6FF-1297E3AE86BB}"/>
              </a:ext>
            </a:extLst>
          </p:cNvPr>
          <p:cNvSpPr txBox="1"/>
          <p:nvPr/>
        </p:nvSpPr>
        <p:spPr>
          <a:xfrm>
            <a:off x="2260369" y="1190642"/>
            <a:ext cx="6583077" cy="3186151"/>
          </a:xfrm>
          <a:prstGeom prst="roundRect">
            <a:avLst>
              <a:gd name="adj" fmla="val 1745"/>
            </a:avLst>
          </a:prstGeom>
          <a:solidFill>
            <a:schemeClr val="accent6">
              <a:lumMod val="20000"/>
              <a:lumOff val="80000"/>
            </a:schemeClr>
          </a:solidFill>
          <a:ln w="28575">
            <a:solidFill>
              <a:schemeClr val="tx1"/>
            </a:solidFill>
          </a:ln>
        </p:spPr>
        <p:txBody>
          <a:bodyPr wrap="square"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6"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98" name="TextBox 97">
            <a:extLst>
              <a:ext uri="{FF2B5EF4-FFF2-40B4-BE49-F238E27FC236}">
                <a16:creationId xmlns:a16="http://schemas.microsoft.com/office/drawing/2014/main" id="{A3A01C92-18BE-DC41-AC75-77BB85F9BB4C}"/>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marL="0" marR="0" lvl="0" indent="0" algn="r"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GenASM-DC</a:t>
            </a:r>
            <a:endParaRPr kumimoji="0" lang="en-US" sz="1700" b="1" i="0" u="none" strike="noStrike" kern="0" cap="none" spc="0" normalizeH="0" baseline="-25000" noProof="0" dirty="0">
              <a:ln>
                <a:noFill/>
              </a:ln>
              <a:solidFill>
                <a:prstClr val="black">
                  <a:lumMod val="50000"/>
                  <a:lumOff val="50000"/>
                </a:prstClr>
              </a:solidFill>
              <a:effectLst/>
              <a:uLnTx/>
              <a:uFillTx/>
              <a:latin typeface="Corbel" panose="020B0503020204020204" pitchFamily="34" charset="0"/>
              <a:ea typeface="+mn-ea"/>
              <a:cs typeface="+mn-cs"/>
            </a:endParaRPr>
          </a:p>
        </p:txBody>
      </p:sp>
      <p:sp>
        <p:nvSpPr>
          <p:cNvPr id="99" name="TextBox 98">
            <a:extLst>
              <a:ext uri="{FF2B5EF4-FFF2-40B4-BE49-F238E27FC236}">
                <a16:creationId xmlns:a16="http://schemas.microsoft.com/office/drawing/2014/main" id="{39218610-939D-B048-9A6D-92E206AF6746}"/>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marL="0" marR="0" lvl="0" indent="0" algn="l"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GenASM-TB</a:t>
            </a:r>
            <a:endParaRPr kumimoji="0" lang="en-US" sz="1700" b="1" i="0" u="none" strike="noStrike" kern="0" cap="none" spc="0" normalizeH="0" baseline="-25000" noProof="0" dirty="0">
              <a:ln>
                <a:noFill/>
              </a:ln>
              <a:solidFill>
                <a:prstClr val="black">
                  <a:lumMod val="50000"/>
                  <a:lumOff val="50000"/>
                </a:prstClr>
              </a:solidFill>
              <a:effectLst/>
              <a:uLnTx/>
              <a:uFillTx/>
              <a:latin typeface="Corbel" panose="020B0503020204020204" pitchFamily="34" charset="0"/>
              <a:ea typeface="+mn-ea"/>
              <a:cs typeface="+mn-cs"/>
            </a:endParaRPr>
          </a:p>
        </p:txBody>
      </p:sp>
      <p:pic>
        <p:nvPicPr>
          <p:cNvPr id="83" name="Picture 82">
            <a:extLst>
              <a:ext uri="{FF2B5EF4-FFF2-40B4-BE49-F238E27FC236}">
                <a16:creationId xmlns:a16="http://schemas.microsoft.com/office/drawing/2014/main" id="{9F2E1CB4-DB06-DD43-9598-B4C988968E06}"/>
              </a:ext>
            </a:extLst>
          </p:cNvPr>
          <p:cNvPicPr>
            <a:picLocks/>
          </p:cNvPicPr>
          <p:nvPr/>
        </p:nvPicPr>
        <p:blipFill rotWithShape="1">
          <a:blip r:embed="rId4"/>
          <a:srcRect l="54403"/>
          <a:stretch/>
        </p:blipFill>
        <p:spPr>
          <a:xfrm>
            <a:off x="5856978" y="1180225"/>
            <a:ext cx="3013177" cy="3195178"/>
          </a:xfrm>
          <a:prstGeom prst="rect">
            <a:avLst/>
          </a:prstGeom>
        </p:spPr>
      </p:pic>
      <p:pic>
        <p:nvPicPr>
          <p:cNvPr id="84" name="Picture 83">
            <a:extLst>
              <a:ext uri="{FF2B5EF4-FFF2-40B4-BE49-F238E27FC236}">
                <a16:creationId xmlns:a16="http://schemas.microsoft.com/office/drawing/2014/main" id="{3184E677-89EB-1F4D-9BB2-40F7EFBD3CA5}"/>
              </a:ext>
            </a:extLst>
          </p:cNvPr>
          <p:cNvPicPr>
            <a:picLocks noChangeAspect="1"/>
          </p:cNvPicPr>
          <p:nvPr/>
        </p:nvPicPr>
        <p:blipFill rotWithShape="1">
          <a:blip r:embed="rId5"/>
          <a:srcRect r="45949"/>
          <a:stretch/>
        </p:blipFill>
        <p:spPr>
          <a:xfrm>
            <a:off x="2242087" y="1180225"/>
            <a:ext cx="3571827" cy="3195178"/>
          </a:xfrm>
          <a:prstGeom prst="rect">
            <a:avLst/>
          </a:prstGeom>
        </p:spPr>
      </p:pic>
      <p:sp>
        <p:nvSpPr>
          <p:cNvPr id="2" name="Title 1">
            <a:extLst>
              <a:ext uri="{FF2B5EF4-FFF2-40B4-BE49-F238E27FC236}">
                <a16:creationId xmlns:a16="http://schemas.microsoft.com/office/drawing/2014/main" id="{1B69E1B1-900D-AE42-B885-FB604CB610B7}"/>
              </a:ext>
            </a:extLst>
          </p:cNvPr>
          <p:cNvSpPr>
            <a:spLocks noGrp="1"/>
          </p:cNvSpPr>
          <p:nvPr>
            <p:ph type="title"/>
          </p:nvPr>
        </p:nvSpPr>
        <p:spPr>
          <a:xfrm>
            <a:off x="366963" y="257434"/>
            <a:ext cx="8410073" cy="753467"/>
          </a:xfrm>
        </p:spPr>
        <p:txBody>
          <a:bodyPr>
            <a:normAutofit fontScale="90000"/>
          </a:bodyPr>
          <a:lstStyle/>
          <a:p>
            <a:r>
              <a:rPr lang="en-US" dirty="0"/>
              <a:t>GenASM: Hardware Design</a:t>
            </a:r>
          </a:p>
        </p:txBody>
      </p:sp>
      <p:sp>
        <p:nvSpPr>
          <p:cNvPr id="3" name="Slide Number Placeholder 2">
            <a:extLst>
              <a:ext uri="{FF2B5EF4-FFF2-40B4-BE49-F238E27FC236}">
                <a16:creationId xmlns:a16="http://schemas.microsoft.com/office/drawing/2014/main" id="{95327947-F438-2147-A6C6-B1DE7A808D9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cxnSp>
        <p:nvCxnSpPr>
          <p:cNvPr id="64" name="Straight Connector 63">
            <a:extLst>
              <a:ext uri="{FF2B5EF4-FFF2-40B4-BE49-F238E27FC236}">
                <a16:creationId xmlns:a16="http://schemas.microsoft.com/office/drawing/2014/main" id="{B27D210F-4CD4-8E42-85CA-2070CB4D1BA6}"/>
              </a:ext>
            </a:extLst>
          </p:cNvPr>
          <p:cNvCxnSpPr>
            <a:cxnSpLocks/>
          </p:cNvCxnSpPr>
          <p:nvPr/>
        </p:nvCxnSpPr>
        <p:spPr>
          <a:xfrm>
            <a:off x="5842622" y="1195724"/>
            <a:ext cx="0" cy="31860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DE2C23F0-9BFA-3D46-AD7D-45A1E4299135}"/>
              </a:ext>
            </a:extLst>
          </p:cNvPr>
          <p:cNvSpPr txBox="1"/>
          <p:nvPr/>
        </p:nvSpPr>
        <p:spPr>
          <a:xfrm>
            <a:off x="5316303" y="2371501"/>
            <a:ext cx="1066000" cy="1608781"/>
          </a:xfrm>
          <a:prstGeom prst="roundRect">
            <a:avLst>
              <a:gd name="adj" fmla="val 5084"/>
            </a:avLst>
          </a:prstGeom>
          <a:solidFill>
            <a:schemeClr val="accent6">
              <a:lumMod val="20000"/>
              <a:lumOff val="80000"/>
            </a:schemeClr>
          </a:solidFill>
          <a:ln w="28575">
            <a:solidFill>
              <a:schemeClr val="tx1">
                <a:lumMod val="50000"/>
                <a:lumOff val="50000"/>
              </a:schemeClr>
            </a:solidFill>
          </a:ln>
        </p:spPr>
        <p:txBody>
          <a:bodyPr wrap="square"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6"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 name="Rectangle 4">
            <a:extLst>
              <a:ext uri="{FF2B5EF4-FFF2-40B4-BE49-F238E27FC236}">
                <a16:creationId xmlns:a16="http://schemas.microsoft.com/office/drawing/2014/main" id="{8569F024-29B5-F240-A68A-1B18EF567080}"/>
              </a:ext>
            </a:extLst>
          </p:cNvPr>
          <p:cNvSpPr/>
          <p:nvPr/>
        </p:nvSpPr>
        <p:spPr>
          <a:xfrm>
            <a:off x="2133807" y="4391341"/>
            <a:ext cx="2309084"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rPr>
              <a:t>GenASM-DC:</a:t>
            </a:r>
            <a:r>
              <a:rPr kumimoji="0" lang="en-US" sz="1800" b="0" i="0" u="none" strike="noStrike" kern="1200" cap="none" spc="0" normalizeH="0" baseline="0" noProof="0" dirty="0">
                <a:ln>
                  <a:noFill/>
                </a:ln>
                <a:solidFill>
                  <a:srgbClr val="00B050"/>
                </a:solidFill>
                <a:effectLst/>
                <a:uLnTx/>
                <a:uFillTx/>
                <a:latin typeface="Corbel" panose="020B050302020402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generates bitvectors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and performs edit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rPr>
              <a:t>D</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istance </a:t>
            </a:r>
            <a:r>
              <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rPr>
              <a:t>C</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alculation</a:t>
            </a:r>
          </a:p>
        </p:txBody>
      </p:sp>
      <p:sp>
        <p:nvSpPr>
          <p:cNvPr id="6" name="Rectangle 5">
            <a:extLst>
              <a:ext uri="{FF2B5EF4-FFF2-40B4-BE49-F238E27FC236}">
                <a16:creationId xmlns:a16="http://schemas.microsoft.com/office/drawing/2014/main" id="{89437F79-F9D7-384C-8586-8F9603BA6CD5}"/>
              </a:ext>
            </a:extLst>
          </p:cNvPr>
          <p:cNvSpPr/>
          <p:nvPr/>
        </p:nvSpPr>
        <p:spPr>
          <a:xfrm>
            <a:off x="6123848" y="4391341"/>
            <a:ext cx="2847852" cy="1200329"/>
          </a:xfrm>
          <a:prstGeom prst="rect">
            <a:avLst/>
          </a:prstGeom>
        </p:spPr>
        <p:txBody>
          <a:bodyPr wrap="square">
            <a:spAutoFit/>
          </a:bodyPr>
          <a:lstStyle/>
          <a:p>
            <a:pPr marL="538163"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A20C9"/>
                </a:solidFill>
                <a:effectLst/>
                <a:uLnTx/>
                <a:uFillTx/>
                <a:latin typeface="Corbel" panose="020B0503020204020204"/>
                <a:ea typeface="+mn-ea"/>
                <a:cs typeface="+mn-cs"/>
              </a:rPr>
              <a:t>GenASM-TB:</a:t>
            </a:r>
            <a:r>
              <a:rPr kumimoji="0" lang="en-US" sz="1800" b="0" i="0" u="none" strike="noStrike" kern="1200" cap="none" spc="0" normalizeH="0" baseline="0" noProof="0" dirty="0">
                <a:ln>
                  <a:noFill/>
                </a:ln>
                <a:solidFill>
                  <a:srgbClr val="7A20C9"/>
                </a:solidFill>
                <a:effectLst/>
                <a:uLnTx/>
                <a:uFillTx/>
                <a:latin typeface="Corbel" panose="020B0503020204020204"/>
                <a:ea typeface="+mn-ea"/>
                <a:cs typeface="+mn-cs"/>
              </a:rPr>
              <a:t> </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performs </a:t>
            </a:r>
            <a:r>
              <a:rPr kumimoji="0" lang="en-US" sz="1800" b="1" i="0" u="none" strike="noStrike" kern="1200" cap="none" spc="0" normalizeH="0" baseline="0" noProof="0" dirty="0" err="1">
                <a:ln>
                  <a:noFill/>
                </a:ln>
                <a:solidFill>
                  <a:srgbClr val="7A20C9"/>
                </a:solidFill>
                <a:effectLst/>
                <a:uLnTx/>
                <a:uFillTx/>
                <a:latin typeface="Corbel" panose="020B0503020204020204"/>
                <a:ea typeface="+mn-ea"/>
                <a:cs typeface="+mn-cs"/>
              </a:rPr>
              <a:t>T</a:t>
            </a: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race</a:t>
            </a:r>
            <a:r>
              <a:rPr kumimoji="0" lang="en-US" sz="1800" b="1" i="0" u="none" strike="noStrike" kern="1200" cap="none" spc="0" normalizeH="0" baseline="0" noProof="0" dirty="0" err="1">
                <a:ln>
                  <a:noFill/>
                </a:ln>
                <a:solidFill>
                  <a:srgbClr val="7A20C9"/>
                </a:solidFill>
                <a:effectLst/>
                <a:uLnTx/>
                <a:uFillTx/>
                <a:latin typeface="Corbel" panose="020B0503020204020204"/>
                <a:ea typeface="+mn-ea"/>
                <a:cs typeface="+mn-cs"/>
              </a:rPr>
              <a:t>B</a:t>
            </a: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ack</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and assembles the optimal alignment </a:t>
            </a:r>
          </a:p>
        </p:txBody>
      </p:sp>
      <p:sp>
        <p:nvSpPr>
          <p:cNvPr id="47" name="TextBox 46">
            <a:extLst>
              <a:ext uri="{FF2B5EF4-FFF2-40B4-BE49-F238E27FC236}">
                <a16:creationId xmlns:a16="http://schemas.microsoft.com/office/drawing/2014/main" id="{E4D4197C-BD3C-D540-A871-01293B70AAFA}"/>
              </a:ext>
            </a:extLst>
          </p:cNvPr>
          <p:cNvSpPr txBox="1"/>
          <p:nvPr/>
        </p:nvSpPr>
        <p:spPr>
          <a:xfrm>
            <a:off x="306826" y="2907140"/>
            <a:ext cx="1045030" cy="1436916"/>
          </a:xfrm>
          <a:prstGeom prst="roundRect">
            <a:avLst>
              <a:gd name="adj" fmla="val 5645"/>
            </a:avLst>
          </a:prstGeom>
          <a:solidFill>
            <a:srgbClr val="FBE5D6"/>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242852">
                    <a:lumMod val="50000"/>
                  </a:srgbClr>
                </a:solidFill>
                <a:effectLst/>
                <a:uLnTx/>
                <a:uFillTx/>
                <a:latin typeface="Corbel" panose="020B0503020204020204" pitchFamily="34" charset="0"/>
                <a:ea typeface="+mn-ea"/>
                <a:cs typeface="+mn-cs"/>
              </a:rPr>
              <a:t>Host CPU</a:t>
            </a:r>
          </a:p>
        </p:txBody>
      </p:sp>
      <p:sp>
        <p:nvSpPr>
          <p:cNvPr id="95" name="TextBox 94">
            <a:extLst>
              <a:ext uri="{FF2B5EF4-FFF2-40B4-BE49-F238E27FC236}">
                <a16:creationId xmlns:a16="http://schemas.microsoft.com/office/drawing/2014/main" id="{8EBACF83-976B-674A-866A-9D6AE55F8723}"/>
              </a:ext>
            </a:extLst>
          </p:cNvPr>
          <p:cNvSpPr txBox="1"/>
          <p:nvPr/>
        </p:nvSpPr>
        <p:spPr>
          <a:xfrm>
            <a:off x="5389227" y="2448668"/>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5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a:t>
            </a:r>
          </a:p>
        </p:txBody>
      </p:sp>
      <p:sp>
        <p:nvSpPr>
          <p:cNvPr id="96" name="TextBox 95">
            <a:extLst>
              <a:ext uri="{FF2B5EF4-FFF2-40B4-BE49-F238E27FC236}">
                <a16:creationId xmlns:a16="http://schemas.microsoft.com/office/drawing/2014/main" id="{0EF49DC6-094C-814D-8FDE-3A004C471D52}"/>
              </a:ext>
            </a:extLst>
          </p:cNvPr>
          <p:cNvSpPr txBox="1"/>
          <p:nvPr/>
        </p:nvSpPr>
        <p:spPr>
          <a:xfrm>
            <a:off x="5389227" y="2856057"/>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2</a:t>
            </a:r>
          </a:p>
        </p:txBody>
      </p:sp>
      <p:sp>
        <p:nvSpPr>
          <p:cNvPr id="97" name="TextBox 96">
            <a:extLst>
              <a:ext uri="{FF2B5EF4-FFF2-40B4-BE49-F238E27FC236}">
                <a16:creationId xmlns:a16="http://schemas.microsoft.com/office/drawing/2014/main" id="{EC1FB049-4E97-D84B-A90E-4FF82A5F1A0F}"/>
              </a:ext>
            </a:extLst>
          </p:cNvPr>
          <p:cNvSpPr txBox="1"/>
          <p:nvPr/>
        </p:nvSpPr>
        <p:spPr>
          <a:xfrm>
            <a:off x="5392556" y="3528074"/>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TB-</a:t>
            </a:r>
            <a:r>
              <a:rPr kumimoji="0" lang="en-US" sz="1200" b="1" i="0" u="none" strike="noStrike" kern="1200" cap="none" spc="0" normalizeH="0" baseline="0" noProof="0" dirty="0" err="1">
                <a:ln>
                  <a:noFill/>
                </a:ln>
                <a:solidFill>
                  <a:prstClr val="black">
                    <a:lumMod val="50000"/>
                    <a:lumOff val="50000"/>
                  </a:prstClr>
                </a:solidFill>
                <a:effectLst/>
                <a:uLnTx/>
                <a:uFillTx/>
                <a:latin typeface="Corbel" panose="020B0503020204020204" pitchFamily="34" charset="0"/>
                <a:ea typeface="+mn-ea"/>
                <a:cs typeface="+mn-cs"/>
              </a:rPr>
              <a:t>SRAM</a:t>
            </a:r>
            <a:r>
              <a:rPr kumimoji="0" lang="en-US" sz="1200" b="1" i="0" u="none" strike="noStrike" kern="1200" cap="none" spc="0" normalizeH="0" baseline="-25000" noProof="0" dirty="0" err="1">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n</a:t>
            </a:r>
            <a:endParaRPr kumimoji="0" lang="en-US" sz="1200" b="1" i="0" u="none" strike="noStrike" kern="1200" cap="none" spc="0" normalizeH="0" baseline="-2500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p:txBody>
      </p:sp>
      <p:sp>
        <p:nvSpPr>
          <p:cNvPr id="90" name="TextBox 89">
            <a:extLst>
              <a:ext uri="{FF2B5EF4-FFF2-40B4-BE49-F238E27FC236}">
                <a16:creationId xmlns:a16="http://schemas.microsoft.com/office/drawing/2014/main" id="{6C6B4FEB-5584-0747-93F1-DAD48F9011B1}"/>
              </a:ext>
            </a:extLst>
          </p:cNvPr>
          <p:cNvSpPr txBox="1"/>
          <p:nvPr/>
        </p:nvSpPr>
        <p:spPr>
          <a:xfrm>
            <a:off x="7321660" y="2625134"/>
            <a:ext cx="1438155" cy="1049078"/>
          </a:xfrm>
          <a:prstGeom prst="roundRect">
            <a:avLst>
              <a:gd name="adj" fmla="val 5214"/>
            </a:avLst>
          </a:prstGeom>
          <a:solidFill>
            <a:schemeClr val="accent6">
              <a:lumMod val="20000"/>
              <a:lumOff val="80000"/>
              <a:alpha val="34000"/>
            </a:schemeClr>
          </a:solidFill>
          <a:ln w="28575">
            <a:solidFill>
              <a:schemeClr val="tx1">
                <a:lumMod val="50000"/>
                <a:lumOff val="50000"/>
              </a:schemeClr>
            </a:solidFill>
          </a:ln>
        </p:spPr>
        <p:txBody>
          <a:bodyPr wrap="square" rtlCol="0" anchor="ctr" anchorCtr="0">
            <a:noAutofit/>
          </a:bodyPr>
          <a:lstStyle>
            <a:defPPr>
              <a:defRPr lang="en-US"/>
            </a:defPPr>
            <a:lvl1pPr algn="ctr">
              <a:defRPr sz="40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GenASM-TB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Accelerator</a:t>
            </a:r>
          </a:p>
        </p:txBody>
      </p:sp>
      <p:sp>
        <p:nvSpPr>
          <p:cNvPr id="89" name="TextBox 88">
            <a:extLst>
              <a:ext uri="{FF2B5EF4-FFF2-40B4-BE49-F238E27FC236}">
                <a16:creationId xmlns:a16="http://schemas.microsoft.com/office/drawing/2014/main" id="{07E0B3D6-29D3-7C4D-96F2-54D4478201D4}"/>
              </a:ext>
            </a:extLst>
          </p:cNvPr>
          <p:cNvSpPr txBox="1">
            <a:spLocks/>
          </p:cNvSpPr>
          <p:nvPr/>
        </p:nvSpPr>
        <p:spPr>
          <a:xfrm>
            <a:off x="2365690" y="1268457"/>
            <a:ext cx="1938243" cy="3025957"/>
          </a:xfrm>
          <a:prstGeom prst="roundRect">
            <a:avLst>
              <a:gd name="adj" fmla="val 148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GenASM-DC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Accelerator</a:t>
            </a:r>
          </a:p>
        </p:txBody>
      </p:sp>
      <p:sp>
        <p:nvSpPr>
          <p:cNvPr id="48" name="TextBox 47">
            <a:extLst>
              <a:ext uri="{FF2B5EF4-FFF2-40B4-BE49-F238E27FC236}">
                <a16:creationId xmlns:a16="http://schemas.microsoft.com/office/drawing/2014/main" id="{F82AFE28-A730-F54B-BDB9-2903F5C46379}"/>
              </a:ext>
            </a:extLst>
          </p:cNvPr>
          <p:cNvSpPr txBox="1"/>
          <p:nvPr/>
        </p:nvSpPr>
        <p:spPr>
          <a:xfrm>
            <a:off x="7322449" y="2625134"/>
            <a:ext cx="1438155" cy="1049078"/>
          </a:xfrm>
          <a:prstGeom prst="roundRect">
            <a:avLst>
              <a:gd name="adj" fmla="val 5214"/>
            </a:avLst>
          </a:prstGeom>
          <a:solidFill>
            <a:srgbClr val="5D2784">
              <a:alpha val="34000"/>
            </a:srgbClr>
          </a:solidFill>
          <a:ln w="28575">
            <a:solidFill>
              <a:schemeClr val="tx1"/>
            </a:solidFill>
          </a:ln>
        </p:spPr>
        <p:txBody>
          <a:bodyPr wrap="square" rtlCol="0" anchor="ctr" anchorCtr="0">
            <a:noAutofit/>
          </a:bodyPr>
          <a:lstStyle>
            <a:defPPr>
              <a:defRPr lang="en-US"/>
            </a:defPPr>
            <a:lvl1pPr algn="ctr">
              <a:defRPr sz="40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5D2784"/>
                </a:solidFill>
                <a:effectLst/>
                <a:uLnTx/>
                <a:uFillTx/>
                <a:latin typeface="Corbel" panose="020B0503020204020204" pitchFamily="34" charset="0"/>
                <a:ea typeface="+mn-ea"/>
                <a:cs typeface="+mn-cs"/>
              </a:rPr>
              <a:t>GenASM-TB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5D2784"/>
                </a:solidFill>
                <a:effectLst/>
                <a:uLnTx/>
                <a:uFillTx/>
                <a:latin typeface="Corbel" panose="020B0503020204020204" pitchFamily="34" charset="0"/>
                <a:ea typeface="+mn-ea"/>
                <a:cs typeface="+mn-cs"/>
              </a:rPr>
              <a:t>Accelerator</a:t>
            </a:r>
          </a:p>
        </p:txBody>
      </p:sp>
      <p:sp>
        <p:nvSpPr>
          <p:cNvPr id="49" name="TextBox 48">
            <a:extLst>
              <a:ext uri="{FF2B5EF4-FFF2-40B4-BE49-F238E27FC236}">
                <a16:creationId xmlns:a16="http://schemas.microsoft.com/office/drawing/2014/main" id="{06E67603-A052-9F46-A113-7D67CE7803AA}"/>
              </a:ext>
            </a:extLst>
          </p:cNvPr>
          <p:cNvSpPr txBox="1">
            <a:spLocks/>
          </p:cNvSpPr>
          <p:nvPr/>
        </p:nvSpPr>
        <p:spPr>
          <a:xfrm>
            <a:off x="2365691" y="1272397"/>
            <a:ext cx="1938243" cy="3032434"/>
          </a:xfrm>
          <a:prstGeom prst="roundRect">
            <a:avLst>
              <a:gd name="adj" fmla="val 1481"/>
            </a:avLst>
          </a:prstGeom>
          <a:solidFill>
            <a:srgbClr val="A9D18E"/>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srgbClr val="324D1F"/>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srgbClr val="324D1F"/>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800" b="1" i="0" u="none" strike="noStrike" kern="1200" cap="none" spc="0" normalizeH="0" baseline="0" noProof="0" dirty="0">
              <a:ln>
                <a:noFill/>
              </a:ln>
              <a:solidFill>
                <a:srgbClr val="324D1F"/>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r>
              <a:rPr kumimoji="0" lang="en-US" sz="1700" b="1" i="0" u="none" strike="noStrike" kern="1200" cap="none" spc="0" normalizeH="0" baseline="0" noProof="0" dirty="0">
                <a:ln>
                  <a:noFill/>
                </a:ln>
                <a:solidFill>
                  <a:srgbClr val="324D1F"/>
                </a:solidFill>
                <a:effectLst/>
                <a:uLnTx/>
                <a:uFillTx/>
                <a:latin typeface="Corbel" panose="020B0503020204020204" pitchFamily="34" charset="0"/>
                <a:ea typeface="+mn-ea"/>
                <a:cs typeface="+mn-cs"/>
              </a:rPr>
              <a:t>GenASM-DC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324D1F"/>
                </a:solidFill>
                <a:effectLst/>
                <a:uLnTx/>
                <a:uFillTx/>
                <a:latin typeface="Corbel" panose="020B0503020204020204" pitchFamily="34" charset="0"/>
                <a:ea typeface="+mn-ea"/>
                <a:cs typeface="+mn-cs"/>
              </a:rPr>
              <a:t>Accelerator</a:t>
            </a:r>
          </a:p>
        </p:txBody>
      </p:sp>
      <p:sp>
        <p:nvSpPr>
          <p:cNvPr id="51" name="TextBox 50">
            <a:extLst>
              <a:ext uri="{FF2B5EF4-FFF2-40B4-BE49-F238E27FC236}">
                <a16:creationId xmlns:a16="http://schemas.microsoft.com/office/drawing/2014/main" id="{8B0C5D13-221E-FA4B-AC59-0C9DA7A468A8}"/>
              </a:ext>
            </a:extLst>
          </p:cNvPr>
          <p:cNvSpPr txBox="1"/>
          <p:nvPr/>
        </p:nvSpPr>
        <p:spPr>
          <a:xfrm>
            <a:off x="315121" y="1192550"/>
            <a:ext cx="1045030" cy="1436916"/>
          </a:xfrm>
          <a:prstGeom prst="roundRect">
            <a:avLst>
              <a:gd name="adj" fmla="val 6412"/>
            </a:avLst>
          </a:prstGeom>
          <a:solidFill>
            <a:srgbClr val="9DC3E6"/>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cxnSp>
        <p:nvCxnSpPr>
          <p:cNvPr id="52" name="Straight Arrow Connector 51">
            <a:extLst>
              <a:ext uri="{FF2B5EF4-FFF2-40B4-BE49-F238E27FC236}">
                <a16:creationId xmlns:a16="http://schemas.microsoft.com/office/drawing/2014/main" id="{6EF9E3F9-83F0-BD4C-B62A-C7193DF60C22}"/>
              </a:ext>
            </a:extLst>
          </p:cNvPr>
          <p:cNvCxnSpPr>
            <a:cxnSpLocks/>
          </p:cNvCxnSpPr>
          <p:nvPr/>
        </p:nvCxnSpPr>
        <p:spPr>
          <a:xfrm>
            <a:off x="1367544" y="3625598"/>
            <a:ext cx="8738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CD97E67-96E5-5C47-961F-EC29E543ECC2}"/>
              </a:ext>
            </a:extLst>
          </p:cNvPr>
          <p:cNvSpPr txBox="1"/>
          <p:nvPr/>
        </p:nvSpPr>
        <p:spPr>
          <a:xfrm>
            <a:off x="2452539" y="1404140"/>
            <a:ext cx="1709666" cy="657002"/>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7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DC-SRAM</a:t>
            </a:r>
          </a:p>
        </p:txBody>
      </p:sp>
      <p:cxnSp>
        <p:nvCxnSpPr>
          <p:cNvPr id="54" name="Straight Arrow Connector 53">
            <a:extLst>
              <a:ext uri="{FF2B5EF4-FFF2-40B4-BE49-F238E27FC236}">
                <a16:creationId xmlns:a16="http://schemas.microsoft.com/office/drawing/2014/main" id="{E267709E-DB69-4A4B-8ABC-E8AB4447C52E}"/>
              </a:ext>
            </a:extLst>
          </p:cNvPr>
          <p:cNvCxnSpPr>
            <a:cxnSpLocks/>
          </p:cNvCxnSpPr>
          <p:nvPr/>
        </p:nvCxnSpPr>
        <p:spPr>
          <a:xfrm flipV="1">
            <a:off x="4327218" y="3097751"/>
            <a:ext cx="9658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E425066-E6B0-A846-B017-B7DB488B8F0E}"/>
              </a:ext>
            </a:extLst>
          </p:cNvPr>
          <p:cNvSpPr txBox="1"/>
          <p:nvPr/>
        </p:nvSpPr>
        <p:spPr>
          <a:xfrm>
            <a:off x="2456337" y="1408080"/>
            <a:ext cx="1709666" cy="657002"/>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7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DC-SRAM</a:t>
            </a:r>
          </a:p>
        </p:txBody>
      </p:sp>
      <p:cxnSp>
        <p:nvCxnSpPr>
          <p:cNvPr id="59" name="Straight Arrow Connector 58">
            <a:extLst>
              <a:ext uri="{FF2B5EF4-FFF2-40B4-BE49-F238E27FC236}">
                <a16:creationId xmlns:a16="http://schemas.microsoft.com/office/drawing/2014/main" id="{83E5CFBE-2E5A-7249-B643-97F99991CF2C}"/>
              </a:ext>
            </a:extLst>
          </p:cNvPr>
          <p:cNvCxnSpPr>
            <a:cxnSpLocks/>
          </p:cNvCxnSpPr>
          <p:nvPr/>
        </p:nvCxnSpPr>
        <p:spPr>
          <a:xfrm flipV="1">
            <a:off x="6413678" y="3085322"/>
            <a:ext cx="90295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604AF4D6-2AF0-0544-B486-565A91BDA3BB}"/>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marL="0" marR="0" lvl="0" indent="0" algn="r"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324D1F"/>
                </a:solidFill>
                <a:effectLst/>
                <a:uLnTx/>
                <a:uFillTx/>
                <a:latin typeface="Corbel" panose="020B0503020204020204" pitchFamily="34" charset="0"/>
                <a:ea typeface="+mn-ea"/>
                <a:cs typeface="+mn-cs"/>
              </a:rPr>
              <a:t>GenASM-DC</a:t>
            </a:r>
            <a:endParaRPr kumimoji="0" lang="en-US" sz="1700" b="1" i="0" u="none" strike="noStrike" kern="0" cap="none" spc="0" normalizeH="0" baseline="-25000" noProof="0" dirty="0">
              <a:ln>
                <a:noFill/>
              </a:ln>
              <a:solidFill>
                <a:srgbClr val="324D1F"/>
              </a:solidFill>
              <a:effectLst/>
              <a:uLnTx/>
              <a:uFillTx/>
              <a:latin typeface="Corbel" panose="020B0503020204020204" pitchFamily="34" charset="0"/>
              <a:ea typeface="+mn-ea"/>
              <a:cs typeface="+mn-cs"/>
            </a:endParaRPr>
          </a:p>
        </p:txBody>
      </p:sp>
      <p:sp>
        <p:nvSpPr>
          <p:cNvPr id="66" name="TextBox 65">
            <a:extLst>
              <a:ext uri="{FF2B5EF4-FFF2-40B4-BE49-F238E27FC236}">
                <a16:creationId xmlns:a16="http://schemas.microsoft.com/office/drawing/2014/main" id="{D6FCD6C1-7C56-7E47-9E5B-55C628394A5E}"/>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marL="0" marR="0" lvl="0" indent="0" algn="l"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5D2784"/>
                </a:solidFill>
                <a:effectLst/>
                <a:uLnTx/>
                <a:uFillTx/>
                <a:latin typeface="Corbel" panose="020B0503020204020204" pitchFamily="34" charset="0"/>
                <a:ea typeface="+mn-ea"/>
                <a:cs typeface="+mn-cs"/>
              </a:rPr>
              <a:t>GenASM-TB</a:t>
            </a:r>
            <a:endParaRPr kumimoji="0" lang="en-US" sz="1700" b="1" i="0" u="none" strike="noStrike" kern="0" cap="none" spc="0" normalizeH="0" baseline="-25000" noProof="0" dirty="0">
              <a:ln>
                <a:noFill/>
              </a:ln>
              <a:solidFill>
                <a:srgbClr val="5D2784"/>
              </a:solidFill>
              <a:effectLst/>
              <a:uLnTx/>
              <a:uFillTx/>
              <a:latin typeface="Corbel" panose="020B0503020204020204" pitchFamily="34" charset="0"/>
              <a:ea typeface="+mn-ea"/>
              <a:cs typeface="+mn-cs"/>
            </a:endParaRPr>
          </a:p>
        </p:txBody>
      </p:sp>
      <p:sp>
        <p:nvSpPr>
          <p:cNvPr id="67" name="TextBox 66">
            <a:extLst>
              <a:ext uri="{FF2B5EF4-FFF2-40B4-BE49-F238E27FC236}">
                <a16:creationId xmlns:a16="http://schemas.microsoft.com/office/drawing/2014/main" id="{DD598BED-0A71-E54D-96B6-2DEF337EE61C}"/>
              </a:ext>
            </a:extLst>
          </p:cNvPr>
          <p:cNvSpPr txBox="1"/>
          <p:nvPr/>
        </p:nvSpPr>
        <p:spPr>
          <a:xfrm>
            <a:off x="5316303" y="2371502"/>
            <a:ext cx="1066000" cy="1608781"/>
          </a:xfrm>
          <a:prstGeom prst="roundRect">
            <a:avLst>
              <a:gd name="adj" fmla="val 5084"/>
            </a:avLst>
          </a:prstGeom>
          <a:solidFill>
            <a:schemeClr val="accent2">
              <a:lumMod val="20000"/>
              <a:lumOff val="80000"/>
            </a:schemeClr>
          </a:solidFill>
          <a:ln w="28575">
            <a:solidFill>
              <a:schemeClr val="tx1"/>
            </a:solidFill>
          </a:ln>
        </p:spPr>
        <p:txBody>
          <a:bodyPr wrap="square"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6"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68" name="TextBox 67">
            <a:extLst>
              <a:ext uri="{FF2B5EF4-FFF2-40B4-BE49-F238E27FC236}">
                <a16:creationId xmlns:a16="http://schemas.microsoft.com/office/drawing/2014/main" id="{CB306A5A-D800-C44F-A92E-DA735463AEA2}"/>
              </a:ext>
            </a:extLst>
          </p:cNvPr>
          <p:cNvSpPr txBox="1"/>
          <p:nvPr/>
        </p:nvSpPr>
        <p:spPr>
          <a:xfrm>
            <a:off x="5391705" y="2452850"/>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5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69" name="TextBox 68">
            <a:extLst>
              <a:ext uri="{FF2B5EF4-FFF2-40B4-BE49-F238E27FC236}">
                <a16:creationId xmlns:a16="http://schemas.microsoft.com/office/drawing/2014/main" id="{F794A57F-2F57-C24C-A1FA-05A10C1437F8}"/>
              </a:ext>
            </a:extLst>
          </p:cNvPr>
          <p:cNvSpPr txBox="1"/>
          <p:nvPr/>
        </p:nvSpPr>
        <p:spPr>
          <a:xfrm>
            <a:off x="5391705" y="2860239"/>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
        <p:nvSpPr>
          <p:cNvPr id="70" name="TextBox 69">
            <a:extLst>
              <a:ext uri="{FF2B5EF4-FFF2-40B4-BE49-F238E27FC236}">
                <a16:creationId xmlns:a16="http://schemas.microsoft.com/office/drawing/2014/main" id="{3A529D52-E8B8-D247-8C17-FE4B7520194E}"/>
              </a:ext>
            </a:extLst>
          </p:cNvPr>
          <p:cNvSpPr txBox="1"/>
          <p:nvPr/>
        </p:nvSpPr>
        <p:spPr>
          <a:xfrm>
            <a:off x="5395034" y="3532256"/>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TB-</a:t>
            </a:r>
            <a:r>
              <a:rPr kumimoji="0" lang="en-US" sz="12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SRAM</a:t>
            </a:r>
            <a:r>
              <a:rPr kumimoji="0" lang="en-US" sz="1200" b="1" i="0" u="none" strike="noStrike" kern="1200" cap="none" spc="0" normalizeH="0" baseline="-25000" noProof="0" dirty="0" err="1">
                <a:ln>
                  <a:noFill/>
                </a:ln>
                <a:solidFill>
                  <a:prstClr val="black"/>
                </a:solidFill>
                <a:effectLst/>
                <a:uLnTx/>
                <a:uFillTx/>
                <a:latin typeface="Calibri" panose="020F0502020204030204" pitchFamily="34" charset="0"/>
                <a:ea typeface="+mn-ea"/>
                <a:cs typeface="Calibri" panose="020F0502020204030204" pitchFamily="34" charset="0"/>
              </a:rPr>
              <a:t>n</a:t>
            </a:r>
            <a:endParaRPr kumimoji="0" lang="en-US" sz="1200" b="1"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72" name="Straight Arrow Connector 71">
            <a:extLst>
              <a:ext uri="{FF2B5EF4-FFF2-40B4-BE49-F238E27FC236}">
                <a16:creationId xmlns:a16="http://schemas.microsoft.com/office/drawing/2014/main" id="{54B56202-BE97-8247-9FF6-AE6315245A0C}"/>
              </a:ext>
            </a:extLst>
          </p:cNvPr>
          <p:cNvCxnSpPr>
            <a:cxnSpLocks/>
          </p:cNvCxnSpPr>
          <p:nvPr/>
        </p:nvCxnSpPr>
        <p:spPr>
          <a:xfrm>
            <a:off x="1374787" y="1945455"/>
            <a:ext cx="87387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D90EF56-805F-CF4C-850A-B8485C121EAC}"/>
              </a:ext>
            </a:extLst>
          </p:cNvPr>
          <p:cNvCxnSpPr>
            <a:cxnSpLocks/>
          </p:cNvCxnSpPr>
          <p:nvPr/>
        </p:nvCxnSpPr>
        <p:spPr>
          <a:xfrm>
            <a:off x="3303362" y="2110934"/>
            <a:ext cx="0" cy="65700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1C5433CA-81F8-0D4C-AA7B-663062C71A40}"/>
              </a:ext>
            </a:extLst>
          </p:cNvPr>
          <p:cNvSpPr/>
          <p:nvPr/>
        </p:nvSpPr>
        <p:spPr>
          <a:xfrm>
            <a:off x="5738359" y="3199195"/>
            <a:ext cx="208924" cy="359714"/>
          </a:xfrm>
          <a:prstGeom prst="rect">
            <a:avLst/>
          </a:prstGeom>
        </p:spPr>
        <p:txBody>
          <a:bodyPr wrap="square">
            <a:spAutoFit/>
          </a:bodyPr>
          <a:lstStyle/>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1089"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1089"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1089"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p:txBody>
      </p:sp>
    </p:spTree>
    <p:custDataLst>
      <p:tags r:id="rId1"/>
    </p:custDataLst>
    <p:extLst>
      <p:ext uri="{BB962C8B-B14F-4D97-AF65-F5344CB8AC3E}">
        <p14:creationId xmlns:p14="http://schemas.microsoft.com/office/powerpoint/2010/main" val="84852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8" grpId="0" animBg="1"/>
      <p:bldP spid="49" grpId="0" animBg="1"/>
      <p:bldP spid="57" grpId="0" animBg="1"/>
      <p:bldP spid="65" grpId="0"/>
      <p:bldP spid="66" grpId="0"/>
      <p:bldP spid="67" grpId="0" animBg="1"/>
      <p:bldP spid="68" grpId="0" animBg="1"/>
      <p:bldP spid="69" grpId="0" animBg="1"/>
      <p:bldP spid="70" grpId="0" animBg="1"/>
      <p:bldP spid="101"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a:extLst>
              <a:ext uri="{FF2B5EF4-FFF2-40B4-BE49-F238E27FC236}">
                <a16:creationId xmlns:a16="http://schemas.microsoft.com/office/drawing/2014/main" id="{48BEC95D-5242-1445-B6FF-1297E3AE86BB}"/>
              </a:ext>
            </a:extLst>
          </p:cNvPr>
          <p:cNvSpPr txBox="1"/>
          <p:nvPr/>
        </p:nvSpPr>
        <p:spPr>
          <a:xfrm>
            <a:off x="2260369" y="1190642"/>
            <a:ext cx="6583077" cy="3186151"/>
          </a:xfrm>
          <a:prstGeom prst="roundRect">
            <a:avLst>
              <a:gd name="adj" fmla="val 1745"/>
            </a:avLst>
          </a:prstGeom>
          <a:solidFill>
            <a:schemeClr val="accent6">
              <a:lumMod val="20000"/>
              <a:lumOff val="80000"/>
            </a:schemeClr>
          </a:solidFill>
          <a:ln w="28575">
            <a:solidFill>
              <a:schemeClr val="tx1"/>
            </a:solidFill>
          </a:ln>
        </p:spPr>
        <p:txBody>
          <a:bodyPr wrap="square"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6"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98" name="TextBox 97">
            <a:extLst>
              <a:ext uri="{FF2B5EF4-FFF2-40B4-BE49-F238E27FC236}">
                <a16:creationId xmlns:a16="http://schemas.microsoft.com/office/drawing/2014/main" id="{A3A01C92-18BE-DC41-AC75-77BB85F9BB4C}"/>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marL="0" marR="0" lvl="0" indent="0" algn="r"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GenASM-DC</a:t>
            </a:r>
            <a:endParaRPr kumimoji="0" lang="en-US" sz="1700" b="1" i="0" u="none" strike="noStrike" kern="0" cap="none" spc="0" normalizeH="0" baseline="-25000" noProof="0" dirty="0">
              <a:ln>
                <a:noFill/>
              </a:ln>
              <a:solidFill>
                <a:prstClr val="black">
                  <a:lumMod val="50000"/>
                  <a:lumOff val="50000"/>
                </a:prstClr>
              </a:solidFill>
              <a:effectLst/>
              <a:uLnTx/>
              <a:uFillTx/>
              <a:latin typeface="Corbel" panose="020B0503020204020204" pitchFamily="34" charset="0"/>
              <a:ea typeface="+mn-ea"/>
              <a:cs typeface="+mn-cs"/>
            </a:endParaRPr>
          </a:p>
        </p:txBody>
      </p:sp>
      <p:sp>
        <p:nvSpPr>
          <p:cNvPr id="99" name="TextBox 98">
            <a:extLst>
              <a:ext uri="{FF2B5EF4-FFF2-40B4-BE49-F238E27FC236}">
                <a16:creationId xmlns:a16="http://schemas.microsoft.com/office/drawing/2014/main" id="{39218610-939D-B048-9A6D-92E206AF6746}"/>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marL="0" marR="0" lvl="0" indent="0" algn="l"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GenASM-TB</a:t>
            </a:r>
            <a:endParaRPr kumimoji="0" lang="en-US" sz="1700" b="1" i="0" u="none" strike="noStrike" kern="0" cap="none" spc="0" normalizeH="0" baseline="-25000" noProof="0" dirty="0">
              <a:ln>
                <a:noFill/>
              </a:ln>
              <a:solidFill>
                <a:prstClr val="black">
                  <a:lumMod val="50000"/>
                  <a:lumOff val="50000"/>
                </a:prstClr>
              </a:solidFill>
              <a:effectLst/>
              <a:uLnTx/>
              <a:uFillTx/>
              <a:latin typeface="Corbel" panose="020B0503020204020204" pitchFamily="34" charset="0"/>
              <a:ea typeface="+mn-ea"/>
              <a:cs typeface="+mn-cs"/>
            </a:endParaRPr>
          </a:p>
        </p:txBody>
      </p:sp>
      <p:pic>
        <p:nvPicPr>
          <p:cNvPr id="83" name="Picture 82">
            <a:extLst>
              <a:ext uri="{FF2B5EF4-FFF2-40B4-BE49-F238E27FC236}">
                <a16:creationId xmlns:a16="http://schemas.microsoft.com/office/drawing/2014/main" id="{9F2E1CB4-DB06-DD43-9598-B4C988968E06}"/>
              </a:ext>
            </a:extLst>
          </p:cNvPr>
          <p:cNvPicPr>
            <a:picLocks/>
          </p:cNvPicPr>
          <p:nvPr/>
        </p:nvPicPr>
        <p:blipFill rotWithShape="1">
          <a:blip r:embed="rId4"/>
          <a:srcRect l="54403"/>
          <a:stretch/>
        </p:blipFill>
        <p:spPr>
          <a:xfrm>
            <a:off x="5856978" y="1180225"/>
            <a:ext cx="3013177" cy="3195178"/>
          </a:xfrm>
          <a:prstGeom prst="rect">
            <a:avLst/>
          </a:prstGeom>
        </p:spPr>
      </p:pic>
      <p:pic>
        <p:nvPicPr>
          <p:cNvPr id="84" name="Picture 83">
            <a:extLst>
              <a:ext uri="{FF2B5EF4-FFF2-40B4-BE49-F238E27FC236}">
                <a16:creationId xmlns:a16="http://schemas.microsoft.com/office/drawing/2014/main" id="{3184E677-89EB-1F4D-9BB2-40F7EFBD3CA5}"/>
              </a:ext>
            </a:extLst>
          </p:cNvPr>
          <p:cNvPicPr>
            <a:picLocks noChangeAspect="1"/>
          </p:cNvPicPr>
          <p:nvPr/>
        </p:nvPicPr>
        <p:blipFill rotWithShape="1">
          <a:blip r:embed="rId5"/>
          <a:srcRect r="45949"/>
          <a:stretch/>
        </p:blipFill>
        <p:spPr>
          <a:xfrm>
            <a:off x="2242087" y="1180225"/>
            <a:ext cx="3571827" cy="3195178"/>
          </a:xfrm>
          <a:prstGeom prst="rect">
            <a:avLst/>
          </a:prstGeom>
        </p:spPr>
      </p:pic>
      <p:sp>
        <p:nvSpPr>
          <p:cNvPr id="2" name="Title 1">
            <a:extLst>
              <a:ext uri="{FF2B5EF4-FFF2-40B4-BE49-F238E27FC236}">
                <a16:creationId xmlns:a16="http://schemas.microsoft.com/office/drawing/2014/main" id="{1B69E1B1-900D-AE42-B885-FB604CB610B7}"/>
              </a:ext>
            </a:extLst>
          </p:cNvPr>
          <p:cNvSpPr>
            <a:spLocks noGrp="1"/>
          </p:cNvSpPr>
          <p:nvPr>
            <p:ph type="title"/>
          </p:nvPr>
        </p:nvSpPr>
        <p:spPr>
          <a:xfrm>
            <a:off x="366963" y="257434"/>
            <a:ext cx="8410073" cy="753467"/>
          </a:xfrm>
        </p:spPr>
        <p:txBody>
          <a:bodyPr>
            <a:normAutofit fontScale="90000"/>
          </a:bodyPr>
          <a:lstStyle/>
          <a:p>
            <a:r>
              <a:rPr lang="en-US" dirty="0"/>
              <a:t>GenASM: Hardware Design</a:t>
            </a:r>
          </a:p>
        </p:txBody>
      </p:sp>
      <p:sp>
        <p:nvSpPr>
          <p:cNvPr id="3" name="Slide Number Placeholder 2">
            <a:extLst>
              <a:ext uri="{FF2B5EF4-FFF2-40B4-BE49-F238E27FC236}">
                <a16:creationId xmlns:a16="http://schemas.microsoft.com/office/drawing/2014/main" id="{95327947-F438-2147-A6C6-B1DE7A808D9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cxnSp>
        <p:nvCxnSpPr>
          <p:cNvPr id="64" name="Straight Connector 63">
            <a:extLst>
              <a:ext uri="{FF2B5EF4-FFF2-40B4-BE49-F238E27FC236}">
                <a16:creationId xmlns:a16="http://schemas.microsoft.com/office/drawing/2014/main" id="{B27D210F-4CD4-8E42-85CA-2070CB4D1BA6}"/>
              </a:ext>
            </a:extLst>
          </p:cNvPr>
          <p:cNvCxnSpPr>
            <a:cxnSpLocks/>
          </p:cNvCxnSpPr>
          <p:nvPr/>
        </p:nvCxnSpPr>
        <p:spPr>
          <a:xfrm>
            <a:off x="5842622" y="1195724"/>
            <a:ext cx="0" cy="31860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DE2C23F0-9BFA-3D46-AD7D-45A1E4299135}"/>
              </a:ext>
            </a:extLst>
          </p:cNvPr>
          <p:cNvSpPr txBox="1"/>
          <p:nvPr/>
        </p:nvSpPr>
        <p:spPr>
          <a:xfrm>
            <a:off x="5316303" y="2371501"/>
            <a:ext cx="1066000" cy="1608781"/>
          </a:xfrm>
          <a:prstGeom prst="roundRect">
            <a:avLst>
              <a:gd name="adj" fmla="val 5084"/>
            </a:avLst>
          </a:prstGeom>
          <a:solidFill>
            <a:schemeClr val="accent6">
              <a:lumMod val="20000"/>
              <a:lumOff val="80000"/>
            </a:schemeClr>
          </a:solidFill>
          <a:ln w="28575">
            <a:solidFill>
              <a:schemeClr val="tx1">
                <a:lumMod val="50000"/>
                <a:lumOff val="50000"/>
              </a:schemeClr>
            </a:solidFill>
          </a:ln>
        </p:spPr>
        <p:txBody>
          <a:bodyPr wrap="square"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6"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 name="Rectangle 4">
            <a:extLst>
              <a:ext uri="{FF2B5EF4-FFF2-40B4-BE49-F238E27FC236}">
                <a16:creationId xmlns:a16="http://schemas.microsoft.com/office/drawing/2014/main" id="{8569F024-29B5-F240-A68A-1B18EF567080}"/>
              </a:ext>
            </a:extLst>
          </p:cNvPr>
          <p:cNvSpPr/>
          <p:nvPr/>
        </p:nvSpPr>
        <p:spPr>
          <a:xfrm>
            <a:off x="2133807" y="4391341"/>
            <a:ext cx="2309084"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rPr>
              <a:t>GenASM-DC:</a:t>
            </a:r>
            <a:r>
              <a:rPr kumimoji="0" lang="en-US" sz="1800" b="0" i="0" u="none" strike="noStrike" kern="1200" cap="none" spc="0" normalizeH="0" baseline="0" noProof="0" dirty="0">
                <a:ln>
                  <a:noFill/>
                </a:ln>
                <a:solidFill>
                  <a:srgbClr val="00B050"/>
                </a:solidFill>
                <a:effectLst/>
                <a:uLnTx/>
                <a:uFillTx/>
                <a:latin typeface="Corbel" panose="020B050302020402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generates bitvectors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and performs edit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rPr>
              <a:t>D</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istance </a:t>
            </a:r>
            <a:r>
              <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rPr>
              <a:t>C</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alculation</a:t>
            </a:r>
          </a:p>
        </p:txBody>
      </p:sp>
      <p:sp>
        <p:nvSpPr>
          <p:cNvPr id="6" name="Rectangle 5">
            <a:extLst>
              <a:ext uri="{FF2B5EF4-FFF2-40B4-BE49-F238E27FC236}">
                <a16:creationId xmlns:a16="http://schemas.microsoft.com/office/drawing/2014/main" id="{89437F79-F9D7-384C-8586-8F9603BA6CD5}"/>
              </a:ext>
            </a:extLst>
          </p:cNvPr>
          <p:cNvSpPr/>
          <p:nvPr/>
        </p:nvSpPr>
        <p:spPr>
          <a:xfrm>
            <a:off x="6123848" y="4391341"/>
            <a:ext cx="2847852" cy="1200329"/>
          </a:xfrm>
          <a:prstGeom prst="rect">
            <a:avLst/>
          </a:prstGeom>
        </p:spPr>
        <p:txBody>
          <a:bodyPr wrap="square">
            <a:spAutoFit/>
          </a:bodyPr>
          <a:lstStyle/>
          <a:p>
            <a:pPr marL="538163"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A20C9"/>
                </a:solidFill>
                <a:effectLst/>
                <a:uLnTx/>
                <a:uFillTx/>
                <a:latin typeface="Corbel" panose="020B0503020204020204"/>
                <a:ea typeface="+mn-ea"/>
                <a:cs typeface="+mn-cs"/>
              </a:rPr>
              <a:t>GenASM-TB:</a:t>
            </a:r>
            <a:r>
              <a:rPr kumimoji="0" lang="en-US" sz="1800" b="0" i="0" u="none" strike="noStrike" kern="1200" cap="none" spc="0" normalizeH="0" baseline="0" noProof="0" dirty="0">
                <a:ln>
                  <a:noFill/>
                </a:ln>
                <a:solidFill>
                  <a:srgbClr val="7A20C9"/>
                </a:solidFill>
                <a:effectLst/>
                <a:uLnTx/>
                <a:uFillTx/>
                <a:latin typeface="Corbel" panose="020B0503020204020204"/>
                <a:ea typeface="+mn-ea"/>
                <a:cs typeface="+mn-cs"/>
              </a:rPr>
              <a:t> </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performs </a:t>
            </a:r>
            <a:r>
              <a:rPr kumimoji="0" lang="en-US" sz="1800" b="1" i="0" u="none" strike="noStrike" kern="1200" cap="none" spc="0" normalizeH="0" baseline="0" noProof="0" dirty="0" err="1">
                <a:ln>
                  <a:noFill/>
                </a:ln>
                <a:solidFill>
                  <a:srgbClr val="7A20C9"/>
                </a:solidFill>
                <a:effectLst/>
                <a:uLnTx/>
                <a:uFillTx/>
                <a:latin typeface="Corbel" panose="020B0503020204020204"/>
                <a:ea typeface="+mn-ea"/>
                <a:cs typeface="+mn-cs"/>
              </a:rPr>
              <a:t>T</a:t>
            </a: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race</a:t>
            </a:r>
            <a:r>
              <a:rPr kumimoji="0" lang="en-US" sz="1800" b="1" i="0" u="none" strike="noStrike" kern="1200" cap="none" spc="0" normalizeH="0" baseline="0" noProof="0" dirty="0" err="1">
                <a:ln>
                  <a:noFill/>
                </a:ln>
                <a:solidFill>
                  <a:srgbClr val="7A20C9"/>
                </a:solidFill>
                <a:effectLst/>
                <a:uLnTx/>
                <a:uFillTx/>
                <a:latin typeface="Corbel" panose="020B0503020204020204"/>
                <a:ea typeface="+mn-ea"/>
                <a:cs typeface="+mn-cs"/>
              </a:rPr>
              <a:t>B</a:t>
            </a: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ack</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and assembles the optimal alignment </a:t>
            </a:r>
          </a:p>
        </p:txBody>
      </p:sp>
      <p:sp>
        <p:nvSpPr>
          <p:cNvPr id="47" name="TextBox 46">
            <a:extLst>
              <a:ext uri="{FF2B5EF4-FFF2-40B4-BE49-F238E27FC236}">
                <a16:creationId xmlns:a16="http://schemas.microsoft.com/office/drawing/2014/main" id="{E4D4197C-BD3C-D540-A871-01293B70AAFA}"/>
              </a:ext>
            </a:extLst>
          </p:cNvPr>
          <p:cNvSpPr txBox="1"/>
          <p:nvPr/>
        </p:nvSpPr>
        <p:spPr>
          <a:xfrm>
            <a:off x="306826" y="2907140"/>
            <a:ext cx="1045030" cy="1436916"/>
          </a:xfrm>
          <a:prstGeom prst="roundRect">
            <a:avLst>
              <a:gd name="adj" fmla="val 5645"/>
            </a:avLst>
          </a:prstGeom>
          <a:solidFill>
            <a:srgbClr val="FBE5D6"/>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242852">
                    <a:lumMod val="50000"/>
                  </a:srgbClr>
                </a:solidFill>
                <a:effectLst/>
                <a:uLnTx/>
                <a:uFillTx/>
                <a:latin typeface="Corbel" panose="020B0503020204020204" pitchFamily="34" charset="0"/>
                <a:ea typeface="+mn-ea"/>
                <a:cs typeface="+mn-cs"/>
              </a:rPr>
              <a:t>Host CPU</a:t>
            </a:r>
          </a:p>
        </p:txBody>
      </p:sp>
      <p:sp>
        <p:nvSpPr>
          <p:cNvPr id="95" name="TextBox 94">
            <a:extLst>
              <a:ext uri="{FF2B5EF4-FFF2-40B4-BE49-F238E27FC236}">
                <a16:creationId xmlns:a16="http://schemas.microsoft.com/office/drawing/2014/main" id="{8EBACF83-976B-674A-866A-9D6AE55F8723}"/>
              </a:ext>
            </a:extLst>
          </p:cNvPr>
          <p:cNvSpPr txBox="1"/>
          <p:nvPr/>
        </p:nvSpPr>
        <p:spPr>
          <a:xfrm>
            <a:off x="5389227" y="2448668"/>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5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a:t>
            </a:r>
          </a:p>
        </p:txBody>
      </p:sp>
      <p:sp>
        <p:nvSpPr>
          <p:cNvPr id="96" name="TextBox 95">
            <a:extLst>
              <a:ext uri="{FF2B5EF4-FFF2-40B4-BE49-F238E27FC236}">
                <a16:creationId xmlns:a16="http://schemas.microsoft.com/office/drawing/2014/main" id="{0EF49DC6-094C-814D-8FDE-3A004C471D52}"/>
              </a:ext>
            </a:extLst>
          </p:cNvPr>
          <p:cNvSpPr txBox="1"/>
          <p:nvPr/>
        </p:nvSpPr>
        <p:spPr>
          <a:xfrm>
            <a:off x="5389227" y="2856057"/>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2</a:t>
            </a:r>
          </a:p>
        </p:txBody>
      </p:sp>
      <p:sp>
        <p:nvSpPr>
          <p:cNvPr id="97" name="TextBox 96">
            <a:extLst>
              <a:ext uri="{FF2B5EF4-FFF2-40B4-BE49-F238E27FC236}">
                <a16:creationId xmlns:a16="http://schemas.microsoft.com/office/drawing/2014/main" id="{EC1FB049-4E97-D84B-A90E-4FF82A5F1A0F}"/>
              </a:ext>
            </a:extLst>
          </p:cNvPr>
          <p:cNvSpPr txBox="1"/>
          <p:nvPr/>
        </p:nvSpPr>
        <p:spPr>
          <a:xfrm>
            <a:off x="5392556" y="3528074"/>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TB-</a:t>
            </a:r>
            <a:r>
              <a:rPr kumimoji="0" lang="en-US" sz="1200" b="1" i="0" u="none" strike="noStrike" kern="1200" cap="none" spc="0" normalizeH="0" baseline="0" noProof="0" dirty="0" err="1">
                <a:ln>
                  <a:noFill/>
                </a:ln>
                <a:solidFill>
                  <a:prstClr val="black">
                    <a:lumMod val="50000"/>
                    <a:lumOff val="50000"/>
                  </a:prstClr>
                </a:solidFill>
                <a:effectLst/>
                <a:uLnTx/>
                <a:uFillTx/>
                <a:latin typeface="Corbel" panose="020B0503020204020204" pitchFamily="34" charset="0"/>
                <a:ea typeface="+mn-ea"/>
                <a:cs typeface="+mn-cs"/>
              </a:rPr>
              <a:t>SRAM</a:t>
            </a:r>
            <a:r>
              <a:rPr kumimoji="0" lang="en-US" sz="1200" b="1" i="0" u="none" strike="noStrike" kern="1200" cap="none" spc="0" normalizeH="0" baseline="-25000" noProof="0" dirty="0" err="1">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n</a:t>
            </a:r>
            <a:endParaRPr kumimoji="0" lang="en-US" sz="1200" b="1" i="0" u="none" strike="noStrike" kern="1200" cap="none" spc="0" normalizeH="0" baseline="-2500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p:txBody>
      </p:sp>
      <p:sp>
        <p:nvSpPr>
          <p:cNvPr id="90" name="TextBox 89">
            <a:extLst>
              <a:ext uri="{FF2B5EF4-FFF2-40B4-BE49-F238E27FC236}">
                <a16:creationId xmlns:a16="http://schemas.microsoft.com/office/drawing/2014/main" id="{6C6B4FEB-5584-0747-93F1-DAD48F9011B1}"/>
              </a:ext>
            </a:extLst>
          </p:cNvPr>
          <p:cNvSpPr txBox="1"/>
          <p:nvPr/>
        </p:nvSpPr>
        <p:spPr>
          <a:xfrm>
            <a:off x="7321660" y="2625134"/>
            <a:ext cx="1438155" cy="1049078"/>
          </a:xfrm>
          <a:prstGeom prst="roundRect">
            <a:avLst>
              <a:gd name="adj" fmla="val 5214"/>
            </a:avLst>
          </a:prstGeom>
          <a:solidFill>
            <a:schemeClr val="accent6">
              <a:lumMod val="20000"/>
              <a:lumOff val="80000"/>
              <a:alpha val="34000"/>
            </a:schemeClr>
          </a:solidFill>
          <a:ln w="28575">
            <a:solidFill>
              <a:schemeClr val="tx1">
                <a:lumMod val="50000"/>
                <a:lumOff val="50000"/>
              </a:schemeClr>
            </a:solidFill>
          </a:ln>
        </p:spPr>
        <p:txBody>
          <a:bodyPr wrap="square" rtlCol="0" anchor="ctr" anchorCtr="0">
            <a:noAutofit/>
          </a:bodyPr>
          <a:lstStyle>
            <a:defPPr>
              <a:defRPr lang="en-US"/>
            </a:defPPr>
            <a:lvl1pPr algn="ctr">
              <a:defRPr sz="40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GenASM-TB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Accelerator</a:t>
            </a:r>
          </a:p>
        </p:txBody>
      </p:sp>
      <p:sp>
        <p:nvSpPr>
          <p:cNvPr id="89" name="TextBox 88">
            <a:extLst>
              <a:ext uri="{FF2B5EF4-FFF2-40B4-BE49-F238E27FC236}">
                <a16:creationId xmlns:a16="http://schemas.microsoft.com/office/drawing/2014/main" id="{07E0B3D6-29D3-7C4D-96F2-54D4478201D4}"/>
              </a:ext>
            </a:extLst>
          </p:cNvPr>
          <p:cNvSpPr txBox="1">
            <a:spLocks/>
          </p:cNvSpPr>
          <p:nvPr/>
        </p:nvSpPr>
        <p:spPr>
          <a:xfrm>
            <a:off x="2365690" y="1268457"/>
            <a:ext cx="1938243" cy="3025957"/>
          </a:xfrm>
          <a:prstGeom prst="roundRect">
            <a:avLst>
              <a:gd name="adj" fmla="val 148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GenASM-DC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Accelerator</a:t>
            </a:r>
          </a:p>
        </p:txBody>
      </p:sp>
      <p:sp>
        <p:nvSpPr>
          <p:cNvPr id="48" name="TextBox 47">
            <a:extLst>
              <a:ext uri="{FF2B5EF4-FFF2-40B4-BE49-F238E27FC236}">
                <a16:creationId xmlns:a16="http://schemas.microsoft.com/office/drawing/2014/main" id="{F82AFE28-A730-F54B-BDB9-2903F5C46379}"/>
              </a:ext>
            </a:extLst>
          </p:cNvPr>
          <p:cNvSpPr txBox="1"/>
          <p:nvPr/>
        </p:nvSpPr>
        <p:spPr>
          <a:xfrm>
            <a:off x="7322449" y="2625134"/>
            <a:ext cx="1438155" cy="1049078"/>
          </a:xfrm>
          <a:prstGeom prst="roundRect">
            <a:avLst>
              <a:gd name="adj" fmla="val 5214"/>
            </a:avLst>
          </a:prstGeom>
          <a:solidFill>
            <a:srgbClr val="5D2784">
              <a:alpha val="34000"/>
            </a:srgbClr>
          </a:solidFill>
          <a:ln w="28575">
            <a:solidFill>
              <a:schemeClr val="tx1"/>
            </a:solidFill>
          </a:ln>
        </p:spPr>
        <p:txBody>
          <a:bodyPr wrap="square" rtlCol="0" anchor="ctr" anchorCtr="0">
            <a:noAutofit/>
          </a:bodyPr>
          <a:lstStyle>
            <a:defPPr>
              <a:defRPr lang="en-US"/>
            </a:defPPr>
            <a:lvl1pPr algn="ctr">
              <a:defRPr sz="40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5D2784"/>
                </a:solidFill>
                <a:effectLst/>
                <a:uLnTx/>
                <a:uFillTx/>
                <a:latin typeface="Corbel" panose="020B0503020204020204" pitchFamily="34" charset="0"/>
                <a:ea typeface="+mn-ea"/>
                <a:cs typeface="+mn-cs"/>
              </a:rPr>
              <a:t>GenASM-TB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5D2784"/>
                </a:solidFill>
                <a:effectLst/>
                <a:uLnTx/>
                <a:uFillTx/>
                <a:latin typeface="Corbel" panose="020B0503020204020204" pitchFamily="34" charset="0"/>
                <a:ea typeface="+mn-ea"/>
                <a:cs typeface="+mn-cs"/>
              </a:rPr>
              <a:t>Accelerator</a:t>
            </a:r>
          </a:p>
        </p:txBody>
      </p:sp>
      <p:sp>
        <p:nvSpPr>
          <p:cNvPr id="49" name="TextBox 48">
            <a:extLst>
              <a:ext uri="{FF2B5EF4-FFF2-40B4-BE49-F238E27FC236}">
                <a16:creationId xmlns:a16="http://schemas.microsoft.com/office/drawing/2014/main" id="{06E67603-A052-9F46-A113-7D67CE7803AA}"/>
              </a:ext>
            </a:extLst>
          </p:cNvPr>
          <p:cNvSpPr txBox="1">
            <a:spLocks/>
          </p:cNvSpPr>
          <p:nvPr/>
        </p:nvSpPr>
        <p:spPr>
          <a:xfrm>
            <a:off x="2365691" y="1272397"/>
            <a:ext cx="1938243" cy="3032434"/>
          </a:xfrm>
          <a:prstGeom prst="roundRect">
            <a:avLst>
              <a:gd name="adj" fmla="val 1481"/>
            </a:avLst>
          </a:prstGeom>
          <a:solidFill>
            <a:srgbClr val="A9D18E"/>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srgbClr val="324D1F"/>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srgbClr val="324D1F"/>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800" b="1" i="0" u="none" strike="noStrike" kern="1200" cap="none" spc="0" normalizeH="0" baseline="0" noProof="0" dirty="0">
              <a:ln>
                <a:noFill/>
              </a:ln>
              <a:solidFill>
                <a:srgbClr val="324D1F"/>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r>
              <a:rPr kumimoji="0" lang="en-US" sz="1700" b="1" i="0" u="none" strike="noStrike" kern="1200" cap="none" spc="0" normalizeH="0" baseline="0" noProof="0" dirty="0">
                <a:ln>
                  <a:noFill/>
                </a:ln>
                <a:solidFill>
                  <a:srgbClr val="324D1F"/>
                </a:solidFill>
                <a:effectLst/>
                <a:uLnTx/>
                <a:uFillTx/>
                <a:latin typeface="Corbel" panose="020B0503020204020204" pitchFamily="34" charset="0"/>
                <a:ea typeface="+mn-ea"/>
                <a:cs typeface="+mn-cs"/>
              </a:rPr>
              <a:t>GenASM-DC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324D1F"/>
                </a:solidFill>
                <a:effectLst/>
                <a:uLnTx/>
                <a:uFillTx/>
                <a:latin typeface="Corbel" panose="020B0503020204020204" pitchFamily="34" charset="0"/>
                <a:ea typeface="+mn-ea"/>
                <a:cs typeface="+mn-cs"/>
              </a:rPr>
              <a:t>Accelerator</a:t>
            </a:r>
          </a:p>
        </p:txBody>
      </p:sp>
      <p:sp>
        <p:nvSpPr>
          <p:cNvPr id="51" name="TextBox 50">
            <a:extLst>
              <a:ext uri="{FF2B5EF4-FFF2-40B4-BE49-F238E27FC236}">
                <a16:creationId xmlns:a16="http://schemas.microsoft.com/office/drawing/2014/main" id="{8B0C5D13-221E-FA4B-AC59-0C9DA7A468A8}"/>
              </a:ext>
            </a:extLst>
          </p:cNvPr>
          <p:cNvSpPr txBox="1"/>
          <p:nvPr/>
        </p:nvSpPr>
        <p:spPr>
          <a:xfrm>
            <a:off x="315121" y="1192550"/>
            <a:ext cx="1045030" cy="1436916"/>
          </a:xfrm>
          <a:prstGeom prst="roundRect">
            <a:avLst>
              <a:gd name="adj" fmla="val 6412"/>
            </a:avLst>
          </a:prstGeom>
          <a:solidFill>
            <a:srgbClr val="9DC3E6"/>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cxnSp>
        <p:nvCxnSpPr>
          <p:cNvPr id="52" name="Straight Arrow Connector 51">
            <a:extLst>
              <a:ext uri="{FF2B5EF4-FFF2-40B4-BE49-F238E27FC236}">
                <a16:creationId xmlns:a16="http://schemas.microsoft.com/office/drawing/2014/main" id="{6EF9E3F9-83F0-BD4C-B62A-C7193DF60C22}"/>
              </a:ext>
            </a:extLst>
          </p:cNvPr>
          <p:cNvCxnSpPr>
            <a:cxnSpLocks/>
          </p:cNvCxnSpPr>
          <p:nvPr/>
        </p:nvCxnSpPr>
        <p:spPr>
          <a:xfrm>
            <a:off x="1367544" y="3625598"/>
            <a:ext cx="8738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CD97E67-96E5-5C47-961F-EC29E543ECC2}"/>
              </a:ext>
            </a:extLst>
          </p:cNvPr>
          <p:cNvSpPr txBox="1"/>
          <p:nvPr/>
        </p:nvSpPr>
        <p:spPr>
          <a:xfrm>
            <a:off x="2452539" y="1404140"/>
            <a:ext cx="1709666" cy="657002"/>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7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DC-SRAM</a:t>
            </a:r>
          </a:p>
        </p:txBody>
      </p:sp>
      <p:cxnSp>
        <p:nvCxnSpPr>
          <p:cNvPr id="54" name="Straight Arrow Connector 53">
            <a:extLst>
              <a:ext uri="{FF2B5EF4-FFF2-40B4-BE49-F238E27FC236}">
                <a16:creationId xmlns:a16="http://schemas.microsoft.com/office/drawing/2014/main" id="{E267709E-DB69-4A4B-8ABC-E8AB4447C52E}"/>
              </a:ext>
            </a:extLst>
          </p:cNvPr>
          <p:cNvCxnSpPr>
            <a:cxnSpLocks/>
          </p:cNvCxnSpPr>
          <p:nvPr/>
        </p:nvCxnSpPr>
        <p:spPr>
          <a:xfrm flipV="1">
            <a:off x="4327218" y="3097751"/>
            <a:ext cx="9658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E425066-E6B0-A846-B017-B7DB488B8F0E}"/>
              </a:ext>
            </a:extLst>
          </p:cNvPr>
          <p:cNvSpPr txBox="1"/>
          <p:nvPr/>
        </p:nvSpPr>
        <p:spPr>
          <a:xfrm>
            <a:off x="2456337" y="1408080"/>
            <a:ext cx="1709666" cy="657002"/>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7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DC-SRAM</a:t>
            </a:r>
          </a:p>
        </p:txBody>
      </p:sp>
      <p:cxnSp>
        <p:nvCxnSpPr>
          <p:cNvPr id="59" name="Straight Arrow Connector 58">
            <a:extLst>
              <a:ext uri="{FF2B5EF4-FFF2-40B4-BE49-F238E27FC236}">
                <a16:creationId xmlns:a16="http://schemas.microsoft.com/office/drawing/2014/main" id="{83E5CFBE-2E5A-7249-B643-97F99991CF2C}"/>
              </a:ext>
            </a:extLst>
          </p:cNvPr>
          <p:cNvCxnSpPr>
            <a:cxnSpLocks/>
          </p:cNvCxnSpPr>
          <p:nvPr/>
        </p:nvCxnSpPr>
        <p:spPr>
          <a:xfrm flipV="1">
            <a:off x="6413678" y="3085322"/>
            <a:ext cx="90295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604AF4D6-2AF0-0544-B486-565A91BDA3BB}"/>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marL="0" marR="0" lvl="0" indent="0" algn="r"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324D1F"/>
                </a:solidFill>
                <a:effectLst/>
                <a:uLnTx/>
                <a:uFillTx/>
                <a:latin typeface="Corbel" panose="020B0503020204020204" pitchFamily="34" charset="0"/>
                <a:ea typeface="+mn-ea"/>
                <a:cs typeface="+mn-cs"/>
              </a:rPr>
              <a:t>GenASM-DC</a:t>
            </a:r>
            <a:endParaRPr kumimoji="0" lang="en-US" sz="1700" b="1" i="0" u="none" strike="noStrike" kern="0" cap="none" spc="0" normalizeH="0" baseline="-25000" noProof="0" dirty="0">
              <a:ln>
                <a:noFill/>
              </a:ln>
              <a:solidFill>
                <a:srgbClr val="324D1F"/>
              </a:solidFill>
              <a:effectLst/>
              <a:uLnTx/>
              <a:uFillTx/>
              <a:latin typeface="Corbel" panose="020B0503020204020204" pitchFamily="34" charset="0"/>
              <a:ea typeface="+mn-ea"/>
              <a:cs typeface="+mn-cs"/>
            </a:endParaRPr>
          </a:p>
        </p:txBody>
      </p:sp>
      <p:sp>
        <p:nvSpPr>
          <p:cNvPr id="66" name="TextBox 65">
            <a:extLst>
              <a:ext uri="{FF2B5EF4-FFF2-40B4-BE49-F238E27FC236}">
                <a16:creationId xmlns:a16="http://schemas.microsoft.com/office/drawing/2014/main" id="{D6FCD6C1-7C56-7E47-9E5B-55C628394A5E}"/>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marL="0" marR="0" lvl="0" indent="0" algn="l"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5D2784"/>
                </a:solidFill>
                <a:effectLst/>
                <a:uLnTx/>
                <a:uFillTx/>
                <a:latin typeface="Corbel" panose="020B0503020204020204" pitchFamily="34" charset="0"/>
                <a:ea typeface="+mn-ea"/>
                <a:cs typeface="+mn-cs"/>
              </a:rPr>
              <a:t>GenASM-TB</a:t>
            </a:r>
            <a:endParaRPr kumimoji="0" lang="en-US" sz="1700" b="1" i="0" u="none" strike="noStrike" kern="0" cap="none" spc="0" normalizeH="0" baseline="-25000" noProof="0" dirty="0">
              <a:ln>
                <a:noFill/>
              </a:ln>
              <a:solidFill>
                <a:srgbClr val="5D2784"/>
              </a:solidFill>
              <a:effectLst/>
              <a:uLnTx/>
              <a:uFillTx/>
              <a:latin typeface="Corbel" panose="020B0503020204020204" pitchFamily="34" charset="0"/>
              <a:ea typeface="+mn-ea"/>
              <a:cs typeface="+mn-cs"/>
            </a:endParaRPr>
          </a:p>
        </p:txBody>
      </p:sp>
      <p:sp>
        <p:nvSpPr>
          <p:cNvPr id="67" name="TextBox 66">
            <a:extLst>
              <a:ext uri="{FF2B5EF4-FFF2-40B4-BE49-F238E27FC236}">
                <a16:creationId xmlns:a16="http://schemas.microsoft.com/office/drawing/2014/main" id="{DD598BED-0A71-E54D-96B6-2DEF337EE61C}"/>
              </a:ext>
            </a:extLst>
          </p:cNvPr>
          <p:cNvSpPr txBox="1"/>
          <p:nvPr/>
        </p:nvSpPr>
        <p:spPr>
          <a:xfrm>
            <a:off x="5316303" y="2371502"/>
            <a:ext cx="1066000" cy="1608781"/>
          </a:xfrm>
          <a:prstGeom prst="roundRect">
            <a:avLst>
              <a:gd name="adj" fmla="val 5084"/>
            </a:avLst>
          </a:prstGeom>
          <a:solidFill>
            <a:schemeClr val="accent2">
              <a:lumMod val="20000"/>
              <a:lumOff val="80000"/>
            </a:schemeClr>
          </a:solidFill>
          <a:ln w="28575">
            <a:solidFill>
              <a:schemeClr val="tx1"/>
            </a:solidFill>
          </a:ln>
        </p:spPr>
        <p:txBody>
          <a:bodyPr wrap="square"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6"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68" name="TextBox 67">
            <a:extLst>
              <a:ext uri="{FF2B5EF4-FFF2-40B4-BE49-F238E27FC236}">
                <a16:creationId xmlns:a16="http://schemas.microsoft.com/office/drawing/2014/main" id="{CB306A5A-D800-C44F-A92E-DA735463AEA2}"/>
              </a:ext>
            </a:extLst>
          </p:cNvPr>
          <p:cNvSpPr txBox="1"/>
          <p:nvPr/>
        </p:nvSpPr>
        <p:spPr>
          <a:xfrm>
            <a:off x="5391705" y="2452850"/>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5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69" name="TextBox 68">
            <a:extLst>
              <a:ext uri="{FF2B5EF4-FFF2-40B4-BE49-F238E27FC236}">
                <a16:creationId xmlns:a16="http://schemas.microsoft.com/office/drawing/2014/main" id="{F794A57F-2F57-C24C-A1FA-05A10C1437F8}"/>
              </a:ext>
            </a:extLst>
          </p:cNvPr>
          <p:cNvSpPr txBox="1"/>
          <p:nvPr/>
        </p:nvSpPr>
        <p:spPr>
          <a:xfrm>
            <a:off x="5391705" y="2860239"/>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
        <p:nvSpPr>
          <p:cNvPr id="70" name="TextBox 69">
            <a:extLst>
              <a:ext uri="{FF2B5EF4-FFF2-40B4-BE49-F238E27FC236}">
                <a16:creationId xmlns:a16="http://schemas.microsoft.com/office/drawing/2014/main" id="{3A529D52-E8B8-D247-8C17-FE4B7520194E}"/>
              </a:ext>
            </a:extLst>
          </p:cNvPr>
          <p:cNvSpPr txBox="1"/>
          <p:nvPr/>
        </p:nvSpPr>
        <p:spPr>
          <a:xfrm>
            <a:off x="5395034" y="3532256"/>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TB-</a:t>
            </a:r>
            <a:r>
              <a:rPr kumimoji="0" lang="en-US" sz="12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SRAM</a:t>
            </a:r>
            <a:r>
              <a:rPr kumimoji="0" lang="en-US" sz="1200" b="1" i="0" u="none" strike="noStrike" kern="1200" cap="none" spc="0" normalizeH="0" baseline="-25000" noProof="0" dirty="0" err="1">
                <a:ln>
                  <a:noFill/>
                </a:ln>
                <a:solidFill>
                  <a:prstClr val="black"/>
                </a:solidFill>
                <a:effectLst/>
                <a:uLnTx/>
                <a:uFillTx/>
                <a:latin typeface="Calibri" panose="020F0502020204030204" pitchFamily="34" charset="0"/>
                <a:ea typeface="+mn-ea"/>
                <a:cs typeface="Calibri" panose="020F0502020204030204" pitchFamily="34" charset="0"/>
              </a:rPr>
              <a:t>n</a:t>
            </a:r>
            <a:endParaRPr kumimoji="0" lang="en-US" sz="1200" b="1"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72" name="Straight Arrow Connector 71">
            <a:extLst>
              <a:ext uri="{FF2B5EF4-FFF2-40B4-BE49-F238E27FC236}">
                <a16:creationId xmlns:a16="http://schemas.microsoft.com/office/drawing/2014/main" id="{54B56202-BE97-8247-9FF6-AE6315245A0C}"/>
              </a:ext>
            </a:extLst>
          </p:cNvPr>
          <p:cNvCxnSpPr>
            <a:cxnSpLocks/>
          </p:cNvCxnSpPr>
          <p:nvPr/>
        </p:nvCxnSpPr>
        <p:spPr>
          <a:xfrm>
            <a:off x="1374787" y="1945455"/>
            <a:ext cx="87387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D90EF56-805F-CF4C-850A-B8485C121EAC}"/>
              </a:ext>
            </a:extLst>
          </p:cNvPr>
          <p:cNvCxnSpPr>
            <a:cxnSpLocks/>
          </p:cNvCxnSpPr>
          <p:nvPr/>
        </p:nvCxnSpPr>
        <p:spPr>
          <a:xfrm>
            <a:off x="3303362" y="2110934"/>
            <a:ext cx="0" cy="65700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1C5433CA-81F8-0D4C-AA7B-663062C71A40}"/>
              </a:ext>
            </a:extLst>
          </p:cNvPr>
          <p:cNvSpPr/>
          <p:nvPr/>
        </p:nvSpPr>
        <p:spPr>
          <a:xfrm>
            <a:off x="5738359" y="3199195"/>
            <a:ext cx="208924" cy="359714"/>
          </a:xfrm>
          <a:prstGeom prst="rect">
            <a:avLst/>
          </a:prstGeom>
        </p:spPr>
        <p:txBody>
          <a:bodyPr wrap="square">
            <a:spAutoFit/>
          </a:bodyPr>
          <a:lstStyle/>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1089"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1089"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1089"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p:txBody>
      </p:sp>
      <p:sp>
        <p:nvSpPr>
          <p:cNvPr id="37" name="TextBox 36">
            <a:extLst>
              <a:ext uri="{FF2B5EF4-FFF2-40B4-BE49-F238E27FC236}">
                <a16:creationId xmlns:a16="http://schemas.microsoft.com/office/drawing/2014/main" id="{96C58315-3367-6B42-AD49-508DEF548FD5}"/>
              </a:ext>
            </a:extLst>
          </p:cNvPr>
          <p:cNvSpPr txBox="1"/>
          <p:nvPr/>
        </p:nvSpPr>
        <p:spPr>
          <a:xfrm>
            <a:off x="300554" y="4439954"/>
            <a:ext cx="8569599" cy="1986212"/>
          </a:xfrm>
          <a:prstGeom prst="roundRect">
            <a:avLst>
              <a:gd name="adj" fmla="val 3133"/>
            </a:avLst>
          </a:prstGeom>
          <a:solidFill>
            <a:schemeClr val="bg1">
              <a:lumMod val="85000"/>
            </a:schemeClr>
          </a:solidFill>
          <a:ln>
            <a:no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orbel" panose="020B0503020204020204"/>
                <a:ea typeface="+mn-ea"/>
                <a:cs typeface="+mn-cs"/>
              </a:rPr>
              <a:t>Our </a:t>
            </a:r>
            <a:r>
              <a:rPr kumimoji="0" lang="en-US" sz="2100" b="1" i="1" u="none" strike="noStrike" kern="1200" cap="none" spc="0" normalizeH="0" baseline="0" noProof="0" dirty="0">
                <a:ln>
                  <a:noFill/>
                </a:ln>
                <a:solidFill>
                  <a:prstClr val="black"/>
                </a:solidFill>
                <a:effectLst/>
                <a:uLnTx/>
                <a:uFillTx/>
                <a:latin typeface="Corbel" panose="020B0503020204020204"/>
                <a:ea typeface="+mn-ea"/>
                <a:cs typeface="+mn-cs"/>
              </a:rPr>
              <a:t>specialized compute units </a:t>
            </a:r>
            <a:r>
              <a:rPr kumimoji="0" lang="en-US" sz="2100" b="1" i="0" u="none" strike="noStrike" kern="1200" cap="none" spc="0" normalizeH="0" baseline="0" noProof="0" dirty="0">
                <a:ln>
                  <a:noFill/>
                </a:ln>
                <a:solidFill>
                  <a:prstClr val="black"/>
                </a:solidFill>
                <a:effectLst/>
                <a:uLnTx/>
                <a:uFillTx/>
                <a:latin typeface="Corbel" panose="020B0503020204020204"/>
                <a:ea typeface="+mn-ea"/>
                <a:cs typeface="+mn-cs"/>
              </a:rPr>
              <a:t>and </a:t>
            </a:r>
            <a:r>
              <a:rPr kumimoji="0" lang="en-US" sz="2100" b="1" i="1" u="none" strike="noStrike" kern="1200" cap="none" spc="0" normalizeH="0" baseline="0" noProof="0" dirty="0">
                <a:ln>
                  <a:noFill/>
                </a:ln>
                <a:solidFill>
                  <a:prstClr val="black"/>
                </a:solidFill>
                <a:effectLst/>
                <a:uLnTx/>
                <a:uFillTx/>
                <a:latin typeface="Corbel" panose="020B0503020204020204"/>
                <a:ea typeface="+mn-ea"/>
                <a:cs typeface="+mn-cs"/>
              </a:rPr>
              <a:t>on-chip SRAMs </a:t>
            </a:r>
            <a:r>
              <a:rPr kumimoji="0" lang="en-US" sz="2100" b="1" i="0" u="none" strike="noStrike" kern="1200" cap="none" spc="0" normalizeH="0" baseline="0" noProof="0" dirty="0">
                <a:ln>
                  <a:noFill/>
                </a:ln>
                <a:solidFill>
                  <a:prstClr val="black"/>
                </a:solidFill>
                <a:effectLst/>
                <a:uLnTx/>
                <a:uFillTx/>
                <a:latin typeface="Corbel" panose="020B0503020204020204"/>
                <a:ea typeface="+mn-ea"/>
                <a:cs typeface="+mn-cs"/>
              </a:rPr>
              <a:t>help us to: </a:t>
            </a:r>
          </a:p>
          <a:p>
            <a:pPr marL="342900" marR="0" lvl="0" indent="-342900" algn="ctr" defTabSz="457200" rtl="0" eaLnBrk="1" fontAlgn="auto" latinLnBrk="0" hangingPunct="1">
              <a:lnSpc>
                <a:spcPct val="110000"/>
              </a:lnSpc>
              <a:spcBef>
                <a:spcPts val="0"/>
              </a:spcBef>
              <a:spcAft>
                <a:spcPts val="300"/>
              </a:spcAft>
              <a:buClrTx/>
              <a:buSzTx/>
              <a:buFont typeface="Wingdings" pitchFamily="2" charset="2"/>
              <a:buChar char="à"/>
              <a:tabLst/>
              <a:defRPr/>
            </a:pPr>
            <a:r>
              <a:rPr kumimoji="0" lang="en-US" sz="2100" b="1" i="0" u="none" strike="noStrike" kern="1200" cap="none" spc="0" normalizeH="0" baseline="0" noProof="0" dirty="0">
                <a:ln>
                  <a:noFill/>
                </a:ln>
                <a:solidFill>
                  <a:prstClr val="black"/>
                </a:solidFill>
                <a:effectLst/>
                <a:uLnTx/>
                <a:uFillTx/>
                <a:latin typeface="Corbel" panose="020B0503020204020204"/>
                <a:ea typeface="+mn-ea"/>
                <a:cs typeface="+mn-cs"/>
              </a:rPr>
              <a:t>Match </a:t>
            </a:r>
            <a:r>
              <a:rPr kumimoji="0" lang="en-US" sz="2100" b="1" i="0" u="none" strike="noStrike" kern="1200" cap="none" spc="0" normalizeH="0" baseline="0" noProof="0" dirty="0">
                <a:ln>
                  <a:noFill/>
                </a:ln>
                <a:solidFill>
                  <a:srgbClr val="00B050"/>
                </a:solidFill>
                <a:effectLst/>
                <a:uLnTx/>
                <a:uFillTx/>
                <a:latin typeface="Corbel" panose="020B0503020204020204"/>
                <a:ea typeface="+mn-ea"/>
                <a:cs typeface="+mn-cs"/>
              </a:rPr>
              <a:t>the rate of computation </a:t>
            </a:r>
            <a:r>
              <a:rPr kumimoji="0" lang="en-US" sz="2100" b="1" i="0" u="none" strike="noStrike" kern="1200" cap="none" spc="0" normalizeH="0" baseline="0" noProof="0" dirty="0">
                <a:ln>
                  <a:noFill/>
                </a:ln>
                <a:solidFill>
                  <a:prstClr val="black"/>
                </a:solidFill>
                <a:effectLst/>
                <a:uLnTx/>
                <a:uFillTx/>
                <a:latin typeface="Corbel" panose="020B0503020204020204"/>
                <a:ea typeface="+mn-ea"/>
                <a:cs typeface="+mn-cs"/>
              </a:rPr>
              <a:t>with </a:t>
            </a:r>
            <a:r>
              <a:rPr kumimoji="0" lang="en-US" sz="2100" b="1" i="0" u="none" strike="noStrike" kern="1200" cap="none" spc="0" normalizeH="0" baseline="0" noProof="0" dirty="0">
                <a:ln>
                  <a:noFill/>
                </a:ln>
                <a:solidFill>
                  <a:srgbClr val="0070C0"/>
                </a:solidFill>
                <a:effectLst/>
                <a:uLnTx/>
                <a:uFillTx/>
                <a:latin typeface="Corbel" panose="020B0503020204020204"/>
                <a:ea typeface="+mn-ea"/>
                <a:cs typeface="+mn-cs"/>
              </a:rPr>
              <a:t>memory capacity and bandwidth </a:t>
            </a:r>
          </a:p>
          <a:p>
            <a:pPr marL="342900" marR="0" lvl="0" indent="-342900" algn="ctr" defTabSz="457200" rtl="0" eaLnBrk="1" fontAlgn="auto" latinLnBrk="0" hangingPunct="1">
              <a:lnSpc>
                <a:spcPct val="110000"/>
              </a:lnSpc>
              <a:spcBef>
                <a:spcPts val="0"/>
              </a:spcBef>
              <a:spcAft>
                <a:spcPts val="300"/>
              </a:spcAft>
              <a:buClrTx/>
              <a:buSzTx/>
              <a:buFont typeface="Wingdings" pitchFamily="2" charset="2"/>
              <a:buChar char="à"/>
              <a:tabLst/>
              <a:defRPr/>
            </a:pPr>
            <a:r>
              <a:rPr kumimoji="0" lang="en-US" sz="2100" b="1" i="0" u="none" strike="noStrike" kern="1200" cap="none" spc="0" normalizeH="0" baseline="0" noProof="0" dirty="0">
                <a:ln>
                  <a:noFill/>
                </a:ln>
                <a:solidFill>
                  <a:srgbClr val="FE6200"/>
                </a:solidFill>
                <a:effectLst/>
                <a:uLnTx/>
                <a:uFillTx/>
                <a:latin typeface="Corbel" panose="020B0503020204020204"/>
                <a:ea typeface="+mn-ea"/>
                <a:cs typeface="+mn-cs"/>
              </a:rPr>
              <a:t>Achieve high performance and power efficiency</a:t>
            </a:r>
            <a:endParaRPr kumimoji="0" lang="en-US" sz="2100" b="1" i="0" u="none" strike="noStrike" kern="1200" cap="none" spc="0" normalizeH="0" baseline="0" noProof="0" dirty="0">
              <a:ln>
                <a:noFill/>
              </a:ln>
              <a:solidFill>
                <a:srgbClr val="FE6200"/>
              </a:solidFill>
              <a:effectLst/>
              <a:uLnTx/>
              <a:uFillTx/>
              <a:latin typeface="Corbel" panose="020B0503020204020204"/>
              <a:ea typeface="+mn-ea"/>
              <a:cs typeface="+mn-cs"/>
              <a:sym typeface="Wingdings" pitchFamily="2" charset="2"/>
            </a:endParaRPr>
          </a:p>
          <a:p>
            <a:pPr marL="342900" marR="0" lvl="0" indent="-342900" algn="ctr" defTabSz="457200" rtl="0" eaLnBrk="1" fontAlgn="auto" latinLnBrk="0" hangingPunct="1">
              <a:lnSpc>
                <a:spcPct val="110000"/>
              </a:lnSpc>
              <a:spcBef>
                <a:spcPts val="0"/>
              </a:spcBef>
              <a:spcAft>
                <a:spcPts val="300"/>
              </a:spcAft>
              <a:buClrTx/>
              <a:buSzTx/>
              <a:buFont typeface="Wingdings" pitchFamily="2" charset="2"/>
              <a:buChar char="à"/>
              <a:tabLst/>
              <a:defRPr/>
            </a:pPr>
            <a:r>
              <a:rPr kumimoji="0" lang="en-US" sz="2100" b="1" i="0" u="none" strike="noStrike" kern="1200" cap="none" spc="0" normalizeH="0" baseline="0" noProof="0" dirty="0">
                <a:ln>
                  <a:noFill/>
                </a:ln>
                <a:solidFill>
                  <a:srgbClr val="7030A0"/>
                </a:solidFill>
                <a:effectLst/>
                <a:uLnTx/>
                <a:uFillTx/>
                <a:latin typeface="Corbel" panose="020B0503020204020204"/>
                <a:ea typeface="+mn-ea"/>
                <a:cs typeface="+mn-cs"/>
                <a:sym typeface="Wingdings" pitchFamily="2" charset="2"/>
              </a:rPr>
              <a:t>Scale </a:t>
            </a:r>
            <a:r>
              <a:rPr kumimoji="0" lang="en-US" sz="2100" b="1" i="0" u="none" strike="noStrike" kern="1200" cap="none" spc="0" normalizeH="0" baseline="0" noProof="0" dirty="0">
                <a:ln>
                  <a:noFill/>
                </a:ln>
                <a:solidFill>
                  <a:srgbClr val="7030A0"/>
                </a:solidFill>
                <a:effectLst/>
                <a:uLnTx/>
                <a:uFillTx/>
                <a:latin typeface="Corbel" panose="020B0503020204020204"/>
                <a:ea typeface="+mn-ea"/>
                <a:cs typeface="+mn-cs"/>
              </a:rPr>
              <a:t>linearly in performance </a:t>
            </a:r>
            <a:r>
              <a:rPr kumimoji="0" lang="en-US" sz="2100" b="1" i="0" u="none" strike="noStrike" kern="1200" cap="none" spc="0" normalizeH="0" baseline="0" noProof="0" dirty="0">
                <a:ln>
                  <a:noFill/>
                </a:ln>
                <a:solidFill>
                  <a:prstClr val="black"/>
                </a:solidFill>
                <a:effectLst/>
                <a:uLnTx/>
                <a:uFillTx/>
                <a:latin typeface="Corbel" panose="020B0503020204020204"/>
                <a:ea typeface="+mn-ea"/>
                <a:cs typeface="+mn-cs"/>
              </a:rPr>
              <a:t>with                                                                    the number of parallel compute units that we add to the system</a:t>
            </a:r>
          </a:p>
        </p:txBody>
      </p:sp>
    </p:spTree>
    <p:custDataLst>
      <p:tags r:id="rId1"/>
    </p:custDataLst>
    <p:extLst>
      <p:ext uri="{BB962C8B-B14F-4D97-AF65-F5344CB8AC3E}">
        <p14:creationId xmlns:p14="http://schemas.microsoft.com/office/powerpoint/2010/main" val="426490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allAtOnce"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3E9A963-8108-2943-BF4E-A6A14A9AD83C}"/>
              </a:ext>
            </a:extLst>
          </p:cNvPr>
          <p:cNvSpPr>
            <a:spLocks noGrp="1"/>
          </p:cNvSpPr>
          <p:nvPr>
            <p:ph type="title"/>
          </p:nvPr>
        </p:nvSpPr>
        <p:spPr>
          <a:xfrm>
            <a:off x="366963" y="257434"/>
            <a:ext cx="8410073" cy="753467"/>
          </a:xfrm>
        </p:spPr>
        <p:txBody>
          <a:bodyPr>
            <a:noAutofit/>
          </a:bodyPr>
          <a:lstStyle/>
          <a:p>
            <a:r>
              <a:rPr lang="en-US" sz="4300" dirty="0"/>
              <a:t>GenASM-DC: Hardware Design</a:t>
            </a:r>
          </a:p>
        </p:txBody>
      </p:sp>
      <p:sp>
        <p:nvSpPr>
          <p:cNvPr id="12" name="Content Placeholder 11">
            <a:extLst>
              <a:ext uri="{FF2B5EF4-FFF2-40B4-BE49-F238E27FC236}">
                <a16:creationId xmlns:a16="http://schemas.microsoft.com/office/drawing/2014/main" id="{633A231E-505C-8549-BF45-E9E2E42E1EC0}"/>
              </a:ext>
            </a:extLst>
          </p:cNvPr>
          <p:cNvSpPr>
            <a:spLocks noGrp="1"/>
          </p:cNvSpPr>
          <p:nvPr>
            <p:ph idx="1"/>
          </p:nvPr>
        </p:nvSpPr>
        <p:spPr>
          <a:xfrm>
            <a:off x="366963" y="1116611"/>
            <a:ext cx="8410073" cy="4467117"/>
          </a:xfrm>
        </p:spPr>
        <p:txBody>
          <a:bodyPr>
            <a:normAutofit/>
          </a:bodyPr>
          <a:lstStyle/>
          <a:p>
            <a:pPr marL="520700" indent="-342900">
              <a:lnSpc>
                <a:spcPct val="100000"/>
              </a:lnSpc>
              <a:spcBef>
                <a:spcPts val="0"/>
              </a:spcBef>
              <a:spcAft>
                <a:spcPts val="0"/>
              </a:spcAft>
            </a:pPr>
            <a:r>
              <a:rPr lang="en-US" b="1" dirty="0">
                <a:solidFill>
                  <a:schemeClr val="tx1"/>
                </a:solidFill>
              </a:rPr>
              <a:t>Linear cyclic systolic array </a:t>
            </a:r>
            <a:r>
              <a:rPr lang="en-US" dirty="0">
                <a:solidFill>
                  <a:schemeClr val="tx1"/>
                </a:solidFill>
              </a:rPr>
              <a:t>based accelerator</a:t>
            </a:r>
          </a:p>
          <a:p>
            <a:pPr marL="784225" lvl="1" indent="-246063">
              <a:lnSpc>
                <a:spcPct val="100000"/>
              </a:lnSpc>
              <a:spcBef>
                <a:spcPts val="400"/>
              </a:spcBef>
              <a:spcAft>
                <a:spcPts val="0"/>
              </a:spcAft>
            </a:pPr>
            <a:r>
              <a:rPr lang="en-US" sz="2000" dirty="0">
                <a:solidFill>
                  <a:schemeClr val="tx1"/>
                </a:solidFill>
              </a:rPr>
              <a:t>Designed to </a:t>
            </a:r>
            <a:r>
              <a:rPr lang="en-US" sz="2000" dirty="0">
                <a:solidFill>
                  <a:srgbClr val="00B050"/>
                </a:solidFill>
              </a:rPr>
              <a:t>maximize parallelism </a:t>
            </a:r>
            <a:r>
              <a:rPr lang="en-US" sz="2000" dirty="0">
                <a:solidFill>
                  <a:schemeClr val="tx1"/>
                </a:solidFill>
              </a:rPr>
              <a:t>and </a:t>
            </a:r>
            <a:r>
              <a:rPr lang="en-US" sz="2000" dirty="0">
                <a:solidFill>
                  <a:srgbClr val="FE6200"/>
                </a:solidFill>
              </a:rPr>
              <a:t>minimize memory bandwidth and</a:t>
            </a:r>
            <a:r>
              <a:rPr lang="en-US" sz="2000" dirty="0"/>
              <a:t> </a:t>
            </a:r>
            <a:r>
              <a:rPr lang="en-US" sz="2000" dirty="0">
                <a:solidFill>
                  <a:srgbClr val="FE6200"/>
                </a:solidFill>
              </a:rPr>
              <a:t>memory footprint</a:t>
            </a:r>
          </a:p>
          <a:p>
            <a:pPr marL="520700" indent="-342900">
              <a:lnSpc>
                <a:spcPct val="100000"/>
              </a:lnSpc>
              <a:spcBef>
                <a:spcPts val="600"/>
              </a:spcBef>
              <a:spcAft>
                <a:spcPts val="0"/>
              </a:spcAft>
            </a:pPr>
            <a:endParaRPr lang="en-US" b="1" dirty="0"/>
          </a:p>
          <a:p>
            <a:endParaRPr lang="en-US" dirty="0"/>
          </a:p>
          <a:p>
            <a:endParaRPr lang="en-US" dirty="0"/>
          </a:p>
        </p:txBody>
      </p:sp>
      <p:sp>
        <p:nvSpPr>
          <p:cNvPr id="3" name="Slide Number Placeholder 2">
            <a:extLst>
              <a:ext uri="{FF2B5EF4-FFF2-40B4-BE49-F238E27FC236}">
                <a16:creationId xmlns:a16="http://schemas.microsoft.com/office/drawing/2014/main" id="{0DF195B6-6931-0D48-A63D-5C8C781B120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130" name="TextBox 129">
            <a:extLst>
              <a:ext uri="{FF2B5EF4-FFF2-40B4-BE49-F238E27FC236}">
                <a16:creationId xmlns:a16="http://schemas.microsoft.com/office/drawing/2014/main" id="{7B9C2CB9-78A4-C841-AB56-0303FB4DD3C0}"/>
              </a:ext>
            </a:extLst>
          </p:cNvPr>
          <p:cNvSpPr txBox="1"/>
          <p:nvPr/>
        </p:nvSpPr>
        <p:spPr>
          <a:xfrm>
            <a:off x="5449738" y="4240245"/>
            <a:ext cx="3058383" cy="3231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Processing Block (PB)</a:t>
            </a:r>
          </a:p>
        </p:txBody>
      </p:sp>
      <p:sp>
        <p:nvSpPr>
          <p:cNvPr id="131" name="TextBox 130">
            <a:extLst>
              <a:ext uri="{FF2B5EF4-FFF2-40B4-BE49-F238E27FC236}">
                <a16:creationId xmlns:a16="http://schemas.microsoft.com/office/drawing/2014/main" id="{029C2511-A4D1-834E-8FE0-F9C4E2BF1F80}"/>
              </a:ext>
            </a:extLst>
          </p:cNvPr>
          <p:cNvSpPr txBox="1"/>
          <p:nvPr/>
        </p:nvSpPr>
        <p:spPr>
          <a:xfrm>
            <a:off x="3558395" y="6143354"/>
            <a:ext cx="1988653" cy="350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Processing Core (PC)</a:t>
            </a:r>
          </a:p>
        </p:txBody>
      </p:sp>
      <p:pic>
        <p:nvPicPr>
          <p:cNvPr id="35" name="Picture 34">
            <a:extLst>
              <a:ext uri="{FF2B5EF4-FFF2-40B4-BE49-F238E27FC236}">
                <a16:creationId xmlns:a16="http://schemas.microsoft.com/office/drawing/2014/main" id="{77453367-17DF-8442-A57E-B0014010A9CE}"/>
              </a:ext>
            </a:extLst>
          </p:cNvPr>
          <p:cNvPicPr>
            <a:picLocks noChangeAspect="1"/>
          </p:cNvPicPr>
          <p:nvPr/>
        </p:nvPicPr>
        <p:blipFill>
          <a:blip r:embed="rId4"/>
          <a:stretch>
            <a:fillRect/>
          </a:stretch>
        </p:blipFill>
        <p:spPr>
          <a:xfrm>
            <a:off x="3157654" y="4951007"/>
            <a:ext cx="2828689" cy="1188525"/>
          </a:xfrm>
          <a:prstGeom prst="rect">
            <a:avLst/>
          </a:prstGeom>
        </p:spPr>
      </p:pic>
      <p:pic>
        <p:nvPicPr>
          <p:cNvPr id="8" name="Picture 7">
            <a:extLst>
              <a:ext uri="{FF2B5EF4-FFF2-40B4-BE49-F238E27FC236}">
                <a16:creationId xmlns:a16="http://schemas.microsoft.com/office/drawing/2014/main" id="{98482649-2984-1F48-B85E-6C80293D298E}"/>
              </a:ext>
            </a:extLst>
          </p:cNvPr>
          <p:cNvPicPr>
            <a:picLocks noChangeAspect="1"/>
          </p:cNvPicPr>
          <p:nvPr/>
        </p:nvPicPr>
        <p:blipFill>
          <a:blip r:embed="rId5"/>
          <a:stretch>
            <a:fillRect/>
          </a:stretch>
        </p:blipFill>
        <p:spPr>
          <a:xfrm>
            <a:off x="1281821" y="2806510"/>
            <a:ext cx="7226300" cy="1397000"/>
          </a:xfrm>
          <a:prstGeom prst="rect">
            <a:avLst/>
          </a:prstGeom>
        </p:spPr>
      </p:pic>
      <p:pic>
        <p:nvPicPr>
          <p:cNvPr id="36" name="Picture 35">
            <a:extLst>
              <a:ext uri="{FF2B5EF4-FFF2-40B4-BE49-F238E27FC236}">
                <a16:creationId xmlns:a16="http://schemas.microsoft.com/office/drawing/2014/main" id="{644AF721-EC20-A544-B9F1-0E84E13EC5E8}"/>
              </a:ext>
            </a:extLst>
          </p:cNvPr>
          <p:cNvPicPr>
            <a:picLocks noChangeAspect="1"/>
          </p:cNvPicPr>
          <p:nvPr/>
        </p:nvPicPr>
        <p:blipFill>
          <a:blip r:embed="rId6"/>
          <a:stretch>
            <a:fillRect/>
          </a:stretch>
        </p:blipFill>
        <p:spPr>
          <a:xfrm>
            <a:off x="3981222" y="3006722"/>
            <a:ext cx="1143000" cy="1092200"/>
          </a:xfrm>
          <a:prstGeom prst="rect">
            <a:avLst/>
          </a:prstGeom>
        </p:spPr>
      </p:pic>
      <p:cxnSp>
        <p:nvCxnSpPr>
          <p:cNvPr id="38" name="Straight Connector 37">
            <a:extLst>
              <a:ext uri="{FF2B5EF4-FFF2-40B4-BE49-F238E27FC236}">
                <a16:creationId xmlns:a16="http://schemas.microsoft.com/office/drawing/2014/main" id="{58C7AE05-2F8C-6C44-9AD3-F12DE78EDF4C}"/>
              </a:ext>
            </a:extLst>
          </p:cNvPr>
          <p:cNvCxnSpPr>
            <a:cxnSpLocks/>
          </p:cNvCxnSpPr>
          <p:nvPr/>
        </p:nvCxnSpPr>
        <p:spPr>
          <a:xfrm flipH="1">
            <a:off x="3863163" y="3554539"/>
            <a:ext cx="590304" cy="1407321"/>
          </a:xfrm>
          <a:prstGeom prst="line">
            <a:avLst/>
          </a:prstGeom>
          <a:ln>
            <a:solidFill>
              <a:srgbClr val="324D1F"/>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B144FF9-C847-844D-A5ED-CB47F19C1FBA}"/>
              </a:ext>
            </a:extLst>
          </p:cNvPr>
          <p:cNvCxnSpPr>
            <a:cxnSpLocks/>
          </p:cNvCxnSpPr>
          <p:nvPr/>
        </p:nvCxnSpPr>
        <p:spPr>
          <a:xfrm>
            <a:off x="4662311" y="3565828"/>
            <a:ext cx="505112" cy="1403121"/>
          </a:xfrm>
          <a:prstGeom prst="line">
            <a:avLst/>
          </a:prstGeom>
          <a:ln>
            <a:solidFill>
              <a:srgbClr val="324D1F"/>
            </a:solidFill>
            <a:prstDash val="sysDot"/>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F10A6624-E7EF-5C41-9E8C-EE7563115FC9}"/>
              </a:ext>
            </a:extLst>
          </p:cNvPr>
          <p:cNvPicPr>
            <a:picLocks noChangeAspect="1"/>
          </p:cNvPicPr>
          <p:nvPr/>
        </p:nvPicPr>
        <p:blipFill>
          <a:blip r:embed="rId7"/>
          <a:stretch>
            <a:fillRect/>
          </a:stretch>
        </p:blipFill>
        <p:spPr>
          <a:xfrm>
            <a:off x="472478" y="2806510"/>
            <a:ext cx="1549400" cy="1397000"/>
          </a:xfrm>
          <a:prstGeom prst="rect">
            <a:avLst/>
          </a:prstGeom>
        </p:spPr>
      </p:pic>
      <p:pic>
        <p:nvPicPr>
          <p:cNvPr id="54" name="Picture 53">
            <a:extLst>
              <a:ext uri="{FF2B5EF4-FFF2-40B4-BE49-F238E27FC236}">
                <a16:creationId xmlns:a16="http://schemas.microsoft.com/office/drawing/2014/main" id="{4DB16E6A-8930-6141-A702-23B833211FBE}"/>
              </a:ext>
            </a:extLst>
          </p:cNvPr>
          <p:cNvPicPr>
            <a:picLocks noChangeAspect="1"/>
          </p:cNvPicPr>
          <p:nvPr/>
        </p:nvPicPr>
        <p:blipFill>
          <a:blip r:embed="rId8"/>
          <a:stretch>
            <a:fillRect/>
          </a:stretch>
        </p:blipFill>
        <p:spPr>
          <a:xfrm>
            <a:off x="2501601" y="2157386"/>
            <a:ext cx="5689600" cy="1117600"/>
          </a:xfrm>
          <a:prstGeom prst="rect">
            <a:avLst/>
          </a:prstGeom>
        </p:spPr>
      </p:pic>
    </p:spTree>
    <p:custDataLst>
      <p:tags r:id="rId1"/>
    </p:custDataLst>
    <p:extLst>
      <p:ext uri="{BB962C8B-B14F-4D97-AF65-F5344CB8AC3E}">
        <p14:creationId xmlns:p14="http://schemas.microsoft.com/office/powerpoint/2010/main" val="234306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1"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Box 758">
            <a:extLst>
              <a:ext uri="{FF2B5EF4-FFF2-40B4-BE49-F238E27FC236}">
                <a16:creationId xmlns:a16="http://schemas.microsoft.com/office/drawing/2014/main" id="{7EE613AD-AC3B-9F43-A0AB-F2D30C7C66B8}"/>
              </a:ext>
            </a:extLst>
          </p:cNvPr>
          <p:cNvSpPr txBox="1"/>
          <p:nvPr/>
        </p:nvSpPr>
        <p:spPr>
          <a:xfrm>
            <a:off x="1146019" y="1317535"/>
            <a:ext cx="6844996" cy="2759436"/>
          </a:xfrm>
          <a:prstGeom prst="roundRect">
            <a:avLst>
              <a:gd name="adj" fmla="val 921"/>
            </a:avLst>
          </a:prstGeom>
          <a:solidFill>
            <a:srgbClr val="E9E7FF"/>
          </a:solidFill>
          <a:ln w="19050">
            <a:solidFill>
              <a:schemeClr val="tx1"/>
            </a:solidFill>
            <a:prstDash val="sysDash"/>
          </a:ln>
        </p:spPr>
        <p:txBody>
          <a:bodyPr wrap="square" rtlCol="0" anchor="ctr" anchorCtr="0">
            <a:noAutofit/>
          </a:bodyPr>
          <a:lstStyle>
            <a:defPPr>
              <a:defRPr lang="en-US"/>
            </a:defPPr>
            <a:lvl1pPr algn="ctr">
              <a:defRPr sz="25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77"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761" name="Elbow Connector 760">
            <a:extLst>
              <a:ext uri="{FF2B5EF4-FFF2-40B4-BE49-F238E27FC236}">
                <a16:creationId xmlns:a16="http://schemas.microsoft.com/office/drawing/2014/main" id="{ACF2C94D-0B72-C44A-A47E-33DE55BE4A91}"/>
              </a:ext>
            </a:extLst>
          </p:cNvPr>
          <p:cNvCxnSpPr>
            <a:cxnSpLocks/>
          </p:cNvCxnSpPr>
          <p:nvPr/>
        </p:nvCxnSpPr>
        <p:spPr>
          <a:xfrm rot="5400000">
            <a:off x="2099702" y="3638664"/>
            <a:ext cx="413180" cy="345523"/>
          </a:xfrm>
          <a:prstGeom prst="bentConnector3">
            <a:avLst>
              <a:gd name="adj1" fmla="val 10064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2" name="TextBox 761">
            <a:extLst>
              <a:ext uri="{FF2B5EF4-FFF2-40B4-BE49-F238E27FC236}">
                <a16:creationId xmlns:a16="http://schemas.microsoft.com/office/drawing/2014/main" id="{F9B6713B-A23F-9643-96E1-E52EC854DFAB}"/>
              </a:ext>
            </a:extLst>
          </p:cNvPr>
          <p:cNvSpPr txBox="1"/>
          <p:nvPr/>
        </p:nvSpPr>
        <p:spPr>
          <a:xfrm>
            <a:off x="4581175" y="1931079"/>
            <a:ext cx="1068719" cy="988647"/>
          </a:xfrm>
          <a:prstGeom prst="roundRect">
            <a:avLst>
              <a:gd name="adj" fmla="val 6208"/>
            </a:avLst>
          </a:prstGeom>
          <a:solidFill>
            <a:schemeClr val="bg1"/>
          </a:solidFill>
          <a:ln w="28575">
            <a:solidFill>
              <a:schemeClr val="tx1"/>
            </a:solidFill>
          </a:ln>
        </p:spPr>
        <p:txBody>
          <a:bodyPr wrap="square" lIns="0" r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Bitwise Comparisons</a:t>
            </a:r>
          </a:p>
        </p:txBody>
      </p:sp>
      <p:sp>
        <p:nvSpPr>
          <p:cNvPr id="763" name="TextBox 762">
            <a:extLst>
              <a:ext uri="{FF2B5EF4-FFF2-40B4-BE49-F238E27FC236}">
                <a16:creationId xmlns:a16="http://schemas.microsoft.com/office/drawing/2014/main" id="{3ED69375-E475-7A4D-9F79-B1AC31E2575C}"/>
              </a:ext>
            </a:extLst>
          </p:cNvPr>
          <p:cNvSpPr txBox="1"/>
          <p:nvPr/>
        </p:nvSpPr>
        <p:spPr>
          <a:xfrm>
            <a:off x="6480441" y="1782989"/>
            <a:ext cx="1102435" cy="205305"/>
          </a:xfrm>
          <a:prstGeom prst="roundRect">
            <a:avLst>
              <a:gd name="adj" fmla="val 6043"/>
            </a:avLst>
          </a:prstGeom>
          <a:solidFill>
            <a:schemeClr val="bg1"/>
          </a:solidFill>
          <a:ln w="25400">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7"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CIGAR string</a:t>
            </a:r>
          </a:p>
        </p:txBody>
      </p:sp>
      <p:sp>
        <p:nvSpPr>
          <p:cNvPr id="764" name="TextBox 763">
            <a:extLst>
              <a:ext uri="{FF2B5EF4-FFF2-40B4-BE49-F238E27FC236}">
                <a16:creationId xmlns:a16="http://schemas.microsoft.com/office/drawing/2014/main" id="{6FAFCACC-640A-0A49-A7A5-CA2A150CC446}"/>
              </a:ext>
            </a:extLst>
          </p:cNvPr>
          <p:cNvSpPr txBox="1"/>
          <p:nvPr/>
        </p:nvSpPr>
        <p:spPr>
          <a:xfrm>
            <a:off x="4582889" y="1519004"/>
            <a:ext cx="1044000" cy="239622"/>
          </a:xfrm>
          <a:prstGeom prst="roundRect">
            <a:avLst>
              <a:gd name="adj" fmla="val 16667"/>
            </a:avLst>
          </a:prstGeom>
          <a:solidFill>
            <a:schemeClr val="bg1"/>
          </a:solidFill>
          <a:ln w="25400">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7"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Last CIGAR</a:t>
            </a:r>
          </a:p>
        </p:txBody>
      </p:sp>
      <p:cxnSp>
        <p:nvCxnSpPr>
          <p:cNvPr id="765" name="Straight Connector 764">
            <a:extLst>
              <a:ext uri="{FF2B5EF4-FFF2-40B4-BE49-F238E27FC236}">
                <a16:creationId xmlns:a16="http://schemas.microsoft.com/office/drawing/2014/main" id="{E102E5B6-26C4-C342-BE46-A3FA059D0E09}"/>
              </a:ext>
            </a:extLst>
          </p:cNvPr>
          <p:cNvCxnSpPr>
            <a:cxnSpLocks/>
          </p:cNvCxnSpPr>
          <p:nvPr/>
        </p:nvCxnSpPr>
        <p:spPr>
          <a:xfrm flipH="1">
            <a:off x="2369090" y="2426836"/>
            <a:ext cx="648961" cy="0"/>
          </a:xfrm>
          <a:prstGeom prst="line">
            <a:avLst/>
          </a:prstGeom>
          <a:noFill/>
          <a:ln w="38100" cap="flat" cmpd="sng" algn="ctr">
            <a:solidFill>
              <a:schemeClr val="tx1"/>
            </a:solidFill>
            <a:prstDash val="solid"/>
            <a:miter lim="800000"/>
          </a:ln>
          <a:effectLst/>
        </p:spPr>
      </p:cxnSp>
      <p:cxnSp>
        <p:nvCxnSpPr>
          <p:cNvPr id="766" name="Straight Connector 765">
            <a:extLst>
              <a:ext uri="{FF2B5EF4-FFF2-40B4-BE49-F238E27FC236}">
                <a16:creationId xmlns:a16="http://schemas.microsoft.com/office/drawing/2014/main" id="{55103B4C-ACA8-9843-A9B4-99D12142074F}"/>
              </a:ext>
            </a:extLst>
          </p:cNvPr>
          <p:cNvCxnSpPr>
            <a:cxnSpLocks/>
          </p:cNvCxnSpPr>
          <p:nvPr/>
        </p:nvCxnSpPr>
        <p:spPr>
          <a:xfrm flipV="1">
            <a:off x="3022011" y="2009160"/>
            <a:ext cx="0" cy="813058"/>
          </a:xfrm>
          <a:prstGeom prst="line">
            <a:avLst/>
          </a:prstGeom>
          <a:noFill/>
          <a:ln w="38100" cap="flat" cmpd="sng" algn="ctr">
            <a:solidFill>
              <a:schemeClr val="tx1"/>
            </a:solidFill>
            <a:prstDash val="solid"/>
            <a:miter lim="800000"/>
          </a:ln>
          <a:effectLst/>
        </p:spPr>
      </p:cxnSp>
      <p:cxnSp>
        <p:nvCxnSpPr>
          <p:cNvPr id="767" name="Straight Arrow Connector 766">
            <a:extLst>
              <a:ext uri="{FF2B5EF4-FFF2-40B4-BE49-F238E27FC236}">
                <a16:creationId xmlns:a16="http://schemas.microsoft.com/office/drawing/2014/main" id="{15B78698-2BB0-B94A-8CF0-5AE4CDDF910A}"/>
              </a:ext>
            </a:extLst>
          </p:cNvPr>
          <p:cNvCxnSpPr>
            <a:cxnSpLocks/>
          </p:cNvCxnSpPr>
          <p:nvPr/>
        </p:nvCxnSpPr>
        <p:spPr>
          <a:xfrm>
            <a:off x="3018050" y="2012147"/>
            <a:ext cx="1548920" cy="0"/>
          </a:xfrm>
          <a:prstGeom prst="straightConnector1">
            <a:avLst/>
          </a:prstGeom>
          <a:noFill/>
          <a:ln w="28575" cap="flat" cmpd="sng" algn="ctr">
            <a:solidFill>
              <a:schemeClr val="tx1"/>
            </a:solidFill>
            <a:prstDash val="solid"/>
            <a:miter lim="800000"/>
            <a:tailEnd type="triangle"/>
          </a:ln>
          <a:effectLst/>
        </p:spPr>
      </p:cxnSp>
      <p:cxnSp>
        <p:nvCxnSpPr>
          <p:cNvPr id="768" name="Straight Arrow Connector 767">
            <a:extLst>
              <a:ext uri="{FF2B5EF4-FFF2-40B4-BE49-F238E27FC236}">
                <a16:creationId xmlns:a16="http://schemas.microsoft.com/office/drawing/2014/main" id="{D26BC35A-7B0D-344F-8429-D646ED2BF224}"/>
              </a:ext>
            </a:extLst>
          </p:cNvPr>
          <p:cNvCxnSpPr>
            <a:cxnSpLocks/>
          </p:cNvCxnSpPr>
          <p:nvPr/>
        </p:nvCxnSpPr>
        <p:spPr>
          <a:xfrm>
            <a:off x="3018051" y="2819553"/>
            <a:ext cx="1546983" cy="0"/>
          </a:xfrm>
          <a:prstGeom prst="straightConnector1">
            <a:avLst/>
          </a:prstGeom>
          <a:noFill/>
          <a:ln w="28575" cap="flat" cmpd="sng" algn="ctr">
            <a:solidFill>
              <a:schemeClr val="tx1"/>
            </a:solidFill>
            <a:prstDash val="solid"/>
            <a:miter lim="800000"/>
            <a:tailEnd type="triangle"/>
          </a:ln>
          <a:effectLst/>
        </p:spPr>
      </p:cxnSp>
      <p:cxnSp>
        <p:nvCxnSpPr>
          <p:cNvPr id="769" name="Straight Arrow Connector 768">
            <a:extLst>
              <a:ext uri="{FF2B5EF4-FFF2-40B4-BE49-F238E27FC236}">
                <a16:creationId xmlns:a16="http://schemas.microsoft.com/office/drawing/2014/main" id="{AFD58206-A782-344F-8A2A-B3A0F89ABD60}"/>
              </a:ext>
            </a:extLst>
          </p:cNvPr>
          <p:cNvCxnSpPr>
            <a:cxnSpLocks/>
          </p:cNvCxnSpPr>
          <p:nvPr/>
        </p:nvCxnSpPr>
        <p:spPr>
          <a:xfrm>
            <a:off x="3018051" y="2556099"/>
            <a:ext cx="1546983" cy="0"/>
          </a:xfrm>
          <a:prstGeom prst="straightConnector1">
            <a:avLst/>
          </a:prstGeom>
          <a:noFill/>
          <a:ln w="28575" cap="flat" cmpd="sng" algn="ctr">
            <a:solidFill>
              <a:schemeClr val="tx1"/>
            </a:solidFill>
            <a:prstDash val="solid"/>
            <a:miter lim="800000"/>
            <a:tailEnd type="triangle"/>
          </a:ln>
          <a:effectLst/>
        </p:spPr>
      </p:cxnSp>
      <p:sp>
        <p:nvSpPr>
          <p:cNvPr id="770" name="Rounded Rectangle 769">
            <a:extLst>
              <a:ext uri="{FF2B5EF4-FFF2-40B4-BE49-F238E27FC236}">
                <a16:creationId xmlns:a16="http://schemas.microsoft.com/office/drawing/2014/main" id="{13393BC9-63DA-044A-869A-BC78A655D8F0}"/>
              </a:ext>
            </a:extLst>
          </p:cNvPr>
          <p:cNvSpPr/>
          <p:nvPr/>
        </p:nvSpPr>
        <p:spPr>
          <a:xfrm>
            <a:off x="3850385" y="2716037"/>
            <a:ext cx="255659" cy="163645"/>
          </a:xfrm>
          <a:prstGeom prst="roundRect">
            <a:avLst>
              <a:gd name="adj" fmla="val 13618"/>
            </a:avLst>
          </a:prstGeom>
          <a:solidFill>
            <a:schemeClr val="accent3">
              <a:lumMod val="20000"/>
              <a:lumOff val="80000"/>
            </a:schemeClr>
          </a:solidFill>
          <a:ln w="19050" cap="flat" cmpd="sng" algn="ctr">
            <a:solidFill>
              <a:schemeClr val="tx1"/>
            </a:solidFill>
            <a:prstDash val="solid"/>
            <a:miter lim="800000"/>
          </a:ln>
          <a:effectLst/>
        </p:spPr>
        <p:txBody>
          <a:bodyPr lIns="24163" tIns="24163" rIns="24163" bIns="24163" rtlCol="0" anchor="ctr"/>
          <a:lstStyle/>
          <a:p>
            <a:pPr marL="0" marR="0" lvl="0" indent="0" algn="ctr" defTabSz="613688" rtl="0" eaLnBrk="1" fontAlgn="auto" latinLnBrk="0" hangingPunct="1">
              <a:lnSpc>
                <a:spcPct val="100000"/>
              </a:lnSpc>
              <a:spcBef>
                <a:spcPts val="0"/>
              </a:spcBef>
              <a:spcAft>
                <a:spcPts val="0"/>
              </a:spcAft>
              <a:buClrTx/>
              <a:buSzTx/>
              <a:buFontTx/>
              <a:buNone/>
              <a:tabLst/>
              <a:defRPr/>
            </a:pPr>
            <a:r>
              <a:rPr kumimoji="0" lang="en-US" sz="1342"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&lt;&lt;</a:t>
            </a:r>
          </a:p>
        </p:txBody>
      </p:sp>
      <p:sp>
        <p:nvSpPr>
          <p:cNvPr id="771" name="TextBox 770">
            <a:extLst>
              <a:ext uri="{FF2B5EF4-FFF2-40B4-BE49-F238E27FC236}">
                <a16:creationId xmlns:a16="http://schemas.microsoft.com/office/drawing/2014/main" id="{C869B5FE-BFF2-5944-8201-2F0B341E9D49}"/>
              </a:ext>
            </a:extLst>
          </p:cNvPr>
          <p:cNvSpPr txBox="1"/>
          <p:nvPr/>
        </p:nvSpPr>
        <p:spPr>
          <a:xfrm>
            <a:off x="3777229" y="1774928"/>
            <a:ext cx="771442"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match</a:t>
            </a:r>
          </a:p>
        </p:txBody>
      </p:sp>
      <p:cxnSp>
        <p:nvCxnSpPr>
          <p:cNvPr id="772" name="Straight Arrow Connector 771">
            <a:extLst>
              <a:ext uri="{FF2B5EF4-FFF2-40B4-BE49-F238E27FC236}">
                <a16:creationId xmlns:a16="http://schemas.microsoft.com/office/drawing/2014/main" id="{5F78075F-8ADE-FD4C-A0A6-8F247DCC962B}"/>
              </a:ext>
            </a:extLst>
          </p:cNvPr>
          <p:cNvCxnSpPr>
            <a:cxnSpLocks/>
          </p:cNvCxnSpPr>
          <p:nvPr/>
        </p:nvCxnSpPr>
        <p:spPr>
          <a:xfrm>
            <a:off x="5041208" y="1763360"/>
            <a:ext cx="0" cy="158187"/>
          </a:xfrm>
          <a:prstGeom prst="straightConnector1">
            <a:avLst/>
          </a:prstGeom>
          <a:noFill/>
          <a:ln w="12700" cap="flat" cmpd="sng" algn="ctr">
            <a:solidFill>
              <a:schemeClr val="tx1"/>
            </a:solidFill>
            <a:prstDash val="solid"/>
            <a:miter lim="800000"/>
            <a:tailEnd type="triangle"/>
          </a:ln>
          <a:effectLst/>
        </p:spPr>
      </p:cxnSp>
      <p:cxnSp>
        <p:nvCxnSpPr>
          <p:cNvPr id="773" name="Straight Arrow Connector 772">
            <a:extLst>
              <a:ext uri="{FF2B5EF4-FFF2-40B4-BE49-F238E27FC236}">
                <a16:creationId xmlns:a16="http://schemas.microsoft.com/office/drawing/2014/main" id="{72EA8FC8-B5CE-DD41-9C85-38A8A4F386EE}"/>
              </a:ext>
            </a:extLst>
          </p:cNvPr>
          <p:cNvCxnSpPr>
            <a:cxnSpLocks/>
          </p:cNvCxnSpPr>
          <p:nvPr/>
        </p:nvCxnSpPr>
        <p:spPr>
          <a:xfrm flipH="1" flipV="1">
            <a:off x="5134455" y="1763359"/>
            <a:ext cx="155" cy="160188"/>
          </a:xfrm>
          <a:prstGeom prst="straightConnector1">
            <a:avLst/>
          </a:prstGeom>
          <a:noFill/>
          <a:ln w="12700" cap="flat" cmpd="sng" algn="ctr">
            <a:solidFill>
              <a:schemeClr val="tx1"/>
            </a:solidFill>
            <a:prstDash val="solid"/>
            <a:miter lim="800000"/>
            <a:tailEnd type="triangle"/>
          </a:ln>
          <a:effectLst/>
        </p:spPr>
      </p:cxnSp>
      <p:sp>
        <p:nvSpPr>
          <p:cNvPr id="774" name="TextBox 773">
            <a:extLst>
              <a:ext uri="{FF2B5EF4-FFF2-40B4-BE49-F238E27FC236}">
                <a16:creationId xmlns:a16="http://schemas.microsoft.com/office/drawing/2014/main" id="{89146582-E0FF-7146-9C12-34DAC441EADA}"/>
              </a:ext>
            </a:extLst>
          </p:cNvPr>
          <p:cNvSpPr txBox="1"/>
          <p:nvPr/>
        </p:nvSpPr>
        <p:spPr>
          <a:xfrm>
            <a:off x="5578432" y="2162081"/>
            <a:ext cx="683064" cy="505395"/>
          </a:xfrm>
          <a:prstGeom prst="rect">
            <a:avLst/>
          </a:prstGeom>
          <a:noFill/>
          <a:ln>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CIGAR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out</a:t>
            </a:r>
          </a:p>
        </p:txBody>
      </p:sp>
      <p:cxnSp>
        <p:nvCxnSpPr>
          <p:cNvPr id="775" name="Straight Arrow Connector 774">
            <a:extLst>
              <a:ext uri="{FF2B5EF4-FFF2-40B4-BE49-F238E27FC236}">
                <a16:creationId xmlns:a16="http://schemas.microsoft.com/office/drawing/2014/main" id="{A61581F4-CFBD-564F-8387-EC82DCE942B7}"/>
              </a:ext>
            </a:extLst>
          </p:cNvPr>
          <p:cNvCxnSpPr>
            <a:cxnSpLocks/>
          </p:cNvCxnSpPr>
          <p:nvPr/>
        </p:nvCxnSpPr>
        <p:spPr>
          <a:xfrm>
            <a:off x="6231122" y="2881025"/>
            <a:ext cx="265788" cy="0"/>
          </a:xfrm>
          <a:prstGeom prst="straightConnector1">
            <a:avLst/>
          </a:prstGeom>
          <a:noFill/>
          <a:ln w="25400" cap="flat" cmpd="sng" algn="ctr">
            <a:solidFill>
              <a:schemeClr val="tx1"/>
            </a:solidFill>
            <a:prstDash val="solid"/>
            <a:miter lim="800000"/>
            <a:tailEnd type="triangle"/>
          </a:ln>
          <a:effectLst/>
        </p:spPr>
      </p:cxnSp>
      <p:sp>
        <p:nvSpPr>
          <p:cNvPr id="776" name="Triangle 775">
            <a:extLst>
              <a:ext uri="{FF2B5EF4-FFF2-40B4-BE49-F238E27FC236}">
                <a16:creationId xmlns:a16="http://schemas.microsoft.com/office/drawing/2014/main" id="{29719223-0259-EE4F-B906-E85C6E9945E9}"/>
              </a:ext>
            </a:extLst>
          </p:cNvPr>
          <p:cNvSpPr/>
          <p:nvPr/>
        </p:nvSpPr>
        <p:spPr>
          <a:xfrm rot="5400000">
            <a:off x="6471959" y="1820494"/>
            <a:ext cx="131768" cy="114801"/>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7"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grpSp>
        <p:nvGrpSpPr>
          <p:cNvPr id="777" name="Group 776">
            <a:extLst>
              <a:ext uri="{FF2B5EF4-FFF2-40B4-BE49-F238E27FC236}">
                <a16:creationId xmlns:a16="http://schemas.microsoft.com/office/drawing/2014/main" id="{B31C5A53-2E89-9849-836D-B6460548C641}"/>
              </a:ext>
            </a:extLst>
          </p:cNvPr>
          <p:cNvGrpSpPr/>
          <p:nvPr/>
        </p:nvGrpSpPr>
        <p:grpSpPr>
          <a:xfrm>
            <a:off x="1889997" y="1519890"/>
            <a:ext cx="489309" cy="1545553"/>
            <a:chOff x="8731842" y="10098736"/>
            <a:chExt cx="729028" cy="2688281"/>
          </a:xfrm>
        </p:grpSpPr>
        <p:sp>
          <p:nvSpPr>
            <p:cNvPr id="778" name="Trapezoid 777">
              <a:extLst>
                <a:ext uri="{FF2B5EF4-FFF2-40B4-BE49-F238E27FC236}">
                  <a16:creationId xmlns:a16="http://schemas.microsoft.com/office/drawing/2014/main" id="{259DD956-9B91-574B-A373-D3A9346206D1}"/>
                </a:ext>
              </a:extLst>
            </p:cNvPr>
            <p:cNvSpPr/>
            <p:nvPr/>
          </p:nvSpPr>
          <p:spPr>
            <a:xfrm rot="5400000">
              <a:off x="7781130" y="11107277"/>
              <a:ext cx="2688281" cy="671199"/>
            </a:xfrm>
            <a:prstGeom prst="trapezoid">
              <a:avLst>
                <a:gd name="adj" fmla="val 59146"/>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42"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779" name="TextBox 778">
              <a:extLst>
                <a:ext uri="{FF2B5EF4-FFF2-40B4-BE49-F238E27FC236}">
                  <a16:creationId xmlns:a16="http://schemas.microsoft.com/office/drawing/2014/main" id="{B285317B-9BC4-8646-A141-ED56483B50B7}"/>
                </a:ext>
              </a:extLst>
            </p:cNvPr>
            <p:cNvSpPr txBox="1"/>
            <p:nvPr/>
          </p:nvSpPr>
          <p:spPr>
            <a:xfrm>
              <a:off x="8731842" y="10299492"/>
              <a:ext cx="596558" cy="2313655"/>
            </a:xfrm>
            <a:prstGeom prst="rect">
              <a:avLst/>
            </a:prstGeom>
            <a:noFill/>
            <a:ln w="28575">
              <a:noFill/>
            </a:ln>
          </p:spPr>
          <p:txBody>
            <a:bodyPr wrap="square" rtlCol="0">
              <a:spAutoFit/>
            </a:bodyPr>
            <a:lstStyle/>
            <a:p>
              <a:pPr marL="0" marR="0" lvl="0" indent="0" algn="l" defTabSz="457200" rtl="0" eaLnBrk="1" fontAlgn="auto" latinLnBrk="0" hangingPunct="1">
                <a:lnSpc>
                  <a:spcPct val="100000"/>
                </a:lnSpc>
                <a:spcBef>
                  <a:spcPts val="0"/>
                </a:spcBef>
                <a:spcAft>
                  <a:spcPts val="806"/>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100000"/>
                </a:lnSpc>
                <a:spcBef>
                  <a:spcPts val="806"/>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grpSp>
      <p:cxnSp>
        <p:nvCxnSpPr>
          <p:cNvPr id="780" name="Elbow Connector 779">
            <a:extLst>
              <a:ext uri="{FF2B5EF4-FFF2-40B4-BE49-F238E27FC236}">
                <a16:creationId xmlns:a16="http://schemas.microsoft.com/office/drawing/2014/main" id="{8D286E7E-98AD-BE41-B76F-9E35C59A74A5}"/>
              </a:ext>
            </a:extLst>
          </p:cNvPr>
          <p:cNvCxnSpPr>
            <a:cxnSpLocks/>
          </p:cNvCxnSpPr>
          <p:nvPr/>
        </p:nvCxnSpPr>
        <p:spPr>
          <a:xfrm rot="5400000" flipH="1" flipV="1">
            <a:off x="831218" y="2605058"/>
            <a:ext cx="1933000" cy="265788"/>
          </a:xfrm>
          <a:prstGeom prst="bentConnector3">
            <a:avLst>
              <a:gd name="adj1" fmla="val 10000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1" name="Elbow Connector 780">
            <a:extLst>
              <a:ext uri="{FF2B5EF4-FFF2-40B4-BE49-F238E27FC236}">
                <a16:creationId xmlns:a16="http://schemas.microsoft.com/office/drawing/2014/main" id="{7332CE61-4A22-3A46-B934-67163B8D1C89}"/>
              </a:ext>
            </a:extLst>
          </p:cNvPr>
          <p:cNvCxnSpPr>
            <a:cxnSpLocks/>
          </p:cNvCxnSpPr>
          <p:nvPr/>
        </p:nvCxnSpPr>
        <p:spPr>
          <a:xfrm rot="5400000" flipH="1" flipV="1">
            <a:off x="1196789" y="2648502"/>
            <a:ext cx="1292694" cy="144975"/>
          </a:xfrm>
          <a:prstGeom prst="bentConnector3">
            <a:avLst>
              <a:gd name="adj1" fmla="val 9999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2" name="Elbow Connector 781">
            <a:extLst>
              <a:ext uri="{FF2B5EF4-FFF2-40B4-BE49-F238E27FC236}">
                <a16:creationId xmlns:a16="http://schemas.microsoft.com/office/drawing/2014/main" id="{96636239-8FBA-6B40-9665-3BA73212FADA}"/>
              </a:ext>
            </a:extLst>
          </p:cNvPr>
          <p:cNvCxnSpPr>
            <a:cxnSpLocks/>
          </p:cNvCxnSpPr>
          <p:nvPr/>
        </p:nvCxnSpPr>
        <p:spPr>
          <a:xfrm>
            <a:off x="1762443" y="3371805"/>
            <a:ext cx="1260000" cy="57990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3" name="Elbow Connector 782">
            <a:extLst>
              <a:ext uri="{FF2B5EF4-FFF2-40B4-BE49-F238E27FC236}">
                <a16:creationId xmlns:a16="http://schemas.microsoft.com/office/drawing/2014/main" id="{4437FB6E-2015-094C-B0FF-4CB6DDA4A1A0}"/>
              </a:ext>
            </a:extLst>
          </p:cNvPr>
          <p:cNvCxnSpPr>
            <a:cxnSpLocks/>
          </p:cNvCxnSpPr>
          <p:nvPr/>
        </p:nvCxnSpPr>
        <p:spPr>
          <a:xfrm rot="5400000" flipH="1" flipV="1">
            <a:off x="1675290" y="2938191"/>
            <a:ext cx="432000" cy="108000"/>
          </a:xfrm>
          <a:prstGeom prst="bentConnector3">
            <a:avLst>
              <a:gd name="adj1" fmla="val 9999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4" name="Elbow Connector 783">
            <a:extLst>
              <a:ext uri="{FF2B5EF4-FFF2-40B4-BE49-F238E27FC236}">
                <a16:creationId xmlns:a16="http://schemas.microsoft.com/office/drawing/2014/main" id="{5C4A6F29-4023-CD4A-8FB8-77EE31E7145C}"/>
              </a:ext>
            </a:extLst>
          </p:cNvPr>
          <p:cNvCxnSpPr>
            <a:cxnSpLocks/>
          </p:cNvCxnSpPr>
          <p:nvPr/>
        </p:nvCxnSpPr>
        <p:spPr>
          <a:xfrm>
            <a:off x="1833006" y="3200756"/>
            <a:ext cx="4276763" cy="77320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5" name="Straight Arrow Connector 784">
            <a:extLst>
              <a:ext uri="{FF2B5EF4-FFF2-40B4-BE49-F238E27FC236}">
                <a16:creationId xmlns:a16="http://schemas.microsoft.com/office/drawing/2014/main" id="{DE8E61BA-FE2D-7D4E-BB84-3314284CF911}"/>
              </a:ext>
            </a:extLst>
          </p:cNvPr>
          <p:cNvCxnSpPr>
            <a:cxnSpLocks/>
          </p:cNvCxnSpPr>
          <p:nvPr/>
        </p:nvCxnSpPr>
        <p:spPr>
          <a:xfrm>
            <a:off x="3018050" y="2285479"/>
            <a:ext cx="1548920" cy="0"/>
          </a:xfrm>
          <a:prstGeom prst="straightConnector1">
            <a:avLst/>
          </a:prstGeom>
          <a:noFill/>
          <a:ln w="28575" cap="flat" cmpd="sng" algn="ctr">
            <a:solidFill>
              <a:schemeClr val="tx1"/>
            </a:solidFill>
            <a:prstDash val="solid"/>
            <a:miter lim="800000"/>
            <a:tailEnd type="triangle"/>
          </a:ln>
          <a:effectLst/>
        </p:spPr>
      </p:cxnSp>
      <p:sp>
        <p:nvSpPr>
          <p:cNvPr id="786" name="TextBox 785">
            <a:extLst>
              <a:ext uri="{FF2B5EF4-FFF2-40B4-BE49-F238E27FC236}">
                <a16:creationId xmlns:a16="http://schemas.microsoft.com/office/drawing/2014/main" id="{C0782D26-D04B-7240-9E78-4AD36E5917E9}"/>
              </a:ext>
            </a:extLst>
          </p:cNvPr>
          <p:cNvSpPr txBox="1"/>
          <p:nvPr/>
        </p:nvSpPr>
        <p:spPr>
          <a:xfrm>
            <a:off x="2398772" y="2164755"/>
            <a:ext cx="740488" cy="278089"/>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192</a:t>
            </a:r>
          </a:p>
        </p:txBody>
      </p:sp>
      <p:cxnSp>
        <p:nvCxnSpPr>
          <p:cNvPr id="787" name="Straight Connector 786">
            <a:extLst>
              <a:ext uri="{FF2B5EF4-FFF2-40B4-BE49-F238E27FC236}">
                <a16:creationId xmlns:a16="http://schemas.microsoft.com/office/drawing/2014/main" id="{E1A6C8F7-0E17-794C-B694-7DA64D081DA3}"/>
              </a:ext>
            </a:extLst>
          </p:cNvPr>
          <p:cNvCxnSpPr>
            <a:cxnSpLocks/>
          </p:cNvCxnSpPr>
          <p:nvPr/>
        </p:nvCxnSpPr>
        <p:spPr>
          <a:xfrm flipV="1">
            <a:off x="2568356" y="2343040"/>
            <a:ext cx="210863" cy="183833"/>
          </a:xfrm>
          <a:prstGeom prst="line">
            <a:avLst/>
          </a:prstGeom>
          <a:noFill/>
          <a:ln w="25400" cap="flat" cmpd="sng" algn="ctr">
            <a:solidFill>
              <a:schemeClr val="tx1"/>
            </a:solidFill>
            <a:prstDash val="solid"/>
            <a:miter lim="800000"/>
          </a:ln>
          <a:effectLst/>
        </p:spPr>
      </p:cxnSp>
      <p:sp>
        <p:nvSpPr>
          <p:cNvPr id="788" name="TextBox 787">
            <a:extLst>
              <a:ext uri="{FF2B5EF4-FFF2-40B4-BE49-F238E27FC236}">
                <a16:creationId xmlns:a16="http://schemas.microsoft.com/office/drawing/2014/main" id="{E8E4F495-7230-184F-9121-E1F68C29A4E2}"/>
              </a:ext>
            </a:extLst>
          </p:cNvPr>
          <p:cNvSpPr txBox="1"/>
          <p:nvPr/>
        </p:nvSpPr>
        <p:spPr>
          <a:xfrm>
            <a:off x="3704642" y="2050408"/>
            <a:ext cx="844029"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insertion</a:t>
            </a:r>
          </a:p>
        </p:txBody>
      </p:sp>
      <p:sp>
        <p:nvSpPr>
          <p:cNvPr id="789" name="TextBox 788">
            <a:extLst>
              <a:ext uri="{FF2B5EF4-FFF2-40B4-BE49-F238E27FC236}">
                <a16:creationId xmlns:a16="http://schemas.microsoft.com/office/drawing/2014/main" id="{DBE06A68-1360-B040-AE34-6F0C19F56895}"/>
              </a:ext>
            </a:extLst>
          </p:cNvPr>
          <p:cNvSpPr txBox="1"/>
          <p:nvPr/>
        </p:nvSpPr>
        <p:spPr>
          <a:xfrm>
            <a:off x="3777229" y="2310187"/>
            <a:ext cx="771442"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deletion</a:t>
            </a:r>
          </a:p>
        </p:txBody>
      </p:sp>
      <p:sp>
        <p:nvSpPr>
          <p:cNvPr id="790" name="TextBox 789">
            <a:extLst>
              <a:ext uri="{FF2B5EF4-FFF2-40B4-BE49-F238E27FC236}">
                <a16:creationId xmlns:a16="http://schemas.microsoft.com/office/drawing/2014/main" id="{41281511-09CA-C84B-B412-C7457DE38B8F}"/>
              </a:ext>
            </a:extLst>
          </p:cNvPr>
          <p:cNvSpPr txBox="1"/>
          <p:nvPr/>
        </p:nvSpPr>
        <p:spPr>
          <a:xfrm>
            <a:off x="3777229" y="2577030"/>
            <a:ext cx="771442"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subs</a:t>
            </a:r>
          </a:p>
        </p:txBody>
      </p:sp>
      <p:cxnSp>
        <p:nvCxnSpPr>
          <p:cNvPr id="791" name="Straight Arrow Connector 790">
            <a:extLst>
              <a:ext uri="{FF2B5EF4-FFF2-40B4-BE49-F238E27FC236}">
                <a16:creationId xmlns:a16="http://schemas.microsoft.com/office/drawing/2014/main" id="{F39516B6-B12A-7D42-93C6-DDA250EAD8BA}"/>
              </a:ext>
            </a:extLst>
          </p:cNvPr>
          <p:cNvCxnSpPr>
            <a:cxnSpLocks/>
          </p:cNvCxnSpPr>
          <p:nvPr/>
        </p:nvCxnSpPr>
        <p:spPr>
          <a:xfrm flipV="1">
            <a:off x="6218760" y="1877894"/>
            <a:ext cx="265788" cy="247"/>
          </a:xfrm>
          <a:prstGeom prst="straightConnector1">
            <a:avLst/>
          </a:prstGeom>
          <a:noFill/>
          <a:ln w="25400" cap="flat" cmpd="sng" algn="ctr">
            <a:solidFill>
              <a:schemeClr val="tx1"/>
            </a:solidFill>
            <a:prstDash val="solid"/>
            <a:miter lim="800000"/>
            <a:tailEnd type="triangle"/>
          </a:ln>
          <a:effectLst/>
        </p:spPr>
      </p:cxnSp>
      <p:cxnSp>
        <p:nvCxnSpPr>
          <p:cNvPr id="792" name="Straight Connector 791">
            <a:extLst>
              <a:ext uri="{FF2B5EF4-FFF2-40B4-BE49-F238E27FC236}">
                <a16:creationId xmlns:a16="http://schemas.microsoft.com/office/drawing/2014/main" id="{44E6BFF3-EF67-B346-B7E6-269886FE3C78}"/>
              </a:ext>
            </a:extLst>
          </p:cNvPr>
          <p:cNvCxnSpPr>
            <a:cxnSpLocks/>
          </p:cNvCxnSpPr>
          <p:nvPr/>
        </p:nvCxnSpPr>
        <p:spPr>
          <a:xfrm flipH="1">
            <a:off x="5647955" y="2424496"/>
            <a:ext cx="564904" cy="0"/>
          </a:xfrm>
          <a:prstGeom prst="line">
            <a:avLst/>
          </a:prstGeom>
          <a:noFill/>
          <a:ln w="38100" cap="flat" cmpd="sng" algn="ctr">
            <a:solidFill>
              <a:schemeClr val="tx1"/>
            </a:solidFill>
            <a:prstDash val="solid"/>
            <a:miter lim="800000"/>
          </a:ln>
          <a:effectLst/>
        </p:spPr>
      </p:cxnSp>
      <p:cxnSp>
        <p:nvCxnSpPr>
          <p:cNvPr id="793" name="Straight Connector 792">
            <a:extLst>
              <a:ext uri="{FF2B5EF4-FFF2-40B4-BE49-F238E27FC236}">
                <a16:creationId xmlns:a16="http://schemas.microsoft.com/office/drawing/2014/main" id="{DA54B754-3B74-C242-A10B-BF686134AC1D}"/>
              </a:ext>
            </a:extLst>
          </p:cNvPr>
          <p:cNvCxnSpPr>
            <a:cxnSpLocks/>
          </p:cNvCxnSpPr>
          <p:nvPr/>
        </p:nvCxnSpPr>
        <p:spPr>
          <a:xfrm flipH="1" flipV="1">
            <a:off x="6228630" y="1880029"/>
            <a:ext cx="0" cy="558000"/>
          </a:xfrm>
          <a:prstGeom prst="line">
            <a:avLst/>
          </a:prstGeom>
          <a:noFill/>
          <a:ln w="25400" cap="flat" cmpd="sng" algn="ctr">
            <a:solidFill>
              <a:schemeClr val="tx1"/>
            </a:solidFill>
            <a:prstDash val="solid"/>
            <a:miter lim="800000"/>
          </a:ln>
          <a:effectLst/>
        </p:spPr>
      </p:cxnSp>
      <p:cxnSp>
        <p:nvCxnSpPr>
          <p:cNvPr id="794" name="Elbow Connector 793">
            <a:extLst>
              <a:ext uri="{FF2B5EF4-FFF2-40B4-BE49-F238E27FC236}">
                <a16:creationId xmlns:a16="http://schemas.microsoft.com/office/drawing/2014/main" id="{9D1D2090-8162-3D4D-A30B-6A0C62D6983A}"/>
              </a:ext>
            </a:extLst>
          </p:cNvPr>
          <p:cNvCxnSpPr>
            <a:cxnSpLocks/>
          </p:cNvCxnSpPr>
          <p:nvPr/>
        </p:nvCxnSpPr>
        <p:spPr>
          <a:xfrm flipH="1" flipV="1">
            <a:off x="2168653" y="1659171"/>
            <a:ext cx="5146612" cy="1183963"/>
          </a:xfrm>
          <a:prstGeom prst="bentConnector4">
            <a:avLst>
              <a:gd name="adj1" fmla="val -10722"/>
              <a:gd name="adj2" fmla="val 11789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95" name="Group 794">
            <a:extLst>
              <a:ext uri="{FF2B5EF4-FFF2-40B4-BE49-F238E27FC236}">
                <a16:creationId xmlns:a16="http://schemas.microsoft.com/office/drawing/2014/main" id="{DA92E638-D96D-B544-94D7-8B92839C34F0}"/>
              </a:ext>
            </a:extLst>
          </p:cNvPr>
          <p:cNvGrpSpPr/>
          <p:nvPr/>
        </p:nvGrpSpPr>
        <p:grpSpPr>
          <a:xfrm>
            <a:off x="3120106" y="1756090"/>
            <a:ext cx="740488" cy="340345"/>
            <a:chOff x="4885665" y="9917646"/>
            <a:chExt cx="1103262" cy="507084"/>
          </a:xfrm>
        </p:grpSpPr>
        <p:sp>
          <p:nvSpPr>
            <p:cNvPr id="796" name="TextBox 795">
              <a:extLst>
                <a:ext uri="{FF2B5EF4-FFF2-40B4-BE49-F238E27FC236}">
                  <a16:creationId xmlns:a16="http://schemas.microsoft.com/office/drawing/2014/main" id="{EF7B792D-9DE5-0249-9E6C-FE60B2F37D2D}"/>
                </a:ext>
              </a:extLst>
            </p:cNvPr>
            <p:cNvSpPr txBox="1"/>
            <p:nvPr/>
          </p:nvSpPr>
          <p:spPr>
            <a:xfrm>
              <a:off x="4885665" y="9917646"/>
              <a:ext cx="1103262" cy="41432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797" name="Straight Connector 796">
              <a:extLst>
                <a:ext uri="{FF2B5EF4-FFF2-40B4-BE49-F238E27FC236}">
                  <a16:creationId xmlns:a16="http://schemas.microsoft.com/office/drawing/2014/main" id="{42192E1C-F445-3F49-866B-BD1B8B12E980}"/>
                </a:ext>
              </a:extLst>
            </p:cNvPr>
            <p:cNvCxnSpPr>
              <a:cxnSpLocks/>
            </p:cNvCxnSpPr>
            <p:nvPr/>
          </p:nvCxnSpPr>
          <p:spPr>
            <a:xfrm flipV="1">
              <a:off x="5105892" y="10150836"/>
              <a:ext cx="314167" cy="273894"/>
            </a:xfrm>
            <a:prstGeom prst="line">
              <a:avLst/>
            </a:prstGeom>
            <a:noFill/>
            <a:ln w="25400" cap="flat" cmpd="sng" algn="ctr">
              <a:noFill/>
              <a:prstDash val="solid"/>
              <a:miter lim="800000"/>
            </a:ln>
            <a:effectLst/>
          </p:spPr>
        </p:cxnSp>
      </p:grpSp>
      <p:grpSp>
        <p:nvGrpSpPr>
          <p:cNvPr id="798" name="Group 797">
            <a:extLst>
              <a:ext uri="{FF2B5EF4-FFF2-40B4-BE49-F238E27FC236}">
                <a16:creationId xmlns:a16="http://schemas.microsoft.com/office/drawing/2014/main" id="{769E5367-C56A-2C4B-AFB4-D58BE1853899}"/>
              </a:ext>
            </a:extLst>
          </p:cNvPr>
          <p:cNvGrpSpPr/>
          <p:nvPr/>
        </p:nvGrpSpPr>
        <p:grpSpPr>
          <a:xfrm>
            <a:off x="3346719" y="2040556"/>
            <a:ext cx="740488" cy="340345"/>
            <a:chOff x="4885665" y="9917646"/>
            <a:chExt cx="1103262" cy="507084"/>
          </a:xfrm>
        </p:grpSpPr>
        <p:sp>
          <p:nvSpPr>
            <p:cNvPr id="799" name="TextBox 798">
              <a:extLst>
                <a:ext uri="{FF2B5EF4-FFF2-40B4-BE49-F238E27FC236}">
                  <a16:creationId xmlns:a16="http://schemas.microsoft.com/office/drawing/2014/main" id="{58C929D0-8BFC-9745-8488-B635734E927B}"/>
                </a:ext>
              </a:extLst>
            </p:cNvPr>
            <p:cNvSpPr txBox="1"/>
            <p:nvPr/>
          </p:nvSpPr>
          <p:spPr>
            <a:xfrm>
              <a:off x="4885665" y="9917646"/>
              <a:ext cx="1103262" cy="41432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800" name="Straight Connector 799">
              <a:extLst>
                <a:ext uri="{FF2B5EF4-FFF2-40B4-BE49-F238E27FC236}">
                  <a16:creationId xmlns:a16="http://schemas.microsoft.com/office/drawing/2014/main" id="{16457AEA-85C2-304F-988E-00CA29CFEF90}"/>
                </a:ext>
              </a:extLst>
            </p:cNvPr>
            <p:cNvCxnSpPr>
              <a:cxnSpLocks/>
            </p:cNvCxnSpPr>
            <p:nvPr/>
          </p:nvCxnSpPr>
          <p:spPr>
            <a:xfrm flipV="1">
              <a:off x="5105892" y="10150836"/>
              <a:ext cx="314167" cy="273894"/>
            </a:xfrm>
            <a:prstGeom prst="line">
              <a:avLst/>
            </a:prstGeom>
            <a:noFill/>
            <a:ln w="25400" cap="flat" cmpd="sng" algn="ctr">
              <a:noFill/>
              <a:prstDash val="solid"/>
              <a:miter lim="800000"/>
            </a:ln>
            <a:effectLst/>
          </p:spPr>
        </p:cxnSp>
      </p:grpSp>
      <p:grpSp>
        <p:nvGrpSpPr>
          <p:cNvPr id="801" name="Group 800">
            <a:extLst>
              <a:ext uri="{FF2B5EF4-FFF2-40B4-BE49-F238E27FC236}">
                <a16:creationId xmlns:a16="http://schemas.microsoft.com/office/drawing/2014/main" id="{E18125AF-714F-EC43-BC05-DB403A321AD4}"/>
              </a:ext>
            </a:extLst>
          </p:cNvPr>
          <p:cNvGrpSpPr/>
          <p:nvPr/>
        </p:nvGrpSpPr>
        <p:grpSpPr>
          <a:xfrm>
            <a:off x="3120106" y="2326787"/>
            <a:ext cx="740488" cy="340345"/>
            <a:chOff x="4885665" y="9917646"/>
            <a:chExt cx="1103262" cy="507084"/>
          </a:xfrm>
        </p:grpSpPr>
        <p:sp>
          <p:nvSpPr>
            <p:cNvPr id="802" name="TextBox 801">
              <a:extLst>
                <a:ext uri="{FF2B5EF4-FFF2-40B4-BE49-F238E27FC236}">
                  <a16:creationId xmlns:a16="http://schemas.microsoft.com/office/drawing/2014/main" id="{6987A492-1D5C-9942-8378-518A156C4BA4}"/>
                </a:ext>
              </a:extLst>
            </p:cNvPr>
            <p:cNvSpPr txBox="1"/>
            <p:nvPr/>
          </p:nvSpPr>
          <p:spPr>
            <a:xfrm>
              <a:off x="4885665" y="9917646"/>
              <a:ext cx="1103262" cy="41432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803" name="Straight Connector 802">
              <a:extLst>
                <a:ext uri="{FF2B5EF4-FFF2-40B4-BE49-F238E27FC236}">
                  <a16:creationId xmlns:a16="http://schemas.microsoft.com/office/drawing/2014/main" id="{AA4AA63E-1122-A94A-8C06-8A0D3B27B6A7}"/>
                </a:ext>
              </a:extLst>
            </p:cNvPr>
            <p:cNvCxnSpPr>
              <a:cxnSpLocks/>
            </p:cNvCxnSpPr>
            <p:nvPr/>
          </p:nvCxnSpPr>
          <p:spPr>
            <a:xfrm flipV="1">
              <a:off x="5105892" y="10150836"/>
              <a:ext cx="314167" cy="273894"/>
            </a:xfrm>
            <a:prstGeom prst="line">
              <a:avLst/>
            </a:prstGeom>
            <a:noFill/>
            <a:ln w="25400" cap="flat" cmpd="sng" algn="ctr">
              <a:noFill/>
              <a:prstDash val="solid"/>
              <a:miter lim="800000"/>
            </a:ln>
            <a:effectLst/>
          </p:spPr>
        </p:cxnSp>
      </p:grpSp>
      <p:grpSp>
        <p:nvGrpSpPr>
          <p:cNvPr id="804" name="Group 803">
            <a:extLst>
              <a:ext uri="{FF2B5EF4-FFF2-40B4-BE49-F238E27FC236}">
                <a16:creationId xmlns:a16="http://schemas.microsoft.com/office/drawing/2014/main" id="{DCAA5890-122D-654A-B049-63B75EE5BE27}"/>
              </a:ext>
            </a:extLst>
          </p:cNvPr>
          <p:cNvGrpSpPr/>
          <p:nvPr/>
        </p:nvGrpSpPr>
        <p:grpSpPr>
          <a:xfrm>
            <a:off x="3345967" y="2579389"/>
            <a:ext cx="740488" cy="340345"/>
            <a:chOff x="4885665" y="9917646"/>
            <a:chExt cx="1103262" cy="507084"/>
          </a:xfrm>
        </p:grpSpPr>
        <p:sp>
          <p:nvSpPr>
            <p:cNvPr id="805" name="TextBox 804">
              <a:extLst>
                <a:ext uri="{FF2B5EF4-FFF2-40B4-BE49-F238E27FC236}">
                  <a16:creationId xmlns:a16="http://schemas.microsoft.com/office/drawing/2014/main" id="{E6A93A2A-3997-BB40-8373-DF9EF198A99F}"/>
                </a:ext>
              </a:extLst>
            </p:cNvPr>
            <p:cNvSpPr txBox="1"/>
            <p:nvPr/>
          </p:nvSpPr>
          <p:spPr>
            <a:xfrm>
              <a:off x="4885665" y="9917646"/>
              <a:ext cx="1103262" cy="41432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806" name="Straight Connector 805">
              <a:extLst>
                <a:ext uri="{FF2B5EF4-FFF2-40B4-BE49-F238E27FC236}">
                  <a16:creationId xmlns:a16="http://schemas.microsoft.com/office/drawing/2014/main" id="{381AFAB0-F232-B64D-BCFC-1D44D3B8993F}"/>
                </a:ext>
              </a:extLst>
            </p:cNvPr>
            <p:cNvCxnSpPr>
              <a:cxnSpLocks/>
            </p:cNvCxnSpPr>
            <p:nvPr/>
          </p:nvCxnSpPr>
          <p:spPr>
            <a:xfrm flipV="1">
              <a:off x="5105892" y="10150836"/>
              <a:ext cx="314167" cy="273894"/>
            </a:xfrm>
            <a:prstGeom prst="line">
              <a:avLst/>
            </a:prstGeom>
            <a:noFill/>
            <a:ln w="25400" cap="flat" cmpd="sng" algn="ctr">
              <a:noFill/>
              <a:prstDash val="solid"/>
              <a:miter lim="800000"/>
            </a:ln>
            <a:effectLst/>
          </p:spPr>
        </p:cxnSp>
      </p:grpSp>
      <p:cxnSp>
        <p:nvCxnSpPr>
          <p:cNvPr id="809" name="Straight Connector 808">
            <a:extLst>
              <a:ext uri="{FF2B5EF4-FFF2-40B4-BE49-F238E27FC236}">
                <a16:creationId xmlns:a16="http://schemas.microsoft.com/office/drawing/2014/main" id="{144AD7CE-0CB9-F047-AACB-6642A1A43167}"/>
              </a:ext>
            </a:extLst>
          </p:cNvPr>
          <p:cNvCxnSpPr>
            <a:cxnSpLocks/>
          </p:cNvCxnSpPr>
          <p:nvPr/>
        </p:nvCxnSpPr>
        <p:spPr>
          <a:xfrm flipH="1">
            <a:off x="2479055" y="3611757"/>
            <a:ext cx="4479057" cy="92"/>
          </a:xfrm>
          <a:prstGeom prst="line">
            <a:avLst/>
          </a:prstGeom>
          <a:noFill/>
          <a:ln w="28575" cap="flat" cmpd="sng" algn="ctr">
            <a:solidFill>
              <a:schemeClr val="tx1"/>
            </a:solidFill>
            <a:prstDash val="solid"/>
            <a:miter lim="800000"/>
          </a:ln>
          <a:effectLst/>
        </p:spPr>
      </p:cxnSp>
      <p:sp>
        <p:nvSpPr>
          <p:cNvPr id="810" name="TextBox 809">
            <a:extLst>
              <a:ext uri="{FF2B5EF4-FFF2-40B4-BE49-F238E27FC236}">
                <a16:creationId xmlns:a16="http://schemas.microsoft.com/office/drawing/2014/main" id="{0059F2ED-43F8-594A-8F1A-0A2D9AEE7EDB}"/>
              </a:ext>
            </a:extLst>
          </p:cNvPr>
          <p:cNvSpPr txBox="1">
            <a:spLocks noChangeAspect="1"/>
          </p:cNvSpPr>
          <p:nvPr/>
        </p:nvSpPr>
        <p:spPr>
          <a:xfrm>
            <a:off x="1791120" y="1372652"/>
            <a:ext cx="289951" cy="289951"/>
          </a:xfrm>
          <a:prstGeom prst="ellipse">
            <a:avLst/>
          </a:prstGeom>
          <a:solidFill>
            <a:schemeClr val="tx1"/>
          </a:solidFill>
          <a:ln>
            <a:noFill/>
          </a:ln>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1</a:t>
            </a:r>
          </a:p>
        </p:txBody>
      </p:sp>
      <p:sp>
        <p:nvSpPr>
          <p:cNvPr id="811" name="TextBox 810">
            <a:extLst>
              <a:ext uri="{FF2B5EF4-FFF2-40B4-BE49-F238E27FC236}">
                <a16:creationId xmlns:a16="http://schemas.microsoft.com/office/drawing/2014/main" id="{C9135D80-771F-7C43-AFB7-AEE99FEF10DD}"/>
              </a:ext>
            </a:extLst>
          </p:cNvPr>
          <p:cNvSpPr txBox="1">
            <a:spLocks noChangeAspect="1"/>
          </p:cNvSpPr>
          <p:nvPr/>
        </p:nvSpPr>
        <p:spPr>
          <a:xfrm>
            <a:off x="5482017" y="1782791"/>
            <a:ext cx="289951" cy="289951"/>
          </a:xfrm>
          <a:prstGeom prst="ellipse">
            <a:avLst/>
          </a:prstGeom>
          <a:solidFill>
            <a:schemeClr val="tx1"/>
          </a:solidFill>
          <a:ln>
            <a:noFill/>
          </a:ln>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2</a:t>
            </a:r>
          </a:p>
        </p:txBody>
      </p:sp>
      <p:sp>
        <p:nvSpPr>
          <p:cNvPr id="812" name="Triangle 811">
            <a:extLst>
              <a:ext uri="{FF2B5EF4-FFF2-40B4-BE49-F238E27FC236}">
                <a16:creationId xmlns:a16="http://schemas.microsoft.com/office/drawing/2014/main" id="{5810D8AC-714C-244D-85A8-A3700A024A68}"/>
              </a:ext>
            </a:extLst>
          </p:cNvPr>
          <p:cNvSpPr/>
          <p:nvPr/>
        </p:nvSpPr>
        <p:spPr>
          <a:xfrm rot="5400000">
            <a:off x="4574405" y="1576019"/>
            <a:ext cx="131768" cy="114801"/>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7"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cxnSp>
        <p:nvCxnSpPr>
          <p:cNvPr id="813" name="Elbow Connector 812">
            <a:extLst>
              <a:ext uri="{FF2B5EF4-FFF2-40B4-BE49-F238E27FC236}">
                <a16:creationId xmlns:a16="http://schemas.microsoft.com/office/drawing/2014/main" id="{24E0B3E8-DC63-9949-B7A2-D597FF9017EB}"/>
              </a:ext>
            </a:extLst>
          </p:cNvPr>
          <p:cNvCxnSpPr>
            <a:cxnSpLocks/>
          </p:cNvCxnSpPr>
          <p:nvPr/>
        </p:nvCxnSpPr>
        <p:spPr>
          <a:xfrm rot="5400000">
            <a:off x="3484742" y="3638664"/>
            <a:ext cx="413180" cy="345523"/>
          </a:xfrm>
          <a:prstGeom prst="bentConnector3">
            <a:avLst>
              <a:gd name="adj1" fmla="val 10064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4" name="Elbow Connector 813">
            <a:extLst>
              <a:ext uri="{FF2B5EF4-FFF2-40B4-BE49-F238E27FC236}">
                <a16:creationId xmlns:a16="http://schemas.microsoft.com/office/drawing/2014/main" id="{72364EE0-32CE-FC4F-914F-CE0E08202C1B}"/>
              </a:ext>
            </a:extLst>
          </p:cNvPr>
          <p:cNvCxnSpPr>
            <a:cxnSpLocks/>
          </p:cNvCxnSpPr>
          <p:nvPr/>
        </p:nvCxnSpPr>
        <p:spPr>
          <a:xfrm rot="5400000">
            <a:off x="6362505" y="3418682"/>
            <a:ext cx="845688" cy="345523"/>
          </a:xfrm>
          <a:prstGeom prst="bentConnector3">
            <a:avLst>
              <a:gd name="adj1" fmla="val 10064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5" name="TextBox 814">
            <a:extLst>
              <a:ext uri="{FF2B5EF4-FFF2-40B4-BE49-F238E27FC236}">
                <a16:creationId xmlns:a16="http://schemas.microsoft.com/office/drawing/2014/main" id="{98278C39-E66B-2A45-9638-496C6637B7F3}"/>
              </a:ext>
            </a:extLst>
          </p:cNvPr>
          <p:cNvSpPr txBox="1"/>
          <p:nvPr/>
        </p:nvSpPr>
        <p:spPr>
          <a:xfrm>
            <a:off x="6493787" y="2527692"/>
            <a:ext cx="884758" cy="669477"/>
          </a:xfrm>
          <a:prstGeom prst="roundRect">
            <a:avLst>
              <a:gd name="adj" fmla="val 4956"/>
            </a:avLst>
          </a:prstGeom>
          <a:solidFill>
            <a:schemeClr val="bg1"/>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Next Rd </a:t>
            </a:r>
            <a:r>
              <a:rPr kumimoji="0" lang="en-US" sz="1342"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Addr</a:t>
            </a:r>
            <a:r>
              <a:rPr kumimoji="0" lang="en-US" sz="1342"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Compute</a:t>
            </a:r>
          </a:p>
        </p:txBody>
      </p:sp>
      <p:sp>
        <p:nvSpPr>
          <p:cNvPr id="816" name="TextBox 815">
            <a:extLst>
              <a:ext uri="{FF2B5EF4-FFF2-40B4-BE49-F238E27FC236}">
                <a16:creationId xmlns:a16="http://schemas.microsoft.com/office/drawing/2014/main" id="{2193DECC-E67C-F44A-93E1-17BC68257E72}"/>
              </a:ext>
            </a:extLst>
          </p:cNvPr>
          <p:cNvSpPr txBox="1">
            <a:spLocks noChangeAspect="1"/>
          </p:cNvSpPr>
          <p:nvPr/>
        </p:nvSpPr>
        <p:spPr>
          <a:xfrm>
            <a:off x="7238516" y="2348001"/>
            <a:ext cx="289951" cy="289951"/>
          </a:xfrm>
          <a:prstGeom prst="ellipse">
            <a:avLst/>
          </a:prstGeom>
          <a:solidFill>
            <a:schemeClr val="tx1"/>
          </a:solidFill>
          <a:ln>
            <a:noFill/>
          </a:ln>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3</a:t>
            </a:r>
          </a:p>
        </p:txBody>
      </p:sp>
      <p:sp>
        <p:nvSpPr>
          <p:cNvPr id="817" name="TextBox 816">
            <a:extLst>
              <a:ext uri="{FF2B5EF4-FFF2-40B4-BE49-F238E27FC236}">
                <a16:creationId xmlns:a16="http://schemas.microsoft.com/office/drawing/2014/main" id="{BF03D2D7-735A-724D-A3D8-C9B5149EC064}"/>
              </a:ext>
            </a:extLst>
          </p:cNvPr>
          <p:cNvSpPr txBox="1"/>
          <p:nvPr/>
        </p:nvSpPr>
        <p:spPr>
          <a:xfrm>
            <a:off x="4076231" y="3681774"/>
            <a:ext cx="1331456" cy="500419"/>
          </a:xfrm>
          <a:prstGeom prst="roundRect">
            <a:avLst>
              <a:gd name="adj" fmla="val 0"/>
            </a:avLst>
          </a:prstGeom>
          <a:noFill/>
          <a:ln>
            <a:noFill/>
          </a:ln>
        </p:spPr>
        <p:txBody>
          <a:bodyPr wrap="square" rtlCol="0" anchor="ctr" anchorCtr="0">
            <a:noAutofit/>
          </a:bodyPr>
          <a:lstStyle/>
          <a:p>
            <a:pPr marL="0" marR="0" lvl="0" indent="0" algn="l"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5D2784"/>
                </a:solidFill>
                <a:effectLst/>
                <a:uLnTx/>
                <a:uFillTx/>
                <a:latin typeface="Corbel" panose="020B0503020204020204" pitchFamily="34" charset="0"/>
                <a:ea typeface="+mn-ea"/>
                <a:cs typeface="+mn-cs"/>
              </a:rPr>
              <a:t>GenASM-TB</a:t>
            </a:r>
            <a:endParaRPr kumimoji="0" lang="en-US" sz="1700" b="1" i="0" u="none" strike="noStrike" kern="0" cap="none" spc="0" normalizeH="0" baseline="-25000" noProof="0" dirty="0">
              <a:ln>
                <a:noFill/>
              </a:ln>
              <a:solidFill>
                <a:srgbClr val="5D2784"/>
              </a:solidFill>
              <a:effectLst/>
              <a:uLnTx/>
              <a:uFillTx/>
              <a:latin typeface="Corbel" panose="020B0503020204020204" pitchFamily="34" charset="0"/>
              <a:ea typeface="+mn-ea"/>
              <a:cs typeface="+mn-cs"/>
            </a:endParaRPr>
          </a:p>
        </p:txBody>
      </p:sp>
      <p:cxnSp>
        <p:nvCxnSpPr>
          <p:cNvPr id="818" name="Straight Connector 817">
            <a:extLst>
              <a:ext uri="{FF2B5EF4-FFF2-40B4-BE49-F238E27FC236}">
                <a16:creationId xmlns:a16="http://schemas.microsoft.com/office/drawing/2014/main" id="{421EA3EA-C32E-6E4A-9A23-78291D91012A}"/>
              </a:ext>
            </a:extLst>
          </p:cNvPr>
          <p:cNvCxnSpPr>
            <a:cxnSpLocks/>
          </p:cNvCxnSpPr>
          <p:nvPr/>
        </p:nvCxnSpPr>
        <p:spPr>
          <a:xfrm flipV="1">
            <a:off x="6228630" y="2407482"/>
            <a:ext cx="0" cy="478800"/>
          </a:xfrm>
          <a:prstGeom prst="line">
            <a:avLst/>
          </a:prstGeom>
          <a:noFill/>
          <a:ln w="25400" cap="flat" cmpd="sng" algn="ctr">
            <a:solidFill>
              <a:schemeClr val="tx1"/>
            </a:solidFill>
            <a:prstDash val="solid"/>
            <a:miter lim="800000"/>
          </a:ln>
          <a:effectLst/>
        </p:spPr>
      </p:cxnSp>
      <p:sp>
        <p:nvSpPr>
          <p:cNvPr id="2" name="Title 1">
            <a:extLst>
              <a:ext uri="{FF2B5EF4-FFF2-40B4-BE49-F238E27FC236}">
                <a16:creationId xmlns:a16="http://schemas.microsoft.com/office/drawing/2014/main" id="{2A21F9FE-D2D1-2F45-BAE5-42DAD2A940A9}"/>
              </a:ext>
            </a:extLst>
          </p:cNvPr>
          <p:cNvSpPr>
            <a:spLocks noGrp="1"/>
          </p:cNvSpPr>
          <p:nvPr>
            <p:ph type="title"/>
          </p:nvPr>
        </p:nvSpPr>
        <p:spPr>
          <a:xfrm>
            <a:off x="366963" y="257434"/>
            <a:ext cx="8410073" cy="753467"/>
          </a:xfrm>
        </p:spPr>
        <p:txBody>
          <a:bodyPr>
            <a:normAutofit fontScale="90000"/>
          </a:bodyPr>
          <a:lstStyle/>
          <a:p>
            <a:r>
              <a:rPr lang="en-US" dirty="0"/>
              <a:t>GenASM-TB: Hardware Design</a:t>
            </a:r>
          </a:p>
        </p:txBody>
      </p:sp>
      <p:sp>
        <p:nvSpPr>
          <p:cNvPr id="3" name="Content Placeholder 2">
            <a:extLst>
              <a:ext uri="{FF2B5EF4-FFF2-40B4-BE49-F238E27FC236}">
                <a16:creationId xmlns:a16="http://schemas.microsoft.com/office/drawing/2014/main" id="{D9C16949-81DF-AE42-AD76-9FC4CA057DC8}"/>
              </a:ext>
            </a:extLst>
          </p:cNvPr>
          <p:cNvSpPr>
            <a:spLocks noGrp="1"/>
          </p:cNvSpPr>
          <p:nvPr>
            <p:ph idx="1"/>
          </p:nvPr>
        </p:nvSpPr>
        <p:spPr>
          <a:xfrm>
            <a:off x="366961" y="4451273"/>
            <a:ext cx="8410073" cy="2013829"/>
          </a:xfrm>
        </p:spPr>
        <p:txBody>
          <a:bodyPr>
            <a:noAutofit/>
          </a:bodyPr>
          <a:lstStyle/>
          <a:p>
            <a:pPr>
              <a:lnSpc>
                <a:spcPct val="100000"/>
              </a:lnSpc>
              <a:spcBef>
                <a:spcPts val="0"/>
              </a:spcBef>
              <a:spcAft>
                <a:spcPts val="300"/>
              </a:spcAft>
            </a:pPr>
            <a:r>
              <a:rPr lang="en-US" dirty="0">
                <a:solidFill>
                  <a:schemeClr val="tx1"/>
                </a:solidFill>
              </a:rPr>
              <a:t>Very simple logic: </a:t>
            </a:r>
          </a:p>
          <a:p>
            <a:pPr marL="454025" lvl="1" indent="0">
              <a:lnSpc>
                <a:spcPct val="100000"/>
              </a:lnSpc>
              <a:spcBef>
                <a:spcPts val="0"/>
              </a:spcBef>
              <a:spcAft>
                <a:spcPts val="0"/>
              </a:spcAft>
              <a:buNone/>
            </a:pPr>
            <a:r>
              <a:rPr lang="en-US" sz="2000" b="1" dirty="0">
                <a:solidFill>
                  <a:srgbClr val="FE6200"/>
                </a:solidFill>
                <a:latin typeface="Calibri" panose="020F0502020204030204" pitchFamily="34" charset="0"/>
              </a:rPr>
              <a:t>❶</a:t>
            </a:r>
            <a:r>
              <a:rPr lang="en-US" sz="2000" dirty="0">
                <a:solidFill>
                  <a:srgbClr val="FE6200"/>
                </a:solidFill>
              </a:rPr>
              <a:t>Reads the bitvectors </a:t>
            </a:r>
            <a:r>
              <a:rPr lang="en-US" sz="2000" dirty="0">
                <a:solidFill>
                  <a:schemeClr val="tx1"/>
                </a:solidFill>
              </a:rPr>
              <a:t>from one of the TB-SRAMs using the computed address </a:t>
            </a:r>
          </a:p>
          <a:p>
            <a:pPr marL="454025" lvl="1" indent="0">
              <a:lnSpc>
                <a:spcPct val="100000"/>
              </a:lnSpc>
              <a:spcBef>
                <a:spcPts val="0"/>
              </a:spcBef>
              <a:spcAft>
                <a:spcPts val="0"/>
              </a:spcAft>
              <a:buNone/>
            </a:pPr>
            <a:r>
              <a:rPr lang="en-US" sz="2000" b="1" dirty="0">
                <a:solidFill>
                  <a:srgbClr val="00B050"/>
                </a:solidFill>
                <a:latin typeface="Calibri" panose="020F0502020204030204" pitchFamily="34" charset="0"/>
              </a:rPr>
              <a:t>❷</a:t>
            </a:r>
            <a:r>
              <a:rPr lang="en-US" sz="2000" dirty="0">
                <a:solidFill>
                  <a:srgbClr val="00B050"/>
                </a:solidFill>
              </a:rPr>
              <a:t>Performs the required bitwise comparisons </a:t>
            </a:r>
            <a:r>
              <a:rPr lang="en-US" sz="2000" dirty="0">
                <a:solidFill>
                  <a:schemeClr val="tx1"/>
                </a:solidFill>
              </a:rPr>
              <a:t>to find the traceback output for the current position</a:t>
            </a:r>
          </a:p>
          <a:p>
            <a:pPr marL="454025" lvl="1" indent="0">
              <a:lnSpc>
                <a:spcPct val="100000"/>
              </a:lnSpc>
              <a:spcBef>
                <a:spcPts val="0"/>
              </a:spcBef>
              <a:spcAft>
                <a:spcPts val="0"/>
              </a:spcAft>
              <a:buNone/>
            </a:pPr>
            <a:r>
              <a:rPr lang="en-US" sz="2000" b="1" dirty="0">
                <a:solidFill>
                  <a:srgbClr val="0070C0"/>
                </a:solidFill>
              </a:rPr>
              <a:t>❸</a:t>
            </a:r>
            <a:r>
              <a:rPr lang="en-US" sz="2000" dirty="0">
                <a:solidFill>
                  <a:srgbClr val="1F8DD3"/>
                </a:solidFill>
              </a:rPr>
              <a:t>Computes the next TB-SRAM address </a:t>
            </a:r>
            <a:r>
              <a:rPr lang="en-US" sz="2000" dirty="0">
                <a:solidFill>
                  <a:schemeClr val="tx1"/>
                </a:solidFill>
              </a:rPr>
              <a:t>to read the new set of bitvectors</a:t>
            </a:r>
          </a:p>
          <a:p>
            <a:pPr marL="454025" lvl="1" indent="0">
              <a:lnSpc>
                <a:spcPct val="100000"/>
              </a:lnSpc>
              <a:spcBef>
                <a:spcPts val="0"/>
              </a:spcBef>
              <a:spcAft>
                <a:spcPts val="0"/>
              </a:spcAft>
              <a:buNone/>
            </a:pPr>
            <a:endParaRPr lang="en-US" sz="2000" dirty="0"/>
          </a:p>
        </p:txBody>
      </p:sp>
      <p:sp>
        <p:nvSpPr>
          <p:cNvPr id="9" name="Slide Number Placeholder 8">
            <a:extLst>
              <a:ext uri="{FF2B5EF4-FFF2-40B4-BE49-F238E27FC236}">
                <a16:creationId xmlns:a16="http://schemas.microsoft.com/office/drawing/2014/main" id="{4ADC880C-7F82-9E41-871E-89B70A6CD4E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cxnSp>
        <p:nvCxnSpPr>
          <p:cNvPr id="563" name="Elbow Connector 562">
            <a:extLst>
              <a:ext uri="{FF2B5EF4-FFF2-40B4-BE49-F238E27FC236}">
                <a16:creationId xmlns:a16="http://schemas.microsoft.com/office/drawing/2014/main" id="{0B82A8C2-74C0-F943-B650-18CBE6154000}"/>
              </a:ext>
            </a:extLst>
          </p:cNvPr>
          <p:cNvCxnSpPr>
            <a:cxnSpLocks/>
          </p:cNvCxnSpPr>
          <p:nvPr/>
        </p:nvCxnSpPr>
        <p:spPr>
          <a:xfrm rot="5400000">
            <a:off x="2103185" y="3638664"/>
            <a:ext cx="413180" cy="345523"/>
          </a:xfrm>
          <a:prstGeom prst="bentConnector3">
            <a:avLst>
              <a:gd name="adj1" fmla="val 10064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64" name="TextBox 563">
            <a:extLst>
              <a:ext uri="{FF2B5EF4-FFF2-40B4-BE49-F238E27FC236}">
                <a16:creationId xmlns:a16="http://schemas.microsoft.com/office/drawing/2014/main" id="{E5334EE5-BBF6-EB40-ADF3-E758C18E8684}"/>
              </a:ext>
            </a:extLst>
          </p:cNvPr>
          <p:cNvSpPr txBox="1"/>
          <p:nvPr/>
        </p:nvSpPr>
        <p:spPr>
          <a:xfrm>
            <a:off x="4584658" y="1931079"/>
            <a:ext cx="1068719" cy="988647"/>
          </a:xfrm>
          <a:prstGeom prst="roundRect">
            <a:avLst>
              <a:gd name="adj" fmla="val 6208"/>
            </a:avLst>
          </a:prstGeom>
          <a:solidFill>
            <a:schemeClr val="bg1"/>
          </a:solidFill>
          <a:ln w="28575">
            <a:solidFill>
              <a:srgbClr val="00B050"/>
            </a:solidFill>
          </a:ln>
        </p:spPr>
        <p:txBody>
          <a:bodyPr wrap="square" lIns="0" r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Bitwise Comparisons</a:t>
            </a:r>
          </a:p>
        </p:txBody>
      </p:sp>
      <p:sp>
        <p:nvSpPr>
          <p:cNvPr id="565" name="TextBox 564">
            <a:extLst>
              <a:ext uri="{FF2B5EF4-FFF2-40B4-BE49-F238E27FC236}">
                <a16:creationId xmlns:a16="http://schemas.microsoft.com/office/drawing/2014/main" id="{1E0AAD06-BCC3-6343-A374-CBD99B79E884}"/>
              </a:ext>
            </a:extLst>
          </p:cNvPr>
          <p:cNvSpPr txBox="1"/>
          <p:nvPr/>
        </p:nvSpPr>
        <p:spPr>
          <a:xfrm>
            <a:off x="6483924" y="1782989"/>
            <a:ext cx="1102435" cy="205305"/>
          </a:xfrm>
          <a:prstGeom prst="roundRect">
            <a:avLst>
              <a:gd name="adj" fmla="val 6043"/>
            </a:avLst>
          </a:prstGeom>
          <a:solidFill>
            <a:schemeClr val="bg1"/>
          </a:solidFill>
          <a:ln w="25400">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7"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CIGAR string</a:t>
            </a:r>
          </a:p>
        </p:txBody>
      </p:sp>
      <p:sp>
        <p:nvSpPr>
          <p:cNvPr id="566" name="TextBox 565">
            <a:extLst>
              <a:ext uri="{FF2B5EF4-FFF2-40B4-BE49-F238E27FC236}">
                <a16:creationId xmlns:a16="http://schemas.microsoft.com/office/drawing/2014/main" id="{3FA9E386-0DD1-6F4F-ADAE-9A15D42B3E58}"/>
              </a:ext>
            </a:extLst>
          </p:cNvPr>
          <p:cNvSpPr txBox="1"/>
          <p:nvPr/>
        </p:nvSpPr>
        <p:spPr>
          <a:xfrm>
            <a:off x="4586372" y="1519004"/>
            <a:ext cx="1044000" cy="239622"/>
          </a:xfrm>
          <a:prstGeom prst="roundRect">
            <a:avLst>
              <a:gd name="adj" fmla="val 16667"/>
            </a:avLst>
          </a:prstGeom>
          <a:solidFill>
            <a:schemeClr val="bg1"/>
          </a:solidFill>
          <a:ln w="25400">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7"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Last CIGAR</a:t>
            </a:r>
          </a:p>
        </p:txBody>
      </p:sp>
      <p:cxnSp>
        <p:nvCxnSpPr>
          <p:cNvPr id="567" name="Straight Connector 566">
            <a:extLst>
              <a:ext uri="{FF2B5EF4-FFF2-40B4-BE49-F238E27FC236}">
                <a16:creationId xmlns:a16="http://schemas.microsoft.com/office/drawing/2014/main" id="{A08A14DE-2049-7E4F-8C82-CEC0BEBD9F46}"/>
              </a:ext>
            </a:extLst>
          </p:cNvPr>
          <p:cNvCxnSpPr>
            <a:cxnSpLocks/>
          </p:cNvCxnSpPr>
          <p:nvPr/>
        </p:nvCxnSpPr>
        <p:spPr>
          <a:xfrm flipH="1">
            <a:off x="2372573" y="2426836"/>
            <a:ext cx="648961" cy="0"/>
          </a:xfrm>
          <a:prstGeom prst="line">
            <a:avLst/>
          </a:prstGeom>
          <a:noFill/>
          <a:ln w="38100" cap="flat" cmpd="sng" algn="ctr">
            <a:solidFill>
              <a:srgbClr val="FE6200"/>
            </a:solidFill>
            <a:prstDash val="solid"/>
            <a:miter lim="800000"/>
          </a:ln>
          <a:effectLst/>
        </p:spPr>
      </p:cxnSp>
      <p:cxnSp>
        <p:nvCxnSpPr>
          <p:cNvPr id="568" name="Straight Connector 567">
            <a:extLst>
              <a:ext uri="{FF2B5EF4-FFF2-40B4-BE49-F238E27FC236}">
                <a16:creationId xmlns:a16="http://schemas.microsoft.com/office/drawing/2014/main" id="{CCFB98FF-DF4C-104A-A206-2AE0834543DD}"/>
              </a:ext>
            </a:extLst>
          </p:cNvPr>
          <p:cNvCxnSpPr>
            <a:cxnSpLocks/>
          </p:cNvCxnSpPr>
          <p:nvPr/>
        </p:nvCxnSpPr>
        <p:spPr>
          <a:xfrm flipV="1">
            <a:off x="3025494" y="2009160"/>
            <a:ext cx="0" cy="813058"/>
          </a:xfrm>
          <a:prstGeom prst="line">
            <a:avLst/>
          </a:prstGeom>
          <a:noFill/>
          <a:ln w="38100" cap="flat" cmpd="sng" algn="ctr">
            <a:solidFill>
              <a:srgbClr val="00B050"/>
            </a:solidFill>
            <a:prstDash val="solid"/>
            <a:miter lim="800000"/>
          </a:ln>
          <a:effectLst/>
        </p:spPr>
      </p:cxnSp>
      <p:cxnSp>
        <p:nvCxnSpPr>
          <p:cNvPr id="569" name="Straight Arrow Connector 568">
            <a:extLst>
              <a:ext uri="{FF2B5EF4-FFF2-40B4-BE49-F238E27FC236}">
                <a16:creationId xmlns:a16="http://schemas.microsoft.com/office/drawing/2014/main" id="{CDC9AF70-BDA4-D74B-AB7B-5F9CB52CC166}"/>
              </a:ext>
            </a:extLst>
          </p:cNvPr>
          <p:cNvCxnSpPr>
            <a:cxnSpLocks/>
          </p:cNvCxnSpPr>
          <p:nvPr/>
        </p:nvCxnSpPr>
        <p:spPr>
          <a:xfrm>
            <a:off x="3021533" y="2012147"/>
            <a:ext cx="1548920" cy="0"/>
          </a:xfrm>
          <a:prstGeom prst="straightConnector1">
            <a:avLst/>
          </a:prstGeom>
          <a:noFill/>
          <a:ln w="28575" cap="flat" cmpd="sng" algn="ctr">
            <a:solidFill>
              <a:srgbClr val="00B050"/>
            </a:solidFill>
            <a:prstDash val="solid"/>
            <a:miter lim="800000"/>
            <a:tailEnd type="triangle"/>
          </a:ln>
          <a:effectLst/>
        </p:spPr>
      </p:cxnSp>
      <p:cxnSp>
        <p:nvCxnSpPr>
          <p:cNvPr id="570" name="Straight Arrow Connector 569">
            <a:extLst>
              <a:ext uri="{FF2B5EF4-FFF2-40B4-BE49-F238E27FC236}">
                <a16:creationId xmlns:a16="http://schemas.microsoft.com/office/drawing/2014/main" id="{FB7058E2-454F-2548-867A-2559B42DB0E0}"/>
              </a:ext>
            </a:extLst>
          </p:cNvPr>
          <p:cNvCxnSpPr>
            <a:cxnSpLocks/>
          </p:cNvCxnSpPr>
          <p:nvPr/>
        </p:nvCxnSpPr>
        <p:spPr>
          <a:xfrm>
            <a:off x="3021534" y="2819553"/>
            <a:ext cx="1546983" cy="0"/>
          </a:xfrm>
          <a:prstGeom prst="straightConnector1">
            <a:avLst/>
          </a:prstGeom>
          <a:noFill/>
          <a:ln w="28575" cap="flat" cmpd="sng" algn="ctr">
            <a:solidFill>
              <a:srgbClr val="00B050"/>
            </a:solidFill>
            <a:prstDash val="solid"/>
            <a:miter lim="800000"/>
            <a:tailEnd type="triangle"/>
          </a:ln>
          <a:effectLst/>
        </p:spPr>
      </p:cxnSp>
      <p:cxnSp>
        <p:nvCxnSpPr>
          <p:cNvPr id="571" name="Straight Arrow Connector 570">
            <a:extLst>
              <a:ext uri="{FF2B5EF4-FFF2-40B4-BE49-F238E27FC236}">
                <a16:creationId xmlns:a16="http://schemas.microsoft.com/office/drawing/2014/main" id="{861664B2-DB72-5347-A843-42F2E33593D4}"/>
              </a:ext>
            </a:extLst>
          </p:cNvPr>
          <p:cNvCxnSpPr>
            <a:cxnSpLocks/>
          </p:cNvCxnSpPr>
          <p:nvPr/>
        </p:nvCxnSpPr>
        <p:spPr>
          <a:xfrm>
            <a:off x="3021534" y="2556099"/>
            <a:ext cx="1546983" cy="0"/>
          </a:xfrm>
          <a:prstGeom prst="straightConnector1">
            <a:avLst/>
          </a:prstGeom>
          <a:noFill/>
          <a:ln w="28575" cap="flat" cmpd="sng" algn="ctr">
            <a:solidFill>
              <a:srgbClr val="00B050"/>
            </a:solidFill>
            <a:prstDash val="solid"/>
            <a:miter lim="800000"/>
            <a:tailEnd type="triangle"/>
          </a:ln>
          <a:effectLst/>
        </p:spPr>
      </p:cxnSp>
      <p:sp>
        <p:nvSpPr>
          <p:cNvPr id="572" name="Rounded Rectangle 571">
            <a:extLst>
              <a:ext uri="{FF2B5EF4-FFF2-40B4-BE49-F238E27FC236}">
                <a16:creationId xmlns:a16="http://schemas.microsoft.com/office/drawing/2014/main" id="{8708CD68-56EE-B046-BD4D-B162066469E3}"/>
              </a:ext>
            </a:extLst>
          </p:cNvPr>
          <p:cNvSpPr/>
          <p:nvPr/>
        </p:nvSpPr>
        <p:spPr>
          <a:xfrm>
            <a:off x="3853868" y="2716037"/>
            <a:ext cx="255659" cy="163645"/>
          </a:xfrm>
          <a:prstGeom prst="roundRect">
            <a:avLst>
              <a:gd name="adj" fmla="val 13618"/>
            </a:avLst>
          </a:prstGeom>
          <a:solidFill>
            <a:schemeClr val="accent3">
              <a:lumMod val="20000"/>
              <a:lumOff val="80000"/>
            </a:schemeClr>
          </a:solidFill>
          <a:ln w="19050" cap="flat" cmpd="sng" algn="ctr">
            <a:solidFill>
              <a:srgbClr val="00B050"/>
            </a:solidFill>
            <a:prstDash val="solid"/>
            <a:miter lim="800000"/>
          </a:ln>
          <a:effectLst/>
        </p:spPr>
        <p:txBody>
          <a:bodyPr lIns="24163" tIns="24163" rIns="24163" bIns="24163" rtlCol="0" anchor="ctr"/>
          <a:lstStyle/>
          <a:p>
            <a:pPr marL="0" marR="0" lvl="0" indent="0" algn="ctr" defTabSz="613688" rtl="0" eaLnBrk="1" fontAlgn="auto" latinLnBrk="0" hangingPunct="1">
              <a:lnSpc>
                <a:spcPct val="100000"/>
              </a:lnSpc>
              <a:spcBef>
                <a:spcPts val="0"/>
              </a:spcBef>
              <a:spcAft>
                <a:spcPts val="0"/>
              </a:spcAft>
              <a:buClrTx/>
              <a:buSzTx/>
              <a:buFontTx/>
              <a:buNone/>
              <a:tabLst/>
              <a:defRPr/>
            </a:pPr>
            <a:r>
              <a:rPr kumimoji="0" lang="en-US" sz="1342" b="1" i="0" u="none" strike="noStrike" kern="0" cap="none" spc="0" normalizeH="0" baseline="0" noProof="0" dirty="0">
                <a:ln>
                  <a:noFill/>
                </a:ln>
                <a:solidFill>
                  <a:srgbClr val="00B050"/>
                </a:solidFill>
                <a:effectLst/>
                <a:uLnTx/>
                <a:uFillTx/>
                <a:latin typeface="Corbel" panose="020B0503020204020204" pitchFamily="34" charset="0"/>
                <a:ea typeface="+mn-ea"/>
                <a:cs typeface="+mn-cs"/>
              </a:rPr>
              <a:t>&lt;&lt;</a:t>
            </a:r>
          </a:p>
        </p:txBody>
      </p:sp>
      <p:sp>
        <p:nvSpPr>
          <p:cNvPr id="573" name="TextBox 572">
            <a:extLst>
              <a:ext uri="{FF2B5EF4-FFF2-40B4-BE49-F238E27FC236}">
                <a16:creationId xmlns:a16="http://schemas.microsoft.com/office/drawing/2014/main" id="{B974ACE9-EB80-F84A-9CEB-AE0D33D7FDD9}"/>
              </a:ext>
            </a:extLst>
          </p:cNvPr>
          <p:cNvSpPr txBox="1"/>
          <p:nvPr/>
        </p:nvSpPr>
        <p:spPr>
          <a:xfrm>
            <a:off x="3780712" y="1774928"/>
            <a:ext cx="771442"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srgbClr val="00B050"/>
                </a:solidFill>
                <a:effectLst/>
                <a:uLnTx/>
                <a:uFillTx/>
                <a:latin typeface="Corbel" panose="020B0503020204020204" pitchFamily="34" charset="0"/>
                <a:ea typeface="+mn-ea"/>
                <a:cs typeface="+mn-cs"/>
              </a:rPr>
              <a:t>match</a:t>
            </a:r>
          </a:p>
        </p:txBody>
      </p:sp>
      <p:cxnSp>
        <p:nvCxnSpPr>
          <p:cNvPr id="574" name="Straight Arrow Connector 573">
            <a:extLst>
              <a:ext uri="{FF2B5EF4-FFF2-40B4-BE49-F238E27FC236}">
                <a16:creationId xmlns:a16="http://schemas.microsoft.com/office/drawing/2014/main" id="{DE8D8392-5D67-C44C-BC64-5810CC694411}"/>
              </a:ext>
            </a:extLst>
          </p:cNvPr>
          <p:cNvCxnSpPr>
            <a:cxnSpLocks/>
          </p:cNvCxnSpPr>
          <p:nvPr/>
        </p:nvCxnSpPr>
        <p:spPr>
          <a:xfrm>
            <a:off x="5044691" y="1763360"/>
            <a:ext cx="0" cy="158187"/>
          </a:xfrm>
          <a:prstGeom prst="straightConnector1">
            <a:avLst/>
          </a:prstGeom>
          <a:noFill/>
          <a:ln w="12700" cap="flat" cmpd="sng" algn="ctr">
            <a:solidFill>
              <a:sysClr val="windowText" lastClr="000000"/>
            </a:solidFill>
            <a:prstDash val="solid"/>
            <a:miter lim="800000"/>
            <a:tailEnd type="triangle"/>
          </a:ln>
          <a:effectLst/>
        </p:spPr>
      </p:cxnSp>
      <p:cxnSp>
        <p:nvCxnSpPr>
          <p:cNvPr id="575" name="Straight Arrow Connector 574">
            <a:extLst>
              <a:ext uri="{FF2B5EF4-FFF2-40B4-BE49-F238E27FC236}">
                <a16:creationId xmlns:a16="http://schemas.microsoft.com/office/drawing/2014/main" id="{AEB65493-7199-4D49-8E45-62C6BC260A6A}"/>
              </a:ext>
            </a:extLst>
          </p:cNvPr>
          <p:cNvCxnSpPr>
            <a:cxnSpLocks/>
          </p:cNvCxnSpPr>
          <p:nvPr/>
        </p:nvCxnSpPr>
        <p:spPr>
          <a:xfrm flipH="1" flipV="1">
            <a:off x="5137938" y="1763359"/>
            <a:ext cx="155" cy="160188"/>
          </a:xfrm>
          <a:prstGeom prst="straightConnector1">
            <a:avLst/>
          </a:prstGeom>
          <a:noFill/>
          <a:ln w="12700" cap="flat" cmpd="sng" algn="ctr">
            <a:solidFill>
              <a:sysClr val="windowText" lastClr="000000"/>
            </a:solidFill>
            <a:prstDash val="solid"/>
            <a:miter lim="800000"/>
            <a:tailEnd type="triangle"/>
          </a:ln>
          <a:effectLst/>
        </p:spPr>
      </p:cxnSp>
      <p:sp>
        <p:nvSpPr>
          <p:cNvPr id="576" name="TextBox 575">
            <a:extLst>
              <a:ext uri="{FF2B5EF4-FFF2-40B4-BE49-F238E27FC236}">
                <a16:creationId xmlns:a16="http://schemas.microsoft.com/office/drawing/2014/main" id="{E3AFEA1C-F036-5E40-8D21-E26E2F4C63B4}"/>
              </a:ext>
            </a:extLst>
          </p:cNvPr>
          <p:cNvSpPr txBox="1"/>
          <p:nvPr/>
        </p:nvSpPr>
        <p:spPr>
          <a:xfrm>
            <a:off x="5581915" y="2162081"/>
            <a:ext cx="683064" cy="50539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srgbClr val="00B050"/>
                </a:solidFill>
                <a:effectLst/>
                <a:uLnTx/>
                <a:uFillTx/>
                <a:latin typeface="Corbel" panose="020B0503020204020204" pitchFamily="34" charset="0"/>
                <a:ea typeface="+mn-ea"/>
                <a:cs typeface="+mn-cs"/>
              </a:rPr>
              <a:t>CIGAR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srgbClr val="00B050"/>
                </a:solidFill>
                <a:effectLst/>
                <a:uLnTx/>
                <a:uFillTx/>
                <a:latin typeface="Corbel" panose="020B0503020204020204" pitchFamily="34" charset="0"/>
                <a:ea typeface="+mn-ea"/>
                <a:cs typeface="+mn-cs"/>
              </a:rPr>
              <a:t>out</a:t>
            </a:r>
          </a:p>
        </p:txBody>
      </p:sp>
      <p:cxnSp>
        <p:nvCxnSpPr>
          <p:cNvPr id="577" name="Straight Arrow Connector 576">
            <a:extLst>
              <a:ext uri="{FF2B5EF4-FFF2-40B4-BE49-F238E27FC236}">
                <a16:creationId xmlns:a16="http://schemas.microsoft.com/office/drawing/2014/main" id="{BBF611C3-FA31-864F-8783-06834C2B694F}"/>
              </a:ext>
            </a:extLst>
          </p:cNvPr>
          <p:cNvCxnSpPr>
            <a:cxnSpLocks/>
          </p:cNvCxnSpPr>
          <p:nvPr/>
        </p:nvCxnSpPr>
        <p:spPr>
          <a:xfrm>
            <a:off x="6234605" y="2881025"/>
            <a:ext cx="265788" cy="0"/>
          </a:xfrm>
          <a:prstGeom prst="straightConnector1">
            <a:avLst/>
          </a:prstGeom>
          <a:noFill/>
          <a:ln w="25400" cap="flat" cmpd="sng" algn="ctr">
            <a:solidFill>
              <a:sysClr val="windowText" lastClr="000000"/>
            </a:solidFill>
            <a:prstDash val="solid"/>
            <a:miter lim="800000"/>
            <a:tailEnd type="triangle"/>
          </a:ln>
          <a:effectLst/>
        </p:spPr>
      </p:cxnSp>
      <p:sp>
        <p:nvSpPr>
          <p:cNvPr id="578" name="Triangle 577">
            <a:extLst>
              <a:ext uri="{FF2B5EF4-FFF2-40B4-BE49-F238E27FC236}">
                <a16:creationId xmlns:a16="http://schemas.microsoft.com/office/drawing/2014/main" id="{098B194D-D68F-9842-9199-763F21D443F2}"/>
              </a:ext>
            </a:extLst>
          </p:cNvPr>
          <p:cNvSpPr/>
          <p:nvPr/>
        </p:nvSpPr>
        <p:spPr>
          <a:xfrm rot="5400000">
            <a:off x="6475442" y="1820494"/>
            <a:ext cx="131768" cy="114801"/>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7"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grpSp>
        <p:nvGrpSpPr>
          <p:cNvPr id="581" name="Group 580">
            <a:extLst>
              <a:ext uri="{FF2B5EF4-FFF2-40B4-BE49-F238E27FC236}">
                <a16:creationId xmlns:a16="http://schemas.microsoft.com/office/drawing/2014/main" id="{BB03096E-BD7A-DD44-8FB6-4488AFD44C0D}"/>
              </a:ext>
            </a:extLst>
          </p:cNvPr>
          <p:cNvGrpSpPr/>
          <p:nvPr/>
        </p:nvGrpSpPr>
        <p:grpSpPr>
          <a:xfrm>
            <a:off x="1893480" y="1519890"/>
            <a:ext cx="489309" cy="1545553"/>
            <a:chOff x="8731842" y="10098736"/>
            <a:chExt cx="729028" cy="2688281"/>
          </a:xfrm>
        </p:grpSpPr>
        <p:sp>
          <p:nvSpPr>
            <p:cNvPr id="582" name="Trapezoid 581">
              <a:extLst>
                <a:ext uri="{FF2B5EF4-FFF2-40B4-BE49-F238E27FC236}">
                  <a16:creationId xmlns:a16="http://schemas.microsoft.com/office/drawing/2014/main" id="{B3BB41C3-64B7-7548-865A-3A363AAAA509}"/>
                </a:ext>
              </a:extLst>
            </p:cNvPr>
            <p:cNvSpPr/>
            <p:nvPr/>
          </p:nvSpPr>
          <p:spPr>
            <a:xfrm rot="5400000">
              <a:off x="7781130" y="11107277"/>
              <a:ext cx="2688281" cy="671199"/>
            </a:xfrm>
            <a:prstGeom prst="trapezoid">
              <a:avLst>
                <a:gd name="adj" fmla="val 59146"/>
              </a:avLst>
            </a:prstGeom>
            <a:solidFill>
              <a:schemeClr val="bg1"/>
            </a:solidFill>
            <a:ln w="28575">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42"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583" name="TextBox 582">
              <a:extLst>
                <a:ext uri="{FF2B5EF4-FFF2-40B4-BE49-F238E27FC236}">
                  <a16:creationId xmlns:a16="http://schemas.microsoft.com/office/drawing/2014/main" id="{8FA70E3B-445B-A94F-8C98-99EFA4DB4B19}"/>
                </a:ext>
              </a:extLst>
            </p:cNvPr>
            <p:cNvSpPr txBox="1"/>
            <p:nvPr/>
          </p:nvSpPr>
          <p:spPr>
            <a:xfrm>
              <a:off x="8731842" y="10299492"/>
              <a:ext cx="596558" cy="2313655"/>
            </a:xfrm>
            <a:prstGeom prst="rect">
              <a:avLst/>
            </a:prstGeom>
            <a:noFill/>
            <a:ln w="28575">
              <a:noFill/>
            </a:ln>
          </p:spPr>
          <p:txBody>
            <a:bodyPr wrap="square" rtlCol="0">
              <a:spAutoFit/>
            </a:bodyPr>
            <a:lstStyle/>
            <a:p>
              <a:pPr marL="0" marR="0" lvl="0" indent="0" algn="l" defTabSz="457200" rtl="0" eaLnBrk="1" fontAlgn="auto" latinLnBrk="0" hangingPunct="1">
                <a:lnSpc>
                  <a:spcPct val="100000"/>
                </a:lnSpc>
                <a:spcBef>
                  <a:spcPts val="0"/>
                </a:spcBef>
                <a:spcAft>
                  <a:spcPts val="806"/>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100000"/>
                </a:lnSpc>
                <a:spcBef>
                  <a:spcPts val="806"/>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grpSp>
      <p:cxnSp>
        <p:nvCxnSpPr>
          <p:cNvPr id="584" name="Elbow Connector 583">
            <a:extLst>
              <a:ext uri="{FF2B5EF4-FFF2-40B4-BE49-F238E27FC236}">
                <a16:creationId xmlns:a16="http://schemas.microsoft.com/office/drawing/2014/main" id="{C6654352-9FEF-DA4B-9F42-DC8631E7CB75}"/>
              </a:ext>
            </a:extLst>
          </p:cNvPr>
          <p:cNvCxnSpPr>
            <a:cxnSpLocks/>
          </p:cNvCxnSpPr>
          <p:nvPr/>
        </p:nvCxnSpPr>
        <p:spPr>
          <a:xfrm rot="5400000" flipH="1" flipV="1">
            <a:off x="834701" y="2605058"/>
            <a:ext cx="1933000" cy="265788"/>
          </a:xfrm>
          <a:prstGeom prst="bentConnector3">
            <a:avLst>
              <a:gd name="adj1" fmla="val 100005"/>
            </a:avLst>
          </a:prstGeom>
          <a:ln w="28575">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585" name="Elbow Connector 584">
            <a:extLst>
              <a:ext uri="{FF2B5EF4-FFF2-40B4-BE49-F238E27FC236}">
                <a16:creationId xmlns:a16="http://schemas.microsoft.com/office/drawing/2014/main" id="{50F04BE6-B360-464D-BFD0-9D03B27316AC}"/>
              </a:ext>
            </a:extLst>
          </p:cNvPr>
          <p:cNvCxnSpPr>
            <a:cxnSpLocks/>
          </p:cNvCxnSpPr>
          <p:nvPr/>
        </p:nvCxnSpPr>
        <p:spPr>
          <a:xfrm rot="5400000" flipH="1" flipV="1">
            <a:off x="1200272" y="2648502"/>
            <a:ext cx="1292694" cy="144975"/>
          </a:xfrm>
          <a:prstGeom prst="bentConnector3">
            <a:avLst>
              <a:gd name="adj1" fmla="val 99997"/>
            </a:avLst>
          </a:prstGeom>
          <a:ln w="28575">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586" name="Elbow Connector 585">
            <a:extLst>
              <a:ext uri="{FF2B5EF4-FFF2-40B4-BE49-F238E27FC236}">
                <a16:creationId xmlns:a16="http://schemas.microsoft.com/office/drawing/2014/main" id="{9C15819A-0468-004C-B0E7-4CC47838EC18}"/>
              </a:ext>
            </a:extLst>
          </p:cNvPr>
          <p:cNvCxnSpPr>
            <a:cxnSpLocks/>
          </p:cNvCxnSpPr>
          <p:nvPr/>
        </p:nvCxnSpPr>
        <p:spPr>
          <a:xfrm>
            <a:off x="1765926" y="3371805"/>
            <a:ext cx="1260000" cy="579900"/>
          </a:xfrm>
          <a:prstGeom prst="bentConnector2">
            <a:avLst/>
          </a:prstGeom>
          <a:ln w="28575">
            <a:solidFill>
              <a:srgbClr val="FE6200"/>
            </a:solidFill>
          </a:ln>
        </p:spPr>
        <p:style>
          <a:lnRef idx="1">
            <a:schemeClr val="accent1"/>
          </a:lnRef>
          <a:fillRef idx="0">
            <a:schemeClr val="accent1"/>
          </a:fillRef>
          <a:effectRef idx="0">
            <a:schemeClr val="accent1"/>
          </a:effectRef>
          <a:fontRef idx="minor">
            <a:schemeClr val="tx1"/>
          </a:fontRef>
        </p:style>
      </p:cxnSp>
      <p:cxnSp>
        <p:nvCxnSpPr>
          <p:cNvPr id="587" name="Elbow Connector 586">
            <a:extLst>
              <a:ext uri="{FF2B5EF4-FFF2-40B4-BE49-F238E27FC236}">
                <a16:creationId xmlns:a16="http://schemas.microsoft.com/office/drawing/2014/main" id="{3DDD82D3-C5B3-9744-836A-D2D10EF7A0D3}"/>
              </a:ext>
            </a:extLst>
          </p:cNvPr>
          <p:cNvCxnSpPr>
            <a:cxnSpLocks/>
          </p:cNvCxnSpPr>
          <p:nvPr/>
        </p:nvCxnSpPr>
        <p:spPr>
          <a:xfrm rot="5400000" flipH="1" flipV="1">
            <a:off x="1678773" y="2938191"/>
            <a:ext cx="432000" cy="108000"/>
          </a:xfrm>
          <a:prstGeom prst="bentConnector3">
            <a:avLst>
              <a:gd name="adj1" fmla="val 99997"/>
            </a:avLst>
          </a:prstGeom>
          <a:ln w="28575">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588" name="Elbow Connector 587">
            <a:extLst>
              <a:ext uri="{FF2B5EF4-FFF2-40B4-BE49-F238E27FC236}">
                <a16:creationId xmlns:a16="http://schemas.microsoft.com/office/drawing/2014/main" id="{EDF44B07-41E7-A44E-BB98-D10329211503}"/>
              </a:ext>
            </a:extLst>
          </p:cNvPr>
          <p:cNvCxnSpPr>
            <a:cxnSpLocks/>
          </p:cNvCxnSpPr>
          <p:nvPr/>
        </p:nvCxnSpPr>
        <p:spPr>
          <a:xfrm>
            <a:off x="1836489" y="3200756"/>
            <a:ext cx="4276763" cy="773200"/>
          </a:xfrm>
          <a:prstGeom prst="bentConnector2">
            <a:avLst/>
          </a:prstGeom>
          <a:ln w="28575">
            <a:solidFill>
              <a:srgbClr val="FE6200"/>
            </a:solidFill>
          </a:ln>
        </p:spPr>
        <p:style>
          <a:lnRef idx="1">
            <a:schemeClr val="accent1"/>
          </a:lnRef>
          <a:fillRef idx="0">
            <a:schemeClr val="accent1"/>
          </a:fillRef>
          <a:effectRef idx="0">
            <a:schemeClr val="accent1"/>
          </a:effectRef>
          <a:fontRef idx="minor">
            <a:schemeClr val="tx1"/>
          </a:fontRef>
        </p:style>
      </p:cxnSp>
      <p:cxnSp>
        <p:nvCxnSpPr>
          <p:cNvPr id="591" name="Straight Arrow Connector 590">
            <a:extLst>
              <a:ext uri="{FF2B5EF4-FFF2-40B4-BE49-F238E27FC236}">
                <a16:creationId xmlns:a16="http://schemas.microsoft.com/office/drawing/2014/main" id="{28F693E7-383B-2E47-9AB2-EF68DC3D3B06}"/>
              </a:ext>
            </a:extLst>
          </p:cNvPr>
          <p:cNvCxnSpPr>
            <a:cxnSpLocks/>
          </p:cNvCxnSpPr>
          <p:nvPr/>
        </p:nvCxnSpPr>
        <p:spPr>
          <a:xfrm>
            <a:off x="3021533" y="2285479"/>
            <a:ext cx="1548920" cy="0"/>
          </a:xfrm>
          <a:prstGeom prst="straightConnector1">
            <a:avLst/>
          </a:prstGeom>
          <a:noFill/>
          <a:ln w="28575" cap="flat" cmpd="sng" algn="ctr">
            <a:solidFill>
              <a:srgbClr val="00B050"/>
            </a:solidFill>
            <a:prstDash val="solid"/>
            <a:miter lim="800000"/>
            <a:tailEnd type="triangle"/>
          </a:ln>
          <a:effectLst/>
        </p:spPr>
      </p:cxnSp>
      <p:sp>
        <p:nvSpPr>
          <p:cNvPr id="592" name="TextBox 591">
            <a:extLst>
              <a:ext uri="{FF2B5EF4-FFF2-40B4-BE49-F238E27FC236}">
                <a16:creationId xmlns:a16="http://schemas.microsoft.com/office/drawing/2014/main" id="{A92B5A6D-2AE8-BB43-BEC1-84F9E2B19C82}"/>
              </a:ext>
            </a:extLst>
          </p:cNvPr>
          <p:cNvSpPr txBox="1"/>
          <p:nvPr/>
        </p:nvSpPr>
        <p:spPr>
          <a:xfrm>
            <a:off x="2402255" y="2164755"/>
            <a:ext cx="740488" cy="27808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192</a:t>
            </a:r>
          </a:p>
        </p:txBody>
      </p:sp>
      <p:cxnSp>
        <p:nvCxnSpPr>
          <p:cNvPr id="593" name="Straight Connector 592">
            <a:extLst>
              <a:ext uri="{FF2B5EF4-FFF2-40B4-BE49-F238E27FC236}">
                <a16:creationId xmlns:a16="http://schemas.microsoft.com/office/drawing/2014/main" id="{C388A2BB-7AF9-F246-B338-DE879117FE70}"/>
              </a:ext>
            </a:extLst>
          </p:cNvPr>
          <p:cNvCxnSpPr>
            <a:cxnSpLocks/>
          </p:cNvCxnSpPr>
          <p:nvPr/>
        </p:nvCxnSpPr>
        <p:spPr>
          <a:xfrm flipV="1">
            <a:off x="2571839" y="2343040"/>
            <a:ext cx="210863" cy="183833"/>
          </a:xfrm>
          <a:prstGeom prst="line">
            <a:avLst/>
          </a:prstGeom>
          <a:noFill/>
          <a:ln w="25400" cap="flat" cmpd="sng" algn="ctr">
            <a:solidFill>
              <a:sysClr val="windowText" lastClr="000000"/>
            </a:solidFill>
            <a:prstDash val="solid"/>
            <a:miter lim="800000"/>
          </a:ln>
          <a:effectLst/>
        </p:spPr>
      </p:cxnSp>
      <p:sp>
        <p:nvSpPr>
          <p:cNvPr id="596" name="TextBox 595">
            <a:extLst>
              <a:ext uri="{FF2B5EF4-FFF2-40B4-BE49-F238E27FC236}">
                <a16:creationId xmlns:a16="http://schemas.microsoft.com/office/drawing/2014/main" id="{AD7BACB7-46EE-8745-B6BA-776F2321642F}"/>
              </a:ext>
            </a:extLst>
          </p:cNvPr>
          <p:cNvSpPr txBox="1"/>
          <p:nvPr/>
        </p:nvSpPr>
        <p:spPr>
          <a:xfrm>
            <a:off x="3708125" y="2050408"/>
            <a:ext cx="844029"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srgbClr val="00B050"/>
                </a:solidFill>
                <a:effectLst/>
                <a:uLnTx/>
                <a:uFillTx/>
                <a:latin typeface="Corbel" panose="020B0503020204020204" pitchFamily="34" charset="0"/>
                <a:ea typeface="+mn-ea"/>
                <a:cs typeface="+mn-cs"/>
              </a:rPr>
              <a:t>insertion</a:t>
            </a:r>
          </a:p>
        </p:txBody>
      </p:sp>
      <p:sp>
        <p:nvSpPr>
          <p:cNvPr id="597" name="TextBox 596">
            <a:extLst>
              <a:ext uri="{FF2B5EF4-FFF2-40B4-BE49-F238E27FC236}">
                <a16:creationId xmlns:a16="http://schemas.microsoft.com/office/drawing/2014/main" id="{BCF652AD-8AE6-7C44-8646-3E7D921ED24E}"/>
              </a:ext>
            </a:extLst>
          </p:cNvPr>
          <p:cNvSpPr txBox="1"/>
          <p:nvPr/>
        </p:nvSpPr>
        <p:spPr>
          <a:xfrm>
            <a:off x="3780712" y="2310187"/>
            <a:ext cx="771442"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srgbClr val="00B050"/>
                </a:solidFill>
                <a:effectLst/>
                <a:uLnTx/>
                <a:uFillTx/>
                <a:latin typeface="Corbel" panose="020B0503020204020204" pitchFamily="34" charset="0"/>
                <a:ea typeface="+mn-ea"/>
                <a:cs typeface="+mn-cs"/>
              </a:rPr>
              <a:t>deletion</a:t>
            </a:r>
          </a:p>
        </p:txBody>
      </p:sp>
      <p:sp>
        <p:nvSpPr>
          <p:cNvPr id="598" name="TextBox 597">
            <a:extLst>
              <a:ext uri="{FF2B5EF4-FFF2-40B4-BE49-F238E27FC236}">
                <a16:creationId xmlns:a16="http://schemas.microsoft.com/office/drawing/2014/main" id="{D44B4EB5-27DC-6E4C-92CB-01DF2A513642}"/>
              </a:ext>
            </a:extLst>
          </p:cNvPr>
          <p:cNvSpPr txBox="1"/>
          <p:nvPr/>
        </p:nvSpPr>
        <p:spPr>
          <a:xfrm>
            <a:off x="3780712" y="2577030"/>
            <a:ext cx="771442"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srgbClr val="00B050"/>
                </a:solidFill>
                <a:effectLst/>
                <a:uLnTx/>
                <a:uFillTx/>
                <a:latin typeface="Corbel" panose="020B0503020204020204" pitchFamily="34" charset="0"/>
                <a:ea typeface="+mn-ea"/>
                <a:cs typeface="+mn-cs"/>
              </a:rPr>
              <a:t>subs</a:t>
            </a:r>
          </a:p>
        </p:txBody>
      </p:sp>
      <p:cxnSp>
        <p:nvCxnSpPr>
          <p:cNvPr id="599" name="Straight Arrow Connector 598">
            <a:extLst>
              <a:ext uri="{FF2B5EF4-FFF2-40B4-BE49-F238E27FC236}">
                <a16:creationId xmlns:a16="http://schemas.microsoft.com/office/drawing/2014/main" id="{D1077A70-E05F-2245-86A5-E94803DC5B87}"/>
              </a:ext>
            </a:extLst>
          </p:cNvPr>
          <p:cNvCxnSpPr>
            <a:cxnSpLocks/>
          </p:cNvCxnSpPr>
          <p:nvPr/>
        </p:nvCxnSpPr>
        <p:spPr>
          <a:xfrm flipV="1">
            <a:off x="6222243" y="1877894"/>
            <a:ext cx="265788" cy="247"/>
          </a:xfrm>
          <a:prstGeom prst="straightConnector1">
            <a:avLst/>
          </a:prstGeom>
          <a:noFill/>
          <a:ln w="25400" cap="flat" cmpd="sng" algn="ctr">
            <a:solidFill>
              <a:sysClr val="windowText" lastClr="000000"/>
            </a:solidFill>
            <a:prstDash val="solid"/>
            <a:miter lim="800000"/>
            <a:tailEnd type="triangle"/>
          </a:ln>
          <a:effectLst/>
        </p:spPr>
      </p:cxnSp>
      <p:cxnSp>
        <p:nvCxnSpPr>
          <p:cNvPr id="600" name="Straight Connector 599">
            <a:extLst>
              <a:ext uri="{FF2B5EF4-FFF2-40B4-BE49-F238E27FC236}">
                <a16:creationId xmlns:a16="http://schemas.microsoft.com/office/drawing/2014/main" id="{4A131C07-DBEE-2046-B5F9-9561CD5C84DF}"/>
              </a:ext>
            </a:extLst>
          </p:cNvPr>
          <p:cNvCxnSpPr>
            <a:cxnSpLocks/>
          </p:cNvCxnSpPr>
          <p:nvPr/>
        </p:nvCxnSpPr>
        <p:spPr>
          <a:xfrm flipH="1">
            <a:off x="5651438" y="2424496"/>
            <a:ext cx="564904" cy="0"/>
          </a:xfrm>
          <a:prstGeom prst="line">
            <a:avLst/>
          </a:prstGeom>
          <a:noFill/>
          <a:ln w="38100" cap="flat" cmpd="sng" algn="ctr">
            <a:solidFill>
              <a:srgbClr val="00B050"/>
            </a:solidFill>
            <a:prstDash val="solid"/>
            <a:miter lim="800000"/>
          </a:ln>
          <a:effectLst/>
        </p:spPr>
      </p:cxnSp>
      <p:cxnSp>
        <p:nvCxnSpPr>
          <p:cNvPr id="601" name="Straight Connector 600">
            <a:extLst>
              <a:ext uri="{FF2B5EF4-FFF2-40B4-BE49-F238E27FC236}">
                <a16:creationId xmlns:a16="http://schemas.microsoft.com/office/drawing/2014/main" id="{C2799503-01D4-E44C-88E3-02E6407AD831}"/>
              </a:ext>
            </a:extLst>
          </p:cNvPr>
          <p:cNvCxnSpPr>
            <a:cxnSpLocks/>
          </p:cNvCxnSpPr>
          <p:nvPr/>
        </p:nvCxnSpPr>
        <p:spPr>
          <a:xfrm flipH="1" flipV="1">
            <a:off x="6232113" y="1880029"/>
            <a:ext cx="0" cy="558000"/>
          </a:xfrm>
          <a:prstGeom prst="line">
            <a:avLst/>
          </a:prstGeom>
          <a:noFill/>
          <a:ln w="25400" cap="flat" cmpd="sng" algn="ctr">
            <a:solidFill>
              <a:sysClr val="windowText" lastClr="000000"/>
            </a:solidFill>
            <a:prstDash val="solid"/>
            <a:miter lim="800000"/>
          </a:ln>
          <a:effectLst/>
        </p:spPr>
      </p:cxnSp>
      <p:cxnSp>
        <p:nvCxnSpPr>
          <p:cNvPr id="602" name="Elbow Connector 601">
            <a:extLst>
              <a:ext uri="{FF2B5EF4-FFF2-40B4-BE49-F238E27FC236}">
                <a16:creationId xmlns:a16="http://schemas.microsoft.com/office/drawing/2014/main" id="{EBF8330A-AB2E-3944-919B-2303B9A47DC5}"/>
              </a:ext>
            </a:extLst>
          </p:cNvPr>
          <p:cNvCxnSpPr>
            <a:cxnSpLocks/>
          </p:cNvCxnSpPr>
          <p:nvPr/>
        </p:nvCxnSpPr>
        <p:spPr>
          <a:xfrm flipH="1" flipV="1">
            <a:off x="2172136" y="1659171"/>
            <a:ext cx="5146612" cy="1183963"/>
          </a:xfrm>
          <a:prstGeom prst="bentConnector4">
            <a:avLst>
              <a:gd name="adj1" fmla="val -10722"/>
              <a:gd name="adj2" fmla="val 11789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603" name="Group 602">
            <a:extLst>
              <a:ext uri="{FF2B5EF4-FFF2-40B4-BE49-F238E27FC236}">
                <a16:creationId xmlns:a16="http://schemas.microsoft.com/office/drawing/2014/main" id="{06809DCA-8BCB-FD44-8F78-99FBE71E5E36}"/>
              </a:ext>
            </a:extLst>
          </p:cNvPr>
          <p:cNvGrpSpPr/>
          <p:nvPr/>
        </p:nvGrpSpPr>
        <p:grpSpPr>
          <a:xfrm>
            <a:off x="3123589" y="1756090"/>
            <a:ext cx="740488" cy="340345"/>
            <a:chOff x="4885665" y="9917646"/>
            <a:chExt cx="1103262" cy="507084"/>
          </a:xfrm>
        </p:grpSpPr>
        <p:sp>
          <p:nvSpPr>
            <p:cNvPr id="604" name="TextBox 603">
              <a:extLst>
                <a:ext uri="{FF2B5EF4-FFF2-40B4-BE49-F238E27FC236}">
                  <a16:creationId xmlns:a16="http://schemas.microsoft.com/office/drawing/2014/main" id="{3C95F26E-E38F-A94E-A5A4-41871B6B04A5}"/>
                </a:ext>
              </a:extLst>
            </p:cNvPr>
            <p:cNvSpPr txBox="1"/>
            <p:nvPr/>
          </p:nvSpPr>
          <p:spPr>
            <a:xfrm>
              <a:off x="4885665" y="9917646"/>
              <a:ext cx="1103262" cy="414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605" name="Straight Connector 604">
              <a:extLst>
                <a:ext uri="{FF2B5EF4-FFF2-40B4-BE49-F238E27FC236}">
                  <a16:creationId xmlns:a16="http://schemas.microsoft.com/office/drawing/2014/main" id="{C9FB4E5B-CC78-A240-A7E1-111E4923C7DA}"/>
                </a:ext>
              </a:extLst>
            </p:cNvPr>
            <p:cNvCxnSpPr>
              <a:cxnSpLocks/>
            </p:cNvCxnSpPr>
            <p:nvPr/>
          </p:nvCxnSpPr>
          <p:spPr>
            <a:xfrm flipV="1">
              <a:off x="5105892" y="10150836"/>
              <a:ext cx="314167" cy="273894"/>
            </a:xfrm>
            <a:prstGeom prst="line">
              <a:avLst/>
            </a:prstGeom>
            <a:noFill/>
            <a:ln w="25400" cap="flat" cmpd="sng" algn="ctr">
              <a:solidFill>
                <a:sysClr val="windowText" lastClr="000000"/>
              </a:solidFill>
              <a:prstDash val="solid"/>
              <a:miter lim="800000"/>
            </a:ln>
            <a:effectLst/>
          </p:spPr>
        </p:cxnSp>
      </p:grpSp>
      <p:grpSp>
        <p:nvGrpSpPr>
          <p:cNvPr id="606" name="Group 605">
            <a:extLst>
              <a:ext uri="{FF2B5EF4-FFF2-40B4-BE49-F238E27FC236}">
                <a16:creationId xmlns:a16="http://schemas.microsoft.com/office/drawing/2014/main" id="{3CC76A91-0F69-6349-A693-1D70B0A72DF4}"/>
              </a:ext>
            </a:extLst>
          </p:cNvPr>
          <p:cNvGrpSpPr/>
          <p:nvPr/>
        </p:nvGrpSpPr>
        <p:grpSpPr>
          <a:xfrm>
            <a:off x="3350202" y="2040556"/>
            <a:ext cx="740488" cy="340345"/>
            <a:chOff x="4885665" y="9917646"/>
            <a:chExt cx="1103262" cy="507084"/>
          </a:xfrm>
        </p:grpSpPr>
        <p:sp>
          <p:nvSpPr>
            <p:cNvPr id="607" name="TextBox 606">
              <a:extLst>
                <a:ext uri="{FF2B5EF4-FFF2-40B4-BE49-F238E27FC236}">
                  <a16:creationId xmlns:a16="http://schemas.microsoft.com/office/drawing/2014/main" id="{8A061629-6256-7F4C-A047-85D45E30EDF3}"/>
                </a:ext>
              </a:extLst>
            </p:cNvPr>
            <p:cNvSpPr txBox="1"/>
            <p:nvPr/>
          </p:nvSpPr>
          <p:spPr>
            <a:xfrm>
              <a:off x="4885665" y="9917646"/>
              <a:ext cx="1103262" cy="414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608" name="Straight Connector 607">
              <a:extLst>
                <a:ext uri="{FF2B5EF4-FFF2-40B4-BE49-F238E27FC236}">
                  <a16:creationId xmlns:a16="http://schemas.microsoft.com/office/drawing/2014/main" id="{5320A65B-F2CE-CE4D-AC1E-6A49F74F5F08}"/>
                </a:ext>
              </a:extLst>
            </p:cNvPr>
            <p:cNvCxnSpPr>
              <a:cxnSpLocks/>
            </p:cNvCxnSpPr>
            <p:nvPr/>
          </p:nvCxnSpPr>
          <p:spPr>
            <a:xfrm flipV="1">
              <a:off x="5105892" y="10150836"/>
              <a:ext cx="314167" cy="273894"/>
            </a:xfrm>
            <a:prstGeom prst="line">
              <a:avLst/>
            </a:prstGeom>
            <a:noFill/>
            <a:ln w="25400" cap="flat" cmpd="sng" algn="ctr">
              <a:solidFill>
                <a:sysClr val="windowText" lastClr="000000"/>
              </a:solidFill>
              <a:prstDash val="solid"/>
              <a:miter lim="800000"/>
            </a:ln>
            <a:effectLst/>
          </p:spPr>
        </p:cxnSp>
      </p:grpSp>
      <p:grpSp>
        <p:nvGrpSpPr>
          <p:cNvPr id="609" name="Group 608">
            <a:extLst>
              <a:ext uri="{FF2B5EF4-FFF2-40B4-BE49-F238E27FC236}">
                <a16:creationId xmlns:a16="http://schemas.microsoft.com/office/drawing/2014/main" id="{7A4AD672-2E16-E44D-BD5A-DDDB6A3B3CF0}"/>
              </a:ext>
            </a:extLst>
          </p:cNvPr>
          <p:cNvGrpSpPr/>
          <p:nvPr/>
        </p:nvGrpSpPr>
        <p:grpSpPr>
          <a:xfrm>
            <a:off x="3123589" y="2326787"/>
            <a:ext cx="740488" cy="340345"/>
            <a:chOff x="4885665" y="9917646"/>
            <a:chExt cx="1103262" cy="507084"/>
          </a:xfrm>
        </p:grpSpPr>
        <p:sp>
          <p:nvSpPr>
            <p:cNvPr id="610" name="TextBox 609">
              <a:extLst>
                <a:ext uri="{FF2B5EF4-FFF2-40B4-BE49-F238E27FC236}">
                  <a16:creationId xmlns:a16="http://schemas.microsoft.com/office/drawing/2014/main" id="{5A7B4C62-F9B6-8047-9A7F-8DCED48C7A6D}"/>
                </a:ext>
              </a:extLst>
            </p:cNvPr>
            <p:cNvSpPr txBox="1"/>
            <p:nvPr/>
          </p:nvSpPr>
          <p:spPr>
            <a:xfrm>
              <a:off x="4885665" y="9917646"/>
              <a:ext cx="1103262" cy="414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611" name="Straight Connector 610">
              <a:extLst>
                <a:ext uri="{FF2B5EF4-FFF2-40B4-BE49-F238E27FC236}">
                  <a16:creationId xmlns:a16="http://schemas.microsoft.com/office/drawing/2014/main" id="{A79053E8-5E62-614E-A5F0-BB057A943076}"/>
                </a:ext>
              </a:extLst>
            </p:cNvPr>
            <p:cNvCxnSpPr>
              <a:cxnSpLocks/>
            </p:cNvCxnSpPr>
            <p:nvPr/>
          </p:nvCxnSpPr>
          <p:spPr>
            <a:xfrm flipV="1">
              <a:off x="5105892" y="10150836"/>
              <a:ext cx="314167" cy="273894"/>
            </a:xfrm>
            <a:prstGeom prst="line">
              <a:avLst/>
            </a:prstGeom>
            <a:noFill/>
            <a:ln w="25400" cap="flat" cmpd="sng" algn="ctr">
              <a:solidFill>
                <a:sysClr val="windowText" lastClr="000000"/>
              </a:solidFill>
              <a:prstDash val="solid"/>
              <a:miter lim="800000"/>
            </a:ln>
            <a:effectLst/>
          </p:spPr>
        </p:cxnSp>
      </p:grpSp>
      <p:grpSp>
        <p:nvGrpSpPr>
          <p:cNvPr id="612" name="Group 611">
            <a:extLst>
              <a:ext uri="{FF2B5EF4-FFF2-40B4-BE49-F238E27FC236}">
                <a16:creationId xmlns:a16="http://schemas.microsoft.com/office/drawing/2014/main" id="{BAB7FB5E-CFFD-3C42-B4E6-B5C4A1398080}"/>
              </a:ext>
            </a:extLst>
          </p:cNvPr>
          <p:cNvGrpSpPr/>
          <p:nvPr/>
        </p:nvGrpSpPr>
        <p:grpSpPr>
          <a:xfrm>
            <a:off x="3349450" y="2579389"/>
            <a:ext cx="740488" cy="340345"/>
            <a:chOff x="4885665" y="9917646"/>
            <a:chExt cx="1103262" cy="507084"/>
          </a:xfrm>
        </p:grpSpPr>
        <p:sp>
          <p:nvSpPr>
            <p:cNvPr id="613" name="TextBox 612">
              <a:extLst>
                <a:ext uri="{FF2B5EF4-FFF2-40B4-BE49-F238E27FC236}">
                  <a16:creationId xmlns:a16="http://schemas.microsoft.com/office/drawing/2014/main" id="{2880583D-EEF8-8846-9CF0-B6D311B7753C}"/>
                </a:ext>
              </a:extLst>
            </p:cNvPr>
            <p:cNvSpPr txBox="1"/>
            <p:nvPr/>
          </p:nvSpPr>
          <p:spPr>
            <a:xfrm>
              <a:off x="4885665" y="9917646"/>
              <a:ext cx="1103262" cy="414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614" name="Straight Connector 613">
              <a:extLst>
                <a:ext uri="{FF2B5EF4-FFF2-40B4-BE49-F238E27FC236}">
                  <a16:creationId xmlns:a16="http://schemas.microsoft.com/office/drawing/2014/main" id="{F5363486-A11B-AE45-88C7-463F1C839614}"/>
                </a:ext>
              </a:extLst>
            </p:cNvPr>
            <p:cNvCxnSpPr>
              <a:cxnSpLocks/>
            </p:cNvCxnSpPr>
            <p:nvPr/>
          </p:nvCxnSpPr>
          <p:spPr>
            <a:xfrm flipV="1">
              <a:off x="5105892" y="10150836"/>
              <a:ext cx="314167" cy="273894"/>
            </a:xfrm>
            <a:prstGeom prst="line">
              <a:avLst/>
            </a:prstGeom>
            <a:noFill/>
            <a:ln w="25400" cap="flat" cmpd="sng" algn="ctr">
              <a:solidFill>
                <a:sysClr val="windowText" lastClr="000000"/>
              </a:solidFill>
              <a:prstDash val="solid"/>
              <a:miter lim="800000"/>
            </a:ln>
            <a:effectLst/>
          </p:spPr>
        </p:cxnSp>
      </p:grpSp>
      <p:cxnSp>
        <p:nvCxnSpPr>
          <p:cNvPr id="615" name="Elbow Connector 614">
            <a:extLst>
              <a:ext uri="{FF2B5EF4-FFF2-40B4-BE49-F238E27FC236}">
                <a16:creationId xmlns:a16="http://schemas.microsoft.com/office/drawing/2014/main" id="{80EE5B8B-035E-254A-B4D5-EF759E4808AC}"/>
              </a:ext>
            </a:extLst>
          </p:cNvPr>
          <p:cNvCxnSpPr>
            <a:cxnSpLocks/>
            <a:stCxn id="565" idx="3"/>
            <a:endCxn id="616" idx="0"/>
          </p:cNvCxnSpPr>
          <p:nvPr/>
        </p:nvCxnSpPr>
        <p:spPr>
          <a:xfrm>
            <a:off x="7586359" y="1885642"/>
            <a:ext cx="52703" cy="2357045"/>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6" name="TextBox 615">
            <a:extLst>
              <a:ext uri="{FF2B5EF4-FFF2-40B4-BE49-F238E27FC236}">
                <a16:creationId xmlns:a16="http://schemas.microsoft.com/office/drawing/2014/main" id="{9669A2DD-B39E-CE46-8579-825EB9656649}"/>
              </a:ext>
            </a:extLst>
          </p:cNvPr>
          <p:cNvSpPr txBox="1"/>
          <p:nvPr/>
        </p:nvSpPr>
        <p:spPr>
          <a:xfrm>
            <a:off x="7186883" y="4242687"/>
            <a:ext cx="904358" cy="459228"/>
          </a:xfrm>
          <a:prstGeom prst="rect">
            <a:avLst/>
          </a:prstGeom>
          <a:noFill/>
        </p:spPr>
        <p:txBody>
          <a:bodyPr wrap="square" t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to main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p>
        </p:txBody>
      </p:sp>
      <p:cxnSp>
        <p:nvCxnSpPr>
          <p:cNvPr id="619" name="Straight Connector 618">
            <a:extLst>
              <a:ext uri="{FF2B5EF4-FFF2-40B4-BE49-F238E27FC236}">
                <a16:creationId xmlns:a16="http://schemas.microsoft.com/office/drawing/2014/main" id="{892F1FDA-66AF-2644-9BDF-0EA0E3E61A5F}"/>
              </a:ext>
            </a:extLst>
          </p:cNvPr>
          <p:cNvCxnSpPr>
            <a:cxnSpLocks/>
          </p:cNvCxnSpPr>
          <p:nvPr/>
        </p:nvCxnSpPr>
        <p:spPr>
          <a:xfrm flipH="1">
            <a:off x="2482538" y="3611757"/>
            <a:ext cx="4479057" cy="92"/>
          </a:xfrm>
          <a:prstGeom prst="line">
            <a:avLst/>
          </a:prstGeom>
          <a:noFill/>
          <a:ln w="28575" cap="flat" cmpd="sng" algn="ctr">
            <a:solidFill>
              <a:srgbClr val="0070C0"/>
            </a:solidFill>
            <a:prstDash val="solid"/>
            <a:miter lim="800000"/>
          </a:ln>
          <a:effectLst/>
        </p:spPr>
      </p:cxnSp>
      <p:sp>
        <p:nvSpPr>
          <p:cNvPr id="620" name="TextBox 619">
            <a:extLst>
              <a:ext uri="{FF2B5EF4-FFF2-40B4-BE49-F238E27FC236}">
                <a16:creationId xmlns:a16="http://schemas.microsoft.com/office/drawing/2014/main" id="{41B2967F-A153-9440-8232-D459120E4A7D}"/>
              </a:ext>
            </a:extLst>
          </p:cNvPr>
          <p:cNvSpPr txBox="1">
            <a:spLocks noChangeAspect="1"/>
          </p:cNvSpPr>
          <p:nvPr/>
        </p:nvSpPr>
        <p:spPr>
          <a:xfrm>
            <a:off x="1794603" y="1372652"/>
            <a:ext cx="289951" cy="289951"/>
          </a:xfrm>
          <a:prstGeom prst="ellipse">
            <a:avLst/>
          </a:prstGeom>
          <a:solidFill>
            <a:srgbClr val="FE6200"/>
          </a:solidFill>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1</a:t>
            </a:r>
          </a:p>
        </p:txBody>
      </p:sp>
      <p:sp>
        <p:nvSpPr>
          <p:cNvPr id="621" name="TextBox 620">
            <a:extLst>
              <a:ext uri="{FF2B5EF4-FFF2-40B4-BE49-F238E27FC236}">
                <a16:creationId xmlns:a16="http://schemas.microsoft.com/office/drawing/2014/main" id="{D8CB2AC5-BDEF-E849-8626-F104AFCBF28E}"/>
              </a:ext>
            </a:extLst>
          </p:cNvPr>
          <p:cNvSpPr txBox="1">
            <a:spLocks noChangeAspect="1"/>
          </p:cNvSpPr>
          <p:nvPr/>
        </p:nvSpPr>
        <p:spPr>
          <a:xfrm>
            <a:off x="5485500" y="1782791"/>
            <a:ext cx="289951" cy="289951"/>
          </a:xfrm>
          <a:prstGeom prst="ellipse">
            <a:avLst/>
          </a:prstGeom>
          <a:solidFill>
            <a:srgbClr val="00B050"/>
          </a:solidFill>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2</a:t>
            </a:r>
          </a:p>
        </p:txBody>
      </p:sp>
      <p:sp>
        <p:nvSpPr>
          <p:cNvPr id="622" name="Triangle 621">
            <a:extLst>
              <a:ext uri="{FF2B5EF4-FFF2-40B4-BE49-F238E27FC236}">
                <a16:creationId xmlns:a16="http://schemas.microsoft.com/office/drawing/2014/main" id="{61D11769-E980-9C4C-BBF0-9C56FC771118}"/>
              </a:ext>
            </a:extLst>
          </p:cNvPr>
          <p:cNvSpPr/>
          <p:nvPr/>
        </p:nvSpPr>
        <p:spPr>
          <a:xfrm rot="5400000">
            <a:off x="4577888" y="1576019"/>
            <a:ext cx="131768" cy="114801"/>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7"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cxnSp>
        <p:nvCxnSpPr>
          <p:cNvPr id="623" name="Elbow Connector 622">
            <a:extLst>
              <a:ext uri="{FF2B5EF4-FFF2-40B4-BE49-F238E27FC236}">
                <a16:creationId xmlns:a16="http://schemas.microsoft.com/office/drawing/2014/main" id="{9D6AC028-6990-264B-A180-357F8F745CFD}"/>
              </a:ext>
            </a:extLst>
          </p:cNvPr>
          <p:cNvCxnSpPr>
            <a:cxnSpLocks/>
          </p:cNvCxnSpPr>
          <p:nvPr/>
        </p:nvCxnSpPr>
        <p:spPr>
          <a:xfrm rot="5400000">
            <a:off x="3488225" y="3638664"/>
            <a:ext cx="413180" cy="345523"/>
          </a:xfrm>
          <a:prstGeom prst="bentConnector3">
            <a:avLst>
              <a:gd name="adj1" fmla="val 10064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24" name="Elbow Connector 623">
            <a:extLst>
              <a:ext uri="{FF2B5EF4-FFF2-40B4-BE49-F238E27FC236}">
                <a16:creationId xmlns:a16="http://schemas.microsoft.com/office/drawing/2014/main" id="{6141D439-AF99-2746-92B4-47ABB0006FF9}"/>
              </a:ext>
            </a:extLst>
          </p:cNvPr>
          <p:cNvCxnSpPr>
            <a:cxnSpLocks/>
          </p:cNvCxnSpPr>
          <p:nvPr/>
        </p:nvCxnSpPr>
        <p:spPr>
          <a:xfrm rot="5400000">
            <a:off x="6365988" y="3418682"/>
            <a:ext cx="845688" cy="345523"/>
          </a:xfrm>
          <a:prstGeom prst="bentConnector3">
            <a:avLst>
              <a:gd name="adj1" fmla="val 10064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25" name="TextBox 624">
            <a:extLst>
              <a:ext uri="{FF2B5EF4-FFF2-40B4-BE49-F238E27FC236}">
                <a16:creationId xmlns:a16="http://schemas.microsoft.com/office/drawing/2014/main" id="{73B5E7F1-88C1-924D-A95D-995D82F3EAAC}"/>
              </a:ext>
            </a:extLst>
          </p:cNvPr>
          <p:cNvSpPr txBox="1"/>
          <p:nvPr/>
        </p:nvSpPr>
        <p:spPr>
          <a:xfrm>
            <a:off x="6497270" y="2527692"/>
            <a:ext cx="884758" cy="669477"/>
          </a:xfrm>
          <a:prstGeom prst="roundRect">
            <a:avLst>
              <a:gd name="adj" fmla="val 4956"/>
            </a:avLst>
          </a:prstGeom>
          <a:solidFill>
            <a:schemeClr val="bg1"/>
          </a:solidFill>
          <a:ln w="28575">
            <a:solidFill>
              <a:srgbClr val="0070C0"/>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Next Rd </a:t>
            </a:r>
            <a:r>
              <a:rPr kumimoji="0" lang="en-US" sz="1342"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Addr</a:t>
            </a:r>
            <a:r>
              <a:rPr kumimoji="0" lang="en-US" sz="1342"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Compute</a:t>
            </a:r>
          </a:p>
        </p:txBody>
      </p:sp>
      <p:sp>
        <p:nvSpPr>
          <p:cNvPr id="626" name="TextBox 625">
            <a:extLst>
              <a:ext uri="{FF2B5EF4-FFF2-40B4-BE49-F238E27FC236}">
                <a16:creationId xmlns:a16="http://schemas.microsoft.com/office/drawing/2014/main" id="{D75819ED-38CD-F444-B8AB-3F3B9230D58A}"/>
              </a:ext>
            </a:extLst>
          </p:cNvPr>
          <p:cNvSpPr txBox="1">
            <a:spLocks noChangeAspect="1"/>
          </p:cNvSpPr>
          <p:nvPr/>
        </p:nvSpPr>
        <p:spPr>
          <a:xfrm>
            <a:off x="7241999" y="2348001"/>
            <a:ext cx="289951" cy="289951"/>
          </a:xfrm>
          <a:prstGeom prst="ellipse">
            <a:avLst/>
          </a:prstGeom>
          <a:solidFill>
            <a:srgbClr val="0070C0"/>
          </a:solidFill>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3</a:t>
            </a:r>
          </a:p>
        </p:txBody>
      </p:sp>
      <p:cxnSp>
        <p:nvCxnSpPr>
          <p:cNvPr id="634" name="Straight Connector 633">
            <a:extLst>
              <a:ext uri="{FF2B5EF4-FFF2-40B4-BE49-F238E27FC236}">
                <a16:creationId xmlns:a16="http://schemas.microsoft.com/office/drawing/2014/main" id="{F637A0EB-0283-0644-958B-A111256F9F89}"/>
              </a:ext>
            </a:extLst>
          </p:cNvPr>
          <p:cNvCxnSpPr>
            <a:cxnSpLocks/>
          </p:cNvCxnSpPr>
          <p:nvPr/>
        </p:nvCxnSpPr>
        <p:spPr>
          <a:xfrm flipV="1">
            <a:off x="6232113" y="2407482"/>
            <a:ext cx="0" cy="478800"/>
          </a:xfrm>
          <a:prstGeom prst="line">
            <a:avLst/>
          </a:prstGeom>
          <a:noFill/>
          <a:ln w="25400" cap="flat" cmpd="sng" algn="ctr">
            <a:solidFill>
              <a:sysClr val="windowText" lastClr="000000"/>
            </a:solidFill>
            <a:prstDash val="solid"/>
            <a:miter lim="800000"/>
          </a:ln>
          <a:effectLst/>
        </p:spPr>
      </p:cxnSp>
      <p:sp>
        <p:nvSpPr>
          <p:cNvPr id="760" name="TextBox 759">
            <a:extLst>
              <a:ext uri="{FF2B5EF4-FFF2-40B4-BE49-F238E27FC236}">
                <a16:creationId xmlns:a16="http://schemas.microsoft.com/office/drawing/2014/main" id="{9F8E3053-2901-3241-8947-D6EFE7CA2FC5}"/>
              </a:ext>
            </a:extLst>
          </p:cNvPr>
          <p:cNvSpPr txBox="1"/>
          <p:nvPr/>
        </p:nvSpPr>
        <p:spPr>
          <a:xfrm>
            <a:off x="1217846" y="3705666"/>
            <a:ext cx="904359" cy="665085"/>
          </a:xfrm>
          <a:prstGeom prst="roundRect">
            <a:avLst>
              <a:gd name="adj" fmla="val 6414"/>
            </a:avLst>
          </a:prstGeom>
          <a:solidFill>
            <a:srgbClr val="9DC3E6"/>
          </a:solidFill>
          <a:ln w="25400">
            <a:solidFill>
              <a:schemeClr val="tx1"/>
            </a:solidFill>
          </a:ln>
        </p:spPr>
        <p:txBody>
          <a:bodyPr wrap="square" lIns="0" tIns="0" rIns="0" bIns="0" rtlCol="0" anchor="ctr" anchorCtr="0">
            <a:noAutofit/>
          </a:bodyPr>
          <a:lstStyle>
            <a:defPPr>
              <a:defRPr lang="en-US"/>
            </a:defPPr>
            <a:lvl1pPr algn="ctr">
              <a:defRPr sz="1950" b="1">
                <a:solidFill>
                  <a:schemeClr val="tx2">
                    <a:lumMod val="50000"/>
                  </a:schemeClr>
                </a:solidFill>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1.5KB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TB-SRAM</a:t>
            </a:r>
            <a:r>
              <a:rPr kumimoji="0" lang="en-US" sz="1342" b="1" i="0" u="none" strike="noStrike" kern="1200" cap="none" spc="0" normalizeH="0" baseline="-2500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1</a:t>
            </a:r>
          </a:p>
        </p:txBody>
      </p:sp>
      <p:sp>
        <p:nvSpPr>
          <p:cNvPr id="807" name="TextBox 806">
            <a:extLst>
              <a:ext uri="{FF2B5EF4-FFF2-40B4-BE49-F238E27FC236}">
                <a16:creationId xmlns:a16="http://schemas.microsoft.com/office/drawing/2014/main" id="{5882546B-DF2E-B74E-8A18-AEB68712A87C}"/>
              </a:ext>
            </a:extLst>
          </p:cNvPr>
          <p:cNvSpPr txBox="1"/>
          <p:nvPr/>
        </p:nvSpPr>
        <p:spPr>
          <a:xfrm>
            <a:off x="2608139" y="3706662"/>
            <a:ext cx="904359" cy="665085"/>
          </a:xfrm>
          <a:prstGeom prst="roundRect">
            <a:avLst>
              <a:gd name="adj" fmla="val 6414"/>
            </a:avLst>
          </a:prstGeom>
          <a:solidFill>
            <a:srgbClr val="9DC3E6"/>
          </a:solidFill>
          <a:ln w="25400">
            <a:solidFill>
              <a:schemeClr val="tx1"/>
            </a:solidFill>
          </a:ln>
        </p:spPr>
        <p:txBody>
          <a:bodyPr wrap="square" lIns="0" tIns="0" rIns="0" bIns="0" rtlCol="0" anchor="ctr" anchorCtr="0">
            <a:noAutofit/>
          </a:bodyPr>
          <a:lstStyle>
            <a:defPPr>
              <a:defRPr lang="en-US"/>
            </a:defPPr>
            <a:lvl1pPr algn="ctr">
              <a:defRPr sz="1950" b="1">
                <a:solidFill>
                  <a:schemeClr val="tx2">
                    <a:lumMod val="50000"/>
                  </a:schemeClr>
                </a:solidFill>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1.5KB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TB-SRAM</a:t>
            </a:r>
            <a:r>
              <a:rPr kumimoji="0" lang="en-US" sz="1342" b="1" i="0" u="none" strike="noStrike" kern="1200" cap="none" spc="0" normalizeH="0" baseline="-2500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2</a:t>
            </a:r>
          </a:p>
        </p:txBody>
      </p:sp>
      <p:sp>
        <p:nvSpPr>
          <p:cNvPr id="808" name="TextBox 807">
            <a:extLst>
              <a:ext uri="{FF2B5EF4-FFF2-40B4-BE49-F238E27FC236}">
                <a16:creationId xmlns:a16="http://schemas.microsoft.com/office/drawing/2014/main" id="{77791768-CF28-1B46-88A6-A4B4389B810B}"/>
              </a:ext>
            </a:extLst>
          </p:cNvPr>
          <p:cNvSpPr txBox="1"/>
          <p:nvPr/>
        </p:nvSpPr>
        <p:spPr>
          <a:xfrm>
            <a:off x="5703606" y="3706662"/>
            <a:ext cx="904359" cy="665085"/>
          </a:xfrm>
          <a:prstGeom prst="roundRect">
            <a:avLst>
              <a:gd name="adj" fmla="val 6414"/>
            </a:avLst>
          </a:prstGeom>
          <a:solidFill>
            <a:srgbClr val="9DC3E6"/>
          </a:solidFill>
          <a:ln w="25400">
            <a:solidFill>
              <a:schemeClr val="tx1"/>
            </a:solidFill>
          </a:ln>
        </p:spPr>
        <p:txBody>
          <a:bodyPr wrap="square" lIns="0" tIns="0" rIns="0" bIns="0" rtlCol="0" anchor="ctr" anchorCtr="0">
            <a:noAutofit/>
          </a:bodyPr>
          <a:lstStyle>
            <a:defPPr>
              <a:defRPr lang="en-US"/>
            </a:defPPr>
            <a:lvl1pPr algn="ctr">
              <a:defRPr sz="1200" b="1">
                <a:solidFill>
                  <a:schemeClr val="tx2">
                    <a:lumMod val="50000"/>
                  </a:schemeClr>
                </a:solidFill>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1.5KB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TB-SRAM</a:t>
            </a:r>
            <a:r>
              <a:rPr kumimoji="0" lang="en-US" sz="1342" b="1" i="0" u="none" strike="noStrike" kern="1200" cap="none" spc="0" normalizeH="0" baseline="-2500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64</a:t>
            </a:r>
          </a:p>
        </p:txBody>
      </p:sp>
      <p:sp>
        <p:nvSpPr>
          <p:cNvPr id="820" name="TextBox 819">
            <a:extLst>
              <a:ext uri="{FF2B5EF4-FFF2-40B4-BE49-F238E27FC236}">
                <a16:creationId xmlns:a16="http://schemas.microsoft.com/office/drawing/2014/main" id="{C4879A81-B0EF-5946-8E32-3D800C33907D}"/>
              </a:ext>
            </a:extLst>
          </p:cNvPr>
          <p:cNvSpPr txBox="1">
            <a:spLocks noChangeAspect="1"/>
          </p:cNvSpPr>
          <p:nvPr/>
        </p:nvSpPr>
        <p:spPr>
          <a:xfrm>
            <a:off x="843876" y="4853468"/>
            <a:ext cx="289951" cy="289951"/>
          </a:xfrm>
          <a:prstGeom prst="ellipse">
            <a:avLst/>
          </a:prstGeom>
          <a:solidFill>
            <a:srgbClr val="FE6200"/>
          </a:solidFill>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1</a:t>
            </a:r>
          </a:p>
        </p:txBody>
      </p:sp>
      <p:sp>
        <p:nvSpPr>
          <p:cNvPr id="821" name="TextBox 820">
            <a:extLst>
              <a:ext uri="{FF2B5EF4-FFF2-40B4-BE49-F238E27FC236}">
                <a16:creationId xmlns:a16="http://schemas.microsoft.com/office/drawing/2014/main" id="{84E138AE-E4A0-EF4E-A5AB-8812E913ADEB}"/>
              </a:ext>
            </a:extLst>
          </p:cNvPr>
          <p:cNvSpPr txBox="1">
            <a:spLocks noChangeAspect="1"/>
          </p:cNvSpPr>
          <p:nvPr/>
        </p:nvSpPr>
        <p:spPr>
          <a:xfrm>
            <a:off x="843875" y="5459490"/>
            <a:ext cx="289951" cy="289951"/>
          </a:xfrm>
          <a:prstGeom prst="ellipse">
            <a:avLst/>
          </a:prstGeom>
          <a:solidFill>
            <a:srgbClr val="00B050"/>
          </a:solidFill>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2</a:t>
            </a:r>
          </a:p>
        </p:txBody>
      </p:sp>
      <p:sp>
        <p:nvSpPr>
          <p:cNvPr id="822" name="TextBox 821">
            <a:extLst>
              <a:ext uri="{FF2B5EF4-FFF2-40B4-BE49-F238E27FC236}">
                <a16:creationId xmlns:a16="http://schemas.microsoft.com/office/drawing/2014/main" id="{9F86C368-CA92-884E-9C8D-EABB0E5C7C62}"/>
              </a:ext>
            </a:extLst>
          </p:cNvPr>
          <p:cNvSpPr txBox="1">
            <a:spLocks noChangeAspect="1"/>
          </p:cNvSpPr>
          <p:nvPr/>
        </p:nvSpPr>
        <p:spPr>
          <a:xfrm>
            <a:off x="843875" y="6066990"/>
            <a:ext cx="289951" cy="289951"/>
          </a:xfrm>
          <a:prstGeom prst="ellipse">
            <a:avLst/>
          </a:prstGeom>
          <a:solidFill>
            <a:srgbClr val="0070C0"/>
          </a:solidFill>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3</a:t>
            </a:r>
          </a:p>
        </p:txBody>
      </p:sp>
    </p:spTree>
    <p:custDataLst>
      <p:tags r:id="rId1"/>
    </p:custDataLst>
    <p:extLst>
      <p:ext uri="{BB962C8B-B14F-4D97-AF65-F5344CB8AC3E}">
        <p14:creationId xmlns:p14="http://schemas.microsoft.com/office/powerpoint/2010/main" val="224240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9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6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7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7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7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7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9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9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9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0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0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0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0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1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2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2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7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9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6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0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7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
                                            <p:txEl>
                                              <p:pRg st="2" end="2"/>
                                            </p:txEl>
                                          </p:spTgt>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2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2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77"/>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60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62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61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23"/>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63"/>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63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
                                            <p:txEl>
                                              <p:pRg st="3" end="3"/>
                                            </p:txEl>
                                          </p:spTgt>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2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615"/>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 grpId="0" animBg="1"/>
      <p:bldP spid="565" grpId="0" animBg="1"/>
      <p:bldP spid="566" grpId="0" animBg="1"/>
      <p:bldP spid="572" grpId="0" animBg="1"/>
      <p:bldP spid="573" grpId="0"/>
      <p:bldP spid="576" grpId="0"/>
      <p:bldP spid="578" grpId="0" animBg="1"/>
      <p:bldP spid="592" grpId="0"/>
      <p:bldP spid="596" grpId="0"/>
      <p:bldP spid="597" grpId="0"/>
      <p:bldP spid="598" grpId="0"/>
      <p:bldP spid="616" grpId="0"/>
      <p:bldP spid="620" grpId="0" animBg="1"/>
      <p:bldP spid="621" grpId="0" animBg="1"/>
      <p:bldP spid="622" grpId="0" animBg="1"/>
      <p:bldP spid="625" grpId="0" animBg="1"/>
      <p:bldP spid="626" grpId="0" animBg="1"/>
      <p:bldP spid="820" grpId="0" animBg="1"/>
      <p:bldP spid="821" grpId="0" animBg="1"/>
      <p:bldP spid="8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The Genomic Era</a:t>
            </a:r>
          </a:p>
        </p:txBody>
      </p:sp>
      <p:sp>
        <p:nvSpPr>
          <p:cNvPr id="10" name="Content Placeholder 9"/>
          <p:cNvSpPr>
            <a:spLocks noGrp="1"/>
          </p:cNvSpPr>
          <p:nvPr>
            <p:ph idx="1"/>
          </p:nvPr>
        </p:nvSpPr>
        <p:spPr>
          <a:xfrm>
            <a:off x="228600" y="1124744"/>
            <a:ext cx="8610600" cy="5123656"/>
          </a:xfrm>
        </p:spPr>
        <p:txBody>
          <a:bodyPr/>
          <a:lstStyle/>
          <a:p>
            <a:r>
              <a:rPr lang="en-US" sz="2100" dirty="0"/>
              <a:t>1990-2003: The Human Genome Project (HGP) provides a complete and accurate sequence of all </a:t>
            </a:r>
            <a:r>
              <a:rPr lang="en-US" sz="2100" b="1" dirty="0"/>
              <a:t>DNA base pairs</a:t>
            </a:r>
            <a:r>
              <a:rPr lang="en-US" sz="2100" dirty="0"/>
              <a:t> that make up the human genome and finds 20,000 to 25,000 human genes.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13</a:t>
            </a:fld>
            <a:endParaRPr lang="en-US" altLang="en-US"/>
          </a:p>
        </p:txBody>
      </p:sp>
      <p:pic>
        <p:nvPicPr>
          <p:cNvPr id="11" name="Picture 2" descr="Image result for chronology of genome sequenc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03" y="2480702"/>
            <a:ext cx="6783693" cy="353909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843808" y="4830739"/>
            <a:ext cx="2305312" cy="1200329"/>
          </a:xfrm>
          <a:prstGeom prst="rect">
            <a:avLst/>
          </a:prstGeom>
          <a:solidFill>
            <a:srgbClr val="FF0000"/>
          </a:solidFill>
          <a:ln w="57150">
            <a:solidFill>
              <a:srgbClr val="FFFF00"/>
            </a:solidFill>
          </a:ln>
        </p:spPr>
        <p:txBody>
          <a:bodyPr wrap="square">
            <a:spAutoFit/>
          </a:bodyPr>
          <a:lstStyle/>
          <a:p>
            <a:pPr algn="ctr"/>
            <a:r>
              <a:rPr lang="en-US" sz="2400" dirty="0">
                <a:solidFill>
                  <a:schemeClr val="bg1"/>
                </a:solidFill>
              </a:rPr>
              <a:t>13 year-long</a:t>
            </a:r>
          </a:p>
          <a:p>
            <a:pPr algn="ctr"/>
            <a:r>
              <a:rPr lang="en-US" sz="2400" dirty="0">
                <a:solidFill>
                  <a:schemeClr val="bg1"/>
                </a:solidFill>
              </a:rPr>
              <a:t>$3,000,000,000 (in 1991 USD)</a:t>
            </a:r>
          </a:p>
        </p:txBody>
      </p:sp>
      <p:pic>
        <p:nvPicPr>
          <p:cNvPr id="1026" name="Picture 2" descr="Image result for human genome project na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58"/>
          <a:stretch/>
        </p:blipFill>
        <p:spPr bwMode="auto">
          <a:xfrm>
            <a:off x="7150596" y="2191544"/>
            <a:ext cx="1710371" cy="22492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human genome project na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397"/>
          <a:stretch/>
        </p:blipFill>
        <p:spPr bwMode="auto">
          <a:xfrm>
            <a:off x="7164287" y="4184054"/>
            <a:ext cx="1728193" cy="2288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47607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fontScale="90000"/>
          </a:bodyPr>
          <a:lstStyle/>
          <a:p>
            <a:r>
              <a:rPr lang="en-US" dirty="0"/>
              <a:t>Key Results – Area and Power</a:t>
            </a:r>
          </a:p>
        </p:txBody>
      </p:sp>
      <p:sp>
        <p:nvSpPr>
          <p:cNvPr id="3" name="Content Placeholder 2">
            <a:extLst>
              <a:ext uri="{FF2B5EF4-FFF2-40B4-BE49-F238E27FC236}">
                <a16:creationId xmlns:a16="http://schemas.microsoft.com/office/drawing/2014/main" id="{352355FD-8978-034C-A4F6-5DDD1F67AC9E}"/>
              </a:ext>
            </a:extLst>
          </p:cNvPr>
          <p:cNvSpPr>
            <a:spLocks noGrp="1"/>
          </p:cNvSpPr>
          <p:nvPr>
            <p:ph idx="1"/>
          </p:nvPr>
        </p:nvSpPr>
        <p:spPr>
          <a:xfrm>
            <a:off x="366963" y="1153551"/>
            <a:ext cx="8410073" cy="5281539"/>
          </a:xfrm>
        </p:spPr>
        <p:txBody>
          <a:bodyPr>
            <a:noAutofit/>
          </a:bodyPr>
          <a:lstStyle/>
          <a:p>
            <a:pPr marL="463550" indent="-285750">
              <a:lnSpc>
                <a:spcPct val="120000"/>
              </a:lnSpc>
              <a:spcBef>
                <a:spcPts val="0"/>
              </a:spcBef>
              <a:spcAft>
                <a:spcPts val="0"/>
              </a:spcAft>
            </a:pPr>
            <a:r>
              <a:rPr lang="en-US" dirty="0">
                <a:solidFill>
                  <a:schemeClr val="tx1"/>
                </a:solidFill>
              </a:rPr>
              <a:t>Based on our </a:t>
            </a:r>
            <a:r>
              <a:rPr lang="en-US" b="1" dirty="0">
                <a:solidFill>
                  <a:srgbClr val="0070C0"/>
                </a:solidFill>
              </a:rPr>
              <a:t>synthesis</a:t>
            </a:r>
            <a:r>
              <a:rPr lang="en-US" dirty="0">
                <a:solidFill>
                  <a:schemeClr val="tx1"/>
                </a:solidFill>
              </a:rPr>
              <a:t> of </a:t>
            </a:r>
            <a:r>
              <a:rPr lang="en-US" b="1" dirty="0">
                <a:solidFill>
                  <a:srgbClr val="0070C0"/>
                </a:solidFill>
              </a:rPr>
              <a:t>GenASM-DC</a:t>
            </a:r>
            <a:r>
              <a:rPr lang="en-US" b="1" dirty="0">
                <a:solidFill>
                  <a:srgbClr val="1F8DD3"/>
                </a:solidFill>
              </a:rPr>
              <a:t> </a:t>
            </a:r>
            <a:r>
              <a:rPr lang="en-US" dirty="0">
                <a:solidFill>
                  <a:schemeClr val="tx1"/>
                </a:solidFill>
              </a:rPr>
              <a:t>and</a:t>
            </a:r>
            <a:r>
              <a:rPr lang="en-US" b="1" dirty="0">
                <a:solidFill>
                  <a:srgbClr val="1F8DD3"/>
                </a:solidFill>
              </a:rPr>
              <a:t> </a:t>
            </a:r>
            <a:r>
              <a:rPr lang="en-US" b="1" dirty="0">
                <a:solidFill>
                  <a:srgbClr val="0070C0"/>
                </a:solidFill>
              </a:rPr>
              <a:t>GenASM-TB</a:t>
            </a:r>
            <a:r>
              <a:rPr lang="en-US" b="1" dirty="0">
                <a:solidFill>
                  <a:srgbClr val="1F8DD3"/>
                </a:solidFill>
              </a:rPr>
              <a:t> </a:t>
            </a:r>
            <a:r>
              <a:rPr lang="en-US" dirty="0">
                <a:solidFill>
                  <a:schemeClr val="tx1"/>
                </a:solidFill>
              </a:rPr>
              <a:t>accelerator datapaths using the Synopsys Design Compiler with a </a:t>
            </a:r>
            <a:r>
              <a:rPr lang="en-US" b="1" dirty="0">
                <a:solidFill>
                  <a:srgbClr val="0070C0"/>
                </a:solidFill>
                <a:latin typeface="Calibri" panose="020F0502020204030204" pitchFamily="34" charset="0"/>
              </a:rPr>
              <a:t>28</a:t>
            </a:r>
            <a:r>
              <a:rPr lang="en-US" b="1" dirty="0">
                <a:solidFill>
                  <a:srgbClr val="0070C0"/>
                </a:solidFill>
              </a:rPr>
              <a:t>nm</a:t>
            </a:r>
            <a:r>
              <a:rPr lang="en-US" dirty="0">
                <a:solidFill>
                  <a:srgbClr val="1F8DD3"/>
                </a:solidFill>
              </a:rPr>
              <a:t> </a:t>
            </a:r>
            <a:r>
              <a:rPr lang="en-US" dirty="0">
                <a:solidFill>
                  <a:schemeClr val="tx1"/>
                </a:solidFill>
              </a:rPr>
              <a:t>LP process:</a:t>
            </a:r>
          </a:p>
          <a:p>
            <a:pPr marL="727075" lvl="1" indent="-228600">
              <a:lnSpc>
                <a:spcPct val="120000"/>
              </a:lnSpc>
              <a:spcBef>
                <a:spcPts val="0"/>
              </a:spcBef>
              <a:spcAft>
                <a:spcPts val="0"/>
              </a:spcAft>
            </a:pPr>
            <a:r>
              <a:rPr lang="en-US" sz="2000" dirty="0">
                <a:solidFill>
                  <a:schemeClr val="tx1"/>
                </a:solidFill>
              </a:rPr>
              <a:t>Both GenASM-DC and GenASM-TB operate </a:t>
            </a:r>
            <a:r>
              <a:rPr lang="en-US" sz="2000" b="1" dirty="0">
                <a:solidFill>
                  <a:srgbClr val="0070C0"/>
                </a:solidFill>
              </a:rPr>
              <a:t>@ </a:t>
            </a:r>
            <a:r>
              <a:rPr lang="en-US" sz="2000" b="1" dirty="0">
                <a:solidFill>
                  <a:srgbClr val="0070C0"/>
                </a:solidFill>
                <a:latin typeface="Calibri" panose="020F0502020204030204" pitchFamily="34" charset="0"/>
              </a:rPr>
              <a:t>1</a:t>
            </a:r>
            <a:r>
              <a:rPr lang="en-US" sz="2000" b="1" dirty="0">
                <a:solidFill>
                  <a:srgbClr val="0070C0"/>
                </a:solidFill>
              </a:rPr>
              <a:t>GHz</a:t>
            </a: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180975" lvl="1" indent="0">
              <a:lnSpc>
                <a:spcPct val="120000"/>
              </a:lnSpc>
              <a:spcBef>
                <a:spcPts val="0"/>
              </a:spcBef>
              <a:spcAft>
                <a:spcPts val="0"/>
              </a:spcAft>
              <a:buNone/>
            </a:pPr>
            <a:r>
              <a:rPr lang="en-US" sz="2000" b="1" dirty="0">
                <a:solidFill>
                  <a:schemeClr val="tx1"/>
                </a:solidFill>
              </a:rPr>
              <a:t>               </a:t>
            </a:r>
            <a:r>
              <a:rPr lang="en-US" sz="200" b="1" dirty="0">
                <a:solidFill>
                  <a:schemeClr val="tx1"/>
                </a:solidFill>
              </a:rPr>
              <a:t> </a:t>
            </a:r>
            <a:r>
              <a:rPr lang="en-US" sz="2000" b="1" dirty="0">
                <a:solidFill>
                  <a:schemeClr val="tx1"/>
                </a:solidFill>
              </a:rPr>
              <a:t>Total (</a:t>
            </a:r>
            <a:r>
              <a:rPr lang="en-US" sz="2000" b="1" dirty="0">
                <a:solidFill>
                  <a:schemeClr val="tx1"/>
                </a:solidFill>
                <a:latin typeface="Calibri" panose="020F0502020204030204" pitchFamily="34" charset="0"/>
              </a:rPr>
              <a:t>1</a:t>
            </a:r>
            <a:r>
              <a:rPr lang="en-US" sz="2000" b="1" dirty="0">
                <a:solidFill>
                  <a:schemeClr val="tx1"/>
                </a:solidFill>
              </a:rPr>
              <a:t> vault):</a:t>
            </a:r>
            <a:r>
              <a:rPr lang="en-US" sz="2000" dirty="0">
                <a:solidFill>
                  <a:schemeClr val="tx1"/>
                </a:solidFill>
              </a:rPr>
              <a:t>	       </a:t>
            </a:r>
            <a:r>
              <a:rPr lang="en-US" sz="2000" dirty="0">
                <a:solidFill>
                  <a:schemeClr val="tx1"/>
                </a:solidFill>
                <a:latin typeface="Calibri" panose="020F0502020204030204" pitchFamily="34" charset="0"/>
              </a:rPr>
              <a:t>0.334 mm</a:t>
            </a:r>
            <a:r>
              <a:rPr lang="en-US" sz="2000" baseline="30000" dirty="0">
                <a:solidFill>
                  <a:schemeClr val="tx1"/>
                </a:solidFill>
                <a:latin typeface="Calibri" panose="020F0502020204030204" pitchFamily="34" charset="0"/>
              </a:rPr>
              <a:t>2</a:t>
            </a:r>
            <a:r>
              <a:rPr lang="en-US" sz="2000" dirty="0">
                <a:solidFill>
                  <a:schemeClr val="tx1"/>
                </a:solidFill>
                <a:latin typeface="Calibri" panose="020F0502020204030204" pitchFamily="34" charset="0"/>
              </a:rPr>
              <a:t>		          0.101 W	</a:t>
            </a:r>
            <a:endParaRPr lang="en-US" sz="2000" baseline="30000" dirty="0">
              <a:solidFill>
                <a:schemeClr val="tx1"/>
              </a:solidFill>
              <a:latin typeface="Calibri" panose="020F0502020204030204" pitchFamily="34" charset="0"/>
            </a:endParaRPr>
          </a:p>
          <a:p>
            <a:pPr marL="180975" lvl="1" indent="0">
              <a:lnSpc>
                <a:spcPct val="120000"/>
              </a:lnSpc>
              <a:spcBef>
                <a:spcPts val="0"/>
              </a:spcBef>
              <a:spcAft>
                <a:spcPts val="0"/>
              </a:spcAft>
              <a:buNone/>
            </a:pPr>
            <a:r>
              <a:rPr lang="en-US" sz="2000" b="1" dirty="0">
                <a:solidFill>
                  <a:schemeClr val="tx1"/>
                </a:solidFill>
              </a:rPr>
              <a:t>           Total (</a:t>
            </a:r>
            <a:r>
              <a:rPr lang="en-US" sz="2000" b="1" dirty="0">
                <a:solidFill>
                  <a:schemeClr val="tx1"/>
                </a:solidFill>
                <a:latin typeface="Calibri" panose="020F0502020204030204" pitchFamily="34" charset="0"/>
              </a:rPr>
              <a:t>32</a:t>
            </a:r>
            <a:r>
              <a:rPr lang="en-US" sz="2000" b="1" dirty="0">
                <a:solidFill>
                  <a:schemeClr val="tx1"/>
                </a:solidFill>
              </a:rPr>
              <a:t> vaults):</a:t>
            </a:r>
            <a:r>
              <a:rPr lang="en-US" sz="2000" dirty="0">
                <a:solidFill>
                  <a:schemeClr val="tx1"/>
                </a:solidFill>
              </a:rPr>
              <a:t>	       </a:t>
            </a:r>
            <a:r>
              <a:rPr lang="en-US" sz="2000" dirty="0">
                <a:solidFill>
                  <a:schemeClr val="tx1"/>
                </a:solidFill>
                <a:latin typeface="Calibri" panose="020F0502020204030204" pitchFamily="34" charset="0"/>
              </a:rPr>
              <a:t>10.69 mm</a:t>
            </a:r>
            <a:r>
              <a:rPr lang="en-US" sz="2000" baseline="30000" dirty="0">
                <a:solidFill>
                  <a:schemeClr val="tx1"/>
                </a:solidFill>
                <a:latin typeface="Calibri" panose="020F0502020204030204" pitchFamily="34" charset="0"/>
              </a:rPr>
              <a:t>2	</a:t>
            </a:r>
            <a:r>
              <a:rPr lang="en-US" sz="2000" dirty="0">
                <a:solidFill>
                  <a:schemeClr val="tx1"/>
                </a:solidFill>
                <a:latin typeface="Calibri" panose="020F0502020204030204" pitchFamily="34" charset="0"/>
              </a:rPr>
              <a:t>	          3.23 W</a:t>
            </a:r>
            <a:endParaRPr lang="en-US" sz="2000" baseline="30000" dirty="0">
              <a:solidFill>
                <a:schemeClr val="tx1"/>
              </a:solidFill>
              <a:latin typeface="Calibri" panose="020F0502020204030204" pitchFamily="34" charset="0"/>
            </a:endParaRPr>
          </a:p>
          <a:p>
            <a:pPr marL="180975" lvl="1" indent="0">
              <a:lnSpc>
                <a:spcPct val="120000"/>
              </a:lnSpc>
              <a:spcBef>
                <a:spcPts val="0"/>
              </a:spcBef>
              <a:spcAft>
                <a:spcPts val="0"/>
              </a:spcAft>
              <a:buNone/>
            </a:pPr>
            <a:r>
              <a:rPr lang="en-US" sz="2000" b="1" dirty="0">
                <a:solidFill>
                  <a:schemeClr val="tx1"/>
                </a:solidFill>
                <a:latin typeface="Calibri" panose="020F0502020204030204" pitchFamily="34" charset="0"/>
              </a:rPr>
              <a:t>%</a:t>
            </a:r>
            <a:r>
              <a:rPr lang="en-US" sz="2000" b="1" dirty="0">
                <a:solidFill>
                  <a:schemeClr val="tx1"/>
                </a:solidFill>
              </a:rPr>
              <a:t> of a Xeon CPU core:</a:t>
            </a:r>
            <a:r>
              <a:rPr lang="en-US" sz="2000" dirty="0">
                <a:solidFill>
                  <a:schemeClr val="tx1"/>
                </a:solidFill>
              </a:rPr>
              <a:t>	       </a:t>
            </a:r>
            <a:r>
              <a:rPr lang="en-US" sz="2000" b="1" dirty="0">
                <a:solidFill>
                  <a:srgbClr val="0070C0"/>
                </a:solidFill>
                <a:latin typeface="Calibri" panose="020F0502020204030204" pitchFamily="34" charset="0"/>
              </a:rPr>
              <a:t>1%			          1%</a:t>
            </a:r>
          </a:p>
          <a:p>
            <a:pPr marL="177800" indent="0">
              <a:lnSpc>
                <a:spcPct val="120000"/>
              </a:lnSpc>
              <a:spcBef>
                <a:spcPts val="0"/>
              </a:spcBef>
              <a:spcAft>
                <a:spcPts val="0"/>
              </a:spcAft>
              <a:buNone/>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p:txBody>
      </p:sp>
      <p:sp>
        <p:nvSpPr>
          <p:cNvPr id="8" name="Slide Number Placeholder 7">
            <a:extLst>
              <a:ext uri="{FF2B5EF4-FFF2-40B4-BE49-F238E27FC236}">
                <a16:creationId xmlns:a16="http://schemas.microsoft.com/office/drawing/2014/main" id="{4598AF6C-2548-9C45-A22B-C27AD0E24FE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B429080-6773-004C-B2E3-4D56C17EAD88}"/>
              </a:ext>
            </a:extLst>
          </p:cNvPr>
          <p:cNvPicPr>
            <a:picLocks noChangeAspect="1"/>
          </p:cNvPicPr>
          <p:nvPr/>
        </p:nvPicPr>
        <p:blipFill rotWithShape="1">
          <a:blip r:embed="rId4"/>
          <a:srcRect t="15771"/>
          <a:stretch/>
        </p:blipFill>
        <p:spPr>
          <a:xfrm>
            <a:off x="1956020" y="2515204"/>
            <a:ext cx="7516465" cy="2558231"/>
          </a:xfrm>
          <a:prstGeom prst="rect">
            <a:avLst/>
          </a:prstGeom>
        </p:spPr>
      </p:pic>
      <p:pic>
        <p:nvPicPr>
          <p:cNvPr id="13" name="Picture 12">
            <a:extLst>
              <a:ext uri="{FF2B5EF4-FFF2-40B4-BE49-F238E27FC236}">
                <a16:creationId xmlns:a16="http://schemas.microsoft.com/office/drawing/2014/main" id="{5D0D50E8-DDDA-BF47-BDF6-E79C94DC6207}"/>
              </a:ext>
            </a:extLst>
          </p:cNvPr>
          <p:cNvPicPr>
            <a:picLocks noChangeAspect="1"/>
          </p:cNvPicPr>
          <p:nvPr/>
        </p:nvPicPr>
        <p:blipFill rotWithShape="1">
          <a:blip r:embed="rId5"/>
          <a:srcRect t="30487" r="72020" b="18476"/>
          <a:stretch/>
        </p:blipFill>
        <p:spPr>
          <a:xfrm>
            <a:off x="366963" y="3109351"/>
            <a:ext cx="2284505" cy="1369938"/>
          </a:xfrm>
          <a:prstGeom prst="rect">
            <a:avLst/>
          </a:prstGeom>
        </p:spPr>
      </p:pic>
    </p:spTree>
    <p:custDataLst>
      <p:tags r:id="rId1"/>
    </p:custDataLst>
    <p:extLst>
      <p:ext uri="{BB962C8B-B14F-4D97-AF65-F5344CB8AC3E}">
        <p14:creationId xmlns:p14="http://schemas.microsoft.com/office/powerpoint/2010/main" val="4964251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fontScale="90000"/>
          </a:bodyPr>
          <a:lstStyle/>
          <a:p>
            <a:r>
              <a:rPr lang="en-US" dirty="0"/>
              <a:t>Key Results – Area and Power</a:t>
            </a:r>
          </a:p>
        </p:txBody>
      </p:sp>
      <p:sp>
        <p:nvSpPr>
          <p:cNvPr id="3" name="Content Placeholder 2">
            <a:extLst>
              <a:ext uri="{FF2B5EF4-FFF2-40B4-BE49-F238E27FC236}">
                <a16:creationId xmlns:a16="http://schemas.microsoft.com/office/drawing/2014/main" id="{352355FD-8978-034C-A4F6-5DDD1F67AC9E}"/>
              </a:ext>
            </a:extLst>
          </p:cNvPr>
          <p:cNvSpPr>
            <a:spLocks noGrp="1"/>
          </p:cNvSpPr>
          <p:nvPr>
            <p:ph idx="1"/>
          </p:nvPr>
        </p:nvSpPr>
        <p:spPr>
          <a:xfrm>
            <a:off x="366963" y="1153551"/>
            <a:ext cx="8410073" cy="5281539"/>
          </a:xfrm>
        </p:spPr>
        <p:txBody>
          <a:bodyPr>
            <a:noAutofit/>
          </a:bodyPr>
          <a:lstStyle/>
          <a:p>
            <a:pPr marL="463550" indent="-285750">
              <a:lnSpc>
                <a:spcPct val="120000"/>
              </a:lnSpc>
              <a:spcBef>
                <a:spcPts val="0"/>
              </a:spcBef>
              <a:spcAft>
                <a:spcPts val="0"/>
              </a:spcAft>
            </a:pPr>
            <a:r>
              <a:rPr lang="en-US" dirty="0">
                <a:solidFill>
                  <a:schemeClr val="tx1"/>
                </a:solidFill>
              </a:rPr>
              <a:t>Based on our </a:t>
            </a:r>
            <a:r>
              <a:rPr lang="en-US" b="1" dirty="0">
                <a:solidFill>
                  <a:srgbClr val="0070C0"/>
                </a:solidFill>
              </a:rPr>
              <a:t>synthesis</a:t>
            </a:r>
            <a:r>
              <a:rPr lang="en-US" dirty="0">
                <a:solidFill>
                  <a:schemeClr val="tx1"/>
                </a:solidFill>
              </a:rPr>
              <a:t> of </a:t>
            </a:r>
            <a:r>
              <a:rPr lang="en-US" b="1" dirty="0">
                <a:solidFill>
                  <a:srgbClr val="0070C0"/>
                </a:solidFill>
              </a:rPr>
              <a:t>GenASM-DC</a:t>
            </a:r>
            <a:r>
              <a:rPr lang="en-US" b="1" dirty="0">
                <a:solidFill>
                  <a:srgbClr val="1F8DD3"/>
                </a:solidFill>
              </a:rPr>
              <a:t> </a:t>
            </a:r>
            <a:r>
              <a:rPr lang="en-US" dirty="0">
                <a:solidFill>
                  <a:schemeClr val="tx1"/>
                </a:solidFill>
              </a:rPr>
              <a:t>and</a:t>
            </a:r>
            <a:r>
              <a:rPr lang="en-US" b="1" dirty="0">
                <a:solidFill>
                  <a:srgbClr val="1F8DD3"/>
                </a:solidFill>
              </a:rPr>
              <a:t> </a:t>
            </a:r>
            <a:r>
              <a:rPr lang="en-US" b="1" dirty="0">
                <a:solidFill>
                  <a:srgbClr val="0070C0"/>
                </a:solidFill>
              </a:rPr>
              <a:t>GenASM-TB</a:t>
            </a:r>
            <a:r>
              <a:rPr lang="en-US" b="1" dirty="0">
                <a:solidFill>
                  <a:srgbClr val="1F8DD3"/>
                </a:solidFill>
              </a:rPr>
              <a:t> </a:t>
            </a:r>
            <a:r>
              <a:rPr lang="en-US" dirty="0">
                <a:solidFill>
                  <a:schemeClr val="tx1"/>
                </a:solidFill>
              </a:rPr>
              <a:t>accelerator datapaths using the Synopsys Design Compiler with a </a:t>
            </a:r>
            <a:r>
              <a:rPr lang="en-US" b="1" dirty="0">
                <a:solidFill>
                  <a:srgbClr val="0070C0"/>
                </a:solidFill>
                <a:latin typeface="Calibri" panose="020F0502020204030204" pitchFamily="34" charset="0"/>
              </a:rPr>
              <a:t>28</a:t>
            </a:r>
            <a:r>
              <a:rPr lang="en-US" b="1" dirty="0">
                <a:solidFill>
                  <a:srgbClr val="0070C0"/>
                </a:solidFill>
              </a:rPr>
              <a:t>nm</a:t>
            </a:r>
            <a:r>
              <a:rPr lang="en-US" dirty="0">
                <a:solidFill>
                  <a:srgbClr val="1F8DD3"/>
                </a:solidFill>
              </a:rPr>
              <a:t> </a:t>
            </a:r>
            <a:r>
              <a:rPr lang="en-US" dirty="0">
                <a:solidFill>
                  <a:schemeClr val="tx1"/>
                </a:solidFill>
              </a:rPr>
              <a:t>LP process:</a:t>
            </a:r>
          </a:p>
          <a:p>
            <a:pPr marL="727075" lvl="1" indent="-228600">
              <a:lnSpc>
                <a:spcPct val="120000"/>
              </a:lnSpc>
              <a:spcBef>
                <a:spcPts val="0"/>
              </a:spcBef>
              <a:spcAft>
                <a:spcPts val="0"/>
              </a:spcAft>
            </a:pPr>
            <a:r>
              <a:rPr lang="en-US" sz="2000" dirty="0">
                <a:solidFill>
                  <a:schemeClr val="tx1"/>
                </a:solidFill>
              </a:rPr>
              <a:t>Both GenASM-DC and GenASM-TB operate </a:t>
            </a:r>
            <a:r>
              <a:rPr lang="en-US" sz="2000" b="1" dirty="0">
                <a:solidFill>
                  <a:srgbClr val="0070C0"/>
                </a:solidFill>
              </a:rPr>
              <a:t>@ </a:t>
            </a:r>
            <a:r>
              <a:rPr lang="en-US" sz="2000" b="1" dirty="0">
                <a:solidFill>
                  <a:srgbClr val="0070C0"/>
                </a:solidFill>
                <a:latin typeface="Calibri" panose="020F0502020204030204" pitchFamily="34" charset="0"/>
              </a:rPr>
              <a:t>1</a:t>
            </a:r>
            <a:r>
              <a:rPr lang="en-US" sz="2000" b="1" dirty="0">
                <a:solidFill>
                  <a:srgbClr val="0070C0"/>
                </a:solidFill>
              </a:rPr>
              <a:t>GHz</a:t>
            </a: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180975" lvl="1" indent="0">
              <a:lnSpc>
                <a:spcPct val="120000"/>
              </a:lnSpc>
              <a:spcBef>
                <a:spcPts val="0"/>
              </a:spcBef>
              <a:spcAft>
                <a:spcPts val="0"/>
              </a:spcAft>
              <a:buNone/>
            </a:pPr>
            <a:r>
              <a:rPr lang="en-US" sz="2000" b="1" dirty="0">
                <a:solidFill>
                  <a:schemeClr val="tx1"/>
                </a:solidFill>
              </a:rPr>
              <a:t>               </a:t>
            </a:r>
            <a:r>
              <a:rPr lang="en-US" sz="200" b="1" dirty="0">
                <a:solidFill>
                  <a:schemeClr val="tx1"/>
                </a:solidFill>
              </a:rPr>
              <a:t> </a:t>
            </a: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p:txBody>
      </p:sp>
      <p:sp>
        <p:nvSpPr>
          <p:cNvPr id="8" name="Slide Number Placeholder 7">
            <a:extLst>
              <a:ext uri="{FF2B5EF4-FFF2-40B4-BE49-F238E27FC236}">
                <a16:creationId xmlns:a16="http://schemas.microsoft.com/office/drawing/2014/main" id="{4598AF6C-2548-9C45-A22B-C27AD0E24FE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B429080-6773-004C-B2E3-4D56C17EAD88}"/>
              </a:ext>
            </a:extLst>
          </p:cNvPr>
          <p:cNvPicPr>
            <a:picLocks noChangeAspect="1"/>
          </p:cNvPicPr>
          <p:nvPr/>
        </p:nvPicPr>
        <p:blipFill rotWithShape="1">
          <a:blip r:embed="rId4"/>
          <a:srcRect t="15771"/>
          <a:stretch/>
        </p:blipFill>
        <p:spPr>
          <a:xfrm>
            <a:off x="1956020" y="2515204"/>
            <a:ext cx="7516465" cy="2558231"/>
          </a:xfrm>
          <a:prstGeom prst="rect">
            <a:avLst/>
          </a:prstGeom>
        </p:spPr>
      </p:pic>
      <p:pic>
        <p:nvPicPr>
          <p:cNvPr id="13" name="Picture 12">
            <a:extLst>
              <a:ext uri="{FF2B5EF4-FFF2-40B4-BE49-F238E27FC236}">
                <a16:creationId xmlns:a16="http://schemas.microsoft.com/office/drawing/2014/main" id="{5D0D50E8-DDDA-BF47-BDF6-E79C94DC6207}"/>
              </a:ext>
            </a:extLst>
          </p:cNvPr>
          <p:cNvPicPr>
            <a:picLocks noChangeAspect="1"/>
          </p:cNvPicPr>
          <p:nvPr/>
        </p:nvPicPr>
        <p:blipFill rotWithShape="1">
          <a:blip r:embed="rId5"/>
          <a:srcRect t="30487" r="72020" b="18476"/>
          <a:stretch/>
        </p:blipFill>
        <p:spPr>
          <a:xfrm>
            <a:off x="366963" y="3109351"/>
            <a:ext cx="2284505" cy="1369938"/>
          </a:xfrm>
          <a:prstGeom prst="rect">
            <a:avLst/>
          </a:prstGeom>
        </p:spPr>
      </p:pic>
      <p:sp>
        <p:nvSpPr>
          <p:cNvPr id="7" name="Rounded Rectangle 6">
            <a:extLst>
              <a:ext uri="{FF2B5EF4-FFF2-40B4-BE49-F238E27FC236}">
                <a16:creationId xmlns:a16="http://schemas.microsoft.com/office/drawing/2014/main" id="{D83EE99D-3FC5-A547-8FDE-965ADF8CE1AC}"/>
              </a:ext>
            </a:extLst>
          </p:cNvPr>
          <p:cNvSpPr/>
          <p:nvPr/>
        </p:nvSpPr>
        <p:spPr>
          <a:xfrm>
            <a:off x="366963" y="5196220"/>
            <a:ext cx="8410072" cy="1099078"/>
          </a:xfrm>
          <a:prstGeom prst="roundRect">
            <a:avLst>
              <a:gd name="adj" fmla="val 7378"/>
            </a:avLst>
          </a:prstGeom>
          <a:solidFill>
            <a:srgbClr val="0070C0">
              <a:alpha val="15000"/>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marR="0" lvl="1" indent="0" algn="ctr" defTabSz="457200" rtl="0" eaLnBrk="1" fontAlgn="auto" latinLnBrk="0" hangingPunct="1">
              <a:lnSpc>
                <a:spcPct val="11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GenASM has </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low area and power overheads</a:t>
            </a:r>
          </a:p>
        </p:txBody>
      </p:sp>
    </p:spTree>
    <p:custDataLst>
      <p:tags r:id="rId1"/>
    </p:custDataLst>
    <p:extLst>
      <p:ext uri="{BB962C8B-B14F-4D97-AF65-F5344CB8AC3E}">
        <p14:creationId xmlns:p14="http://schemas.microsoft.com/office/powerpoint/2010/main" val="7810497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BA8B-0698-D349-9205-A74EBA6580FE}"/>
              </a:ext>
            </a:extLst>
          </p:cNvPr>
          <p:cNvSpPr>
            <a:spLocks noGrp="1"/>
          </p:cNvSpPr>
          <p:nvPr>
            <p:ph type="title"/>
          </p:nvPr>
        </p:nvSpPr>
        <p:spPr>
          <a:xfrm>
            <a:off x="366963" y="257434"/>
            <a:ext cx="8410073" cy="753467"/>
          </a:xfrm>
        </p:spPr>
        <p:txBody>
          <a:bodyPr>
            <a:normAutofit fontScale="90000"/>
          </a:bodyPr>
          <a:lstStyle/>
          <a:p>
            <a:r>
              <a:rPr lang="en-US" dirty="0"/>
              <a:t>Use Cases of GenASM</a:t>
            </a:r>
          </a:p>
        </p:txBody>
      </p:sp>
      <p:sp>
        <p:nvSpPr>
          <p:cNvPr id="4" name="Slide Number Placeholder 3">
            <a:extLst>
              <a:ext uri="{FF2B5EF4-FFF2-40B4-BE49-F238E27FC236}">
                <a16:creationId xmlns:a16="http://schemas.microsoft.com/office/drawing/2014/main" id="{2E1C568A-8161-DC45-9CE8-49E57D3396F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5" name="Text Box 5">
            <a:extLst>
              <a:ext uri="{FF2B5EF4-FFF2-40B4-BE49-F238E27FC236}">
                <a16:creationId xmlns:a16="http://schemas.microsoft.com/office/drawing/2014/main" id="{7310741F-6C37-5F4F-BD15-002DE9458E8A}"/>
              </a:ext>
            </a:extLst>
          </p:cNvPr>
          <p:cNvSpPr txBox="1"/>
          <p:nvPr/>
        </p:nvSpPr>
        <p:spPr>
          <a:xfrm>
            <a:off x="2542479" y="1301501"/>
            <a:ext cx="3847922" cy="575782"/>
          </a:xfrm>
          <a:prstGeom prst="roundRect">
            <a:avLst/>
          </a:prstGeom>
          <a:solidFill>
            <a:srgbClr val="E0085F"/>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Indexing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6" name="Text Box 7">
            <a:extLst>
              <a:ext uri="{FF2B5EF4-FFF2-40B4-BE49-F238E27FC236}">
                <a16:creationId xmlns:a16="http://schemas.microsoft.com/office/drawing/2014/main" id="{E0861587-957D-784A-8ADA-2B40711C2574}"/>
              </a:ext>
            </a:extLst>
          </p:cNvPr>
          <p:cNvSpPr txBox="1"/>
          <p:nvPr/>
        </p:nvSpPr>
        <p:spPr>
          <a:xfrm>
            <a:off x="2542468" y="2505281"/>
            <a:ext cx="3847934" cy="575782"/>
          </a:xfrm>
          <a:prstGeom prst="roundRect">
            <a:avLst/>
          </a:prstGeom>
          <a:solidFill>
            <a:srgbClr val="0070C0"/>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Seeding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7" name="Text Box 8">
            <a:extLst>
              <a:ext uri="{FF2B5EF4-FFF2-40B4-BE49-F238E27FC236}">
                <a16:creationId xmlns:a16="http://schemas.microsoft.com/office/drawing/2014/main" id="{7AF52C67-0ADF-8843-9FB5-33CD043515E1}"/>
              </a:ext>
            </a:extLst>
          </p:cNvPr>
          <p:cNvSpPr txBox="1"/>
          <p:nvPr/>
        </p:nvSpPr>
        <p:spPr>
          <a:xfrm>
            <a:off x="2542468" y="3707848"/>
            <a:ext cx="3847914" cy="575782"/>
          </a:xfrm>
          <a:prstGeom prst="roundRect">
            <a:avLst/>
          </a:prstGeom>
          <a:solidFill>
            <a:srgbClr val="00B050"/>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Pre-Alignment Filtering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8" name="Text Box 9">
            <a:extLst>
              <a:ext uri="{FF2B5EF4-FFF2-40B4-BE49-F238E27FC236}">
                <a16:creationId xmlns:a16="http://schemas.microsoft.com/office/drawing/2014/main" id="{F033AC1C-2764-1C4F-9DFC-2EB4B15DF8EC}"/>
              </a:ext>
            </a:extLst>
          </p:cNvPr>
          <p:cNvSpPr txBox="1"/>
          <p:nvPr/>
        </p:nvSpPr>
        <p:spPr>
          <a:xfrm>
            <a:off x="2515318" y="4910415"/>
            <a:ext cx="3847908" cy="575782"/>
          </a:xfrm>
          <a:prstGeom prst="roundRect">
            <a:avLst/>
          </a:prstGeom>
          <a:solidFill>
            <a:srgbClr val="7030A0"/>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cs typeface="Calibri" panose="020F0502020204030204" pitchFamily="34" charset="0"/>
              </a:rPr>
              <a:t>Read Alignment</a:t>
            </a:r>
          </a:p>
        </p:txBody>
      </p:sp>
      <p:cxnSp>
        <p:nvCxnSpPr>
          <p:cNvPr id="9" name="Straight Arrow Connector 8">
            <a:extLst>
              <a:ext uri="{FF2B5EF4-FFF2-40B4-BE49-F238E27FC236}">
                <a16:creationId xmlns:a16="http://schemas.microsoft.com/office/drawing/2014/main" id="{3663F867-3FDD-A043-9125-14459CE72150}"/>
              </a:ext>
            </a:extLst>
          </p:cNvPr>
          <p:cNvCxnSpPr/>
          <p:nvPr/>
        </p:nvCxnSpPr>
        <p:spPr>
          <a:xfrm>
            <a:off x="2193394" y="1589392"/>
            <a:ext cx="321924"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 Box 19">
            <a:extLst>
              <a:ext uri="{FF2B5EF4-FFF2-40B4-BE49-F238E27FC236}">
                <a16:creationId xmlns:a16="http://schemas.microsoft.com/office/drawing/2014/main" id="{B0DDCA0B-151A-2E4C-BA43-1228339A8BCF}"/>
              </a:ext>
            </a:extLst>
          </p:cNvPr>
          <p:cNvSpPr txBox="1"/>
          <p:nvPr/>
        </p:nvSpPr>
        <p:spPr>
          <a:xfrm>
            <a:off x="817331" y="1305245"/>
            <a:ext cx="1348902" cy="572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10160" lvl="0" indent="0" algn="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Reference genome</a:t>
            </a:r>
            <a:endPar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2" name="Text Box 22">
            <a:extLst>
              <a:ext uri="{FF2B5EF4-FFF2-40B4-BE49-F238E27FC236}">
                <a16:creationId xmlns:a16="http://schemas.microsoft.com/office/drawing/2014/main" id="{F7E52F9A-20FE-4D4F-A2F8-434344E39DD2}"/>
              </a:ext>
            </a:extLst>
          </p:cNvPr>
          <p:cNvSpPr txBox="1"/>
          <p:nvPr/>
        </p:nvSpPr>
        <p:spPr>
          <a:xfrm>
            <a:off x="4571998" y="1947901"/>
            <a:ext cx="3200517" cy="44462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Hash table based index</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4" name="Text Box 28">
            <a:extLst>
              <a:ext uri="{FF2B5EF4-FFF2-40B4-BE49-F238E27FC236}">
                <a16:creationId xmlns:a16="http://schemas.microsoft.com/office/drawing/2014/main" id="{3BF7982F-CEFA-794D-B271-A7AF41EA81BF}"/>
              </a:ext>
            </a:extLst>
          </p:cNvPr>
          <p:cNvSpPr txBox="1"/>
          <p:nvPr/>
        </p:nvSpPr>
        <p:spPr>
          <a:xfrm>
            <a:off x="4571998" y="3141343"/>
            <a:ext cx="3847934" cy="44462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Candidate mapping locations</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5" name="Text Box 30">
            <a:extLst>
              <a:ext uri="{FF2B5EF4-FFF2-40B4-BE49-F238E27FC236}">
                <a16:creationId xmlns:a16="http://schemas.microsoft.com/office/drawing/2014/main" id="{D319116F-880C-E84C-AD77-2105F34D1414}"/>
              </a:ext>
            </a:extLst>
          </p:cNvPr>
          <p:cNvSpPr txBox="1"/>
          <p:nvPr/>
        </p:nvSpPr>
        <p:spPr>
          <a:xfrm>
            <a:off x="3479481" y="5865301"/>
            <a:ext cx="2185034" cy="4057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Optimal alignment</a:t>
            </a:r>
            <a:endPar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4EF138C6-7330-634E-AA83-326E65627314}"/>
              </a:ext>
            </a:extLst>
          </p:cNvPr>
          <p:cNvCxnSpPr/>
          <p:nvPr/>
        </p:nvCxnSpPr>
        <p:spPr>
          <a:xfrm>
            <a:off x="2194344" y="2825067"/>
            <a:ext cx="321924"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Text Box 19">
            <a:extLst>
              <a:ext uri="{FF2B5EF4-FFF2-40B4-BE49-F238E27FC236}">
                <a16:creationId xmlns:a16="http://schemas.microsoft.com/office/drawing/2014/main" id="{C686FC58-3056-614C-B546-C2FE5256987B}"/>
              </a:ext>
            </a:extLst>
          </p:cNvPr>
          <p:cNvSpPr txBox="1"/>
          <p:nvPr/>
        </p:nvSpPr>
        <p:spPr>
          <a:xfrm>
            <a:off x="430159" y="2439544"/>
            <a:ext cx="1763229" cy="113660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10160" lvl="0" indent="0" algn="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Reads from sequenced genome</a:t>
            </a:r>
            <a:endPar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0F40D0E2-10E1-AD43-877D-5A937882599D}"/>
              </a:ext>
            </a:extLst>
          </p:cNvPr>
          <p:cNvCxnSpPr>
            <a:cxnSpLocks/>
          </p:cNvCxnSpPr>
          <p:nvPr/>
        </p:nvCxnSpPr>
        <p:spPr>
          <a:xfrm>
            <a:off x="4571999" y="1909941"/>
            <a:ext cx="0" cy="57600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CF866F2-0746-134C-8C9F-EB87CD68838C}"/>
              </a:ext>
            </a:extLst>
          </p:cNvPr>
          <p:cNvCxnSpPr>
            <a:cxnSpLocks/>
          </p:cNvCxnSpPr>
          <p:nvPr/>
        </p:nvCxnSpPr>
        <p:spPr>
          <a:xfrm>
            <a:off x="4571998" y="3109395"/>
            <a:ext cx="0" cy="57600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Text Box 28">
            <a:extLst>
              <a:ext uri="{FF2B5EF4-FFF2-40B4-BE49-F238E27FC236}">
                <a16:creationId xmlns:a16="http://schemas.microsoft.com/office/drawing/2014/main" id="{AA28D70A-0F04-4D48-8F94-987365740E5C}"/>
              </a:ext>
            </a:extLst>
          </p:cNvPr>
          <p:cNvSpPr txBox="1"/>
          <p:nvPr/>
        </p:nvSpPr>
        <p:spPr>
          <a:xfrm>
            <a:off x="4571998" y="4335195"/>
            <a:ext cx="4457695" cy="44462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Remaining candidate mapping locations</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cxnSp>
        <p:nvCxnSpPr>
          <p:cNvPr id="33" name="Straight Arrow Connector 32">
            <a:extLst>
              <a:ext uri="{FF2B5EF4-FFF2-40B4-BE49-F238E27FC236}">
                <a16:creationId xmlns:a16="http://schemas.microsoft.com/office/drawing/2014/main" id="{951A6ACD-C71F-B443-A1A5-7D0E0711A90A}"/>
              </a:ext>
            </a:extLst>
          </p:cNvPr>
          <p:cNvCxnSpPr>
            <a:cxnSpLocks/>
          </p:cNvCxnSpPr>
          <p:nvPr/>
        </p:nvCxnSpPr>
        <p:spPr>
          <a:xfrm>
            <a:off x="4571999" y="4320747"/>
            <a:ext cx="0" cy="57600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351DC49-66B2-8045-B4CB-9B1E958A5826}"/>
              </a:ext>
            </a:extLst>
          </p:cNvPr>
          <p:cNvCxnSpPr>
            <a:cxnSpLocks/>
          </p:cNvCxnSpPr>
          <p:nvPr/>
        </p:nvCxnSpPr>
        <p:spPr>
          <a:xfrm flipH="1">
            <a:off x="4571998" y="5503812"/>
            <a:ext cx="0" cy="407131"/>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38" name="Text Box 7">
            <a:extLst>
              <a:ext uri="{FF2B5EF4-FFF2-40B4-BE49-F238E27FC236}">
                <a16:creationId xmlns:a16="http://schemas.microsoft.com/office/drawing/2014/main" id="{310139C6-C310-E445-925B-044852637F35}"/>
              </a:ext>
            </a:extLst>
          </p:cNvPr>
          <p:cNvSpPr txBox="1"/>
          <p:nvPr/>
        </p:nvSpPr>
        <p:spPr>
          <a:xfrm>
            <a:off x="2542448" y="1303200"/>
            <a:ext cx="3847934" cy="575782"/>
          </a:xfrm>
          <a:prstGeom prst="roundRect">
            <a:avLst/>
          </a:prstGeom>
          <a:solidFill>
            <a:schemeClr val="bg1">
              <a:lumMod val="75000"/>
            </a:schemeClr>
          </a:solidFill>
          <a:ln w="38100">
            <a:solidFill>
              <a:schemeClr val="bg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Indexing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39" name="Text Box 7">
            <a:extLst>
              <a:ext uri="{FF2B5EF4-FFF2-40B4-BE49-F238E27FC236}">
                <a16:creationId xmlns:a16="http://schemas.microsoft.com/office/drawing/2014/main" id="{EDE30F21-6B4E-814A-AC64-15224A0FEB91}"/>
              </a:ext>
            </a:extLst>
          </p:cNvPr>
          <p:cNvSpPr txBox="1"/>
          <p:nvPr/>
        </p:nvSpPr>
        <p:spPr>
          <a:xfrm>
            <a:off x="2542468" y="2505600"/>
            <a:ext cx="3847934" cy="575782"/>
          </a:xfrm>
          <a:prstGeom prst="roundRect">
            <a:avLst/>
          </a:prstGeom>
          <a:solidFill>
            <a:schemeClr val="bg1">
              <a:lumMod val="75000"/>
            </a:schemeClr>
          </a:solidFill>
          <a:ln w="38100">
            <a:solidFill>
              <a:schemeClr val="bg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Seeding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183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p:bldP spid="12" grpId="0"/>
      <p:bldP spid="14" grpId="0"/>
      <p:bldP spid="15" grpId="0"/>
      <p:bldP spid="25" grpId="0"/>
      <p:bldP spid="32" grpId="0"/>
      <p:bldP spid="38" grpId="0" animBg="1"/>
      <p:bldP spid="3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Use Cases of GenASM (cont’d.)</a:t>
            </a:r>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p:txBody>
          <a:bodyPr>
            <a:noAutofit/>
          </a:bodyPr>
          <a:lstStyle/>
          <a:p>
            <a:pPr marL="444500" indent="-306388">
              <a:lnSpc>
                <a:spcPct val="120000"/>
              </a:lnSpc>
              <a:spcBef>
                <a:spcPts val="0"/>
              </a:spcBef>
              <a:spcAft>
                <a:spcPts val="0"/>
              </a:spcAft>
              <a:buClr>
                <a:srgbClr val="7030A0"/>
              </a:buClr>
              <a:buSzPct val="100000"/>
              <a:buAutoNum type="arabicParenBoth"/>
            </a:pPr>
            <a:r>
              <a:rPr lang="en-US" sz="2200" b="1" dirty="0">
                <a:solidFill>
                  <a:srgbClr val="7030A0"/>
                </a:solidFill>
                <a:latin typeface="Calibri" panose="020F0502020204030204" pitchFamily="34" charset="0"/>
              </a:rPr>
              <a:t> </a:t>
            </a:r>
            <a:r>
              <a:rPr lang="en-US" sz="2200" b="1" dirty="0">
                <a:solidFill>
                  <a:srgbClr val="7030A0"/>
                </a:solidFill>
              </a:rPr>
              <a:t>Read Alignment Step of Read Mapping</a:t>
            </a:r>
          </a:p>
          <a:p>
            <a:pPr lvl="1" indent="-217488">
              <a:lnSpc>
                <a:spcPct val="120000"/>
              </a:lnSpc>
              <a:spcBef>
                <a:spcPts val="0"/>
              </a:spcBef>
              <a:spcAft>
                <a:spcPts val="0"/>
              </a:spcAft>
              <a:buClr>
                <a:srgbClr val="1F8DD3"/>
              </a:buClr>
            </a:pPr>
            <a:r>
              <a:rPr lang="en-US" sz="2200" dirty="0">
                <a:solidFill>
                  <a:schemeClr val="tx1"/>
                </a:solidFill>
              </a:rPr>
              <a:t>Find the </a:t>
            </a:r>
            <a:r>
              <a:rPr lang="en-US" sz="2200" dirty="0">
                <a:solidFill>
                  <a:srgbClr val="7A20C9"/>
                </a:solidFill>
              </a:rPr>
              <a:t>optimal alignment</a:t>
            </a:r>
            <a:r>
              <a:rPr lang="en-US" sz="2200" dirty="0">
                <a:solidFill>
                  <a:schemeClr val="tx1"/>
                </a:solidFill>
              </a:rPr>
              <a:t> of how reads map to candidate reference regions</a:t>
            </a:r>
          </a:p>
          <a:p>
            <a:pPr marL="444500" indent="-306388">
              <a:lnSpc>
                <a:spcPct val="120000"/>
              </a:lnSpc>
              <a:spcAft>
                <a:spcPts val="0"/>
              </a:spcAft>
              <a:buClr>
                <a:srgbClr val="00B050"/>
              </a:buClr>
              <a:buSzPct val="100000"/>
              <a:buFont typeface="Wingdings" pitchFamily="2" charset="2"/>
              <a:buAutoNum type="arabicParenBoth"/>
            </a:pPr>
            <a:r>
              <a:rPr lang="en-US" sz="2200" b="1" dirty="0">
                <a:solidFill>
                  <a:srgbClr val="00B050"/>
                </a:solidFill>
                <a:latin typeface="Calibri" panose="020F0502020204030204" pitchFamily="34" charset="0"/>
              </a:rPr>
              <a:t> </a:t>
            </a:r>
            <a:r>
              <a:rPr lang="en-US" sz="2200" b="1" dirty="0">
                <a:solidFill>
                  <a:srgbClr val="00B050"/>
                </a:solidFill>
              </a:rPr>
              <a:t>Pre-Alignment Filtering for Short Reads</a:t>
            </a:r>
          </a:p>
          <a:p>
            <a:pPr lvl="1" indent="-217488">
              <a:lnSpc>
                <a:spcPct val="120000"/>
              </a:lnSpc>
              <a:spcBef>
                <a:spcPts val="0"/>
              </a:spcBef>
              <a:spcAft>
                <a:spcPts val="0"/>
              </a:spcAft>
            </a:pPr>
            <a:r>
              <a:rPr lang="en-US" sz="2200" dirty="0">
                <a:solidFill>
                  <a:schemeClr val="tx1"/>
                </a:solidFill>
              </a:rPr>
              <a:t>Quickly identify and </a:t>
            </a:r>
            <a:r>
              <a:rPr lang="en-US" sz="2200" dirty="0">
                <a:solidFill>
                  <a:srgbClr val="00B050"/>
                </a:solidFill>
              </a:rPr>
              <a:t>filter out the unlikely</a:t>
            </a:r>
            <a:r>
              <a:rPr lang="en-US" sz="2200" dirty="0">
                <a:solidFill>
                  <a:schemeClr val="tx1"/>
                </a:solidFill>
              </a:rPr>
              <a:t> candidate reference regions for each read</a:t>
            </a:r>
            <a:endParaRPr lang="en-US" sz="2200" b="1" dirty="0">
              <a:solidFill>
                <a:schemeClr val="tx1"/>
              </a:solidFill>
            </a:endParaRPr>
          </a:p>
          <a:p>
            <a:pPr marL="444500" indent="-304800">
              <a:lnSpc>
                <a:spcPct val="120000"/>
              </a:lnSpc>
              <a:spcAft>
                <a:spcPts val="0"/>
              </a:spcAft>
              <a:buClr>
                <a:srgbClr val="FE6200"/>
              </a:buClr>
              <a:buSzPct val="100000"/>
              <a:buAutoNum type="arabicParenBoth"/>
            </a:pPr>
            <a:r>
              <a:rPr lang="en-US" sz="2200" b="1" dirty="0">
                <a:solidFill>
                  <a:srgbClr val="FE6200"/>
                </a:solidFill>
                <a:latin typeface="Calibri" panose="020F0502020204030204" pitchFamily="34" charset="0"/>
              </a:rPr>
              <a:t> </a:t>
            </a:r>
            <a:r>
              <a:rPr lang="en-US" sz="2200" b="1" dirty="0">
                <a:solidFill>
                  <a:srgbClr val="FE6200"/>
                </a:solidFill>
              </a:rPr>
              <a:t>Edit Distance Calculation</a:t>
            </a:r>
          </a:p>
          <a:p>
            <a:pPr lvl="1" indent="-217488">
              <a:lnSpc>
                <a:spcPct val="120000"/>
              </a:lnSpc>
              <a:spcBef>
                <a:spcPts val="0"/>
              </a:spcBef>
              <a:spcAft>
                <a:spcPts val="0"/>
              </a:spcAft>
            </a:pPr>
            <a:r>
              <a:rPr lang="en-US" sz="2200" dirty="0">
                <a:solidFill>
                  <a:schemeClr val="tx1"/>
                </a:solidFill>
              </a:rPr>
              <a:t>Measure the </a:t>
            </a:r>
            <a:r>
              <a:rPr lang="en-US" sz="2200" dirty="0">
                <a:solidFill>
                  <a:srgbClr val="FE6200"/>
                </a:solidFill>
              </a:rPr>
              <a:t>similarity</a:t>
            </a:r>
            <a:r>
              <a:rPr lang="en-US" sz="2200" dirty="0"/>
              <a:t> or </a:t>
            </a:r>
            <a:r>
              <a:rPr lang="en-US" sz="2200" dirty="0">
                <a:solidFill>
                  <a:srgbClr val="FE6200"/>
                </a:solidFill>
              </a:rPr>
              <a:t>distance</a:t>
            </a:r>
            <a:r>
              <a:rPr lang="en-US" sz="2200" dirty="0"/>
              <a:t> </a:t>
            </a:r>
            <a:r>
              <a:rPr lang="en-US" sz="2200" dirty="0">
                <a:solidFill>
                  <a:schemeClr val="tx1"/>
                </a:solidFill>
              </a:rPr>
              <a:t>between two sequences</a:t>
            </a:r>
          </a:p>
          <a:p>
            <a:pPr marL="500063" indent="-360363">
              <a:lnSpc>
                <a:spcPct val="120000"/>
              </a:lnSpc>
              <a:spcBef>
                <a:spcPts val="2400"/>
              </a:spcBef>
              <a:spcAft>
                <a:spcPts val="0"/>
              </a:spcAft>
              <a:buClr>
                <a:srgbClr val="0070C0"/>
              </a:buClr>
            </a:pPr>
            <a:r>
              <a:rPr lang="en-US" sz="2200" dirty="0">
                <a:solidFill>
                  <a:schemeClr val="tx1"/>
                </a:solidFill>
              </a:rPr>
              <a:t>We also discuss </a:t>
            </a:r>
            <a:r>
              <a:rPr lang="en-US" sz="2200" dirty="0">
                <a:solidFill>
                  <a:srgbClr val="0070C0"/>
                </a:solidFill>
              </a:rPr>
              <a:t>other possible use cases of GenASM </a:t>
            </a:r>
            <a:r>
              <a:rPr lang="en-US" sz="2200" dirty="0">
                <a:solidFill>
                  <a:schemeClr val="tx1"/>
                </a:solidFill>
              </a:rPr>
              <a:t>in our paper:</a:t>
            </a:r>
          </a:p>
          <a:p>
            <a:pPr lvl="1" indent="-217488">
              <a:lnSpc>
                <a:spcPct val="120000"/>
              </a:lnSpc>
              <a:spcBef>
                <a:spcPts val="0"/>
              </a:spcBef>
              <a:spcAft>
                <a:spcPts val="0"/>
              </a:spcAft>
            </a:pPr>
            <a:r>
              <a:rPr lang="en-US" sz="2200" dirty="0">
                <a:solidFill>
                  <a:schemeClr val="tx1"/>
                </a:solidFill>
              </a:rPr>
              <a:t>Read-to-read overlap finding, hash-table based indexing, whole genome alignment, generic text search</a:t>
            </a:r>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3837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Key Results</a:t>
            </a:r>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17" name="Content Placeholder 2">
            <a:extLst>
              <a:ext uri="{FF2B5EF4-FFF2-40B4-BE49-F238E27FC236}">
                <a16:creationId xmlns:a16="http://schemas.microsoft.com/office/drawing/2014/main" id="{1E72C4E4-5A27-494B-8463-EC7E529EBE6B}"/>
              </a:ext>
            </a:extLst>
          </p:cNvPr>
          <p:cNvSpPr txBox="1">
            <a:spLocks/>
          </p:cNvSpPr>
          <p:nvPr/>
        </p:nvSpPr>
        <p:spPr>
          <a:xfrm>
            <a:off x="366957" y="4338918"/>
            <a:ext cx="8410073" cy="387866"/>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2925" marR="0" lvl="0" indent="-395288" algn="l" defTabSz="914400" rtl="0" eaLnBrk="1" fontAlgn="auto" latinLnBrk="0" hangingPunct="1">
              <a:lnSpc>
                <a:spcPct val="110000"/>
              </a:lnSpc>
              <a:spcBef>
                <a:spcPts val="0"/>
              </a:spcBef>
              <a:spcAft>
                <a:spcPts val="0"/>
              </a:spcAft>
              <a:buClr>
                <a:srgbClr val="00B050"/>
              </a:buClr>
              <a:buSzPct val="110000"/>
              <a:buFont typeface="Wingdings" pitchFamily="2" charset="2"/>
              <a:buAutoNum type="arabicParenBoth" startAt="2"/>
              <a:tabLst/>
              <a:defRPr/>
            </a:pPr>
            <a:endParaRPr kumimoji="0" lang="en-US" sz="2200" b="1" i="0" u="none" strike="noStrike" kern="1200" cap="none" spc="0" normalizeH="0" baseline="0" noProof="0" dirty="0">
              <a:ln>
                <a:noFill/>
              </a:ln>
              <a:solidFill>
                <a:srgbClr val="00B050"/>
              </a:solidFill>
              <a:effectLst/>
              <a:uLnTx/>
              <a:uFillTx/>
              <a:latin typeface="Corbel" panose="020B0503020204020204" pitchFamily="34" charset="0"/>
              <a:ea typeface="+mn-ea"/>
              <a:cs typeface="Calibri" panose="020F0502020204030204" pitchFamily="34" charset="0"/>
            </a:endParaRPr>
          </a:p>
        </p:txBody>
      </p:sp>
      <p:sp>
        <p:nvSpPr>
          <p:cNvPr id="18" name="Content Placeholder 2">
            <a:extLst>
              <a:ext uri="{FF2B5EF4-FFF2-40B4-BE49-F238E27FC236}">
                <a16:creationId xmlns:a16="http://schemas.microsoft.com/office/drawing/2014/main" id="{2B3E9A52-8729-2A44-8282-625EC18B462E}"/>
              </a:ext>
            </a:extLst>
          </p:cNvPr>
          <p:cNvSpPr txBox="1">
            <a:spLocks/>
          </p:cNvSpPr>
          <p:nvPr/>
        </p:nvSpPr>
        <p:spPr>
          <a:xfrm>
            <a:off x="366957" y="7329700"/>
            <a:ext cx="8410073" cy="4744868"/>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39913" marR="0" lvl="1" indent="-204788" algn="l" defTabSz="914400" rtl="0" eaLnBrk="1" fontAlgn="auto" latinLnBrk="0" hangingPunct="1">
              <a:lnSpc>
                <a:spcPct val="120000"/>
              </a:lnSpc>
              <a:spcBef>
                <a:spcPts val="0"/>
              </a:spcBef>
              <a:spcAft>
                <a:spcPts val="0"/>
              </a:spcAft>
              <a:buClr>
                <a:srgbClr val="4A66AC"/>
              </a:buClr>
              <a:buSzPct val="90000"/>
              <a:buFont typeface="Courier New" panose="02070309020205020404" pitchFamily="49" charset="0"/>
              <a:buChar char="o"/>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 name="Content Placeholder 2">
            <a:extLst>
              <a:ext uri="{FF2B5EF4-FFF2-40B4-BE49-F238E27FC236}">
                <a16:creationId xmlns:a16="http://schemas.microsoft.com/office/drawing/2014/main" id="{919840C4-EE80-8848-BA02-72B40A4324EC}"/>
              </a:ext>
            </a:extLst>
          </p:cNvPr>
          <p:cNvSpPr txBox="1">
            <a:spLocks/>
          </p:cNvSpPr>
          <p:nvPr/>
        </p:nvSpPr>
        <p:spPr>
          <a:xfrm>
            <a:off x="366957" y="6392226"/>
            <a:ext cx="8410073" cy="530516"/>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2925" marR="0" lvl="0" indent="-395288" algn="l" defTabSz="914400" rtl="0" eaLnBrk="1" fontAlgn="auto" latinLnBrk="0" hangingPunct="1">
              <a:lnSpc>
                <a:spcPct val="110000"/>
              </a:lnSpc>
              <a:spcBef>
                <a:spcPts val="0"/>
              </a:spcBef>
              <a:spcAft>
                <a:spcPts val="0"/>
              </a:spcAft>
              <a:buClr>
                <a:srgbClr val="FE6200"/>
              </a:buClr>
              <a:buSzPct val="105000"/>
              <a:buFont typeface="Wingdings" pitchFamily="2" charset="2"/>
              <a:buAutoNum type="arabicParenBoth" startAt="3"/>
              <a:tabLst/>
              <a:defRPr/>
            </a:pPr>
            <a:endParaRPr kumimoji="0" lang="en-US" sz="2200" b="1" i="0" u="none" strike="noStrike" kern="1200" cap="none" spc="0" normalizeH="0" baseline="0" noProof="0" dirty="0">
              <a:ln>
                <a:noFill/>
              </a:ln>
              <a:solidFill>
                <a:srgbClr val="FE6200"/>
              </a:solidFill>
              <a:effectLst/>
              <a:uLnTx/>
              <a:uFillTx/>
              <a:latin typeface="Corbel" panose="020B050302020402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63FDBC48-36D1-B740-A8FC-C7A31AA39D71}"/>
              </a:ext>
            </a:extLst>
          </p:cNvPr>
          <p:cNvSpPr txBox="1"/>
          <p:nvPr/>
        </p:nvSpPr>
        <p:spPr>
          <a:xfrm>
            <a:off x="366953" y="1233078"/>
            <a:ext cx="8410072" cy="2065604"/>
          </a:xfrm>
          <a:prstGeom prst="roundRect">
            <a:avLst>
              <a:gd name="adj" fmla="val 3822"/>
            </a:avLst>
          </a:prstGeom>
          <a:solidFill>
            <a:srgbClr val="7030A0">
              <a:alpha val="3000"/>
            </a:srgbClr>
          </a:solidFill>
          <a:ln w="38100">
            <a:solidFill>
              <a:srgbClr val="7030A0"/>
            </a:solidFill>
          </a:ln>
        </p:spPr>
        <p:txBody>
          <a:bodyPr wrap="square" rtlCol="0" anchor="t" anchorCtr="0">
            <a:noAutofit/>
          </a:bodyPr>
          <a:lstStyle/>
          <a:p>
            <a:pPr marL="0" marR="0" lvl="0" indent="0" algn="r" defTabSz="457200"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rgbClr val="7030A0"/>
              </a:solidFill>
              <a:effectLst/>
              <a:uLnTx/>
              <a:uFillTx/>
              <a:latin typeface="Corbel" panose="020B0503020204020204"/>
              <a:ea typeface="+mn-ea"/>
              <a:cs typeface="+mn-cs"/>
            </a:endParaRPr>
          </a:p>
        </p:txBody>
      </p:sp>
      <p:sp>
        <p:nvSpPr>
          <p:cNvPr id="43" name="TextBox 42">
            <a:extLst>
              <a:ext uri="{FF2B5EF4-FFF2-40B4-BE49-F238E27FC236}">
                <a16:creationId xmlns:a16="http://schemas.microsoft.com/office/drawing/2014/main" id="{26012F47-76F7-134A-8A14-86BF5961B16B}"/>
              </a:ext>
            </a:extLst>
          </p:cNvPr>
          <p:cNvSpPr txBox="1"/>
          <p:nvPr/>
        </p:nvSpPr>
        <p:spPr>
          <a:xfrm>
            <a:off x="366953" y="3618764"/>
            <a:ext cx="8410073" cy="956951"/>
          </a:xfrm>
          <a:prstGeom prst="roundRect">
            <a:avLst>
              <a:gd name="adj" fmla="val 4553"/>
            </a:avLst>
          </a:prstGeom>
          <a:solidFill>
            <a:srgbClr val="00B050">
              <a:alpha val="3000"/>
            </a:srgbClr>
          </a:solidFill>
          <a:ln w="38100">
            <a:solidFill>
              <a:srgbClr val="00B050"/>
            </a:solidFill>
          </a:ln>
        </p:spPr>
        <p:txBody>
          <a:bodyPr wrap="square" rtlCol="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endParaRPr>
          </a:p>
        </p:txBody>
      </p:sp>
      <p:sp>
        <p:nvSpPr>
          <p:cNvPr id="44" name="TextBox 43">
            <a:extLst>
              <a:ext uri="{FF2B5EF4-FFF2-40B4-BE49-F238E27FC236}">
                <a16:creationId xmlns:a16="http://schemas.microsoft.com/office/drawing/2014/main" id="{1A161E86-5513-4B43-A075-919C7ECE2438}"/>
              </a:ext>
            </a:extLst>
          </p:cNvPr>
          <p:cNvSpPr txBox="1"/>
          <p:nvPr/>
        </p:nvSpPr>
        <p:spPr>
          <a:xfrm>
            <a:off x="366951" y="4895798"/>
            <a:ext cx="8410073" cy="1345359"/>
          </a:xfrm>
          <a:prstGeom prst="roundRect">
            <a:avLst>
              <a:gd name="adj" fmla="val 4553"/>
            </a:avLst>
          </a:prstGeom>
          <a:solidFill>
            <a:srgbClr val="FE6200">
              <a:alpha val="3000"/>
            </a:srgbClr>
          </a:solidFill>
          <a:ln w="38100">
            <a:solidFill>
              <a:srgbClr val="FE6200"/>
            </a:solidFill>
          </a:ln>
        </p:spPr>
        <p:txBody>
          <a:bodyPr wrap="square" rtlCol="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E6200"/>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a:xfrm>
            <a:off x="366961" y="1233077"/>
            <a:ext cx="8410069" cy="5159149"/>
          </a:xfrm>
        </p:spPr>
        <p:txBody>
          <a:bodyPr numCol="1">
            <a:noAutofit/>
          </a:bodyPr>
          <a:lstStyle/>
          <a:p>
            <a:pPr marL="444500" indent="-306388">
              <a:lnSpc>
                <a:spcPct val="120000"/>
              </a:lnSpc>
              <a:spcBef>
                <a:spcPts val="0"/>
              </a:spcBef>
              <a:spcAft>
                <a:spcPts val="0"/>
              </a:spcAft>
              <a:buClr>
                <a:srgbClr val="7030A0"/>
              </a:buClr>
              <a:buSzPct val="100000"/>
              <a:buAutoNum type="arabicParenBoth"/>
            </a:pPr>
            <a:r>
              <a:rPr lang="en-US" sz="2100" b="1" dirty="0">
                <a:solidFill>
                  <a:srgbClr val="7030A0"/>
                </a:solidFill>
                <a:latin typeface="Calibri" panose="020F0502020204030204" pitchFamily="34" charset="0"/>
              </a:rPr>
              <a:t> </a:t>
            </a:r>
            <a:r>
              <a:rPr lang="en-US" sz="2100" b="1" dirty="0">
                <a:solidFill>
                  <a:srgbClr val="7030A0"/>
                </a:solidFill>
              </a:rPr>
              <a:t>Read Alignment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116×</a:t>
            </a:r>
            <a:r>
              <a:rPr lang="en-US" dirty="0">
                <a:solidFill>
                  <a:srgbClr val="FE6200"/>
                </a:solidFill>
              </a:rPr>
              <a:t> </a:t>
            </a:r>
            <a:r>
              <a:rPr lang="en-US" dirty="0">
                <a:solidFill>
                  <a:schemeClr val="tx1"/>
                </a:solidFill>
              </a:rPr>
              <a:t>speedup, </a:t>
            </a:r>
            <a:r>
              <a:rPr lang="en-US" b="1" dirty="0">
                <a:solidFill>
                  <a:srgbClr val="7030A0"/>
                </a:solidFill>
                <a:latin typeface="Calibri" panose="020F0502020204030204" pitchFamily="34" charset="0"/>
              </a:rPr>
              <a:t>37×</a:t>
            </a:r>
            <a:r>
              <a:rPr lang="en-US" dirty="0">
                <a:solidFill>
                  <a:srgbClr val="7A20C9"/>
                </a:solidFill>
              </a:rPr>
              <a:t> </a:t>
            </a:r>
            <a:r>
              <a:rPr lang="en-US" dirty="0">
                <a:solidFill>
                  <a:schemeClr val="tx1"/>
                </a:solidFill>
              </a:rPr>
              <a:t>less power than </a:t>
            </a:r>
            <a:r>
              <a:rPr lang="en-US" b="1" dirty="0">
                <a:solidFill>
                  <a:schemeClr val="tx1"/>
                </a:solidFill>
              </a:rPr>
              <a:t>Minimap</a:t>
            </a:r>
            <a:r>
              <a:rPr lang="en-US" b="1" dirty="0">
                <a:solidFill>
                  <a:schemeClr val="tx1"/>
                </a:solidFill>
                <a:latin typeface="Calibri" panose="020F0502020204030204" pitchFamily="34" charset="0"/>
              </a:rPr>
              <a:t>2</a:t>
            </a:r>
            <a:r>
              <a:rPr lang="en-US" dirty="0">
                <a:solidFill>
                  <a:schemeClr val="tx1"/>
                </a:solidFill>
              </a:rPr>
              <a:t>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111× </a:t>
            </a:r>
            <a:r>
              <a:rPr lang="en-US" dirty="0">
                <a:solidFill>
                  <a:schemeClr val="tx1"/>
                </a:solidFill>
              </a:rPr>
              <a:t>speedup, </a:t>
            </a:r>
            <a:r>
              <a:rPr lang="en-US" b="1" dirty="0">
                <a:solidFill>
                  <a:srgbClr val="7A20C9"/>
                </a:solidFill>
                <a:latin typeface="Calibri" panose="020F0502020204030204" pitchFamily="34" charset="0"/>
              </a:rPr>
              <a:t>33× </a:t>
            </a:r>
            <a:r>
              <a:rPr lang="en-US" dirty="0">
                <a:solidFill>
                  <a:schemeClr val="tx1"/>
                </a:solidFill>
              </a:rPr>
              <a:t>less power than </a:t>
            </a:r>
            <a:r>
              <a:rPr lang="en-US" b="1" dirty="0">
                <a:solidFill>
                  <a:schemeClr val="tx1"/>
                </a:solidFill>
              </a:rPr>
              <a:t>BWA-MEM</a:t>
            </a:r>
            <a:r>
              <a:rPr lang="en-US" dirty="0">
                <a:solidFill>
                  <a:schemeClr val="tx1"/>
                </a:solidFill>
              </a:rPr>
              <a:t>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3.9× </a:t>
            </a:r>
            <a:r>
              <a:rPr lang="en-US" dirty="0">
                <a:solidFill>
                  <a:schemeClr val="tx1"/>
                </a:solidFill>
                <a:latin typeface="Calibri" panose="020F0502020204030204" pitchFamily="34" charset="0"/>
              </a:rPr>
              <a:t>better throughput, </a:t>
            </a:r>
            <a:r>
              <a:rPr lang="en-US" b="1" dirty="0">
                <a:solidFill>
                  <a:srgbClr val="7A20C9"/>
                </a:solidFill>
                <a:latin typeface="Calibri" panose="020F0502020204030204" pitchFamily="34" charset="0"/>
              </a:rPr>
              <a:t>2.7× </a:t>
            </a:r>
            <a:r>
              <a:rPr lang="en-US" dirty="0">
                <a:solidFill>
                  <a:schemeClr val="tx1"/>
                </a:solidFill>
                <a:latin typeface="Calibri" panose="020F0502020204030204" pitchFamily="34" charset="0"/>
              </a:rPr>
              <a:t>less power than </a:t>
            </a:r>
            <a:r>
              <a:rPr lang="en-US" b="1" dirty="0">
                <a:solidFill>
                  <a:schemeClr val="tx1"/>
                </a:solidFill>
              </a:rPr>
              <a:t>Darwin </a:t>
            </a:r>
            <a:r>
              <a:rPr lang="en-US" sz="1600" dirty="0">
                <a:solidFill>
                  <a:schemeClr val="tx1"/>
                </a:solidFill>
              </a:rPr>
              <a:t>(state-of-the-art </a:t>
            </a:r>
            <a:r>
              <a:rPr lang="en-US" sz="1600" b="1" dirty="0">
                <a:solidFill>
                  <a:srgbClr val="C00000"/>
                </a:solidFill>
              </a:rPr>
              <a:t>HW</a:t>
            </a:r>
            <a:r>
              <a:rPr lang="en-US" sz="1600" dirty="0">
                <a:solidFill>
                  <a:schemeClr val="tx1"/>
                </a:solidFill>
              </a:rPr>
              <a:t>)</a:t>
            </a:r>
            <a:endParaRPr lang="en-US" sz="1600" dirty="0">
              <a:solidFill>
                <a:schemeClr val="tx1"/>
              </a:solidFill>
              <a:latin typeface="Calibri" panose="020F0502020204030204" pitchFamily="34" charset="0"/>
            </a:endParaRP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1.9× </a:t>
            </a:r>
            <a:r>
              <a:rPr lang="en-US" dirty="0">
                <a:solidFill>
                  <a:schemeClr val="tx1"/>
                </a:solidFill>
                <a:latin typeface="Calibri" panose="020F0502020204030204" pitchFamily="34" charset="0"/>
              </a:rPr>
              <a:t>better throughput, </a:t>
            </a:r>
            <a:r>
              <a:rPr lang="en-US" b="1" dirty="0">
                <a:solidFill>
                  <a:srgbClr val="7A20C9"/>
                </a:solidFill>
                <a:latin typeface="Calibri" panose="020F0502020204030204" pitchFamily="34" charset="0"/>
              </a:rPr>
              <a:t>82% </a:t>
            </a:r>
            <a:r>
              <a:rPr lang="en-US" dirty="0">
                <a:solidFill>
                  <a:schemeClr val="tx1"/>
                </a:solidFill>
                <a:latin typeface="Calibri" panose="020F0502020204030204" pitchFamily="34" charset="0"/>
              </a:rPr>
              <a:t>less logic power than </a:t>
            </a:r>
            <a:r>
              <a:rPr lang="en-US" b="1" dirty="0" err="1">
                <a:solidFill>
                  <a:schemeClr val="tx1"/>
                </a:solidFill>
              </a:rPr>
              <a:t>GenAx</a:t>
            </a:r>
            <a:r>
              <a:rPr lang="en-US" b="1" dirty="0">
                <a:solidFill>
                  <a:schemeClr val="tx1"/>
                </a:solidFill>
              </a:rPr>
              <a:t> </a:t>
            </a:r>
            <a:r>
              <a:rPr lang="en-US" sz="1600" dirty="0">
                <a:solidFill>
                  <a:schemeClr val="tx1"/>
                </a:solidFill>
              </a:rPr>
              <a:t>(state-of-the-art </a:t>
            </a:r>
            <a:r>
              <a:rPr lang="en-US" sz="1600" b="1" dirty="0">
                <a:solidFill>
                  <a:srgbClr val="C00000"/>
                </a:solidFill>
              </a:rPr>
              <a:t>HW</a:t>
            </a:r>
            <a:r>
              <a:rPr lang="en-US" sz="1600" dirty="0">
                <a:solidFill>
                  <a:schemeClr val="tx1"/>
                </a:solidFill>
              </a:rPr>
              <a:t>)</a:t>
            </a:r>
            <a:endParaRPr lang="en-US" sz="1600" dirty="0">
              <a:solidFill>
                <a:schemeClr val="tx1"/>
              </a:solidFill>
              <a:latin typeface="Calibri" panose="020F0502020204030204" pitchFamily="34" charset="0"/>
            </a:endParaRPr>
          </a:p>
          <a:p>
            <a:pPr marL="444500" indent="-306388">
              <a:lnSpc>
                <a:spcPct val="120000"/>
              </a:lnSpc>
              <a:spcBef>
                <a:spcPts val="4200"/>
              </a:spcBef>
              <a:spcAft>
                <a:spcPts val="0"/>
              </a:spcAft>
              <a:buClr>
                <a:srgbClr val="00B050"/>
              </a:buClr>
              <a:buSzPct val="100000"/>
              <a:buFont typeface="Wingdings" pitchFamily="2" charset="2"/>
              <a:buAutoNum type="arabicParenBoth" startAt="2"/>
            </a:pPr>
            <a:r>
              <a:rPr lang="en-US" sz="2100" b="1" dirty="0">
                <a:solidFill>
                  <a:srgbClr val="00B050"/>
                </a:solidFill>
                <a:latin typeface="Calibri" panose="020F0502020204030204" pitchFamily="34" charset="0"/>
              </a:rPr>
              <a:t> </a:t>
            </a:r>
            <a:r>
              <a:rPr lang="en-US" sz="2100" b="1" dirty="0">
                <a:solidFill>
                  <a:srgbClr val="00B050"/>
                </a:solidFill>
              </a:rPr>
              <a:t>Pre-Alignment Filtering</a:t>
            </a:r>
          </a:p>
          <a:p>
            <a:pPr marL="495300" indent="-311150">
              <a:lnSpc>
                <a:spcPct val="120000"/>
              </a:lnSpc>
              <a:spcBef>
                <a:spcPts val="0"/>
              </a:spcBef>
              <a:spcAft>
                <a:spcPts val="0"/>
              </a:spcAft>
              <a:buClr>
                <a:srgbClr val="00B050"/>
              </a:buClr>
            </a:pPr>
            <a:r>
              <a:rPr lang="en-US" b="1" dirty="0">
                <a:solidFill>
                  <a:srgbClr val="00B050"/>
                </a:solidFill>
                <a:latin typeface="Calibri" panose="020F0502020204030204" pitchFamily="34" charset="0"/>
              </a:rPr>
              <a:t>3.7×</a:t>
            </a:r>
            <a:r>
              <a:rPr lang="en-US" dirty="0">
                <a:solidFill>
                  <a:schemeClr val="tx1"/>
                </a:solidFill>
                <a:latin typeface="Calibri" panose="020F0502020204030204" pitchFamily="34" charset="0"/>
              </a:rPr>
              <a:t> speedup, </a:t>
            </a:r>
            <a:r>
              <a:rPr lang="en-US" b="1" dirty="0">
                <a:solidFill>
                  <a:srgbClr val="00B050"/>
                </a:solidFill>
                <a:latin typeface="Calibri" panose="020F0502020204030204" pitchFamily="34" charset="0"/>
              </a:rPr>
              <a:t>1.7×</a:t>
            </a:r>
            <a:r>
              <a:rPr lang="en-US" dirty="0">
                <a:solidFill>
                  <a:schemeClr val="tx1"/>
                </a:solidFill>
                <a:latin typeface="Calibri" panose="020F0502020204030204" pitchFamily="34" charset="0"/>
              </a:rPr>
              <a:t> less power than </a:t>
            </a:r>
            <a:r>
              <a:rPr lang="en-US" b="1" dirty="0">
                <a:solidFill>
                  <a:schemeClr val="tx1"/>
                </a:solidFill>
              </a:rPr>
              <a:t>Shouji </a:t>
            </a:r>
            <a:r>
              <a:rPr lang="en-US" sz="1600" dirty="0">
                <a:solidFill>
                  <a:schemeClr val="tx1"/>
                </a:solidFill>
              </a:rPr>
              <a:t>(state-of-the-art </a:t>
            </a:r>
            <a:r>
              <a:rPr lang="en-US" sz="1600" b="1" dirty="0">
                <a:solidFill>
                  <a:srgbClr val="C00000"/>
                </a:solidFill>
              </a:rPr>
              <a:t>HW</a:t>
            </a:r>
            <a:r>
              <a:rPr lang="en-US" sz="1600" dirty="0">
                <a:solidFill>
                  <a:schemeClr val="tx1"/>
                </a:solidFill>
              </a:rPr>
              <a:t>)</a:t>
            </a:r>
            <a:endParaRPr lang="en-US" sz="1600" b="1" dirty="0">
              <a:solidFill>
                <a:srgbClr val="00B050"/>
              </a:solidFill>
            </a:endParaRPr>
          </a:p>
          <a:p>
            <a:pPr marL="444500" indent="-306388">
              <a:lnSpc>
                <a:spcPct val="120000"/>
              </a:lnSpc>
              <a:spcBef>
                <a:spcPts val="4200"/>
              </a:spcBef>
              <a:spcAft>
                <a:spcPts val="0"/>
              </a:spcAft>
              <a:buClr>
                <a:srgbClr val="FE6200"/>
              </a:buClr>
              <a:buSzPct val="100000"/>
              <a:buFont typeface="Wingdings" pitchFamily="2" charset="2"/>
              <a:buAutoNum type="arabicParenBoth" startAt="3"/>
            </a:pPr>
            <a:r>
              <a:rPr lang="en-US" sz="2100" b="1" dirty="0">
                <a:solidFill>
                  <a:srgbClr val="FE6200"/>
                </a:solidFill>
                <a:latin typeface="Calibri" panose="020F0502020204030204" pitchFamily="34" charset="0"/>
              </a:rPr>
              <a:t> </a:t>
            </a:r>
            <a:r>
              <a:rPr lang="en-US" sz="2100" b="1" dirty="0">
                <a:solidFill>
                  <a:srgbClr val="FE6200"/>
                </a:solidFill>
              </a:rPr>
              <a:t>Edit Distance Calculation</a:t>
            </a:r>
          </a:p>
          <a:p>
            <a:pPr marL="495300" indent="-311150">
              <a:lnSpc>
                <a:spcPct val="120000"/>
              </a:lnSpc>
              <a:spcBef>
                <a:spcPts val="0"/>
              </a:spcBef>
              <a:spcAft>
                <a:spcPts val="0"/>
              </a:spcAft>
              <a:buClr>
                <a:srgbClr val="FE6200"/>
              </a:buClr>
            </a:pPr>
            <a:r>
              <a:rPr lang="en-US" b="1" dirty="0">
                <a:solidFill>
                  <a:srgbClr val="FE6200"/>
                </a:solidFill>
                <a:latin typeface="Calibri" panose="020F0502020204030204" pitchFamily="34" charset="0"/>
              </a:rPr>
              <a:t>22–12501× </a:t>
            </a:r>
            <a:r>
              <a:rPr lang="en-US" dirty="0">
                <a:solidFill>
                  <a:schemeClr val="tx1"/>
                </a:solidFill>
                <a:latin typeface="Calibri" panose="020F0502020204030204" pitchFamily="34" charset="0"/>
              </a:rPr>
              <a:t>speedup, </a:t>
            </a:r>
            <a:r>
              <a:rPr lang="en-US" b="1" dirty="0">
                <a:solidFill>
                  <a:srgbClr val="FE6200"/>
                </a:solidFill>
                <a:latin typeface="Calibri" panose="020F0502020204030204" pitchFamily="34" charset="0"/>
              </a:rPr>
              <a:t>548–582× </a:t>
            </a:r>
            <a:r>
              <a:rPr lang="en-US" dirty="0">
                <a:solidFill>
                  <a:schemeClr val="tx1"/>
                </a:solidFill>
                <a:latin typeface="Calibri" panose="020F0502020204030204" pitchFamily="34" charset="0"/>
              </a:rPr>
              <a:t>less power than </a:t>
            </a:r>
            <a:r>
              <a:rPr lang="en-US" b="1" dirty="0">
                <a:solidFill>
                  <a:schemeClr val="tx1"/>
                </a:solidFill>
              </a:rPr>
              <a:t>Edlib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FE6200"/>
              </a:buClr>
            </a:pPr>
            <a:r>
              <a:rPr lang="en-US" b="1" dirty="0">
                <a:solidFill>
                  <a:srgbClr val="FE6200"/>
                </a:solidFill>
                <a:latin typeface="Calibri" panose="020F0502020204030204" pitchFamily="34" charset="0"/>
              </a:rPr>
              <a:t>9.3–400× </a:t>
            </a:r>
            <a:r>
              <a:rPr lang="en-US" dirty="0">
                <a:solidFill>
                  <a:schemeClr val="tx1"/>
                </a:solidFill>
                <a:latin typeface="Calibri" panose="020F0502020204030204" pitchFamily="34" charset="0"/>
              </a:rPr>
              <a:t>speedup, </a:t>
            </a:r>
            <a:r>
              <a:rPr lang="en-US" b="1" dirty="0">
                <a:solidFill>
                  <a:srgbClr val="FE6200"/>
                </a:solidFill>
                <a:latin typeface="Calibri" panose="020F0502020204030204" pitchFamily="34" charset="0"/>
              </a:rPr>
              <a:t>67×</a:t>
            </a:r>
            <a:r>
              <a:rPr lang="en-US" b="1" dirty="0">
                <a:solidFill>
                  <a:srgbClr val="7A20C9"/>
                </a:solidFill>
                <a:latin typeface="Calibri" panose="020F0502020204030204" pitchFamily="34" charset="0"/>
              </a:rPr>
              <a:t> </a:t>
            </a:r>
            <a:r>
              <a:rPr lang="en-US" dirty="0">
                <a:solidFill>
                  <a:schemeClr val="tx1"/>
                </a:solidFill>
                <a:latin typeface="Calibri" panose="020F0502020204030204" pitchFamily="34" charset="0"/>
              </a:rPr>
              <a:t>less power than </a:t>
            </a:r>
            <a:r>
              <a:rPr lang="en-US" b="1" dirty="0">
                <a:solidFill>
                  <a:schemeClr val="tx1"/>
                </a:solidFill>
                <a:latin typeface="Calibri" panose="020F0502020204030204" pitchFamily="34" charset="0"/>
              </a:rPr>
              <a:t>ASAP</a:t>
            </a:r>
            <a:r>
              <a:rPr lang="en-US" sz="2120" dirty="0">
                <a:solidFill>
                  <a:schemeClr val="tx1"/>
                </a:solidFill>
                <a:latin typeface="Calibri" panose="020F0502020204030204" pitchFamily="34" charset="0"/>
              </a:rPr>
              <a:t> </a:t>
            </a:r>
            <a:r>
              <a:rPr lang="en-US" sz="1600" dirty="0">
                <a:solidFill>
                  <a:schemeClr val="tx1"/>
                </a:solidFill>
                <a:latin typeface="Calibri" panose="020F0502020204030204" pitchFamily="34" charset="0"/>
              </a:rPr>
              <a:t>(state-of-the-art </a:t>
            </a:r>
            <a:r>
              <a:rPr lang="en-US" sz="1600" b="1" dirty="0">
                <a:solidFill>
                  <a:srgbClr val="C00000"/>
                </a:solidFill>
                <a:latin typeface="Calibri" panose="020F0502020204030204" pitchFamily="34" charset="0"/>
              </a:rPr>
              <a:t>HW</a:t>
            </a:r>
            <a:r>
              <a:rPr lang="en-US" sz="1600" dirty="0">
                <a:solidFill>
                  <a:schemeClr val="tx1"/>
                </a:solidFill>
                <a:latin typeface="Calibri" panose="020F0502020204030204" pitchFamily="34" charset="0"/>
              </a:rPr>
              <a:t>)</a:t>
            </a:r>
          </a:p>
          <a:p>
            <a:pPr marL="542925" indent="-403225">
              <a:lnSpc>
                <a:spcPct val="120000"/>
              </a:lnSpc>
              <a:spcBef>
                <a:spcPts val="0"/>
              </a:spcBef>
              <a:spcAft>
                <a:spcPts val="0"/>
              </a:spcAft>
              <a:buClr>
                <a:srgbClr val="7030A0"/>
              </a:buClr>
              <a:buSzPct val="110000"/>
              <a:buAutoNum type="arabicParenBoth"/>
            </a:pPr>
            <a:endParaRPr lang="en-US" sz="2120" b="1" dirty="0">
              <a:solidFill>
                <a:srgbClr val="7030A0"/>
              </a:solidFill>
            </a:endParaRPr>
          </a:p>
        </p:txBody>
      </p:sp>
    </p:spTree>
    <p:custDataLst>
      <p:tags r:id="rId1"/>
    </p:custDataLst>
    <p:extLst>
      <p:ext uri="{BB962C8B-B14F-4D97-AF65-F5344CB8AC3E}">
        <p14:creationId xmlns:p14="http://schemas.microsoft.com/office/powerpoint/2010/main" val="187007472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More on </a:t>
            </a:r>
            <a:r>
              <a:rPr lang="en-US" dirty="0" err="1"/>
              <a:t>GenASM</a:t>
            </a:r>
            <a:r>
              <a:rPr lang="en-US" dirty="0"/>
              <a:t> Framework </a:t>
            </a:r>
            <a:r>
              <a:rPr lang="en-US" sz="25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2425788056"/>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solidFill>
                  <a:srgbClr val="0000FF"/>
                </a:solidFill>
              </a:rPr>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24933957"/>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Read Mapping &amp; Filtering</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p:txBody>
          <a:bodyPr/>
          <a:lstStyle/>
          <a:p>
            <a:r>
              <a:rPr lang="en-US" dirty="0">
                <a:solidFill>
                  <a:srgbClr val="FF0000"/>
                </a:solidFill>
              </a:rPr>
              <a:t>Problem: Heavily bottlenecked by Data Movement</a:t>
            </a:r>
          </a:p>
          <a:p>
            <a:endParaRPr lang="en-US" dirty="0"/>
          </a:p>
          <a:p>
            <a:r>
              <a:rPr lang="en-US" dirty="0"/>
              <a:t>GateKeeper, Shouji, </a:t>
            </a:r>
            <a:r>
              <a:rPr lang="en-US" dirty="0" err="1"/>
              <a:t>SneakySnake</a:t>
            </a:r>
            <a:r>
              <a:rPr lang="en-US" dirty="0"/>
              <a:t> performance limited by DRAM bandwidth [Alser+, Bioinformatics 2017,2019,2020]</a:t>
            </a:r>
          </a:p>
          <a:p>
            <a:endParaRPr lang="en-US" dirty="0"/>
          </a:p>
          <a:p>
            <a:r>
              <a:rPr lang="en-US" dirty="0"/>
              <a:t>Ditto for SHD [Xin+, Bioinformatics 2015]</a:t>
            </a:r>
          </a:p>
          <a:p>
            <a:endParaRPr lang="en-US" dirty="0"/>
          </a:p>
          <a:p>
            <a:r>
              <a:rPr lang="en-US" dirty="0">
                <a:solidFill>
                  <a:srgbClr val="0000FF"/>
                </a:solidFill>
              </a:rPr>
              <a:t>Solution: Processing-in-memory can alleviate the bottleneck</a:t>
            </a:r>
          </a:p>
          <a:p>
            <a:endParaRPr lang="en-US" dirty="0"/>
          </a:p>
          <a:p>
            <a:r>
              <a:rPr lang="en-US" dirty="0">
                <a:solidFill>
                  <a:srgbClr val="1A5712"/>
                </a:solidFill>
              </a:rPr>
              <a:t>We need to design mapping &amp; filtering algorithms to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fld id="{323594FA-E141-4234-AE05-360401972BE7}" type="slidenum">
              <a:rPr lang="en-US" altLang="en-US" smtClean="0"/>
              <a:pPr/>
              <a:t>137</a:t>
            </a:fld>
            <a:endParaRPr lang="en-US" altLang="en-US"/>
          </a:p>
        </p:txBody>
      </p:sp>
    </p:spTree>
    <p:extLst>
      <p:ext uri="{BB962C8B-B14F-4D97-AF65-F5344CB8AC3E}">
        <p14:creationId xmlns:p14="http://schemas.microsoft.com/office/powerpoint/2010/main" val="2858767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ounded Rectangle 86"/>
          <p:cNvSpPr/>
          <p:nvPr/>
        </p:nvSpPr>
        <p:spPr>
          <a:xfrm>
            <a:off x="5455236" y="1277896"/>
            <a:ext cx="2914650" cy="867455"/>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Rounded Rectangle 69"/>
          <p:cNvSpPr/>
          <p:nvPr/>
        </p:nvSpPr>
        <p:spPr>
          <a:xfrm>
            <a:off x="5621313" y="2560108"/>
            <a:ext cx="3357797" cy="3754825"/>
          </a:xfrm>
          <a:prstGeom prst="roundRect">
            <a:avLst/>
          </a:prstGeom>
          <a:solidFill>
            <a:srgbClr val="EBF2DF"/>
          </a:solid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ahoma"/>
                <a:ea typeface="+mn-ea"/>
                <a:cs typeface="+mn-cs"/>
              </a:rPr>
              <a:t>Filter</a:t>
            </a:r>
            <a:endParaRPr kumimoji="0" lang="en-US" sz="18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35" name="Rounded Rectangle 34"/>
          <p:cNvSpPr/>
          <p:nvPr/>
        </p:nvSpPr>
        <p:spPr>
          <a:xfrm>
            <a:off x="0" y="1288525"/>
            <a:ext cx="2914650" cy="875079"/>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Rounded Rectangle 68"/>
          <p:cNvSpPr/>
          <p:nvPr/>
        </p:nvSpPr>
        <p:spPr>
          <a:xfrm>
            <a:off x="5819440" y="3320811"/>
            <a:ext cx="715710" cy="330397"/>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894</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5" name="Rounded Rectangle 64"/>
          <p:cNvSpPr/>
          <p:nvPr/>
        </p:nvSpPr>
        <p:spPr>
          <a:xfrm>
            <a:off x="6006664" y="3314032"/>
            <a:ext cx="507727"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37</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6" name="Rounded Rectangle 65"/>
          <p:cNvSpPr/>
          <p:nvPr/>
        </p:nvSpPr>
        <p:spPr>
          <a:xfrm>
            <a:off x="5713654" y="3320811"/>
            <a:ext cx="803994" cy="33049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1564</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7" name="Rounded Rectangle 66"/>
          <p:cNvSpPr/>
          <p:nvPr/>
        </p:nvSpPr>
        <p:spPr>
          <a:xfrm>
            <a:off x="5819441" y="3314031"/>
            <a:ext cx="717056"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140</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8" name="Rounded Rectangle 67"/>
          <p:cNvSpPr/>
          <p:nvPr/>
        </p:nvSpPr>
        <p:spPr>
          <a:xfrm>
            <a:off x="5715000" y="3320944"/>
            <a:ext cx="82015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1203</a:t>
            </a:r>
          </a:p>
        </p:txBody>
      </p:sp>
      <p:sp>
        <p:nvSpPr>
          <p:cNvPr id="57" name="Rounded Rectangle 56"/>
          <p:cNvSpPr/>
          <p:nvPr/>
        </p:nvSpPr>
        <p:spPr>
          <a:xfrm>
            <a:off x="3333759" y="5636658"/>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1564</a:t>
            </a:r>
          </a:p>
        </p:txBody>
      </p:sp>
      <p:sp>
        <p:nvSpPr>
          <p:cNvPr id="55" name="Rounded Rectangle 54"/>
          <p:cNvSpPr/>
          <p:nvPr/>
        </p:nvSpPr>
        <p:spPr>
          <a:xfrm>
            <a:off x="3333759" y="5257442"/>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894</a:t>
            </a:r>
          </a:p>
        </p:txBody>
      </p:sp>
      <p:sp>
        <p:nvSpPr>
          <p:cNvPr id="56" name="Rounded Rectangle 55"/>
          <p:cNvSpPr/>
          <p:nvPr/>
        </p:nvSpPr>
        <p:spPr>
          <a:xfrm>
            <a:off x="4368468" y="5257442"/>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1203</a:t>
            </a:r>
          </a:p>
        </p:txBody>
      </p:sp>
      <p:sp>
        <p:nvSpPr>
          <p:cNvPr id="44" name="Rounded Rectangle 43"/>
          <p:cNvSpPr/>
          <p:nvPr/>
        </p:nvSpPr>
        <p:spPr>
          <a:xfrm>
            <a:off x="3333759" y="4874449"/>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37</a:t>
            </a:r>
          </a:p>
        </p:txBody>
      </p:sp>
      <p:sp>
        <p:nvSpPr>
          <p:cNvPr id="54" name="Rounded Rectangle 53"/>
          <p:cNvSpPr/>
          <p:nvPr/>
        </p:nvSpPr>
        <p:spPr>
          <a:xfrm>
            <a:off x="4368468" y="4881599"/>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140</a:t>
            </a:r>
          </a:p>
        </p:txBody>
      </p:sp>
      <p:sp>
        <p:nvSpPr>
          <p:cNvPr id="58" name="Freeform 57"/>
          <p:cNvSpPr/>
          <p:nvPr/>
        </p:nvSpPr>
        <p:spPr>
          <a:xfrm rot="5400000">
            <a:off x="7545841" y="24107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59" name="Freeform 58"/>
          <p:cNvSpPr/>
          <p:nvPr/>
        </p:nvSpPr>
        <p:spPr>
          <a:xfrm rot="5400000">
            <a:off x="7545841" y="2424970"/>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0" name="Freeform 59"/>
          <p:cNvSpPr/>
          <p:nvPr/>
        </p:nvSpPr>
        <p:spPr>
          <a:xfrm rot="5400000">
            <a:off x="7545841" y="237985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1" name="Freeform 60"/>
          <p:cNvSpPr/>
          <p:nvPr/>
        </p:nvSpPr>
        <p:spPr>
          <a:xfrm rot="5400000">
            <a:off x="7573899" y="24107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2" name="Freeform 61"/>
          <p:cNvSpPr/>
          <p:nvPr/>
        </p:nvSpPr>
        <p:spPr>
          <a:xfrm rot="5400000">
            <a:off x="7573899" y="24280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156" t="33677" r="62961" b="29400"/>
          <a:stretch/>
        </p:blipFill>
        <p:spPr>
          <a:xfrm rot="21254383">
            <a:off x="519044" y="1345002"/>
            <a:ext cx="288954" cy="197331"/>
          </a:xfrm>
          <a:prstGeom prst="rect">
            <a:avLst/>
          </a:prstGeom>
        </p:spPr>
      </p:pic>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Hash Tables in Read Mapping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ounded Rectangle 5"/>
          <p:cNvSpPr/>
          <p:nvPr/>
        </p:nvSpPr>
        <p:spPr>
          <a:xfrm>
            <a:off x="380905" y="3144297"/>
            <a:ext cx="2410691" cy="685174"/>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Hash Table</a:t>
            </a:r>
          </a:p>
        </p:txBody>
      </p:sp>
      <p:sp>
        <p:nvSpPr>
          <p:cNvPr id="7" name="Freeform 6"/>
          <p:cNvSpPr/>
          <p:nvPr/>
        </p:nvSpPr>
        <p:spPr>
          <a:xfrm rot="5400000">
            <a:off x="1510144" y="408550"/>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8" name="TextBox 7"/>
          <p:cNvSpPr txBox="1"/>
          <p:nvPr/>
        </p:nvSpPr>
        <p:spPr>
          <a:xfrm>
            <a:off x="79747" y="919191"/>
            <a:ext cx="3114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Read Sequence (100 </a:t>
            </a:r>
            <a:r>
              <a:rPr kumimoji="0" lang="en-US" sz="1800" b="1" i="0" u="none" strike="noStrike" kern="1200" cap="none" spc="0" normalizeH="0" baseline="0" noProof="0" dirty="0" err="1">
                <a:ln>
                  <a:noFill/>
                </a:ln>
                <a:solidFill>
                  <a:srgbClr val="FF0000"/>
                </a:solidFill>
                <a:effectLst/>
                <a:uLnTx/>
                <a:uFillTx/>
                <a:latin typeface="Tahoma"/>
                <a:ea typeface="+mn-ea"/>
                <a:cs typeface="+mn-cs"/>
              </a:rPr>
              <a:t>bp</a:t>
            </a:r>
            <a:r>
              <a:rPr kumimoji="0" lang="en-US" sz="1800" b="1" i="0" u="none" strike="noStrike" kern="1200" cap="none" spc="0" normalizeH="0" baseline="0" noProof="0" dirty="0">
                <a:ln>
                  <a:noFill/>
                </a:ln>
                <a:solidFill>
                  <a:srgbClr val="FF0000"/>
                </a:solidFill>
                <a:effectLst/>
                <a:uLnTx/>
                <a:uFillTx/>
                <a:latin typeface="Tahoma"/>
                <a:ea typeface="+mn-ea"/>
                <a:cs typeface="+mn-cs"/>
              </a:rPr>
              <a:t>)</a:t>
            </a:r>
          </a:p>
        </p:txBody>
      </p:sp>
      <p:cxnSp>
        <p:nvCxnSpPr>
          <p:cNvPr id="18" name="Straight Arrow Connector 17"/>
          <p:cNvCxnSpPr>
            <a:endCxn id="13" idx="1"/>
          </p:cNvCxnSpPr>
          <p:nvPr/>
        </p:nvCxnSpPr>
        <p:spPr>
          <a:xfrm>
            <a:off x="1034321" y="5381471"/>
            <a:ext cx="2247378" cy="2403"/>
          </a:xfrm>
          <a:prstGeom prst="straightConnector1">
            <a:avLst/>
          </a:prstGeom>
          <a:ln w="412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276009" y="1058176"/>
            <a:ext cx="87716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3B812F">
                    <a:lumMod val="75000"/>
                  </a:srgbClr>
                </a:solidFill>
                <a:effectLst/>
                <a:uLnTx/>
                <a:uFillTx/>
                <a:latin typeface="Tahoma"/>
                <a:ea typeface="+mn-ea"/>
                <a:cs typeface="+mn-cs"/>
              </a:rPr>
              <a:t>✔</a:t>
            </a:r>
          </a:p>
        </p:txBody>
      </p:sp>
      <p:cxnSp>
        <p:nvCxnSpPr>
          <p:cNvPr id="77" name="Straight Connector 76"/>
          <p:cNvCxnSpPr/>
          <p:nvPr/>
        </p:nvCxnSpPr>
        <p:spPr>
          <a:xfrm>
            <a:off x="821463" y="1335526"/>
            <a:ext cx="0" cy="2493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621313" y="3104282"/>
            <a:ext cx="3357797" cy="791673"/>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a:ea typeface="+mn-ea"/>
                <a:cs typeface="+mn-cs"/>
              </a:rPr>
              <a:t>Reference Genome</a:t>
            </a:r>
            <a:endParaRPr kumimoji="0" lang="en-US" sz="2400" b="0" i="0" u="none" strike="noStrike" kern="1200" cap="none" spc="0" normalizeH="0" baseline="0" noProof="0" dirty="0">
              <a:ln>
                <a:noFill/>
              </a:ln>
              <a:solidFill>
                <a:srgbClr val="FFFFFF"/>
              </a:solidFill>
              <a:effectLst/>
              <a:uLnTx/>
              <a:uFillTx/>
              <a:latin typeface="Tahoma"/>
              <a:ea typeface="+mn-ea"/>
              <a:cs typeface="+mn-cs"/>
            </a:endParaRPr>
          </a:p>
        </p:txBody>
      </p:sp>
      <p:sp>
        <p:nvSpPr>
          <p:cNvPr id="13" name="Rounded Rectangle 12"/>
          <p:cNvSpPr/>
          <p:nvPr/>
        </p:nvSpPr>
        <p:spPr>
          <a:xfrm>
            <a:off x="3281701" y="4807741"/>
            <a:ext cx="2173537" cy="115226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AutoNum type="arabicPlain" startAt="37"/>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      140</a:t>
            </a:r>
          </a:p>
          <a:p>
            <a:pPr marL="342900" marR="0" lvl="0" indent="-342900" algn="ctr" defTabSz="914400" rtl="0" eaLnBrk="1" fontAlgn="auto" latinLnBrk="0" hangingPunct="1">
              <a:lnSpc>
                <a:spcPct val="100000"/>
              </a:lnSpc>
              <a:spcBef>
                <a:spcPts val="0"/>
              </a:spcBef>
              <a:spcAft>
                <a:spcPts val="0"/>
              </a:spcAft>
              <a:buClrTx/>
              <a:buSzTx/>
              <a:buFontTx/>
              <a:buAutoNum type="arabicPlain" startAt="894"/>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      1203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1564</a:t>
            </a:r>
          </a:p>
        </p:txBody>
      </p:sp>
      <p:sp>
        <p:nvSpPr>
          <p:cNvPr id="36" name="TextBox 35"/>
          <p:cNvSpPr txBox="1"/>
          <p:nvPr/>
        </p:nvSpPr>
        <p:spPr>
          <a:xfrm>
            <a:off x="817172" y="1701939"/>
            <a:ext cx="1765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ahoma"/>
                <a:ea typeface="+mn-ea"/>
                <a:cs typeface="+mn-cs"/>
              </a:rPr>
              <a:t>Aligning</a:t>
            </a:r>
          </a:p>
        </p:txBody>
      </p:sp>
      <p:sp>
        <p:nvSpPr>
          <p:cNvPr id="37" name="Rectangle 36"/>
          <p:cNvSpPr/>
          <p:nvPr/>
        </p:nvSpPr>
        <p:spPr>
          <a:xfrm>
            <a:off x="2101860"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4" name="Rectangle 73"/>
          <p:cNvSpPr/>
          <p:nvPr/>
        </p:nvSpPr>
        <p:spPr>
          <a:xfrm>
            <a:off x="2190390"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6" name="Rectangle 75"/>
          <p:cNvSpPr/>
          <p:nvPr/>
        </p:nvSpPr>
        <p:spPr>
          <a:xfrm>
            <a:off x="2283881"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8" name="TextBox 77"/>
          <p:cNvSpPr txBox="1"/>
          <p:nvPr/>
        </p:nvSpPr>
        <p:spPr>
          <a:xfrm>
            <a:off x="969572" y="1695526"/>
            <a:ext cx="12719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6633"/>
                </a:solidFill>
                <a:effectLst/>
                <a:uLnTx/>
                <a:uFillTx/>
                <a:latin typeface="Tahoma"/>
                <a:ea typeface="+mn-ea"/>
                <a:cs typeface="+mn-cs"/>
              </a:rPr>
              <a:t>Match!</a:t>
            </a:r>
          </a:p>
        </p:txBody>
      </p:sp>
      <p:sp>
        <p:nvSpPr>
          <p:cNvPr id="88" name="TextBox 87"/>
          <p:cNvSpPr txBox="1"/>
          <p:nvPr/>
        </p:nvSpPr>
        <p:spPr>
          <a:xfrm>
            <a:off x="6272408" y="1681371"/>
            <a:ext cx="1765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ahoma"/>
                <a:ea typeface="+mn-ea"/>
                <a:cs typeface="+mn-cs"/>
              </a:rPr>
              <a:t>Aligning</a:t>
            </a:r>
          </a:p>
        </p:txBody>
      </p:sp>
      <p:sp>
        <p:nvSpPr>
          <p:cNvPr id="89" name="Rectangle 88"/>
          <p:cNvSpPr/>
          <p:nvPr/>
        </p:nvSpPr>
        <p:spPr>
          <a:xfrm>
            <a:off x="7557096" y="1755449"/>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0" name="Rectangle 89"/>
          <p:cNvSpPr/>
          <p:nvPr/>
        </p:nvSpPr>
        <p:spPr>
          <a:xfrm>
            <a:off x="7645626" y="1755449"/>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1" name="Rectangle 90"/>
          <p:cNvSpPr/>
          <p:nvPr/>
        </p:nvSpPr>
        <p:spPr>
          <a:xfrm>
            <a:off x="7739117" y="1755449"/>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2" name="TextBox 91"/>
          <p:cNvSpPr txBox="1"/>
          <p:nvPr/>
        </p:nvSpPr>
        <p:spPr>
          <a:xfrm>
            <a:off x="6249154" y="1684638"/>
            <a:ext cx="2028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Tahoma"/>
                <a:ea typeface="+mn-ea"/>
                <a:cs typeface="+mn-cs"/>
              </a:rPr>
              <a:t>Mismatch</a:t>
            </a:r>
          </a:p>
        </p:txBody>
      </p:sp>
      <p:sp>
        <p:nvSpPr>
          <p:cNvPr id="72" name="TextBox 71"/>
          <p:cNvSpPr txBox="1"/>
          <p:nvPr/>
        </p:nvSpPr>
        <p:spPr>
          <a:xfrm>
            <a:off x="7333868" y="4469526"/>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73" name="TextBox 72"/>
          <p:cNvSpPr txBox="1"/>
          <p:nvPr/>
        </p:nvSpPr>
        <p:spPr>
          <a:xfrm>
            <a:off x="6306391" y="4894917"/>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75" name="TextBox 74"/>
          <p:cNvSpPr txBox="1"/>
          <p:nvPr/>
        </p:nvSpPr>
        <p:spPr>
          <a:xfrm>
            <a:off x="6304525" y="5372028"/>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79" name="TextBox 78"/>
          <p:cNvSpPr txBox="1"/>
          <p:nvPr/>
        </p:nvSpPr>
        <p:spPr>
          <a:xfrm>
            <a:off x="8028883" y="1801138"/>
            <a:ext cx="13023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False Negative</a:t>
            </a:r>
          </a:p>
        </p:txBody>
      </p:sp>
      <p:sp>
        <p:nvSpPr>
          <p:cNvPr id="93" name="Rectangle 92"/>
          <p:cNvSpPr/>
          <p:nvPr/>
        </p:nvSpPr>
        <p:spPr>
          <a:xfrm>
            <a:off x="6907339" y="1019100"/>
            <a:ext cx="87716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Tree>
    <p:extLst>
      <p:ext uri="{BB962C8B-B14F-4D97-AF65-F5344CB8AC3E}">
        <p14:creationId xmlns:p14="http://schemas.microsoft.com/office/powerpoint/2010/main" val="3974716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p:tgtEl>
                                          <p:spTgt spid="77"/>
                                        </p:tgtEl>
                                        <p:attrNameLst>
                                          <p:attrName>ppt_y</p:attrName>
                                        </p:attrNameLst>
                                      </p:cBhvr>
                                      <p:tavLst>
                                        <p:tav tm="0">
                                          <p:val>
                                            <p:strVal val="#ppt_y-#ppt_h*1.125000"/>
                                          </p:val>
                                        </p:tav>
                                        <p:tav tm="100000">
                                          <p:val>
                                            <p:strVal val="#ppt_y"/>
                                          </p:val>
                                        </p:tav>
                                      </p:tavLst>
                                    </p:anim>
                                    <p:animEffect transition="in" filter="wipe(down)">
                                      <p:cBhvr>
                                        <p:cTn id="8" dur="500"/>
                                        <p:tgtEl>
                                          <p:spTgt spid="77"/>
                                        </p:tgtEl>
                                      </p:cBhvr>
                                    </p:animEffect>
                                  </p:childTnLst>
                                </p:cTn>
                              </p:par>
                            </p:childTnLst>
                          </p:cTn>
                        </p:par>
                        <p:par>
                          <p:cTn id="9" fill="hold">
                            <p:stCondLst>
                              <p:cond delay="500"/>
                            </p:stCondLst>
                            <p:childTnLst>
                              <p:par>
                                <p:cTn id="10" presetID="42" presetClass="path" presetSubtype="0" accel="50000" decel="50000" fill="hold" nodeType="afterEffect">
                                  <p:stCondLst>
                                    <p:cond delay="0"/>
                                  </p:stCondLst>
                                  <p:childTnLst>
                                    <p:animMotion origin="layout" path="M 5.55556E-7 3.33333E-6 L 0.00347 0.58564 " pathEditMode="relative" rAng="0" ptsTypes="AA">
                                      <p:cBhvr>
                                        <p:cTn id="11" dur="2000" fill="hold"/>
                                        <p:tgtEl>
                                          <p:spTgt spid="12"/>
                                        </p:tgtEl>
                                        <p:attrNameLst>
                                          <p:attrName>ppt_x</p:attrName>
                                          <p:attrName>ppt_y</p:attrName>
                                        </p:attrNameLst>
                                      </p:cBhvr>
                                      <p:rCtr x="174" y="29282"/>
                                    </p:animMotion>
                                  </p:childTnLst>
                                </p:cTn>
                              </p:par>
                              <p:par>
                                <p:cTn id="12" presetID="12" presetClass="entr" presetSubtype="8" fill="hold" nodeType="withEffect">
                                  <p:stCondLst>
                                    <p:cond delay="150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par>
                                <p:cTn id="16" presetID="12" presetClass="entr" presetSubtype="8" fill="hold" grpId="0" nodeType="withEffect">
                                  <p:stCondLst>
                                    <p:cond delay="15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ppt_x</p:attrName>
                                        </p:attrNameLst>
                                      </p:cBhvr>
                                      <p:tavLst>
                                        <p:tav tm="0">
                                          <p:val>
                                            <p:strVal val="#ppt_x-#ppt_w*1.125000"/>
                                          </p:val>
                                        </p:tav>
                                        <p:tav tm="100000">
                                          <p:val>
                                            <p:strVal val="#ppt_x"/>
                                          </p:val>
                                        </p:tav>
                                      </p:tavLst>
                                    </p:anim>
                                    <p:animEffect transition="in" filter="wipe(right)">
                                      <p:cBhvr>
                                        <p:cTn id="19" dur="500"/>
                                        <p:tgtEl>
                                          <p:spTgt spid="13"/>
                                        </p:tgtEl>
                                      </p:cBhvr>
                                    </p:animEffect>
                                  </p:childTnLst>
                                </p:cTn>
                              </p:par>
                            </p:childTnLst>
                          </p:cTn>
                        </p:par>
                        <p:par>
                          <p:cTn id="20" fill="hold">
                            <p:stCondLst>
                              <p:cond delay="2500"/>
                            </p:stCondLst>
                            <p:childTnLst>
                              <p:par>
                                <p:cTn id="21" presetID="1"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150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150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150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150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1" nodeType="clickEffect">
                                  <p:stCondLst>
                                    <p:cond delay="0"/>
                                  </p:stCondLst>
                                  <p:childTnLst>
                                    <p:animMotion origin="layout" path="M 3.88889E-6 7.40741E-7 L 0.32343 7.40741E-7 " pathEditMode="relative" rAng="0" ptsTypes="AA">
                                      <p:cBhvr>
                                        <p:cTn id="34" dur="2000" fill="hold"/>
                                        <p:tgtEl>
                                          <p:spTgt spid="44"/>
                                        </p:tgtEl>
                                        <p:attrNameLst>
                                          <p:attrName>ppt_x</p:attrName>
                                          <p:attrName>ppt_y</p:attrName>
                                        </p:attrNameLst>
                                      </p:cBhvr>
                                      <p:rCtr x="16163" y="0"/>
                                    </p:animMotion>
                                  </p:childTnLst>
                                </p:cTn>
                              </p:par>
                              <p:par>
                                <p:cTn id="35" presetID="0" presetClass="path" presetSubtype="0" accel="50000" decel="50000" fill="hold" grpId="1" nodeType="withEffect">
                                  <p:stCondLst>
                                    <p:cond delay="0"/>
                                  </p:stCondLst>
                                  <p:childTnLst>
                                    <p:animMotion origin="layout" path="M -5.55556E-7 3.33333E-6 L 0.32344 3.33333E-6 " pathEditMode="relative" rAng="0" ptsTypes="AA">
                                      <p:cBhvr>
                                        <p:cTn id="36" dur="2000" fill="hold"/>
                                        <p:tgtEl>
                                          <p:spTgt spid="54"/>
                                        </p:tgtEl>
                                        <p:attrNameLst>
                                          <p:attrName>ppt_x</p:attrName>
                                          <p:attrName>ppt_y</p:attrName>
                                        </p:attrNameLst>
                                      </p:cBhvr>
                                      <p:rCtr x="16163" y="0"/>
                                    </p:animMotion>
                                  </p:childTnLst>
                                </p:cTn>
                              </p:par>
                              <p:par>
                                <p:cTn id="37" presetID="0" presetClass="path" presetSubtype="0" accel="50000" decel="50000" fill="hold" grpId="1" nodeType="withEffect">
                                  <p:stCondLst>
                                    <p:cond delay="0"/>
                                  </p:stCondLst>
                                  <p:childTnLst>
                                    <p:animMotion origin="layout" path="M 0 0 L 0.32344 0 " pathEditMode="relative" ptsTypes="AA">
                                      <p:cBhvr>
                                        <p:cTn id="38" dur="2000" fill="hold"/>
                                        <p:tgtEl>
                                          <p:spTgt spid="55"/>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 0 L 0.32344 0 " pathEditMode="relative" ptsTypes="AA">
                                      <p:cBhvr>
                                        <p:cTn id="40" dur="2000" fill="hold"/>
                                        <p:tgtEl>
                                          <p:spTgt spid="56"/>
                                        </p:tgtEl>
                                        <p:attrNameLst>
                                          <p:attrName>ppt_x</p:attrName>
                                          <p:attrName>ppt_y</p:attrName>
                                        </p:attrNameLst>
                                      </p:cBhvr>
                                    </p:animMotion>
                                  </p:childTnLst>
                                </p:cTn>
                              </p:par>
                              <p:par>
                                <p:cTn id="41" presetID="0" presetClass="path" presetSubtype="0" accel="50000" decel="50000" fill="hold" grpId="1" nodeType="withEffect">
                                  <p:stCondLst>
                                    <p:cond delay="0"/>
                                  </p:stCondLst>
                                  <p:childTnLst>
                                    <p:animMotion origin="layout" path="M 3.88889E-6 -3.7037E-7 L 0.32343 -3.7037E-7 " pathEditMode="relative" rAng="0" ptsTypes="AA">
                                      <p:cBhvr>
                                        <p:cTn id="42" dur="2000" fill="hold"/>
                                        <p:tgtEl>
                                          <p:spTgt spid="57"/>
                                        </p:tgtEl>
                                        <p:attrNameLst>
                                          <p:attrName>ppt_x</p:attrName>
                                          <p:attrName>ppt_y</p:attrName>
                                        </p:attrNameLst>
                                      </p:cBhvr>
                                      <p:rCtr x="16163" y="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73"/>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childTnLst>
                          </p:cTn>
                        </p:par>
                        <p:par>
                          <p:cTn id="53" fill="hold">
                            <p:stCondLst>
                              <p:cond delay="0"/>
                            </p:stCondLst>
                            <p:childTnLst>
                              <p:par>
                                <p:cTn id="54" presetID="0" presetClass="path" presetSubtype="0" accel="50000" decel="50000" fill="hold" grpId="2" nodeType="afterEffect">
                                  <p:stCondLst>
                                    <p:cond delay="0"/>
                                  </p:stCondLst>
                                  <p:childTnLst>
                                    <p:animMotion origin="layout" path="M 0.32343 7.40741E-7 L 0.32343 -0.20926 " pathEditMode="relative" rAng="0" ptsTypes="AA">
                                      <p:cBhvr>
                                        <p:cTn id="55" dur="2000" fill="hold"/>
                                        <p:tgtEl>
                                          <p:spTgt spid="44"/>
                                        </p:tgtEl>
                                        <p:attrNameLst>
                                          <p:attrName>ppt_x</p:attrName>
                                          <p:attrName>ppt_y</p:attrName>
                                        </p:attrNameLst>
                                      </p:cBhvr>
                                      <p:rCtr x="0" y="-10463"/>
                                    </p:animMotion>
                                  </p:childTnLst>
                                </p:cTn>
                              </p:par>
                              <p:par>
                                <p:cTn id="56" presetID="0" presetClass="path" presetSubtype="0" accel="50000" decel="50000" fill="hold" grpId="2" nodeType="withEffect">
                                  <p:stCondLst>
                                    <p:cond delay="0"/>
                                  </p:stCondLst>
                                  <p:childTnLst>
                                    <p:animMotion origin="layout" path="M 0.32344 2.22222E-6 L 0.32344 -0.2838 " pathEditMode="relative" rAng="0" ptsTypes="AA">
                                      <p:cBhvr>
                                        <p:cTn id="57" dur="2000" fill="hold"/>
                                        <p:tgtEl>
                                          <p:spTgt spid="56"/>
                                        </p:tgtEl>
                                        <p:attrNameLst>
                                          <p:attrName>ppt_x</p:attrName>
                                          <p:attrName>ppt_y</p:attrName>
                                        </p:attrNameLst>
                                      </p:cBhvr>
                                      <p:rCtr x="0" y="-14190"/>
                                    </p:animMotion>
                                  </p:childTnLst>
                                </p:cTn>
                              </p:par>
                            </p:childTnLst>
                          </p:cTn>
                        </p:par>
                        <p:par>
                          <p:cTn id="58" fill="hold">
                            <p:stCondLst>
                              <p:cond delay="2000"/>
                            </p:stCondLst>
                            <p:childTnLst>
                              <p:par>
                                <p:cTn id="59" presetID="0" presetClass="path" presetSubtype="0" accel="50000" decel="50000" fill="hold" grpId="0" nodeType="afterEffect">
                                  <p:stCondLst>
                                    <p:cond delay="0"/>
                                  </p:stCondLst>
                                  <p:childTnLst>
                                    <p:animMotion origin="layout" path="M 0 0.0037 L -0.6592 -0.26852 " pathEditMode="relative" rAng="0" ptsTypes="AA">
                                      <p:cBhvr>
                                        <p:cTn id="60" dur="2000" fill="hold"/>
                                        <p:tgtEl>
                                          <p:spTgt spid="58"/>
                                        </p:tgtEl>
                                        <p:attrNameLst>
                                          <p:attrName>ppt_x</p:attrName>
                                          <p:attrName>ppt_y</p:attrName>
                                        </p:attrNameLst>
                                      </p:cBhvr>
                                      <p:rCtr x="-32969" y="-13611"/>
                                    </p:animMotion>
                                  </p:childTnLst>
                                </p:cTn>
                              </p:par>
                              <p:par>
                                <p:cTn id="61" presetID="0" presetClass="path" presetSubtype="0" accel="50000" decel="50000" fill="hold" grpId="0" nodeType="withEffect">
                                  <p:stCondLst>
                                    <p:cond delay="0"/>
                                  </p:stCondLst>
                                  <p:childTnLst>
                                    <p:animMotion origin="layout" path="M 0 0.00371 L -0.02986 -0.26921 " pathEditMode="relative" rAng="0" ptsTypes="AA">
                                      <p:cBhvr>
                                        <p:cTn id="62" dur="2000" fill="hold"/>
                                        <p:tgtEl>
                                          <p:spTgt spid="60"/>
                                        </p:tgtEl>
                                        <p:attrNameLst>
                                          <p:attrName>ppt_x</p:attrName>
                                          <p:attrName>ppt_y</p:attrName>
                                        </p:attrNameLst>
                                      </p:cBhvr>
                                      <p:rCtr x="-1493" y="-13657"/>
                                    </p:animMotion>
                                  </p:childTnLst>
                                </p:cTn>
                              </p:par>
                              <p:par>
                                <p:cTn id="63" presetID="0" presetClass="path" presetSubtype="0" accel="50000" decel="50000" fill="hold" grpId="0" nodeType="withEffect">
                                  <p:stCondLst>
                                    <p:cond delay="0"/>
                                  </p:stCondLst>
                                  <p:childTnLst>
                                    <p:animMotion origin="layout" path="M 0.00052 -0.00764 L -0.65555 -0.26898 " pathEditMode="relative" rAng="0" ptsTypes="AA">
                                      <p:cBhvr>
                                        <p:cTn id="64" dur="2000" fill="hold"/>
                                        <p:tgtEl>
                                          <p:spTgt spid="65"/>
                                        </p:tgtEl>
                                        <p:attrNameLst>
                                          <p:attrName>ppt_x</p:attrName>
                                          <p:attrName>ppt_y</p:attrName>
                                        </p:attrNameLst>
                                      </p:cBhvr>
                                      <p:rCtr x="-32813" y="-13079"/>
                                    </p:animMotion>
                                  </p:childTnLst>
                                </p:cTn>
                              </p:par>
                              <p:par>
                                <p:cTn id="65" presetID="0" presetClass="path" presetSubtype="0" accel="50000" decel="50000" fill="hold" grpId="0" nodeType="withEffect">
                                  <p:stCondLst>
                                    <p:cond delay="0"/>
                                  </p:stCondLst>
                                  <p:childTnLst>
                                    <p:animMotion origin="layout" path="M -8.33333E-7 -3.33333E-6 L -0.02899 -0.27268 " pathEditMode="relative" rAng="0" ptsTypes="AA">
                                      <p:cBhvr>
                                        <p:cTn id="66" dur="2000" fill="hold"/>
                                        <p:tgtEl>
                                          <p:spTgt spid="69"/>
                                        </p:tgtEl>
                                        <p:attrNameLst>
                                          <p:attrName>ppt_x</p:attrName>
                                          <p:attrName>ppt_y</p:attrName>
                                        </p:attrNameLst>
                                      </p:cBhvr>
                                      <p:rCtr x="-1458" y="-13634"/>
                                    </p:animMotion>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77"/>
                                        </p:tgtEl>
                                        <p:attrNameLst>
                                          <p:attrName>style.visibility</p:attrName>
                                        </p:attrNameLst>
                                      </p:cBhvr>
                                      <p:to>
                                        <p:strVal val="hidden"/>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0" nodeType="afterEffect">
                                  <p:stCondLst>
                                    <p:cond delay="500"/>
                                  </p:stCondLst>
                                  <p:childTnLst>
                                    <p:set>
                                      <p:cBhvr>
                                        <p:cTn id="78" dur="1" fill="hold">
                                          <p:stCondLst>
                                            <p:cond delay="0"/>
                                          </p:stCondLst>
                                        </p:cTn>
                                        <p:tgtEl>
                                          <p:spTgt spid="37"/>
                                        </p:tgtEl>
                                        <p:attrNameLst>
                                          <p:attrName>style.visibility</p:attrName>
                                        </p:attrNameLst>
                                      </p:cBhvr>
                                      <p:to>
                                        <p:strVal val="visible"/>
                                      </p:to>
                                    </p:set>
                                  </p:childTnLst>
                                </p:cTn>
                              </p:par>
                            </p:childTnLst>
                          </p:cTn>
                        </p:par>
                        <p:par>
                          <p:cTn id="79" fill="hold">
                            <p:stCondLst>
                              <p:cond delay="500"/>
                            </p:stCondLst>
                            <p:childTnLst>
                              <p:par>
                                <p:cTn id="80" presetID="1" presetClass="entr" presetSubtype="0" fill="hold" grpId="0" nodeType="afterEffect">
                                  <p:stCondLst>
                                    <p:cond delay="500"/>
                                  </p:stCondLst>
                                  <p:childTnLst>
                                    <p:set>
                                      <p:cBhvr>
                                        <p:cTn id="81" dur="1" fill="hold">
                                          <p:stCondLst>
                                            <p:cond delay="0"/>
                                          </p:stCondLst>
                                        </p:cTn>
                                        <p:tgtEl>
                                          <p:spTgt spid="74"/>
                                        </p:tgtEl>
                                        <p:attrNameLst>
                                          <p:attrName>style.visibility</p:attrName>
                                        </p:attrNameLst>
                                      </p:cBhvr>
                                      <p:to>
                                        <p:strVal val="visible"/>
                                      </p:to>
                                    </p:set>
                                  </p:childTnLst>
                                </p:cTn>
                              </p:par>
                            </p:childTnLst>
                          </p:cTn>
                        </p:par>
                        <p:par>
                          <p:cTn id="82" fill="hold">
                            <p:stCondLst>
                              <p:cond delay="1000"/>
                            </p:stCondLst>
                            <p:childTnLst>
                              <p:par>
                                <p:cTn id="83" presetID="1" presetClass="entr" presetSubtype="0" fill="hold" grpId="0" nodeType="afterEffect">
                                  <p:stCondLst>
                                    <p:cond delay="500"/>
                                  </p:stCondLst>
                                  <p:childTnLst>
                                    <p:set>
                                      <p:cBhvr>
                                        <p:cTn id="84" dur="1" fill="hold">
                                          <p:stCondLst>
                                            <p:cond delay="0"/>
                                          </p:stCondLst>
                                        </p:cTn>
                                        <p:tgtEl>
                                          <p:spTgt spid="76"/>
                                        </p:tgtEl>
                                        <p:attrNameLst>
                                          <p:attrName>style.visibility</p:attrName>
                                        </p:attrNameLst>
                                      </p:cBhvr>
                                      <p:to>
                                        <p:strVal val="visible"/>
                                      </p:to>
                                    </p:set>
                                  </p:childTnLst>
                                </p:cTn>
                              </p:par>
                            </p:childTnLst>
                          </p:cTn>
                        </p:par>
                        <p:par>
                          <p:cTn id="85" fill="hold">
                            <p:stCondLst>
                              <p:cond delay="1500"/>
                            </p:stCondLst>
                            <p:childTnLst>
                              <p:par>
                                <p:cTn id="86" presetID="1" presetClass="exit" presetSubtype="0" fill="hold" grpId="1" nodeType="afterEffect">
                                  <p:stCondLst>
                                    <p:cond delay="0"/>
                                  </p:stCondLst>
                                  <p:childTnLst>
                                    <p:set>
                                      <p:cBhvr>
                                        <p:cTn id="87" dur="1" fill="hold">
                                          <p:stCondLst>
                                            <p:cond delay="0"/>
                                          </p:stCondLst>
                                        </p:cTn>
                                        <p:tgtEl>
                                          <p:spTgt spid="3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76"/>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37"/>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74"/>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35"/>
                                        </p:tgtEl>
                                        <p:attrNameLst>
                                          <p:attrName>style.visibility</p:attrName>
                                        </p:attrNameLst>
                                      </p:cBhvr>
                                      <p:to>
                                        <p:strVal val="hidden"/>
                                      </p:to>
                                    </p:set>
                                  </p:childTnLst>
                                </p:cTn>
                              </p:par>
                              <p:par>
                                <p:cTn id="96" presetID="1" presetClass="entr" presetSubtype="0" fill="hold" grpId="0" nodeType="withEffect">
                                  <p:stCondLst>
                                    <p:cond delay="0"/>
                                  </p:stCondLst>
                                  <p:childTnLst>
                                    <p:set>
                                      <p:cBhvr>
                                        <p:cTn id="97" dur="1" fill="hold">
                                          <p:stCondLst>
                                            <p:cond delay="0"/>
                                          </p:stCondLst>
                                        </p:cTn>
                                        <p:tgtEl>
                                          <p:spTgt spid="78"/>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1"/>
                                        </p:tgtEl>
                                        <p:attrNameLst>
                                          <p:attrName>style.visibility</p:attrName>
                                        </p:attrNameLst>
                                      </p:cBhvr>
                                      <p:to>
                                        <p:strVal val="visible"/>
                                      </p:to>
                                    </p:set>
                                  </p:childTnLst>
                                </p:cTn>
                              </p:par>
                            </p:childTnLst>
                          </p:cTn>
                        </p:par>
                        <p:par>
                          <p:cTn id="100" fill="hold">
                            <p:stCondLst>
                              <p:cond delay="1500"/>
                            </p:stCondLst>
                            <p:childTnLst>
                              <p:par>
                                <p:cTn id="101" presetID="0" presetClass="path" presetSubtype="0" accel="50000" decel="50000" fill="hold" grpId="0" nodeType="afterEffect">
                                  <p:stCondLst>
                                    <p:cond delay="0"/>
                                  </p:stCondLst>
                                  <p:childTnLst>
                                    <p:animMotion origin="layout" path="M -5.55556E-7 -1.48148E-6 L 0.6309 -0.00023 " pathEditMode="relative" rAng="0" ptsTypes="AA">
                                      <p:cBhvr>
                                        <p:cTn id="102" dur="2000" fill="hold"/>
                                        <p:tgtEl>
                                          <p:spTgt spid="7"/>
                                        </p:tgtEl>
                                        <p:attrNameLst>
                                          <p:attrName>ppt_x</p:attrName>
                                          <p:attrName>ppt_y</p:attrName>
                                        </p:attrNameLst>
                                      </p:cBhvr>
                                      <p:rCtr x="31545" y="-23"/>
                                    </p:animMotion>
                                  </p:childTnLst>
                                </p:cTn>
                              </p:par>
                            </p:childTnLst>
                          </p:cTn>
                        </p:par>
                        <p:par>
                          <p:cTn id="103" fill="hold">
                            <p:stCondLst>
                              <p:cond delay="3500"/>
                            </p:stCondLst>
                            <p:childTnLst>
                              <p:par>
                                <p:cTn id="104" presetID="1" presetClass="entr" presetSubtype="0" fill="hold" grpId="1" nodeType="afterEffect">
                                  <p:stCondLst>
                                    <p:cond delay="0"/>
                                  </p:stCondLst>
                                  <p:childTnLst>
                                    <p:set>
                                      <p:cBhvr>
                                        <p:cTn id="105" dur="1" fill="hold">
                                          <p:stCondLst>
                                            <p:cond delay="0"/>
                                          </p:stCondLst>
                                        </p:cTn>
                                        <p:tgtEl>
                                          <p:spTgt spid="87"/>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88"/>
                                        </p:tgtEl>
                                        <p:attrNameLst>
                                          <p:attrName>style.visibility</p:attrName>
                                        </p:attrNameLst>
                                      </p:cBhvr>
                                      <p:to>
                                        <p:strVal val="visible"/>
                                      </p:to>
                                    </p:set>
                                  </p:childTnLst>
                                </p:cTn>
                              </p:par>
                            </p:childTnLst>
                          </p:cTn>
                        </p:par>
                        <p:par>
                          <p:cTn id="108" fill="hold">
                            <p:stCondLst>
                              <p:cond delay="3500"/>
                            </p:stCondLst>
                            <p:childTnLst>
                              <p:par>
                                <p:cTn id="109" presetID="1" presetClass="entr" presetSubtype="0" fill="hold" grpId="0" nodeType="afterEffect">
                                  <p:stCondLst>
                                    <p:cond delay="500"/>
                                  </p:stCondLst>
                                  <p:childTnLst>
                                    <p:set>
                                      <p:cBhvr>
                                        <p:cTn id="110" dur="1" fill="hold">
                                          <p:stCondLst>
                                            <p:cond delay="0"/>
                                          </p:stCondLst>
                                        </p:cTn>
                                        <p:tgtEl>
                                          <p:spTgt spid="89"/>
                                        </p:tgtEl>
                                        <p:attrNameLst>
                                          <p:attrName>style.visibility</p:attrName>
                                        </p:attrNameLst>
                                      </p:cBhvr>
                                      <p:to>
                                        <p:strVal val="visible"/>
                                      </p:to>
                                    </p:set>
                                  </p:childTnLst>
                                </p:cTn>
                              </p:par>
                            </p:childTnLst>
                          </p:cTn>
                        </p:par>
                        <p:par>
                          <p:cTn id="111" fill="hold">
                            <p:stCondLst>
                              <p:cond delay="4000"/>
                            </p:stCondLst>
                            <p:childTnLst>
                              <p:par>
                                <p:cTn id="112" presetID="1" presetClass="entr" presetSubtype="0" fill="hold" grpId="0" nodeType="afterEffect">
                                  <p:stCondLst>
                                    <p:cond delay="500"/>
                                  </p:stCondLst>
                                  <p:childTnLst>
                                    <p:set>
                                      <p:cBhvr>
                                        <p:cTn id="113" dur="1" fill="hold">
                                          <p:stCondLst>
                                            <p:cond delay="0"/>
                                          </p:stCondLst>
                                        </p:cTn>
                                        <p:tgtEl>
                                          <p:spTgt spid="90"/>
                                        </p:tgtEl>
                                        <p:attrNameLst>
                                          <p:attrName>style.visibility</p:attrName>
                                        </p:attrNameLst>
                                      </p:cBhvr>
                                      <p:to>
                                        <p:strVal val="visible"/>
                                      </p:to>
                                    </p:set>
                                  </p:childTnLst>
                                </p:cTn>
                              </p:par>
                            </p:childTnLst>
                          </p:cTn>
                        </p:par>
                        <p:par>
                          <p:cTn id="114" fill="hold">
                            <p:stCondLst>
                              <p:cond delay="4500"/>
                            </p:stCondLst>
                            <p:childTnLst>
                              <p:par>
                                <p:cTn id="115" presetID="1" presetClass="entr" presetSubtype="0" fill="hold" grpId="0" nodeType="afterEffect">
                                  <p:stCondLst>
                                    <p:cond delay="500"/>
                                  </p:stCondLst>
                                  <p:childTnLst>
                                    <p:set>
                                      <p:cBhvr>
                                        <p:cTn id="116" dur="1" fill="hold">
                                          <p:stCondLst>
                                            <p:cond delay="0"/>
                                          </p:stCondLst>
                                        </p:cTn>
                                        <p:tgtEl>
                                          <p:spTgt spid="91"/>
                                        </p:tgtEl>
                                        <p:attrNameLst>
                                          <p:attrName>style.visibility</p:attrName>
                                        </p:attrNameLst>
                                      </p:cBhvr>
                                      <p:to>
                                        <p:strVal val="visible"/>
                                      </p:to>
                                    </p:set>
                                  </p:childTnLst>
                                </p:cTn>
                              </p:par>
                            </p:childTnLst>
                          </p:cTn>
                        </p:par>
                        <p:par>
                          <p:cTn id="117" fill="hold">
                            <p:stCondLst>
                              <p:cond delay="5000"/>
                            </p:stCondLst>
                            <p:childTnLst>
                              <p:par>
                                <p:cTn id="118" presetID="1" presetClass="exit" presetSubtype="0" fill="hold" grpId="1" nodeType="afterEffect">
                                  <p:stCondLst>
                                    <p:cond delay="0"/>
                                  </p:stCondLst>
                                  <p:childTnLst>
                                    <p:set>
                                      <p:cBhvr>
                                        <p:cTn id="119" dur="1" fill="hold">
                                          <p:stCondLst>
                                            <p:cond delay="0"/>
                                          </p:stCondLst>
                                        </p:cTn>
                                        <p:tgtEl>
                                          <p:spTgt spid="88"/>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91"/>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89"/>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90"/>
                                        </p:tgtEl>
                                        <p:attrNameLst>
                                          <p:attrName>style.visibility</p:attrName>
                                        </p:attrNameLst>
                                      </p:cBhvr>
                                      <p:to>
                                        <p:strVal val="hidden"/>
                                      </p:to>
                                    </p:set>
                                  </p:childTnLst>
                                </p:cTn>
                              </p:par>
                              <p:par>
                                <p:cTn id="126" presetID="1" presetClass="exit" presetSubtype="0" fill="hold" grpId="0" nodeType="withEffect">
                                  <p:stCondLst>
                                    <p:cond delay="0"/>
                                  </p:stCondLst>
                                  <p:childTnLst>
                                    <p:set>
                                      <p:cBhvr>
                                        <p:cTn id="127" dur="1" fill="hold">
                                          <p:stCondLst>
                                            <p:cond delay="0"/>
                                          </p:stCondLst>
                                        </p:cTn>
                                        <p:tgtEl>
                                          <p:spTgt spid="87"/>
                                        </p:tgtEl>
                                        <p:attrNameLst>
                                          <p:attrName>style.visibility</p:attrName>
                                        </p:attrNameLst>
                                      </p:cBhvr>
                                      <p:to>
                                        <p:strVal val="hidden"/>
                                      </p:to>
                                    </p:set>
                                  </p:childTnLst>
                                </p:cTn>
                              </p:par>
                              <p:par>
                                <p:cTn id="128" presetID="1" presetClass="entr" presetSubtype="0" fill="hold" grpId="0" nodeType="withEffect">
                                  <p:stCondLst>
                                    <p:cond delay="0"/>
                                  </p:stCondLst>
                                  <p:childTnLst>
                                    <p:set>
                                      <p:cBhvr>
                                        <p:cTn id="129" dur="1" fill="hold">
                                          <p:stCondLst>
                                            <p:cond delay="0"/>
                                          </p:stCondLst>
                                        </p:cTn>
                                        <p:tgtEl>
                                          <p:spTgt spid="92"/>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93"/>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7" grpId="1" animBg="1"/>
      <p:bldP spid="35" grpId="0" animBg="1"/>
      <p:bldP spid="35" grpId="1" animBg="1"/>
      <p:bldP spid="69" grpId="0" animBg="1"/>
      <p:bldP spid="65" grpId="0" animBg="1"/>
      <p:bldP spid="57" grpId="0" animBg="1"/>
      <p:bldP spid="57" grpId="1" animBg="1"/>
      <p:bldP spid="55" grpId="0" animBg="1"/>
      <p:bldP spid="55" grpId="1" animBg="1"/>
      <p:bldP spid="56" grpId="0" animBg="1"/>
      <p:bldP spid="56" grpId="1" animBg="1"/>
      <p:bldP spid="56" grpId="2" animBg="1"/>
      <p:bldP spid="44" grpId="0" animBg="1"/>
      <p:bldP spid="44" grpId="1" animBg="1"/>
      <p:bldP spid="44" grpId="2" animBg="1"/>
      <p:bldP spid="54" grpId="0" animBg="1"/>
      <p:bldP spid="54" grpId="1" animBg="1"/>
      <p:bldP spid="58" grpId="0" animBg="1"/>
      <p:bldP spid="60" grpId="0" animBg="1"/>
      <p:bldP spid="7" grpId="0" animBg="1"/>
      <p:bldP spid="71" grpId="0"/>
      <p:bldP spid="13" grpId="0" animBg="1"/>
      <p:bldP spid="36" grpId="0"/>
      <p:bldP spid="36" grpId="1"/>
      <p:bldP spid="37" grpId="0"/>
      <p:bldP spid="37" grpId="1"/>
      <p:bldP spid="74" grpId="0"/>
      <p:bldP spid="74" grpId="1"/>
      <p:bldP spid="76" grpId="0"/>
      <p:bldP spid="76" grpId="1"/>
      <p:bldP spid="78" grpId="0"/>
      <p:bldP spid="88" grpId="0"/>
      <p:bldP spid="88" grpId="1"/>
      <p:bldP spid="89" grpId="0"/>
      <p:bldP spid="89" grpId="1"/>
      <p:bldP spid="90" grpId="0"/>
      <p:bldP spid="90" grpId="1"/>
      <p:bldP spid="91" grpId="0"/>
      <p:bldP spid="91" grpId="1"/>
      <p:bldP spid="92" grpId="0"/>
      <p:bldP spid="72" grpId="0"/>
      <p:bldP spid="73" grpId="0"/>
      <p:bldP spid="75" grpId="0"/>
      <p:bldP spid="79" grpId="0"/>
      <p:bldP spid="9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Read Mapping &amp; Filtering in Memory</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a:xfrm>
            <a:off x="228600" y="1000472"/>
            <a:ext cx="8610600" cy="4876800"/>
          </a:xfrm>
        </p:spPr>
        <p:txBody>
          <a:bodyPr/>
          <a:lstStyle/>
          <a:p>
            <a:pPr marL="0" indent="0" algn="ctr">
              <a:buNone/>
            </a:pPr>
            <a:endParaRPr lang="en-US" sz="4000" dirty="0">
              <a:solidFill>
                <a:srgbClr val="1A5712"/>
              </a:solidFill>
            </a:endParaRPr>
          </a:p>
          <a:p>
            <a:pPr marL="0" indent="0" algn="ctr">
              <a:buNone/>
            </a:pPr>
            <a:endParaRPr lang="en-US" sz="4000" dirty="0">
              <a:solidFill>
                <a:srgbClr val="1A5712"/>
              </a:solidFill>
            </a:endParaRPr>
          </a:p>
          <a:p>
            <a:pPr marL="0" indent="0" algn="ctr">
              <a:buNone/>
            </a:pPr>
            <a:r>
              <a:rPr lang="en-US" sz="4000" dirty="0">
                <a:solidFill>
                  <a:srgbClr val="1A5712"/>
                </a:solidFill>
              </a:rPr>
              <a:t>We need to design </a:t>
            </a:r>
          </a:p>
          <a:p>
            <a:pPr marL="0" indent="0" algn="ctr">
              <a:buNone/>
            </a:pPr>
            <a:r>
              <a:rPr lang="en-US" sz="4000" dirty="0">
                <a:solidFill>
                  <a:srgbClr val="0000FF"/>
                </a:solidFill>
              </a:rPr>
              <a:t>mapping &amp; filtering algorithms </a:t>
            </a:r>
          </a:p>
          <a:p>
            <a:pPr marL="0" indent="0" algn="ctr">
              <a:buNone/>
            </a:pPr>
            <a:r>
              <a:rPr lang="en-US" sz="4000" dirty="0">
                <a:solidFill>
                  <a:srgbClr val="FF0000"/>
                </a:solidFill>
              </a:rPr>
              <a:t>that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4921193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r>
              <a:rPr lang="en-US" dirty="0"/>
              <a:t>The Genomic Era (continued)</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14</a:t>
            </a:fld>
            <a:endParaRPr lang="en-US" altLang="en-US"/>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algn="just"/>
            <a:endParaRPr lang="en-US" sz="400" b="1" dirty="0">
              <a:solidFill>
                <a:schemeClr val="bg2"/>
              </a:solidFill>
              <a:latin typeface="europa"/>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r>
              <a:rPr lang="en-US" dirty="0"/>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r>
              <a:rPr lang="en-US" sz="1200" dirty="0">
                <a:hlinkClick r:id="rId6"/>
              </a:rPr>
              <a:t>http://www.economist.com/news/21631808-so-much-genetic-data-so-many-uses-genes-unzipped</a:t>
            </a:r>
            <a:r>
              <a:rPr lang="en-US" sz="1200" dirty="0"/>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algn="just"/>
            <a:endParaRPr lang="en-US" sz="400" b="1" dirty="0">
              <a:solidFill>
                <a:schemeClr val="bg2"/>
              </a:solidFill>
              <a:latin typeface="europa"/>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r>
              <a:rPr lang="en-US" dirty="0"/>
              <a:t>Number of Genomes Sequenced</a:t>
            </a:r>
          </a:p>
        </p:txBody>
      </p:sp>
    </p:spTree>
    <p:extLst>
      <p:ext uri="{BB962C8B-B14F-4D97-AF65-F5344CB8AC3E}">
        <p14:creationId xmlns:p14="http://schemas.microsoft.com/office/powerpoint/2010/main" val="946846369"/>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More on GRIM-Filter</a:t>
            </a:r>
          </a:p>
        </p:txBody>
      </p:sp>
      <p:sp>
        <p:nvSpPr>
          <p:cNvPr id="3" name="Content Placeholder 2"/>
          <p:cNvSpPr>
            <a:spLocks noGrp="1"/>
          </p:cNvSpPr>
          <p:nvPr>
            <p:ph idx="1"/>
          </p:nvPr>
        </p:nvSpPr>
        <p:spPr>
          <a:xfrm>
            <a:off x="228600" y="908720"/>
            <a:ext cx="8915400" cy="4876800"/>
          </a:xfrm>
        </p:spPr>
        <p:txBody>
          <a:bodyPr/>
          <a:lstStyle/>
          <a:p>
            <a:r>
              <a:rPr lang="en-US" sz="1500" dirty="0"/>
              <a:t>Jeremie S. Kim, Damla Senol Cali, </a:t>
            </a:r>
            <a:r>
              <a:rPr lang="en-US" sz="1500" dirty="0" err="1"/>
              <a:t>Hongyi</a:t>
            </a:r>
            <a:r>
              <a:rPr lang="en-US" sz="1500" dirty="0"/>
              <a:t> Xin, </a:t>
            </a:r>
            <a:r>
              <a:rPr lang="en-US" sz="1500" dirty="0" err="1"/>
              <a:t>Donghyuk</a:t>
            </a:r>
            <a:r>
              <a:rPr lang="en-US" sz="1500" dirty="0"/>
              <a:t> Lee, Saugata Ghose, Mohammed Alser, Hasan Hassan, </a:t>
            </a:r>
            <a:r>
              <a:rPr lang="en-US" sz="1500" dirty="0" err="1"/>
              <a:t>Oguz</a:t>
            </a:r>
            <a:r>
              <a:rPr lang="en-US" sz="1500" dirty="0"/>
              <a:t> </a:t>
            </a:r>
            <a:r>
              <a:rPr lang="en-US" sz="1500" dirty="0" err="1"/>
              <a:t>Ergin</a:t>
            </a:r>
            <a:r>
              <a:rPr lang="en-US" sz="1500" dirty="0"/>
              <a:t>, Can Alkan, and </a:t>
            </a:r>
            <a:r>
              <a:rPr lang="en-US" sz="1500" u="sng" dirty="0"/>
              <a:t>Onur Mutlu</a:t>
            </a:r>
            <a:r>
              <a:rPr lang="en-US" sz="1500" dirty="0"/>
              <a:t>,</a:t>
            </a:r>
            <a:br>
              <a:rPr lang="en-US" sz="1500" dirty="0"/>
            </a:br>
            <a:r>
              <a:rPr lang="en-US" sz="1500" b="1" dirty="0">
                <a:hlinkClick r:id="rId2"/>
              </a:rPr>
              <a:t>"GRIM-Filter: Fast Seed Location Filtering in DNA Read Mapping Using Processing-in-Memory Technologies"</a:t>
            </a:r>
            <a:br>
              <a:rPr lang="en-US" sz="1500" dirty="0"/>
            </a:br>
            <a:r>
              <a:rPr lang="en-US" sz="1500" b="1" i="1" dirty="0">
                <a:hlinkClick r:id="rId3"/>
              </a:rPr>
              <a:t>BMC Genomics</a:t>
            </a:r>
            <a:r>
              <a:rPr lang="en-US" sz="1500" dirty="0"/>
              <a:t>, 2018.</a:t>
            </a:r>
            <a:br>
              <a:rPr lang="en-US" sz="1500" dirty="0"/>
            </a:br>
            <a:r>
              <a:rPr lang="en-US" sz="1500" i="1" dirty="0"/>
              <a:t>Proceedings of the </a:t>
            </a:r>
            <a:r>
              <a:rPr lang="en-US" sz="1500" i="1" dirty="0">
                <a:hlinkClick r:id="rId4"/>
              </a:rPr>
              <a:t>16th Asia Pacific Bioinformatics Conference</a:t>
            </a:r>
            <a:r>
              <a:rPr lang="en-US" sz="1500" i="1" dirty="0"/>
              <a:t> (</a:t>
            </a:r>
            <a:r>
              <a:rPr lang="en-US" sz="1500" b="1" i="1" dirty="0"/>
              <a:t>APBC</a:t>
            </a:r>
            <a:r>
              <a:rPr lang="en-US" sz="1500" i="1" dirty="0"/>
              <a:t>)</a:t>
            </a:r>
            <a:r>
              <a:rPr lang="en-US" sz="1500" dirty="0"/>
              <a:t>, Yokohama, Japan, January 2018.</a:t>
            </a:r>
            <a:br>
              <a:rPr lang="en-US" sz="1500" dirty="0"/>
            </a:br>
            <a:r>
              <a:rPr lang="en-US" sz="1500" dirty="0"/>
              <a:t>[</a:t>
            </a:r>
            <a:r>
              <a:rPr lang="en-US" sz="1500" dirty="0">
                <a:hlinkClick r:id="rId5"/>
              </a:rPr>
              <a:t>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Source Code</a:t>
            </a:r>
            <a:r>
              <a:rPr lang="en-US" sz="1500" dirty="0"/>
              <a:t>]</a:t>
            </a:r>
            <a:br>
              <a:rPr lang="en-US" sz="1500" dirty="0"/>
            </a:br>
            <a:r>
              <a:rPr lang="en-US" sz="1500" dirty="0"/>
              <a:t>[</a:t>
            </a:r>
            <a:r>
              <a:rPr lang="en-US" sz="1500" dirty="0">
                <a:hlinkClick r:id="rId2"/>
              </a:rPr>
              <a:t>arxiv.org Version (pdf)</a:t>
            </a:r>
            <a:r>
              <a:rPr lang="en-US" sz="1500" dirty="0"/>
              <a:t>]</a:t>
            </a:r>
            <a:br>
              <a:rPr lang="en-US" sz="1500" dirty="0"/>
            </a:br>
            <a:r>
              <a:rPr lang="en-US" sz="1500" dirty="0"/>
              <a:t>[</a:t>
            </a:r>
            <a:r>
              <a:rPr lang="en-US" sz="1500" dirty="0">
                <a:hlinkClick r:id="rId8"/>
              </a:rPr>
              <a:t>Talk Video at AACBB 2019</a:t>
            </a:r>
            <a:r>
              <a:rPr lang="en-US" sz="1500" dirty="0"/>
              <a:t>]</a:t>
            </a:r>
            <a:br>
              <a:rPr lang="en-US" sz="1500" dirty="0"/>
            </a:br>
            <a:endParaRPr lang="en-US" sz="15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9"/>
          <a:stretch>
            <a:fillRect/>
          </a:stretch>
        </p:blipFill>
        <p:spPr>
          <a:xfrm>
            <a:off x="539552" y="3579884"/>
            <a:ext cx="7956376" cy="2892354"/>
          </a:xfrm>
          <a:prstGeom prst="rect">
            <a:avLst/>
          </a:prstGeom>
        </p:spPr>
      </p:pic>
    </p:spTree>
    <p:extLst>
      <p:ext uri="{BB962C8B-B14F-4D97-AF65-F5344CB8AC3E}">
        <p14:creationId xmlns:p14="http://schemas.microsoft.com/office/powerpoint/2010/main" val="3194699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610600" cy="5138928"/>
          </a:xfrm>
        </p:spPr>
        <p:txBody>
          <a:bodyPr/>
          <a:lstStyle/>
          <a:p>
            <a:pPr marL="742950" indent="-742950">
              <a:lnSpc>
                <a:spcPct val="150000"/>
              </a:lnSpc>
              <a:buClr>
                <a:schemeClr val="tx1"/>
              </a:buClr>
              <a:buSzPct val="77000"/>
              <a:buFont typeface="+mj-lt"/>
              <a:buAutoNum type="arabicPeriod"/>
            </a:pPr>
            <a:r>
              <a:rPr lang="en-US" sz="3600" b="1" dirty="0">
                <a:solidFill>
                  <a:srgbClr val="00B050"/>
                </a:solidFill>
                <a:latin typeface="Cambria" charset="0"/>
                <a:ea typeface="Cambria" charset="0"/>
                <a:cs typeface="Cambria" charset="0"/>
              </a:rPr>
              <a:t>Data Structures: Bins &amp; </a:t>
            </a:r>
            <a:r>
              <a:rPr lang="en-US" sz="3600" b="1" dirty="0" err="1">
                <a:solidFill>
                  <a:srgbClr val="00B050"/>
                </a:solidFill>
                <a:latin typeface="Cambria" charset="0"/>
                <a:ea typeface="Cambria" charset="0"/>
                <a:cs typeface="Cambria" charset="0"/>
              </a:rPr>
              <a:t>Bitvectors</a:t>
            </a:r>
            <a:endParaRPr lang="en-US" sz="3600" b="1" dirty="0">
              <a:solidFill>
                <a:srgbClr val="00B050"/>
              </a:solidFill>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45225483"/>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Bins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p:cNvSpPr>
            <a:spLocks noGrp="1"/>
          </p:cNvSpPr>
          <p:nvPr>
            <p:ph idx="1"/>
          </p:nvPr>
        </p:nvSpPr>
        <p:spPr>
          <a:xfrm>
            <a:off x="228600" y="976291"/>
            <a:ext cx="8610600" cy="2377275"/>
          </a:xfrm>
        </p:spPr>
        <p:txBody>
          <a:bodyPr/>
          <a:lstStyle/>
          <a:p>
            <a:r>
              <a:rPr lang="en-US" sz="2400" dirty="0"/>
              <a:t>We partition the genome into large sequences (</a:t>
            </a:r>
            <a:r>
              <a:rPr lang="en-US" sz="2400" b="1" dirty="0">
                <a:solidFill>
                  <a:srgbClr val="0070C0"/>
                </a:solidFill>
              </a:rPr>
              <a:t>bins</a:t>
            </a:r>
            <a:r>
              <a:rPr lang="en-US" sz="2400" dirty="0"/>
              <a:t>). </a:t>
            </a:r>
          </a:p>
          <a:p>
            <a:pPr lvl="2"/>
            <a:endParaRPr lang="en-US" sz="2100" dirty="0"/>
          </a:p>
          <a:p>
            <a:pPr marL="503634" lvl="2" indent="0">
              <a:buNone/>
            </a:pPr>
            <a:endParaRPr lang="en-US" sz="2100" dirty="0"/>
          </a:p>
          <a:p>
            <a:pPr marL="503634" lvl="2" indent="0">
              <a:buNone/>
            </a:pPr>
            <a:endParaRPr lang="en-US" sz="2100" dirty="0"/>
          </a:p>
          <a:p>
            <a:pPr lvl="2"/>
            <a:endParaRPr lang="en-US" sz="2100" dirty="0"/>
          </a:p>
          <a:p>
            <a:pPr lvl="1"/>
            <a:endParaRPr lang="en-US" sz="2250" dirty="0"/>
          </a:p>
        </p:txBody>
      </p:sp>
      <p:sp>
        <p:nvSpPr>
          <p:cNvPr id="8" name="Rectangle 7"/>
          <p:cNvSpPr/>
          <p:nvPr/>
        </p:nvSpPr>
        <p:spPr>
          <a:xfrm>
            <a:off x="-11596" y="2064155"/>
            <a:ext cx="9144001" cy="413526"/>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1800" b="1" i="0" u="none" strike="noStrike" kern="1200" cap="none" spc="0" normalizeH="0" baseline="0" noProof="0" dirty="0">
                <a:ln>
                  <a:noFill/>
                </a:ln>
                <a:solidFill>
                  <a:srgbClr val="FFFFFF"/>
                </a:solidFill>
                <a:effectLst/>
                <a:uLnTx/>
                <a:uFillTx/>
                <a:latin typeface="Tahoma"/>
                <a:ea typeface="+mn-ea"/>
                <a:cs typeface="+mn-cs"/>
              </a:rPr>
              <a:t>…</a:t>
            </a:r>
            <a:r>
              <a:rPr kumimoji="0" lang="en-US" sz="1800" b="1" i="0" u="none" strike="noStrike" kern="1200" cap="none" spc="0" normalizeH="0" baseline="0" noProof="0" dirty="0">
                <a:ln>
                  <a:noFill/>
                </a:ln>
                <a:solidFill>
                  <a:srgbClr val="FFFFFF"/>
                </a:solidFill>
                <a:effectLst/>
                <a:uLnTx/>
                <a:uFillTx/>
                <a:latin typeface="Tahoma"/>
                <a:ea typeface="+mn-ea"/>
                <a:cs typeface="+mn-cs"/>
              </a:rPr>
              <a:t> </a:t>
            </a:r>
            <a:r>
              <a:rPr kumimoji="0" lang="en-US" sz="1200" b="1" i="0" u="none" strike="noStrike" kern="1200" cap="none" spc="0" normalizeH="0" baseline="0" noProof="0" dirty="0">
                <a:ln>
                  <a:noFill/>
                </a:ln>
                <a:solidFill>
                  <a:srgbClr val="FFFFFF"/>
                </a:solidFill>
                <a:effectLst/>
                <a:uLnTx/>
                <a:uFillTx/>
                <a:latin typeface="Tahoma"/>
                <a:ea typeface="+mn-ea"/>
                <a:cs typeface="+mn-cs"/>
              </a:rPr>
              <a:t>GGAAATACGTTCAGTCAGTTGGAAATACGTTTTGGGCGTTACTTCTCAGTACGTACAGTACAGTAAAAATGACAGTAAGAC </a:t>
            </a:r>
            <a:r>
              <a:rPr kumimoji="0" lang="mr-IN" sz="1800" b="1" i="0" u="none" strike="noStrike" kern="1200" cap="none" spc="0" normalizeH="0" baseline="0" noProof="0" dirty="0">
                <a:ln>
                  <a:noFill/>
                </a:ln>
                <a:solidFill>
                  <a:srgbClr val="FFFFFF"/>
                </a:solidFill>
                <a:effectLst/>
                <a:uLnTx/>
                <a:uFillTx/>
                <a:latin typeface="Tahoma"/>
                <a:ea typeface="+mn-ea"/>
                <a:cs typeface="+mn-cs"/>
              </a:rPr>
              <a:t>…</a:t>
            </a: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6" name="Right Bracket 5"/>
          <p:cNvSpPr/>
          <p:nvPr/>
        </p:nvSpPr>
        <p:spPr>
          <a:xfrm rot="16200000">
            <a:off x="1795043" y="494805"/>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9" name="Right Bracket 8"/>
          <p:cNvSpPr/>
          <p:nvPr/>
        </p:nvSpPr>
        <p:spPr>
          <a:xfrm rot="16200000">
            <a:off x="5529768" y="501615"/>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 name="Right Bracket 9"/>
          <p:cNvSpPr/>
          <p:nvPr/>
        </p:nvSpPr>
        <p:spPr>
          <a:xfrm rot="16200000">
            <a:off x="9413950" y="496513"/>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 name="Right Bracket 10"/>
          <p:cNvSpPr/>
          <p:nvPr/>
        </p:nvSpPr>
        <p:spPr>
          <a:xfrm rot="5400000" flipV="1">
            <a:off x="3628083" y="1226987"/>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 name="Right Bracket 11"/>
          <p:cNvSpPr/>
          <p:nvPr/>
        </p:nvSpPr>
        <p:spPr>
          <a:xfrm rot="5400000" flipV="1">
            <a:off x="7420507" y="1228484"/>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 name="TextBox 12"/>
          <p:cNvSpPr txBox="1"/>
          <p:nvPr/>
        </p:nvSpPr>
        <p:spPr>
          <a:xfrm>
            <a:off x="1310154" y="1500003"/>
            <a:ext cx="1292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FFFFFF">
                    <a:lumMod val="65000"/>
                  </a:srgbClr>
                </a:solidFill>
                <a:effectLst/>
                <a:uLnTx/>
                <a:uFillTx/>
                <a:latin typeface="Tahoma"/>
                <a:ea typeface="+mn-ea"/>
                <a:cs typeface="+mn-cs"/>
              </a:rPr>
              <a:t>Bin x - 3</a:t>
            </a:r>
            <a:endPar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endParaRPr>
          </a:p>
        </p:txBody>
      </p:sp>
      <p:sp>
        <p:nvSpPr>
          <p:cNvPr id="14" name="TextBox 13"/>
          <p:cNvSpPr txBox="1"/>
          <p:nvPr/>
        </p:nvSpPr>
        <p:spPr>
          <a:xfrm>
            <a:off x="3201146" y="2691043"/>
            <a:ext cx="13005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FFFFFF">
                    <a:lumMod val="65000"/>
                  </a:srgbClr>
                </a:solidFill>
                <a:effectLst/>
                <a:uLnTx/>
                <a:uFillTx/>
                <a:latin typeface="Tahoma"/>
                <a:ea typeface="+mn-ea"/>
                <a:cs typeface="+mn-cs"/>
              </a:rPr>
              <a:t>Bin x - 2</a:t>
            </a:r>
            <a:endPar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endParaRPr>
          </a:p>
        </p:txBody>
      </p:sp>
      <p:sp>
        <p:nvSpPr>
          <p:cNvPr id="15" name="TextBox 14"/>
          <p:cNvSpPr txBox="1"/>
          <p:nvPr/>
        </p:nvSpPr>
        <p:spPr>
          <a:xfrm>
            <a:off x="5061931" y="1492342"/>
            <a:ext cx="1137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rPr>
              <a:t>Bin x - 1</a:t>
            </a:r>
          </a:p>
        </p:txBody>
      </p:sp>
      <p:sp>
        <p:nvSpPr>
          <p:cNvPr id="16" name="TextBox 15"/>
          <p:cNvSpPr txBox="1"/>
          <p:nvPr/>
        </p:nvSpPr>
        <p:spPr>
          <a:xfrm>
            <a:off x="7161582" y="2703386"/>
            <a:ext cx="834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rPr>
              <a:t>Bin x</a:t>
            </a:r>
          </a:p>
        </p:txBody>
      </p:sp>
      <p:sp>
        <p:nvSpPr>
          <p:cNvPr id="18" name="Right Bracket 17"/>
          <p:cNvSpPr/>
          <p:nvPr/>
        </p:nvSpPr>
        <p:spPr>
          <a:xfrm rot="5400000" flipV="1">
            <a:off x="-156299" y="1229359"/>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0" name="Rectangle 19"/>
          <p:cNvSpPr/>
          <p:nvPr/>
        </p:nvSpPr>
        <p:spPr>
          <a:xfrm>
            <a:off x="7371672" y="5121724"/>
            <a:ext cx="416261" cy="299259"/>
          </a:xfrm>
          <a:prstGeom prst="rect">
            <a:avLst/>
          </a:prstGeom>
          <a:solidFill>
            <a:srgbClr val="D078A6"/>
          </a:solidFill>
          <a:ln>
            <a:solidFill>
              <a:srgbClr val="D07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Rectangle 20"/>
          <p:cNvSpPr/>
          <p:nvPr/>
        </p:nvSpPr>
        <p:spPr>
          <a:xfrm>
            <a:off x="7371672" y="3759830"/>
            <a:ext cx="416261" cy="29925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Rectangle 21"/>
          <p:cNvSpPr/>
          <p:nvPr/>
        </p:nvSpPr>
        <p:spPr>
          <a:xfrm>
            <a:off x="7306848" y="3630080"/>
            <a:ext cx="545911" cy="27159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p:txBody>
      </p:sp>
      <p:sp>
        <p:nvSpPr>
          <p:cNvPr id="23" name="TextBox 22"/>
          <p:cNvSpPr txBox="1"/>
          <p:nvPr/>
        </p:nvSpPr>
        <p:spPr>
          <a:xfrm>
            <a:off x="6011151" y="3246614"/>
            <a:ext cx="24276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Tahoma"/>
                <a:ea typeface="+mn-ea"/>
                <a:cs typeface="+mn-cs"/>
              </a:rPr>
              <a:t>Bitvector</a:t>
            </a:r>
            <a:endParaRPr kumimoji="0" lang="en-US" sz="2000" b="1" i="0" u="none" strike="noStrike" kern="1200" cap="none" spc="0" normalizeH="0" baseline="0" noProof="0" dirty="0">
              <a:ln>
                <a:noFill/>
              </a:ln>
              <a:solidFill>
                <a:srgbClr val="0070C0"/>
              </a:solidFill>
              <a:effectLst/>
              <a:uLnTx/>
              <a:uFillTx/>
              <a:latin typeface="Tahoma"/>
              <a:ea typeface="+mn-ea"/>
              <a:cs typeface="+mn-cs"/>
            </a:endParaRPr>
          </a:p>
        </p:txBody>
      </p:sp>
      <p:sp>
        <p:nvSpPr>
          <p:cNvPr id="24" name="TextBox 23"/>
          <p:cNvSpPr txBox="1"/>
          <p:nvPr/>
        </p:nvSpPr>
        <p:spPr>
          <a:xfrm>
            <a:off x="6130297" y="3698321"/>
            <a:ext cx="1094663" cy="258532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AAAAA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AAAAC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AAAAT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CCCCC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CCCCT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CCCCG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GGGGG</a:t>
            </a:r>
          </a:p>
        </p:txBody>
      </p:sp>
      <p:cxnSp>
        <p:nvCxnSpPr>
          <p:cNvPr id="25" name="Straight Connector 24"/>
          <p:cNvCxnSpPr/>
          <p:nvPr/>
        </p:nvCxnSpPr>
        <p:spPr>
          <a:xfrm>
            <a:off x="7787933" y="3895697"/>
            <a:ext cx="268259" cy="4487"/>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002034" y="3690292"/>
            <a:ext cx="11666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Tahoma"/>
                <a:ea typeface="+mn-ea"/>
                <a:cs typeface="+mn-cs"/>
              </a:rPr>
              <a:t>AAAAA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1" i="0" u="none" strike="noStrike" kern="1200" cap="none" spc="0" normalizeH="0" baseline="0" noProof="0" dirty="0">
                <a:ln>
                  <a:noFill/>
                </a:ln>
                <a:solidFill>
                  <a:srgbClr val="00B050"/>
                </a:solidFill>
                <a:effectLst/>
                <a:uLnTx/>
                <a:uFillTx/>
                <a:latin typeface="Tahoma"/>
                <a:ea typeface="+mn-ea"/>
                <a:cs typeface="+mn-cs"/>
              </a:rPr>
              <a:t>exists </a:t>
            </a:r>
            <a:r>
              <a:rPr kumimoji="0" lang="en-US" sz="1800" b="0" i="0" u="none" strike="noStrike" kern="1200" cap="none" spc="0" normalizeH="0" baseline="0" noProof="0" dirty="0">
                <a:ln>
                  <a:noFill/>
                </a:ln>
                <a:solidFill>
                  <a:srgbClr val="000000"/>
                </a:solidFill>
                <a:effectLst/>
                <a:uLnTx/>
                <a:uFillTx/>
                <a:latin typeface="Tahoma"/>
                <a:ea typeface="+mn-ea"/>
                <a:cs typeface="+mn-cs"/>
              </a:rPr>
              <a:t>in bin x</a:t>
            </a:r>
          </a:p>
        </p:txBody>
      </p:sp>
      <p:sp>
        <p:nvSpPr>
          <p:cNvPr id="27" name="TextBox 26"/>
          <p:cNvSpPr txBox="1"/>
          <p:nvPr/>
        </p:nvSpPr>
        <p:spPr>
          <a:xfrm>
            <a:off x="8025886" y="5077055"/>
            <a:ext cx="11666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Tahoma"/>
                <a:ea typeface="+mn-ea"/>
                <a:cs typeface="+mn-cs"/>
              </a:rPr>
              <a:t>CCCCT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1" i="0" u="none" strike="noStrike" kern="1200" cap="none" spc="0" normalizeH="0" baseline="0" noProof="0" dirty="0">
                <a:ln>
                  <a:noFill/>
                </a:ln>
                <a:solidFill>
                  <a:srgbClr val="D078A6"/>
                </a:solidFill>
                <a:effectLst/>
                <a:uLnTx/>
                <a:uFillTx/>
                <a:latin typeface="Tahoma"/>
                <a:ea typeface="+mn-ea"/>
                <a:cs typeface="+mn-cs"/>
              </a:rPr>
              <a:t>doesn’t exist </a:t>
            </a:r>
            <a:r>
              <a:rPr kumimoji="0" lang="en-US" sz="1800" b="0" i="0" u="none" strike="noStrike" kern="1200" cap="none" spc="0" normalizeH="0" baseline="0" noProof="0" dirty="0">
                <a:ln>
                  <a:noFill/>
                </a:ln>
                <a:solidFill>
                  <a:srgbClr val="000000"/>
                </a:solidFill>
                <a:effectLst/>
                <a:uLnTx/>
                <a:uFillTx/>
                <a:latin typeface="Tahoma"/>
                <a:ea typeface="+mn-ea"/>
                <a:cs typeface="+mn-cs"/>
              </a:rPr>
              <a:t>in bin x</a:t>
            </a:r>
          </a:p>
        </p:txBody>
      </p:sp>
      <p:cxnSp>
        <p:nvCxnSpPr>
          <p:cNvPr id="28" name="Straight Connector 27"/>
          <p:cNvCxnSpPr/>
          <p:nvPr/>
        </p:nvCxnSpPr>
        <p:spPr>
          <a:xfrm>
            <a:off x="7790240" y="5247627"/>
            <a:ext cx="268259" cy="4487"/>
          </a:xfrm>
          <a:prstGeom prst="line">
            <a:avLst/>
          </a:prstGeom>
        </p:spPr>
        <p:style>
          <a:lnRef idx="1">
            <a:schemeClr val="accent1"/>
          </a:lnRef>
          <a:fillRef idx="0">
            <a:schemeClr val="accent1"/>
          </a:fillRef>
          <a:effectRef idx="0">
            <a:schemeClr val="accent1"/>
          </a:effectRef>
          <a:fontRef idx="minor">
            <a:schemeClr val="tx1"/>
          </a:fontRef>
        </p:style>
      </p:cxnSp>
      <p:sp>
        <p:nvSpPr>
          <p:cNvPr id="29" name="Content Placeholder 2"/>
          <p:cNvSpPr txBox="1">
            <a:spLocks/>
          </p:cNvSpPr>
          <p:nvPr/>
        </p:nvSpPr>
        <p:spPr bwMode="auto">
          <a:xfrm>
            <a:off x="-76200" y="3246614"/>
            <a:ext cx="5909750" cy="2969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r>
              <a:rPr kumimoji="0" lang="en-US" sz="2250" b="0" i="0" u="none" strike="noStrike" kern="0" cap="none" spc="0" normalizeH="0" baseline="0" noProof="0" dirty="0">
                <a:ln>
                  <a:noFill/>
                </a:ln>
                <a:solidFill>
                  <a:srgbClr val="000000"/>
                </a:solidFill>
                <a:effectLst/>
                <a:uLnTx/>
                <a:uFillTx/>
                <a:latin typeface="Tahoma"/>
                <a:ea typeface="+mn-ea"/>
                <a:cs typeface="+mn-cs"/>
              </a:rPr>
              <a:t>Represent each bin with a </a:t>
            </a:r>
            <a:r>
              <a:rPr kumimoji="0" lang="en-US" sz="2250" b="1" i="0" u="none" strike="noStrike" kern="0" cap="none" spc="0" normalizeH="0" baseline="0" noProof="0" dirty="0" err="1">
                <a:ln>
                  <a:noFill/>
                </a:ln>
                <a:solidFill>
                  <a:srgbClr val="0070C0"/>
                </a:solidFill>
                <a:effectLst/>
                <a:uLnTx/>
                <a:uFillTx/>
                <a:latin typeface="Tahoma"/>
                <a:ea typeface="+mn-ea"/>
                <a:cs typeface="+mn-cs"/>
              </a:rPr>
              <a:t>bitvector</a:t>
            </a:r>
            <a:r>
              <a:rPr kumimoji="0" lang="en-US" sz="2250" b="1" i="0" u="none" strike="noStrike" kern="0" cap="none" spc="0" normalizeH="0" baseline="0" noProof="0" dirty="0">
                <a:ln>
                  <a:noFill/>
                </a:ln>
                <a:solidFill>
                  <a:srgbClr val="0070C0"/>
                </a:solidFill>
                <a:effectLst/>
                <a:uLnTx/>
                <a:uFillTx/>
                <a:latin typeface="Tahoma"/>
                <a:ea typeface="+mn-ea"/>
                <a:cs typeface="+mn-cs"/>
              </a:rPr>
              <a:t> </a:t>
            </a:r>
            <a:r>
              <a:rPr kumimoji="0" lang="en-US" sz="2250" b="0" i="0" u="none" strike="noStrike" kern="0" cap="none" spc="0" normalizeH="0" baseline="0" noProof="0" dirty="0">
                <a:ln>
                  <a:noFill/>
                </a:ln>
                <a:solidFill>
                  <a:srgbClr val="000000"/>
                </a:solidFill>
                <a:effectLst/>
                <a:uLnTx/>
                <a:uFillTx/>
                <a:latin typeface="Tahoma"/>
                <a:ea typeface="+mn-ea"/>
                <a:cs typeface="+mn-cs"/>
              </a:rPr>
              <a:t>that holds the occurrence of all permutations of a small string (</a:t>
            </a:r>
            <a:r>
              <a:rPr kumimoji="0" lang="en-US" sz="2250" b="1" i="0" u="none" strike="noStrike" kern="0" cap="none" spc="0" normalizeH="0" baseline="0" noProof="0" dirty="0">
                <a:ln>
                  <a:noFill/>
                </a:ln>
                <a:solidFill>
                  <a:srgbClr val="0070C0"/>
                </a:solidFill>
                <a:effectLst/>
                <a:uLnTx/>
                <a:uFillTx/>
                <a:latin typeface="Tahoma"/>
                <a:ea typeface="+mn-ea"/>
                <a:cs typeface="+mn-cs"/>
              </a:rPr>
              <a:t>token</a:t>
            </a:r>
            <a:r>
              <a:rPr kumimoji="0" lang="en-US" sz="2250" b="0" i="0" u="none" strike="noStrike" kern="0" cap="none" spc="0" normalizeH="0" baseline="0" noProof="0" dirty="0">
                <a:ln>
                  <a:noFill/>
                </a:ln>
                <a:solidFill>
                  <a:srgbClr val="000000"/>
                </a:solidFill>
                <a:effectLst/>
                <a:uLnTx/>
                <a:uFillTx/>
                <a:latin typeface="Tahoma"/>
                <a:ea typeface="+mn-ea"/>
                <a:cs typeface="+mn-cs"/>
              </a:rPr>
              <a:t>) in the bin</a:t>
            </a:r>
          </a:p>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endParaRPr kumimoji="0" lang="en-US" sz="1200" b="1" i="0" u="none" strike="noStrike" kern="0" cap="none" spc="0" normalizeH="0" baseline="0" noProof="0" dirty="0">
              <a:ln>
                <a:noFill/>
              </a:ln>
              <a:solidFill>
                <a:srgbClr val="C00000"/>
              </a:solidFill>
              <a:effectLst/>
              <a:uLnTx/>
              <a:uFillTx/>
              <a:latin typeface="Tahoma"/>
              <a:ea typeface="+mn-ea"/>
              <a:cs typeface="+mn-cs"/>
            </a:endParaRPr>
          </a:p>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r>
              <a:rPr kumimoji="0" lang="en-US" sz="2250" b="0" i="0" u="none" strike="noStrike" kern="0" cap="none" spc="0" normalizeH="0" baseline="0" noProof="0" dirty="0">
                <a:ln>
                  <a:noFill/>
                </a:ln>
                <a:solidFill>
                  <a:srgbClr val="000000"/>
                </a:solidFill>
                <a:effectLst/>
                <a:uLnTx/>
                <a:uFillTx/>
                <a:latin typeface="Tahoma"/>
                <a:ea typeface="+mn-ea"/>
                <a:cs typeface="+mn-cs"/>
              </a:rPr>
              <a:t>To account for matches that straddle bins, we employ overlapping bins</a:t>
            </a:r>
          </a:p>
          <a:p>
            <a:pPr marL="766763" marR="0" lvl="2" indent="-263129" algn="l" defTabSz="914400" rtl="0" eaLnBrk="1" fontAlgn="base" latinLnBrk="0" hangingPunct="1">
              <a:lnSpc>
                <a:spcPct val="100000"/>
              </a:lnSpc>
              <a:spcBef>
                <a:spcPct val="20000"/>
              </a:spcBef>
              <a:spcAft>
                <a:spcPct val="0"/>
              </a:spcAft>
              <a:buClr>
                <a:srgbClr val="CC9900"/>
              </a:buClr>
              <a:buSzPct val="65000"/>
              <a:buFont typeface="Wingdings" pitchFamily="2" charset="2"/>
              <a:buChar char="n"/>
              <a:tabLst/>
              <a:defRPr/>
            </a:pPr>
            <a:r>
              <a:rPr kumimoji="0" lang="en-US" sz="1950" b="0" i="0" u="none" strike="noStrike" kern="0" cap="none" spc="0" normalizeH="0" baseline="0" noProof="0" dirty="0">
                <a:ln>
                  <a:noFill/>
                </a:ln>
                <a:solidFill>
                  <a:srgbClr val="000000"/>
                </a:solidFill>
                <a:effectLst/>
                <a:uLnTx/>
                <a:uFillTx/>
                <a:latin typeface="Tahoma"/>
                <a:ea typeface="+mn-ea"/>
                <a:cs typeface="+mn-cs"/>
              </a:rPr>
              <a:t>A read will now always completely fall within a single bin</a:t>
            </a:r>
          </a:p>
          <a:p>
            <a:pPr marL="503634" marR="0" lvl="2" indent="0" algn="l"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sz="2100" b="0" i="0" u="none" strike="noStrike" kern="0" cap="none" spc="0" normalizeH="0" baseline="0" noProof="0" dirty="0">
              <a:ln>
                <a:noFill/>
              </a:ln>
              <a:solidFill>
                <a:srgbClr val="000000"/>
              </a:solidFill>
              <a:effectLst/>
              <a:uLnTx/>
              <a:uFillTx/>
              <a:latin typeface="Tahoma"/>
              <a:ea typeface="+mn-ea"/>
              <a:cs typeface="+mn-cs"/>
            </a:endParaRPr>
          </a:p>
          <a:p>
            <a:pPr marL="766763" marR="0" lvl="2" indent="-263129" algn="l" defTabSz="914400" rtl="0" eaLnBrk="1" fontAlgn="base" latinLnBrk="0" hangingPunct="1">
              <a:lnSpc>
                <a:spcPct val="100000"/>
              </a:lnSpc>
              <a:spcBef>
                <a:spcPct val="20000"/>
              </a:spcBef>
              <a:spcAft>
                <a:spcPct val="0"/>
              </a:spcAft>
              <a:buClr>
                <a:srgbClr val="CC9900"/>
              </a:buClr>
              <a:buSzPct val="65000"/>
              <a:buFont typeface="Wingdings" pitchFamily="2" charset="2"/>
              <a:buChar char="n"/>
              <a:tabLst/>
              <a:defRPr/>
            </a:pPr>
            <a:endParaRPr kumimoji="0" lang="en-US" sz="2100" b="0" i="0" u="none" strike="noStrike" kern="0" cap="none" spc="0" normalizeH="0" baseline="0" noProof="0" dirty="0">
              <a:ln>
                <a:noFill/>
              </a:ln>
              <a:solidFill>
                <a:srgbClr val="000000"/>
              </a:solidFill>
              <a:effectLst/>
              <a:uLnTx/>
              <a:uFillTx/>
              <a:latin typeface="Tahoma"/>
              <a:ea typeface="+mn-ea"/>
              <a:cs typeface="+mn-cs"/>
            </a:endParaRPr>
          </a:p>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endParaRPr kumimoji="0" lang="en-US" sz="2250" b="0" i="0" u="none" strike="noStrike" kern="0" cap="none" spc="0" normalizeH="0" baseline="0" noProof="0" dirty="0">
              <a:ln>
                <a:noFill/>
              </a:ln>
              <a:solidFill>
                <a:srgbClr val="000000"/>
              </a:solidFill>
              <a:effectLst/>
              <a:uLnTx/>
              <a:uFillTx/>
              <a:latin typeface="Tahoma"/>
              <a:ea typeface="+mn-ea"/>
              <a:cs typeface="+mn-cs"/>
            </a:endParaRPr>
          </a:p>
        </p:txBody>
      </p:sp>
      <p:cxnSp>
        <p:nvCxnSpPr>
          <p:cNvPr id="30" name="Straight Connector 29"/>
          <p:cNvCxnSpPr/>
          <p:nvPr/>
        </p:nvCxnSpPr>
        <p:spPr>
          <a:xfrm>
            <a:off x="5978769" y="3200400"/>
            <a:ext cx="2921" cy="3015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2" idx="0"/>
            <a:endCxn id="16" idx="2"/>
          </p:cNvCxnSpPr>
          <p:nvPr/>
        </p:nvCxnSpPr>
        <p:spPr>
          <a:xfrm flipH="1" flipV="1">
            <a:off x="7578962" y="3103496"/>
            <a:ext cx="0" cy="52658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264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tgtEl>
                                          <p:spTgt spid="23"/>
                                        </p:tgtEl>
                                      </p:cBhvr>
                                    </p:animEffect>
                                  </p:childTnLst>
                                </p:cTn>
                              </p:par>
                              <p:par>
                                <p:cTn id="28" presetID="9"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dissolve">
                                      <p:cBhvr>
                                        <p:cTn id="30" dur="500"/>
                                        <p:tgtEl>
                                          <p:spTgt spid="3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xEl>
                                              <p:pRg st="2" end="2"/>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P spid="6" grpId="0" animBg="1"/>
      <p:bldP spid="9" grpId="0" animBg="1"/>
      <p:bldP spid="10" grpId="0" animBg="1"/>
      <p:bldP spid="11" grpId="0" animBg="1"/>
      <p:bldP spid="12" grpId="0" animBg="1"/>
      <p:bldP spid="13" grpId="0"/>
      <p:bldP spid="14" grpId="0"/>
      <p:bldP spid="15" grpId="0"/>
      <p:bldP spid="16" grpId="0"/>
      <p:bldP spid="18" grpId="0" animBg="1"/>
      <p:bldP spid="20" grpId="0" animBg="1"/>
      <p:bldP spid="21" grpId="0" animBg="1"/>
      <p:bldP spid="22" grpId="0" animBg="1"/>
      <p:bldP spid="23" grpId="0"/>
      <p:bldP spid="24" grpId="0"/>
      <p:bldP spid="26" grpId="0"/>
      <p:bldP spid="27" grpId="0"/>
      <p:bldP spid="29" grpId="0" uiExpand="1"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a:t>
            </a:r>
            <a:r>
              <a:rPr lang="en-US" sz="4400" b="1" dirty="0" err="1">
                <a:solidFill>
                  <a:schemeClr val="tx1"/>
                </a:solidFill>
                <a:latin typeface="Cambria" charset="0"/>
                <a:ea typeface="Cambria" charset="0"/>
                <a:cs typeface="Cambria" charset="0"/>
              </a:rPr>
              <a:t>Bitvectors</a:t>
            </a:r>
            <a:endParaRPr lang="en-US" sz="4400" b="1" dirty="0">
              <a:solidFill>
                <a:schemeClr val="tx1"/>
              </a:solidFill>
              <a:latin typeface="Cambria" charset="0"/>
              <a:ea typeface="Cambria" charset="0"/>
              <a:cs typeface="Cambria" charset="0"/>
            </a:endParaRPr>
          </a:p>
        </p:txBody>
      </p:sp>
      <p:sp>
        <p:nvSpPr>
          <p:cNvPr id="3" name="Content Placeholder 2"/>
          <p:cNvSpPr>
            <a:spLocks noGrp="1"/>
          </p:cNvSpPr>
          <p:nvPr>
            <p:ph idx="1"/>
          </p:nvPr>
        </p:nvSpPr>
        <p:spPr>
          <a:xfrm>
            <a:off x="228600" y="7156939"/>
            <a:ext cx="8610600" cy="4519246"/>
          </a:xfrm>
        </p:spPr>
        <p:txBody>
          <a:bodyPr/>
          <a:lstStyle/>
          <a:p>
            <a:pPr lvl="1"/>
            <a:r>
              <a:rPr lang="en-US" sz="2250"/>
              <a:t>Reasonable </a:t>
            </a:r>
            <a:r>
              <a:rPr lang="en-US" sz="2250" dirty="0"/>
              <a:t>memory footprint to hold pre-computed vectors which are generated per bin</a:t>
            </a:r>
          </a:p>
          <a:p>
            <a:pPr lvl="2"/>
            <a:r>
              <a:rPr lang="en-US" sz="2100" dirty="0"/>
              <a:t>Only simple add/compare operations on vectors for likelihood</a:t>
            </a:r>
          </a:p>
          <a:p>
            <a:pPr lvl="1"/>
            <a:r>
              <a:rPr lang="en-US" sz="2250" dirty="0"/>
              <a:t>At the cost of </a:t>
            </a:r>
          </a:p>
          <a:p>
            <a:pPr lvl="2"/>
            <a:r>
              <a:rPr lang="en-US" sz="2100" dirty="0"/>
              <a:t>Lower approximate string matching accuracy</a:t>
            </a:r>
          </a:p>
          <a:p>
            <a:pPr lvl="2"/>
            <a:r>
              <a:rPr lang="en-US" sz="2100" dirty="0"/>
              <a:t>Becoming a memory-bound process</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0" y="1113684"/>
            <a:ext cx="9144001" cy="696630"/>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3600" b="1" i="0" u="none" strike="noStrike" kern="1200" cap="none" spc="0" normalizeH="0" baseline="0" noProof="0" dirty="0">
                <a:ln>
                  <a:noFill/>
                </a:ln>
                <a:solidFill>
                  <a:srgbClr val="FFFFFF"/>
                </a:solidFill>
                <a:effectLst/>
                <a:uLnTx/>
                <a:uFillTx/>
                <a:latin typeface="Tahoma"/>
                <a:ea typeface="+mn-ea"/>
                <a:cs typeface="+mn-cs"/>
              </a:rPr>
              <a:t>…</a:t>
            </a:r>
            <a:r>
              <a:rPr kumimoji="0" lang="en-US" sz="3600" b="1" i="0" u="none" strike="noStrike" kern="1200" cap="none" spc="0" normalizeH="0" baseline="0" noProof="0" dirty="0">
                <a:ln>
                  <a:noFill/>
                </a:ln>
                <a:solidFill>
                  <a:srgbClr val="FFFFFF"/>
                </a:solidFill>
                <a:effectLst/>
                <a:uLnTx/>
                <a:uFillTx/>
                <a:latin typeface="Tahoma"/>
                <a:ea typeface="+mn-ea"/>
                <a:cs typeface="+mn-cs"/>
              </a:rPr>
              <a:t> C     G     T     G     A     G     T     C </a:t>
            </a:r>
            <a:r>
              <a:rPr kumimoji="0" lang="mr-IN" sz="3600" b="1" i="0" u="none" strike="noStrike" kern="1200" cap="none" spc="0" normalizeH="0" baseline="0" noProof="0" dirty="0">
                <a:ln>
                  <a:noFill/>
                </a:ln>
                <a:solidFill>
                  <a:srgbClr val="FFFFFF"/>
                </a:solidFill>
                <a:effectLst/>
                <a:uLnTx/>
                <a:uFillTx/>
                <a:latin typeface="Tahoma"/>
                <a:ea typeface="+mn-ea"/>
                <a:cs typeface="+mn-cs"/>
              </a:rPr>
              <a:t>…</a:t>
            </a:r>
            <a:r>
              <a:rPr kumimoji="0" lang="en-US" sz="3600" b="1" i="0" u="none" strike="noStrike" kern="1200" cap="none" spc="0" normalizeH="0" baseline="0" noProof="0" dirty="0">
                <a:ln>
                  <a:noFill/>
                </a:ln>
                <a:solidFill>
                  <a:srgbClr val="FFFFFF"/>
                </a:solidFill>
                <a:effectLst/>
                <a:uLnTx/>
                <a:uFillTx/>
                <a:latin typeface="Tahoma"/>
                <a:ea typeface="+mn-ea"/>
                <a:cs typeface="+mn-cs"/>
              </a:rPr>
              <a:t>     </a:t>
            </a:r>
            <a:endParaRPr kumimoji="0" lang="en-US" sz="3600" b="0" i="0" u="none" strike="noStrike" kern="1200" cap="none" spc="0" normalizeH="0" baseline="0" noProof="0" dirty="0">
              <a:ln>
                <a:noFill/>
              </a:ln>
              <a:solidFill>
                <a:srgbClr val="FFFFFF"/>
              </a:solidFill>
              <a:effectLst/>
              <a:uLnTx/>
              <a:uFillTx/>
              <a:latin typeface="Tahoma"/>
              <a:ea typeface="+mn-ea"/>
              <a:cs typeface="+mn-cs"/>
            </a:endParaRPr>
          </a:p>
        </p:txBody>
      </p:sp>
      <p:sp>
        <p:nvSpPr>
          <p:cNvPr id="7" name="Right Bracket 6"/>
          <p:cNvSpPr/>
          <p:nvPr/>
        </p:nvSpPr>
        <p:spPr>
          <a:xfrm rot="16200000" flipH="1">
            <a:off x="4413631" y="-1752361"/>
            <a:ext cx="240536" cy="7543799"/>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8" name="TextBox 7"/>
          <p:cNvSpPr txBox="1"/>
          <p:nvPr/>
        </p:nvSpPr>
        <p:spPr>
          <a:xfrm>
            <a:off x="4533899" y="2131707"/>
            <a:ext cx="10206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FFFF">
                    <a:lumMod val="65000"/>
                  </a:srgbClr>
                </a:solidFill>
                <a:effectLst/>
                <a:uLnTx/>
                <a:uFillTx/>
                <a:latin typeface="Tahoma"/>
                <a:ea typeface="+mn-ea"/>
                <a:cs typeface="+mn-cs"/>
              </a:rPr>
              <a:t>Bin x</a:t>
            </a:r>
          </a:p>
        </p:txBody>
      </p:sp>
      <p:sp>
        <p:nvSpPr>
          <p:cNvPr id="9" name="Rectangle 8"/>
          <p:cNvSpPr/>
          <p:nvPr/>
        </p:nvSpPr>
        <p:spPr>
          <a:xfrm>
            <a:off x="927130" y="1096098"/>
            <a:ext cx="4423446" cy="731801"/>
          </a:xfrm>
          <a:prstGeom prst="rect">
            <a:avLst/>
          </a:prstGeom>
          <a:no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p:cNvSpPr/>
          <p:nvPr/>
        </p:nvSpPr>
        <p:spPr>
          <a:xfrm>
            <a:off x="4809126" y="2882977"/>
            <a:ext cx="545911" cy="3398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p:txBody>
      </p:sp>
      <p:sp>
        <p:nvSpPr>
          <p:cNvPr id="11" name="TextBox 10"/>
          <p:cNvSpPr txBox="1"/>
          <p:nvPr/>
        </p:nvSpPr>
        <p:spPr>
          <a:xfrm rot="16200000">
            <a:off x="2052279" y="4174699"/>
            <a:ext cx="21731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ahoma"/>
                <a:ea typeface="+mn-ea"/>
                <a:cs typeface="+mn-cs"/>
              </a:rPr>
              <a:t>Bin x </a:t>
            </a:r>
            <a:r>
              <a:rPr kumimoji="0" lang="en-US" sz="2000" b="1" i="0" u="none" strike="noStrike" kern="1200" cap="none" spc="0" normalizeH="0" baseline="0" noProof="0" dirty="0" err="1">
                <a:ln>
                  <a:noFill/>
                </a:ln>
                <a:solidFill>
                  <a:srgbClr val="0070C0"/>
                </a:solidFill>
                <a:effectLst/>
                <a:uLnTx/>
                <a:uFillTx/>
                <a:latin typeface="Tahoma"/>
                <a:ea typeface="+mn-ea"/>
                <a:cs typeface="+mn-cs"/>
              </a:rPr>
              <a:t>Bitvector</a:t>
            </a:r>
            <a:endParaRPr kumimoji="0" lang="en-US" sz="2000" b="1" i="0" u="none" strike="noStrike" kern="1200" cap="none" spc="0" normalizeH="0" baseline="0" noProof="0" dirty="0">
              <a:ln>
                <a:noFill/>
              </a:ln>
              <a:solidFill>
                <a:srgbClr val="0070C0"/>
              </a:solidFill>
              <a:effectLst/>
              <a:uLnTx/>
              <a:uFillTx/>
              <a:latin typeface="Tahoma"/>
              <a:ea typeface="+mn-ea"/>
              <a:cs typeface="+mn-cs"/>
            </a:endParaRPr>
          </a:p>
        </p:txBody>
      </p:sp>
      <p:sp>
        <p:nvSpPr>
          <p:cNvPr id="12" name="TextBox 11"/>
          <p:cNvSpPr txBox="1"/>
          <p:nvPr/>
        </p:nvSpPr>
        <p:spPr>
          <a:xfrm>
            <a:off x="2500654" y="2847807"/>
            <a:ext cx="2308472" cy="34778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AAAAA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CGTGA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TGAGT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GAGTC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GTGAG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p:txBody>
      </p:sp>
      <p:sp>
        <p:nvSpPr>
          <p:cNvPr id="13" name="TextBox 12"/>
          <p:cNvSpPr txBox="1"/>
          <p:nvPr/>
        </p:nvSpPr>
        <p:spPr>
          <a:xfrm>
            <a:off x="889792" y="1144626"/>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a:ea typeface="+mn-ea"/>
                <a:cs typeface="+mn-cs"/>
              </a:rPr>
              <a:t>C     G     T     G     A</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17" name="TextBox 16"/>
          <p:cNvSpPr txBox="1"/>
          <p:nvPr/>
        </p:nvSpPr>
        <p:spPr>
          <a:xfrm>
            <a:off x="1850365" y="1156076"/>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a:ea typeface="+mn-ea"/>
                <a:cs typeface="+mn-cs"/>
              </a:rPr>
              <a:t>G     T     G     A     G</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TextBox 17"/>
          <p:cNvSpPr txBox="1"/>
          <p:nvPr/>
        </p:nvSpPr>
        <p:spPr>
          <a:xfrm>
            <a:off x="2862551" y="1148370"/>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a:ea typeface="+mn-ea"/>
                <a:cs typeface="+mn-cs"/>
              </a:rPr>
              <a:t>T     G     A     G     T</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19" name="TextBox 18"/>
          <p:cNvSpPr txBox="1"/>
          <p:nvPr/>
        </p:nvSpPr>
        <p:spPr>
          <a:xfrm>
            <a:off x="3811991" y="1149340"/>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ahoma"/>
                <a:ea typeface="+mn-ea"/>
                <a:cs typeface="+mn-cs"/>
              </a:rPr>
              <a:t>G     </a:t>
            </a:r>
            <a:r>
              <a:rPr kumimoji="0" lang="en-US" sz="3600" b="1" i="0" u="none" strike="noStrike" kern="1200" cap="none" spc="0" normalizeH="0" baseline="0" noProof="0" dirty="0">
                <a:ln>
                  <a:noFill/>
                </a:ln>
                <a:solidFill>
                  <a:srgbClr val="000000"/>
                </a:solidFill>
                <a:effectLst/>
                <a:uLnTx/>
                <a:uFillTx/>
                <a:latin typeface="Tahoma"/>
                <a:ea typeface="+mn-ea"/>
                <a:cs typeface="+mn-cs"/>
              </a:rPr>
              <a:t>A     </a:t>
            </a:r>
            <a:r>
              <a:rPr kumimoji="0" lang="en-US" sz="3600" b="1" i="0" u="none" strike="noStrike" kern="1200" cap="none" spc="0" normalizeH="0" baseline="0" noProof="0">
                <a:ln>
                  <a:noFill/>
                </a:ln>
                <a:solidFill>
                  <a:srgbClr val="000000"/>
                </a:solidFill>
                <a:effectLst/>
                <a:uLnTx/>
                <a:uFillTx/>
                <a:latin typeface="Tahoma"/>
                <a:ea typeface="+mn-ea"/>
                <a:cs typeface="+mn-cs"/>
              </a:rPr>
              <a:t>G     T     C</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20" name="TextBox 19"/>
          <p:cNvSpPr txBox="1"/>
          <p:nvPr/>
        </p:nvSpPr>
        <p:spPr>
          <a:xfrm>
            <a:off x="4852269" y="5524021"/>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
        <p:nvSpPr>
          <p:cNvPr id="21" name="TextBox 20"/>
          <p:cNvSpPr txBox="1"/>
          <p:nvPr/>
        </p:nvSpPr>
        <p:spPr>
          <a:xfrm>
            <a:off x="4852269" y="5528365"/>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2" name="TextBox 21"/>
          <p:cNvSpPr txBox="1"/>
          <p:nvPr/>
        </p:nvSpPr>
        <p:spPr>
          <a:xfrm>
            <a:off x="4852269" y="4854755"/>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3" name="TextBox 22"/>
          <p:cNvSpPr txBox="1"/>
          <p:nvPr/>
        </p:nvSpPr>
        <p:spPr>
          <a:xfrm>
            <a:off x="4864256" y="4183211"/>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4" name="TextBox 23"/>
          <p:cNvSpPr txBox="1"/>
          <p:nvPr/>
        </p:nvSpPr>
        <p:spPr>
          <a:xfrm>
            <a:off x="4852269" y="3530154"/>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5" name="TextBox 24"/>
          <p:cNvSpPr txBox="1"/>
          <p:nvPr/>
        </p:nvSpPr>
        <p:spPr>
          <a:xfrm>
            <a:off x="4852269" y="4836268"/>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
        <p:nvSpPr>
          <p:cNvPr id="26" name="TextBox 25"/>
          <p:cNvSpPr txBox="1"/>
          <p:nvPr/>
        </p:nvSpPr>
        <p:spPr>
          <a:xfrm>
            <a:off x="4864256" y="4175369"/>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
        <p:nvSpPr>
          <p:cNvPr id="27" name="TextBox 26"/>
          <p:cNvSpPr txBox="1"/>
          <p:nvPr/>
        </p:nvSpPr>
        <p:spPr>
          <a:xfrm>
            <a:off x="4852269" y="3532236"/>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Tree>
    <p:extLst>
      <p:ext uri="{BB962C8B-B14F-4D97-AF65-F5344CB8AC3E}">
        <p14:creationId xmlns:p14="http://schemas.microsoft.com/office/powerpoint/2010/main" val="3184726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3"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3"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3"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3"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1" presetClass="entr" presetSubtype="0" fill="hold" grpId="1" nodeType="with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childTnLst>
                                </p:cTn>
                              </p:par>
                              <p:par>
                                <p:cTn id="30" presetID="1" presetClass="entr" presetSubtype="0" fill="hold" grpId="1" nodeType="with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0"/>
                                          </p:stCondLst>
                                        </p:cTn>
                                        <p:tgtEl>
                                          <p:spTgt spid="12">
                                            <p:txEl>
                                              <p:pRg st="5" end="5"/>
                                            </p:txEl>
                                          </p:spTgt>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12">
                                            <p:txEl>
                                              <p:pRg st="6" end="6"/>
                                            </p:txEl>
                                          </p:spTgt>
                                        </p:tgtEl>
                                        <p:attrNameLst>
                                          <p:attrName>style.visibility</p:attrName>
                                        </p:attrNameLst>
                                      </p:cBhvr>
                                      <p:to>
                                        <p:strVal val="visible"/>
                                      </p:to>
                                    </p:set>
                                  </p:childTnLst>
                                </p:cTn>
                              </p:par>
                              <p:par>
                                <p:cTn id="38" presetID="1" presetClass="entr" presetSubtype="0" fill="hold" grpId="1" nodeType="withEffect">
                                  <p:stCondLst>
                                    <p:cond delay="0"/>
                                  </p:stCondLst>
                                  <p:childTnLst>
                                    <p:set>
                                      <p:cBhvr>
                                        <p:cTn id="39" dur="1" fill="hold">
                                          <p:stCondLst>
                                            <p:cond delay="0"/>
                                          </p:stCondLst>
                                        </p:cTn>
                                        <p:tgtEl>
                                          <p:spTgt spid="12">
                                            <p:txEl>
                                              <p:pRg st="7" end="7"/>
                                            </p:txEl>
                                          </p:spTgt>
                                        </p:tgtEl>
                                        <p:attrNameLst>
                                          <p:attrName>style.visibility</p:attrName>
                                        </p:attrNameLst>
                                      </p:cBhvr>
                                      <p:to>
                                        <p:strVal val="visible"/>
                                      </p:to>
                                    </p:set>
                                  </p:childTnLst>
                                </p:cTn>
                              </p:par>
                              <p:par>
                                <p:cTn id="40" presetID="1" presetClass="entr" presetSubtype="0" fill="hold" grpId="1" nodeType="withEffect">
                                  <p:stCondLst>
                                    <p:cond delay="0"/>
                                  </p:stCondLst>
                                  <p:childTnLst>
                                    <p:set>
                                      <p:cBhvr>
                                        <p:cTn id="41" dur="1" fill="hold">
                                          <p:stCondLst>
                                            <p:cond delay="0"/>
                                          </p:stCondLst>
                                        </p:cTn>
                                        <p:tgtEl>
                                          <p:spTgt spid="12">
                                            <p:txEl>
                                              <p:pRg st="8" end="8"/>
                                            </p:txEl>
                                          </p:spTgt>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12">
                                            <p:txEl>
                                              <p:pRg st="9" end="9"/>
                                            </p:txEl>
                                          </p:spTgt>
                                        </p:tgtEl>
                                        <p:attrNameLst>
                                          <p:attrName>style.visibility</p:attrName>
                                        </p:attrNameLst>
                                      </p:cBhvr>
                                      <p:to>
                                        <p:strVal val="visible"/>
                                      </p:to>
                                    </p:set>
                                  </p:childTnLst>
                                </p:cTn>
                              </p:par>
                              <p:par>
                                <p:cTn id="44" presetID="9"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500"/>
                                        <p:tgtEl>
                                          <p:spTgt spid="10"/>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dissolve">
                                      <p:cBhvr>
                                        <p:cTn id="49" dur="500"/>
                                        <p:tgtEl>
                                          <p:spTgt spid="21"/>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dissolve">
                                      <p:cBhvr>
                                        <p:cTn id="52" dur="500"/>
                                        <p:tgtEl>
                                          <p:spTgt spid="22"/>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dissolve">
                                      <p:cBhvr>
                                        <p:cTn id="55" dur="500"/>
                                        <p:tgtEl>
                                          <p:spTgt spid="23"/>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dissolve">
                                      <p:cBhvr>
                                        <p:cTn id="61" dur="500"/>
                                        <p:tgtEl>
                                          <p:spTgt spid="12"/>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6" presetClass="emph" presetSubtype="0" fill="hold" grpId="0" nodeType="clickEffect">
                                  <p:stCondLst>
                                    <p:cond delay="500"/>
                                  </p:stCondLst>
                                  <p:childTnLst>
                                    <p:animScale>
                                      <p:cBhvr>
                                        <p:cTn id="68" dur="500" fill="hold"/>
                                        <p:tgtEl>
                                          <p:spTgt spid="13"/>
                                        </p:tgtEl>
                                      </p:cBhvr>
                                      <p:by x="25000" y="25000"/>
                                    </p:animScale>
                                  </p:childTnLst>
                                </p:cTn>
                              </p:par>
                              <p:par>
                                <p:cTn id="69" presetID="0" presetClass="path" presetSubtype="0" accel="50000" decel="50000" fill="hold" grpId="1" nodeType="withEffect">
                                  <p:stCondLst>
                                    <p:cond delay="0"/>
                                  </p:stCondLst>
                                  <p:childTnLst>
                                    <p:animMotion origin="layout" path="M 0 0 L 0.12066 0.3345 " pathEditMode="relative" ptsTypes="AA">
                                      <p:cBhvr>
                                        <p:cTn id="70" dur="1000" fill="hold"/>
                                        <p:tgtEl>
                                          <p:spTgt spid="13"/>
                                        </p:tgtEl>
                                        <p:attrNameLst>
                                          <p:attrName>ppt_x</p:attrName>
                                          <p:attrName>ppt_y</p:attrName>
                                        </p:attrNameLst>
                                      </p:cBhvr>
                                    </p:animMotion>
                                  </p:childTnLst>
                                </p:cTn>
                              </p:par>
                            </p:childTnLst>
                          </p:cTn>
                        </p:par>
                        <p:par>
                          <p:cTn id="71" fill="hold">
                            <p:stCondLst>
                              <p:cond delay="1000"/>
                            </p:stCondLst>
                            <p:childTnLst>
                              <p:par>
                                <p:cTn id="72" presetID="9" presetClass="exit" presetSubtype="0" fill="hold" grpId="2" nodeType="afterEffect">
                                  <p:stCondLst>
                                    <p:cond delay="0"/>
                                  </p:stCondLst>
                                  <p:childTnLst>
                                    <p:animEffect transition="out" filter="dissolv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childTnLst>
                          </p:cTn>
                        </p:par>
                        <p:par>
                          <p:cTn id="75" fill="hold">
                            <p:stCondLst>
                              <p:cond delay="1500"/>
                            </p:stCondLst>
                            <p:childTnLst>
                              <p:par>
                                <p:cTn id="76" presetID="26" presetClass="emph" presetSubtype="0" fill="hold" nodeType="afterEffect">
                                  <p:stCondLst>
                                    <p:cond delay="0"/>
                                  </p:stCondLst>
                                  <p:childTnLst>
                                    <p:animEffect transition="out" filter="fade">
                                      <p:cBhvr>
                                        <p:cTn id="77" dur="500" tmFilter="0, 0; .2, .5; .8, .5; 1, 0"/>
                                        <p:tgtEl>
                                          <p:spTgt spid="12">
                                            <p:txEl>
                                              <p:pRg st="2" end="2"/>
                                            </p:txEl>
                                          </p:spTgt>
                                        </p:tgtEl>
                                      </p:cBhvr>
                                    </p:animEffect>
                                    <p:animScale>
                                      <p:cBhvr>
                                        <p:cTn id="78" dur="250" autoRev="1" fill="hold"/>
                                        <p:tgtEl>
                                          <p:spTgt spid="12">
                                            <p:txEl>
                                              <p:pRg st="2" end="2"/>
                                            </p:txEl>
                                          </p:spTgt>
                                        </p:tgtEl>
                                      </p:cBhvr>
                                      <p:by x="105000" y="105000"/>
                                    </p:animScale>
                                  </p:childTnLst>
                                </p:cTn>
                              </p:par>
                              <p:par>
                                <p:cTn id="79" presetID="1" presetClass="exit" presetSubtype="0" fill="hold" grpId="1" nodeType="withEffect">
                                  <p:stCondLst>
                                    <p:cond delay="0"/>
                                  </p:stCondLst>
                                  <p:childTnLst>
                                    <p:set>
                                      <p:cBhvr>
                                        <p:cTn id="80" dur="1" fill="hold">
                                          <p:stCondLst>
                                            <p:cond delay="0"/>
                                          </p:stCondLst>
                                        </p:cTn>
                                        <p:tgtEl>
                                          <p:spTgt spid="24"/>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par>
                          <p:cTn id="83" fill="hold">
                            <p:stCondLst>
                              <p:cond delay="2000"/>
                            </p:stCondLst>
                            <p:childTnLst>
                              <p:par>
                                <p:cTn id="84" presetID="0" presetClass="path" presetSubtype="0" accel="50000" decel="50000" fill="hold" grpId="1" nodeType="afterEffect">
                                  <p:stCondLst>
                                    <p:cond delay="500"/>
                                  </p:stCondLst>
                                  <p:childTnLst>
                                    <p:animMotion origin="layout" path="M 0 0 L 0.10573 0 " pathEditMode="relative" ptsTypes="AA">
                                      <p:cBhvr>
                                        <p:cTn id="85" dur="1000" fill="hold"/>
                                        <p:tgtEl>
                                          <p:spTgt spid="9"/>
                                        </p:tgtEl>
                                        <p:attrNameLst>
                                          <p:attrName>ppt_x</p:attrName>
                                          <p:attrName>ppt_y</p:attrName>
                                        </p:attrNameLst>
                                      </p:cBhvr>
                                    </p:animMotion>
                                  </p:childTnLst>
                                </p:cTn>
                              </p:par>
                            </p:childTnLst>
                          </p:cTn>
                        </p:par>
                        <p:par>
                          <p:cTn id="86" fill="hold">
                            <p:stCondLst>
                              <p:cond delay="3500"/>
                            </p:stCondLst>
                            <p:childTnLst>
                              <p:par>
                                <p:cTn id="87" presetID="6" presetClass="emph" presetSubtype="0" fill="hold" grpId="0" nodeType="afterEffect">
                                  <p:stCondLst>
                                    <p:cond delay="0"/>
                                  </p:stCondLst>
                                  <p:childTnLst>
                                    <p:animScale>
                                      <p:cBhvr>
                                        <p:cTn id="88" dur="500" fill="hold"/>
                                        <p:tgtEl>
                                          <p:spTgt spid="17"/>
                                        </p:tgtEl>
                                      </p:cBhvr>
                                      <p:by x="25000" y="25000"/>
                                    </p:animScale>
                                  </p:childTnLst>
                                </p:cTn>
                              </p:par>
                              <p:par>
                                <p:cTn id="89" presetID="0" presetClass="path" presetSubtype="0" accel="50000" decel="50000" fill="hold" grpId="1" nodeType="withEffect">
                                  <p:stCondLst>
                                    <p:cond delay="0"/>
                                  </p:stCondLst>
                                  <p:childTnLst>
                                    <p:animMotion origin="layout" path="M 1.38889E-6 7.40741E-7 L 0.0191 0.61875 " pathEditMode="relative" rAng="0" ptsTypes="AA">
                                      <p:cBhvr>
                                        <p:cTn id="90" dur="1000" fill="hold"/>
                                        <p:tgtEl>
                                          <p:spTgt spid="17"/>
                                        </p:tgtEl>
                                        <p:attrNameLst>
                                          <p:attrName>ppt_x</p:attrName>
                                          <p:attrName>ppt_y</p:attrName>
                                        </p:attrNameLst>
                                      </p:cBhvr>
                                      <p:rCtr x="955" y="30926"/>
                                    </p:animMotion>
                                  </p:childTnLst>
                                </p:cTn>
                              </p:par>
                            </p:childTnLst>
                          </p:cTn>
                        </p:par>
                        <p:par>
                          <p:cTn id="91" fill="hold">
                            <p:stCondLst>
                              <p:cond delay="4500"/>
                            </p:stCondLst>
                            <p:childTnLst>
                              <p:par>
                                <p:cTn id="92" presetID="9" presetClass="exit" presetSubtype="0" fill="hold" grpId="2" nodeType="afterEffect">
                                  <p:stCondLst>
                                    <p:cond delay="0"/>
                                  </p:stCondLst>
                                  <p:childTnLst>
                                    <p:animEffect transition="out" filter="dissolv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childTnLst>
                          </p:cTn>
                        </p:par>
                        <p:par>
                          <p:cTn id="95" fill="hold">
                            <p:stCondLst>
                              <p:cond delay="5000"/>
                            </p:stCondLst>
                            <p:childTnLst>
                              <p:par>
                                <p:cTn id="96" presetID="26" presetClass="emph" presetSubtype="0" fill="hold" nodeType="afterEffect">
                                  <p:stCondLst>
                                    <p:cond delay="0"/>
                                  </p:stCondLst>
                                  <p:childTnLst>
                                    <p:animEffect transition="out" filter="fade">
                                      <p:cBhvr>
                                        <p:cTn id="97" dur="500" tmFilter="0, 0; .2, .5; .8, .5; 1, 0"/>
                                        <p:tgtEl>
                                          <p:spTgt spid="12">
                                            <p:txEl>
                                              <p:pRg st="8" end="8"/>
                                            </p:txEl>
                                          </p:spTgt>
                                        </p:tgtEl>
                                      </p:cBhvr>
                                    </p:animEffect>
                                    <p:animScale>
                                      <p:cBhvr>
                                        <p:cTn id="98" dur="250" autoRev="1" fill="hold"/>
                                        <p:tgtEl>
                                          <p:spTgt spid="12">
                                            <p:txEl>
                                              <p:pRg st="8" end="8"/>
                                            </p:txEl>
                                          </p:spTgt>
                                        </p:tgtEl>
                                      </p:cBhvr>
                                      <p:by x="105000" y="105000"/>
                                    </p:animScale>
                                  </p:childTnLst>
                                </p:cTn>
                              </p:par>
                              <p:par>
                                <p:cTn id="99" presetID="1" presetClass="entr" presetSubtype="0" fill="hold" grpId="0" nodeType="withEffect">
                                  <p:stCondLst>
                                    <p:cond delay="0"/>
                                  </p:stCondLst>
                                  <p:childTnLst>
                                    <p:set>
                                      <p:cBhvr>
                                        <p:cTn id="100" dur="1" fill="hold">
                                          <p:stCondLst>
                                            <p:cond delay="0"/>
                                          </p:stCondLst>
                                        </p:cTn>
                                        <p:tgtEl>
                                          <p:spTgt spid="20"/>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21"/>
                                        </p:tgtEl>
                                        <p:attrNameLst>
                                          <p:attrName>style.visibility</p:attrName>
                                        </p:attrNameLst>
                                      </p:cBhvr>
                                      <p:to>
                                        <p:strVal val="hidden"/>
                                      </p:to>
                                    </p:set>
                                  </p:childTnLst>
                                </p:cTn>
                              </p:par>
                            </p:childTnLst>
                          </p:cTn>
                        </p:par>
                        <p:par>
                          <p:cTn id="103" fill="hold">
                            <p:stCondLst>
                              <p:cond delay="5500"/>
                            </p:stCondLst>
                            <p:childTnLst>
                              <p:par>
                                <p:cTn id="104" presetID="0" presetClass="path" presetSubtype="0" accel="50000" decel="50000" fill="hold" grpId="2" nodeType="afterEffect">
                                  <p:stCondLst>
                                    <p:cond delay="0"/>
                                  </p:stCondLst>
                                  <p:childTnLst>
                                    <p:animMotion origin="layout" path="M 0.10573 -1.11111E-6 L 0.21441 0.00162 " pathEditMode="fixed" rAng="0" ptsTypes="AA">
                                      <p:cBhvr>
                                        <p:cTn id="105" dur="1000" fill="hold"/>
                                        <p:tgtEl>
                                          <p:spTgt spid="9"/>
                                        </p:tgtEl>
                                        <p:attrNameLst>
                                          <p:attrName>ppt_x</p:attrName>
                                          <p:attrName>ppt_y</p:attrName>
                                        </p:attrNameLst>
                                      </p:cBhvr>
                                      <p:rCtr x="5451" y="162"/>
                                    </p:animMotion>
                                  </p:childTnLst>
                                </p:cTn>
                              </p:par>
                            </p:childTnLst>
                          </p:cTn>
                        </p:par>
                        <p:par>
                          <p:cTn id="106" fill="hold">
                            <p:stCondLst>
                              <p:cond delay="6500"/>
                            </p:stCondLst>
                            <p:childTnLst>
                              <p:par>
                                <p:cTn id="107" presetID="6" presetClass="emph" presetSubtype="0" fill="hold" grpId="0" nodeType="afterEffect">
                                  <p:stCondLst>
                                    <p:cond delay="0"/>
                                  </p:stCondLst>
                                  <p:childTnLst>
                                    <p:animScale>
                                      <p:cBhvr>
                                        <p:cTn id="108" dur="500" fill="hold"/>
                                        <p:tgtEl>
                                          <p:spTgt spid="18"/>
                                        </p:tgtEl>
                                      </p:cBhvr>
                                      <p:by x="25000" y="25000"/>
                                    </p:animScale>
                                  </p:childTnLst>
                                </p:cTn>
                              </p:par>
                              <p:par>
                                <p:cTn id="109" presetID="0" presetClass="path" presetSubtype="0" accel="50000" decel="50000" fill="hold" grpId="1" nodeType="withEffect">
                                  <p:stCondLst>
                                    <p:cond delay="0"/>
                                  </p:stCondLst>
                                  <p:childTnLst>
                                    <p:animMotion origin="layout" path="M 1.11111E-6 -3.33333E-6 L -0.09514 0.42639 " pathEditMode="relative" rAng="0" ptsTypes="AA">
                                      <p:cBhvr>
                                        <p:cTn id="110" dur="1000" fill="hold"/>
                                        <p:tgtEl>
                                          <p:spTgt spid="18"/>
                                        </p:tgtEl>
                                        <p:attrNameLst>
                                          <p:attrName>ppt_x</p:attrName>
                                          <p:attrName>ppt_y</p:attrName>
                                        </p:attrNameLst>
                                      </p:cBhvr>
                                      <p:rCtr x="-4757" y="21319"/>
                                    </p:animMotion>
                                  </p:childTnLst>
                                </p:cTn>
                              </p:par>
                            </p:childTnLst>
                          </p:cTn>
                        </p:par>
                        <p:par>
                          <p:cTn id="111" fill="hold">
                            <p:stCondLst>
                              <p:cond delay="7500"/>
                            </p:stCondLst>
                            <p:childTnLst>
                              <p:par>
                                <p:cTn id="112" presetID="9" presetClass="exit" presetSubtype="0" fill="hold" grpId="2" nodeType="afterEffect">
                                  <p:stCondLst>
                                    <p:cond delay="0"/>
                                  </p:stCondLst>
                                  <p:childTnLst>
                                    <p:animEffect transition="out" filter="dissolve">
                                      <p:cBhvr>
                                        <p:cTn id="113" dur="500"/>
                                        <p:tgtEl>
                                          <p:spTgt spid="18"/>
                                        </p:tgtEl>
                                      </p:cBhvr>
                                    </p:animEffect>
                                    <p:set>
                                      <p:cBhvr>
                                        <p:cTn id="114" dur="1" fill="hold">
                                          <p:stCondLst>
                                            <p:cond delay="499"/>
                                          </p:stCondLst>
                                        </p:cTn>
                                        <p:tgtEl>
                                          <p:spTgt spid="18"/>
                                        </p:tgtEl>
                                        <p:attrNameLst>
                                          <p:attrName>style.visibility</p:attrName>
                                        </p:attrNameLst>
                                      </p:cBhvr>
                                      <p:to>
                                        <p:strVal val="hidden"/>
                                      </p:to>
                                    </p:set>
                                  </p:childTnLst>
                                </p:cTn>
                              </p:par>
                            </p:childTnLst>
                          </p:cTn>
                        </p:par>
                        <p:par>
                          <p:cTn id="115" fill="hold">
                            <p:stCondLst>
                              <p:cond delay="8000"/>
                            </p:stCondLst>
                            <p:childTnLst>
                              <p:par>
                                <p:cTn id="116" presetID="26" presetClass="emph" presetSubtype="0" fill="hold" nodeType="afterEffect">
                                  <p:stCondLst>
                                    <p:cond delay="0"/>
                                  </p:stCondLst>
                                  <p:childTnLst>
                                    <p:animEffect transition="out" filter="fade">
                                      <p:cBhvr>
                                        <p:cTn id="117" dur="500" tmFilter="0, 0; .2, .5; .8, .5; 1, 0"/>
                                        <p:tgtEl>
                                          <p:spTgt spid="12">
                                            <p:txEl>
                                              <p:pRg st="4" end="4"/>
                                            </p:txEl>
                                          </p:spTgt>
                                        </p:tgtEl>
                                      </p:cBhvr>
                                    </p:animEffect>
                                    <p:animScale>
                                      <p:cBhvr>
                                        <p:cTn id="118" dur="250" autoRev="1" fill="hold"/>
                                        <p:tgtEl>
                                          <p:spTgt spid="12">
                                            <p:txEl>
                                              <p:pRg st="4" end="4"/>
                                            </p:txEl>
                                          </p:spTgt>
                                        </p:tgtEl>
                                      </p:cBhvr>
                                      <p:by x="105000" y="105000"/>
                                    </p:animScale>
                                  </p:childTnLst>
                                </p:cTn>
                              </p:par>
                              <p:par>
                                <p:cTn id="119" presetID="1" presetClass="exit" presetSubtype="0" fill="hold" grpId="1" nodeType="withEffect">
                                  <p:stCondLst>
                                    <p:cond delay="0"/>
                                  </p:stCondLst>
                                  <p:childTnLst>
                                    <p:set>
                                      <p:cBhvr>
                                        <p:cTn id="120" dur="1" fill="hold">
                                          <p:stCondLst>
                                            <p:cond delay="0"/>
                                          </p:stCondLst>
                                        </p:cTn>
                                        <p:tgtEl>
                                          <p:spTgt spid="23"/>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0"/>
                                          </p:stCondLst>
                                        </p:cTn>
                                        <p:tgtEl>
                                          <p:spTgt spid="26"/>
                                        </p:tgtEl>
                                        <p:attrNameLst>
                                          <p:attrName>style.visibility</p:attrName>
                                        </p:attrNameLst>
                                      </p:cBhvr>
                                      <p:to>
                                        <p:strVal val="visible"/>
                                      </p:to>
                                    </p:set>
                                  </p:childTnLst>
                                </p:cTn>
                              </p:par>
                            </p:childTnLst>
                          </p:cTn>
                        </p:par>
                        <p:par>
                          <p:cTn id="123" fill="hold">
                            <p:stCondLst>
                              <p:cond delay="8500"/>
                            </p:stCondLst>
                            <p:childTnLst>
                              <p:par>
                                <p:cTn id="124" presetID="0" presetClass="path" presetSubtype="0" accel="50000" decel="50000" fill="hold" grpId="3" nodeType="afterEffect">
                                  <p:stCondLst>
                                    <p:cond delay="0"/>
                                  </p:stCondLst>
                                  <p:childTnLst>
                                    <p:animMotion origin="layout" path="M 0.21441 0.00162 L 0.31823 0.00162 " pathEditMode="fixed" rAng="0" ptsTypes="AA">
                                      <p:cBhvr>
                                        <p:cTn id="125" dur="1000" fill="hold"/>
                                        <p:tgtEl>
                                          <p:spTgt spid="9"/>
                                        </p:tgtEl>
                                        <p:attrNameLst>
                                          <p:attrName>ppt_x</p:attrName>
                                          <p:attrName>ppt_y</p:attrName>
                                        </p:attrNameLst>
                                      </p:cBhvr>
                                      <p:rCtr x="5052" y="-185"/>
                                    </p:animMotion>
                                  </p:childTnLst>
                                </p:cTn>
                              </p:par>
                            </p:childTnLst>
                          </p:cTn>
                        </p:par>
                        <p:par>
                          <p:cTn id="126" fill="hold">
                            <p:stCondLst>
                              <p:cond delay="9500"/>
                            </p:stCondLst>
                            <p:childTnLst>
                              <p:par>
                                <p:cTn id="127" presetID="6" presetClass="emph" presetSubtype="0" fill="hold" grpId="0" nodeType="afterEffect">
                                  <p:stCondLst>
                                    <p:cond delay="0"/>
                                  </p:stCondLst>
                                  <p:childTnLst>
                                    <p:animScale>
                                      <p:cBhvr>
                                        <p:cTn id="128" dur="500" fill="hold"/>
                                        <p:tgtEl>
                                          <p:spTgt spid="19"/>
                                        </p:tgtEl>
                                      </p:cBhvr>
                                      <p:by x="25000" y="25000"/>
                                    </p:animScale>
                                  </p:childTnLst>
                                </p:cTn>
                              </p:par>
                              <p:par>
                                <p:cTn id="129" presetID="0" presetClass="path" presetSubtype="0" accel="50000" decel="50000" fill="hold" grpId="1" nodeType="withEffect">
                                  <p:stCondLst>
                                    <p:cond delay="0"/>
                                  </p:stCondLst>
                                  <p:childTnLst>
                                    <p:animMotion origin="layout" path="M 1.66667E-6 -3.33333E-6 L -0.20729 0.52431 " pathEditMode="relative" rAng="0" ptsTypes="AA">
                                      <p:cBhvr>
                                        <p:cTn id="130" dur="1000" fill="hold"/>
                                        <p:tgtEl>
                                          <p:spTgt spid="19"/>
                                        </p:tgtEl>
                                        <p:attrNameLst>
                                          <p:attrName>ppt_x</p:attrName>
                                          <p:attrName>ppt_y</p:attrName>
                                        </p:attrNameLst>
                                      </p:cBhvr>
                                      <p:rCtr x="-10365" y="26204"/>
                                    </p:animMotion>
                                  </p:childTnLst>
                                </p:cTn>
                              </p:par>
                            </p:childTnLst>
                          </p:cTn>
                        </p:par>
                        <p:par>
                          <p:cTn id="131" fill="hold">
                            <p:stCondLst>
                              <p:cond delay="10500"/>
                            </p:stCondLst>
                            <p:childTnLst>
                              <p:par>
                                <p:cTn id="132" presetID="9" presetClass="exit" presetSubtype="0" fill="hold" grpId="2" nodeType="afterEffect">
                                  <p:stCondLst>
                                    <p:cond delay="0"/>
                                  </p:stCondLst>
                                  <p:childTnLst>
                                    <p:animEffect transition="out" filter="dissolve">
                                      <p:cBhvr>
                                        <p:cTn id="133" dur="500"/>
                                        <p:tgtEl>
                                          <p:spTgt spid="19"/>
                                        </p:tgtEl>
                                      </p:cBhvr>
                                    </p:animEffect>
                                    <p:set>
                                      <p:cBhvr>
                                        <p:cTn id="134" dur="1" fill="hold">
                                          <p:stCondLst>
                                            <p:cond delay="499"/>
                                          </p:stCondLst>
                                        </p:cTn>
                                        <p:tgtEl>
                                          <p:spTgt spid="19"/>
                                        </p:tgtEl>
                                        <p:attrNameLst>
                                          <p:attrName>style.visibility</p:attrName>
                                        </p:attrNameLst>
                                      </p:cBhvr>
                                      <p:to>
                                        <p:strVal val="hidden"/>
                                      </p:to>
                                    </p:set>
                                  </p:childTnLst>
                                </p:cTn>
                              </p:par>
                            </p:childTnLst>
                          </p:cTn>
                        </p:par>
                        <p:par>
                          <p:cTn id="135" fill="hold">
                            <p:stCondLst>
                              <p:cond delay="11000"/>
                            </p:stCondLst>
                            <p:childTnLst>
                              <p:par>
                                <p:cTn id="136" presetID="26" presetClass="emph" presetSubtype="0" fill="hold" nodeType="afterEffect">
                                  <p:stCondLst>
                                    <p:cond delay="0"/>
                                  </p:stCondLst>
                                  <p:childTnLst>
                                    <p:animEffect transition="out" filter="fade">
                                      <p:cBhvr>
                                        <p:cTn id="137" dur="500" tmFilter="0, 0; .2, .5; .8, .5; 1, 0"/>
                                        <p:tgtEl>
                                          <p:spTgt spid="12">
                                            <p:txEl>
                                              <p:pRg st="6" end="6"/>
                                            </p:txEl>
                                          </p:spTgt>
                                        </p:tgtEl>
                                      </p:cBhvr>
                                    </p:animEffect>
                                    <p:animScale>
                                      <p:cBhvr>
                                        <p:cTn id="138" dur="250" autoRev="1" fill="hold"/>
                                        <p:tgtEl>
                                          <p:spTgt spid="12">
                                            <p:txEl>
                                              <p:pRg st="6" end="6"/>
                                            </p:txEl>
                                          </p:spTgt>
                                        </p:tgtEl>
                                      </p:cBhvr>
                                      <p:by x="105000" y="105000"/>
                                    </p:animScale>
                                  </p:childTnLst>
                                </p:cTn>
                              </p:par>
                              <p:par>
                                <p:cTn id="139" presetID="1" presetClass="exit" presetSubtype="0" fill="hold" grpId="1" nodeType="withEffect">
                                  <p:stCondLst>
                                    <p:cond delay="0"/>
                                  </p:stCondLst>
                                  <p:childTnLst>
                                    <p:set>
                                      <p:cBhvr>
                                        <p:cTn id="140" dur="1" fill="hold">
                                          <p:stCondLst>
                                            <p:cond delay="0"/>
                                          </p:stCondLst>
                                        </p:cTn>
                                        <p:tgtEl>
                                          <p:spTgt spid="22"/>
                                        </p:tgtEl>
                                        <p:attrNameLst>
                                          <p:attrName>style.visibility</p:attrName>
                                        </p:attrNameLst>
                                      </p:cBhvr>
                                      <p:to>
                                        <p:strVal val="hidden"/>
                                      </p:to>
                                    </p:set>
                                  </p:childTnLst>
                                </p:cTn>
                              </p:par>
                              <p:par>
                                <p:cTn id="141" presetID="1" presetClass="entr" presetSubtype="0" fill="hold" grpId="0" nodeType="withEffect">
                                  <p:stCondLst>
                                    <p:cond delay="0"/>
                                  </p:stCondLst>
                                  <p:childTnLst>
                                    <p:set>
                                      <p:cBhvr>
                                        <p:cTn id="1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9" grpId="1" animBg="1"/>
      <p:bldP spid="9" grpId="2" animBg="1"/>
      <p:bldP spid="9" grpId="3" animBg="1"/>
      <p:bldP spid="10" grpId="0" animBg="1"/>
      <p:bldP spid="11" grpId="0"/>
      <p:bldP spid="12" grpId="0"/>
      <p:bldP spid="12" grpId="1" build="allAtOnce"/>
      <p:bldP spid="13" grpId="0"/>
      <p:bldP spid="13" grpId="1"/>
      <p:bldP spid="13" grpId="2"/>
      <p:bldP spid="13" grpId="3"/>
      <p:bldP spid="17" grpId="0"/>
      <p:bldP spid="17" grpId="1"/>
      <p:bldP spid="17" grpId="2"/>
      <p:bldP spid="17" grpId="3"/>
      <p:bldP spid="18" grpId="0"/>
      <p:bldP spid="18" grpId="1"/>
      <p:bldP spid="18" grpId="2"/>
      <p:bldP spid="18" grpId="3"/>
      <p:bldP spid="19" grpId="0"/>
      <p:bldP spid="19" grpId="1"/>
      <p:bldP spid="19" grpId="2"/>
      <p:bldP spid="19" grpId="3"/>
      <p:bldP spid="20" grpId="0"/>
      <p:bldP spid="21" grpId="0"/>
      <p:bldP spid="21" grpId="1"/>
      <p:bldP spid="22" grpId="0"/>
      <p:bldP spid="22" grpId="1"/>
      <p:bldP spid="23" grpId="0"/>
      <p:bldP spid="23" grpId="1"/>
      <p:bldP spid="24" grpId="0"/>
      <p:bldP spid="24" grpId="1"/>
      <p:bldP spid="25" grpId="0"/>
      <p:bldP spid="26" grpId="0"/>
      <p:bldP spid="27"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a:t>
            </a:r>
            <a:r>
              <a:rPr lang="en-US" sz="4400" b="1" dirty="0" err="1">
                <a:solidFill>
                  <a:schemeClr val="tx1"/>
                </a:solidFill>
                <a:latin typeface="Cambria" charset="0"/>
                <a:ea typeface="Cambria" charset="0"/>
                <a:cs typeface="Cambria" charset="0"/>
              </a:rPr>
              <a:t>Bitvectors</a:t>
            </a:r>
            <a:endParaRPr lang="en-US" sz="4400" b="1" dirty="0">
              <a:solidFill>
                <a:schemeClr val="tx1"/>
              </a:solidFill>
              <a:latin typeface="Cambria" charset="0"/>
              <a:ea typeface="Cambria" charset="0"/>
              <a:cs typeface="Cambria" charset="0"/>
            </a:endParaRPr>
          </a:p>
        </p:txBody>
      </p:sp>
      <p:sp>
        <p:nvSpPr>
          <p:cNvPr id="4" name="Slide Number Placeholder 3"/>
          <p:cNvSpPr>
            <a:spLocks noGrp="1"/>
          </p:cNvSpPr>
          <p:nvPr>
            <p:ph type="sldNum" sz="quarter" idx="11"/>
          </p:nvPr>
        </p:nvSpPr>
        <p:spPr>
          <a:xfrm>
            <a:off x="6705600" y="6215063"/>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cxnSp>
        <p:nvCxnSpPr>
          <p:cNvPr id="6" name="Straight Connector 5"/>
          <p:cNvCxnSpPr/>
          <p:nvPr/>
        </p:nvCxnSpPr>
        <p:spPr>
          <a:xfrm>
            <a:off x="6349998" y="1219200"/>
            <a:ext cx="0" cy="48768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6553200" y="1741714"/>
                <a:ext cx="228600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Storing all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bitvectors</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requires </a:t>
                </a:r>
                <a14:m>
                  <m:oMath xmlns:m="http://schemas.openxmlformats.org/officeDocument/2006/math">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srgbClr val="000000"/>
                            </a:solidFill>
                            <a:effectLst/>
                            <a:uLnTx/>
                            <a:uFillTx/>
                            <a:latin typeface="Cambria Math" charset="0"/>
                            <a:ea typeface="+mn-ea"/>
                            <a:cs typeface="+mn-cs"/>
                          </a:rPr>
                          <m:t>4</m:t>
                        </m:r>
                      </m:e>
                      <m:sup>
                        <m:r>
                          <a:rPr kumimoji="0" lang="en-US" sz="1800" b="0" i="1" u="none" strike="noStrike" kern="1200" cap="none" spc="0" normalizeH="0" baseline="0" noProof="0" smtClean="0">
                            <a:ln>
                              <a:noFill/>
                            </a:ln>
                            <a:solidFill>
                              <a:srgbClr val="000000"/>
                            </a:solidFill>
                            <a:effectLst/>
                            <a:uLnTx/>
                            <a:uFillTx/>
                            <a:latin typeface="Cambria Math" charset="0"/>
                            <a:ea typeface="+mn-ea"/>
                            <a:cs typeface="+mn-cs"/>
                          </a:rPr>
                          <m:t>𝑛</m:t>
                        </m:r>
                      </m:sup>
                    </m:sSup>
                    <m:r>
                      <a:rPr kumimoji="0" lang="en-US" sz="1800" b="0" i="1" u="none" strike="noStrike" kern="1200" cap="none" spc="0" normalizeH="0" baseline="0" noProof="0">
                        <a:ln>
                          <a:noFill/>
                        </a:ln>
                        <a:solidFill>
                          <a:srgbClr val="000000"/>
                        </a:solidFill>
                        <a:effectLst/>
                        <a:uLnTx/>
                        <a:uFillTx/>
                        <a:latin typeface="Cambria Math" charset="0"/>
                        <a:ea typeface="+mn-ea"/>
                        <a:cs typeface="+mn-cs"/>
                      </a:rPr>
                      <m:t>∗</m:t>
                    </m:r>
                    <m:r>
                      <a:rPr kumimoji="0" lang="en-US" sz="1800" b="0" i="1" u="none" strike="noStrike" kern="1200" cap="none" spc="0" normalizeH="0" baseline="0" noProof="0">
                        <a:ln>
                          <a:noFill/>
                        </a:ln>
                        <a:solidFill>
                          <a:srgbClr val="000000"/>
                        </a:solidFill>
                        <a:effectLst/>
                        <a:uLnTx/>
                        <a:uFillTx/>
                        <a:latin typeface="Cambria Math" charset="0"/>
                        <a:ea typeface="+mn-ea"/>
                        <a:cs typeface="+mn-cs"/>
                      </a:rPr>
                      <m:t>𝑡</m:t>
                    </m:r>
                    <m:r>
                      <a:rPr kumimoji="0" lang="en-US" sz="1800" b="0" i="1" u="none" strike="noStrike" kern="1200" cap="none" spc="0" normalizeH="0" baseline="0" noProof="0">
                        <a:ln>
                          <a:noFill/>
                        </a:ln>
                        <a:solidFill>
                          <a:srgbClr val="000000"/>
                        </a:solidFill>
                        <a:effectLst/>
                        <a:uLnTx/>
                        <a:uFillTx/>
                        <a:latin typeface="Cambria Math" charset="0"/>
                        <a:ea typeface="+mn-ea"/>
                        <a:cs typeface="+mn-cs"/>
                      </a:rPr>
                      <m:t> </m:t>
                    </m:r>
                  </m:oMath>
                </a14:m>
                <a:r>
                  <a:rPr kumimoji="0" lang="en-US" sz="1800" b="0" i="0" u="none" strike="noStrike" kern="1200" cap="none" spc="0" normalizeH="0" baseline="0" noProof="0" dirty="0">
                    <a:ln>
                      <a:noFill/>
                    </a:ln>
                    <a:solidFill>
                      <a:srgbClr val="000000"/>
                    </a:solidFill>
                    <a:effectLst/>
                    <a:uLnTx/>
                    <a:uFillTx/>
                    <a:latin typeface="Tahoma"/>
                    <a:ea typeface="+mn-ea"/>
                    <a:cs typeface="+mn-cs"/>
                  </a:rPr>
                  <a:t>bits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 memory,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where t = number of bins.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For </a:t>
                </a:r>
                <a:r>
                  <a:rPr kumimoji="0" lang="en-US" sz="1800" b="1" i="0" u="none" strike="noStrike" kern="1200" cap="none" spc="0" normalizeH="0" baseline="0" noProof="0" dirty="0">
                    <a:ln>
                      <a:noFill/>
                    </a:ln>
                    <a:solidFill>
                      <a:srgbClr val="000000"/>
                    </a:solidFill>
                    <a:effectLst/>
                    <a:uLnTx/>
                    <a:uFillTx/>
                    <a:latin typeface="Tahoma"/>
                    <a:ea typeface="+mn-ea"/>
                    <a:cs typeface="+mn-cs"/>
                  </a:rPr>
                  <a:t>bin size</a:t>
                </a:r>
                <a:r>
                  <a:rPr kumimoji="0" lang="en-US" sz="1800" b="0" i="0" u="none" strike="noStrike" kern="1200" cap="none" spc="0" normalizeH="0" baseline="0" noProof="0" dirty="0">
                    <a:ln>
                      <a:noFill/>
                    </a:ln>
                    <a:solidFill>
                      <a:srgbClr val="000000"/>
                    </a:solidFill>
                    <a:effectLst/>
                    <a:uLnTx/>
                    <a:uFillTx/>
                    <a:latin typeface="Tahoma"/>
                    <a:ea typeface="+mn-ea"/>
                    <a:cs typeface="+mn-cs"/>
                  </a:rPr>
                  <a:t> ~200, and </a:t>
                </a:r>
                <a:r>
                  <a:rPr kumimoji="0" lang="en-US" sz="1800" b="1" i="0" u="none" strike="noStrike" kern="1200" cap="none" spc="0" normalizeH="0" baseline="0" noProof="0" dirty="0">
                    <a:ln>
                      <a:noFill/>
                    </a:ln>
                    <a:solidFill>
                      <a:srgbClr val="000000"/>
                    </a:solidFill>
                    <a:effectLst/>
                    <a:uLnTx/>
                    <a:uFillTx/>
                    <a:latin typeface="Tahoma"/>
                    <a:ea typeface="+mn-ea"/>
                    <a:cs typeface="+mn-cs"/>
                  </a:rPr>
                  <a:t>n</a:t>
                </a:r>
                <a:r>
                  <a:rPr kumimoji="0" lang="en-US" sz="1800" b="0" i="0" u="none" strike="noStrike" kern="1200" cap="none" spc="0" normalizeH="0" baseline="0" noProof="0" dirty="0">
                    <a:ln>
                      <a:noFill/>
                    </a:ln>
                    <a:solidFill>
                      <a:srgbClr val="000000"/>
                    </a:solidFill>
                    <a:effectLst/>
                    <a:uLnTx/>
                    <a:uFillTx/>
                    <a:latin typeface="Tahoma"/>
                    <a:ea typeface="+mn-ea"/>
                    <a:cs typeface="+mn-cs"/>
                  </a:rPr>
                  <a:t> = 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memory footprint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~3.8 GB </a:t>
                </a:r>
              </a:p>
            </p:txBody>
          </p:sp>
        </mc:Choice>
        <mc:Fallback xmlns="">
          <p:sp>
            <p:nvSpPr>
              <p:cNvPr id="9" name="TextBox 8"/>
              <p:cNvSpPr txBox="1">
                <a:spLocks noRot="1" noChangeAspect="1" noMove="1" noResize="1" noEditPoints="1" noAdjustHandles="1" noChangeArrowheads="1" noChangeShapeType="1" noTextEdit="1"/>
              </p:cNvSpPr>
              <p:nvPr/>
            </p:nvSpPr>
            <p:spPr>
              <a:xfrm>
                <a:off x="6553200" y="1741714"/>
                <a:ext cx="2286000" cy="3416320"/>
              </a:xfrm>
              <a:prstGeom prst="rect">
                <a:avLst/>
              </a:prstGeom>
              <a:blipFill rotWithShape="0">
                <a:blip r:embed="rId3"/>
                <a:stretch>
                  <a:fillRect l="-2133" t="-2143" r="-1067" b="-1964"/>
                </a:stretch>
              </a:blipFill>
            </p:spPr>
            <p:txBody>
              <a:bodyPr/>
              <a:lstStyle/>
              <a:p>
                <a:r>
                  <a:rPr lang="en-US">
                    <a:noFill/>
                  </a:rPr>
                  <a:t> </a:t>
                </a:r>
              </a:p>
            </p:txBody>
          </p:sp>
        </mc:Fallback>
      </mc:AlternateContent>
      <p:pic>
        <p:nvPicPr>
          <p:cNvPr id="3" name="Picture 2"/>
          <p:cNvPicPr>
            <a:picLocks noChangeAspect="1"/>
          </p:cNvPicPr>
          <p:nvPr/>
        </p:nvPicPr>
        <p:blipFill rotWithShape="1">
          <a:blip r:embed="rId4"/>
          <a:srcRect b="78801"/>
          <a:stretch/>
        </p:blipFill>
        <p:spPr>
          <a:xfrm>
            <a:off x="114300" y="1179927"/>
            <a:ext cx="6125798" cy="1073080"/>
          </a:xfrm>
          <a:prstGeom prst="rect">
            <a:avLst/>
          </a:prstGeom>
        </p:spPr>
      </p:pic>
      <p:sp>
        <p:nvSpPr>
          <p:cNvPr id="49" name="Rectangle 48"/>
          <p:cNvSpPr/>
          <p:nvPr/>
        </p:nvSpPr>
        <p:spPr>
          <a:xfrm>
            <a:off x="122600" y="1193800"/>
            <a:ext cx="284070" cy="26913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4" name="TextBox 13"/>
          <p:cNvSpPr txBox="1"/>
          <p:nvPr/>
        </p:nvSpPr>
        <p:spPr>
          <a:xfrm>
            <a:off x="884180" y="2606514"/>
            <a:ext cx="974514" cy="33239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CCCCT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GCATG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TTGCA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TTTTT</a:t>
            </a:r>
          </a:p>
        </p:txBody>
      </p:sp>
      <p:sp>
        <p:nvSpPr>
          <p:cNvPr id="15" name="TextBox 14"/>
          <p:cNvSpPr txBox="1"/>
          <p:nvPr/>
        </p:nvSpPr>
        <p:spPr>
          <a:xfrm>
            <a:off x="1858694" y="2598339"/>
            <a:ext cx="324279" cy="3323987"/>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16" name="TextBox 15"/>
          <p:cNvSpPr txBox="1"/>
          <p:nvPr/>
        </p:nvSpPr>
        <p:spPr>
          <a:xfrm>
            <a:off x="3489108" y="2576634"/>
            <a:ext cx="324279" cy="3323987"/>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17" name="TextBox 16"/>
          <p:cNvSpPr txBox="1"/>
          <p:nvPr/>
        </p:nvSpPr>
        <p:spPr>
          <a:xfrm>
            <a:off x="2506092" y="2598339"/>
            <a:ext cx="974514" cy="33239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AGAAA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GACAG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GCATG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TTTTT</a:t>
            </a:r>
          </a:p>
        </p:txBody>
      </p:sp>
      <p:sp>
        <p:nvSpPr>
          <p:cNvPr id="18" name="TextBox 17"/>
          <p:cNvSpPr txBox="1"/>
          <p:nvPr/>
        </p:nvSpPr>
        <p:spPr>
          <a:xfrm>
            <a:off x="4155264" y="4060277"/>
            <a:ext cx="1874746" cy="400110"/>
          </a:xfrm>
          <a:prstGeom prst="rect">
            <a:avLst/>
          </a:prstGeom>
          <a:noFill/>
          <a:ln>
            <a:solidFill>
              <a:srgbClr val="FFFF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0" normalizeH="0" baseline="0" noProof="0">
                <a:ln>
                  <a:noFill/>
                </a:ln>
                <a:solidFill>
                  <a:srgbClr val="000000"/>
                </a:solidFill>
                <a:effectLst/>
                <a:uLnTx/>
                <a:uFillTx/>
                <a:latin typeface="Tahoma"/>
                <a:ea typeface="Wingdings"/>
                <a:cs typeface="Wingdings"/>
                <a:sym typeface="Wingdings"/>
              </a:rPr>
              <a:t> </a:t>
            </a:r>
            <a:r>
              <a:rPr kumimoji="0" lang="en-US" sz="2000" b="0" i="0" u="none" strike="noStrike" kern="1200" cap="none" spc="1000" normalizeH="0" baseline="0" noProof="0" dirty="0">
                <a:ln>
                  <a:noFill/>
                </a:ln>
                <a:solidFill>
                  <a:srgbClr val="000000"/>
                </a:solidFill>
                <a:effectLst/>
                <a:uLnTx/>
                <a:uFillTx/>
                <a:latin typeface="Tahoma"/>
                <a:ea typeface="Wingdings"/>
                <a:cs typeface="Wingdings"/>
                <a:sym typeface="Wingdings"/>
              </a:rPr>
              <a:t>  </a:t>
            </a:r>
            <a:endParaRPr kumimoji="0" lang="en-US" sz="2000" b="0" i="0" u="none" strike="noStrike" kern="1200" cap="none" spc="1000" normalizeH="0" baseline="0" noProof="0" dirty="0">
              <a:ln>
                <a:noFill/>
              </a:ln>
              <a:solidFill>
                <a:srgbClr val="000000"/>
              </a:solidFill>
              <a:effectLst/>
              <a:uLnTx/>
              <a:uFillTx/>
              <a:latin typeface="Tahoma"/>
              <a:ea typeface="+mn-ea"/>
              <a:cs typeface="+mn-cs"/>
            </a:endParaRPr>
          </a:p>
        </p:txBody>
      </p:sp>
      <p:sp>
        <p:nvSpPr>
          <p:cNvPr id="19" name="TextBox 18"/>
          <p:cNvSpPr txBox="1"/>
          <p:nvPr/>
        </p:nvSpPr>
        <p:spPr>
          <a:xfrm>
            <a:off x="1759693" y="2250181"/>
            <a:ext cx="5347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b</a:t>
            </a:r>
            <a:r>
              <a:rPr kumimoji="0" lang="en-US" sz="2000" b="1" i="0" u="none" strike="noStrike" kern="1200" cap="none" spc="0" normalizeH="0" baseline="-25000" noProof="0" dirty="0">
                <a:ln>
                  <a:noFill/>
                </a:ln>
                <a:solidFill>
                  <a:srgbClr val="000000"/>
                </a:solidFill>
                <a:effectLst/>
                <a:uLnTx/>
                <a:uFillTx/>
                <a:latin typeface="Tahoma"/>
                <a:ea typeface="+mn-ea"/>
                <a:cs typeface="+mn-cs"/>
              </a:rPr>
              <a:t>1</a:t>
            </a:r>
            <a:endParaRPr kumimoji="0" lang="en-US" sz="1400" b="1" i="0" u="none" strike="noStrike" kern="1200" cap="none" spc="0" normalizeH="0" baseline="-25000" noProof="0" dirty="0">
              <a:ln>
                <a:noFill/>
              </a:ln>
              <a:solidFill>
                <a:srgbClr val="000000"/>
              </a:solidFill>
              <a:effectLst/>
              <a:uLnTx/>
              <a:uFillTx/>
              <a:latin typeface="Tahoma"/>
              <a:ea typeface="+mn-ea"/>
              <a:cs typeface="+mn-cs"/>
            </a:endParaRPr>
          </a:p>
        </p:txBody>
      </p:sp>
      <p:sp>
        <p:nvSpPr>
          <p:cNvPr id="20" name="TextBox 19"/>
          <p:cNvSpPr txBox="1"/>
          <p:nvPr/>
        </p:nvSpPr>
        <p:spPr>
          <a:xfrm>
            <a:off x="3415702" y="2250181"/>
            <a:ext cx="5347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b</a:t>
            </a:r>
            <a:r>
              <a:rPr kumimoji="0" lang="en-US" sz="2000" b="1" i="0" u="none" strike="noStrike" kern="1200" cap="none" spc="0" normalizeH="0" baseline="-25000" noProof="0" dirty="0">
                <a:ln>
                  <a:noFill/>
                </a:ln>
                <a:solidFill>
                  <a:srgbClr val="000000"/>
                </a:solidFill>
                <a:effectLst/>
                <a:uLnTx/>
                <a:uFillTx/>
                <a:latin typeface="Tahoma"/>
                <a:ea typeface="+mn-ea"/>
                <a:cs typeface="+mn-cs"/>
              </a:rPr>
              <a:t>2</a:t>
            </a:r>
            <a:endParaRPr kumimoji="0" lang="en-US" sz="1600" b="1" i="0" u="none" strike="noStrike" kern="1200" cap="none" spc="0" normalizeH="0" baseline="-25000" noProof="0" dirty="0">
              <a:ln>
                <a:noFill/>
              </a:ln>
              <a:solidFill>
                <a:srgbClr val="000000"/>
              </a:solidFill>
              <a:effectLst/>
              <a:uLnTx/>
              <a:uFillTx/>
              <a:latin typeface="Tahoma"/>
              <a:ea typeface="+mn-ea"/>
              <a:cs typeface="+mn-cs"/>
            </a:endParaRPr>
          </a:p>
        </p:txBody>
      </p:sp>
      <p:sp>
        <p:nvSpPr>
          <p:cNvPr id="32" name="Left Brace 31"/>
          <p:cNvSpPr/>
          <p:nvPr/>
        </p:nvSpPr>
        <p:spPr>
          <a:xfrm>
            <a:off x="847874" y="2655533"/>
            <a:ext cx="206862" cy="3152444"/>
          </a:xfrm>
          <a:prstGeom prst="leftBrace">
            <a:avLst>
              <a:gd name="adj1" fmla="val 57620"/>
              <a:gd name="adj2" fmla="val 50000"/>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33" name="TextBox 32"/>
          <p:cNvSpPr txBox="1"/>
          <p:nvPr/>
        </p:nvSpPr>
        <p:spPr>
          <a:xfrm rot="5400000">
            <a:off x="163962" y="3502871"/>
            <a:ext cx="430887" cy="1416182"/>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50000"/>
                    <a:lumOff val="50000"/>
                  </a:srgbClr>
                </a:solidFill>
                <a:effectLst/>
                <a:uLnTx/>
                <a:uFillTx/>
                <a:latin typeface="Tahoma"/>
                <a:ea typeface="+mn-ea"/>
                <a:cs typeface="+mn-cs"/>
              </a:rPr>
              <a:t>tokens</a:t>
            </a:r>
            <a:endParaRPr kumimoji="0" lang="en-US" sz="1600" b="1" i="0" u="none" strike="noStrike" kern="1200" cap="none" spc="0" normalizeH="0" baseline="30000" noProof="0" dirty="0">
              <a:ln>
                <a:noFill/>
              </a:ln>
              <a:solidFill>
                <a:srgbClr val="000000">
                  <a:lumMod val="50000"/>
                  <a:lumOff val="50000"/>
                </a:srgbClr>
              </a:solidFill>
              <a:effectLst/>
              <a:uLnTx/>
              <a:uFillTx/>
              <a:latin typeface="Tahoma"/>
              <a:ea typeface="+mn-ea"/>
              <a:cs typeface="+mn-cs"/>
            </a:endParaRPr>
          </a:p>
        </p:txBody>
      </p:sp>
    </p:spTree>
    <p:extLst>
      <p:ext uri="{BB962C8B-B14F-4D97-AF65-F5344CB8AC3E}">
        <p14:creationId xmlns:p14="http://schemas.microsoft.com/office/powerpoint/2010/main" val="121958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animBg="1"/>
      <p:bldP spid="16" grpId="0" animBg="1"/>
      <p:bldP spid="17" grpId="0"/>
      <p:bldP spid="18" grpId="0" animBg="1"/>
      <p:bldP spid="19" grpId="0"/>
      <p:bldP spid="20" grpId="0"/>
      <p:bldP spid="32" grpId="0" animBg="1"/>
      <p:bldP spid="33"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610600" cy="5138928"/>
          </a:xfrm>
        </p:spPr>
        <p:txBody>
          <a:bodyPr/>
          <a:lstStyle/>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Data Structures: Bins &amp; </a:t>
            </a:r>
            <a:r>
              <a:rPr lang="en-US" sz="3600" dirty="0" err="1">
                <a:latin typeface="Cambria" charset="0"/>
                <a:ea typeface="Cambria" charset="0"/>
                <a:cs typeface="Cambria" charset="0"/>
              </a:rPr>
              <a:t>Bitvectors</a:t>
            </a:r>
            <a:endParaRPr lang="en-US" sz="3600" dirty="0">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b="1" dirty="0">
                <a:solidFill>
                  <a:srgbClr val="00B050"/>
                </a:solidFill>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33295265"/>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850133" y="2379113"/>
            <a:ext cx="1218011" cy="498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TTGGA</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82" name="Rectangle 81"/>
          <p:cNvSpPr/>
          <p:nvPr/>
        </p:nvSpPr>
        <p:spPr>
          <a:xfrm>
            <a:off x="174959" y="2389584"/>
            <a:ext cx="1268190" cy="485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GAACT</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85" name="Rectangle 84"/>
          <p:cNvSpPr/>
          <p:nvPr/>
        </p:nvSpPr>
        <p:spPr>
          <a:xfrm>
            <a:off x="388758" y="2325002"/>
            <a:ext cx="1199243" cy="577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AACTT</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88" name="Rectangle 87"/>
          <p:cNvSpPr/>
          <p:nvPr/>
        </p:nvSpPr>
        <p:spPr>
          <a:xfrm>
            <a:off x="611119" y="2477697"/>
            <a:ext cx="1075478" cy="294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ACTTG</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97" name="Rectangle 96"/>
          <p:cNvSpPr/>
          <p:nvPr/>
        </p:nvSpPr>
        <p:spPr>
          <a:xfrm>
            <a:off x="684028" y="2428848"/>
            <a:ext cx="1234777" cy="36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CTTGG</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178" name="TextBox 177"/>
          <p:cNvSpPr txBox="1"/>
          <p:nvPr/>
        </p:nvSpPr>
        <p:spPr>
          <a:xfrm>
            <a:off x="823648" y="2118472"/>
            <a:ext cx="2803075"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Tahoma"/>
                <a:ea typeface="Tahoma" panose="020B0604030504040204" pitchFamily="34" charset="0"/>
                <a:cs typeface="Tahoma" panose="020B0604030504040204" pitchFamily="34" charset="0"/>
              </a:rPr>
              <a:t>INPUT</a:t>
            </a:r>
            <a:r>
              <a:rPr kumimoji="0" lang="en-US" sz="1600" b="1"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 Read Sequence </a:t>
            </a:r>
            <a:r>
              <a:rPr kumimoji="0" lang="en-US" sz="1600" b="1" i="1"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r</a:t>
            </a:r>
            <a:endParaRPr kumimoji="0" lang="en-US" sz="1600" b="1"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endParaRPr>
          </a:p>
        </p:txBody>
      </p:sp>
      <p:grpSp>
        <p:nvGrpSpPr>
          <p:cNvPr id="11" name="Group 10"/>
          <p:cNvGrpSpPr/>
          <p:nvPr/>
        </p:nvGrpSpPr>
        <p:grpSpPr>
          <a:xfrm>
            <a:off x="278028" y="2348733"/>
            <a:ext cx="3513221" cy="405047"/>
            <a:chOff x="388989" y="2350046"/>
            <a:chExt cx="4236174" cy="405047"/>
          </a:xfrm>
        </p:grpSpPr>
        <p:sp>
          <p:nvSpPr>
            <p:cNvPr id="184" name="Rectangle 183"/>
            <p:cNvSpPr/>
            <p:nvPr/>
          </p:nvSpPr>
          <p:spPr>
            <a:xfrm>
              <a:off x="388989" y="2466442"/>
              <a:ext cx="4236174" cy="28365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GAACTTGGAGTCTA     CGAG</a:t>
              </a:r>
              <a:endPar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5" name="TextBox 4"/>
            <p:cNvSpPr txBox="1"/>
            <p:nvPr/>
          </p:nvSpPr>
          <p:spPr>
            <a:xfrm>
              <a:off x="2946353" y="2350046"/>
              <a:ext cx="941501" cy="4050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32" b="0" i="0" u="none" strike="noStrike" kern="1200" cap="none" spc="0" normalizeH="0" baseline="0" noProof="0" dirty="0">
                  <a:ln>
                    <a:noFill/>
                  </a:ln>
                  <a:solidFill>
                    <a:srgbClr val="000000"/>
                  </a:solidFill>
                  <a:effectLst/>
                  <a:uLnTx/>
                  <a:uFillTx/>
                  <a:latin typeface="Tahoma"/>
                  <a:ea typeface="+mn-ea"/>
                  <a:cs typeface="+mn-cs"/>
                </a:rPr>
                <a:t>...</a:t>
              </a:r>
              <a:endParaRPr kumimoji="0" lang="en-US" sz="1016"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cxnSp>
        <p:nvCxnSpPr>
          <p:cNvPr id="91" name="Straight Arrow Connector 90"/>
          <p:cNvCxnSpPr/>
          <p:nvPr/>
        </p:nvCxnSpPr>
        <p:spPr>
          <a:xfrm flipH="1">
            <a:off x="4240396" y="2870527"/>
            <a:ext cx="0" cy="33249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4372553" y="2419732"/>
            <a:ext cx="3352924"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mn-ea"/>
                <a:cs typeface="Tahoma"/>
              </a:rPr>
              <a:t>Read </a:t>
            </a:r>
            <a:r>
              <a:rPr kumimoji="0" lang="en-US" sz="1600" b="1" i="1" u="none" strike="noStrike" kern="1200" cap="none" spc="0" normalizeH="0" baseline="0" noProof="0" dirty="0" err="1">
                <a:ln>
                  <a:noFill/>
                </a:ln>
                <a:solidFill>
                  <a:srgbClr val="0070C0"/>
                </a:solidFill>
                <a:effectLst/>
                <a:uLnTx/>
                <a:uFillTx/>
                <a:latin typeface="Tahoma"/>
                <a:ea typeface="+mn-ea"/>
                <a:cs typeface="Tahoma"/>
              </a:rPr>
              <a:t>bitvector</a:t>
            </a:r>
            <a:r>
              <a:rPr kumimoji="0" lang="en-US" sz="1600" b="1" i="1" u="none" strike="noStrike" kern="1200" cap="none" spc="0" normalizeH="0" baseline="0" noProof="0" dirty="0">
                <a:ln>
                  <a:noFill/>
                </a:ln>
                <a:solidFill>
                  <a:srgbClr val="0070C0"/>
                </a:solidFill>
                <a:effectLst/>
                <a:uLnTx/>
                <a:uFillTx/>
                <a:latin typeface="Tahoma"/>
                <a:ea typeface="+mn-ea"/>
                <a:cs typeface="Tahoma"/>
              </a:rPr>
              <a:t> for </a:t>
            </a:r>
            <a:r>
              <a:rPr kumimoji="0" lang="en-US" sz="1600" b="1" i="0" u="none" strike="noStrike" kern="1200" cap="none" spc="0" normalizeH="0" baseline="0" noProof="0" dirty="0" err="1">
                <a:ln>
                  <a:noFill/>
                </a:ln>
                <a:solidFill>
                  <a:srgbClr val="0070C0"/>
                </a:solidFill>
                <a:effectLst/>
                <a:uLnTx/>
                <a:uFillTx/>
                <a:latin typeface="Tahoma"/>
                <a:ea typeface="+mn-ea"/>
                <a:cs typeface="Tahoma"/>
              </a:rPr>
              <a:t>bin_num</a:t>
            </a:r>
            <a:r>
              <a:rPr kumimoji="0" lang="en-US" sz="1600" b="1" i="0" u="none" strike="noStrike" kern="1200" cap="none" spc="0" normalizeH="0" baseline="0" noProof="0" dirty="0">
                <a:ln>
                  <a:noFill/>
                </a:ln>
                <a:solidFill>
                  <a:srgbClr val="0070C0"/>
                </a:solidFill>
                <a:effectLst/>
                <a:uLnTx/>
                <a:uFillTx/>
                <a:latin typeface="Tahoma"/>
                <a:ea typeface="+mn-ea"/>
                <a:cs typeface="Tahoma"/>
              </a:rPr>
              <a:t>(x)</a:t>
            </a:r>
          </a:p>
        </p:txBody>
      </p:sp>
      <p:sp>
        <p:nvSpPr>
          <p:cNvPr id="190" name="Text Box 1"/>
          <p:cNvSpPr txBox="1"/>
          <p:nvPr/>
        </p:nvSpPr>
        <p:spPr>
          <a:xfrm>
            <a:off x="1398479" y="4380457"/>
            <a:ext cx="125433" cy="505664"/>
          </a:xfrm>
          <a:prstGeom prst="roundRect">
            <a:avLst/>
          </a:prstGeom>
          <a:noFill/>
          <a:ln w="28575" cmpd="sng">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40000"/>
              </a:lnSpc>
              <a:spcBef>
                <a:spcPts val="0"/>
              </a:spcBef>
              <a:spcAft>
                <a:spcPts val="0"/>
              </a:spcAft>
              <a:buClrTx/>
              <a:buSzTx/>
              <a:buFontTx/>
              <a:buNone/>
              <a:tabLst/>
              <a:defRPr/>
            </a:pPr>
            <a:r>
              <a:rPr kumimoji="0" lang="en-US" sz="3600" b="0" i="0" u="none" strike="noStrike" kern="0" cap="none" spc="381" normalizeH="0" baseline="0" noProof="0" dirty="0">
                <a:ln>
                  <a:noFill/>
                </a:ln>
                <a:solidFill>
                  <a:srgbClr val="00B0F0"/>
                </a:solidFill>
                <a:effectLst/>
                <a:uLnTx/>
                <a:uFillTx/>
                <a:latin typeface="Tahoma"/>
                <a:ea typeface="+mn-ea"/>
                <a:cs typeface="+mn-cs"/>
              </a:rPr>
              <a:t>...</a:t>
            </a:r>
            <a:endParaRPr kumimoji="0" lang="en-US" sz="3600" b="0" i="0" u="none" strike="noStrike" kern="0" cap="none" spc="381" normalizeH="0" baseline="0" noProof="0" dirty="0">
              <a:ln>
                <a:noFill/>
              </a:ln>
              <a:solidFill>
                <a:srgbClr val="00B0F0"/>
              </a:solidFill>
              <a:effectLst/>
              <a:uLnTx/>
              <a:uFillTx/>
              <a:latin typeface="Tahoma"/>
              <a:ea typeface="ＭＳ 明朝"/>
              <a:cs typeface="Times New Roman"/>
            </a:endParaRPr>
          </a:p>
        </p:txBody>
      </p:sp>
      <p:cxnSp>
        <p:nvCxnSpPr>
          <p:cNvPr id="100" name="Straight Arrow Connector 99"/>
          <p:cNvCxnSpPr/>
          <p:nvPr/>
        </p:nvCxnSpPr>
        <p:spPr>
          <a:xfrm>
            <a:off x="1276155" y="3307740"/>
            <a:ext cx="2738578" cy="1233053"/>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1461195" y="3560873"/>
            <a:ext cx="2553538" cy="43549"/>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1620602" y="3818177"/>
            <a:ext cx="2394131" cy="32522"/>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1981748" y="2834124"/>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1</a:t>
            </a:r>
          </a:p>
        </p:txBody>
      </p:sp>
      <p:sp>
        <p:nvSpPr>
          <p:cNvPr id="117" name="TextBox 116"/>
          <p:cNvSpPr txBox="1"/>
          <p:nvPr/>
        </p:nvSpPr>
        <p:spPr>
          <a:xfrm>
            <a:off x="5217654" y="4333046"/>
            <a:ext cx="440593" cy="426322"/>
          </a:xfrm>
          <a:prstGeom prst="ellipse">
            <a:avLst/>
          </a:prstGeom>
          <a:noFill/>
          <a:ln w="28575" cmpd="sng">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ahoma"/>
                <a:ea typeface="Tahoma" charset="0"/>
                <a:cs typeface="Tahoma" charset="0"/>
              </a:rPr>
              <a:t>+</a:t>
            </a:r>
          </a:p>
        </p:txBody>
      </p:sp>
      <p:cxnSp>
        <p:nvCxnSpPr>
          <p:cNvPr id="121" name="Straight Arrow Connector 120"/>
          <p:cNvCxnSpPr>
            <a:endCxn id="92" idx="1"/>
          </p:cNvCxnSpPr>
          <p:nvPr/>
        </p:nvCxnSpPr>
        <p:spPr>
          <a:xfrm>
            <a:off x="1816040" y="4073720"/>
            <a:ext cx="2218657" cy="734055"/>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1981748" y="4312252"/>
            <a:ext cx="2032985" cy="1219102"/>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endCxn id="117" idx="1"/>
          </p:cNvCxnSpPr>
          <p:nvPr/>
        </p:nvCxnSpPr>
        <p:spPr>
          <a:xfrm>
            <a:off x="4402343" y="3602986"/>
            <a:ext cx="879834" cy="79249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4398203" y="3858014"/>
            <a:ext cx="839478" cy="61157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V="1">
            <a:off x="4402981" y="4534707"/>
            <a:ext cx="814673" cy="37654"/>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a:endCxn id="117" idx="3"/>
          </p:cNvCxnSpPr>
          <p:nvPr/>
        </p:nvCxnSpPr>
        <p:spPr>
          <a:xfrm flipV="1">
            <a:off x="4397557" y="4696935"/>
            <a:ext cx="884620" cy="85215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a:stCxn id="92" idx="3"/>
          </p:cNvCxnSpPr>
          <p:nvPr/>
        </p:nvCxnSpPr>
        <p:spPr>
          <a:xfrm flipV="1">
            <a:off x="4401975" y="4633884"/>
            <a:ext cx="833799" cy="17389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6" name="Text Box 1"/>
          <p:cNvSpPr txBox="1"/>
          <p:nvPr/>
        </p:nvSpPr>
        <p:spPr>
          <a:xfrm>
            <a:off x="6708763" y="4412962"/>
            <a:ext cx="1683004" cy="251125"/>
          </a:xfrm>
          <a:prstGeom prst="roundRect">
            <a:avLst/>
          </a:prstGeom>
          <a:solidFill>
            <a:schemeClr val="bg1"/>
          </a:solidFill>
          <a:ln w="28575" cmpd="sng">
            <a:solidFill>
              <a:schemeClr val="tx1"/>
            </a:solid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812F"/>
                </a:solidFill>
                <a:effectLst/>
                <a:uLnTx/>
                <a:uFillTx/>
                <a:latin typeface="Tahoma"/>
                <a:ea typeface="Tahoma" charset="0"/>
                <a:cs typeface="Tahoma" charset="0"/>
              </a:rPr>
              <a:t>≥ Threshold?</a:t>
            </a:r>
          </a:p>
        </p:txBody>
      </p:sp>
      <p:cxnSp>
        <p:nvCxnSpPr>
          <p:cNvPr id="54" name="Straight Connector 53"/>
          <p:cNvCxnSpPr>
            <a:stCxn id="117" idx="6"/>
            <a:endCxn id="156" idx="1"/>
          </p:cNvCxnSpPr>
          <p:nvPr/>
        </p:nvCxnSpPr>
        <p:spPr>
          <a:xfrm flipV="1">
            <a:off x="5658247" y="4538525"/>
            <a:ext cx="1050516" cy="7682"/>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endCxn id="170" idx="0"/>
          </p:cNvCxnSpPr>
          <p:nvPr/>
        </p:nvCxnSpPr>
        <p:spPr>
          <a:xfrm>
            <a:off x="7556662" y="4673944"/>
            <a:ext cx="632992" cy="62125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0" name="Text Box 1"/>
          <p:cNvSpPr txBox="1"/>
          <p:nvPr/>
        </p:nvSpPr>
        <p:spPr>
          <a:xfrm>
            <a:off x="7475929" y="5295196"/>
            <a:ext cx="1427449" cy="929427"/>
          </a:xfrm>
          <a:prstGeom prst="roundRect">
            <a:avLst/>
          </a:prstGeom>
          <a:noFill/>
          <a:ln w="28575" cmpd="sng">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29029" rIns="0"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Send to</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Read Mapper</a:t>
            </a:r>
            <a:b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b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for Sequence</a:t>
            </a:r>
            <a:b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b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Alignment</a:t>
            </a:r>
          </a:p>
        </p:txBody>
      </p:sp>
      <p:sp>
        <p:nvSpPr>
          <p:cNvPr id="57" name="Left Brace 56"/>
          <p:cNvSpPr/>
          <p:nvPr/>
        </p:nvSpPr>
        <p:spPr>
          <a:xfrm rot="19959800">
            <a:off x="721136" y="3391130"/>
            <a:ext cx="173097" cy="1969430"/>
          </a:xfrm>
          <a:prstGeom prst="leftBrace">
            <a:avLst>
              <a:gd name="adj1" fmla="val 59224"/>
              <a:gd name="adj2" fmla="val 66267"/>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43" b="0" i="0" u="none" strike="noStrike" kern="1200" cap="none" spc="0" normalizeH="0" baseline="0" noProof="0">
              <a:ln>
                <a:noFill/>
              </a:ln>
              <a:solidFill>
                <a:srgbClr val="000000"/>
              </a:solidFill>
              <a:effectLst/>
              <a:uLnTx/>
              <a:uFillTx/>
              <a:latin typeface="Tahoma"/>
              <a:ea typeface="+mn-ea"/>
              <a:cs typeface="+mn-cs"/>
            </a:endParaRPr>
          </a:p>
        </p:txBody>
      </p:sp>
      <p:sp>
        <p:nvSpPr>
          <p:cNvPr id="99" name="TextBox 98"/>
          <p:cNvSpPr txBox="1"/>
          <p:nvPr/>
        </p:nvSpPr>
        <p:spPr>
          <a:xfrm>
            <a:off x="80233" y="4821821"/>
            <a:ext cx="1067716" cy="369332"/>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lumMod val="50000"/>
                  </a:srgbClr>
                </a:solidFill>
                <a:effectLst/>
                <a:uLnTx/>
                <a:uFillTx/>
                <a:latin typeface="Tahoma"/>
                <a:ea typeface="Tahoma" panose="020B0604030504040204" pitchFamily="34" charset="0"/>
                <a:cs typeface="Tahoma" panose="020B0604030504040204" pitchFamily="34" charset="0"/>
              </a:rPr>
              <a:t>tokens</a:t>
            </a:r>
          </a:p>
        </p:txBody>
      </p:sp>
      <p:cxnSp>
        <p:nvCxnSpPr>
          <p:cNvPr id="108" name="Straight Arrow Connector 107"/>
          <p:cNvCxnSpPr>
            <a:endCxn id="109" idx="0"/>
          </p:cNvCxnSpPr>
          <p:nvPr/>
        </p:nvCxnSpPr>
        <p:spPr>
          <a:xfrm flipH="1">
            <a:off x="6534543" y="4664087"/>
            <a:ext cx="550298" cy="63110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09" name="Text Box 1"/>
          <p:cNvSpPr txBox="1"/>
          <p:nvPr/>
        </p:nvSpPr>
        <p:spPr>
          <a:xfrm>
            <a:off x="6109112" y="5295196"/>
            <a:ext cx="850862" cy="437407"/>
          </a:xfrm>
          <a:prstGeom prst="roundRect">
            <a:avLst/>
          </a:prstGeom>
          <a:noFill/>
          <a:ln w="28575" cmpd="sng">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Discard</a:t>
            </a:r>
          </a:p>
        </p:txBody>
      </p:sp>
      <p:sp>
        <p:nvSpPr>
          <p:cNvPr id="111" name="Text Box 1"/>
          <p:cNvSpPr txBox="1"/>
          <p:nvPr/>
        </p:nvSpPr>
        <p:spPr>
          <a:xfrm>
            <a:off x="6290533" y="4795856"/>
            <a:ext cx="519159" cy="213189"/>
          </a:xfrm>
          <a:prstGeom prst="roundRect">
            <a:avLst/>
          </a:prstGeom>
          <a:noFill/>
          <a:ln w="28575" cmpd="sng">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812F"/>
                </a:solidFill>
                <a:effectLst/>
                <a:uLnTx/>
                <a:uFillTx/>
                <a:latin typeface="Tahoma"/>
                <a:ea typeface="Tahoma" charset="0"/>
                <a:cs typeface="Tahoma" charset="0"/>
              </a:rPr>
              <a:t>NO</a:t>
            </a:r>
          </a:p>
        </p:txBody>
      </p:sp>
      <p:sp>
        <p:nvSpPr>
          <p:cNvPr id="112" name="Text Box 1"/>
          <p:cNvSpPr txBox="1"/>
          <p:nvPr/>
        </p:nvSpPr>
        <p:spPr>
          <a:xfrm>
            <a:off x="7873158" y="4790711"/>
            <a:ext cx="519159" cy="213189"/>
          </a:xfrm>
          <a:prstGeom prst="roundRect">
            <a:avLst/>
          </a:prstGeom>
          <a:noFill/>
          <a:ln w="28575" cmpd="sng">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812F"/>
                </a:solidFill>
                <a:effectLst/>
                <a:uLnTx/>
                <a:uFillTx/>
                <a:latin typeface="Tahoma"/>
                <a:ea typeface="Tahoma" charset="0"/>
                <a:cs typeface="Tahoma" charset="0"/>
              </a:rPr>
              <a:t>YES</a:t>
            </a:r>
          </a:p>
        </p:txBody>
      </p:sp>
      <p:sp>
        <p:nvSpPr>
          <p:cNvPr id="42" name="TextBox 41"/>
          <p:cNvSpPr txBox="1"/>
          <p:nvPr/>
        </p:nvSpPr>
        <p:spPr>
          <a:xfrm>
            <a:off x="5555927" y="3936841"/>
            <a:ext cx="622806" cy="338554"/>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rPr>
              <a:t>Sum</a:t>
            </a:r>
            <a:endParaRPr kumimoji="0" lang="en-US" sz="1270" b="0"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endParaRPr>
          </a:p>
        </p:txBody>
      </p:sp>
      <p:sp>
        <p:nvSpPr>
          <p:cNvPr id="44" name="Title 1"/>
          <p:cNvSpPr>
            <a:spLocks noGrp="1"/>
          </p:cNvSpPr>
          <p:nvPr>
            <p:ph type="title"/>
          </p:nvPr>
        </p:nvSpPr>
        <p:spPr>
          <a:xfrm>
            <a:off x="228600" y="152400"/>
            <a:ext cx="8610600" cy="1066800"/>
          </a:xfrm>
        </p:spPr>
        <p:txBody>
          <a:bodyPr/>
          <a:lstStyle/>
          <a:p>
            <a:r>
              <a:rPr lang="en-US" sz="4400" b="1" dirty="0">
                <a:solidFill>
                  <a:schemeClr val="tx1"/>
                </a:solidFill>
                <a:latin typeface="Cambria" charset="0"/>
                <a:ea typeface="Cambria" charset="0"/>
                <a:cs typeface="Cambria" charset="0"/>
              </a:rPr>
              <a:t>GRIM-Filter: Checking a Bin</a:t>
            </a:r>
          </a:p>
        </p:txBody>
      </p:sp>
      <p:sp>
        <p:nvSpPr>
          <p:cNvPr id="45" name="Content Placeholder 2"/>
          <p:cNvSpPr>
            <a:spLocks noGrp="1"/>
          </p:cNvSpPr>
          <p:nvPr>
            <p:ph idx="1"/>
          </p:nvPr>
        </p:nvSpPr>
        <p:spPr>
          <a:xfrm>
            <a:off x="228600" y="1096370"/>
            <a:ext cx="8610600" cy="541361"/>
          </a:xfrm>
        </p:spPr>
        <p:txBody>
          <a:bodyPr/>
          <a:lstStyle/>
          <a:p>
            <a:pPr marL="0" indent="0">
              <a:buNone/>
            </a:pPr>
            <a:r>
              <a:rPr lang="en-US" sz="2400" dirty="0"/>
              <a:t>How GRIM-Filter determines whether to </a:t>
            </a:r>
            <a:r>
              <a:rPr lang="en-US" sz="2400" b="1" dirty="0">
                <a:solidFill>
                  <a:srgbClr val="538234"/>
                </a:solidFill>
              </a:rPr>
              <a:t>discard</a:t>
            </a:r>
            <a:r>
              <a:rPr lang="en-US" sz="2400" dirty="0">
                <a:solidFill>
                  <a:srgbClr val="538234"/>
                </a:solidFill>
              </a:rPr>
              <a:t> </a:t>
            </a:r>
            <a:r>
              <a:rPr lang="en-US" sz="2400" dirty="0"/>
              <a:t>potential match locations in a given bin </a:t>
            </a:r>
            <a:r>
              <a:rPr lang="en-US" sz="2400" b="1" dirty="0">
                <a:solidFill>
                  <a:srgbClr val="538234"/>
                </a:solidFill>
              </a:rPr>
              <a:t>prior</a:t>
            </a:r>
            <a:r>
              <a:rPr lang="en-US" sz="2400" dirty="0">
                <a:solidFill>
                  <a:srgbClr val="538234"/>
                </a:solidFill>
              </a:rPr>
              <a:t> </a:t>
            </a:r>
            <a:r>
              <a:rPr lang="en-US" sz="2400" dirty="0"/>
              <a:t>to alignment</a:t>
            </a:r>
          </a:p>
        </p:txBody>
      </p:sp>
      <p:sp>
        <p:nvSpPr>
          <p:cNvPr id="47" name="TextBox 46"/>
          <p:cNvSpPr txBox="1"/>
          <p:nvPr/>
        </p:nvSpPr>
        <p:spPr>
          <a:xfrm>
            <a:off x="788188" y="5723975"/>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Palatino Linotype" panose="02040502050505030304" pitchFamily="18" charset="0"/>
                <a:ea typeface="Tahoma" charset="0"/>
                <a:cs typeface="Tahoma" charset="0"/>
              </a:rPr>
              <a:t>3</a:t>
            </a:r>
            <a:endPar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endParaRPr>
          </a:p>
        </p:txBody>
      </p:sp>
      <p:sp>
        <p:nvSpPr>
          <p:cNvPr id="48" name="TextBox 47"/>
          <p:cNvSpPr txBox="1"/>
          <p:nvPr/>
        </p:nvSpPr>
        <p:spPr>
          <a:xfrm>
            <a:off x="4034697" y="2441744"/>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2</a:t>
            </a:r>
          </a:p>
        </p:txBody>
      </p:sp>
      <p:sp>
        <p:nvSpPr>
          <p:cNvPr id="49" name="TextBox 48"/>
          <p:cNvSpPr txBox="1"/>
          <p:nvPr/>
        </p:nvSpPr>
        <p:spPr>
          <a:xfrm>
            <a:off x="5233622" y="3930668"/>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Palatino Linotype" panose="02040502050505030304" pitchFamily="18" charset="0"/>
                <a:ea typeface="Tahoma" charset="0"/>
                <a:cs typeface="Tahoma" charset="0"/>
              </a:rPr>
              <a:t>4</a:t>
            </a:r>
            <a:endPar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endParaRPr>
          </a:p>
        </p:txBody>
      </p:sp>
      <p:sp>
        <p:nvSpPr>
          <p:cNvPr id="50" name="TextBox 49"/>
          <p:cNvSpPr txBox="1"/>
          <p:nvPr/>
        </p:nvSpPr>
        <p:spPr>
          <a:xfrm>
            <a:off x="7128879" y="3930668"/>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Palatino Linotype" panose="02040502050505030304" pitchFamily="18" charset="0"/>
                <a:ea typeface="Tahoma" charset="0"/>
                <a:cs typeface="Tahoma" charset="0"/>
              </a:rPr>
              <a:t>5</a:t>
            </a:r>
            <a:endPar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endParaRPr>
          </a:p>
        </p:txBody>
      </p:sp>
      <p:grpSp>
        <p:nvGrpSpPr>
          <p:cNvPr id="10" name="Group 9"/>
          <p:cNvGrpSpPr/>
          <p:nvPr/>
        </p:nvGrpSpPr>
        <p:grpSpPr>
          <a:xfrm>
            <a:off x="4034697" y="3328004"/>
            <a:ext cx="367278" cy="2959542"/>
            <a:chOff x="4773896" y="3386943"/>
            <a:chExt cx="367278" cy="2959542"/>
          </a:xfrm>
        </p:grpSpPr>
        <p:sp>
          <p:nvSpPr>
            <p:cNvPr id="92" name="Rectangle 91"/>
            <p:cNvSpPr/>
            <p:nvPr/>
          </p:nvSpPr>
          <p:spPr>
            <a:xfrm>
              <a:off x="4773896" y="3386943"/>
              <a:ext cx="367278" cy="295954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 </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p:txBody>
        </p:sp>
        <p:sp>
          <p:nvSpPr>
            <p:cNvPr id="8" name="Rectangle 7"/>
            <p:cNvSpPr/>
            <p:nvPr/>
          </p:nvSpPr>
          <p:spPr>
            <a:xfrm>
              <a:off x="4861809" y="5089976"/>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sp>
          <p:nvSpPr>
            <p:cNvPr id="9" name="Rectangle 8"/>
            <p:cNvSpPr/>
            <p:nvPr/>
          </p:nvSpPr>
          <p:spPr>
            <a:xfrm>
              <a:off x="4859167" y="5021490"/>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a:ln>
                    <a:noFill/>
                  </a:ln>
                  <a:solidFill>
                    <a:srgbClr val="000000"/>
                  </a:solidFill>
                  <a:effectLst/>
                  <a:uLnTx/>
                  <a:uFillTx/>
                  <a:latin typeface="Arial" panose="020B0604020202020204" pitchFamily="34" charset="0"/>
                  <a:ea typeface="ＭＳ 明朝"/>
                  <a:cs typeface="Arial" panose="020B0604020202020204" pitchFamily="34" charset="0"/>
                </a:rPr>
                <a:t>.</a:t>
              </a:r>
              <a:endPar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56" name="Rectangle 55"/>
            <p:cNvSpPr/>
            <p:nvPr/>
          </p:nvSpPr>
          <p:spPr>
            <a:xfrm>
              <a:off x="4859166" y="5158462"/>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sp>
          <p:nvSpPr>
            <p:cNvPr id="58" name="Rectangle 57"/>
            <p:cNvSpPr/>
            <p:nvPr/>
          </p:nvSpPr>
          <p:spPr>
            <a:xfrm>
              <a:off x="4859207" y="4114224"/>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sp>
          <p:nvSpPr>
            <p:cNvPr id="59" name="Rectangle 58"/>
            <p:cNvSpPr/>
            <p:nvPr/>
          </p:nvSpPr>
          <p:spPr>
            <a:xfrm>
              <a:off x="4856565" y="4045738"/>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a:ln>
                    <a:noFill/>
                  </a:ln>
                  <a:solidFill>
                    <a:srgbClr val="000000"/>
                  </a:solidFill>
                  <a:effectLst/>
                  <a:uLnTx/>
                  <a:uFillTx/>
                  <a:latin typeface="Arial" panose="020B0604020202020204" pitchFamily="34" charset="0"/>
                  <a:ea typeface="ＭＳ 明朝"/>
                  <a:cs typeface="Arial" panose="020B0604020202020204" pitchFamily="34" charset="0"/>
                </a:rPr>
                <a:t>.</a:t>
              </a:r>
              <a:endPar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60" name="Rectangle 59"/>
            <p:cNvSpPr/>
            <p:nvPr/>
          </p:nvSpPr>
          <p:spPr>
            <a:xfrm>
              <a:off x="4856564" y="4182710"/>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grpSp>
      <p:sp>
        <p:nvSpPr>
          <p:cNvPr id="62" name="TextBox 61"/>
          <p:cNvSpPr txBox="1"/>
          <p:nvPr/>
        </p:nvSpPr>
        <p:spPr>
          <a:xfrm>
            <a:off x="2263627" y="2826970"/>
            <a:ext cx="1478194"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mn-ea"/>
                <a:cs typeface="Tahoma"/>
              </a:rPr>
              <a:t>Get tokens</a:t>
            </a:r>
            <a:endParaRPr kumimoji="0" lang="en-US" sz="1600" b="1" i="0" u="none" strike="noStrike" kern="1200" cap="none" spc="0" normalizeH="0" baseline="0" noProof="0" dirty="0">
              <a:ln>
                <a:noFill/>
              </a:ln>
              <a:solidFill>
                <a:srgbClr val="0070C0"/>
              </a:solidFill>
              <a:effectLst/>
              <a:uLnTx/>
              <a:uFillTx/>
              <a:latin typeface="Tahoma"/>
              <a:ea typeface="+mn-ea"/>
              <a:cs typeface="Tahoma"/>
            </a:endParaRPr>
          </a:p>
        </p:txBody>
      </p:sp>
      <p:sp>
        <p:nvSpPr>
          <p:cNvPr id="72" name="TextBox 71"/>
          <p:cNvSpPr txBox="1"/>
          <p:nvPr/>
        </p:nvSpPr>
        <p:spPr>
          <a:xfrm>
            <a:off x="845741" y="5720610"/>
            <a:ext cx="3257963"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mn-ea"/>
                <a:cs typeface="Tahoma"/>
              </a:rPr>
              <a:t>Match tokens to </a:t>
            </a:r>
            <a:r>
              <a:rPr kumimoji="0" lang="en-US" sz="1600" b="1" i="1" u="none" strike="noStrike" kern="1200" cap="none" spc="0" normalizeH="0" baseline="0" noProof="0" dirty="0" err="1">
                <a:ln>
                  <a:noFill/>
                </a:ln>
                <a:solidFill>
                  <a:srgbClr val="0070C0"/>
                </a:solidFill>
                <a:effectLst/>
                <a:uLnTx/>
                <a:uFillTx/>
                <a:latin typeface="Tahoma"/>
                <a:ea typeface="+mn-ea"/>
                <a:cs typeface="Tahoma"/>
              </a:rPr>
              <a:t>bitvector</a:t>
            </a:r>
            <a:endParaRPr kumimoji="0" lang="en-US" sz="1600" b="1" i="0" u="none" strike="noStrike" kern="1200" cap="none" spc="0" normalizeH="0" baseline="0" noProof="0" dirty="0">
              <a:ln>
                <a:noFill/>
              </a:ln>
              <a:solidFill>
                <a:srgbClr val="0070C0"/>
              </a:solidFill>
              <a:effectLst/>
              <a:uLnTx/>
              <a:uFillTx/>
              <a:latin typeface="Tahoma"/>
              <a:ea typeface="+mn-ea"/>
              <a:cs typeface="Tahoma"/>
            </a:endParaRPr>
          </a:p>
        </p:txBody>
      </p:sp>
      <p:sp>
        <p:nvSpPr>
          <p:cNvPr id="89" name="TextBox 88"/>
          <p:cNvSpPr txBox="1"/>
          <p:nvPr/>
        </p:nvSpPr>
        <p:spPr>
          <a:xfrm>
            <a:off x="7475929" y="3928131"/>
            <a:ext cx="1090058" cy="338554"/>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rPr>
              <a:t>Compare</a:t>
            </a:r>
            <a:endParaRPr kumimoji="0" lang="en-US" sz="1270" b="0"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94188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0" nodeType="clickEffect">
                                  <p:stCondLst>
                                    <p:cond delay="0"/>
                                  </p:stCondLst>
                                  <p:childTnLst>
                                    <p:animMotion origin="layout" path="M 1.94444E-6 3.7037E-6 L 1.94444E-6 0.09953 " pathEditMode="relative" rAng="0" ptsTypes="AA">
                                      <p:cBhvr>
                                        <p:cTn id="28" dur="2000" fill="hold"/>
                                        <p:tgtEl>
                                          <p:spTgt spid="82"/>
                                        </p:tgtEl>
                                        <p:attrNameLst>
                                          <p:attrName>ppt_x</p:attrName>
                                          <p:attrName>ppt_y</p:attrName>
                                        </p:attrNameLst>
                                      </p:cBhvr>
                                      <p:rCtr x="0" y="4977"/>
                                    </p:animMotion>
                                  </p:childTnLst>
                                </p:cTn>
                              </p:par>
                              <p:par>
                                <p:cTn id="29" presetID="0" presetClass="path" presetSubtype="0" accel="50000" decel="50000" fill="hold" grpId="0" nodeType="withEffect">
                                  <p:stCondLst>
                                    <p:cond delay="1000"/>
                                  </p:stCondLst>
                                  <p:childTnLst>
                                    <p:animMotion origin="layout" path="M -0.00174 0.00162 L -0.00174 0.13935 " pathEditMode="relative" ptsTypes="AA">
                                      <p:cBhvr>
                                        <p:cTn id="30" dur="1000" fill="hold"/>
                                        <p:tgtEl>
                                          <p:spTgt spid="85"/>
                                        </p:tgtEl>
                                        <p:attrNameLst>
                                          <p:attrName>ppt_x</p:attrName>
                                          <p:attrName>ppt_y</p:attrName>
                                        </p:attrNameLst>
                                      </p:cBhvr>
                                    </p:animMotion>
                                  </p:childTnLst>
                                </p:cTn>
                              </p:par>
                            </p:childTnLst>
                          </p:cTn>
                        </p:par>
                        <p:par>
                          <p:cTn id="31" fill="hold">
                            <p:stCondLst>
                              <p:cond delay="2000"/>
                            </p:stCondLst>
                            <p:childTnLst>
                              <p:par>
                                <p:cTn id="32" presetID="0" presetClass="path" presetSubtype="0" accel="50000" decel="50000" fill="hold" grpId="0" nodeType="afterEffect">
                                  <p:stCondLst>
                                    <p:cond delay="0"/>
                                  </p:stCondLst>
                                  <p:childTnLst>
                                    <p:animMotion origin="layout" path="M -0.00208 0.00139 L -0.00208 0.17454 " pathEditMode="relative" ptsTypes="AA">
                                      <p:cBhvr>
                                        <p:cTn id="33" dur="1000" fill="hold"/>
                                        <p:tgtEl>
                                          <p:spTgt spid="88"/>
                                        </p:tgtEl>
                                        <p:attrNameLst>
                                          <p:attrName>ppt_x</p:attrName>
                                          <p:attrName>ppt_y</p:attrName>
                                        </p:attrNameLst>
                                      </p:cBhvr>
                                    </p:animMotion>
                                  </p:childTnLst>
                                </p:cTn>
                              </p:par>
                              <p:par>
                                <p:cTn id="34" presetID="0" presetClass="path" presetSubtype="0" accel="50000" decel="50000" fill="hold" grpId="0" nodeType="withEffect">
                                  <p:stCondLst>
                                    <p:cond delay="1000"/>
                                  </p:stCondLst>
                                  <p:childTnLst>
                                    <p:animMotion origin="layout" path="M -0.00104 1.48148E-6 L -0.00104 0.21134 " pathEditMode="relative" ptsTypes="AA">
                                      <p:cBhvr>
                                        <p:cTn id="35" dur="1000" fill="hold"/>
                                        <p:tgtEl>
                                          <p:spTgt spid="97"/>
                                        </p:tgtEl>
                                        <p:attrNameLst>
                                          <p:attrName>ppt_x</p:attrName>
                                          <p:attrName>ppt_y</p:attrName>
                                        </p:attrNameLst>
                                      </p:cBhvr>
                                    </p:animMotion>
                                  </p:childTnLst>
                                </p:cTn>
                              </p:par>
                              <p:par>
                                <p:cTn id="36" presetID="0" presetClass="path" presetSubtype="0" accel="50000" decel="50000" fill="hold" grpId="0" nodeType="withEffect">
                                  <p:stCondLst>
                                    <p:cond delay="2000"/>
                                  </p:stCondLst>
                                  <p:childTnLst>
                                    <p:animMotion origin="layout" path="M -0.00017 -3.33333E-6 L -0.00017 0.24653 " pathEditMode="relative" ptsTypes="AA">
                                      <p:cBhvr>
                                        <p:cTn id="37" dur="1000" fill="hold"/>
                                        <p:tgtEl>
                                          <p:spTgt spid="98"/>
                                        </p:tgtEl>
                                        <p:attrNameLst>
                                          <p:attrName>ppt_x</p:attrName>
                                          <p:attrName>ppt_y</p:attrName>
                                        </p:attrNameLst>
                                      </p:cBhvr>
                                    </p:animMotion>
                                  </p:childTnLst>
                                </p:cTn>
                              </p:par>
                            </p:childTnLst>
                          </p:cTn>
                        </p:par>
                        <p:par>
                          <p:cTn id="38" fill="hold">
                            <p:stCondLst>
                              <p:cond delay="5000"/>
                            </p:stCondLst>
                            <p:childTnLst>
                              <p:par>
                                <p:cTn id="39" presetID="1" presetClass="entr" presetSubtype="0" fill="hold" grpId="0" nodeType="afterEffect">
                                  <p:stCondLst>
                                    <p:cond delay="0"/>
                                  </p:stCondLst>
                                  <p:childTnLst>
                                    <p:set>
                                      <p:cBhvr>
                                        <p:cTn id="40" dur="1" fill="hold">
                                          <p:stCondLst>
                                            <p:cond delay="0"/>
                                          </p:stCondLst>
                                        </p:cTn>
                                        <p:tgtEl>
                                          <p:spTgt spid="190"/>
                                        </p:tgtEl>
                                        <p:attrNameLst>
                                          <p:attrName>style.visibility</p:attrName>
                                        </p:attrNameLst>
                                      </p:cBhvr>
                                      <p:to>
                                        <p:strVal val="visible"/>
                                      </p:to>
                                    </p:set>
                                  </p:childTnLst>
                                </p:cTn>
                              </p:par>
                            </p:childTnLst>
                          </p:cTn>
                        </p:par>
                        <p:par>
                          <p:cTn id="41" fill="hold">
                            <p:stCondLst>
                              <p:cond delay="5000"/>
                            </p:stCondLst>
                            <p:childTnLst>
                              <p:par>
                                <p:cTn id="42" presetID="1" presetClass="entr" presetSubtype="0" fill="hold" grpId="0" nodeType="afterEffect">
                                  <p:stCondLst>
                                    <p:cond delay="0"/>
                                  </p:stCondLst>
                                  <p:childTnLst>
                                    <p:set>
                                      <p:cBhvr>
                                        <p:cTn id="43" dur="1" fill="hold">
                                          <p:stCondLst>
                                            <p:cond delay="0"/>
                                          </p:stCondLst>
                                        </p:cTn>
                                        <p:tgtEl>
                                          <p:spTgt spid="5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9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93"/>
                                        </p:tgtEl>
                                        <p:attrNameLst>
                                          <p:attrName>style.visibility</p:attrName>
                                        </p:attrNameLst>
                                      </p:cBhvr>
                                      <p:to>
                                        <p:strVal val="visible"/>
                                      </p:to>
                                    </p:set>
                                  </p:childTnLst>
                                </p:cTn>
                              </p:par>
                            </p:childTnLst>
                          </p:cTn>
                        </p:par>
                        <p:par>
                          <p:cTn id="52" fill="hold">
                            <p:stCondLst>
                              <p:cond delay="0"/>
                            </p:stCondLst>
                            <p:childTnLst>
                              <p:par>
                                <p:cTn id="53" presetID="22" presetClass="entr" presetSubtype="1" fill="hold" nodeType="afterEffect">
                                  <p:stCondLst>
                                    <p:cond delay="0"/>
                                  </p:stCondLst>
                                  <p:childTnLst>
                                    <p:set>
                                      <p:cBhvr>
                                        <p:cTn id="54" dur="1" fill="hold">
                                          <p:stCondLst>
                                            <p:cond delay="0"/>
                                          </p:stCondLst>
                                        </p:cTn>
                                        <p:tgtEl>
                                          <p:spTgt spid="91"/>
                                        </p:tgtEl>
                                        <p:attrNameLst>
                                          <p:attrName>style.visibility</p:attrName>
                                        </p:attrNameLst>
                                      </p:cBhvr>
                                      <p:to>
                                        <p:strVal val="visible"/>
                                      </p:to>
                                    </p:set>
                                    <p:animEffect transition="in" filter="wipe(up)">
                                      <p:cBhvr>
                                        <p:cTn id="55" dur="1000"/>
                                        <p:tgtEl>
                                          <p:spTgt spid="91"/>
                                        </p:tgtEl>
                                      </p:cBhvr>
                                    </p:animEffect>
                                  </p:childTnLst>
                                </p:cTn>
                              </p:par>
                              <p:par>
                                <p:cTn id="56" presetID="22" presetClass="entr" presetSubtype="1" fill="hold" nodeType="withEffect">
                                  <p:stCondLst>
                                    <p:cond delay="500"/>
                                  </p:stCondLst>
                                  <p:childTnLst>
                                    <p:set>
                                      <p:cBhvr>
                                        <p:cTn id="57" dur="1" fill="hold">
                                          <p:stCondLst>
                                            <p:cond delay="0"/>
                                          </p:stCondLst>
                                        </p:cTn>
                                        <p:tgtEl>
                                          <p:spTgt spid="10"/>
                                        </p:tgtEl>
                                        <p:attrNameLst>
                                          <p:attrName>style.visibility</p:attrName>
                                        </p:attrNameLst>
                                      </p:cBhvr>
                                      <p:to>
                                        <p:strVal val="visible"/>
                                      </p:to>
                                    </p:set>
                                    <p:animEffect transition="in" filter="wipe(up)">
                                      <p:cBhvr>
                                        <p:cTn id="58" dur="2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00"/>
                                        </p:tgtEl>
                                        <p:attrNameLst>
                                          <p:attrName>style.visibility</p:attrName>
                                        </p:attrNameLst>
                                      </p:cBhvr>
                                      <p:to>
                                        <p:strVal val="visible"/>
                                      </p:to>
                                    </p:set>
                                    <p:animEffect transition="in" filter="wipe(left)">
                                      <p:cBhvr>
                                        <p:cTn id="69" dur="1000"/>
                                        <p:tgtEl>
                                          <p:spTgt spid="100"/>
                                        </p:tgtEl>
                                      </p:cBhvr>
                                    </p:animEffect>
                                  </p:childTnLst>
                                </p:cTn>
                              </p:par>
                            </p:childTnLst>
                          </p:cTn>
                        </p:par>
                        <p:par>
                          <p:cTn id="70" fill="hold">
                            <p:stCondLst>
                              <p:cond delay="1000"/>
                            </p:stCondLst>
                            <p:childTnLst>
                              <p:par>
                                <p:cTn id="71" presetID="22" presetClass="entr" presetSubtype="8" fill="hold" nodeType="after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wipe(left)">
                                      <p:cBhvr>
                                        <p:cTn id="73" dur="1000"/>
                                        <p:tgtEl>
                                          <p:spTgt spid="101"/>
                                        </p:tgtEl>
                                      </p:cBhvr>
                                    </p:animEffect>
                                  </p:childTnLst>
                                </p:cTn>
                              </p:par>
                            </p:childTnLst>
                          </p:cTn>
                        </p:par>
                        <p:par>
                          <p:cTn id="74" fill="hold">
                            <p:stCondLst>
                              <p:cond delay="2000"/>
                            </p:stCondLst>
                            <p:childTnLst>
                              <p:par>
                                <p:cTn id="75" presetID="22" presetClass="entr" presetSubtype="8" fill="hold" nodeType="afterEffect">
                                  <p:stCondLst>
                                    <p:cond delay="0"/>
                                  </p:stCondLst>
                                  <p:childTnLst>
                                    <p:set>
                                      <p:cBhvr>
                                        <p:cTn id="76" dur="1" fill="hold">
                                          <p:stCondLst>
                                            <p:cond delay="0"/>
                                          </p:stCondLst>
                                        </p:cTn>
                                        <p:tgtEl>
                                          <p:spTgt spid="104"/>
                                        </p:tgtEl>
                                        <p:attrNameLst>
                                          <p:attrName>style.visibility</p:attrName>
                                        </p:attrNameLst>
                                      </p:cBhvr>
                                      <p:to>
                                        <p:strVal val="visible"/>
                                      </p:to>
                                    </p:set>
                                    <p:animEffect transition="in" filter="wipe(left)">
                                      <p:cBhvr>
                                        <p:cTn id="77" dur="1000"/>
                                        <p:tgtEl>
                                          <p:spTgt spid="104"/>
                                        </p:tgtEl>
                                      </p:cBhvr>
                                    </p:animEffect>
                                  </p:childTnLst>
                                </p:cTn>
                              </p:par>
                              <p:par>
                                <p:cTn id="78" presetID="22" presetClass="entr" presetSubtype="8" fill="hold" nodeType="withEffect">
                                  <p:stCondLst>
                                    <p:cond delay="500"/>
                                  </p:stCondLst>
                                  <p:childTnLst>
                                    <p:set>
                                      <p:cBhvr>
                                        <p:cTn id="79" dur="1" fill="hold">
                                          <p:stCondLst>
                                            <p:cond delay="0"/>
                                          </p:stCondLst>
                                        </p:cTn>
                                        <p:tgtEl>
                                          <p:spTgt spid="121"/>
                                        </p:tgtEl>
                                        <p:attrNameLst>
                                          <p:attrName>style.visibility</p:attrName>
                                        </p:attrNameLst>
                                      </p:cBhvr>
                                      <p:to>
                                        <p:strVal val="visible"/>
                                      </p:to>
                                    </p:set>
                                    <p:animEffect transition="in" filter="wipe(left)">
                                      <p:cBhvr>
                                        <p:cTn id="80" dur="1000"/>
                                        <p:tgtEl>
                                          <p:spTgt spid="121"/>
                                        </p:tgtEl>
                                      </p:cBhvr>
                                    </p:animEffect>
                                  </p:childTnLst>
                                </p:cTn>
                              </p:par>
                              <p:par>
                                <p:cTn id="81" presetID="22" presetClass="entr" presetSubtype="8" fill="hold" nodeType="withEffect">
                                  <p:stCondLst>
                                    <p:cond delay="900"/>
                                  </p:stCondLst>
                                  <p:childTnLst>
                                    <p:set>
                                      <p:cBhvr>
                                        <p:cTn id="82" dur="1" fill="hold">
                                          <p:stCondLst>
                                            <p:cond delay="0"/>
                                          </p:stCondLst>
                                        </p:cTn>
                                        <p:tgtEl>
                                          <p:spTgt spid="124"/>
                                        </p:tgtEl>
                                        <p:attrNameLst>
                                          <p:attrName>style.visibility</p:attrName>
                                        </p:attrNameLst>
                                      </p:cBhvr>
                                      <p:to>
                                        <p:strVal val="visible"/>
                                      </p:to>
                                    </p:set>
                                    <p:animEffect transition="in" filter="wipe(left)">
                                      <p:cBhvr>
                                        <p:cTn id="83" dur="1000"/>
                                        <p:tgtEl>
                                          <p:spTgt spid="124"/>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1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138"/>
                                        </p:tgtEl>
                                        <p:attrNameLst>
                                          <p:attrName>style.visibility</p:attrName>
                                        </p:attrNameLst>
                                      </p:cBhvr>
                                      <p:to>
                                        <p:strVal val="visible"/>
                                      </p:to>
                                    </p:set>
                                    <p:animEffect transition="in" filter="wipe(left)">
                                      <p:cBhvr>
                                        <p:cTn id="96" dur="1000"/>
                                        <p:tgtEl>
                                          <p:spTgt spid="138"/>
                                        </p:tgtEl>
                                      </p:cBhvr>
                                    </p:animEffect>
                                  </p:childTnLst>
                                </p:cTn>
                              </p:par>
                              <p:par>
                                <p:cTn id="97" presetID="22" presetClass="entr" presetSubtype="8" fill="hold" nodeType="withEffect">
                                  <p:stCondLst>
                                    <p:cond delay="500"/>
                                  </p:stCondLst>
                                  <p:childTnLst>
                                    <p:set>
                                      <p:cBhvr>
                                        <p:cTn id="98" dur="1" fill="hold">
                                          <p:stCondLst>
                                            <p:cond delay="0"/>
                                          </p:stCondLst>
                                        </p:cTn>
                                        <p:tgtEl>
                                          <p:spTgt spid="141"/>
                                        </p:tgtEl>
                                        <p:attrNameLst>
                                          <p:attrName>style.visibility</p:attrName>
                                        </p:attrNameLst>
                                      </p:cBhvr>
                                      <p:to>
                                        <p:strVal val="visible"/>
                                      </p:to>
                                    </p:set>
                                    <p:animEffect transition="in" filter="wipe(left)">
                                      <p:cBhvr>
                                        <p:cTn id="99" dur="1000"/>
                                        <p:tgtEl>
                                          <p:spTgt spid="141"/>
                                        </p:tgtEl>
                                      </p:cBhvr>
                                    </p:animEffect>
                                  </p:childTnLst>
                                </p:cTn>
                              </p:par>
                              <p:par>
                                <p:cTn id="100" presetID="22" presetClass="entr" presetSubtype="8" fill="hold" nodeType="withEffect">
                                  <p:stCondLst>
                                    <p:cond delay="700"/>
                                  </p:stCondLst>
                                  <p:childTnLst>
                                    <p:set>
                                      <p:cBhvr>
                                        <p:cTn id="101" dur="1" fill="hold">
                                          <p:stCondLst>
                                            <p:cond delay="0"/>
                                          </p:stCondLst>
                                        </p:cTn>
                                        <p:tgtEl>
                                          <p:spTgt spid="143"/>
                                        </p:tgtEl>
                                        <p:attrNameLst>
                                          <p:attrName>style.visibility</p:attrName>
                                        </p:attrNameLst>
                                      </p:cBhvr>
                                      <p:to>
                                        <p:strVal val="visible"/>
                                      </p:to>
                                    </p:set>
                                    <p:animEffect transition="in" filter="wipe(left)">
                                      <p:cBhvr>
                                        <p:cTn id="102" dur="1000"/>
                                        <p:tgtEl>
                                          <p:spTgt spid="143"/>
                                        </p:tgtEl>
                                      </p:cBhvr>
                                    </p:animEffect>
                                  </p:childTnLst>
                                </p:cTn>
                              </p:par>
                              <p:par>
                                <p:cTn id="103" presetID="22" presetClass="entr" presetSubtype="8" fill="hold" nodeType="withEffect">
                                  <p:stCondLst>
                                    <p:cond delay="900"/>
                                  </p:stCondLst>
                                  <p:childTnLst>
                                    <p:set>
                                      <p:cBhvr>
                                        <p:cTn id="104" dur="1" fill="hold">
                                          <p:stCondLst>
                                            <p:cond delay="0"/>
                                          </p:stCondLst>
                                        </p:cTn>
                                        <p:tgtEl>
                                          <p:spTgt spid="150"/>
                                        </p:tgtEl>
                                        <p:attrNameLst>
                                          <p:attrName>style.visibility</p:attrName>
                                        </p:attrNameLst>
                                      </p:cBhvr>
                                      <p:to>
                                        <p:strVal val="visible"/>
                                      </p:to>
                                    </p:set>
                                    <p:animEffect transition="in" filter="wipe(left)">
                                      <p:cBhvr>
                                        <p:cTn id="105" dur="1000"/>
                                        <p:tgtEl>
                                          <p:spTgt spid="150"/>
                                        </p:tgtEl>
                                      </p:cBhvr>
                                    </p:animEffect>
                                  </p:childTnLst>
                                </p:cTn>
                              </p:par>
                              <p:par>
                                <p:cTn id="106" presetID="22" presetClass="entr" presetSubtype="8" fill="hold" nodeType="withEffect">
                                  <p:stCondLst>
                                    <p:cond delay="1100"/>
                                  </p:stCondLst>
                                  <p:childTnLst>
                                    <p:set>
                                      <p:cBhvr>
                                        <p:cTn id="107" dur="1" fill="hold">
                                          <p:stCondLst>
                                            <p:cond delay="0"/>
                                          </p:stCondLst>
                                        </p:cTn>
                                        <p:tgtEl>
                                          <p:spTgt spid="145"/>
                                        </p:tgtEl>
                                        <p:attrNameLst>
                                          <p:attrName>style.visibility</p:attrName>
                                        </p:attrNameLst>
                                      </p:cBhvr>
                                      <p:to>
                                        <p:strVal val="visible"/>
                                      </p:to>
                                    </p:set>
                                    <p:animEffect transition="in" filter="wipe(left)">
                                      <p:cBhvr>
                                        <p:cTn id="108" dur="1000"/>
                                        <p:tgtEl>
                                          <p:spTgt spid="145"/>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56"/>
                                        </p:tgtEl>
                                        <p:attrNameLst>
                                          <p:attrName>style.visibility</p:attrName>
                                        </p:attrNameLst>
                                      </p:cBhvr>
                                      <p:to>
                                        <p:strVal val="visible"/>
                                      </p:to>
                                    </p:set>
                                  </p:childTnLst>
                                </p:cTn>
                              </p:par>
                            </p:childTnLst>
                          </p:cTn>
                        </p:par>
                        <p:par>
                          <p:cTn id="117" fill="hold">
                            <p:stCondLst>
                              <p:cond delay="0"/>
                            </p:stCondLst>
                            <p:childTnLst>
                              <p:par>
                                <p:cTn id="118" presetID="22" presetClass="entr" presetSubtype="8" fill="hold" nodeType="after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wipe(left)">
                                      <p:cBhvr>
                                        <p:cTn id="120" dur="1000"/>
                                        <p:tgtEl>
                                          <p:spTgt spid="5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108"/>
                                        </p:tgtEl>
                                        <p:attrNameLst>
                                          <p:attrName>style.visibility</p:attrName>
                                        </p:attrNameLst>
                                      </p:cBhvr>
                                      <p:to>
                                        <p:strVal val="visible"/>
                                      </p:to>
                                    </p:set>
                                    <p:animEffect transition="in" filter="wipe(up)">
                                      <p:cBhvr>
                                        <p:cTn id="125" dur="1000"/>
                                        <p:tgtEl>
                                          <p:spTgt spid="108"/>
                                        </p:tgtEl>
                                      </p:cBhvr>
                                    </p:animEffect>
                                  </p:childTnLst>
                                </p:cTn>
                              </p:par>
                              <p:par>
                                <p:cTn id="126" presetID="22" presetClass="entr" presetSubtype="1" fill="hold" grpId="0" nodeType="withEffect">
                                  <p:stCondLst>
                                    <p:cond delay="0"/>
                                  </p:stCondLst>
                                  <p:childTnLst>
                                    <p:set>
                                      <p:cBhvr>
                                        <p:cTn id="127" dur="1" fill="hold">
                                          <p:stCondLst>
                                            <p:cond delay="0"/>
                                          </p:stCondLst>
                                        </p:cTn>
                                        <p:tgtEl>
                                          <p:spTgt spid="111"/>
                                        </p:tgtEl>
                                        <p:attrNameLst>
                                          <p:attrName>style.visibility</p:attrName>
                                        </p:attrNameLst>
                                      </p:cBhvr>
                                      <p:to>
                                        <p:strVal val="visible"/>
                                      </p:to>
                                    </p:set>
                                    <p:animEffect transition="in" filter="wipe(up)">
                                      <p:cBhvr>
                                        <p:cTn id="128" dur="1000"/>
                                        <p:tgtEl>
                                          <p:spTgt spid="111"/>
                                        </p:tgtEl>
                                      </p:cBhvr>
                                    </p:animEffec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109"/>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nodeType="clickEffect">
                                  <p:stCondLst>
                                    <p:cond delay="0"/>
                                  </p:stCondLst>
                                  <p:childTnLst>
                                    <p:set>
                                      <p:cBhvr>
                                        <p:cTn id="135" dur="1" fill="hold">
                                          <p:stCondLst>
                                            <p:cond delay="0"/>
                                          </p:stCondLst>
                                        </p:cTn>
                                        <p:tgtEl>
                                          <p:spTgt spid="167"/>
                                        </p:tgtEl>
                                        <p:attrNameLst>
                                          <p:attrName>style.visibility</p:attrName>
                                        </p:attrNameLst>
                                      </p:cBhvr>
                                      <p:to>
                                        <p:strVal val="visible"/>
                                      </p:to>
                                    </p:set>
                                    <p:animEffect transition="in" filter="wipe(up)">
                                      <p:cBhvr>
                                        <p:cTn id="136" dur="1000"/>
                                        <p:tgtEl>
                                          <p:spTgt spid="167"/>
                                        </p:tgtEl>
                                      </p:cBhvr>
                                    </p:animEffect>
                                  </p:childTnLst>
                                </p:cTn>
                              </p:par>
                              <p:par>
                                <p:cTn id="137" presetID="22" presetClass="entr" presetSubtype="1" fill="hold" grpId="0" nodeType="withEffect">
                                  <p:stCondLst>
                                    <p:cond delay="0"/>
                                  </p:stCondLst>
                                  <p:childTnLst>
                                    <p:set>
                                      <p:cBhvr>
                                        <p:cTn id="138" dur="1" fill="hold">
                                          <p:stCondLst>
                                            <p:cond delay="0"/>
                                          </p:stCondLst>
                                        </p:cTn>
                                        <p:tgtEl>
                                          <p:spTgt spid="112"/>
                                        </p:tgtEl>
                                        <p:attrNameLst>
                                          <p:attrName>style.visibility</p:attrName>
                                        </p:attrNameLst>
                                      </p:cBhvr>
                                      <p:to>
                                        <p:strVal val="visible"/>
                                      </p:to>
                                    </p:set>
                                    <p:animEffect transition="in" filter="wipe(up)">
                                      <p:cBhvr>
                                        <p:cTn id="139" dur="1000"/>
                                        <p:tgtEl>
                                          <p:spTgt spid="112"/>
                                        </p:tgtEl>
                                      </p:cBhvr>
                                    </p:animEffect>
                                  </p:childTnLst>
                                </p:cTn>
                              </p:par>
                            </p:childTnLst>
                          </p:cTn>
                        </p:par>
                        <p:par>
                          <p:cTn id="140" fill="hold">
                            <p:stCondLst>
                              <p:cond delay="1000"/>
                            </p:stCondLst>
                            <p:childTnLst>
                              <p:par>
                                <p:cTn id="141" presetID="1" presetClass="entr" presetSubtype="0" fill="hold" grpId="0" nodeType="afterEffect">
                                  <p:stCondLst>
                                    <p:cond delay="0"/>
                                  </p:stCondLst>
                                  <p:childTnLst>
                                    <p:set>
                                      <p:cBhvr>
                                        <p:cTn id="142"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8" grpId="1"/>
      <p:bldP spid="82" grpId="0"/>
      <p:bldP spid="82" grpId="1"/>
      <p:bldP spid="85" grpId="0"/>
      <p:bldP spid="85" grpId="1"/>
      <p:bldP spid="88" grpId="0"/>
      <p:bldP spid="88" grpId="1"/>
      <p:bldP spid="97" grpId="0"/>
      <p:bldP spid="97" grpId="1"/>
      <p:bldP spid="178" grpId="0"/>
      <p:bldP spid="93" grpId="0"/>
      <p:bldP spid="190" grpId="0"/>
      <p:bldP spid="110" grpId="0" animBg="1"/>
      <p:bldP spid="117" grpId="0" animBg="1"/>
      <p:bldP spid="156" grpId="0" animBg="1"/>
      <p:bldP spid="170" grpId="0"/>
      <p:bldP spid="57" grpId="0" animBg="1"/>
      <p:bldP spid="99" grpId="0"/>
      <p:bldP spid="109" grpId="0"/>
      <p:bldP spid="111" grpId="0"/>
      <p:bldP spid="112" grpId="0"/>
      <p:bldP spid="42" grpId="0"/>
      <p:bldP spid="47" grpId="0" animBg="1"/>
      <p:bldP spid="48" grpId="0" animBg="1"/>
      <p:bldP spid="49" grpId="0" animBg="1"/>
      <p:bldP spid="50" grpId="0" animBg="1"/>
      <p:bldP spid="62" grpId="0"/>
      <p:bldP spid="72" grpId="0"/>
      <p:bldP spid="8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915400" cy="5138928"/>
          </a:xfrm>
        </p:spPr>
        <p:txBody>
          <a:bodyPr/>
          <a:lstStyle/>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Data Structures: Bins &amp; </a:t>
            </a:r>
            <a:r>
              <a:rPr lang="en-US" sz="3600" dirty="0" err="1">
                <a:latin typeface="Cambria" charset="0"/>
                <a:ea typeface="Cambria" charset="0"/>
                <a:cs typeface="Cambria" charset="0"/>
              </a:rPr>
              <a:t>Bitvectors</a:t>
            </a:r>
            <a:endParaRPr lang="en-US" sz="3600" dirty="0">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b="1" dirty="0">
                <a:solidFill>
                  <a:srgbClr val="00B050"/>
                </a:solidFill>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0937345"/>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a:spLocks noGrp="1"/>
          </p:cNvSpPr>
          <p:nvPr>
            <p:ph type="title"/>
          </p:nvPr>
        </p:nvSpPr>
        <p:spPr>
          <a:xfrm>
            <a:off x="228600" y="152400"/>
            <a:ext cx="8610600" cy="1066800"/>
          </a:xfrm>
        </p:spPr>
        <p:txBody>
          <a:bodyPr/>
          <a:lstStyle/>
          <a:p>
            <a:r>
              <a:rPr lang="en-US" sz="3200" b="1" dirty="0">
                <a:solidFill>
                  <a:schemeClr val="tx1"/>
                </a:solidFill>
                <a:latin typeface="Cambria" charset="0"/>
                <a:ea typeface="Cambria" charset="0"/>
                <a:cs typeface="Cambria" charset="0"/>
              </a:rPr>
              <a:t>Integrating GRIM-Filter into a Read Mapper</a:t>
            </a:r>
            <a:endParaRPr lang="en-US" sz="3200" b="1" dirty="0">
              <a:solidFill>
                <a:srgbClr val="FF0000"/>
              </a:solidFill>
              <a:latin typeface="Cambria" charset="0"/>
              <a:ea typeface="Cambria" charset="0"/>
              <a:cs typeface="Cambria" charset="0"/>
            </a:endParaRPr>
          </a:p>
        </p:txBody>
      </p:sp>
      <p:sp>
        <p:nvSpPr>
          <p:cNvPr id="67" name="Rounded Rectangle 66"/>
          <p:cNvSpPr/>
          <p:nvPr/>
        </p:nvSpPr>
        <p:spPr>
          <a:xfrm>
            <a:off x="4569612" y="1855183"/>
            <a:ext cx="3551353" cy="1295295"/>
          </a:xfrm>
          <a:prstGeom prst="roundRect">
            <a:avLst>
              <a:gd name="adj" fmla="val 11551"/>
            </a:avLst>
          </a:prstGeom>
          <a:solidFill>
            <a:srgbClr val="EFF6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C9900"/>
                </a:solidFill>
                <a:effectLst/>
                <a:uLnTx/>
                <a:uFillTx/>
                <a:latin typeface="Tahoma"/>
                <a:ea typeface="+mn-ea"/>
                <a:cs typeface="+mn-cs"/>
              </a:rPr>
              <a:t>GRIM-Filter:</a:t>
            </a:r>
            <a:br>
              <a:rPr kumimoji="0" lang="en-US" sz="2000" b="1" i="0" u="none" strike="noStrike" kern="1200" cap="none" spc="0" normalizeH="0" baseline="0" noProof="0" dirty="0">
                <a:ln>
                  <a:noFill/>
                </a:ln>
                <a:solidFill>
                  <a:srgbClr val="CC9900"/>
                </a:solidFill>
                <a:effectLst/>
                <a:uLnTx/>
                <a:uFillTx/>
                <a:latin typeface="Tahoma"/>
                <a:ea typeface="+mn-ea"/>
                <a:cs typeface="+mn-cs"/>
              </a:rPr>
            </a:br>
            <a:r>
              <a:rPr kumimoji="0" lang="en-US" sz="2000" b="0" i="0" u="none" strike="noStrike" kern="1200" cap="none" spc="0" normalizeH="0" baseline="0" noProof="0" dirty="0">
                <a:ln>
                  <a:noFill/>
                </a:ln>
                <a:solidFill>
                  <a:srgbClr val="CC9900"/>
                </a:solidFill>
                <a:effectLst/>
                <a:uLnTx/>
                <a:uFillTx/>
                <a:latin typeface="Tahoma"/>
                <a:ea typeface="+mn-ea"/>
                <a:cs typeface="+mn-cs"/>
              </a:rPr>
              <a:t>Seed Location Checker</a:t>
            </a:r>
          </a:p>
        </p:txBody>
      </p:sp>
      <p:grpSp>
        <p:nvGrpSpPr>
          <p:cNvPr id="153" name="Group 152"/>
          <p:cNvGrpSpPr/>
          <p:nvPr/>
        </p:nvGrpSpPr>
        <p:grpSpPr>
          <a:xfrm>
            <a:off x="4716997" y="2533583"/>
            <a:ext cx="3191677" cy="595931"/>
            <a:chOff x="909473" y="3238443"/>
            <a:chExt cx="3191677" cy="595931"/>
          </a:xfrm>
        </p:grpSpPr>
        <p:sp>
          <p:nvSpPr>
            <p:cNvPr id="154" name="Rectangle 153"/>
            <p:cNvSpPr/>
            <p:nvPr/>
          </p:nvSpPr>
          <p:spPr>
            <a:xfrm>
              <a:off x="953568" y="3463945"/>
              <a:ext cx="3100088" cy="326150"/>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000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0     0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endParaRPr kumimoji="0" lang="en-US" sz="1600" b="0" i="0" u="none" strike="noStrike" kern="0" cap="none" spc="2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5" name="TextBox 154"/>
            <p:cNvSpPr txBox="1"/>
            <p:nvPr/>
          </p:nvSpPr>
          <p:spPr>
            <a:xfrm>
              <a:off x="2265474"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156" name="TextBox 155"/>
            <p:cNvSpPr txBox="1"/>
            <p:nvPr/>
          </p:nvSpPr>
          <p:spPr>
            <a:xfrm>
              <a:off x="3502310"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157" name="TextBox 156"/>
            <p:cNvSpPr txBox="1"/>
            <p:nvPr/>
          </p:nvSpPr>
          <p:spPr>
            <a:xfrm>
              <a:off x="909473" y="3238443"/>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sp>
        <p:nvSpPr>
          <p:cNvPr id="68" name="Rectangle 67"/>
          <p:cNvSpPr/>
          <p:nvPr/>
        </p:nvSpPr>
        <p:spPr>
          <a:xfrm>
            <a:off x="6849979" y="2776327"/>
            <a:ext cx="128337" cy="299747"/>
          </a:xfrm>
          <a:prstGeom prst="rect">
            <a:avLst/>
          </a:prstGeom>
          <a:solidFill>
            <a:schemeClr val="accent2">
              <a:lumMod val="40000"/>
              <a:lumOff val="60000"/>
              <a:alpha val="7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Tahoma"/>
            </a:endParaRPr>
          </a:p>
        </p:txBody>
      </p:sp>
      <p:sp>
        <p:nvSpPr>
          <p:cNvPr id="69" name="Rectangle 68"/>
          <p:cNvSpPr/>
          <p:nvPr/>
        </p:nvSpPr>
        <p:spPr>
          <a:xfrm>
            <a:off x="5892595" y="2771274"/>
            <a:ext cx="115174" cy="306545"/>
          </a:xfrm>
          <a:prstGeom prst="rect">
            <a:avLst/>
          </a:prstGeom>
          <a:solidFill>
            <a:schemeClr val="accent6">
              <a:lumMod val="40000"/>
              <a:lumOff val="60000"/>
              <a:alpha val="72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Tahoma"/>
            </a:endParaRPr>
          </a:p>
        </p:txBody>
      </p:sp>
      <p:sp>
        <p:nvSpPr>
          <p:cNvPr id="70" name="Rectangle 69"/>
          <p:cNvSpPr/>
          <p:nvPr/>
        </p:nvSpPr>
        <p:spPr>
          <a:xfrm>
            <a:off x="5197642" y="2771274"/>
            <a:ext cx="124326" cy="300789"/>
          </a:xfrm>
          <a:prstGeom prst="rect">
            <a:avLst/>
          </a:prstGeom>
          <a:solidFill>
            <a:schemeClr val="accent4">
              <a:lumMod val="40000"/>
              <a:lumOff val="60000"/>
              <a:alpha val="7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Tahoma"/>
            </a:endParaRPr>
          </a:p>
        </p:txBody>
      </p:sp>
      <p:grpSp>
        <p:nvGrpSpPr>
          <p:cNvPr id="76" name="Group 75"/>
          <p:cNvGrpSpPr/>
          <p:nvPr/>
        </p:nvGrpSpPr>
        <p:grpSpPr>
          <a:xfrm>
            <a:off x="220033" y="1501587"/>
            <a:ext cx="3291793" cy="584775"/>
            <a:chOff x="963803" y="441215"/>
            <a:chExt cx="3291793" cy="584775"/>
          </a:xfrm>
        </p:grpSpPr>
        <p:sp>
          <p:nvSpPr>
            <p:cNvPr id="77" name="Rectangle 76"/>
            <p:cNvSpPr/>
            <p:nvPr/>
          </p:nvSpPr>
          <p:spPr>
            <a:xfrm>
              <a:off x="963803" y="672951"/>
              <a:ext cx="3291793" cy="32069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GAACTTGCGAG</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Wingdings"/>
                  <a:cs typeface="Arial" panose="020B0604020202020204" pitchFamily="34" charset="0"/>
                  <a:sym typeface="Wingdings"/>
                </a:rPr>
                <a:t>     </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GTATT </a:t>
              </a:r>
              <a:endPar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78" name="TextBox 77"/>
            <p:cNvSpPr txBox="1"/>
            <p:nvPr/>
          </p:nvSpPr>
          <p:spPr>
            <a:xfrm>
              <a:off x="2848822" y="441215"/>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sp>
        <p:nvSpPr>
          <p:cNvPr id="79" name="TextBox 78"/>
          <p:cNvSpPr txBox="1"/>
          <p:nvPr/>
        </p:nvSpPr>
        <p:spPr>
          <a:xfrm>
            <a:off x="93484" y="1391800"/>
            <a:ext cx="353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Tahoma"/>
                <a:ea typeface="+mn-ea"/>
                <a:cs typeface="Tahoma"/>
              </a:rPr>
              <a:t>INPUT</a:t>
            </a:r>
            <a:r>
              <a:rPr kumimoji="0" lang="en-US" sz="1800" b="1" i="0" u="none" strike="noStrike" kern="1200" cap="none" spc="0" normalizeH="0" baseline="0" noProof="0" dirty="0">
                <a:ln>
                  <a:noFill/>
                </a:ln>
                <a:solidFill>
                  <a:srgbClr val="000000"/>
                </a:solidFill>
                <a:effectLst/>
                <a:uLnTx/>
                <a:uFillTx/>
                <a:latin typeface="Tahoma"/>
                <a:ea typeface="+mn-ea"/>
                <a:cs typeface="Tahoma"/>
              </a:rPr>
              <a:t>: Read Sequence</a:t>
            </a:r>
          </a:p>
        </p:txBody>
      </p:sp>
      <p:sp>
        <p:nvSpPr>
          <p:cNvPr id="80" name="Rounded Rectangle 79"/>
          <p:cNvSpPr/>
          <p:nvPr/>
        </p:nvSpPr>
        <p:spPr>
          <a:xfrm>
            <a:off x="348504" y="2379616"/>
            <a:ext cx="3024279" cy="1557830"/>
          </a:xfrm>
          <a:prstGeom prst="roundRect">
            <a:avLst>
              <a:gd name="adj" fmla="val 11077"/>
            </a:avLst>
          </a:prstGeom>
          <a:solidFill>
            <a:srgbClr val="D0E6F4"/>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ahoma"/>
                <a:ea typeface="+mn-ea"/>
                <a:cs typeface="+mn-cs"/>
              </a:rPr>
              <a:t>GRIM-Filter: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Tahoma"/>
                <a:ea typeface="+mn-ea"/>
                <a:cs typeface="+mn-cs"/>
              </a:rPr>
              <a:t>Filter Bitmask Generator</a:t>
            </a:r>
          </a:p>
        </p:txBody>
      </p:sp>
      <p:sp>
        <p:nvSpPr>
          <p:cNvPr id="81" name="TextBox 80"/>
          <p:cNvSpPr txBox="1"/>
          <p:nvPr/>
        </p:nvSpPr>
        <p:spPr>
          <a:xfrm>
            <a:off x="-172430" y="4548148"/>
            <a:ext cx="3988237"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Tahoma"/>
                <a:ea typeface="+mn-ea"/>
                <a:cs typeface="Tahoma"/>
              </a:rPr>
              <a:t>Seed Location Filter Bitmask</a:t>
            </a:r>
          </a:p>
        </p:txBody>
      </p:sp>
      <p:grpSp>
        <p:nvGrpSpPr>
          <p:cNvPr id="82" name="Group 81"/>
          <p:cNvGrpSpPr/>
          <p:nvPr/>
        </p:nvGrpSpPr>
        <p:grpSpPr>
          <a:xfrm>
            <a:off x="228600" y="4004071"/>
            <a:ext cx="3191677" cy="595931"/>
            <a:chOff x="909473" y="3238443"/>
            <a:chExt cx="3191677" cy="595931"/>
          </a:xfrm>
        </p:grpSpPr>
        <p:sp>
          <p:nvSpPr>
            <p:cNvPr id="83" name="Rectangle 82"/>
            <p:cNvSpPr/>
            <p:nvPr/>
          </p:nvSpPr>
          <p:spPr>
            <a:xfrm>
              <a:off x="953568" y="3463945"/>
              <a:ext cx="3100088" cy="326150"/>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000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0     0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endParaRPr kumimoji="0" lang="en-US" sz="1600" b="0" i="0" u="none" strike="noStrike" kern="0" cap="none" spc="2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4" name="TextBox 83"/>
            <p:cNvSpPr txBox="1"/>
            <p:nvPr/>
          </p:nvSpPr>
          <p:spPr>
            <a:xfrm>
              <a:off x="2265474"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85" name="TextBox 84"/>
            <p:cNvSpPr txBox="1"/>
            <p:nvPr/>
          </p:nvSpPr>
          <p:spPr>
            <a:xfrm>
              <a:off x="3502310"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86" name="TextBox 85"/>
            <p:cNvSpPr txBox="1"/>
            <p:nvPr/>
          </p:nvSpPr>
          <p:spPr>
            <a:xfrm>
              <a:off x="909473" y="3238443"/>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cxnSp>
        <p:nvCxnSpPr>
          <p:cNvPr id="87" name="Straight Arrow Connector 86"/>
          <p:cNvCxnSpPr>
            <a:stCxn id="77" idx="2"/>
            <a:endCxn id="80" idx="0"/>
          </p:cNvCxnSpPr>
          <p:nvPr/>
        </p:nvCxnSpPr>
        <p:spPr>
          <a:xfrm flipH="1">
            <a:off x="1860644" y="2054014"/>
            <a:ext cx="5286" cy="32560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80" idx="2"/>
          </p:cNvCxnSpPr>
          <p:nvPr/>
        </p:nvCxnSpPr>
        <p:spPr>
          <a:xfrm flipH="1">
            <a:off x="1854200" y="3937446"/>
            <a:ext cx="6444" cy="304354"/>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89" name="Rounded Rectangle 88"/>
          <p:cNvSpPr/>
          <p:nvPr/>
        </p:nvSpPr>
        <p:spPr>
          <a:xfrm>
            <a:off x="4778052" y="1308514"/>
            <a:ext cx="1006879" cy="320441"/>
          </a:xfrm>
          <a:prstGeom prst="roundRect">
            <a:avLst>
              <a:gd name="adj" fmla="val 31301"/>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020128</a:t>
            </a:r>
          </a:p>
        </p:txBody>
      </p:sp>
      <p:sp>
        <p:nvSpPr>
          <p:cNvPr id="90" name="Rounded Rectangle 89"/>
          <p:cNvSpPr/>
          <p:nvPr/>
        </p:nvSpPr>
        <p:spPr>
          <a:xfrm>
            <a:off x="6172543" y="1308514"/>
            <a:ext cx="1006879" cy="320441"/>
          </a:xfrm>
          <a:prstGeom prst="roundRect">
            <a:avLst>
              <a:gd name="adj" fmla="val 31301"/>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020131</a:t>
            </a:r>
          </a:p>
        </p:txBody>
      </p:sp>
      <p:sp>
        <p:nvSpPr>
          <p:cNvPr id="91" name="Rounded Rectangle 90"/>
          <p:cNvSpPr/>
          <p:nvPr/>
        </p:nvSpPr>
        <p:spPr>
          <a:xfrm>
            <a:off x="7590024" y="1310617"/>
            <a:ext cx="1006879" cy="320441"/>
          </a:xfrm>
          <a:prstGeom prst="roundRect">
            <a:avLst>
              <a:gd name="adj" fmla="val 31301"/>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414415</a:t>
            </a:r>
            <a:endParaRPr kumimoji="0" lang="en-US" sz="1800" b="1" i="0" u="none" strike="noStrike" kern="1200" cap="none" spc="0" normalizeH="0" baseline="0" noProof="0" dirty="0">
              <a:ln>
                <a:noFill/>
              </a:ln>
              <a:solidFill>
                <a:srgbClr val="000000"/>
              </a:solidFill>
              <a:effectLst/>
              <a:uLnTx/>
              <a:uFillTx/>
              <a:latin typeface="Tahoma"/>
              <a:ea typeface="+mn-ea"/>
              <a:cs typeface="+mn-cs"/>
            </a:endParaRPr>
          </a:p>
        </p:txBody>
      </p:sp>
      <p:cxnSp>
        <p:nvCxnSpPr>
          <p:cNvPr id="92" name="Straight Arrow Connector 91"/>
          <p:cNvCxnSpPr>
            <a:stCxn id="89" idx="2"/>
          </p:cNvCxnSpPr>
          <p:nvPr/>
        </p:nvCxnSpPr>
        <p:spPr>
          <a:xfrm flipH="1">
            <a:off x="5265269" y="1628955"/>
            <a:ext cx="16223" cy="1118726"/>
          </a:xfrm>
          <a:prstGeom prst="straightConnector1">
            <a:avLst/>
          </a:prstGeom>
          <a:ln w="38100">
            <a:solidFill>
              <a:srgbClr val="FFC0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a:off x="5960252" y="1626454"/>
            <a:ext cx="706669" cy="1155637"/>
          </a:xfrm>
          <a:prstGeom prst="straightConnector1">
            <a:avLst/>
          </a:prstGeom>
          <a:ln w="38100">
            <a:solidFill>
              <a:schemeClr val="accent6"/>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endCxn id="68" idx="0"/>
          </p:cNvCxnSpPr>
          <p:nvPr/>
        </p:nvCxnSpPr>
        <p:spPr>
          <a:xfrm flipH="1">
            <a:off x="6914148" y="1627263"/>
            <a:ext cx="1191447" cy="1149064"/>
          </a:xfrm>
          <a:prstGeom prst="straightConnector1">
            <a:avLst/>
          </a:prstGeom>
          <a:ln w="38100">
            <a:solidFill>
              <a:schemeClr val="accent2"/>
            </a:solidFill>
            <a:prstDash val="sysDot"/>
            <a:tailEnd type="stealth" w="lg" len="lg"/>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4253862" y="108973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96" name="TextBox 95"/>
          <p:cNvSpPr txBox="1"/>
          <p:nvPr/>
        </p:nvSpPr>
        <p:spPr>
          <a:xfrm>
            <a:off x="5684543" y="108973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97" name="TextBox 96"/>
          <p:cNvSpPr txBox="1"/>
          <p:nvPr/>
        </p:nvSpPr>
        <p:spPr>
          <a:xfrm>
            <a:off x="6770174" y="1089739"/>
            <a:ext cx="12151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98" name="TextBox 97"/>
          <p:cNvSpPr txBox="1"/>
          <p:nvPr/>
        </p:nvSpPr>
        <p:spPr>
          <a:xfrm>
            <a:off x="8528615" y="110408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cxnSp>
        <p:nvCxnSpPr>
          <p:cNvPr id="100" name="Straight Arrow Connector 99"/>
          <p:cNvCxnSpPr/>
          <p:nvPr/>
        </p:nvCxnSpPr>
        <p:spPr>
          <a:xfrm>
            <a:off x="5250597" y="3090220"/>
            <a:ext cx="0" cy="617686"/>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7052166" y="2414227"/>
            <a:ext cx="8652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5742A">
                    <a:lumMod val="75000"/>
                  </a:srgbClr>
                </a:solidFill>
                <a:effectLst/>
                <a:uLnTx/>
                <a:uFillTx/>
                <a:latin typeface="Tahoma"/>
                <a:ea typeface="+mn-ea"/>
                <a:cs typeface="Tahoma"/>
              </a:rPr>
              <a:t>KEEP</a:t>
            </a:r>
            <a:endParaRPr kumimoji="0" lang="en-US" sz="2000" b="0" i="1" u="none" strike="noStrike" kern="1200" cap="none" spc="0" normalizeH="0" baseline="0" noProof="0" dirty="0">
              <a:ln>
                <a:noFill/>
              </a:ln>
              <a:solidFill>
                <a:srgbClr val="35742A">
                  <a:lumMod val="75000"/>
                </a:srgbClr>
              </a:solidFill>
              <a:effectLst/>
              <a:uLnTx/>
              <a:uFillTx/>
              <a:latin typeface="Tahoma"/>
              <a:ea typeface="+mn-ea"/>
              <a:cs typeface="Tahoma"/>
            </a:endParaRPr>
          </a:p>
        </p:txBody>
      </p:sp>
      <p:grpSp>
        <p:nvGrpSpPr>
          <p:cNvPr id="102" name="Group 101"/>
          <p:cNvGrpSpPr/>
          <p:nvPr/>
        </p:nvGrpSpPr>
        <p:grpSpPr>
          <a:xfrm>
            <a:off x="5945759" y="3064959"/>
            <a:ext cx="972249" cy="1028545"/>
            <a:chOff x="9377879" y="2431554"/>
            <a:chExt cx="972249" cy="1357143"/>
          </a:xfrm>
        </p:grpSpPr>
        <p:cxnSp>
          <p:nvCxnSpPr>
            <p:cNvPr id="103" name="Straight Arrow Connector 102"/>
            <p:cNvCxnSpPr/>
            <p:nvPr/>
          </p:nvCxnSpPr>
          <p:spPr>
            <a:xfrm>
              <a:off x="10342406" y="2431554"/>
              <a:ext cx="7722" cy="1353384"/>
            </a:xfrm>
            <a:prstGeom prst="straightConnector1">
              <a:avLst/>
            </a:prstGeom>
            <a:ln w="381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9377879" y="2434923"/>
              <a:ext cx="2520" cy="1353774"/>
            </a:xfrm>
            <a:prstGeom prst="straightConnector1">
              <a:avLst/>
            </a:prstGeom>
            <a:ln w="381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05" name="TextBox 104"/>
          <p:cNvSpPr txBox="1"/>
          <p:nvPr/>
        </p:nvSpPr>
        <p:spPr>
          <a:xfrm>
            <a:off x="5083718" y="3441975"/>
            <a:ext cx="350649"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ahoma"/>
                <a:ea typeface="+mn-ea"/>
                <a:cs typeface="Tahoma"/>
              </a:rPr>
              <a:t>x</a:t>
            </a:r>
          </a:p>
        </p:txBody>
      </p:sp>
      <p:sp>
        <p:nvSpPr>
          <p:cNvPr id="106" name="TextBox 105"/>
          <p:cNvSpPr txBox="1"/>
          <p:nvPr/>
        </p:nvSpPr>
        <p:spPr>
          <a:xfrm>
            <a:off x="4154073" y="3093728"/>
            <a:ext cx="1131884"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Tahoma"/>
                <a:ea typeface="+mn-ea"/>
                <a:cs typeface="Tahoma"/>
              </a:rPr>
              <a:t>DISCARD</a:t>
            </a:r>
          </a:p>
        </p:txBody>
      </p:sp>
      <p:sp>
        <p:nvSpPr>
          <p:cNvPr id="107" name="TextBox 106"/>
          <p:cNvSpPr txBox="1"/>
          <p:nvPr/>
        </p:nvSpPr>
        <p:spPr>
          <a:xfrm>
            <a:off x="5973150" y="2406193"/>
            <a:ext cx="8652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5742A">
                    <a:lumMod val="75000"/>
                  </a:srgbClr>
                </a:solidFill>
                <a:effectLst/>
                <a:uLnTx/>
                <a:uFillTx/>
                <a:latin typeface="Tahoma"/>
                <a:ea typeface="+mn-ea"/>
                <a:cs typeface="Tahoma"/>
              </a:rPr>
              <a:t>KEEP</a:t>
            </a:r>
          </a:p>
        </p:txBody>
      </p:sp>
      <p:sp>
        <p:nvSpPr>
          <p:cNvPr id="108" name="TextBox 107"/>
          <p:cNvSpPr txBox="1"/>
          <p:nvPr/>
        </p:nvSpPr>
        <p:spPr>
          <a:xfrm>
            <a:off x="4198069" y="898551"/>
            <a:ext cx="523519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Tahoma"/>
                <a:ea typeface="+mn-ea"/>
                <a:cs typeface="Tahoma"/>
              </a:rPr>
              <a:t>INPUT</a:t>
            </a:r>
            <a:r>
              <a:rPr kumimoji="0" lang="en-US" sz="1800" b="1" i="0" u="none" strike="noStrike" kern="1200" cap="none" spc="0" normalizeH="0" baseline="0" noProof="0" dirty="0">
                <a:ln>
                  <a:noFill/>
                </a:ln>
                <a:solidFill>
                  <a:srgbClr val="000000"/>
                </a:solidFill>
                <a:effectLst/>
                <a:uLnTx/>
                <a:uFillTx/>
                <a:latin typeface="Tahoma"/>
                <a:ea typeface="+mn-ea"/>
                <a:cs typeface="Tahoma"/>
              </a:rPr>
              <a:t>: All Potential Seed Locations</a:t>
            </a:r>
          </a:p>
        </p:txBody>
      </p:sp>
      <p:sp>
        <p:nvSpPr>
          <p:cNvPr id="109" name="Rounded Rectangle 108"/>
          <p:cNvSpPr/>
          <p:nvPr/>
        </p:nvSpPr>
        <p:spPr>
          <a:xfrm>
            <a:off x="2666519" y="5417690"/>
            <a:ext cx="6299681" cy="816123"/>
          </a:xfrm>
          <a:prstGeom prst="roundRect">
            <a:avLst>
              <a:gd name="adj" fmla="val 14960"/>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tab pos="1371600" algn="ctr"/>
              </a:tabLst>
              <a:defRPr/>
            </a:pPr>
            <a:r>
              <a:rPr kumimoji="0" lang="en-US" sz="2000" b="1" i="0" u="none" strike="noStrike" kern="1200" cap="none" spc="0" normalizeH="0" baseline="0" noProof="0" dirty="0">
                <a:ln>
                  <a:noFill/>
                </a:ln>
                <a:solidFill>
                  <a:srgbClr val="3B812F">
                    <a:lumMod val="75000"/>
                  </a:srgbClr>
                </a:solidFill>
                <a:effectLst/>
                <a:uLnTx/>
                <a:uFillTx/>
                <a:latin typeface="Tahoma"/>
                <a:ea typeface="+mn-ea"/>
                <a:cs typeface="+mn-cs"/>
              </a:rPr>
              <a:t>	Read Mapper:</a:t>
            </a:r>
            <a:br>
              <a:rPr kumimoji="0" lang="en-US" sz="2000" b="1" i="0" u="none" strike="noStrike" kern="1200" cap="none" spc="0" normalizeH="0" baseline="0" noProof="0" dirty="0">
                <a:ln>
                  <a:noFill/>
                </a:ln>
                <a:solidFill>
                  <a:srgbClr val="3B812F">
                    <a:lumMod val="75000"/>
                  </a:srgbClr>
                </a:solidFill>
                <a:effectLst/>
                <a:uLnTx/>
                <a:uFillTx/>
                <a:latin typeface="Tahoma"/>
                <a:ea typeface="+mn-ea"/>
                <a:cs typeface="+mn-cs"/>
              </a:rPr>
            </a:br>
            <a:r>
              <a:rPr kumimoji="0" lang="en-US" sz="2000" b="1" i="0" u="none" strike="noStrike" kern="1200" cap="none" spc="0" normalizeH="0" baseline="0" noProof="0" dirty="0">
                <a:ln>
                  <a:noFill/>
                </a:ln>
                <a:solidFill>
                  <a:srgbClr val="3B812F">
                    <a:lumMod val="75000"/>
                  </a:srgbClr>
                </a:solidFill>
                <a:effectLst/>
                <a:uLnTx/>
                <a:uFillTx/>
                <a:latin typeface="Tahoma"/>
                <a:ea typeface="+mn-ea"/>
                <a:cs typeface="+mn-cs"/>
              </a:rPr>
              <a:t>	</a:t>
            </a:r>
            <a:r>
              <a:rPr kumimoji="0" lang="en-US" sz="2000" b="0" i="0" u="none" strike="noStrike" kern="1200" cap="none" spc="0" normalizeH="0" baseline="0" noProof="0" dirty="0">
                <a:ln>
                  <a:noFill/>
                </a:ln>
                <a:solidFill>
                  <a:srgbClr val="3B812F">
                    <a:lumMod val="75000"/>
                  </a:srgbClr>
                </a:solidFill>
                <a:effectLst/>
                <a:uLnTx/>
                <a:uFillTx/>
                <a:latin typeface="Tahoma"/>
                <a:ea typeface="+mn-ea"/>
                <a:cs typeface="+mn-cs"/>
              </a:rPr>
              <a:t>Sequence Alignment</a:t>
            </a:r>
          </a:p>
        </p:txBody>
      </p:sp>
      <p:sp>
        <p:nvSpPr>
          <p:cNvPr id="110" name="Rectangle 109"/>
          <p:cNvSpPr/>
          <p:nvPr/>
        </p:nvSpPr>
        <p:spPr>
          <a:xfrm>
            <a:off x="4058274" y="4093504"/>
            <a:ext cx="4470342" cy="593714"/>
          </a:xfrm>
          <a:prstGeom prst="rect">
            <a:avLst/>
          </a:prstGeom>
          <a:solidFill>
            <a:schemeClr val="bg1">
              <a:lumMod val="9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ahoma"/>
                <a:ea typeface="+mn-ea"/>
                <a:cs typeface="Tahoma"/>
              </a:rPr>
              <a:t>  Reference Segment Storage</a:t>
            </a:r>
          </a:p>
        </p:txBody>
      </p:sp>
      <p:sp>
        <p:nvSpPr>
          <p:cNvPr id="111" name="Rectangle 110"/>
          <p:cNvSpPr/>
          <p:nvPr/>
        </p:nvSpPr>
        <p:spPr>
          <a:xfrm>
            <a:off x="5503344" y="5461557"/>
            <a:ext cx="3085811" cy="632421"/>
          </a:xfrm>
          <a:prstGeom prst="rect">
            <a:avLst/>
          </a:prstGeom>
          <a:solidFill>
            <a:schemeClr val="accent2">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ahoma"/>
                <a:ea typeface="+mn-ea"/>
                <a:cs typeface="Tahoma"/>
              </a:rPr>
              <a:t>Edit-Distance Calculation</a:t>
            </a:r>
          </a:p>
        </p:txBody>
      </p:sp>
      <p:sp>
        <p:nvSpPr>
          <p:cNvPr id="112" name="TextBox 111"/>
          <p:cNvSpPr txBox="1"/>
          <p:nvPr/>
        </p:nvSpPr>
        <p:spPr>
          <a:xfrm>
            <a:off x="5010735" y="4698156"/>
            <a:ext cx="1076233" cy="757130"/>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Tahoma"/>
                <a:ea typeface="+mn-ea"/>
                <a:cs typeface="Tahoma"/>
              </a:rPr>
              <a:t>reference segment</a:t>
            </a:r>
            <a:br>
              <a:rPr kumimoji="0" lang="en-US" sz="1800" b="0" i="1" u="none" strike="noStrike" kern="1200" cap="none" spc="0" normalizeH="0" baseline="0" noProof="0" dirty="0">
                <a:ln>
                  <a:noFill/>
                </a:ln>
                <a:solidFill>
                  <a:srgbClr val="000000"/>
                </a:solidFill>
                <a:effectLst/>
                <a:uLnTx/>
                <a:uFillTx/>
                <a:latin typeface="Tahoma"/>
                <a:ea typeface="+mn-ea"/>
                <a:cs typeface="Tahoma"/>
              </a:rPr>
            </a:br>
            <a:r>
              <a:rPr kumimoji="0" lang="en-US" sz="1800" b="0" i="1" u="none" strike="noStrike" kern="1200" cap="none" spc="0" normalizeH="0" baseline="0" noProof="0" dirty="0">
                <a:ln>
                  <a:noFill/>
                </a:ln>
                <a:solidFill>
                  <a:srgbClr val="000000"/>
                </a:solidFill>
                <a:effectLst/>
                <a:uLnTx/>
                <a:uFillTx/>
                <a:latin typeface="Tahoma"/>
                <a:ea typeface="+mn-ea"/>
                <a:cs typeface="Tahoma"/>
              </a:rPr>
              <a:t>@ 020131</a:t>
            </a:r>
          </a:p>
        </p:txBody>
      </p:sp>
      <p:sp>
        <p:nvSpPr>
          <p:cNvPr id="113" name="TextBox 112"/>
          <p:cNvSpPr txBox="1"/>
          <p:nvPr/>
        </p:nvSpPr>
        <p:spPr>
          <a:xfrm>
            <a:off x="7761477" y="4698156"/>
            <a:ext cx="1076233" cy="757130"/>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Tahoma"/>
                <a:ea typeface="+mn-ea"/>
                <a:cs typeface="Tahoma"/>
              </a:rPr>
              <a:t>reference segment</a:t>
            </a:r>
            <a:br>
              <a:rPr kumimoji="0" lang="en-US" sz="1800" b="0" i="1" u="none" strike="noStrike" kern="1200" cap="none" spc="0" normalizeH="0" baseline="0" noProof="0" dirty="0">
                <a:ln>
                  <a:noFill/>
                </a:ln>
                <a:solidFill>
                  <a:srgbClr val="000000"/>
                </a:solidFill>
                <a:effectLst/>
                <a:uLnTx/>
                <a:uFillTx/>
                <a:latin typeface="Tahoma"/>
                <a:ea typeface="+mn-ea"/>
                <a:cs typeface="Tahoma"/>
              </a:rPr>
            </a:br>
            <a:r>
              <a:rPr kumimoji="0" lang="en-US" sz="1800" b="0" i="1" u="none" strike="noStrike" kern="1200" cap="none" spc="0" normalizeH="0" baseline="0" noProof="0" dirty="0">
                <a:ln>
                  <a:noFill/>
                </a:ln>
                <a:solidFill>
                  <a:srgbClr val="000000"/>
                </a:solidFill>
                <a:effectLst/>
                <a:uLnTx/>
                <a:uFillTx/>
                <a:latin typeface="Tahoma"/>
                <a:ea typeface="+mn-ea"/>
                <a:cs typeface="Tahoma"/>
              </a:rPr>
              <a:t>@ 414415</a:t>
            </a:r>
          </a:p>
        </p:txBody>
      </p:sp>
      <p:grpSp>
        <p:nvGrpSpPr>
          <p:cNvPr id="114" name="Group 113"/>
          <p:cNvGrpSpPr/>
          <p:nvPr/>
        </p:nvGrpSpPr>
        <p:grpSpPr>
          <a:xfrm>
            <a:off x="6190265" y="4679210"/>
            <a:ext cx="1490603" cy="782347"/>
            <a:chOff x="9376185" y="4053381"/>
            <a:chExt cx="1490603" cy="1383683"/>
          </a:xfrm>
        </p:grpSpPr>
        <p:cxnSp>
          <p:nvCxnSpPr>
            <p:cNvPr id="116" name="Straight Arrow Connector 115"/>
            <p:cNvCxnSpPr/>
            <p:nvPr/>
          </p:nvCxnSpPr>
          <p:spPr>
            <a:xfrm flipH="1">
              <a:off x="9376185" y="4056448"/>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10380105" y="4053381"/>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a:off x="10864268" y="4060089"/>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19" name="TextBox 118"/>
          <p:cNvSpPr txBox="1"/>
          <p:nvPr/>
        </p:nvSpPr>
        <p:spPr>
          <a:xfrm>
            <a:off x="6224168" y="4742184"/>
            <a:ext cx="938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 . .</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121" name="Rectangle 120"/>
          <p:cNvSpPr/>
          <p:nvPr/>
        </p:nvSpPr>
        <p:spPr>
          <a:xfrm>
            <a:off x="5006264" y="6411644"/>
            <a:ext cx="3823960" cy="433306"/>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Tahoma"/>
                <a:ea typeface="+mn-ea"/>
                <a:cs typeface="Tahoma"/>
              </a:rPr>
              <a:t>OUTPUT</a:t>
            </a:r>
            <a:r>
              <a:rPr kumimoji="0" lang="en-US" sz="2000" b="1" i="0" u="none" strike="noStrike" kern="1200" cap="none" spc="0" normalizeH="0" baseline="0" noProof="0" dirty="0">
                <a:ln>
                  <a:noFill/>
                </a:ln>
                <a:solidFill>
                  <a:srgbClr val="000000"/>
                </a:solidFill>
                <a:effectLst/>
                <a:uLnTx/>
                <a:uFillTx/>
                <a:latin typeface="Tahoma"/>
                <a:ea typeface="+mn-ea"/>
                <a:cs typeface="Tahoma"/>
              </a:rPr>
              <a:t>: Correct Mappings</a:t>
            </a:r>
          </a:p>
        </p:txBody>
      </p:sp>
      <p:cxnSp>
        <p:nvCxnSpPr>
          <p:cNvPr id="122" name="Straight Arrow Connector 121"/>
          <p:cNvCxnSpPr/>
          <p:nvPr/>
        </p:nvCxnSpPr>
        <p:spPr>
          <a:xfrm>
            <a:off x="7091736" y="6078958"/>
            <a:ext cx="3934" cy="37244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461680" y="2510100"/>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1</a:t>
            </a:r>
          </a:p>
        </p:txBody>
      </p:sp>
      <p:sp>
        <p:nvSpPr>
          <p:cNvPr id="124" name="TextBox 123"/>
          <p:cNvSpPr txBox="1"/>
          <p:nvPr/>
        </p:nvSpPr>
        <p:spPr>
          <a:xfrm>
            <a:off x="4663393" y="1964621"/>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2</a:t>
            </a:r>
          </a:p>
        </p:txBody>
      </p:sp>
      <p:sp>
        <p:nvSpPr>
          <p:cNvPr id="126" name="TextBox 125"/>
          <p:cNvSpPr txBox="1"/>
          <p:nvPr/>
        </p:nvSpPr>
        <p:spPr>
          <a:xfrm>
            <a:off x="2731229" y="5490922"/>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4</a:t>
            </a:r>
          </a:p>
        </p:txBody>
      </p:sp>
      <p:cxnSp>
        <p:nvCxnSpPr>
          <p:cNvPr id="127" name="Curved Connector 126"/>
          <p:cNvCxnSpPr/>
          <p:nvPr/>
        </p:nvCxnSpPr>
        <p:spPr>
          <a:xfrm rot="10800000" flipV="1">
            <a:off x="3308588" y="1543118"/>
            <a:ext cx="1075637" cy="1043752"/>
          </a:xfrm>
          <a:prstGeom prst="curvedConnector3">
            <a:avLst>
              <a:gd name="adj1" fmla="val 50000"/>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4130791" y="4200909"/>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3</a:t>
            </a:r>
          </a:p>
        </p:txBody>
      </p:sp>
    </p:spTree>
    <p:extLst>
      <p:ext uri="{BB962C8B-B14F-4D97-AF65-F5344CB8AC3E}">
        <p14:creationId xmlns:p14="http://schemas.microsoft.com/office/powerpoint/2010/main" val="913569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up)">
                                      <p:cBhvr>
                                        <p:cTn id="7" dur="1000"/>
                                        <p:tgtEl>
                                          <p:spTgt spid="87"/>
                                        </p:tgtEl>
                                      </p:cBhvr>
                                    </p:animEffect>
                                  </p:childTnLst>
                                </p:cTn>
                              </p:par>
                              <p:par>
                                <p:cTn id="8" presetID="22" presetClass="entr" presetSubtype="2"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wipe(right)">
                                      <p:cBhvr>
                                        <p:cTn id="10" dur="1000"/>
                                        <p:tgtEl>
                                          <p:spTgt spid="127"/>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wipe(up)">
                                      <p:cBhvr>
                                        <p:cTn id="14" dur="1000"/>
                                        <p:tgtEl>
                                          <p:spTgt spid="88"/>
                                        </p:tgtEl>
                                      </p:cBhvr>
                                    </p:animEffec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8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0033 0.00996 L 0.48889 -0.21365 " pathEditMode="relative" rAng="0" ptsTypes="AA">
                                      <p:cBhvr>
                                        <p:cTn id="23" dur="2000" fill="hold"/>
                                        <p:tgtEl>
                                          <p:spTgt spid="82"/>
                                        </p:tgtEl>
                                        <p:attrNameLst>
                                          <p:attrName>ppt_x</p:attrName>
                                          <p:attrName>ppt_y</p:attrName>
                                        </p:attrNameLst>
                                      </p:cBhvr>
                                      <p:rCtr x="24271" y="-11181"/>
                                    </p:animMotion>
                                  </p:childTnLst>
                                </p:cTn>
                              </p:par>
                              <p:par>
                                <p:cTn id="24" presetID="1" presetClass="entr" presetSubtype="0"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4"/>
                                        </p:tgtEl>
                                        <p:attrNameLst>
                                          <p:attrName>style.visibility</p:attrName>
                                        </p:attrNameLst>
                                      </p:cBhvr>
                                      <p:to>
                                        <p:strVal val="visible"/>
                                      </p:to>
                                    </p:set>
                                  </p:childTnLst>
                                </p:cTn>
                              </p:par>
                            </p:childTnLst>
                          </p:cTn>
                        </p:par>
                        <p:par>
                          <p:cTn id="28" fill="hold">
                            <p:stCondLst>
                              <p:cond delay="2000"/>
                            </p:stCondLst>
                            <p:childTnLst>
                              <p:par>
                                <p:cTn id="29" presetID="1" presetClass="exit" presetSubtype="0" fill="hold" nodeType="afterEffect">
                                  <p:stCondLst>
                                    <p:cond delay="0"/>
                                  </p:stCondLst>
                                  <p:childTnLst>
                                    <p:set>
                                      <p:cBhvr>
                                        <p:cTn id="30" dur="1" fill="hold">
                                          <p:stCondLst>
                                            <p:cond delay="0"/>
                                          </p:stCondLst>
                                        </p:cTn>
                                        <p:tgtEl>
                                          <p:spTgt spid="8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up)">
                                      <p:cBhvr>
                                        <p:cTn id="37" dur="1000"/>
                                        <p:tgtEl>
                                          <p:spTgt spid="92"/>
                                        </p:tgtEl>
                                      </p:cBhvr>
                                    </p:animEffect>
                                  </p:childTnLst>
                                </p:cTn>
                              </p:par>
                              <p:par>
                                <p:cTn id="38" presetID="22" presetClass="entr" presetSubtype="1" fill="hold" nodeType="withEffect">
                                  <p:stCondLst>
                                    <p:cond delay="0"/>
                                  </p:stCondLst>
                                  <p:childTnLst>
                                    <p:set>
                                      <p:cBhvr>
                                        <p:cTn id="39" dur="1" fill="hold">
                                          <p:stCondLst>
                                            <p:cond delay="0"/>
                                          </p:stCondLst>
                                        </p:cTn>
                                        <p:tgtEl>
                                          <p:spTgt spid="93"/>
                                        </p:tgtEl>
                                        <p:attrNameLst>
                                          <p:attrName>style.visibility</p:attrName>
                                        </p:attrNameLst>
                                      </p:cBhvr>
                                      <p:to>
                                        <p:strVal val="visible"/>
                                      </p:to>
                                    </p:set>
                                    <p:animEffect transition="in" filter="wipe(up)">
                                      <p:cBhvr>
                                        <p:cTn id="40" dur="1000"/>
                                        <p:tgtEl>
                                          <p:spTgt spid="93"/>
                                        </p:tgtEl>
                                      </p:cBhvr>
                                    </p:animEffect>
                                  </p:childTnLst>
                                </p:cTn>
                              </p:par>
                              <p:par>
                                <p:cTn id="41" presetID="22" presetClass="entr" presetSubtype="1" fill="hold" nodeType="with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wipe(up)">
                                      <p:cBhvr>
                                        <p:cTn id="43" dur="1000"/>
                                        <p:tgtEl>
                                          <p:spTgt spid="94"/>
                                        </p:tgtEl>
                                      </p:cBhvr>
                                    </p:animEffec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wipe(up)">
                                      <p:cBhvr>
                                        <p:cTn id="61" dur="1000"/>
                                        <p:tgtEl>
                                          <p:spTgt spid="100"/>
                                        </p:tgtEl>
                                      </p:cBhvr>
                                    </p:animEffect>
                                  </p:childTnLst>
                                </p:cTn>
                              </p:par>
                              <p:par>
                                <p:cTn id="62" presetID="22" presetClass="entr" presetSubtype="1" fill="hold" nodeType="withEffect">
                                  <p:stCondLst>
                                    <p:cond delay="0"/>
                                  </p:stCondLst>
                                  <p:childTnLst>
                                    <p:set>
                                      <p:cBhvr>
                                        <p:cTn id="63" dur="1" fill="hold">
                                          <p:stCondLst>
                                            <p:cond delay="0"/>
                                          </p:stCondLst>
                                        </p:cTn>
                                        <p:tgtEl>
                                          <p:spTgt spid="102"/>
                                        </p:tgtEl>
                                        <p:attrNameLst>
                                          <p:attrName>style.visibility</p:attrName>
                                        </p:attrNameLst>
                                      </p:cBhvr>
                                      <p:to>
                                        <p:strVal val="visible"/>
                                      </p:to>
                                    </p:set>
                                    <p:animEffect transition="in" filter="wipe(up)">
                                      <p:cBhvr>
                                        <p:cTn id="64" dur="1000"/>
                                        <p:tgtEl>
                                          <p:spTgt spid="102"/>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1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63"/>
                                        </p:tgtEl>
                                        <p:attrNameLst>
                                          <p:attrName>style.visibility</p:attrName>
                                        </p:attrNameLst>
                                      </p:cBhvr>
                                      <p:to>
                                        <p:strVal val="visible"/>
                                      </p:to>
                                    </p:set>
                                  </p:childTnLst>
                                </p:cTn>
                              </p:par>
                            </p:childTnLst>
                          </p:cTn>
                        </p:par>
                        <p:par>
                          <p:cTn id="69" fill="hold">
                            <p:stCondLst>
                              <p:cond delay="1000"/>
                            </p:stCondLst>
                            <p:childTnLst>
                              <p:par>
                                <p:cTn id="70" presetID="1" presetClass="entr" presetSubtype="0" fill="hold" grpId="0" nodeType="afterEffect">
                                  <p:stCondLst>
                                    <p:cond delay="0"/>
                                  </p:stCondLst>
                                  <p:childTnLst>
                                    <p:set>
                                      <p:cBhvr>
                                        <p:cTn id="71" dur="1" fill="hold">
                                          <p:stCondLst>
                                            <p:cond delay="0"/>
                                          </p:stCondLst>
                                        </p:cTn>
                                        <p:tgtEl>
                                          <p:spTgt spid="10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114"/>
                                        </p:tgtEl>
                                        <p:attrNameLst>
                                          <p:attrName>style.visibility</p:attrName>
                                        </p:attrNameLst>
                                      </p:cBhvr>
                                      <p:to>
                                        <p:strVal val="visible"/>
                                      </p:to>
                                    </p:set>
                                    <p:animEffect transition="in" filter="wipe(up)">
                                      <p:cBhvr>
                                        <p:cTn id="76" dur="1000"/>
                                        <p:tgtEl>
                                          <p:spTgt spid="114"/>
                                        </p:tgtEl>
                                      </p:cBhvr>
                                    </p:animEffect>
                                  </p:childTnLst>
                                </p:cTn>
                              </p:par>
                              <p:par>
                                <p:cTn id="77" presetID="1" presetClass="entr" presetSubtype="0" fill="hold" grpId="0" nodeType="withEffect">
                                  <p:stCondLst>
                                    <p:cond delay="0"/>
                                  </p:stCondLst>
                                  <p:childTnLst>
                                    <p:set>
                                      <p:cBhvr>
                                        <p:cTn id="78" dur="1" fill="hold">
                                          <p:stCondLst>
                                            <p:cond delay="0"/>
                                          </p:stCondLst>
                                        </p:cTn>
                                        <p:tgtEl>
                                          <p:spTgt spid="11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2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122"/>
                                        </p:tgtEl>
                                        <p:attrNameLst>
                                          <p:attrName>style.visibility</p:attrName>
                                        </p:attrNameLst>
                                      </p:cBhvr>
                                      <p:to>
                                        <p:strVal val="visible"/>
                                      </p:to>
                                    </p:set>
                                    <p:animEffect transition="in" filter="wipe(up)">
                                      <p:cBhvr>
                                        <p:cTn id="93" dur="1000"/>
                                        <p:tgtEl>
                                          <p:spTgt spid="122"/>
                                        </p:tgtEl>
                                      </p:cBhvr>
                                    </p:animEffect>
                                  </p:childTnLst>
                                </p:cTn>
                              </p:par>
                            </p:childTnLst>
                          </p:cTn>
                        </p:par>
                        <p:par>
                          <p:cTn id="94" fill="hold">
                            <p:stCondLst>
                              <p:cond delay="1000"/>
                            </p:stCondLst>
                            <p:childTnLst>
                              <p:par>
                                <p:cTn id="95" presetID="1" presetClass="entr" presetSubtype="0" fill="hold" grpId="0" nodeType="afterEffect">
                                  <p:stCondLst>
                                    <p:cond delay="0"/>
                                  </p:stCondLst>
                                  <p:childTnLst>
                                    <p:set>
                                      <p:cBhvr>
                                        <p:cTn id="9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81" grpId="0"/>
      <p:bldP spid="101" grpId="0"/>
      <p:bldP spid="105" grpId="0"/>
      <p:bldP spid="106" grpId="0"/>
      <p:bldP spid="107" grpId="0"/>
      <p:bldP spid="109" grpId="0" animBg="1"/>
      <p:bldP spid="110" grpId="0" animBg="1"/>
      <p:bldP spid="111" grpId="0" animBg="1"/>
      <p:bldP spid="112" grpId="0"/>
      <p:bldP spid="113" grpId="0"/>
      <p:bldP spid="119" grpId="0"/>
      <p:bldP spid="121" grpId="0"/>
      <p:bldP spid="124" grpId="0" animBg="1"/>
      <p:bldP spid="126" grpId="0" animBg="1"/>
      <p:bldP spid="163"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b="1" dirty="0">
                <a:solidFill>
                  <a:schemeClr val="tx1"/>
                </a:solidFill>
                <a:latin typeface="Cambria" charset="0"/>
                <a:ea typeface="Cambria" charset="0"/>
                <a:cs typeface="Cambria" charset="0"/>
              </a:rPr>
              <a:t>Key Properties of GRIM-Filter</a:t>
            </a:r>
          </a:p>
        </p:txBody>
      </p:sp>
      <p:sp>
        <p:nvSpPr>
          <p:cNvPr id="3" name="Content Placeholder 2"/>
          <p:cNvSpPr>
            <a:spLocks noGrp="1"/>
          </p:cNvSpPr>
          <p:nvPr>
            <p:ph idx="1"/>
          </p:nvPr>
        </p:nvSpPr>
        <p:spPr>
          <a:xfrm>
            <a:off x="228600" y="1014408"/>
            <a:ext cx="8610600" cy="4876800"/>
          </a:xfrm>
        </p:spPr>
        <p:txBody>
          <a:bodyPr/>
          <a:lstStyle/>
          <a:p>
            <a:pPr marL="457200" indent="-457200">
              <a:buSzPct val="100000"/>
              <a:buFont typeface="+mj-lt"/>
              <a:buAutoNum type="arabicPeriod"/>
            </a:pPr>
            <a:r>
              <a:rPr lang="en-US" sz="2400" b="1" dirty="0">
                <a:solidFill>
                  <a:srgbClr val="0070C0"/>
                </a:solidFill>
              </a:rPr>
              <a:t>Simple Operations</a:t>
            </a:r>
            <a:r>
              <a:rPr lang="en-US" sz="2400" b="1" dirty="0"/>
              <a:t>:</a:t>
            </a:r>
            <a:r>
              <a:rPr lang="en-US" sz="2400" dirty="0"/>
              <a:t> </a:t>
            </a:r>
          </a:p>
          <a:p>
            <a:pPr lvl="1"/>
            <a:r>
              <a:rPr lang="en-US" sz="2250" dirty="0"/>
              <a:t>To check a given bin, find the </a:t>
            </a:r>
            <a:r>
              <a:rPr lang="en-US" sz="2250" b="1" dirty="0">
                <a:solidFill>
                  <a:srgbClr val="7030A0"/>
                </a:solidFill>
              </a:rPr>
              <a:t>sum</a:t>
            </a:r>
            <a:r>
              <a:rPr lang="en-US" sz="2250" dirty="0">
                <a:solidFill>
                  <a:srgbClr val="7030A0"/>
                </a:solidFill>
              </a:rPr>
              <a:t> </a:t>
            </a:r>
            <a:r>
              <a:rPr lang="en-US" sz="2250" dirty="0"/>
              <a:t>of all bits corresponding to each token in the read</a:t>
            </a:r>
          </a:p>
          <a:p>
            <a:pPr lvl="1"/>
            <a:r>
              <a:rPr lang="en-US" sz="2250" b="1" dirty="0">
                <a:solidFill>
                  <a:srgbClr val="7030A0"/>
                </a:solidFill>
              </a:rPr>
              <a:t>Compare</a:t>
            </a:r>
            <a:r>
              <a:rPr lang="en-US" sz="2250" dirty="0">
                <a:solidFill>
                  <a:srgbClr val="7030A0"/>
                </a:solidFill>
              </a:rPr>
              <a:t> </a:t>
            </a:r>
            <a:r>
              <a:rPr lang="en-US" sz="2250" dirty="0"/>
              <a:t>against threshold to determine whether to align</a:t>
            </a:r>
          </a:p>
          <a:p>
            <a:pPr lvl="1"/>
            <a:endParaRPr lang="en-US" sz="2250" dirty="0"/>
          </a:p>
          <a:p>
            <a:pPr marL="457200" indent="-457200">
              <a:buSzPct val="100000"/>
              <a:buFont typeface="+mj-lt"/>
              <a:buAutoNum type="arabicPeriod"/>
            </a:pPr>
            <a:r>
              <a:rPr lang="en-US" sz="2500" b="1" dirty="0">
                <a:solidFill>
                  <a:srgbClr val="0070C0"/>
                </a:solidFill>
              </a:rPr>
              <a:t>Highly Parallel</a:t>
            </a:r>
            <a:r>
              <a:rPr lang="en-US" sz="2500" b="1" dirty="0"/>
              <a:t>: </a:t>
            </a:r>
            <a:r>
              <a:rPr lang="en-US" sz="2500" dirty="0"/>
              <a:t>Each bin is operated on independently and there are many many bins</a:t>
            </a:r>
          </a:p>
          <a:p>
            <a:pPr marL="702469" lvl="1" indent="-457200">
              <a:buSzPct val="100000"/>
              <a:buFont typeface="+mj-lt"/>
              <a:buAutoNum type="arabicPeriod"/>
            </a:pPr>
            <a:endParaRPr lang="en-US" sz="2350" dirty="0"/>
          </a:p>
          <a:p>
            <a:pPr marL="457200" indent="-457200">
              <a:buSzPct val="100000"/>
              <a:buFont typeface="+mj-lt"/>
              <a:buAutoNum type="arabicPeriod"/>
            </a:pPr>
            <a:r>
              <a:rPr lang="en-US" sz="2400" b="1" dirty="0">
                <a:solidFill>
                  <a:srgbClr val="0070C0"/>
                </a:solidFill>
              </a:rPr>
              <a:t>Memory Bound</a:t>
            </a:r>
            <a:r>
              <a:rPr lang="en-US" sz="2400" b="1" dirty="0"/>
              <a:t>:</a:t>
            </a:r>
            <a:r>
              <a:rPr lang="en-US" sz="2400" dirty="0"/>
              <a:t> Given the frequent accesses to the large </a:t>
            </a:r>
            <a:r>
              <a:rPr lang="en-US" sz="2400" dirty="0" err="1"/>
              <a:t>bitvectors</a:t>
            </a:r>
            <a:r>
              <a:rPr lang="en-US" sz="2400" dirty="0"/>
              <a:t>, we find that GRIM-Filter is memory bound</a:t>
            </a:r>
          </a:p>
          <a:p>
            <a:endParaRPr lang="en-US" sz="2400" dirty="0"/>
          </a:p>
          <a:p>
            <a:pPr marL="0" indent="0" algn="ctr">
              <a:buNone/>
            </a:pPr>
            <a:r>
              <a:rPr lang="en-US" sz="2400" b="1" dirty="0">
                <a:solidFill>
                  <a:srgbClr val="7030A0"/>
                </a:solidFill>
              </a:rPr>
              <a:t>These properties together make GRIM-Filter                 a good algorithm to be run in 3D-Stacked DRAM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527812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533D-6578-9244-9E1E-65F2A91829C2}"/>
              </a:ext>
            </a:extLst>
          </p:cNvPr>
          <p:cNvSpPr>
            <a:spLocks noGrp="1"/>
          </p:cNvSpPr>
          <p:nvPr>
            <p:ph type="title"/>
          </p:nvPr>
        </p:nvSpPr>
        <p:spPr/>
        <p:txBody>
          <a:bodyPr>
            <a:normAutofit/>
          </a:bodyPr>
          <a:lstStyle/>
          <a:p>
            <a:r>
              <a:rPr lang="en-US" dirty="0"/>
              <a:t>Cost of Sequencing</a:t>
            </a:r>
          </a:p>
        </p:txBody>
      </p:sp>
      <p:sp>
        <p:nvSpPr>
          <p:cNvPr id="3" name="Content Placeholder 2">
            <a:extLst>
              <a:ext uri="{FF2B5EF4-FFF2-40B4-BE49-F238E27FC236}">
                <a16:creationId xmlns:a16="http://schemas.microsoft.com/office/drawing/2014/main" id="{3D9248F6-5736-8940-A0E5-90DF88C81348}"/>
              </a:ext>
            </a:extLst>
          </p:cNvPr>
          <p:cNvSpPr>
            <a:spLocks noGrp="1"/>
          </p:cNvSpPr>
          <p:nvPr>
            <p:ph idx="1"/>
          </p:nvPr>
        </p:nvSpPr>
        <p:spPr>
          <a:xfrm>
            <a:off x="366963" y="6158167"/>
            <a:ext cx="8410073" cy="270768"/>
          </a:xfrm>
        </p:spPr>
        <p:txBody>
          <a:bodyPr>
            <a:normAutofit fontScale="55000" lnSpcReduction="20000"/>
          </a:bodyPr>
          <a:lstStyle/>
          <a:p>
            <a:pPr marL="179387" indent="0" algn="r">
              <a:buNone/>
            </a:pPr>
            <a:r>
              <a:rPr lang="en-US" dirty="0"/>
              <a:t>*From NIH (</a:t>
            </a:r>
            <a:r>
              <a:rPr lang="en-US" dirty="0">
                <a:hlinkClick r:id="rId2"/>
              </a:rPr>
              <a:t>https://www.genome.gov/about-genomics/fact-sheets/DNA-Sequencing-Costs-Data</a:t>
            </a:r>
            <a:r>
              <a:rPr lang="en-US" dirty="0"/>
              <a:t>)</a:t>
            </a:r>
          </a:p>
        </p:txBody>
      </p:sp>
      <p:pic>
        <p:nvPicPr>
          <p:cNvPr id="1028" name="Picture 4" descr="Sequencing Cost Per Megabase">
            <a:extLst>
              <a:ext uri="{FF2B5EF4-FFF2-40B4-BE49-F238E27FC236}">
                <a16:creationId xmlns:a16="http://schemas.microsoft.com/office/drawing/2014/main" id="{B217C7EB-D432-1144-9FCF-170252005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123" y="1148038"/>
            <a:ext cx="8657751" cy="4872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255444"/>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826102"/>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3275692"/>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2771636"/>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586589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78991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3D-Stacked Memory</a:t>
            </a:r>
          </a:p>
        </p:txBody>
      </p:sp>
      <p:sp>
        <p:nvSpPr>
          <p:cNvPr id="3" name="Content Placeholder 2"/>
          <p:cNvSpPr>
            <a:spLocks noGrp="1"/>
          </p:cNvSpPr>
          <p:nvPr>
            <p:ph idx="1"/>
          </p:nvPr>
        </p:nvSpPr>
        <p:spPr>
          <a:xfrm>
            <a:off x="228600" y="3846808"/>
            <a:ext cx="8610600" cy="2401594"/>
          </a:xfrm>
        </p:spPr>
        <p:txBody>
          <a:bodyPr/>
          <a:lstStyle/>
          <a:p>
            <a:r>
              <a:rPr lang="en-US" sz="2400" dirty="0"/>
              <a:t>3D-Stacked DRAM architecture has </a:t>
            </a:r>
            <a:r>
              <a:rPr lang="en-US" sz="2400" b="1" dirty="0">
                <a:solidFill>
                  <a:srgbClr val="0070C0"/>
                </a:solidFill>
              </a:rPr>
              <a:t>extremely high bandwidth </a:t>
            </a:r>
            <a:r>
              <a:rPr lang="en-US" sz="2400" dirty="0"/>
              <a:t>as well as a stacked customizable logic layer</a:t>
            </a:r>
          </a:p>
          <a:p>
            <a:pPr lvl="1"/>
            <a:r>
              <a:rPr lang="en-US" sz="2250" dirty="0"/>
              <a:t>Logic Layer enables </a:t>
            </a:r>
            <a:r>
              <a:rPr lang="en-US" sz="2250" b="1" dirty="0">
                <a:solidFill>
                  <a:srgbClr val="7030A0"/>
                </a:solidFill>
              </a:rPr>
              <a:t>Processing-in-Memory</a:t>
            </a:r>
            <a:r>
              <a:rPr lang="en-US" sz="2250" dirty="0"/>
              <a:t>, via high-bandwidth low-latency access to DRAM layers</a:t>
            </a:r>
          </a:p>
          <a:p>
            <a:pPr lvl="1"/>
            <a:r>
              <a:rPr lang="en-US" sz="2250" dirty="0"/>
              <a:t>Embed GRIM-Filter operations into </a:t>
            </a:r>
            <a:r>
              <a:rPr lang="en-US" sz="2250" b="1" dirty="0">
                <a:solidFill>
                  <a:srgbClr val="538234"/>
                </a:solidFill>
              </a:rPr>
              <a:t>DRAM logic layer </a:t>
            </a:r>
            <a:r>
              <a:rPr lang="en-US" sz="2250" dirty="0"/>
              <a:t>and appropriately distribute </a:t>
            </a:r>
            <a:r>
              <a:rPr lang="en-US" sz="2250" dirty="0" err="1"/>
              <a:t>bitvectors</a:t>
            </a:r>
            <a:r>
              <a:rPr lang="en-US" sz="2250" dirty="0"/>
              <a:t> throughout memory</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Customized Logic</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nvGrpSpPr>
          <p:cNvPr id="14" name="Group 13"/>
          <p:cNvGrpSpPr/>
          <p:nvPr/>
        </p:nvGrpSpPr>
        <p:grpSpPr>
          <a:xfrm>
            <a:off x="3570129" y="2743070"/>
            <a:ext cx="2267712" cy="438912"/>
            <a:chOff x="8036485" y="3390822"/>
            <a:chExt cx="2267712" cy="438912"/>
          </a:xfrm>
          <a:solidFill>
            <a:srgbClr val="EBF3E0"/>
          </a:solidFill>
        </p:grpSpPr>
        <p:sp>
          <p:nvSpPr>
            <p:cNvPr id="15" name="Parallelogram 14"/>
            <p:cNvSpPr/>
            <p:nvPr/>
          </p:nvSpPr>
          <p:spPr>
            <a:xfrm>
              <a:off x="8037220"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6" name="Parallelogram 15"/>
            <p:cNvSpPr/>
            <p:nvPr/>
          </p:nvSpPr>
          <p:spPr>
            <a:xfrm>
              <a:off x="8174284"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7" name="Parallelogram 16"/>
            <p:cNvSpPr/>
            <p:nvPr/>
          </p:nvSpPr>
          <p:spPr>
            <a:xfrm>
              <a:off x="8313443"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Parallelogram 17"/>
            <p:cNvSpPr/>
            <p:nvPr/>
          </p:nvSpPr>
          <p:spPr>
            <a:xfrm>
              <a:off x="8449689"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9" name="Parallelogram 18"/>
            <p:cNvSpPr/>
            <p:nvPr/>
          </p:nvSpPr>
          <p:spPr>
            <a:xfrm>
              <a:off x="846584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0" name="Parallelogram 19"/>
            <p:cNvSpPr/>
            <p:nvPr/>
          </p:nvSpPr>
          <p:spPr>
            <a:xfrm>
              <a:off x="860290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1" name="Parallelogram 20"/>
            <p:cNvSpPr/>
            <p:nvPr/>
          </p:nvSpPr>
          <p:spPr>
            <a:xfrm>
              <a:off x="874206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2" name="Parallelogram 21"/>
            <p:cNvSpPr/>
            <p:nvPr/>
          </p:nvSpPr>
          <p:spPr>
            <a:xfrm>
              <a:off x="887817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3" name="Parallelogram 22"/>
            <p:cNvSpPr/>
            <p:nvPr/>
          </p:nvSpPr>
          <p:spPr>
            <a:xfrm>
              <a:off x="889216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4" name="Parallelogram 23"/>
            <p:cNvSpPr/>
            <p:nvPr/>
          </p:nvSpPr>
          <p:spPr>
            <a:xfrm>
              <a:off x="902922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5" name="Parallelogram 24"/>
            <p:cNvSpPr/>
            <p:nvPr/>
          </p:nvSpPr>
          <p:spPr>
            <a:xfrm>
              <a:off x="916838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6" name="Parallelogram 25"/>
            <p:cNvSpPr/>
            <p:nvPr/>
          </p:nvSpPr>
          <p:spPr>
            <a:xfrm>
              <a:off x="930449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7" name="Parallelogram 26"/>
            <p:cNvSpPr/>
            <p:nvPr/>
          </p:nvSpPr>
          <p:spPr>
            <a:xfrm>
              <a:off x="9457850"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8" name="Parallelogram 27"/>
            <p:cNvSpPr/>
            <p:nvPr/>
          </p:nvSpPr>
          <p:spPr>
            <a:xfrm>
              <a:off x="9597009"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Parallelogram 28"/>
            <p:cNvSpPr/>
            <p:nvPr/>
          </p:nvSpPr>
          <p:spPr>
            <a:xfrm>
              <a:off x="9733121"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0" name="Parallelogram 29"/>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1" name="Parallelogram 30"/>
            <p:cNvSpPr/>
            <p:nvPr/>
          </p:nvSpPr>
          <p:spPr>
            <a:xfrm>
              <a:off x="9327094" y="3727862"/>
              <a:ext cx="537972" cy="88762"/>
            </a:xfrm>
            <a:prstGeom prst="parallelogram">
              <a:avLst>
                <a:gd name="adj" fmla="val 126110"/>
              </a:avLst>
            </a:prstGeom>
            <a:solidFill>
              <a:srgbClr val="EAF3E0"/>
            </a:solidFill>
            <a:ln w="12700">
              <a:solidFill>
                <a:srgbClr val="D1EC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cxnSp>
        <p:nvCxnSpPr>
          <p:cNvPr id="32" name="Straight Connector 31"/>
          <p:cNvCxnSpPr/>
          <p:nvPr/>
        </p:nvCxnSpPr>
        <p:spPr>
          <a:xfrm>
            <a:off x="4251272" y="1979797"/>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101407"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129267" y="153748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572788" y="2449800"/>
            <a:ext cx="2267712" cy="438912"/>
            <a:chOff x="8036485" y="3390822"/>
            <a:chExt cx="2267712" cy="438912"/>
          </a:xfrm>
          <a:solidFill>
            <a:schemeClr val="bg1">
              <a:lumMod val="95000"/>
            </a:schemeClr>
          </a:solidFill>
        </p:grpSpPr>
        <p:sp>
          <p:nvSpPr>
            <p:cNvPr id="36" name="Parallelogram 35"/>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7" name="Parallelogram 36"/>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8" name="Parallelogram 37"/>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9" name="Parallelogram 38"/>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0" name="Parallelogram 39"/>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1" name="Parallelogram 40"/>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2" name="Parallelogram 41"/>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3" name="Parallelogram 42"/>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4" name="Parallelogram 43"/>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5" name="Parallelogram 44"/>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7" name="Parallelogram 46"/>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0" name="Parallelogram 49"/>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1" name="Parallelogram 50"/>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2" name="Parallelogram 51"/>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3" name="Parallelogram 52"/>
            <p:cNvSpPr/>
            <p:nvPr/>
          </p:nvSpPr>
          <p:spPr>
            <a:xfrm>
              <a:off x="9320786" y="3720006"/>
              <a:ext cx="555683" cy="96618"/>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4" name="Parallelogram 53"/>
            <p:cNvSpPr/>
            <p:nvPr/>
          </p:nvSpPr>
          <p:spPr>
            <a:xfrm>
              <a:off x="8449689" y="3393281"/>
              <a:ext cx="566928" cy="109728"/>
            </a:xfrm>
            <a:prstGeom prst="parallelogram">
              <a:avLst>
                <a:gd name="adj" fmla="val 126110"/>
              </a:avLst>
            </a:prstGeom>
            <a:solidFill>
              <a:schemeClr val="bg1">
                <a:lumMod val="9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5" name="Parallelogram 54"/>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cxnSp>
        <p:nvCxnSpPr>
          <p:cNvPr id="56" name="Straight Connector 55"/>
          <p:cNvCxnSpPr/>
          <p:nvPr/>
        </p:nvCxnSpPr>
        <p:spPr>
          <a:xfrm>
            <a:off x="4759820"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729806" y="1885741"/>
            <a:ext cx="0" cy="1165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439256"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3563769" y="1848883"/>
            <a:ext cx="2267712" cy="438912"/>
            <a:chOff x="8036485" y="3390822"/>
            <a:chExt cx="2267712" cy="438912"/>
          </a:xfrm>
          <a:solidFill>
            <a:schemeClr val="bg1">
              <a:lumMod val="95000"/>
            </a:schemeClr>
          </a:solidFill>
        </p:grpSpPr>
        <p:sp>
          <p:nvSpPr>
            <p:cNvPr id="60" name="Parallelogram 59"/>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1" name="Parallelogram 60"/>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2" name="Parallelogram 61"/>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3" name="Parallelogram 62"/>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4" name="Parallelogram 63"/>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5" name="Parallelogram 64"/>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6" name="Parallelogram 65"/>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7" name="Parallelogram 66"/>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8" name="Parallelogram 67"/>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9" name="Parallelogram 68"/>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0" name="Parallelogram 69"/>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1" name="Parallelogram 70"/>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2" name="Parallelogram 71"/>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3" name="Parallelogram 72"/>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4" name="Parallelogram 73"/>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5" name="Parallelogram 74"/>
            <p:cNvSpPr/>
            <p:nvPr/>
          </p:nvSpPr>
          <p:spPr>
            <a:xfrm>
              <a:off x="9320786" y="3722627"/>
              <a:ext cx="550640" cy="9021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6" name="Parallelogram 75"/>
            <p:cNvSpPr/>
            <p:nvPr/>
          </p:nvSpPr>
          <p:spPr>
            <a:xfrm>
              <a:off x="8449689" y="3393281"/>
              <a:ext cx="566928" cy="109728"/>
            </a:xfrm>
            <a:prstGeom prst="parallelogram">
              <a:avLst>
                <a:gd name="adj" fmla="val 126110"/>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cxnSp>
        <p:nvCxnSpPr>
          <p:cNvPr id="77" name="Straight Connector 76"/>
          <p:cNvCxnSpPr/>
          <p:nvPr/>
        </p:nvCxnSpPr>
        <p:spPr>
          <a:xfrm>
            <a:off x="3570181" y="196559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940014"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355173"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801862"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259062"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596695" y="1703121"/>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726773" y="1612517"/>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827325"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063245" y="2274263"/>
            <a:ext cx="421"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4246177" y="2274263"/>
            <a:ext cx="2337"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439256" y="2318522"/>
            <a:ext cx="0" cy="436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759820" y="2401585"/>
            <a:ext cx="0" cy="353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590100" y="2279773"/>
            <a:ext cx="0" cy="291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860738" y="2274263"/>
            <a:ext cx="516"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101407" y="2274263"/>
            <a:ext cx="0"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101407"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59820"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439256"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063245"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5101407" y="1975124"/>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860738" y="1979203"/>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95195" y="1980366"/>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063245" y="1979203"/>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4374315" y="1219200"/>
            <a:ext cx="155135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lumMod val="75000"/>
                    <a:lumOff val="25000"/>
                  </a:srgbClr>
                </a:solidFill>
                <a:effectLst/>
                <a:uLnTx/>
                <a:uFillTx/>
                <a:latin typeface="Calibri" charset="0"/>
                <a:ea typeface="Calibri" charset="0"/>
                <a:cs typeface="Calibri" charset="0"/>
              </a:rPr>
              <a:t>DRAM Layers</a:t>
            </a:r>
          </a:p>
        </p:txBody>
      </p:sp>
      <p:sp>
        <p:nvSpPr>
          <p:cNvPr id="101" name="TextBox 100"/>
          <p:cNvSpPr txBox="1"/>
          <p:nvPr/>
        </p:nvSpPr>
        <p:spPr>
          <a:xfrm>
            <a:off x="3452157" y="3113565"/>
            <a:ext cx="14783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538234"/>
                </a:solidFill>
                <a:effectLst/>
                <a:uLnTx/>
                <a:uFillTx/>
                <a:latin typeface="Calibri" charset="0"/>
                <a:ea typeface="Calibri" charset="0"/>
                <a:cs typeface="Calibri" charset="0"/>
              </a:rPr>
              <a:t>Logic Layer</a:t>
            </a:r>
          </a:p>
        </p:txBody>
      </p:sp>
      <p:sp>
        <p:nvSpPr>
          <p:cNvPr id="102" name="TextBox 101"/>
          <p:cNvSpPr txBox="1"/>
          <p:nvPr/>
        </p:nvSpPr>
        <p:spPr>
          <a:xfrm>
            <a:off x="6178439" y="1990294"/>
            <a:ext cx="523532" cy="369332"/>
          </a:xfrm>
          <a:prstGeom prst="rect">
            <a:avLst/>
          </a:prstGeom>
          <a:noFill/>
        </p:spPr>
        <p:txBody>
          <a:bodyPr wrap="non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lumMod val="50000"/>
                    <a:lumOff val="50000"/>
                  </a:srgbClr>
                </a:solidFill>
                <a:effectLst/>
                <a:uLnTx/>
                <a:uFillTx/>
                <a:latin typeface="Calibri" charset="0"/>
                <a:ea typeface="Calibri" charset="0"/>
                <a:cs typeface="Calibri" charset="0"/>
              </a:rPr>
              <a:t>TSVs</a:t>
            </a:r>
          </a:p>
        </p:txBody>
      </p:sp>
      <p:cxnSp>
        <p:nvCxnSpPr>
          <p:cNvPr id="103" name="Straight Arrow Connector 102"/>
          <p:cNvCxnSpPr>
            <a:stCxn id="60" idx="1"/>
          </p:cNvCxnSpPr>
          <p:nvPr/>
        </p:nvCxnSpPr>
        <p:spPr>
          <a:xfrm flipH="1">
            <a:off x="5840500" y="2174960"/>
            <a:ext cx="337939" cy="0"/>
          </a:xfrm>
          <a:prstGeom prst="straightConnector1">
            <a:avLst/>
          </a:prstGeom>
          <a:ln w="15875">
            <a:solidFill>
              <a:schemeClr val="bg1">
                <a:lumMod val="50000"/>
              </a:schemeClr>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60" idx="1"/>
          </p:cNvCxnSpPr>
          <p:nvPr/>
        </p:nvCxnSpPr>
        <p:spPr>
          <a:xfrm flipH="1">
            <a:off x="5726775" y="2174960"/>
            <a:ext cx="451664" cy="155970"/>
          </a:xfrm>
          <a:prstGeom prst="straightConnector1">
            <a:avLst/>
          </a:prstGeom>
          <a:ln w="15875">
            <a:solidFill>
              <a:schemeClr val="bg1">
                <a:lumMod val="50000"/>
              </a:schemeClr>
            </a:solidFill>
            <a:prstDash val="sysDot"/>
            <a:tailEnd type="stealth" w="med" len="lg"/>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3568767" y="1523978"/>
            <a:ext cx="2267712" cy="438912"/>
            <a:chOff x="8036485" y="3390822"/>
            <a:chExt cx="2267712" cy="438912"/>
          </a:xfrm>
          <a:solidFill>
            <a:schemeClr val="bg1">
              <a:lumMod val="95000"/>
            </a:schemeClr>
          </a:solidFill>
        </p:grpSpPr>
        <p:sp>
          <p:nvSpPr>
            <p:cNvPr id="106" name="Parallelogram 105"/>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7" name="Parallelogram 106"/>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8" name="Parallelogram 107"/>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9" name="Parallelogram 108"/>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0" name="Parallelogram 109"/>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1" name="Parallelogram 110"/>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2" name="Parallelogram 111"/>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3" name="Parallelogram 112"/>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4" name="Parallelogram 113"/>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5" name="Parallelogram 114"/>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6" name="Parallelogram 115"/>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7" name="Parallelogram 116"/>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8" name="Parallelogram 117"/>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9" name="Parallelogram 118"/>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20" name="Parallelogram 119"/>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21" name="Parallelogram 120"/>
            <p:cNvSpPr/>
            <p:nvPr/>
          </p:nvSpPr>
          <p:spPr>
            <a:xfrm>
              <a:off x="9320786" y="3721982"/>
              <a:ext cx="554661" cy="97305"/>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22" name="Parallelogram 121"/>
            <p:cNvSpPr/>
            <p:nvPr/>
          </p:nvSpPr>
          <p:spPr>
            <a:xfrm>
              <a:off x="8460845" y="3397123"/>
              <a:ext cx="555772" cy="10588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spTree>
    <p:extLst>
      <p:ext uri="{BB962C8B-B14F-4D97-AF65-F5344CB8AC3E}">
        <p14:creationId xmlns:p14="http://schemas.microsoft.com/office/powerpoint/2010/main" val="1172619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1000"/>
                                        <p:tgtEl>
                                          <p:spTgt spid="32"/>
                                        </p:tgtEl>
                                      </p:cBhvr>
                                    </p:animEffect>
                                  </p:childTnLst>
                                </p:cTn>
                              </p:par>
                              <p:par>
                                <p:cTn id="22" presetID="22" presetClass="entr" presetSubtype="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1000"/>
                                        <p:tgtEl>
                                          <p:spTgt spid="33"/>
                                        </p:tgtEl>
                                      </p:cBhvr>
                                    </p:animEffect>
                                  </p:childTnLst>
                                </p:cTn>
                              </p:par>
                              <p:par>
                                <p:cTn id="25" presetID="22" presetClass="entr" presetSubtype="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1000"/>
                                        <p:tgtEl>
                                          <p:spTgt spid="34"/>
                                        </p:tgtEl>
                                      </p:cBhvr>
                                    </p:animEffect>
                                  </p:childTnLst>
                                </p:cTn>
                              </p:par>
                              <p:par>
                                <p:cTn id="28" presetID="22" presetClass="entr" presetSubtype="1"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1000"/>
                                        <p:tgtEl>
                                          <p:spTgt spid="56"/>
                                        </p:tgtEl>
                                      </p:cBhvr>
                                    </p:animEffect>
                                  </p:childTnLst>
                                </p:cTn>
                              </p:par>
                              <p:par>
                                <p:cTn id="31" presetID="22" presetClass="entr" presetSubtype="1"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wipe(up)">
                                      <p:cBhvr>
                                        <p:cTn id="33" dur="1000"/>
                                        <p:tgtEl>
                                          <p:spTgt spid="57"/>
                                        </p:tgtEl>
                                      </p:cBhvr>
                                    </p:animEffect>
                                  </p:childTnLst>
                                </p:cTn>
                              </p:par>
                              <p:par>
                                <p:cTn id="34" presetID="22" presetClass="entr" presetSubtype="1"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up)">
                                      <p:cBhvr>
                                        <p:cTn id="36" dur="1000"/>
                                        <p:tgtEl>
                                          <p:spTgt spid="58"/>
                                        </p:tgtEl>
                                      </p:cBhvr>
                                    </p:animEffect>
                                  </p:childTnLst>
                                </p:cTn>
                              </p:par>
                              <p:par>
                                <p:cTn id="37" presetID="22" presetClass="entr" presetSubtype="1"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wipe(up)">
                                      <p:cBhvr>
                                        <p:cTn id="39" dur="1000"/>
                                        <p:tgtEl>
                                          <p:spTgt spid="77"/>
                                        </p:tgtEl>
                                      </p:cBhvr>
                                    </p:animEffect>
                                  </p:childTnLst>
                                </p:cTn>
                              </p:par>
                              <p:par>
                                <p:cTn id="40" presetID="22" presetClass="entr" presetSubtype="1" fill="hold" nodeType="with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wipe(up)">
                                      <p:cBhvr>
                                        <p:cTn id="42" dur="1000"/>
                                        <p:tgtEl>
                                          <p:spTgt spid="78"/>
                                        </p:tgtEl>
                                      </p:cBhvr>
                                    </p:animEffect>
                                  </p:childTnLst>
                                </p:cTn>
                              </p:par>
                              <p:par>
                                <p:cTn id="43" presetID="22" presetClass="entr" presetSubtype="1" fill="hold" nodeType="with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wipe(up)">
                                      <p:cBhvr>
                                        <p:cTn id="45" dur="1000"/>
                                        <p:tgtEl>
                                          <p:spTgt spid="79"/>
                                        </p:tgtEl>
                                      </p:cBhvr>
                                    </p:animEffect>
                                  </p:childTnLst>
                                </p:cTn>
                              </p:par>
                              <p:par>
                                <p:cTn id="46" presetID="22" presetClass="entr" presetSubtype="1" fill="hold" nodeType="with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wipe(up)">
                                      <p:cBhvr>
                                        <p:cTn id="48" dur="1000"/>
                                        <p:tgtEl>
                                          <p:spTgt spid="80"/>
                                        </p:tgtEl>
                                      </p:cBhvr>
                                    </p:animEffect>
                                  </p:childTnLst>
                                </p:cTn>
                              </p:par>
                              <p:par>
                                <p:cTn id="49" presetID="22" presetClass="entr" presetSubtype="1" fill="hold" nodeType="withEffect">
                                  <p:stCondLst>
                                    <p:cond delay="0"/>
                                  </p:stCondLst>
                                  <p:childTnLst>
                                    <p:set>
                                      <p:cBhvr>
                                        <p:cTn id="50" dur="1" fill="hold">
                                          <p:stCondLst>
                                            <p:cond delay="0"/>
                                          </p:stCondLst>
                                        </p:cTn>
                                        <p:tgtEl>
                                          <p:spTgt spid="81"/>
                                        </p:tgtEl>
                                        <p:attrNameLst>
                                          <p:attrName>style.visibility</p:attrName>
                                        </p:attrNameLst>
                                      </p:cBhvr>
                                      <p:to>
                                        <p:strVal val="visible"/>
                                      </p:to>
                                    </p:set>
                                    <p:animEffect transition="in" filter="wipe(up)">
                                      <p:cBhvr>
                                        <p:cTn id="51" dur="1000"/>
                                        <p:tgtEl>
                                          <p:spTgt spid="81"/>
                                        </p:tgtEl>
                                      </p:cBhvr>
                                    </p:animEffect>
                                  </p:childTnLst>
                                </p:cTn>
                              </p:par>
                              <p:par>
                                <p:cTn id="52" presetID="22" presetClass="entr" presetSubtype="1" fill="hold" nodeType="with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wipe(up)">
                                      <p:cBhvr>
                                        <p:cTn id="54" dur="1000"/>
                                        <p:tgtEl>
                                          <p:spTgt spid="82"/>
                                        </p:tgtEl>
                                      </p:cBhvr>
                                    </p:animEffect>
                                  </p:childTnLst>
                                </p:cTn>
                              </p:par>
                              <p:par>
                                <p:cTn id="55" presetID="22" presetClass="entr" presetSubtype="1" fill="hold" nodeType="with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wipe(up)">
                                      <p:cBhvr>
                                        <p:cTn id="57" dur="1000"/>
                                        <p:tgtEl>
                                          <p:spTgt spid="83"/>
                                        </p:tgtEl>
                                      </p:cBhvr>
                                    </p:animEffect>
                                  </p:childTnLst>
                                </p:cTn>
                              </p:par>
                              <p:par>
                                <p:cTn id="58" presetID="22" presetClass="entr" presetSubtype="1" fill="hold" nodeType="with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wipe(up)">
                                      <p:cBhvr>
                                        <p:cTn id="60" dur="1000"/>
                                        <p:tgtEl>
                                          <p:spTgt spid="84"/>
                                        </p:tgtEl>
                                      </p:cBhvr>
                                    </p:animEffect>
                                  </p:childTnLst>
                                </p:cTn>
                              </p:par>
                              <p:par>
                                <p:cTn id="61" presetID="22" presetClass="entr" presetSubtype="1" fill="hold" nodeType="with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wipe(up)">
                                      <p:cBhvr>
                                        <p:cTn id="63" dur="1000"/>
                                        <p:tgtEl>
                                          <p:spTgt spid="85"/>
                                        </p:tgtEl>
                                      </p:cBhvr>
                                    </p:animEffect>
                                  </p:childTnLst>
                                </p:cTn>
                              </p:par>
                              <p:par>
                                <p:cTn id="64" presetID="22" presetClass="entr" presetSubtype="1" fill="hold" nodeType="with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wipe(up)">
                                      <p:cBhvr>
                                        <p:cTn id="66" dur="1000"/>
                                        <p:tgtEl>
                                          <p:spTgt spid="86"/>
                                        </p:tgtEl>
                                      </p:cBhvr>
                                    </p:animEffect>
                                  </p:childTnLst>
                                </p:cTn>
                              </p:par>
                              <p:par>
                                <p:cTn id="67" presetID="22" presetClass="entr" presetSubtype="1" fill="hold" nodeType="withEffect">
                                  <p:stCondLst>
                                    <p:cond delay="0"/>
                                  </p:stCondLst>
                                  <p:childTnLst>
                                    <p:set>
                                      <p:cBhvr>
                                        <p:cTn id="68" dur="1" fill="hold">
                                          <p:stCondLst>
                                            <p:cond delay="0"/>
                                          </p:stCondLst>
                                        </p:cTn>
                                        <p:tgtEl>
                                          <p:spTgt spid="87"/>
                                        </p:tgtEl>
                                        <p:attrNameLst>
                                          <p:attrName>style.visibility</p:attrName>
                                        </p:attrNameLst>
                                      </p:cBhvr>
                                      <p:to>
                                        <p:strVal val="visible"/>
                                      </p:to>
                                    </p:set>
                                    <p:animEffect transition="in" filter="wipe(up)">
                                      <p:cBhvr>
                                        <p:cTn id="69" dur="1000"/>
                                        <p:tgtEl>
                                          <p:spTgt spid="87"/>
                                        </p:tgtEl>
                                      </p:cBhvr>
                                    </p:animEffect>
                                  </p:childTnLst>
                                </p:cTn>
                              </p:par>
                              <p:par>
                                <p:cTn id="70" presetID="22" presetClass="entr" presetSubtype="1" fill="hold" nodeType="withEffect">
                                  <p:stCondLst>
                                    <p:cond delay="0"/>
                                  </p:stCondLst>
                                  <p:childTnLst>
                                    <p:set>
                                      <p:cBhvr>
                                        <p:cTn id="71" dur="1" fill="hold">
                                          <p:stCondLst>
                                            <p:cond delay="0"/>
                                          </p:stCondLst>
                                        </p:cTn>
                                        <p:tgtEl>
                                          <p:spTgt spid="88"/>
                                        </p:tgtEl>
                                        <p:attrNameLst>
                                          <p:attrName>style.visibility</p:attrName>
                                        </p:attrNameLst>
                                      </p:cBhvr>
                                      <p:to>
                                        <p:strVal val="visible"/>
                                      </p:to>
                                    </p:set>
                                    <p:animEffect transition="in" filter="wipe(up)">
                                      <p:cBhvr>
                                        <p:cTn id="72" dur="1000"/>
                                        <p:tgtEl>
                                          <p:spTgt spid="88"/>
                                        </p:tgtEl>
                                      </p:cBhvr>
                                    </p:animEffect>
                                  </p:childTnLst>
                                </p:cTn>
                              </p:par>
                              <p:par>
                                <p:cTn id="73" presetID="22" presetClass="entr" presetSubtype="1" fill="hold" nodeType="withEffect">
                                  <p:stCondLst>
                                    <p:cond delay="0"/>
                                  </p:stCondLst>
                                  <p:childTnLst>
                                    <p:set>
                                      <p:cBhvr>
                                        <p:cTn id="74" dur="1" fill="hold">
                                          <p:stCondLst>
                                            <p:cond delay="0"/>
                                          </p:stCondLst>
                                        </p:cTn>
                                        <p:tgtEl>
                                          <p:spTgt spid="89"/>
                                        </p:tgtEl>
                                        <p:attrNameLst>
                                          <p:attrName>style.visibility</p:attrName>
                                        </p:attrNameLst>
                                      </p:cBhvr>
                                      <p:to>
                                        <p:strVal val="visible"/>
                                      </p:to>
                                    </p:set>
                                    <p:animEffect transition="in" filter="wipe(up)">
                                      <p:cBhvr>
                                        <p:cTn id="75" dur="1000"/>
                                        <p:tgtEl>
                                          <p:spTgt spid="89"/>
                                        </p:tgtEl>
                                      </p:cBhvr>
                                    </p:animEffect>
                                  </p:childTnLst>
                                </p:cTn>
                              </p:par>
                              <p:par>
                                <p:cTn id="76" presetID="22" presetClass="entr" presetSubtype="1" fill="hold" nodeType="withEffect">
                                  <p:stCondLst>
                                    <p:cond delay="0"/>
                                  </p:stCondLst>
                                  <p:childTnLst>
                                    <p:set>
                                      <p:cBhvr>
                                        <p:cTn id="77" dur="1" fill="hold">
                                          <p:stCondLst>
                                            <p:cond delay="0"/>
                                          </p:stCondLst>
                                        </p:cTn>
                                        <p:tgtEl>
                                          <p:spTgt spid="90"/>
                                        </p:tgtEl>
                                        <p:attrNameLst>
                                          <p:attrName>style.visibility</p:attrName>
                                        </p:attrNameLst>
                                      </p:cBhvr>
                                      <p:to>
                                        <p:strVal val="visible"/>
                                      </p:to>
                                    </p:set>
                                    <p:animEffect transition="in" filter="wipe(up)">
                                      <p:cBhvr>
                                        <p:cTn id="78" dur="1000"/>
                                        <p:tgtEl>
                                          <p:spTgt spid="90"/>
                                        </p:tgtEl>
                                      </p:cBhvr>
                                    </p:animEffect>
                                  </p:childTnLst>
                                </p:cTn>
                              </p:par>
                              <p:par>
                                <p:cTn id="79" presetID="22" presetClass="entr" presetSubtype="1" fill="hold" nodeType="withEffect">
                                  <p:stCondLst>
                                    <p:cond delay="0"/>
                                  </p:stCondLst>
                                  <p:childTnLst>
                                    <p:set>
                                      <p:cBhvr>
                                        <p:cTn id="80" dur="1" fill="hold">
                                          <p:stCondLst>
                                            <p:cond delay="0"/>
                                          </p:stCondLst>
                                        </p:cTn>
                                        <p:tgtEl>
                                          <p:spTgt spid="91"/>
                                        </p:tgtEl>
                                        <p:attrNameLst>
                                          <p:attrName>style.visibility</p:attrName>
                                        </p:attrNameLst>
                                      </p:cBhvr>
                                      <p:to>
                                        <p:strVal val="visible"/>
                                      </p:to>
                                    </p:set>
                                    <p:animEffect transition="in" filter="wipe(up)">
                                      <p:cBhvr>
                                        <p:cTn id="81" dur="1000"/>
                                        <p:tgtEl>
                                          <p:spTgt spid="91"/>
                                        </p:tgtEl>
                                      </p:cBhvr>
                                    </p:animEffect>
                                  </p:childTnLst>
                                </p:cTn>
                              </p:par>
                              <p:par>
                                <p:cTn id="82" presetID="22" presetClass="entr" presetSubtype="1" fill="hold" nodeType="withEffect">
                                  <p:stCondLst>
                                    <p:cond delay="0"/>
                                  </p:stCondLst>
                                  <p:childTnLst>
                                    <p:set>
                                      <p:cBhvr>
                                        <p:cTn id="83" dur="1" fill="hold">
                                          <p:stCondLst>
                                            <p:cond delay="0"/>
                                          </p:stCondLst>
                                        </p:cTn>
                                        <p:tgtEl>
                                          <p:spTgt spid="92"/>
                                        </p:tgtEl>
                                        <p:attrNameLst>
                                          <p:attrName>style.visibility</p:attrName>
                                        </p:attrNameLst>
                                      </p:cBhvr>
                                      <p:to>
                                        <p:strVal val="visible"/>
                                      </p:to>
                                    </p:set>
                                    <p:animEffect transition="in" filter="wipe(up)">
                                      <p:cBhvr>
                                        <p:cTn id="84" dur="1000"/>
                                        <p:tgtEl>
                                          <p:spTgt spid="92"/>
                                        </p:tgtEl>
                                      </p:cBhvr>
                                    </p:animEffect>
                                  </p:childTnLst>
                                </p:cTn>
                              </p:par>
                              <p:par>
                                <p:cTn id="85" presetID="22" presetClass="entr" presetSubtype="1" fill="hold" nodeType="withEffect">
                                  <p:stCondLst>
                                    <p:cond delay="0"/>
                                  </p:stCondLst>
                                  <p:childTnLst>
                                    <p:set>
                                      <p:cBhvr>
                                        <p:cTn id="86" dur="1" fill="hold">
                                          <p:stCondLst>
                                            <p:cond delay="0"/>
                                          </p:stCondLst>
                                        </p:cTn>
                                        <p:tgtEl>
                                          <p:spTgt spid="93"/>
                                        </p:tgtEl>
                                        <p:attrNameLst>
                                          <p:attrName>style.visibility</p:attrName>
                                        </p:attrNameLst>
                                      </p:cBhvr>
                                      <p:to>
                                        <p:strVal val="visible"/>
                                      </p:to>
                                    </p:set>
                                    <p:animEffect transition="in" filter="wipe(up)">
                                      <p:cBhvr>
                                        <p:cTn id="87" dur="1000"/>
                                        <p:tgtEl>
                                          <p:spTgt spid="93"/>
                                        </p:tgtEl>
                                      </p:cBhvr>
                                    </p:animEffect>
                                  </p:childTnLst>
                                </p:cTn>
                              </p:par>
                              <p:par>
                                <p:cTn id="88" presetID="22" presetClass="entr" presetSubtype="1" fill="hold" nodeType="withEffect">
                                  <p:stCondLst>
                                    <p:cond delay="0"/>
                                  </p:stCondLst>
                                  <p:childTnLst>
                                    <p:set>
                                      <p:cBhvr>
                                        <p:cTn id="89" dur="1" fill="hold">
                                          <p:stCondLst>
                                            <p:cond delay="0"/>
                                          </p:stCondLst>
                                        </p:cTn>
                                        <p:tgtEl>
                                          <p:spTgt spid="94"/>
                                        </p:tgtEl>
                                        <p:attrNameLst>
                                          <p:attrName>style.visibility</p:attrName>
                                        </p:attrNameLst>
                                      </p:cBhvr>
                                      <p:to>
                                        <p:strVal val="visible"/>
                                      </p:to>
                                    </p:set>
                                    <p:animEffect transition="in" filter="wipe(up)">
                                      <p:cBhvr>
                                        <p:cTn id="90" dur="1000"/>
                                        <p:tgtEl>
                                          <p:spTgt spid="94"/>
                                        </p:tgtEl>
                                      </p:cBhvr>
                                    </p:animEffect>
                                  </p:childTnLst>
                                </p:cTn>
                              </p:par>
                              <p:par>
                                <p:cTn id="91" presetID="22" presetClass="entr" presetSubtype="1" fill="hold" nodeType="withEffect">
                                  <p:stCondLst>
                                    <p:cond delay="0"/>
                                  </p:stCondLst>
                                  <p:childTnLst>
                                    <p:set>
                                      <p:cBhvr>
                                        <p:cTn id="92" dur="1" fill="hold">
                                          <p:stCondLst>
                                            <p:cond delay="0"/>
                                          </p:stCondLst>
                                        </p:cTn>
                                        <p:tgtEl>
                                          <p:spTgt spid="95"/>
                                        </p:tgtEl>
                                        <p:attrNameLst>
                                          <p:attrName>style.visibility</p:attrName>
                                        </p:attrNameLst>
                                      </p:cBhvr>
                                      <p:to>
                                        <p:strVal val="visible"/>
                                      </p:to>
                                    </p:set>
                                    <p:animEffect transition="in" filter="wipe(up)">
                                      <p:cBhvr>
                                        <p:cTn id="93" dur="1000"/>
                                        <p:tgtEl>
                                          <p:spTgt spid="95"/>
                                        </p:tgtEl>
                                      </p:cBhvr>
                                    </p:animEffect>
                                  </p:childTnLst>
                                </p:cTn>
                              </p:par>
                              <p:par>
                                <p:cTn id="94" presetID="22" presetClass="entr" presetSubtype="1" fill="hold" nodeType="withEffect">
                                  <p:stCondLst>
                                    <p:cond delay="0"/>
                                  </p:stCondLst>
                                  <p:childTnLst>
                                    <p:set>
                                      <p:cBhvr>
                                        <p:cTn id="95" dur="1" fill="hold">
                                          <p:stCondLst>
                                            <p:cond delay="0"/>
                                          </p:stCondLst>
                                        </p:cTn>
                                        <p:tgtEl>
                                          <p:spTgt spid="96"/>
                                        </p:tgtEl>
                                        <p:attrNameLst>
                                          <p:attrName>style.visibility</p:attrName>
                                        </p:attrNameLst>
                                      </p:cBhvr>
                                      <p:to>
                                        <p:strVal val="visible"/>
                                      </p:to>
                                    </p:set>
                                    <p:animEffect transition="in" filter="wipe(up)">
                                      <p:cBhvr>
                                        <p:cTn id="96" dur="1000"/>
                                        <p:tgtEl>
                                          <p:spTgt spid="96"/>
                                        </p:tgtEl>
                                      </p:cBhvr>
                                    </p:animEffect>
                                  </p:childTnLst>
                                </p:cTn>
                              </p:par>
                              <p:par>
                                <p:cTn id="97" presetID="22" presetClass="entr" presetSubtype="1" fill="hold" nodeType="withEffect">
                                  <p:stCondLst>
                                    <p:cond delay="0"/>
                                  </p:stCondLst>
                                  <p:childTnLst>
                                    <p:set>
                                      <p:cBhvr>
                                        <p:cTn id="98" dur="1" fill="hold">
                                          <p:stCondLst>
                                            <p:cond delay="0"/>
                                          </p:stCondLst>
                                        </p:cTn>
                                        <p:tgtEl>
                                          <p:spTgt spid="97"/>
                                        </p:tgtEl>
                                        <p:attrNameLst>
                                          <p:attrName>style.visibility</p:attrName>
                                        </p:attrNameLst>
                                      </p:cBhvr>
                                      <p:to>
                                        <p:strVal val="visible"/>
                                      </p:to>
                                    </p:set>
                                    <p:animEffect transition="in" filter="wipe(up)">
                                      <p:cBhvr>
                                        <p:cTn id="99" dur="1000"/>
                                        <p:tgtEl>
                                          <p:spTgt spid="97"/>
                                        </p:tgtEl>
                                      </p:cBhvr>
                                    </p:animEffect>
                                  </p:childTnLst>
                                </p:cTn>
                              </p:par>
                              <p:par>
                                <p:cTn id="100" presetID="22" presetClass="entr" presetSubtype="1" fill="hold" nodeType="withEffect">
                                  <p:stCondLst>
                                    <p:cond delay="0"/>
                                  </p:stCondLst>
                                  <p:childTnLst>
                                    <p:set>
                                      <p:cBhvr>
                                        <p:cTn id="101" dur="1" fill="hold">
                                          <p:stCondLst>
                                            <p:cond delay="0"/>
                                          </p:stCondLst>
                                        </p:cTn>
                                        <p:tgtEl>
                                          <p:spTgt spid="98"/>
                                        </p:tgtEl>
                                        <p:attrNameLst>
                                          <p:attrName>style.visibility</p:attrName>
                                        </p:attrNameLst>
                                      </p:cBhvr>
                                      <p:to>
                                        <p:strVal val="visible"/>
                                      </p:to>
                                    </p:set>
                                    <p:animEffect transition="in" filter="wipe(up)">
                                      <p:cBhvr>
                                        <p:cTn id="102" dur="1000"/>
                                        <p:tgtEl>
                                          <p:spTgt spid="98"/>
                                        </p:tgtEl>
                                      </p:cBhvr>
                                    </p:animEffect>
                                  </p:childTnLst>
                                </p:cTn>
                              </p:par>
                              <p:par>
                                <p:cTn id="103" presetID="22" presetClass="entr" presetSubtype="1" fill="hold" nodeType="withEffect">
                                  <p:stCondLst>
                                    <p:cond delay="0"/>
                                  </p:stCondLst>
                                  <p:childTnLst>
                                    <p:set>
                                      <p:cBhvr>
                                        <p:cTn id="104" dur="1" fill="hold">
                                          <p:stCondLst>
                                            <p:cond delay="0"/>
                                          </p:stCondLst>
                                        </p:cTn>
                                        <p:tgtEl>
                                          <p:spTgt spid="99"/>
                                        </p:tgtEl>
                                        <p:attrNameLst>
                                          <p:attrName>style.visibility</p:attrName>
                                        </p:attrNameLst>
                                      </p:cBhvr>
                                      <p:to>
                                        <p:strVal val="visible"/>
                                      </p:to>
                                    </p:set>
                                    <p:animEffect transition="in" filter="wipe(up)">
                                      <p:cBhvr>
                                        <p:cTn id="105" dur="1000"/>
                                        <p:tgtEl>
                                          <p:spTgt spid="99"/>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104"/>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103"/>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102"/>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1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01"/>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0" grpId="0"/>
      <p:bldP spid="101" grpId="0"/>
      <p:bldP spid="102"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098800" y="1382408"/>
            <a:ext cx="3454400" cy="2184400"/>
          </a:xfrm>
          <a:prstGeom prst="rect">
            <a:avLst/>
          </a:prstGeom>
        </p:spPr>
      </p:pic>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3D-Stacked Memory</a:t>
            </a:r>
          </a:p>
        </p:txBody>
      </p:sp>
      <p:sp>
        <p:nvSpPr>
          <p:cNvPr id="3" name="Content Placeholder 2"/>
          <p:cNvSpPr>
            <a:spLocks noGrp="1"/>
          </p:cNvSpPr>
          <p:nvPr>
            <p:ph idx="1"/>
          </p:nvPr>
        </p:nvSpPr>
        <p:spPr>
          <a:xfrm>
            <a:off x="228600" y="3846808"/>
            <a:ext cx="8610600" cy="2401594"/>
          </a:xfrm>
        </p:spPr>
        <p:txBody>
          <a:bodyPr/>
          <a:lstStyle/>
          <a:p>
            <a:r>
              <a:rPr lang="en-US" sz="2400" dirty="0">
                <a:solidFill>
                  <a:schemeClr val="bg1">
                    <a:lumMod val="65000"/>
                  </a:schemeClr>
                </a:solidFill>
              </a:rPr>
              <a:t>3D-Stacked DRAM architecture has </a:t>
            </a:r>
            <a:r>
              <a:rPr lang="en-US" sz="2400" b="1" dirty="0">
                <a:solidFill>
                  <a:schemeClr val="bg1">
                    <a:lumMod val="65000"/>
                  </a:schemeClr>
                </a:solidFill>
              </a:rPr>
              <a:t>extremely high bandwidth </a:t>
            </a:r>
            <a:r>
              <a:rPr lang="en-US" sz="2400" dirty="0">
                <a:solidFill>
                  <a:schemeClr val="bg1">
                    <a:lumMod val="65000"/>
                  </a:schemeClr>
                </a:solidFill>
              </a:rPr>
              <a:t>as well as a stacked customizable logic layer</a:t>
            </a:r>
          </a:p>
          <a:p>
            <a:pPr lvl="1"/>
            <a:r>
              <a:rPr lang="en-US" sz="2250" dirty="0">
                <a:solidFill>
                  <a:schemeClr val="bg1">
                    <a:lumMod val="65000"/>
                  </a:schemeClr>
                </a:solidFill>
              </a:rPr>
              <a:t>Logic Layer enables Processing in Memory, offloading computation to this layer and alleviating the memory bus</a:t>
            </a:r>
          </a:p>
          <a:p>
            <a:pPr lvl="1"/>
            <a:r>
              <a:rPr lang="en-US" sz="2250" dirty="0">
                <a:solidFill>
                  <a:schemeClr val="bg1">
                    <a:lumMod val="65000"/>
                  </a:schemeClr>
                </a:solidFill>
              </a:rPr>
              <a:t>Embed GRIM-Filter operations into DRAM logic layer and appropriately distribute </a:t>
            </a:r>
            <a:r>
              <a:rPr lang="en-US" sz="2250" dirty="0" err="1">
                <a:solidFill>
                  <a:schemeClr val="bg1">
                    <a:lumMod val="65000"/>
                  </a:schemeClr>
                </a:solidFill>
              </a:rPr>
              <a:t>bitvectors</a:t>
            </a:r>
            <a:r>
              <a:rPr lang="en-US" sz="2250" dirty="0">
                <a:solidFill>
                  <a:schemeClr val="bg1">
                    <a:lumMod val="65000"/>
                  </a:schemeClr>
                </a:solidFill>
              </a:rPr>
              <a:t> throughout memory</a:t>
            </a:r>
          </a:p>
          <a:p>
            <a:endParaRPr lang="en-US" dirty="0">
              <a:solidFill>
                <a:schemeClr val="bg1">
                  <a:lumMod val="65000"/>
                </a:schemeClr>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Customized Logic</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6" name="Rectangle 45"/>
          <p:cNvSpPr/>
          <p:nvPr/>
        </p:nvSpPr>
        <p:spPr>
          <a:xfrm>
            <a:off x="4067655" y="6303532"/>
            <a:ext cx="5601507"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Tahoma"/>
                <a:ea typeface="+mn-ea"/>
                <a:cs typeface="+mn-cs"/>
              </a:rPr>
              <a:t>http://i1-news.softpedia-static.com/images/news2/Micron-and-Samsung-Join-Force-to-Create-Next-Gen-Hybrid-Memory-2.png</a:t>
            </a:r>
          </a:p>
        </p:txBody>
      </p:sp>
      <p:pic>
        <p:nvPicPr>
          <p:cNvPr id="43" name="Picture 42"/>
          <p:cNvPicPr>
            <a:picLocks noChangeAspect="1"/>
          </p:cNvPicPr>
          <p:nvPr/>
        </p:nvPicPr>
        <p:blipFill>
          <a:blip r:embed="rId5"/>
          <a:stretch>
            <a:fillRect/>
          </a:stretch>
        </p:blipFill>
        <p:spPr>
          <a:xfrm>
            <a:off x="2512409" y="1382408"/>
            <a:ext cx="6606751" cy="4806100"/>
          </a:xfrm>
          <a:prstGeom prst="rect">
            <a:avLst/>
          </a:prstGeom>
        </p:spPr>
      </p:pic>
    </p:spTree>
    <p:extLst>
      <p:ext uri="{BB962C8B-B14F-4D97-AF65-F5344CB8AC3E}">
        <p14:creationId xmlns:p14="http://schemas.microsoft.com/office/powerpoint/2010/main" val="2545937309"/>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098800" y="1382408"/>
            <a:ext cx="3454400" cy="2184400"/>
          </a:xfrm>
          <a:prstGeom prst="rect">
            <a:avLst/>
          </a:prstGeom>
        </p:spPr>
      </p:pic>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3D-Stacked Memory</a:t>
            </a:r>
          </a:p>
        </p:txBody>
      </p:sp>
      <p:sp>
        <p:nvSpPr>
          <p:cNvPr id="3" name="Content Placeholder 2"/>
          <p:cNvSpPr>
            <a:spLocks noGrp="1"/>
          </p:cNvSpPr>
          <p:nvPr>
            <p:ph idx="1"/>
          </p:nvPr>
        </p:nvSpPr>
        <p:spPr>
          <a:xfrm>
            <a:off x="228600" y="3846808"/>
            <a:ext cx="8610600" cy="2401594"/>
          </a:xfrm>
        </p:spPr>
        <p:txBody>
          <a:bodyPr/>
          <a:lstStyle/>
          <a:p>
            <a:r>
              <a:rPr lang="en-US" sz="2400" dirty="0">
                <a:solidFill>
                  <a:schemeClr val="bg1">
                    <a:lumMod val="65000"/>
                  </a:schemeClr>
                </a:solidFill>
              </a:rPr>
              <a:t>3D-stacked DRAM architecture has </a:t>
            </a:r>
            <a:r>
              <a:rPr lang="en-US" sz="2400" b="1" dirty="0">
                <a:solidFill>
                  <a:schemeClr val="bg1">
                    <a:lumMod val="65000"/>
                  </a:schemeClr>
                </a:solidFill>
              </a:rPr>
              <a:t>extremely high bandwidth </a:t>
            </a:r>
            <a:r>
              <a:rPr lang="en-US" sz="2400" dirty="0">
                <a:solidFill>
                  <a:schemeClr val="bg1">
                    <a:lumMod val="65000"/>
                  </a:schemeClr>
                </a:solidFill>
              </a:rPr>
              <a:t>as well as a stacked customizable logic layer</a:t>
            </a:r>
          </a:p>
          <a:p>
            <a:pPr lvl="1"/>
            <a:r>
              <a:rPr lang="en-US" sz="2250" dirty="0">
                <a:solidFill>
                  <a:schemeClr val="bg1">
                    <a:lumMod val="65000"/>
                  </a:schemeClr>
                </a:solidFill>
              </a:rPr>
              <a:t>Logic Layer enables Processing in Memory, offloading computation to this layer and alleviating the memory bus</a:t>
            </a:r>
          </a:p>
          <a:p>
            <a:pPr lvl="1"/>
            <a:r>
              <a:rPr lang="en-US" sz="2250" dirty="0">
                <a:solidFill>
                  <a:schemeClr val="bg1">
                    <a:lumMod val="65000"/>
                  </a:schemeClr>
                </a:solidFill>
              </a:rPr>
              <a:t>Embed GRIM-Filter operations into DRAM logic layer and appropriately distribute </a:t>
            </a:r>
            <a:r>
              <a:rPr lang="en-US" sz="2250" dirty="0" err="1">
                <a:solidFill>
                  <a:schemeClr val="bg1">
                    <a:lumMod val="65000"/>
                  </a:schemeClr>
                </a:solidFill>
              </a:rPr>
              <a:t>bitvectors</a:t>
            </a:r>
            <a:r>
              <a:rPr lang="en-US" sz="2250" dirty="0">
                <a:solidFill>
                  <a:schemeClr val="bg1">
                    <a:lumMod val="65000"/>
                  </a:schemeClr>
                </a:solidFill>
              </a:rPr>
              <a:t> throughout memory</a:t>
            </a:r>
          </a:p>
          <a:p>
            <a:endParaRPr lang="en-US" dirty="0">
              <a:solidFill>
                <a:schemeClr val="bg1">
                  <a:lumMod val="65000"/>
                </a:schemeClr>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Customized Logic</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6" name="Rectangle 45"/>
          <p:cNvSpPr/>
          <p:nvPr/>
        </p:nvSpPr>
        <p:spPr>
          <a:xfrm>
            <a:off x="4018051" y="6340958"/>
            <a:ext cx="5601507"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Tahoma"/>
                <a:ea typeface="+mn-ea"/>
                <a:cs typeface="+mn-cs"/>
              </a:rPr>
              <a:t>http://i1-news.softpedia-static.com/images/news2/Micron-and-Samsung-Join-Force-to-Create-Next-Gen-Hybrid-Memory-2.png</a:t>
            </a:r>
          </a:p>
        </p:txBody>
      </p:sp>
      <p:sp>
        <p:nvSpPr>
          <p:cNvPr id="49" name="Rectangle 48"/>
          <p:cNvSpPr/>
          <p:nvPr/>
        </p:nvSpPr>
        <p:spPr>
          <a:xfrm>
            <a:off x="226409" y="6142208"/>
            <a:ext cx="4572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http://</a:t>
            </a:r>
            <a:r>
              <a:rPr kumimoji="0" lang="en-US" sz="1200" b="0" i="0" u="none" strike="noStrike" kern="1200" cap="none" spc="0" normalizeH="0" baseline="0" noProof="0" dirty="0" err="1">
                <a:ln>
                  <a:noFill/>
                </a:ln>
                <a:solidFill>
                  <a:srgbClr val="000000"/>
                </a:solidFill>
                <a:effectLst/>
                <a:uLnTx/>
                <a:uFillTx/>
                <a:latin typeface="Tahoma"/>
                <a:ea typeface="+mn-ea"/>
                <a:cs typeface="+mn-cs"/>
              </a:rPr>
              <a:t>images.anandtech.com</a:t>
            </a:r>
            <a:r>
              <a:rPr kumimoji="0" lang="en-US" sz="1200" b="0" i="0" u="none" strike="noStrike" kern="1200" cap="none" spc="0" normalizeH="0" baseline="0" noProof="0" dirty="0">
                <a:ln>
                  <a:noFill/>
                </a:ln>
                <a:solidFill>
                  <a:srgbClr val="000000"/>
                </a:solidFill>
                <a:effectLst/>
                <a:uLnTx/>
                <a:uFillTx/>
                <a:latin typeface="Tahoma"/>
                <a:ea typeface="+mn-ea"/>
                <a:cs typeface="+mn-cs"/>
              </a:rPr>
              <a:t>/</a:t>
            </a:r>
            <a:r>
              <a:rPr kumimoji="0" lang="en-US" sz="1200" b="0" i="0" u="none" strike="noStrike" kern="1200" cap="none" spc="0" normalizeH="0" baseline="0" noProof="0" dirty="0" err="1">
                <a:ln>
                  <a:noFill/>
                </a:ln>
                <a:solidFill>
                  <a:srgbClr val="000000"/>
                </a:solidFill>
                <a:effectLst/>
                <a:uLnTx/>
                <a:uFillTx/>
                <a:latin typeface="Tahoma"/>
                <a:ea typeface="+mn-ea"/>
                <a:cs typeface="+mn-cs"/>
              </a:rPr>
              <a:t>doci</a:t>
            </a:r>
            <a:r>
              <a:rPr kumimoji="0" lang="en-US" sz="1200" b="0" i="0" u="none" strike="noStrike" kern="1200" cap="none" spc="0" normalizeH="0" baseline="0" noProof="0" dirty="0">
                <a:ln>
                  <a:noFill/>
                </a:ln>
                <a:solidFill>
                  <a:srgbClr val="000000"/>
                </a:solidFill>
                <a:effectLst/>
                <a:uLnTx/>
                <a:uFillTx/>
                <a:latin typeface="Tahoma"/>
                <a:ea typeface="+mn-ea"/>
                <a:cs typeface="+mn-cs"/>
              </a:rPr>
              <a:t>/9266/HBMCar_678x452.jpg</a:t>
            </a:r>
          </a:p>
        </p:txBody>
      </p:sp>
      <p:pic>
        <p:nvPicPr>
          <p:cNvPr id="43" name="Picture 42"/>
          <p:cNvPicPr>
            <a:picLocks noChangeAspect="1"/>
          </p:cNvPicPr>
          <p:nvPr/>
        </p:nvPicPr>
        <p:blipFill>
          <a:blip r:embed="rId5"/>
          <a:stretch>
            <a:fillRect/>
          </a:stretch>
        </p:blipFill>
        <p:spPr>
          <a:xfrm>
            <a:off x="2512409" y="1382408"/>
            <a:ext cx="6606751" cy="4768674"/>
          </a:xfrm>
          <a:prstGeom prst="rect">
            <a:avLst/>
          </a:prstGeom>
        </p:spPr>
      </p:pic>
      <p:pic>
        <p:nvPicPr>
          <p:cNvPr id="45" name="Picture 44"/>
          <p:cNvPicPr>
            <a:picLocks noChangeAspect="1"/>
          </p:cNvPicPr>
          <p:nvPr/>
        </p:nvPicPr>
        <p:blipFill>
          <a:blip r:embed="rId6"/>
          <a:stretch>
            <a:fillRect/>
          </a:stretch>
        </p:blipFill>
        <p:spPr>
          <a:xfrm>
            <a:off x="228600" y="942936"/>
            <a:ext cx="5587185" cy="5199272"/>
          </a:xfrm>
          <a:prstGeom prst="rect">
            <a:avLst/>
          </a:prstGeom>
        </p:spPr>
      </p:pic>
    </p:spTree>
    <p:extLst>
      <p:ext uri="{BB962C8B-B14F-4D97-AF65-F5344CB8AC3E}">
        <p14:creationId xmlns:p14="http://schemas.microsoft.com/office/powerpoint/2010/main" val="2335342269"/>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1"/>
                </a:solidFill>
                <a:latin typeface="Cambria" charset="0"/>
                <a:ea typeface="Cambria" charset="0"/>
                <a:cs typeface="Cambria" charset="0"/>
              </a:rPr>
              <a:t>GRIM-Filter in 3D-Stacked DRAM</a:t>
            </a:r>
          </a:p>
        </p:txBody>
      </p:sp>
      <p:sp>
        <p:nvSpPr>
          <p:cNvPr id="3" name="Content Placeholder 2"/>
          <p:cNvSpPr>
            <a:spLocks noGrp="1"/>
          </p:cNvSpPr>
          <p:nvPr>
            <p:ph idx="1"/>
          </p:nvPr>
        </p:nvSpPr>
        <p:spPr>
          <a:xfrm>
            <a:off x="228600" y="4286933"/>
            <a:ext cx="8610600" cy="2264876"/>
          </a:xfrm>
        </p:spPr>
        <p:txBody>
          <a:bodyPr/>
          <a:lstStyle/>
          <a:p>
            <a:r>
              <a:rPr lang="en-US" sz="2400" dirty="0"/>
              <a:t>Each DRAM layer is organized as an array of </a:t>
            </a:r>
            <a:r>
              <a:rPr lang="en-US" sz="2400" b="1" dirty="0">
                <a:solidFill>
                  <a:srgbClr val="0070C0"/>
                </a:solidFill>
              </a:rPr>
              <a:t>banks</a:t>
            </a:r>
          </a:p>
          <a:p>
            <a:pPr lvl="1"/>
            <a:r>
              <a:rPr lang="en-US" sz="2250" dirty="0"/>
              <a:t>A</a:t>
            </a:r>
            <a:r>
              <a:rPr lang="en-US" sz="2250" b="1" dirty="0">
                <a:solidFill>
                  <a:srgbClr val="0070C0"/>
                </a:solidFill>
              </a:rPr>
              <a:t> bank </a:t>
            </a:r>
            <a:r>
              <a:rPr lang="en-US" sz="2250" dirty="0"/>
              <a:t>is an array of cells with a row buffer to transfer data</a:t>
            </a:r>
          </a:p>
          <a:p>
            <a:pPr lvl="2"/>
            <a:endParaRPr lang="en-US" sz="2250" dirty="0"/>
          </a:p>
          <a:p>
            <a:r>
              <a:rPr lang="en-US" sz="2400" dirty="0"/>
              <a:t>The layout of </a:t>
            </a:r>
            <a:r>
              <a:rPr lang="en-US" sz="2400" dirty="0" err="1"/>
              <a:t>bitvectors</a:t>
            </a:r>
            <a:r>
              <a:rPr lang="en-US" sz="2400" dirty="0"/>
              <a:t> in a bank enables filtering many bins in parallel</a:t>
            </a:r>
          </a:p>
          <a:p>
            <a:endParaRPr lang="en-US" sz="2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445" name="Picture 444"/>
          <p:cNvPicPr>
            <a:picLocks noChangeAspect="1"/>
          </p:cNvPicPr>
          <p:nvPr/>
        </p:nvPicPr>
        <p:blipFill rotWithShape="1">
          <a:blip r:embed="rId3"/>
          <a:srcRect l="22839"/>
          <a:stretch/>
        </p:blipFill>
        <p:spPr>
          <a:xfrm>
            <a:off x="2548328" y="1219200"/>
            <a:ext cx="5448518" cy="2768600"/>
          </a:xfrm>
          <a:prstGeom prst="rect">
            <a:avLst/>
          </a:prstGeom>
        </p:spPr>
      </p:pic>
      <p:pic>
        <p:nvPicPr>
          <p:cNvPr id="446" name="Picture 445"/>
          <p:cNvPicPr>
            <a:picLocks noChangeAspect="1"/>
          </p:cNvPicPr>
          <p:nvPr/>
        </p:nvPicPr>
        <p:blipFill>
          <a:blip r:embed="rId4"/>
          <a:stretch>
            <a:fillRect/>
          </a:stretch>
        </p:blipFill>
        <p:spPr>
          <a:xfrm>
            <a:off x="919553" y="1171691"/>
            <a:ext cx="7082446" cy="2820218"/>
          </a:xfrm>
          <a:prstGeom prst="rect">
            <a:avLst/>
          </a:prstGeom>
        </p:spPr>
      </p:pic>
    </p:spTree>
    <p:extLst>
      <p:ext uri="{BB962C8B-B14F-4D97-AF65-F5344CB8AC3E}">
        <p14:creationId xmlns:p14="http://schemas.microsoft.com/office/powerpoint/2010/main" val="2159078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1"/>
                </a:solidFill>
                <a:latin typeface="Cambria" charset="0"/>
                <a:ea typeface="Cambria" charset="0"/>
                <a:cs typeface="Cambria" charset="0"/>
              </a:rPr>
              <a:t>GRIM-Filter in 3D-Stacked DRAM</a:t>
            </a:r>
          </a:p>
        </p:txBody>
      </p:sp>
      <p:sp>
        <p:nvSpPr>
          <p:cNvPr id="3" name="Content Placeholder 2"/>
          <p:cNvSpPr>
            <a:spLocks noGrp="1"/>
          </p:cNvSpPr>
          <p:nvPr>
            <p:ph idx="1"/>
          </p:nvPr>
        </p:nvSpPr>
        <p:spPr>
          <a:xfrm>
            <a:off x="228598" y="4072950"/>
            <a:ext cx="8610600" cy="1592262"/>
          </a:xfrm>
        </p:spPr>
        <p:txBody>
          <a:bodyPr/>
          <a:lstStyle/>
          <a:p>
            <a:r>
              <a:rPr lang="en-US" sz="2400" dirty="0"/>
              <a:t>Customized logic for accumulation and comparison </a:t>
            </a:r>
            <a:br>
              <a:rPr lang="en-US" sz="2400" dirty="0"/>
            </a:br>
            <a:r>
              <a:rPr lang="en-US" sz="2400" dirty="0"/>
              <a:t>per genome segment</a:t>
            </a:r>
          </a:p>
          <a:p>
            <a:pPr lvl="1"/>
            <a:r>
              <a:rPr lang="en-US" sz="2250" dirty="0"/>
              <a:t>Low area overhead, simple implementation</a:t>
            </a:r>
          </a:p>
          <a:p>
            <a:pPr lvl="1"/>
            <a:r>
              <a:rPr lang="en-US" sz="2250" dirty="0"/>
              <a:t>For HBM2, we use 4096 </a:t>
            </a:r>
            <a:r>
              <a:rPr lang="en-US" sz="2250" dirty="0" err="1"/>
              <a:t>incrementer</a:t>
            </a:r>
            <a:r>
              <a:rPr lang="en-US" sz="2250" dirty="0"/>
              <a:t> LUTs, 7-bit counters, and comparators in logic layer</a:t>
            </a:r>
          </a:p>
          <a:p>
            <a:pPr marL="258365" lvl="1" indent="0">
              <a:buNone/>
            </a:pPr>
            <a:endParaRPr lang="en-US" sz="4800" b="1" dirty="0">
              <a:solidFill>
                <a:srgbClr val="FF0000"/>
              </a:solidFill>
            </a:endParaRPr>
          </a:p>
          <a:p>
            <a:pPr lvl="1"/>
            <a:endParaRPr lang="en-US" sz="2250" dirty="0"/>
          </a:p>
          <a:p>
            <a:endParaRPr lang="en-US" sz="2000" dirty="0"/>
          </a:p>
          <a:p>
            <a:pPr lvl="1"/>
            <a:endParaRPr lang="en-US" sz="225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1108909" y="886860"/>
            <a:ext cx="6849979" cy="3108670"/>
          </a:xfrm>
          <a:prstGeom prst="rect">
            <a:avLst/>
          </a:prstGeom>
        </p:spPr>
      </p:pic>
      <p:sp>
        <p:nvSpPr>
          <p:cNvPr id="7" name="Rectangle 6"/>
          <p:cNvSpPr/>
          <p:nvPr/>
        </p:nvSpPr>
        <p:spPr>
          <a:xfrm>
            <a:off x="1686804" y="6281256"/>
            <a:ext cx="56941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Tahoma"/>
                <a:ea typeface="+mn-ea"/>
                <a:cs typeface="+mn-cs"/>
              </a:rPr>
              <a:t>Details are in [Kim+, BMC Genomics 2018]</a:t>
            </a:r>
          </a:p>
        </p:txBody>
      </p:sp>
    </p:spTree>
    <p:extLst>
      <p:ext uri="{BB962C8B-B14F-4D97-AF65-F5344CB8AC3E}">
        <p14:creationId xmlns:p14="http://schemas.microsoft.com/office/powerpoint/2010/main" val="3447738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Methodology</a:t>
            </a:r>
          </a:p>
        </p:txBody>
      </p:sp>
      <p:sp>
        <p:nvSpPr>
          <p:cNvPr id="3" name="Content Placeholder 2"/>
          <p:cNvSpPr>
            <a:spLocks noGrp="1"/>
          </p:cNvSpPr>
          <p:nvPr>
            <p:ph idx="1"/>
          </p:nvPr>
        </p:nvSpPr>
        <p:spPr>
          <a:xfrm>
            <a:off x="228600" y="930442"/>
            <a:ext cx="8610600" cy="5165558"/>
          </a:xfrm>
        </p:spPr>
        <p:txBody>
          <a:bodyPr/>
          <a:lstStyle/>
          <a:p>
            <a:r>
              <a:rPr lang="en-US" sz="2400" dirty="0"/>
              <a:t>Performance simulated using an in-house 3D-Stacked DRAM simulator</a:t>
            </a:r>
          </a:p>
          <a:p>
            <a:endParaRPr lang="en-US" sz="1050" dirty="0"/>
          </a:p>
          <a:p>
            <a:r>
              <a:rPr lang="en-US" sz="2400" dirty="0"/>
              <a:t>Evaluate 10 real read data sets</a:t>
            </a:r>
            <a:r>
              <a:rPr lang="en-US" sz="2400" b="1" dirty="0">
                <a:solidFill>
                  <a:srgbClr val="C00000"/>
                </a:solidFill>
              </a:rPr>
              <a:t> </a:t>
            </a:r>
            <a:r>
              <a:rPr lang="en-US" sz="2400" dirty="0"/>
              <a:t>(From the 1000 Genomes Project)</a:t>
            </a:r>
          </a:p>
          <a:p>
            <a:pPr lvl="1"/>
            <a:r>
              <a:rPr lang="en-US" sz="2250" dirty="0"/>
              <a:t>Each data set consists of 4 million reads of length 100</a:t>
            </a:r>
          </a:p>
          <a:p>
            <a:pPr lvl="1"/>
            <a:endParaRPr lang="en-US" sz="1200" dirty="0"/>
          </a:p>
          <a:p>
            <a:r>
              <a:rPr lang="en-US" sz="2400" dirty="0"/>
              <a:t>Evaluate two key metrics</a:t>
            </a:r>
          </a:p>
          <a:p>
            <a:pPr lvl="1"/>
            <a:r>
              <a:rPr lang="en-US" sz="2100" dirty="0"/>
              <a:t>Performance</a:t>
            </a:r>
          </a:p>
          <a:p>
            <a:pPr lvl="1"/>
            <a:r>
              <a:rPr lang="en-US" sz="2250" dirty="0"/>
              <a:t>False negative rate</a:t>
            </a:r>
          </a:p>
          <a:p>
            <a:pPr lvl="2">
              <a:buSzPct val="100000"/>
              <a:buFont typeface="Wingdings" charset="2"/>
              <a:buChar char="§"/>
            </a:pPr>
            <a:r>
              <a:rPr lang="en-US" sz="1850" dirty="0"/>
              <a:t>The fraction of locations that pass the filter but result in a mismatch</a:t>
            </a:r>
          </a:p>
          <a:p>
            <a:pPr lvl="2">
              <a:buSzPct val="100000"/>
              <a:buFont typeface="Wingdings" charset="2"/>
              <a:buChar char="§"/>
            </a:pPr>
            <a:endParaRPr lang="en-US" sz="1100" dirty="0"/>
          </a:p>
          <a:p>
            <a:pPr marL="257175" lvl="1" indent="-257175">
              <a:buClr>
                <a:schemeClr val="accent1"/>
              </a:buClr>
              <a:buSzPct val="125000"/>
              <a:buFont typeface="Wingdings" charset="2"/>
              <a:buChar char="§"/>
            </a:pPr>
            <a:r>
              <a:rPr lang="en-US" sz="2400" dirty="0"/>
              <a:t>Compare against a state-of-the-art filter, </a:t>
            </a:r>
            <a:r>
              <a:rPr lang="en-US" sz="2400" dirty="0" err="1"/>
              <a:t>FastHASH</a:t>
            </a:r>
            <a:r>
              <a:rPr lang="en-US" sz="2400" dirty="0"/>
              <a:t> </a:t>
            </a:r>
            <a:r>
              <a:rPr lang="en-US" sz="1600" b="1" dirty="0">
                <a:solidFill>
                  <a:srgbClr val="4E6229"/>
                </a:solidFill>
              </a:rPr>
              <a:t>[Xin+, BMC Genomics 2013] </a:t>
            </a:r>
            <a:r>
              <a:rPr lang="en-US" sz="2400" dirty="0"/>
              <a:t>when using </a:t>
            </a:r>
            <a:r>
              <a:rPr lang="en-US" sz="2400" dirty="0" err="1"/>
              <a:t>mrFAST</a:t>
            </a:r>
            <a:r>
              <a:rPr lang="en-US" sz="2400" dirty="0"/>
              <a:t>, but </a:t>
            </a:r>
            <a:r>
              <a:rPr lang="en-US" sz="2400" b="1" dirty="0">
                <a:solidFill>
                  <a:srgbClr val="7030A0"/>
                </a:solidFill>
              </a:rPr>
              <a:t>GRIM-Filter can be used with ANY read mapper</a:t>
            </a:r>
            <a:endParaRPr lang="en-US" sz="1600" b="1" dirty="0">
              <a:solidFill>
                <a:srgbClr val="7030A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427012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5745639"/>
            <a:ext cx="9144000" cy="682776"/>
          </a:xfrm>
          <a:prstGeom prst="rect">
            <a:avLst/>
          </a:prstGeom>
          <a:solidFill>
            <a:schemeClr val="accent1">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23"/>
          <p:cNvSpPr/>
          <p:nvPr/>
        </p:nvSpPr>
        <p:spPr>
          <a:xfrm>
            <a:off x="0" y="4551360"/>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Performance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7" name="TextBox 16"/>
          <p:cNvSpPr txBox="1"/>
          <p:nvPr/>
        </p:nvSpPr>
        <p:spPr>
          <a:xfrm>
            <a:off x="1773732" y="5144537"/>
            <a:ext cx="5520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Tahoma"/>
                <a:ea typeface="+mn-ea"/>
                <a:cs typeface="+mn-cs"/>
              </a:rPr>
              <a:t>2.1x average performance benefit</a:t>
            </a:r>
          </a:p>
        </p:txBody>
      </p:sp>
      <p:sp>
        <p:nvSpPr>
          <p:cNvPr id="20" name="TextBox 19"/>
          <p:cNvSpPr txBox="1"/>
          <p:nvPr/>
        </p:nvSpPr>
        <p:spPr>
          <a:xfrm>
            <a:off x="550264" y="4624762"/>
            <a:ext cx="8288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1.8x-3.7x performance benefit across real data sets</a:t>
            </a:r>
          </a:p>
        </p:txBody>
      </p:sp>
      <p:sp>
        <p:nvSpPr>
          <p:cNvPr id="23" name="Content Placeholder 2"/>
          <p:cNvSpPr>
            <a:spLocks noGrp="1"/>
          </p:cNvSpPr>
          <p:nvPr>
            <p:ph idx="1"/>
          </p:nvPr>
        </p:nvSpPr>
        <p:spPr>
          <a:xfrm>
            <a:off x="389429" y="3260175"/>
            <a:ext cx="8610600" cy="1737231"/>
          </a:xfrm>
        </p:spPr>
        <p:txBody>
          <a:bodyPr/>
          <a:lstStyle/>
          <a:p>
            <a:endParaRPr lang="en-US" sz="2400" dirty="0"/>
          </a:p>
          <a:p>
            <a:pPr marL="0" indent="0">
              <a:buNone/>
            </a:pPr>
            <a:endParaRPr lang="en-US" sz="2400" dirty="0"/>
          </a:p>
        </p:txBody>
      </p:sp>
      <p:graphicFrame>
        <p:nvGraphicFramePr>
          <p:cNvPr id="12" name="Chart 11"/>
          <p:cNvGraphicFramePr>
            <a:graphicFrameLocks/>
          </p:cNvGraphicFramePr>
          <p:nvPr/>
        </p:nvGraphicFramePr>
        <p:xfrm>
          <a:off x="550264" y="1829167"/>
          <a:ext cx="6373059" cy="264346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7267662" y="2752041"/>
            <a:ext cx="11608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e</a:t>
            </a:r>
            <a:r>
              <a:rPr kumimoji="0" lang="en-US" sz="1800" b="1" i="0" u="none" strike="noStrike" kern="1200" cap="none" spc="0" normalizeH="0" baseline="0" noProof="0" dirty="0">
                <a:ln>
                  <a:noFill/>
                </a:ln>
                <a:solidFill>
                  <a:srgbClr val="000000"/>
                </a:solidFill>
                <a:effectLst/>
                <a:uLnTx/>
                <a:uFillTx/>
                <a:latin typeface="Tahoma"/>
                <a:ea typeface="+mn-ea"/>
                <a:cs typeface="+mn-cs"/>
              </a:rPr>
              <a:t> = 0.05</a:t>
            </a:r>
            <a:endParaRPr kumimoji="0" lang="en-US" sz="1800" b="0" i="1" u="none" strike="noStrike" kern="1200" cap="none" spc="0" normalizeH="0" baseline="0" noProof="0" dirty="0">
              <a:ln>
                <a:noFill/>
              </a:ln>
              <a:solidFill>
                <a:srgbClr val="000000"/>
              </a:solidFill>
              <a:effectLst/>
              <a:uLnTx/>
              <a:uFillTx/>
              <a:latin typeface="Tahoma"/>
              <a:ea typeface="+mn-ea"/>
              <a:cs typeface="+mn-cs"/>
            </a:endParaRPr>
          </a:p>
        </p:txBody>
      </p:sp>
      <p:sp>
        <p:nvSpPr>
          <p:cNvPr id="14" name="TextBox 13"/>
          <p:cNvSpPr txBox="1"/>
          <p:nvPr/>
        </p:nvSpPr>
        <p:spPr>
          <a:xfrm>
            <a:off x="6696192" y="2171193"/>
            <a:ext cx="230383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Sequence Alignment</a:t>
            </a:r>
            <a:br>
              <a:rPr kumimoji="0" lang="en-US" sz="1600" b="1" i="0" u="none" strike="noStrike" kern="1200" cap="none" spc="0" normalizeH="0" baseline="0" noProof="0" dirty="0">
                <a:ln>
                  <a:noFill/>
                </a:ln>
                <a:solidFill>
                  <a:srgbClr val="000000"/>
                </a:solidFill>
                <a:effectLst/>
                <a:uLnTx/>
                <a:uFillTx/>
                <a:latin typeface="Tahoma"/>
                <a:ea typeface="+mn-ea"/>
                <a:cs typeface="+mn-cs"/>
              </a:rPr>
            </a:br>
            <a:r>
              <a:rPr kumimoji="0" lang="en-US" sz="1600" b="1" i="0" u="none" strike="noStrike" kern="1200" cap="none" spc="0" normalizeH="0" baseline="0" noProof="0" dirty="0">
                <a:ln>
                  <a:noFill/>
                </a:ln>
                <a:solidFill>
                  <a:srgbClr val="000000"/>
                </a:solidFill>
                <a:effectLst/>
                <a:uLnTx/>
                <a:uFillTx/>
                <a:latin typeface="Tahoma"/>
                <a:ea typeface="+mn-ea"/>
                <a:cs typeface="+mn-cs"/>
              </a:rPr>
              <a:t>Error Tolerance </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r>
              <a:rPr kumimoji="0" lang="en-US" sz="1600" b="0" i="1" u="none" strike="noStrike" kern="1200" cap="none" spc="0" normalizeH="0" baseline="0" noProof="0" dirty="0">
                <a:ln>
                  <a:noFill/>
                </a:ln>
                <a:solidFill>
                  <a:srgbClr val="000000"/>
                </a:solidFill>
                <a:effectLst/>
                <a:uLnTx/>
                <a:uFillTx/>
                <a:latin typeface="Tahoma"/>
                <a:ea typeface="+mn-ea"/>
                <a:cs typeface="+mn-cs"/>
              </a:rPr>
              <a:t>e</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p>
        </p:txBody>
      </p:sp>
      <p:sp>
        <p:nvSpPr>
          <p:cNvPr id="16" name="TextBox 15"/>
          <p:cNvSpPr txBox="1"/>
          <p:nvPr/>
        </p:nvSpPr>
        <p:spPr>
          <a:xfrm rot="16200000">
            <a:off x="-1143057" y="2852139"/>
            <a:ext cx="28151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Time </a:t>
            </a:r>
            <a:r>
              <a:rPr kumimoji="0" lang="en-US" sz="2000" b="0" i="0" u="none" strike="noStrike" kern="1200" cap="none" spc="0" normalizeH="0" baseline="0" noProof="0" dirty="0">
                <a:ln>
                  <a:noFill/>
                </a:ln>
                <a:solidFill>
                  <a:srgbClr val="000000"/>
                </a:solidFill>
                <a:effectLst/>
                <a:uLnTx/>
                <a:uFillTx/>
                <a:latin typeface="Tahoma"/>
                <a:ea typeface="+mn-ea"/>
                <a:cs typeface="+mn-cs"/>
              </a:rPr>
              <a:t>(×1000 seconds)</a:t>
            </a:r>
          </a:p>
        </p:txBody>
      </p:sp>
      <p:sp>
        <p:nvSpPr>
          <p:cNvPr id="19" name="Rectangle 18"/>
          <p:cNvSpPr/>
          <p:nvPr/>
        </p:nvSpPr>
        <p:spPr>
          <a:xfrm>
            <a:off x="1773732" y="1479997"/>
            <a:ext cx="638628" cy="19681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TextBox 20"/>
          <p:cNvSpPr txBox="1"/>
          <p:nvPr/>
        </p:nvSpPr>
        <p:spPr>
          <a:xfrm>
            <a:off x="2418520" y="1401725"/>
            <a:ext cx="170674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FastHASH</a:t>
            </a:r>
            <a:r>
              <a:rPr kumimoji="0" lang="en-US" sz="1800" b="0" i="0" u="none" strike="noStrike" kern="1200" cap="none" spc="0" normalizeH="0" baseline="0" noProof="0" dirty="0">
                <a:ln>
                  <a:noFill/>
                </a:ln>
                <a:solidFill>
                  <a:srgbClr val="000000"/>
                </a:solidFill>
                <a:effectLst/>
                <a:uLnTx/>
                <a:uFillTx/>
                <a:latin typeface="Tahoma"/>
                <a:ea typeface="+mn-ea"/>
                <a:cs typeface="+mn-cs"/>
              </a:rPr>
              <a:t> filter</a:t>
            </a:r>
          </a:p>
        </p:txBody>
      </p:sp>
      <p:sp>
        <p:nvSpPr>
          <p:cNvPr id="22" name="Rectangle 21"/>
          <p:cNvSpPr/>
          <p:nvPr/>
        </p:nvSpPr>
        <p:spPr>
          <a:xfrm>
            <a:off x="4575813" y="1479997"/>
            <a:ext cx="638628" cy="196817"/>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TextBox 25"/>
          <p:cNvSpPr txBox="1"/>
          <p:nvPr/>
        </p:nvSpPr>
        <p:spPr>
          <a:xfrm>
            <a:off x="5219660" y="1401725"/>
            <a:ext cx="13374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GRIM-Filter</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27" name="TextBox 26"/>
          <p:cNvSpPr txBox="1"/>
          <p:nvPr/>
        </p:nvSpPr>
        <p:spPr>
          <a:xfrm>
            <a:off x="1773732" y="964505"/>
            <a:ext cx="48856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Benchmarks and their Execution Times</a:t>
            </a:r>
          </a:p>
        </p:txBody>
      </p:sp>
      <p:sp>
        <p:nvSpPr>
          <p:cNvPr id="25" name="TextBox 24"/>
          <p:cNvSpPr txBox="1"/>
          <p:nvPr/>
        </p:nvSpPr>
        <p:spPr>
          <a:xfrm>
            <a:off x="11372" y="5904146"/>
            <a:ext cx="91326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GRIM-Filter gets performance due to its hardware-software co-design</a:t>
            </a:r>
          </a:p>
        </p:txBody>
      </p:sp>
    </p:spTree>
    <p:extLst>
      <p:ext uri="{BB962C8B-B14F-4D97-AF65-F5344CB8AC3E}">
        <p14:creationId xmlns:p14="http://schemas.microsoft.com/office/powerpoint/2010/main" val="3505217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17" grpId="0"/>
      <p:bldP spid="20" grpId="0"/>
      <p:bldP spid="25"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37063"/>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sz="4000" b="1" dirty="0">
                <a:solidFill>
                  <a:schemeClr val="tx1"/>
                </a:solidFill>
                <a:latin typeface="Cambria" charset="0"/>
                <a:ea typeface="Cambria" charset="0"/>
                <a:cs typeface="Cambria" charset="0"/>
              </a:rPr>
              <a:t>GRIM-Filter False Negative Rate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9" name="TextBox 18"/>
          <p:cNvSpPr txBox="1"/>
          <p:nvPr/>
        </p:nvSpPr>
        <p:spPr>
          <a:xfrm>
            <a:off x="1107951" y="5098795"/>
            <a:ext cx="7270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Tahoma"/>
                <a:ea typeface="+mn-ea"/>
                <a:cs typeface="+mn-cs"/>
              </a:rPr>
              <a:t>6.0x average reduction in False Negative Rate</a:t>
            </a:r>
          </a:p>
        </p:txBody>
      </p:sp>
      <p:sp>
        <p:nvSpPr>
          <p:cNvPr id="20" name="TextBox 19"/>
          <p:cNvSpPr txBox="1"/>
          <p:nvPr/>
        </p:nvSpPr>
        <p:spPr>
          <a:xfrm>
            <a:off x="228600" y="4610465"/>
            <a:ext cx="8915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5.6x-6.4x False Negative reduction across real data sets</a:t>
            </a:r>
          </a:p>
        </p:txBody>
      </p:sp>
      <p:sp>
        <p:nvSpPr>
          <p:cNvPr id="11" name="TextBox 10"/>
          <p:cNvSpPr txBox="1"/>
          <p:nvPr/>
        </p:nvSpPr>
        <p:spPr>
          <a:xfrm rot="16200000">
            <a:off x="-1103391" y="2843973"/>
            <a:ext cx="27462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False Negative Rate</a:t>
            </a:r>
            <a:endParaRPr kumimoji="0" lang="en-US" sz="2000" b="0" i="0" u="none" strike="noStrike" kern="1200" cap="none" spc="0" normalizeH="0" baseline="0" noProof="0" dirty="0">
              <a:ln>
                <a:noFill/>
              </a:ln>
              <a:solidFill>
                <a:srgbClr val="000000"/>
              </a:solidFill>
              <a:effectLst/>
              <a:uLnTx/>
              <a:uFillTx/>
              <a:latin typeface="Tahoma"/>
              <a:ea typeface="+mn-ea"/>
              <a:cs typeface="+mn-cs"/>
            </a:endParaRPr>
          </a:p>
        </p:txBody>
      </p:sp>
      <p:sp>
        <p:nvSpPr>
          <p:cNvPr id="14" name="TextBox 13"/>
          <p:cNvSpPr txBox="1"/>
          <p:nvPr/>
        </p:nvSpPr>
        <p:spPr>
          <a:xfrm>
            <a:off x="7320300" y="2721732"/>
            <a:ext cx="11608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e</a:t>
            </a:r>
            <a:r>
              <a:rPr kumimoji="0" lang="en-US" sz="1800" b="1" i="0" u="none" strike="noStrike" kern="1200" cap="none" spc="0" normalizeH="0" baseline="0" noProof="0" dirty="0">
                <a:ln>
                  <a:noFill/>
                </a:ln>
                <a:solidFill>
                  <a:srgbClr val="000000"/>
                </a:solidFill>
                <a:effectLst/>
                <a:uLnTx/>
                <a:uFillTx/>
                <a:latin typeface="Tahoma"/>
                <a:ea typeface="+mn-ea"/>
                <a:cs typeface="+mn-cs"/>
              </a:rPr>
              <a:t> = 0.05</a:t>
            </a:r>
            <a:endParaRPr kumimoji="0" lang="en-US" sz="1800" b="0" i="1" u="none" strike="noStrike" kern="1200" cap="none" spc="0" normalizeH="0" baseline="0" noProof="0" dirty="0">
              <a:ln>
                <a:noFill/>
              </a:ln>
              <a:solidFill>
                <a:srgbClr val="000000"/>
              </a:solidFill>
              <a:effectLst/>
              <a:uLnTx/>
              <a:uFillTx/>
              <a:latin typeface="Tahoma"/>
              <a:ea typeface="+mn-ea"/>
              <a:cs typeface="+mn-cs"/>
            </a:endParaRPr>
          </a:p>
        </p:txBody>
      </p:sp>
      <p:sp>
        <p:nvSpPr>
          <p:cNvPr id="15" name="Rectangle 14"/>
          <p:cNvSpPr/>
          <p:nvPr/>
        </p:nvSpPr>
        <p:spPr>
          <a:xfrm>
            <a:off x="1626478" y="1502728"/>
            <a:ext cx="638628" cy="19681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TextBox 16"/>
          <p:cNvSpPr txBox="1"/>
          <p:nvPr/>
        </p:nvSpPr>
        <p:spPr>
          <a:xfrm>
            <a:off x="2265106" y="1421732"/>
            <a:ext cx="170674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FastHASH</a:t>
            </a:r>
            <a:r>
              <a:rPr kumimoji="0" lang="en-US" sz="1800" b="0" i="0" u="none" strike="noStrike" kern="1200" cap="none" spc="0" normalizeH="0" baseline="0" noProof="0" dirty="0">
                <a:ln>
                  <a:noFill/>
                </a:ln>
                <a:solidFill>
                  <a:srgbClr val="000000"/>
                </a:solidFill>
                <a:effectLst/>
                <a:uLnTx/>
                <a:uFillTx/>
                <a:latin typeface="Tahoma"/>
                <a:ea typeface="+mn-ea"/>
                <a:cs typeface="+mn-cs"/>
              </a:rPr>
              <a:t> filter</a:t>
            </a:r>
          </a:p>
        </p:txBody>
      </p:sp>
      <p:sp>
        <p:nvSpPr>
          <p:cNvPr id="21" name="Rectangle 20"/>
          <p:cNvSpPr/>
          <p:nvPr/>
        </p:nvSpPr>
        <p:spPr>
          <a:xfrm>
            <a:off x="4428559" y="1502728"/>
            <a:ext cx="638628" cy="196817"/>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TextBox 21"/>
          <p:cNvSpPr txBox="1"/>
          <p:nvPr/>
        </p:nvSpPr>
        <p:spPr>
          <a:xfrm>
            <a:off x="5072406" y="1424456"/>
            <a:ext cx="13374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GRIM-Filter</a:t>
            </a:r>
          </a:p>
        </p:txBody>
      </p:sp>
      <p:graphicFrame>
        <p:nvGraphicFramePr>
          <p:cNvPr id="24" name="Chart 23"/>
          <p:cNvGraphicFramePr>
            <a:graphicFrameLocks/>
          </p:cNvGraphicFramePr>
          <p:nvPr/>
        </p:nvGraphicFramePr>
        <p:xfrm>
          <a:off x="609600" y="1844713"/>
          <a:ext cx="6318127" cy="2609099"/>
        </p:xfrm>
        <a:graphic>
          <a:graphicData uri="http://schemas.openxmlformats.org/drawingml/2006/chart">
            <c:chart xmlns:c="http://schemas.openxmlformats.org/drawingml/2006/chart" xmlns:r="http://schemas.openxmlformats.org/officeDocument/2006/relationships" r:id="rId3"/>
          </a:graphicData>
        </a:graphic>
      </p:graphicFrame>
      <p:pic>
        <p:nvPicPr>
          <p:cNvPr id="25" name="Picture 24"/>
          <p:cNvPicPr>
            <a:picLocks noChangeAspect="1"/>
          </p:cNvPicPr>
          <p:nvPr/>
        </p:nvPicPr>
        <p:blipFill>
          <a:blip r:embed="rId4"/>
          <a:stretch>
            <a:fillRect/>
          </a:stretch>
        </p:blipFill>
        <p:spPr>
          <a:xfrm>
            <a:off x="609600" y="3777745"/>
            <a:ext cx="6203398" cy="622300"/>
          </a:xfrm>
          <a:prstGeom prst="rect">
            <a:avLst/>
          </a:prstGeom>
        </p:spPr>
      </p:pic>
      <p:sp>
        <p:nvSpPr>
          <p:cNvPr id="26" name="TextBox 25"/>
          <p:cNvSpPr txBox="1"/>
          <p:nvPr/>
        </p:nvSpPr>
        <p:spPr>
          <a:xfrm>
            <a:off x="1579409" y="1000843"/>
            <a:ext cx="50372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Benchmarks and their False Negative Rates</a:t>
            </a:r>
          </a:p>
        </p:txBody>
      </p:sp>
      <p:sp>
        <p:nvSpPr>
          <p:cNvPr id="13" name="TextBox 12"/>
          <p:cNvSpPr txBox="1"/>
          <p:nvPr/>
        </p:nvSpPr>
        <p:spPr>
          <a:xfrm>
            <a:off x="6748830" y="2069823"/>
            <a:ext cx="230383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Sequence Alignment</a:t>
            </a:r>
            <a:br>
              <a:rPr kumimoji="0" lang="en-US" sz="1600" b="1" i="0" u="none" strike="noStrike" kern="1200" cap="none" spc="0" normalizeH="0" baseline="0" noProof="0" dirty="0">
                <a:ln>
                  <a:noFill/>
                </a:ln>
                <a:solidFill>
                  <a:srgbClr val="000000"/>
                </a:solidFill>
                <a:effectLst/>
                <a:uLnTx/>
                <a:uFillTx/>
                <a:latin typeface="Tahoma"/>
                <a:ea typeface="+mn-ea"/>
                <a:cs typeface="+mn-cs"/>
              </a:rPr>
            </a:br>
            <a:r>
              <a:rPr kumimoji="0" lang="en-US" sz="1600" b="1" i="0" u="none" strike="noStrike" kern="1200" cap="none" spc="0" normalizeH="0" baseline="0" noProof="0" dirty="0">
                <a:ln>
                  <a:noFill/>
                </a:ln>
                <a:solidFill>
                  <a:srgbClr val="000000"/>
                </a:solidFill>
                <a:effectLst/>
                <a:uLnTx/>
                <a:uFillTx/>
                <a:latin typeface="Tahoma"/>
                <a:ea typeface="+mn-ea"/>
                <a:cs typeface="+mn-cs"/>
              </a:rPr>
              <a:t>Error Tolerance </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r>
              <a:rPr kumimoji="0" lang="en-US" sz="1600" b="0" i="1" u="none" strike="noStrike" kern="1200" cap="none" spc="0" normalizeH="0" baseline="0" noProof="0" dirty="0">
                <a:ln>
                  <a:noFill/>
                </a:ln>
                <a:solidFill>
                  <a:srgbClr val="000000"/>
                </a:solidFill>
                <a:effectLst/>
                <a:uLnTx/>
                <a:uFillTx/>
                <a:latin typeface="Tahoma"/>
                <a:ea typeface="+mn-ea"/>
                <a:cs typeface="+mn-cs"/>
              </a:rPr>
              <a:t>e</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p>
        </p:txBody>
      </p:sp>
      <p:sp>
        <p:nvSpPr>
          <p:cNvPr id="23" name="Rectangle 22"/>
          <p:cNvSpPr/>
          <p:nvPr/>
        </p:nvSpPr>
        <p:spPr>
          <a:xfrm>
            <a:off x="0" y="5745639"/>
            <a:ext cx="9144000" cy="682776"/>
          </a:xfrm>
          <a:prstGeom prst="rect">
            <a:avLst/>
          </a:prstGeom>
          <a:solidFill>
            <a:schemeClr val="accent1">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TextBox 26"/>
          <p:cNvSpPr txBox="1"/>
          <p:nvPr/>
        </p:nvSpPr>
        <p:spPr>
          <a:xfrm>
            <a:off x="195641" y="5915297"/>
            <a:ext cx="87527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GRIM-Filter utilizes more information available in the read to filter</a:t>
            </a:r>
          </a:p>
        </p:txBody>
      </p:sp>
    </p:spTree>
    <p:extLst>
      <p:ext uri="{BB962C8B-B14F-4D97-AF65-F5344CB8AC3E}">
        <p14:creationId xmlns:p14="http://schemas.microsoft.com/office/powerpoint/2010/main" val="1786934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P spid="20" grpId="0"/>
      <p:bldP spid="23" grpId="0" animBg="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533D-6578-9244-9E1E-65F2A91829C2}"/>
              </a:ext>
            </a:extLst>
          </p:cNvPr>
          <p:cNvSpPr>
            <a:spLocks noGrp="1"/>
          </p:cNvSpPr>
          <p:nvPr>
            <p:ph type="title"/>
          </p:nvPr>
        </p:nvSpPr>
        <p:spPr/>
        <p:txBody>
          <a:bodyPr>
            <a:normAutofit/>
          </a:bodyPr>
          <a:lstStyle/>
          <a:p>
            <a:r>
              <a:rPr lang="en-US" dirty="0"/>
              <a:t>Cost of Sequencing (cont.)</a:t>
            </a:r>
          </a:p>
        </p:txBody>
      </p:sp>
      <p:sp>
        <p:nvSpPr>
          <p:cNvPr id="3" name="Content Placeholder 2">
            <a:extLst>
              <a:ext uri="{FF2B5EF4-FFF2-40B4-BE49-F238E27FC236}">
                <a16:creationId xmlns:a16="http://schemas.microsoft.com/office/drawing/2014/main" id="{3D9248F6-5736-8940-A0E5-90DF88C81348}"/>
              </a:ext>
            </a:extLst>
          </p:cNvPr>
          <p:cNvSpPr>
            <a:spLocks noGrp="1"/>
          </p:cNvSpPr>
          <p:nvPr>
            <p:ph idx="1"/>
          </p:nvPr>
        </p:nvSpPr>
        <p:spPr>
          <a:xfrm>
            <a:off x="366963" y="6158167"/>
            <a:ext cx="8410073" cy="270768"/>
          </a:xfrm>
        </p:spPr>
        <p:txBody>
          <a:bodyPr>
            <a:normAutofit fontScale="55000" lnSpcReduction="20000"/>
          </a:bodyPr>
          <a:lstStyle/>
          <a:p>
            <a:pPr marL="179387" indent="0" algn="r">
              <a:buNone/>
            </a:pPr>
            <a:r>
              <a:rPr lang="en-US" dirty="0"/>
              <a:t>*From NIH (</a:t>
            </a:r>
            <a:r>
              <a:rPr lang="en-US" dirty="0">
                <a:hlinkClick r:id="rId2"/>
              </a:rPr>
              <a:t>https://www.genome.gov/about-genomics/fact-sheets/DNA-Sequencing-Costs-Data</a:t>
            </a:r>
            <a:r>
              <a:rPr lang="en-US" dirty="0"/>
              <a:t>)</a:t>
            </a:r>
          </a:p>
        </p:txBody>
      </p:sp>
      <p:pic>
        <p:nvPicPr>
          <p:cNvPr id="2050" name="Picture 2" descr="Cost Per Genome">
            <a:extLst>
              <a:ext uri="{FF2B5EF4-FFF2-40B4-BE49-F238E27FC236}">
                <a16:creationId xmlns:a16="http://schemas.microsoft.com/office/drawing/2014/main" id="{4C91838C-D5EF-7D4A-BF49-482D0886A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71" y="1214617"/>
            <a:ext cx="8660255" cy="487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515940"/>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More on GRIM-Filter</a:t>
            </a:r>
          </a:p>
        </p:txBody>
      </p:sp>
      <p:sp>
        <p:nvSpPr>
          <p:cNvPr id="3" name="Content Placeholder 2"/>
          <p:cNvSpPr>
            <a:spLocks noGrp="1"/>
          </p:cNvSpPr>
          <p:nvPr>
            <p:ph idx="1"/>
          </p:nvPr>
        </p:nvSpPr>
        <p:spPr>
          <a:xfrm>
            <a:off x="228600" y="908720"/>
            <a:ext cx="8915400" cy="4876800"/>
          </a:xfrm>
        </p:spPr>
        <p:txBody>
          <a:bodyPr/>
          <a:lstStyle/>
          <a:p>
            <a:r>
              <a:rPr lang="en-US" sz="1500" dirty="0"/>
              <a:t>Jeremie S. Kim, Damla Senol Cali, </a:t>
            </a:r>
            <a:r>
              <a:rPr lang="en-US" sz="1500" dirty="0" err="1"/>
              <a:t>Hongyi</a:t>
            </a:r>
            <a:r>
              <a:rPr lang="en-US" sz="1500" dirty="0"/>
              <a:t> Xin, </a:t>
            </a:r>
            <a:r>
              <a:rPr lang="en-US" sz="1500" dirty="0" err="1"/>
              <a:t>Donghyuk</a:t>
            </a:r>
            <a:r>
              <a:rPr lang="en-US" sz="1500" dirty="0"/>
              <a:t> Lee, Saugata Ghose, Mohammed Alser, Hasan Hassan, </a:t>
            </a:r>
            <a:r>
              <a:rPr lang="en-US" sz="1500" dirty="0" err="1"/>
              <a:t>Oguz</a:t>
            </a:r>
            <a:r>
              <a:rPr lang="en-US" sz="1500" dirty="0"/>
              <a:t> </a:t>
            </a:r>
            <a:r>
              <a:rPr lang="en-US" sz="1500" dirty="0" err="1"/>
              <a:t>Ergin</a:t>
            </a:r>
            <a:r>
              <a:rPr lang="en-US" sz="1500" dirty="0"/>
              <a:t>, Can Alkan, and </a:t>
            </a:r>
            <a:r>
              <a:rPr lang="en-US" sz="1500" u="sng" dirty="0"/>
              <a:t>Onur Mutlu</a:t>
            </a:r>
            <a:r>
              <a:rPr lang="en-US" sz="1500" dirty="0"/>
              <a:t>,</a:t>
            </a:r>
            <a:br>
              <a:rPr lang="en-US" sz="1500" dirty="0"/>
            </a:br>
            <a:r>
              <a:rPr lang="en-US" sz="1500" b="1" dirty="0">
                <a:hlinkClick r:id="rId2"/>
              </a:rPr>
              <a:t>"GRIM-Filter: Fast Seed Location Filtering in DNA Read Mapping Using Processing-in-Memory Technologies"</a:t>
            </a:r>
            <a:br>
              <a:rPr lang="en-US" sz="1500" dirty="0"/>
            </a:br>
            <a:r>
              <a:rPr lang="en-US" sz="1500" b="1" i="1" dirty="0">
                <a:hlinkClick r:id="rId3"/>
              </a:rPr>
              <a:t>BMC Genomics</a:t>
            </a:r>
            <a:r>
              <a:rPr lang="en-US" sz="1500" dirty="0"/>
              <a:t>, 2018.</a:t>
            </a:r>
            <a:br>
              <a:rPr lang="en-US" sz="1500" dirty="0"/>
            </a:br>
            <a:r>
              <a:rPr lang="en-US" sz="1500" i="1" dirty="0"/>
              <a:t>Proceedings of the </a:t>
            </a:r>
            <a:r>
              <a:rPr lang="en-US" sz="1500" i="1" dirty="0">
                <a:hlinkClick r:id="rId4"/>
              </a:rPr>
              <a:t>16th Asia Pacific Bioinformatics Conference</a:t>
            </a:r>
            <a:r>
              <a:rPr lang="en-US" sz="1500" i="1" dirty="0"/>
              <a:t> (</a:t>
            </a:r>
            <a:r>
              <a:rPr lang="en-US" sz="1500" b="1" i="1" dirty="0"/>
              <a:t>APBC</a:t>
            </a:r>
            <a:r>
              <a:rPr lang="en-US" sz="1500" i="1" dirty="0"/>
              <a:t>)</a:t>
            </a:r>
            <a:r>
              <a:rPr lang="en-US" sz="1500" dirty="0"/>
              <a:t>, Yokohama, Japan, January 2018.</a:t>
            </a:r>
            <a:br>
              <a:rPr lang="en-US" sz="1500" dirty="0"/>
            </a:br>
            <a:r>
              <a:rPr lang="en-US" sz="1500" dirty="0"/>
              <a:t>[</a:t>
            </a:r>
            <a:r>
              <a:rPr lang="en-US" sz="1500" dirty="0">
                <a:hlinkClick r:id="rId5"/>
              </a:rPr>
              <a:t>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Source Code</a:t>
            </a:r>
            <a:r>
              <a:rPr lang="en-US" sz="1500" dirty="0"/>
              <a:t>]</a:t>
            </a:r>
            <a:br>
              <a:rPr lang="en-US" sz="1500" dirty="0"/>
            </a:br>
            <a:r>
              <a:rPr lang="en-US" sz="1500" dirty="0"/>
              <a:t>[</a:t>
            </a:r>
            <a:r>
              <a:rPr lang="en-US" sz="1500" dirty="0">
                <a:hlinkClick r:id="rId2"/>
              </a:rPr>
              <a:t>arxiv.org Version (pdf)</a:t>
            </a:r>
            <a:r>
              <a:rPr lang="en-US" sz="1500" dirty="0"/>
              <a:t>]</a:t>
            </a:r>
            <a:br>
              <a:rPr lang="en-US" sz="1500" dirty="0"/>
            </a:br>
            <a:r>
              <a:rPr lang="en-US" sz="1500" dirty="0"/>
              <a:t>[</a:t>
            </a:r>
            <a:r>
              <a:rPr lang="en-US" sz="1500" dirty="0">
                <a:hlinkClick r:id="rId8"/>
              </a:rPr>
              <a:t>Talk Video at AACBB 2019</a:t>
            </a:r>
            <a:r>
              <a:rPr lang="en-US" sz="1500" dirty="0"/>
              <a:t>]</a:t>
            </a:r>
            <a:br>
              <a:rPr lang="en-US" sz="1500" dirty="0"/>
            </a:br>
            <a:endParaRPr lang="en-US" sz="15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9"/>
          <a:stretch>
            <a:fillRect/>
          </a:stretch>
        </p:blipFill>
        <p:spPr>
          <a:xfrm>
            <a:off x="539552" y="3579884"/>
            <a:ext cx="7956376" cy="2892354"/>
          </a:xfrm>
          <a:prstGeom prst="rect">
            <a:avLst/>
          </a:prstGeom>
        </p:spPr>
      </p:pic>
    </p:spTree>
    <p:extLst>
      <p:ext uri="{BB962C8B-B14F-4D97-AF65-F5344CB8AC3E}">
        <p14:creationId xmlns:p14="http://schemas.microsoft.com/office/powerpoint/2010/main" val="1605018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Aside: In-Memory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688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1028708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675238169"/>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3600756246"/>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66700" y="1135681"/>
            <a:ext cx="8267700" cy="5176881"/>
          </a:xfrm>
          <a:prstGeom prst="rect">
            <a:avLst/>
          </a:prstGeom>
        </p:spPr>
      </p:pic>
    </p:spTree>
    <p:extLst>
      <p:ext uri="{BB962C8B-B14F-4D97-AF65-F5344CB8AC3E}">
        <p14:creationId xmlns:p14="http://schemas.microsoft.com/office/powerpoint/2010/main" val="1359356503"/>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28600" y="1105123"/>
            <a:ext cx="8229600" cy="5219477"/>
          </a:xfrm>
          <a:prstGeom prst="rect">
            <a:avLst/>
          </a:prstGeom>
        </p:spPr>
      </p:pic>
    </p:spTree>
    <p:extLst>
      <p:ext uri="{BB962C8B-B14F-4D97-AF65-F5344CB8AC3E}">
        <p14:creationId xmlns:p14="http://schemas.microsoft.com/office/powerpoint/2010/main" val="365297964"/>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p:cNvPicPr>
            <a:picLocks noChangeAspect="1"/>
          </p:cNvPicPr>
          <p:nvPr/>
        </p:nvPicPr>
        <p:blipFill>
          <a:blip r:embed="rId2"/>
          <a:stretch>
            <a:fillRect/>
          </a:stretch>
        </p:blipFill>
        <p:spPr>
          <a:xfrm>
            <a:off x="304800" y="1069117"/>
            <a:ext cx="8305800" cy="5255483"/>
          </a:xfrm>
          <a:prstGeom prst="rect">
            <a:avLst/>
          </a:prstGeom>
        </p:spPr>
      </p:pic>
    </p:spTree>
    <p:extLst>
      <p:ext uri="{BB962C8B-B14F-4D97-AF65-F5344CB8AC3E}">
        <p14:creationId xmlns:p14="http://schemas.microsoft.com/office/powerpoint/2010/main" val="2238688071"/>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Function Call (Non-Blocking)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4000" y="1066800"/>
            <a:ext cx="8229600" cy="5237018"/>
          </a:xfrm>
          <a:prstGeom prst="rect">
            <a:avLst/>
          </a:prstGeom>
        </p:spPr>
      </p:pic>
    </p:spTree>
    <p:extLst>
      <p:ext uri="{BB962C8B-B14F-4D97-AF65-F5344CB8AC3E}">
        <p14:creationId xmlns:p14="http://schemas.microsoft.com/office/powerpoint/2010/main" val="2625079125"/>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288869672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High-Throughput Sequencing (HTS)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17</a:t>
            </a:fld>
            <a:endParaRPr lang="en-US" altLang="en-US"/>
          </a:p>
        </p:txBody>
      </p:sp>
      <p:pic>
        <p:nvPicPr>
          <p:cNvPr id="18434" name="Picture 2" descr="Image result for next generation sequencing illumina"/>
          <p:cNvPicPr>
            <a:picLocks noChangeAspect="1" noChangeArrowheads="1"/>
          </p:cNvPicPr>
          <p:nvPr/>
        </p:nvPicPr>
        <p:blipFill rotWithShape="1">
          <a:blip r:embed="rId3">
            <a:extLst>
              <a:ext uri="{28A0092B-C50C-407E-A947-70E740481C1C}">
                <a14:useLocalDpi xmlns:a14="http://schemas.microsoft.com/office/drawing/2010/main" val="0"/>
              </a:ext>
            </a:extLst>
          </a:blip>
          <a:srcRect l="35233" t="25008" r="35526" b="16545"/>
          <a:stretch/>
        </p:blipFill>
        <p:spPr bwMode="auto">
          <a:xfrm>
            <a:off x="729328" y="2345594"/>
            <a:ext cx="2573954" cy="38588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3770" t="-1135" b="10364"/>
          <a:stretch/>
        </p:blipFill>
        <p:spPr>
          <a:xfrm>
            <a:off x="3923928" y="1772816"/>
            <a:ext cx="4824536" cy="4589212"/>
          </a:xfrm>
          <a:prstGeom prst="rect">
            <a:avLst/>
          </a:prstGeom>
        </p:spPr>
      </p:pic>
      <p:sp>
        <p:nvSpPr>
          <p:cNvPr id="3" name="Rectangle 2"/>
          <p:cNvSpPr/>
          <p:nvPr/>
        </p:nvSpPr>
        <p:spPr>
          <a:xfrm>
            <a:off x="6481192" y="6230986"/>
            <a:ext cx="611088" cy="150342"/>
          </a:xfrm>
          <a:prstGeom prst="rect">
            <a:avLst/>
          </a:prstGeom>
          <a:solidFill>
            <a:schemeClr val="bg1"/>
          </a:solidFill>
        </p:spPr>
        <p:txBody>
          <a:bodyPr wrap="square" rtlCol="0" anchor="ctr">
            <a:spAutoFit/>
          </a:bodyPr>
          <a:lstStyle/>
          <a:p>
            <a:pPr algn="just"/>
            <a:endParaRPr lang="en-US" sz="400" b="1" dirty="0">
              <a:solidFill>
                <a:schemeClr val="bg2"/>
              </a:solidFill>
              <a:latin typeface="europa"/>
            </a:endParaRPr>
          </a:p>
        </p:txBody>
      </p:sp>
      <p:pic>
        <p:nvPicPr>
          <p:cNvPr id="19460" name="Picture 4" descr="Image result for sequencing flow cel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8854"/>
          <a:stretch/>
        </p:blipFill>
        <p:spPr bwMode="auto">
          <a:xfrm rot="10800000">
            <a:off x="4678443" y="1017991"/>
            <a:ext cx="2701869" cy="898841"/>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Image result for sequencing flow cell"/>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7416" r="64686"/>
          <a:stretch/>
        </p:blipFill>
        <p:spPr bwMode="auto">
          <a:xfrm rot="16200000">
            <a:off x="1389669" y="79103"/>
            <a:ext cx="1200585" cy="28598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8052" t="54411" r="31074" b="35619"/>
          <a:stretch/>
        </p:blipFill>
        <p:spPr>
          <a:xfrm>
            <a:off x="3419872" y="4581128"/>
            <a:ext cx="792088" cy="504056"/>
          </a:xfrm>
          <a:prstGeom prst="rect">
            <a:avLst/>
          </a:prstGeom>
        </p:spPr>
      </p:pic>
      <p:sp>
        <p:nvSpPr>
          <p:cNvPr id="5" name="Rectangle 4"/>
          <p:cNvSpPr/>
          <p:nvPr/>
        </p:nvSpPr>
        <p:spPr>
          <a:xfrm>
            <a:off x="1483102" y="2584025"/>
            <a:ext cx="6177796" cy="2246769"/>
          </a:xfrm>
          <a:prstGeom prst="rect">
            <a:avLst/>
          </a:prstGeom>
          <a:solidFill>
            <a:schemeClr val="bg1"/>
          </a:solidFill>
          <a:ln>
            <a:solidFill>
              <a:srgbClr val="FF0000"/>
            </a:solidFill>
          </a:ln>
        </p:spPr>
        <p:txBody>
          <a:bodyPr wrap="square">
            <a:spAutoFit/>
          </a:bodyPr>
          <a:lstStyle/>
          <a:p>
            <a:r>
              <a:rPr lang="en-US" sz="2800" dirty="0">
                <a:solidFill>
                  <a:srgbClr val="FF0000"/>
                </a:solidFill>
              </a:rPr>
              <a:t>= Second Generation </a:t>
            </a:r>
          </a:p>
          <a:p>
            <a:r>
              <a:rPr lang="en-US" sz="2800" dirty="0">
                <a:solidFill>
                  <a:srgbClr val="FF0000"/>
                </a:solidFill>
              </a:rPr>
              <a:t>= Next Generation</a:t>
            </a:r>
          </a:p>
          <a:p>
            <a:r>
              <a:rPr lang="en-US" sz="2800" dirty="0">
                <a:solidFill>
                  <a:srgbClr val="FF0000"/>
                </a:solidFill>
              </a:rPr>
              <a:t>= Massively Parallel Sequencing</a:t>
            </a:r>
          </a:p>
          <a:p>
            <a:r>
              <a:rPr lang="en-US" sz="2800" dirty="0">
                <a:solidFill>
                  <a:srgbClr val="FF0000"/>
                </a:solidFill>
              </a:rPr>
              <a:t>= High Throughput Sequencing (HTS) = Sequencing by Synthesis (Illumina)</a:t>
            </a:r>
          </a:p>
        </p:txBody>
      </p:sp>
      <p:cxnSp>
        <p:nvCxnSpPr>
          <p:cNvPr id="8" name="Straight Arrow Connector 7"/>
          <p:cNvCxnSpPr/>
          <p:nvPr/>
        </p:nvCxnSpPr>
        <p:spPr>
          <a:xfrm>
            <a:off x="3310291" y="1570817"/>
            <a:ext cx="327537" cy="144016"/>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563888" y="1453486"/>
            <a:ext cx="648072" cy="523220"/>
          </a:xfrm>
          <a:prstGeom prst="rect">
            <a:avLst/>
          </a:prstGeom>
          <a:noFill/>
        </p:spPr>
        <p:txBody>
          <a:bodyPr wrap="square" rtlCol="0">
            <a:spAutoFit/>
          </a:bodyPr>
          <a:lstStyle/>
          <a:p>
            <a:r>
              <a:rPr lang="en-US" sz="1400" dirty="0"/>
              <a:t>flow cell</a:t>
            </a:r>
          </a:p>
        </p:txBody>
      </p:sp>
    </p:spTree>
    <p:extLst>
      <p:ext uri="{BB962C8B-B14F-4D97-AF65-F5344CB8AC3E}">
        <p14:creationId xmlns:p14="http://schemas.microsoft.com/office/powerpoint/2010/main" val="1494851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567850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3631830834"/>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4164265"/>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Effect of Bandwidth &amp; Programming Model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22" name="내용 개체 틀 5"/>
          <p:cNvGraphicFramePr>
            <a:graphicFrameLocks noGrp="1"/>
          </p:cNvGraphicFramePr>
          <p:nvPr>
            <p:ph idx="1"/>
          </p:nvPr>
        </p:nvGraphicFramePr>
        <p:xfrm>
          <a:off x="457200" y="1700808"/>
          <a:ext cx="8229600" cy="4607917"/>
        </p:xfrm>
        <a:graphic>
          <a:graphicData uri="http://schemas.openxmlformats.org/drawingml/2006/chart">
            <c:chart xmlns:c="http://schemas.openxmlformats.org/drawingml/2006/chart" xmlns:r="http://schemas.openxmlformats.org/officeDocument/2006/relationships" r:id="rId2"/>
          </a:graphicData>
        </a:graphic>
      </p:graphicFrame>
      <p:grpSp>
        <p:nvGrpSpPr>
          <p:cNvPr id="23" name="그룹 16"/>
          <p:cNvGrpSpPr/>
          <p:nvPr/>
        </p:nvGrpSpPr>
        <p:grpSpPr>
          <a:xfrm>
            <a:off x="1619672" y="1331476"/>
            <a:ext cx="6799895" cy="369332"/>
            <a:chOff x="1403648" y="1121713"/>
            <a:chExt cx="6799895" cy="369332"/>
          </a:xfrm>
        </p:grpSpPr>
        <p:grpSp>
          <p:nvGrpSpPr>
            <p:cNvPr id="24" name="그룹 14"/>
            <p:cNvGrpSpPr/>
            <p:nvPr/>
          </p:nvGrpSpPr>
          <p:grpSpPr>
            <a:xfrm>
              <a:off x="1403648" y="1121713"/>
              <a:ext cx="3460399" cy="369332"/>
              <a:chOff x="1403648" y="1121713"/>
              <a:chExt cx="3460399" cy="369332"/>
            </a:xfrm>
          </p:grpSpPr>
          <p:sp>
            <p:nvSpPr>
              <p:cNvPr id="28" name="TextBox 27"/>
              <p:cNvSpPr txBox="1"/>
              <p:nvPr/>
            </p:nvSpPr>
            <p:spPr>
              <a:xfrm>
                <a:off x="1708458" y="1121713"/>
                <a:ext cx="3155589"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HMC-MC Bandwidth (640GB/s)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 name="직사각형 6"/>
              <p:cNvSpPr/>
              <p:nvPr/>
            </p:nvSpPr>
            <p:spPr>
              <a:xfrm>
                <a:off x="1403648" y="1218344"/>
                <a:ext cx="288032" cy="209626"/>
              </a:xfrm>
              <a:prstGeom prst="rect">
                <a:avLst/>
              </a:prstGeom>
              <a:solidFill>
                <a:srgbClr val="5DA5DA"/>
              </a:solidFill>
              <a:ln w="12700" cap="flat" cmpd="sng" algn="ctr">
                <a:solidFill>
                  <a:srgbClr val="5DA5DA">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nvGrpSpPr>
            <p:cNvPr id="25" name="그룹 13"/>
            <p:cNvGrpSpPr/>
            <p:nvPr/>
          </p:nvGrpSpPr>
          <p:grpSpPr>
            <a:xfrm>
              <a:off x="5004048" y="1121713"/>
              <a:ext cx="3199495" cy="369332"/>
              <a:chOff x="1403648" y="1501413"/>
              <a:chExt cx="3199495" cy="369332"/>
            </a:xfrm>
          </p:grpSpPr>
          <p:sp>
            <p:nvSpPr>
              <p:cNvPr id="26" name="TextBox 25"/>
              <p:cNvSpPr txBox="1"/>
              <p:nvPr/>
            </p:nvSpPr>
            <p:spPr>
              <a:xfrm>
                <a:off x="1708458" y="1501413"/>
                <a:ext cx="2894685"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Tesseract Bandwidth (8TB/s)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7" name="직사각형 15"/>
              <p:cNvSpPr/>
              <p:nvPr/>
            </p:nvSpPr>
            <p:spPr>
              <a:xfrm>
                <a:off x="1403648" y="1595849"/>
                <a:ext cx="288032" cy="209626"/>
              </a:xfrm>
              <a:prstGeom prst="rect">
                <a:avLst/>
              </a:prstGeom>
              <a:solidFill>
                <a:srgbClr val="60BD68"/>
              </a:solidFill>
              <a:ln w="12700" cap="flat" cmpd="sng" algn="ctr">
                <a:solidFill>
                  <a:srgbClr val="60BD68">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grpSp>
        <p:nvGrpSpPr>
          <p:cNvPr id="30" name="그룹 28"/>
          <p:cNvGrpSpPr/>
          <p:nvPr/>
        </p:nvGrpSpPr>
        <p:grpSpPr>
          <a:xfrm>
            <a:off x="1736523" y="4297918"/>
            <a:ext cx="1795242" cy="621215"/>
            <a:chOff x="1736523" y="4297918"/>
            <a:chExt cx="1795242" cy="621215"/>
          </a:xfrm>
        </p:grpSpPr>
        <p:cxnSp>
          <p:nvCxnSpPr>
            <p:cNvPr id="31" name="직선 화살표 연결선 4"/>
            <p:cNvCxnSpPr/>
            <p:nvPr/>
          </p:nvCxnSpPr>
          <p:spPr>
            <a:xfrm>
              <a:off x="2230039" y="4309533"/>
              <a:ext cx="0" cy="609600"/>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cxnSp>
          <p:nvCxnSpPr>
            <p:cNvPr id="32" name="직선 연결선 11"/>
            <p:cNvCxnSpPr/>
            <p:nvPr/>
          </p:nvCxnSpPr>
          <p:spPr>
            <a:xfrm flipH="1">
              <a:off x="1736523" y="4297918"/>
              <a:ext cx="1795242"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sp>
          <p:nvSpPr>
            <p:cNvPr id="33" name="TextBox 32"/>
            <p:cNvSpPr txBox="1"/>
            <p:nvPr/>
          </p:nvSpPr>
          <p:spPr>
            <a:xfrm>
              <a:off x="2247362" y="4429667"/>
              <a:ext cx="1202573" cy="36933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Bandwidth</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34" name="그룹 27"/>
          <p:cNvGrpSpPr/>
          <p:nvPr/>
        </p:nvGrpSpPr>
        <p:grpSpPr>
          <a:xfrm>
            <a:off x="2236572" y="2180697"/>
            <a:ext cx="4900828" cy="2086503"/>
            <a:chOff x="2236572" y="2180697"/>
            <a:chExt cx="4900828" cy="2086503"/>
          </a:xfrm>
        </p:grpSpPr>
        <p:cxnSp>
          <p:nvCxnSpPr>
            <p:cNvPr id="35" name="직선 연결선 20"/>
            <p:cNvCxnSpPr/>
            <p:nvPr/>
          </p:nvCxnSpPr>
          <p:spPr>
            <a:xfrm flipH="1">
              <a:off x="3530600" y="2180697"/>
              <a:ext cx="3606800"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cxnSp>
          <p:nvCxnSpPr>
            <p:cNvPr id="36" name="직선 화살표 연결선 21"/>
            <p:cNvCxnSpPr/>
            <p:nvPr/>
          </p:nvCxnSpPr>
          <p:spPr>
            <a:xfrm>
              <a:off x="4389778" y="2226733"/>
              <a:ext cx="0" cy="2040467"/>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sp>
          <p:nvSpPr>
            <p:cNvPr id="37" name="TextBox 36"/>
            <p:cNvSpPr txBox="1"/>
            <p:nvPr/>
          </p:nvSpPr>
          <p:spPr>
            <a:xfrm>
              <a:off x="2236572" y="3062300"/>
              <a:ext cx="2111027" cy="369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Programming Model</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sp>
        <p:nvSpPr>
          <p:cNvPr id="38" name="TextBox 37"/>
          <p:cNvSpPr txBox="1"/>
          <p:nvPr/>
        </p:nvSpPr>
        <p:spPr>
          <a:xfrm>
            <a:off x="6829648" y="5877272"/>
            <a:ext cx="171508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(No Prefetching)</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3647491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586124120"/>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2254208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sng" strike="noStrike" kern="1200" cap="none" spc="0" normalizeH="0" baseline="0" noProof="0" dirty="0">
                <a:ln>
                  <a:noFill/>
                </a:ln>
                <a:solidFill>
                  <a:srgbClr val="000000"/>
                </a:solidFill>
                <a:effectLst/>
                <a:uLnTx/>
                <a:uFillTx/>
                <a:latin typeface="Tahoma"/>
                <a:ea typeface="+mn-ea"/>
                <a:cs typeface="+mn-cs"/>
              </a:rPr>
              <a:t>Onur 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2678099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4252192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Processing-in-Memory</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"Memory-Centric Computing Systems"</a:t>
            </a:r>
            <a:br>
              <a:rPr lang="en-US" dirty="0">
                <a:solidFill>
                  <a:srgbClr val="0000FF"/>
                </a:solidFill>
              </a:rPr>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14694824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solidFill>
                  <a:srgbClr val="0000FF"/>
                </a:solidFill>
              </a:rPr>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2138775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High-Throughput Sequencing (HTS) </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Parallelogram 4"/>
          <p:cNvSpPr/>
          <p:nvPr/>
        </p:nvSpPr>
        <p:spPr>
          <a:xfrm>
            <a:off x="615296" y="4264517"/>
            <a:ext cx="6554624" cy="1051132"/>
          </a:xfrm>
          <a:prstGeom prst="parallelogram">
            <a:avLst>
              <a:gd name="adj" fmla="val 221748"/>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8900000" scaled="1"/>
            <a:tileRect/>
          </a:gradFill>
          <a:ln>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54" name="Parallelogram 53"/>
          <p:cNvSpPr/>
          <p:nvPr/>
        </p:nvSpPr>
        <p:spPr>
          <a:xfrm>
            <a:off x="648053" y="4254546"/>
            <a:ext cx="6554624" cy="1051132"/>
          </a:xfrm>
          <a:prstGeom prst="parallelogram">
            <a:avLst>
              <a:gd name="adj" fmla="val 221748"/>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63" y="999858"/>
            <a:ext cx="3955286" cy="1997619"/>
          </a:xfrm>
          <a:prstGeom prst="rect">
            <a:avLst/>
          </a:prstGeom>
        </p:spPr>
      </p:pic>
      <p:sp>
        <p:nvSpPr>
          <p:cNvPr id="9" name="TextBox 8"/>
          <p:cNvSpPr txBox="1"/>
          <p:nvPr/>
        </p:nvSpPr>
        <p:spPr>
          <a:xfrm>
            <a:off x="1003600" y="3615858"/>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14" name="TextBox 13"/>
          <p:cNvSpPr txBox="1"/>
          <p:nvPr/>
        </p:nvSpPr>
        <p:spPr>
          <a:xfrm>
            <a:off x="2015897" y="3494627"/>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endPar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15" name="TextBox 14"/>
          <p:cNvSpPr txBox="1"/>
          <p:nvPr/>
        </p:nvSpPr>
        <p:spPr>
          <a:xfrm>
            <a:off x="4885999" y="3454182"/>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16" name="TextBox 15"/>
          <p:cNvSpPr txBox="1"/>
          <p:nvPr/>
        </p:nvSpPr>
        <p:spPr>
          <a:xfrm>
            <a:off x="2347162" y="3094647"/>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endPar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A</a:t>
            </a:r>
          </a:p>
        </p:txBody>
      </p:sp>
      <p:sp>
        <p:nvSpPr>
          <p:cNvPr id="19" name="TextBox 18"/>
          <p:cNvSpPr txBox="1"/>
          <p:nvPr/>
        </p:nvSpPr>
        <p:spPr>
          <a:xfrm>
            <a:off x="1500654" y="3575255"/>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0" name="TextBox 19"/>
          <p:cNvSpPr txBox="1"/>
          <p:nvPr/>
        </p:nvSpPr>
        <p:spPr>
          <a:xfrm>
            <a:off x="2988976" y="3154794"/>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A</a:t>
            </a:r>
          </a:p>
        </p:txBody>
      </p:sp>
      <p:sp>
        <p:nvSpPr>
          <p:cNvPr id="21" name="TextBox 20"/>
          <p:cNvSpPr txBox="1"/>
          <p:nvPr/>
        </p:nvSpPr>
        <p:spPr>
          <a:xfrm>
            <a:off x="3286868" y="3494627"/>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2" name="TextBox 21"/>
          <p:cNvSpPr txBox="1"/>
          <p:nvPr/>
        </p:nvSpPr>
        <p:spPr>
          <a:xfrm>
            <a:off x="2697788" y="3561975"/>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endPar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G</a:t>
            </a:r>
            <a:endPar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3" name="TextBox 22"/>
          <p:cNvSpPr txBox="1"/>
          <p:nvPr/>
        </p:nvSpPr>
        <p:spPr>
          <a:xfrm>
            <a:off x="4118472" y="2972358"/>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4" name="TextBox 23"/>
          <p:cNvSpPr txBox="1"/>
          <p:nvPr/>
        </p:nvSpPr>
        <p:spPr>
          <a:xfrm>
            <a:off x="4430939" y="3575255"/>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 </a:t>
            </a:r>
            <a:r>
              <a:rPr kumimoji="0" lang="en-US" sz="1800" b="1" i="0" u="none" strike="noStrike" kern="1200" cap="none" spc="0" normalizeH="0" baseline="0" noProof="0" dirty="0" err="1">
                <a:ln>
                  <a:noFill/>
                </a:ln>
                <a:solidFill>
                  <a:srgbClr val="7687CD"/>
                </a:solidFill>
                <a:effectLst/>
                <a:uLnTx/>
                <a:uFillTx/>
                <a:latin typeface="Arial Black" panose="020B0A04020102020204" pitchFamily="34" charset="0"/>
                <a:ea typeface="+mn-ea"/>
                <a:cs typeface="+mn-cs"/>
              </a:rPr>
              <a:t>G</a:t>
            </a: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 </a:t>
            </a:r>
            <a:r>
              <a:rPr kumimoji="0" lang="en-US" sz="1800" b="1" i="0" u="none" strike="noStrike" kern="1200" cap="none" spc="0" normalizeH="0" baseline="0" noProof="0" dirty="0" err="1">
                <a:ln>
                  <a:noFill/>
                </a:ln>
                <a:solidFill>
                  <a:srgbClr val="7687CD"/>
                </a:solidFill>
                <a:effectLst/>
                <a:uLnTx/>
                <a:uFillTx/>
                <a:latin typeface="Arial Black" panose="020B0A04020102020204" pitchFamily="34" charset="0"/>
                <a:ea typeface="+mn-ea"/>
                <a:cs typeface="+mn-cs"/>
              </a:rPr>
              <a:t>G</a:t>
            </a: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 </a:t>
            </a: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5" name="TextBox 24"/>
          <p:cNvSpPr txBox="1"/>
          <p:nvPr/>
        </p:nvSpPr>
        <p:spPr>
          <a:xfrm>
            <a:off x="3783711" y="3567342"/>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endPar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6" name="TextBox 25"/>
          <p:cNvSpPr txBox="1"/>
          <p:nvPr/>
        </p:nvSpPr>
        <p:spPr>
          <a:xfrm>
            <a:off x="5623692" y="2802351"/>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7" name="TextBox 26"/>
          <p:cNvSpPr txBox="1"/>
          <p:nvPr/>
        </p:nvSpPr>
        <p:spPr>
          <a:xfrm>
            <a:off x="6177610" y="2812678"/>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8" name="TextBox 27"/>
          <p:cNvSpPr txBox="1"/>
          <p:nvPr/>
        </p:nvSpPr>
        <p:spPr>
          <a:xfrm>
            <a:off x="5232285" y="3056538"/>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grpSp>
        <p:nvGrpSpPr>
          <p:cNvPr id="50" name="Group 49"/>
          <p:cNvGrpSpPr/>
          <p:nvPr/>
        </p:nvGrpSpPr>
        <p:grpSpPr>
          <a:xfrm>
            <a:off x="7358314" y="1588793"/>
            <a:ext cx="610389" cy="702745"/>
            <a:chOff x="6261691" y="5439667"/>
            <a:chExt cx="610389" cy="702745"/>
          </a:xfrm>
        </p:grpSpPr>
        <p:sp>
          <p:nvSpPr>
            <p:cNvPr id="31" name="Freeform 30"/>
            <p:cNvSpPr/>
            <p:nvPr/>
          </p:nvSpPr>
          <p:spPr>
            <a:xfrm>
              <a:off x="6261691" y="5754988"/>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EF876B"/>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29" name="Picture 28"/>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79"/>
            <a:stretch/>
          </p:blipFill>
          <p:spPr>
            <a:xfrm>
              <a:off x="6262467" y="5439667"/>
              <a:ext cx="609613" cy="702745"/>
            </a:xfrm>
            <a:prstGeom prst="rect">
              <a:avLst/>
            </a:prstGeom>
          </p:spPr>
        </p:pic>
        <p:sp>
          <p:nvSpPr>
            <p:cNvPr id="32" name="Rectangle 31"/>
            <p:cNvSpPr/>
            <p:nvPr/>
          </p:nvSpPr>
          <p:spPr>
            <a:xfrm>
              <a:off x="6366966" y="5791039"/>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T</a:t>
              </a:r>
            </a:p>
          </p:txBody>
        </p:sp>
      </p:grpSp>
      <p:grpSp>
        <p:nvGrpSpPr>
          <p:cNvPr id="48" name="Group 47"/>
          <p:cNvGrpSpPr/>
          <p:nvPr/>
        </p:nvGrpSpPr>
        <p:grpSpPr>
          <a:xfrm>
            <a:off x="7367834" y="4474300"/>
            <a:ext cx="610389" cy="702745"/>
            <a:chOff x="7560604" y="5499377"/>
            <a:chExt cx="610389" cy="702745"/>
          </a:xfrm>
        </p:grpSpPr>
        <p:sp>
          <p:nvSpPr>
            <p:cNvPr id="35" name="Freeform 34"/>
            <p:cNvSpPr/>
            <p:nvPr/>
          </p:nvSpPr>
          <p:spPr>
            <a:xfrm>
              <a:off x="7560604" y="5814698"/>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7588CD"/>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36" name="Picture 3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79"/>
            <a:stretch/>
          </p:blipFill>
          <p:spPr>
            <a:xfrm>
              <a:off x="7561380" y="5499377"/>
              <a:ext cx="609613" cy="702745"/>
            </a:xfrm>
            <a:prstGeom prst="rect">
              <a:avLst/>
            </a:prstGeom>
          </p:spPr>
        </p:pic>
        <p:sp>
          <p:nvSpPr>
            <p:cNvPr id="37" name="Rectangle 36"/>
            <p:cNvSpPr/>
            <p:nvPr/>
          </p:nvSpPr>
          <p:spPr>
            <a:xfrm>
              <a:off x="7665879" y="5850749"/>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G</a:t>
              </a:r>
            </a:p>
          </p:txBody>
        </p:sp>
      </p:grpSp>
      <p:grpSp>
        <p:nvGrpSpPr>
          <p:cNvPr id="47" name="Group 46"/>
          <p:cNvGrpSpPr/>
          <p:nvPr/>
        </p:nvGrpSpPr>
        <p:grpSpPr>
          <a:xfrm>
            <a:off x="7367447" y="3493588"/>
            <a:ext cx="610389" cy="702745"/>
            <a:chOff x="7694107" y="4646422"/>
            <a:chExt cx="610389" cy="702745"/>
          </a:xfrm>
        </p:grpSpPr>
        <p:sp>
          <p:nvSpPr>
            <p:cNvPr id="39" name="Freeform 38"/>
            <p:cNvSpPr/>
            <p:nvPr/>
          </p:nvSpPr>
          <p:spPr>
            <a:xfrm>
              <a:off x="7694107" y="4961743"/>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76BED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40" name="Picture 39"/>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79"/>
            <a:stretch/>
          </p:blipFill>
          <p:spPr>
            <a:xfrm>
              <a:off x="7694883" y="4646422"/>
              <a:ext cx="609613" cy="702745"/>
            </a:xfrm>
            <a:prstGeom prst="rect">
              <a:avLst/>
            </a:prstGeom>
          </p:spPr>
        </p:pic>
        <p:sp>
          <p:nvSpPr>
            <p:cNvPr id="41" name="Rectangle 40"/>
            <p:cNvSpPr/>
            <p:nvPr/>
          </p:nvSpPr>
          <p:spPr>
            <a:xfrm>
              <a:off x="7799382" y="4997794"/>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a:t>
              </a:r>
            </a:p>
          </p:txBody>
        </p:sp>
      </p:grpSp>
      <p:grpSp>
        <p:nvGrpSpPr>
          <p:cNvPr id="46" name="Group 45"/>
          <p:cNvGrpSpPr/>
          <p:nvPr/>
        </p:nvGrpSpPr>
        <p:grpSpPr>
          <a:xfrm>
            <a:off x="7367834" y="2524595"/>
            <a:ext cx="610389" cy="702745"/>
            <a:chOff x="7588832" y="4012028"/>
            <a:chExt cx="610389" cy="702745"/>
          </a:xfrm>
        </p:grpSpPr>
        <p:sp>
          <p:nvSpPr>
            <p:cNvPr id="43" name="Freeform 42"/>
            <p:cNvSpPr/>
            <p:nvPr/>
          </p:nvSpPr>
          <p:spPr>
            <a:xfrm>
              <a:off x="7588832" y="4327349"/>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DC498D"/>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44" name="Picture 4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79"/>
            <a:stretch/>
          </p:blipFill>
          <p:spPr>
            <a:xfrm>
              <a:off x="7589608" y="4012028"/>
              <a:ext cx="609613" cy="702745"/>
            </a:xfrm>
            <a:prstGeom prst="rect">
              <a:avLst/>
            </a:prstGeom>
          </p:spPr>
        </p:pic>
        <p:sp>
          <p:nvSpPr>
            <p:cNvPr id="45" name="Rectangle 44"/>
            <p:cNvSpPr/>
            <p:nvPr/>
          </p:nvSpPr>
          <p:spPr>
            <a:xfrm>
              <a:off x="7694107" y="4363400"/>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A</a:t>
              </a:r>
            </a:p>
          </p:txBody>
        </p:sp>
      </p:grpSp>
      <p:sp>
        <p:nvSpPr>
          <p:cNvPr id="51" name="TextBox 50"/>
          <p:cNvSpPr txBox="1"/>
          <p:nvPr/>
        </p:nvSpPr>
        <p:spPr>
          <a:xfrm>
            <a:off x="4883783" y="5315483"/>
            <a:ext cx="19870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Glass flow cell surface</a:t>
            </a:r>
          </a:p>
        </p:txBody>
      </p:sp>
      <p:sp>
        <p:nvSpPr>
          <p:cNvPr id="52" name="Freeform 51"/>
          <p:cNvSpPr/>
          <p:nvPr/>
        </p:nvSpPr>
        <p:spPr>
          <a:xfrm flipH="1">
            <a:off x="5486700" y="4948813"/>
            <a:ext cx="371955" cy="366836"/>
          </a:xfrm>
          <a:custGeom>
            <a:avLst/>
            <a:gdLst>
              <a:gd name="connsiteX0" fmla="*/ 42428 w 371955"/>
              <a:gd name="connsiteY0" fmla="*/ 511948 h 511948"/>
              <a:gd name="connsiteX1" fmla="*/ 25336 w 371955"/>
              <a:gd name="connsiteY1" fmla="*/ 153024 h 511948"/>
              <a:gd name="connsiteX2" fmla="*/ 341530 w 371955"/>
              <a:gd name="connsiteY2" fmla="*/ 16292 h 511948"/>
              <a:gd name="connsiteX3" fmla="*/ 341530 w 371955"/>
              <a:gd name="connsiteY3" fmla="*/ 7746 h 511948"/>
            </a:gdLst>
            <a:ahLst/>
            <a:cxnLst>
              <a:cxn ang="0">
                <a:pos x="connsiteX0" y="connsiteY0"/>
              </a:cxn>
              <a:cxn ang="0">
                <a:pos x="connsiteX1" y="connsiteY1"/>
              </a:cxn>
              <a:cxn ang="0">
                <a:pos x="connsiteX2" y="connsiteY2"/>
              </a:cxn>
              <a:cxn ang="0">
                <a:pos x="connsiteX3" y="connsiteY3"/>
              </a:cxn>
            </a:cxnLst>
            <a:rect l="l" t="t" r="r" b="b"/>
            <a:pathLst>
              <a:path w="371955" h="511948">
                <a:moveTo>
                  <a:pt x="42428" y="511948"/>
                </a:moveTo>
                <a:cubicBezTo>
                  <a:pt x="8957" y="373790"/>
                  <a:pt x="-24514" y="235633"/>
                  <a:pt x="25336" y="153024"/>
                </a:cubicBezTo>
                <a:cubicBezTo>
                  <a:pt x="75186" y="70415"/>
                  <a:pt x="288831" y="40505"/>
                  <a:pt x="341530" y="16292"/>
                </a:cubicBezTo>
                <a:cubicBezTo>
                  <a:pt x="394229" y="-7921"/>
                  <a:pt x="367879" y="-88"/>
                  <a:pt x="341530" y="7746"/>
                </a:cubicBezTo>
              </a:path>
            </a:pathLst>
          </a:custGeom>
          <a:noFill/>
          <a:ln>
            <a:solidFill>
              <a:schemeClr val="tx1"/>
            </a:solidFill>
            <a:headEnd type="none" w="med" len="med"/>
            <a:tailEnd type="triangle" w="med" len="me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53" name="Rectangle 52"/>
          <p:cNvSpPr/>
          <p:nvPr/>
        </p:nvSpPr>
        <p:spPr>
          <a:xfrm>
            <a:off x="389369" y="5750782"/>
            <a:ext cx="83652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As a workaround, HTS technologies sequence random short DNA fragments (75-300 </a:t>
            </a:r>
            <a:r>
              <a:rPr kumimoji="0" lang="en-US" sz="1600" b="0" i="0" u="none" strike="noStrike" kern="1200" cap="none" spc="0" normalizeH="0" baseline="0" noProof="0" dirty="0" err="1">
                <a:ln>
                  <a:noFill/>
                </a:ln>
                <a:solidFill>
                  <a:srgbClr val="000000"/>
                </a:solidFill>
                <a:effectLst/>
                <a:uLnTx/>
                <a:uFillTx/>
                <a:latin typeface="Tahoma"/>
                <a:ea typeface="+mn-ea"/>
                <a:cs typeface="+mn-cs"/>
              </a:rPr>
              <a:t>basepairs</a:t>
            </a:r>
            <a:r>
              <a:rPr kumimoji="0" lang="en-US" sz="1600" b="0" i="0" u="none" strike="noStrike" kern="1200" cap="none" spc="0" normalizeH="0" baseline="0" noProof="0" dirty="0">
                <a:ln>
                  <a:noFill/>
                </a:ln>
                <a:solidFill>
                  <a:srgbClr val="000000"/>
                </a:solidFill>
                <a:effectLst/>
                <a:uLnTx/>
                <a:uFillTx/>
                <a:latin typeface="Tahoma"/>
                <a:ea typeface="+mn-ea"/>
                <a:cs typeface="+mn-cs"/>
              </a:rPr>
              <a:t> long) of copies of the original molecule.</a:t>
            </a:r>
          </a:p>
        </p:txBody>
      </p:sp>
      <p:pic>
        <p:nvPicPr>
          <p:cNvPr id="56" name="Picture 55"/>
          <p:cNvPicPr>
            <a:picLocks noChangeAspect="1"/>
          </p:cNvPicPr>
          <p:nvPr/>
        </p:nvPicPr>
        <p:blipFill rotWithShape="1">
          <a:blip r:embed="rId6">
            <a:extLst>
              <a:ext uri="{28A0092B-C50C-407E-A947-70E740481C1C}">
                <a14:useLocalDpi xmlns:a14="http://schemas.microsoft.com/office/drawing/2010/main" val="0"/>
              </a:ext>
            </a:extLst>
          </a:blip>
          <a:srcRect l="39975" t="4290" r="40475" b="27596"/>
          <a:stretch/>
        </p:blipFill>
        <p:spPr>
          <a:xfrm>
            <a:off x="8018715" y="2087272"/>
            <a:ext cx="1197134" cy="2618894"/>
          </a:xfrm>
          <a:prstGeom prst="rect">
            <a:avLst/>
          </a:prstGeom>
        </p:spPr>
      </p:pic>
      <p:sp>
        <p:nvSpPr>
          <p:cNvPr id="4" name="TextBox 3">
            <a:extLst>
              <a:ext uri="{FF2B5EF4-FFF2-40B4-BE49-F238E27FC236}">
                <a16:creationId xmlns:a16="http://schemas.microsoft.com/office/drawing/2014/main" id="{47DF7933-77E6-3744-BA52-57A5FF27031A}"/>
              </a:ext>
            </a:extLst>
          </p:cNvPr>
          <p:cNvSpPr txBox="1"/>
          <p:nvPr/>
        </p:nvSpPr>
        <p:spPr>
          <a:xfrm>
            <a:off x="3792983" y="869529"/>
            <a:ext cx="4818948" cy="954107"/>
          </a:xfrm>
          <a:prstGeom prst="rect">
            <a:avLst/>
          </a:prstGeom>
          <a:noFill/>
        </p:spPr>
        <p:txBody>
          <a:bodyPr wrap="none" rtlCol="0">
            <a:spAutoFit/>
          </a:bodyPr>
          <a:lstStyle/>
          <a:p>
            <a:r>
              <a:rPr lang="en-US" sz="1400" b="1" dirty="0"/>
              <a:t>The sequencer adds the molecule “T” </a:t>
            </a:r>
          </a:p>
          <a:p>
            <a:r>
              <a:rPr lang="en-US" sz="1400" b="1" dirty="0"/>
              <a:t>to all bases near the flow cell surface and </a:t>
            </a:r>
          </a:p>
          <a:p>
            <a:r>
              <a:rPr lang="en-US" sz="1400" b="1" dirty="0"/>
              <a:t>observes the chemical reaction via a CMOS sensor</a:t>
            </a:r>
            <a:r>
              <a:rPr lang="en-US" sz="1400" dirty="0"/>
              <a:t>. </a:t>
            </a:r>
          </a:p>
          <a:p>
            <a:r>
              <a:rPr lang="en-US" sz="1400" dirty="0"/>
              <a:t>If a reaction happens then the base is “A”</a:t>
            </a:r>
          </a:p>
        </p:txBody>
      </p:sp>
    </p:spTree>
    <p:extLst>
      <p:ext uri="{BB962C8B-B14F-4D97-AF65-F5344CB8AC3E}">
        <p14:creationId xmlns:p14="http://schemas.microsoft.com/office/powerpoint/2010/main" val="4445542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animEffect transition="in" filter="fade">
                                      <p:cBhvr>
                                        <p:cTn id="9" dur="500"/>
                                        <p:tgtEl>
                                          <p:spTgt spid="5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randombar(horizontal)">
                                      <p:cBhvr>
                                        <p:cTn id="34" dur="500"/>
                                        <p:tgtEl>
                                          <p:spTgt spid="54"/>
                                        </p:tgtEl>
                                      </p:cBhvr>
                                    </p:animEffect>
                                  </p:childTnLst>
                                </p:cTn>
                              </p:par>
                            </p:childTnLst>
                          </p:cTn>
                        </p:par>
                        <p:par>
                          <p:cTn id="35" fill="hold">
                            <p:stCondLst>
                              <p:cond delay="500"/>
                            </p:stCondLst>
                            <p:childTnLst>
                              <p:par>
                                <p:cTn id="36" presetID="22" presetClass="exit" presetSubtype="4" fill="hold" grpId="0" nodeType="afterEffect">
                                  <p:stCondLst>
                                    <p:cond delay="500"/>
                                  </p:stCondLst>
                                  <p:childTnLst>
                                    <p:animEffect transition="out" filter="wipe(down)">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22" presetClass="exit" presetSubtype="4" fill="hold" grpId="0" nodeType="withEffect">
                                  <p:stCondLst>
                                    <p:cond delay="0"/>
                                  </p:stCondLst>
                                  <p:childTnLst>
                                    <p:animEffect transition="out" filter="wipe(down)">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22" presetClass="exit" presetSubtype="4" fill="hold" grpId="0" nodeType="withEffect">
                                  <p:stCondLst>
                                    <p:cond delay="0"/>
                                  </p:stCondLst>
                                  <p:childTnLst>
                                    <p:animEffect transition="out" filter="wipe(down)">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22" presetClass="exit" presetSubtype="4" fill="hold" grpId="0" nodeType="withEffect">
                                  <p:stCondLst>
                                    <p:cond delay="0"/>
                                  </p:stCondLst>
                                  <p:childTnLst>
                                    <p:animEffect transition="out" filter="wipe(down)">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22" presetClass="exit" presetSubtype="4" fill="hold" grpId="0" nodeType="withEffect">
                                  <p:stCondLst>
                                    <p:cond delay="0"/>
                                  </p:stCondLst>
                                  <p:childTnLst>
                                    <p:animEffect transition="out" filter="wipe(down)">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par>
                                <p:cTn id="51" presetID="22" presetClass="exit" presetSubtype="4" fill="hold" grpId="0" nodeType="withEffect">
                                  <p:stCondLst>
                                    <p:cond delay="0"/>
                                  </p:stCondLst>
                                  <p:childTnLst>
                                    <p:animEffect transition="out" filter="wipe(down)">
                                      <p:cBhvr>
                                        <p:cTn id="52" dur="500"/>
                                        <p:tgtEl>
                                          <p:spTgt spid="23"/>
                                        </p:tgtEl>
                                      </p:cBhvr>
                                    </p:animEffect>
                                    <p:set>
                                      <p:cBhvr>
                                        <p:cTn id="53" dur="1" fill="hold">
                                          <p:stCondLst>
                                            <p:cond delay="499"/>
                                          </p:stCondLst>
                                        </p:cTn>
                                        <p:tgtEl>
                                          <p:spTgt spid="23"/>
                                        </p:tgtEl>
                                        <p:attrNameLst>
                                          <p:attrName>style.visibility</p:attrName>
                                        </p:attrNameLst>
                                      </p:cBhvr>
                                      <p:to>
                                        <p:strVal val="hidden"/>
                                      </p:to>
                                    </p:set>
                                  </p:childTnLst>
                                </p:cTn>
                              </p:par>
                              <p:par>
                                <p:cTn id="54" presetID="22" presetClass="exit" presetSubtype="4" fill="hold" grpId="0" nodeType="withEffect">
                                  <p:stCondLst>
                                    <p:cond delay="0"/>
                                  </p:stCondLst>
                                  <p:childTnLst>
                                    <p:animEffect transition="out" filter="wipe(down)">
                                      <p:cBhvr>
                                        <p:cTn id="55" dur="500"/>
                                        <p:tgtEl>
                                          <p:spTgt spid="26"/>
                                        </p:tgtEl>
                                      </p:cBhvr>
                                    </p:animEffect>
                                    <p:set>
                                      <p:cBhvr>
                                        <p:cTn id="56" dur="1" fill="hold">
                                          <p:stCondLst>
                                            <p:cond delay="499"/>
                                          </p:stCondLst>
                                        </p:cTn>
                                        <p:tgtEl>
                                          <p:spTgt spid="26"/>
                                        </p:tgtEl>
                                        <p:attrNameLst>
                                          <p:attrName>style.visibility</p:attrName>
                                        </p:attrNameLst>
                                      </p:cBhvr>
                                      <p:to>
                                        <p:strVal val="hidden"/>
                                      </p:to>
                                    </p:set>
                                  </p:childTnLst>
                                </p:cTn>
                              </p:par>
                              <p:par>
                                <p:cTn id="57" presetID="22" presetClass="exit" presetSubtype="4" fill="hold" grpId="0" nodeType="withEffect">
                                  <p:stCondLst>
                                    <p:cond delay="0"/>
                                  </p:stCondLst>
                                  <p:childTnLst>
                                    <p:animEffect transition="out" filter="wipe(down)">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22" presetClass="exit" presetSubtype="4" fill="hold" grpId="0" nodeType="withEffect">
                                  <p:stCondLst>
                                    <p:cond delay="0"/>
                                  </p:stCondLst>
                                  <p:childTnLst>
                                    <p:animEffect transition="out" filter="wipe(down)">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22" presetClass="exit" presetSubtype="4" fill="hold" grpId="0" nodeType="withEffect">
                                  <p:stCondLst>
                                    <p:cond delay="0"/>
                                  </p:stCondLst>
                                  <p:childTnLst>
                                    <p:animEffect transition="out" filter="wipe(down)">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par>
                                <p:cTn id="66" presetID="22" presetClass="exit" presetSubtype="4" fill="hold" grpId="0" nodeType="withEffect">
                                  <p:stCondLst>
                                    <p:cond delay="0"/>
                                  </p:stCondLst>
                                  <p:childTnLst>
                                    <p:animEffect transition="out" filter="wipe(down)">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22" presetClass="exit" presetSubtype="4" fill="hold" grpId="0" nodeType="withEffect">
                                  <p:stCondLst>
                                    <p:cond delay="0"/>
                                  </p:stCondLst>
                                  <p:childTnLst>
                                    <p:animEffect transition="out" filter="wipe(down)">
                                      <p:cBhvr>
                                        <p:cTn id="70" dur="500"/>
                                        <p:tgtEl>
                                          <p:spTgt spid="22"/>
                                        </p:tgtEl>
                                      </p:cBhvr>
                                    </p:animEffect>
                                    <p:set>
                                      <p:cBhvr>
                                        <p:cTn id="71" dur="1" fill="hold">
                                          <p:stCondLst>
                                            <p:cond delay="499"/>
                                          </p:stCondLst>
                                        </p:cTn>
                                        <p:tgtEl>
                                          <p:spTgt spid="22"/>
                                        </p:tgtEl>
                                        <p:attrNameLst>
                                          <p:attrName>style.visibility</p:attrName>
                                        </p:attrNameLst>
                                      </p:cBhvr>
                                      <p:to>
                                        <p:strVal val="hidden"/>
                                      </p:to>
                                    </p:set>
                                  </p:childTnLst>
                                </p:cTn>
                              </p:par>
                              <p:par>
                                <p:cTn id="72" presetID="22" presetClass="exit" presetSubtype="4" fill="hold" grpId="0" nodeType="withEffect">
                                  <p:stCondLst>
                                    <p:cond delay="0"/>
                                  </p:stCondLst>
                                  <p:childTnLst>
                                    <p:animEffect transition="out" filter="wipe(down)">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22" presetClass="exit" presetSubtype="4" fill="hold" grpId="0" nodeType="withEffect">
                                  <p:stCondLst>
                                    <p:cond delay="0"/>
                                  </p:stCondLst>
                                  <p:childTnLst>
                                    <p:animEffect transition="out" filter="wipe(down)">
                                      <p:cBhvr>
                                        <p:cTn id="76" dur="500"/>
                                        <p:tgtEl>
                                          <p:spTgt spid="24"/>
                                        </p:tgtEl>
                                      </p:cBhvr>
                                    </p:animEffect>
                                    <p:set>
                                      <p:cBhvr>
                                        <p:cTn id="7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9" grpId="0"/>
      <p:bldP spid="14" grpId="0"/>
      <p:bldP spid="15" grpId="0"/>
      <p:bldP spid="16" grpId="0"/>
      <p:bldP spid="19" grpId="0"/>
      <p:bldP spid="20" grpId="0"/>
      <p:bldP spid="21" grpId="0"/>
      <p:bldP spid="22" grpId="0"/>
      <p:bldP spid="23" grpId="0"/>
      <p:bldP spid="24" grpId="0"/>
      <p:bldP spid="25" grpId="0"/>
      <p:bldP spid="26" grpId="0"/>
      <p:bldP spid="27" grpId="0"/>
      <p:bldP spid="28" grpId="0"/>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295102596"/>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Recall: High-Throughput Sequencing</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003340F8-3A8B-834C-91D5-9FD30DDFF056}"/>
              </a:ext>
            </a:extLst>
          </p:cNvPr>
          <p:cNvSpPr>
            <a:spLocks noGrp="1"/>
          </p:cNvSpPr>
          <p:nvPr>
            <p:ph idx="1"/>
          </p:nvPr>
        </p:nvSpPr>
        <p:spPr>
          <a:xfrm>
            <a:off x="228600" y="908720"/>
            <a:ext cx="8610600" cy="5638800"/>
          </a:xfr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eaLnBrk="0" fontAlgn="base" hangingPunct="0">
              <a:spcBef>
                <a:spcPts val="0"/>
              </a:spcBef>
              <a:spcAft>
                <a:spcPct val="0"/>
              </a:spcAft>
              <a:buClr>
                <a:schemeClr val="accent1"/>
              </a:buClr>
              <a:buSzPct val="65000"/>
              <a:buFont typeface="Wingdings" pitchFamily="2" charset="2"/>
              <a:buChar char="n"/>
            </a:pPr>
            <a:r>
              <a:rPr lang="en-US" dirty="0"/>
              <a:t>Massively parallel sequencing technology</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Illumina, Roche 454, Ion Torrent, SOLID…</a:t>
            </a:r>
          </a:p>
          <a:p>
            <a:pPr marL="669925" lvl="1" indent="-325438" eaLnBrk="0" fontAlgn="base" hangingPunct="0">
              <a:spcBef>
                <a:spcPts val="0"/>
              </a:spcBef>
              <a:spcAft>
                <a:spcPct val="0"/>
              </a:spcAft>
              <a:buClr>
                <a:schemeClr val="accent2"/>
              </a:buClr>
              <a:buSzPct val="60000"/>
              <a:buFont typeface="Wingdings" pitchFamily="2" charset="2"/>
              <a:buChar char="q"/>
            </a:pPr>
            <a:endPar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marL="342900" indent="-342900" eaLnBrk="0" fontAlgn="base" hangingPunct="0">
              <a:spcBef>
                <a:spcPts val="0"/>
              </a:spcBef>
              <a:spcAft>
                <a:spcPct val="0"/>
              </a:spcAft>
              <a:buClr>
                <a:schemeClr val="accent1"/>
              </a:buClr>
              <a:buSzPct val="65000"/>
              <a:buFont typeface="Wingdings" pitchFamily="2" charset="2"/>
              <a:buChar char="n"/>
            </a:pPr>
            <a:r>
              <a:rPr lang="en-US" dirty="0">
                <a:latin typeface="Tahoma" panose="020B0604030504040204" pitchFamily="34" charset="0"/>
                <a:ea typeface="Tahoma" panose="020B0604030504040204" pitchFamily="34" charset="0"/>
                <a:cs typeface="Tahoma" panose="020B0604030504040204" pitchFamily="34" charset="0"/>
              </a:rPr>
              <a:t>Small DNA fragments are first amplified and then sequenced in parallel, leading to</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High throughput</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High speed</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Low cost </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Short reads</a:t>
            </a:r>
          </a:p>
          <a:p>
            <a:pPr marL="1022350" lvl="2" indent="-350838" eaLnBrk="0" fontAlgn="base" hangingPunct="0">
              <a:spcBef>
                <a:spcPts val="0"/>
              </a:spcBef>
              <a:spcAft>
                <a:spcPct val="0"/>
              </a:spcAft>
              <a:buClr>
                <a:schemeClr val="accent1"/>
              </a:buClr>
              <a:buSzPct val="65000"/>
              <a:buFont typeface="Wingdings" pitchFamily="2" charset="2"/>
              <a:buChar char="n"/>
            </a:pPr>
            <a:r>
              <a:rPr lang="en-US" sz="1800" dirty="0">
                <a:latin typeface="Tahoma" panose="020B0604030504040204" pitchFamily="34" charset="0"/>
                <a:ea typeface="Tahoma" panose="020B0604030504040204" pitchFamily="34" charset="0"/>
                <a:cs typeface="Tahoma" panose="020B0604030504040204" pitchFamily="34" charset="0"/>
              </a:rPr>
              <a:t>Amplification step limits the read length since too short or too long fragments are not amplified well.</a:t>
            </a:r>
          </a:p>
          <a:p>
            <a:pPr marL="1022350" lvl="2" indent="-350838" eaLnBrk="0" fontAlgn="base" hangingPunct="0">
              <a:spcBef>
                <a:spcPts val="0"/>
              </a:spcBef>
              <a:spcAft>
                <a:spcPct val="0"/>
              </a:spcAft>
              <a:buClr>
                <a:schemeClr val="accent1"/>
              </a:buClr>
              <a:buSzPct val="65000"/>
              <a:buFont typeface="Wingdings" pitchFamily="2" charset="2"/>
              <a:buChar char="n"/>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2900" indent="-342900" eaLnBrk="0" fontAlgn="base" hangingPunct="0">
              <a:spcBef>
                <a:spcPts val="0"/>
              </a:spcBef>
              <a:spcAft>
                <a:spcPct val="0"/>
              </a:spcAft>
              <a:buClr>
                <a:schemeClr val="accent1"/>
              </a:buClr>
              <a:buSzPct val="65000"/>
              <a:buFont typeface="Wingdings" pitchFamily="2" charset="2"/>
              <a:buChar char="n"/>
            </a:pPr>
            <a:r>
              <a:rPr lang="en-US" sz="2000" dirty="0">
                <a:latin typeface="Tahoma" panose="020B0604030504040204" pitchFamily="34" charset="0"/>
                <a:ea typeface="Tahoma" panose="020B0604030504040204" pitchFamily="34" charset="0"/>
                <a:cs typeface="Tahoma" panose="020B0604030504040204" pitchFamily="34" charset="0"/>
              </a:rPr>
              <a:t>Sequencing is done by either reading optical signals as each base is added, or by detecting hydrogen ions instead of light, leading to:</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Low error rates (relatively)</a:t>
            </a:r>
          </a:p>
          <a:p>
            <a:pPr lvl="1">
              <a:spcBef>
                <a:spcPts val="0"/>
              </a:spcBef>
            </a:pPr>
            <a:r>
              <a:rPr lang="en-US" sz="2000" kern="1200" dirty="0">
                <a:solidFill>
                  <a:srgbClr val="FF0000"/>
                </a:solidFill>
              </a:rPr>
              <a:t>Reads lack information </a:t>
            </a:r>
            <a:r>
              <a:rPr lang="en-US" sz="2000" kern="1200" dirty="0"/>
              <a:t>about their order and which part of genome they are originated from</a:t>
            </a:r>
            <a:endPar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4898135"/>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latin typeface="Garamond" panose="02020404030301010803" pitchFamily="18" charset="0"/>
              </a:rPr>
              <a:t>Nanopore Sequencing Technology</a:t>
            </a:r>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a:extLst>
              <a:ext uri="{FF2B5EF4-FFF2-40B4-BE49-F238E27FC236}">
                <a16:creationId xmlns:a16="http://schemas.microsoft.com/office/drawing/2014/main" id="{871E0F44-2E1B-7E4B-823E-A95FEA1672A6}"/>
              </a:ext>
            </a:extLst>
          </p:cNvPr>
          <p:cNvSpPr>
            <a:spLocks noGrp="1"/>
          </p:cNvSpPr>
          <p:nvPr>
            <p:ph idx="1"/>
          </p:nvPr>
        </p:nvSpPr>
        <p:spPr>
          <a:xfrm>
            <a:off x="228600" y="980728"/>
            <a:ext cx="8915400" cy="4876800"/>
          </a:xfrm>
        </p:spPr>
        <p:txBody>
          <a:bodyPr>
            <a:normAutofit/>
          </a:bodyPr>
          <a:lstStyle/>
          <a:p>
            <a:pPr>
              <a:spcBef>
                <a:spcPts val="0"/>
              </a:spcBef>
            </a:pPr>
            <a:r>
              <a:rPr lang="en-US" sz="2600" b="1" dirty="0"/>
              <a:t>Nanopore sequencing </a:t>
            </a:r>
            <a:r>
              <a:rPr lang="en-US" sz="2600" dirty="0"/>
              <a:t>is an emerging and a promising single-molecule DNA sequencing technology</a:t>
            </a: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spcBef>
                <a:spcPts val="0"/>
              </a:spcBef>
            </a:pPr>
            <a:r>
              <a:rPr lang="en-US" sz="2600" dirty="0"/>
              <a:t>First </a:t>
            </a:r>
            <a:r>
              <a:rPr lang="en-US" sz="2600" dirty="0" err="1"/>
              <a:t>nanopore</a:t>
            </a:r>
            <a:r>
              <a:rPr lang="en-US" sz="2600" dirty="0"/>
              <a:t> sequencing device, </a:t>
            </a:r>
            <a:r>
              <a:rPr lang="en-US" sz="2600" b="1" dirty="0"/>
              <a:t>MinION</a:t>
            </a:r>
            <a:r>
              <a:rPr lang="en-US" sz="2600" dirty="0"/>
              <a:t>, made commercially available by </a:t>
            </a:r>
            <a:r>
              <a:rPr lang="en-US" sz="2600" b="1" dirty="0"/>
              <a:t>Oxford Nanopore Technologies</a:t>
            </a:r>
            <a:r>
              <a:rPr lang="en-US" sz="2600" dirty="0"/>
              <a:t> (ONT) in </a:t>
            </a:r>
            <a:r>
              <a:rPr lang="en-US" sz="2600" b="1" dirty="0"/>
              <a:t>May 2014. </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Inexpensive </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Long read length (&gt; 882K </a:t>
            </a:r>
            <a:r>
              <a:rPr lang="en-US" sz="2400" dirty="0" err="1">
                <a:solidFill>
                  <a:srgbClr val="0000FF"/>
                </a:solidFill>
                <a:latin typeface="Tahoma" panose="020B0604030504040204" pitchFamily="34" charset="0"/>
                <a:ea typeface="Tahoma" panose="020B0604030504040204" pitchFamily="34" charset="0"/>
                <a:cs typeface="Tahoma" panose="020B0604030504040204" pitchFamily="34" charset="0"/>
              </a:rPr>
              <a:t>bp</a:t>
            </a: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Portable: Pocket-sized</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Produces data in real-time</a:t>
            </a:r>
          </a:p>
          <a:p>
            <a:pPr>
              <a:spcBef>
                <a:spcPts val="0"/>
              </a:spcBef>
            </a:pPr>
            <a:endParaRPr lang="en-US" sz="2000" b="1" dirty="0"/>
          </a:p>
          <a:p>
            <a:pPr marL="0" indent="0">
              <a:spcBef>
                <a:spcPts val="0"/>
              </a:spcBef>
              <a:buNone/>
            </a:pPr>
            <a:endParaRPr lang="en-US" sz="2000" dirty="0"/>
          </a:p>
        </p:txBody>
      </p:sp>
    </p:spTree>
    <p:extLst>
      <p:ext uri="{BB962C8B-B14F-4D97-AF65-F5344CB8AC3E}">
        <p14:creationId xmlns:p14="http://schemas.microsoft.com/office/powerpoint/2010/main" val="1596362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latin typeface="Garamond" panose="02020404030301010803" pitchFamily="18" charset="0"/>
              </a:rPr>
              <a:t>Nanopore Sequencing Technology</a:t>
            </a:r>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a:extLst>
              <a:ext uri="{FF2B5EF4-FFF2-40B4-BE49-F238E27FC236}">
                <a16:creationId xmlns:a16="http://schemas.microsoft.com/office/drawing/2014/main" id="{871E0F44-2E1B-7E4B-823E-A95FEA1672A6}"/>
              </a:ext>
            </a:extLst>
          </p:cNvPr>
          <p:cNvSpPr>
            <a:spLocks noGrp="1"/>
          </p:cNvSpPr>
          <p:nvPr>
            <p:ph idx="1"/>
          </p:nvPr>
        </p:nvSpPr>
        <p:spPr>
          <a:xfrm>
            <a:off x="228600" y="980728"/>
            <a:ext cx="8915400" cy="4876800"/>
          </a:xfrm>
        </p:spPr>
        <p:txBody>
          <a:bodyPr>
            <a:normAutofit/>
          </a:bodyPr>
          <a:lstStyle/>
          <a:p>
            <a:pPr>
              <a:spcBef>
                <a:spcPts val="0"/>
              </a:spcBef>
            </a:pPr>
            <a:r>
              <a:rPr lang="en-US" sz="2600" b="1" dirty="0"/>
              <a:t>Nanopore sequencing </a:t>
            </a:r>
            <a:r>
              <a:rPr lang="en-US" sz="2600" dirty="0"/>
              <a:t>is an emerging and a promising single-molecule DNA sequencing technology</a:t>
            </a:r>
          </a:p>
          <a:p>
            <a:pPr lvl="1">
              <a:spcBef>
                <a:spcPts val="0"/>
              </a:spcBef>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No amplification </a:t>
            </a: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rPr>
              <a:t>→ Less limit on read length → Longer read length</a:t>
            </a: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spcBef>
                <a:spcPts val="0"/>
              </a:spcBef>
            </a:pPr>
            <a:r>
              <a:rPr lang="en-US" sz="2600" dirty="0"/>
              <a:t>First </a:t>
            </a:r>
            <a:r>
              <a:rPr lang="en-US" sz="2600" dirty="0" err="1"/>
              <a:t>nanopore</a:t>
            </a:r>
            <a:r>
              <a:rPr lang="en-US" sz="2600" dirty="0"/>
              <a:t> sequencing device, </a:t>
            </a:r>
            <a:r>
              <a:rPr lang="en-US" sz="2600" b="1" dirty="0"/>
              <a:t>MinION</a:t>
            </a:r>
            <a:r>
              <a:rPr lang="en-US" sz="2600" dirty="0"/>
              <a:t>, made commercially available by </a:t>
            </a:r>
            <a:r>
              <a:rPr lang="en-US" sz="2600" b="1" dirty="0"/>
              <a:t>Oxford Nanopore Technologies</a:t>
            </a:r>
            <a:r>
              <a:rPr lang="en-US" sz="2600" dirty="0"/>
              <a:t> (ONT) in </a:t>
            </a:r>
            <a:r>
              <a:rPr lang="en-US" sz="2600" b="1" dirty="0"/>
              <a:t>May 2014. </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Inexpensive </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Long read length (&gt; 882K </a:t>
            </a:r>
            <a:r>
              <a:rPr lang="en-US" sz="2400" dirty="0" err="1">
                <a:solidFill>
                  <a:srgbClr val="0000FF"/>
                </a:solidFill>
                <a:latin typeface="Tahoma" panose="020B0604030504040204" pitchFamily="34" charset="0"/>
                <a:ea typeface="Tahoma" panose="020B0604030504040204" pitchFamily="34" charset="0"/>
                <a:cs typeface="Tahoma" panose="020B0604030504040204" pitchFamily="34" charset="0"/>
              </a:rPr>
              <a:t>bp</a:t>
            </a: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Portable: Pocket-sized</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Produces data in real-time</a:t>
            </a:r>
          </a:p>
          <a:p>
            <a:pPr>
              <a:spcBef>
                <a:spcPts val="0"/>
              </a:spcBef>
            </a:pPr>
            <a:endParaRPr lang="en-US" sz="2000" b="1" dirty="0"/>
          </a:p>
          <a:p>
            <a:pPr marL="0" indent="0">
              <a:spcBef>
                <a:spcPts val="0"/>
              </a:spcBef>
              <a:buNone/>
            </a:pPr>
            <a:endParaRPr lang="en-US" sz="2000" dirty="0"/>
          </a:p>
        </p:txBody>
      </p:sp>
      <p:pic>
        <p:nvPicPr>
          <p:cNvPr id="5" name="Picture 4">
            <a:extLst>
              <a:ext uri="{FF2B5EF4-FFF2-40B4-BE49-F238E27FC236}">
                <a16:creationId xmlns:a16="http://schemas.microsoft.com/office/drawing/2014/main" id="{108D106B-394D-304D-84BD-466BD25B1CF1}"/>
              </a:ext>
            </a:extLst>
          </p:cNvPr>
          <p:cNvPicPr>
            <a:picLocks noChangeAspect="1"/>
          </p:cNvPicPr>
          <p:nvPr/>
        </p:nvPicPr>
        <p:blipFill>
          <a:blip r:embed="rId3"/>
          <a:stretch>
            <a:fillRect/>
          </a:stretch>
        </p:blipFill>
        <p:spPr>
          <a:xfrm>
            <a:off x="272757" y="836712"/>
            <a:ext cx="4413543" cy="2123066"/>
          </a:xfrm>
          <a:prstGeom prst="rect">
            <a:avLst/>
          </a:prstGeom>
        </p:spPr>
      </p:pic>
      <p:pic>
        <p:nvPicPr>
          <p:cNvPr id="6" name="Picture 5">
            <a:extLst>
              <a:ext uri="{FF2B5EF4-FFF2-40B4-BE49-F238E27FC236}">
                <a16:creationId xmlns:a16="http://schemas.microsoft.com/office/drawing/2014/main" id="{6F8A0685-0350-2343-8697-512936388114}"/>
              </a:ext>
            </a:extLst>
          </p:cNvPr>
          <p:cNvPicPr>
            <a:picLocks noChangeAspect="1"/>
          </p:cNvPicPr>
          <p:nvPr/>
        </p:nvPicPr>
        <p:blipFill>
          <a:blip r:embed="rId4"/>
          <a:stretch>
            <a:fillRect/>
          </a:stretch>
        </p:blipFill>
        <p:spPr>
          <a:xfrm>
            <a:off x="4587688" y="4489813"/>
            <a:ext cx="4546848" cy="1982425"/>
          </a:xfrm>
          <a:prstGeom prst="rect">
            <a:avLst/>
          </a:prstGeom>
        </p:spPr>
      </p:pic>
    </p:spTree>
    <p:extLst>
      <p:ext uri="{BB962C8B-B14F-4D97-AF65-F5344CB8AC3E}">
        <p14:creationId xmlns:p14="http://schemas.microsoft.com/office/powerpoint/2010/main" val="3527167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62815-EAC0-0443-921D-8116108E4FC5}"/>
              </a:ext>
            </a:extLst>
          </p:cNvPr>
          <p:cNvSpPr>
            <a:spLocks noGrp="1"/>
          </p:cNvSpPr>
          <p:nvPr>
            <p:ph type="title"/>
          </p:nvPr>
        </p:nvSpPr>
        <p:spPr/>
        <p:txBody>
          <a:bodyPr/>
          <a:lstStyle/>
          <a:p>
            <a:r>
              <a:rPr lang="en-US" dirty="0"/>
              <a:t>Oxford Nanopore Sequencers</a:t>
            </a:r>
          </a:p>
        </p:txBody>
      </p:sp>
      <p:sp>
        <p:nvSpPr>
          <p:cNvPr id="4" name="Slide Number Placeholder 3">
            <a:extLst>
              <a:ext uri="{FF2B5EF4-FFF2-40B4-BE49-F238E27FC236}">
                <a16:creationId xmlns:a16="http://schemas.microsoft.com/office/drawing/2014/main" id="{769DDFA7-2C9F-BB41-8675-DB4931B1C9B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761B8060-0F78-304C-9CBB-8443DCE19FA3}"/>
              </a:ext>
            </a:extLst>
          </p:cNvPr>
          <p:cNvSpPr/>
          <p:nvPr/>
        </p:nvSpPr>
        <p:spPr>
          <a:xfrm>
            <a:off x="1331640" y="6400800"/>
            <a:ext cx="513544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https://nanoporetech.com/products/comparison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10" name="Picture 9">
            <a:extLst>
              <a:ext uri="{FF2B5EF4-FFF2-40B4-BE49-F238E27FC236}">
                <a16:creationId xmlns:a16="http://schemas.microsoft.com/office/drawing/2014/main" id="{0E4CEDE6-CA7A-7943-BE85-439A923AC3E2}"/>
              </a:ext>
            </a:extLst>
          </p:cNvPr>
          <p:cNvPicPr>
            <a:picLocks noChangeAspect="1"/>
          </p:cNvPicPr>
          <p:nvPr/>
        </p:nvPicPr>
        <p:blipFill>
          <a:blip r:embed="rId3"/>
          <a:stretch>
            <a:fillRect/>
          </a:stretch>
        </p:blipFill>
        <p:spPr>
          <a:xfrm>
            <a:off x="6416728" y="260648"/>
            <a:ext cx="2625085" cy="469015"/>
          </a:xfrm>
          <a:prstGeom prst="rect">
            <a:avLst/>
          </a:prstGeom>
        </p:spPr>
      </p:pic>
      <p:graphicFrame>
        <p:nvGraphicFramePr>
          <p:cNvPr id="11" name="Table 10">
            <a:extLst>
              <a:ext uri="{FF2B5EF4-FFF2-40B4-BE49-F238E27FC236}">
                <a16:creationId xmlns:a16="http://schemas.microsoft.com/office/drawing/2014/main" id="{5A0CA862-0F60-0C4A-A6F3-397886D073B3}"/>
              </a:ext>
            </a:extLst>
          </p:cNvPr>
          <p:cNvGraphicFramePr>
            <a:graphicFrameLocks noGrp="1"/>
          </p:cNvGraphicFramePr>
          <p:nvPr/>
        </p:nvGraphicFramePr>
        <p:xfrm>
          <a:off x="29520" y="2629194"/>
          <a:ext cx="9114482" cy="3672000"/>
        </p:xfrm>
        <a:graphic>
          <a:graphicData uri="http://schemas.openxmlformats.org/drawingml/2006/table">
            <a:tbl>
              <a:tblPr>
                <a:tableStyleId>{775DCB02-9BB8-47FD-8907-85C794F793BA}</a:tableStyleId>
              </a:tblPr>
              <a:tblGrid>
                <a:gridCol w="1918837">
                  <a:extLst>
                    <a:ext uri="{9D8B030D-6E8A-4147-A177-3AD203B41FA5}">
                      <a16:colId xmlns:a16="http://schemas.microsoft.com/office/drawing/2014/main" val="1043984103"/>
                    </a:ext>
                  </a:extLst>
                </a:gridCol>
                <a:gridCol w="1439129">
                  <a:extLst>
                    <a:ext uri="{9D8B030D-6E8A-4147-A177-3AD203B41FA5}">
                      <a16:colId xmlns:a16="http://schemas.microsoft.com/office/drawing/2014/main" val="1129943280"/>
                    </a:ext>
                  </a:extLst>
                </a:gridCol>
                <a:gridCol w="1439129">
                  <a:extLst>
                    <a:ext uri="{9D8B030D-6E8A-4147-A177-3AD203B41FA5}">
                      <a16:colId xmlns:a16="http://schemas.microsoft.com/office/drawing/2014/main" val="161811307"/>
                    </a:ext>
                  </a:extLst>
                </a:gridCol>
                <a:gridCol w="1439129">
                  <a:extLst>
                    <a:ext uri="{9D8B030D-6E8A-4147-A177-3AD203B41FA5}">
                      <a16:colId xmlns:a16="http://schemas.microsoft.com/office/drawing/2014/main" val="285764837"/>
                    </a:ext>
                  </a:extLst>
                </a:gridCol>
                <a:gridCol w="1439129">
                  <a:extLst>
                    <a:ext uri="{9D8B030D-6E8A-4147-A177-3AD203B41FA5}">
                      <a16:colId xmlns:a16="http://schemas.microsoft.com/office/drawing/2014/main" val="3948394152"/>
                    </a:ext>
                  </a:extLst>
                </a:gridCol>
                <a:gridCol w="1439129">
                  <a:extLst>
                    <a:ext uri="{9D8B030D-6E8A-4147-A177-3AD203B41FA5}">
                      <a16:colId xmlns:a16="http://schemas.microsoft.com/office/drawing/2014/main" val="1002816810"/>
                    </a:ext>
                  </a:extLst>
                </a:gridCol>
              </a:tblGrid>
              <a:tr h="612000">
                <a:tc>
                  <a:txBody>
                    <a:bodyPr/>
                    <a:lstStyle/>
                    <a:p>
                      <a:pPr algn="ctr" fontAlgn="t"/>
                      <a:r>
                        <a:rPr lang="en-US" sz="1600" dirty="0">
                          <a:solidFill>
                            <a:schemeClr val="bg1"/>
                          </a:solidFill>
                          <a:effectLst/>
                          <a:latin typeface="+mn-lt"/>
                        </a:rPr>
                        <a:t> </a:t>
                      </a:r>
                    </a:p>
                  </a:txBody>
                  <a:tcPr marL="45765" marR="45765" marT="22882" marB="22882" anchor="ctr">
                    <a:solidFill>
                      <a:schemeClr val="bg1"/>
                    </a:solidFill>
                  </a:tcPr>
                </a:tc>
                <a:tc>
                  <a:txBody>
                    <a:bodyPr/>
                    <a:lstStyle/>
                    <a:p>
                      <a:pPr algn="ctr" fontAlgn="t"/>
                      <a:r>
                        <a:rPr lang="en-US" sz="1600" b="1" dirty="0" err="1">
                          <a:solidFill>
                            <a:schemeClr val="bg1"/>
                          </a:solidFill>
                          <a:effectLst/>
                          <a:latin typeface="+mn-lt"/>
                        </a:rPr>
                        <a:t>MinION</a:t>
                      </a:r>
                      <a:r>
                        <a:rPr lang="en-US" sz="1600" b="1" dirty="0">
                          <a:solidFill>
                            <a:schemeClr val="bg1"/>
                          </a:solidFill>
                          <a:effectLst/>
                          <a:latin typeface="+mn-lt"/>
                        </a:rPr>
                        <a:t> Mk1B</a:t>
                      </a:r>
                    </a:p>
                  </a:txBody>
                  <a:tcPr marL="45765" marR="45765" marT="22882" marB="22882" anchor="ctr">
                    <a:solidFill>
                      <a:srgbClr val="0084A8"/>
                    </a:solidFill>
                  </a:tcPr>
                </a:tc>
                <a:tc>
                  <a:txBody>
                    <a:bodyPr/>
                    <a:lstStyle/>
                    <a:p>
                      <a:pPr algn="ctr" fontAlgn="t"/>
                      <a:r>
                        <a:rPr lang="en-US" sz="1600" b="1">
                          <a:solidFill>
                            <a:schemeClr val="bg1"/>
                          </a:solidFill>
                          <a:effectLst/>
                          <a:latin typeface="+mn-lt"/>
                        </a:rPr>
                        <a:t>MinION Mk1C</a:t>
                      </a:r>
                    </a:p>
                  </a:txBody>
                  <a:tcPr marL="45765" marR="45765" marT="22882" marB="22882" anchor="ctr">
                    <a:solidFill>
                      <a:srgbClr val="0084A8"/>
                    </a:solidFill>
                  </a:tcPr>
                </a:tc>
                <a:tc>
                  <a:txBody>
                    <a:bodyPr/>
                    <a:lstStyle/>
                    <a:p>
                      <a:pPr algn="ctr" fontAlgn="t"/>
                      <a:r>
                        <a:rPr lang="en-US" sz="1600" b="1">
                          <a:solidFill>
                            <a:schemeClr val="bg1"/>
                          </a:solidFill>
                          <a:effectLst/>
                          <a:latin typeface="+mn-lt"/>
                        </a:rPr>
                        <a:t>GridION Mk1</a:t>
                      </a:r>
                    </a:p>
                  </a:txBody>
                  <a:tcPr marL="45765" marR="45765" marT="22882" marB="22882" anchor="ctr">
                    <a:solidFill>
                      <a:srgbClr val="0084A8"/>
                    </a:solidFill>
                  </a:tcPr>
                </a:tc>
                <a:tc>
                  <a:txBody>
                    <a:bodyPr/>
                    <a:lstStyle/>
                    <a:p>
                      <a:pPr algn="ctr" fontAlgn="t"/>
                      <a:r>
                        <a:rPr lang="en-US" sz="1600" b="1">
                          <a:solidFill>
                            <a:schemeClr val="bg1"/>
                          </a:solidFill>
                          <a:effectLst/>
                          <a:latin typeface="+mn-lt"/>
                        </a:rPr>
                        <a:t>PromethION 24</a:t>
                      </a:r>
                    </a:p>
                  </a:txBody>
                  <a:tcPr marL="45765" marR="45765" marT="22882" marB="22882" anchor="ctr">
                    <a:solidFill>
                      <a:srgbClr val="0084A8"/>
                    </a:solidFill>
                  </a:tcPr>
                </a:tc>
                <a:tc>
                  <a:txBody>
                    <a:bodyPr/>
                    <a:lstStyle/>
                    <a:p>
                      <a:pPr algn="ctr" fontAlgn="t"/>
                      <a:r>
                        <a:rPr lang="en-US" sz="1600" b="1" dirty="0" err="1">
                          <a:solidFill>
                            <a:schemeClr val="bg1"/>
                          </a:solidFill>
                          <a:effectLst/>
                          <a:latin typeface="+mn-lt"/>
                        </a:rPr>
                        <a:t>PromethION</a:t>
                      </a:r>
                      <a:r>
                        <a:rPr lang="en-US" sz="1600" b="1" dirty="0">
                          <a:solidFill>
                            <a:schemeClr val="bg1"/>
                          </a:solidFill>
                          <a:effectLst/>
                          <a:latin typeface="+mn-lt"/>
                        </a:rPr>
                        <a:t> 48</a:t>
                      </a:r>
                    </a:p>
                  </a:txBody>
                  <a:tcPr marL="45765" marR="45765" marT="22882" marB="22882" anchor="ctr">
                    <a:solidFill>
                      <a:srgbClr val="0084A8"/>
                    </a:solidFill>
                  </a:tcPr>
                </a:tc>
                <a:extLst>
                  <a:ext uri="{0D108BD9-81ED-4DB2-BD59-A6C34878D82A}">
                    <a16:rowId xmlns:a16="http://schemas.microsoft.com/office/drawing/2014/main" val="2316883071"/>
                  </a:ext>
                </a:extLst>
              </a:tr>
              <a:tr h="612000">
                <a:tc>
                  <a:txBody>
                    <a:bodyPr/>
                    <a:lstStyle/>
                    <a:p>
                      <a:pPr algn="l" fontAlgn="t"/>
                      <a:r>
                        <a:rPr lang="en-US" sz="1600" b="1" dirty="0">
                          <a:solidFill>
                            <a:schemeClr val="bg1"/>
                          </a:solidFill>
                          <a:effectLst/>
                          <a:latin typeface="+mn-lt"/>
                        </a:rPr>
                        <a:t>Read length</a:t>
                      </a:r>
                    </a:p>
                  </a:txBody>
                  <a:tcPr marL="45765" marR="45765" marT="22882" marB="22882" anchor="ctr">
                    <a:solidFill>
                      <a:srgbClr val="0084A8"/>
                    </a:solidFill>
                  </a:tcPr>
                </a:tc>
                <a:tc>
                  <a:txBody>
                    <a:bodyPr/>
                    <a:lstStyle/>
                    <a:p>
                      <a:pPr algn="ctr" fontAlgn="t"/>
                      <a:r>
                        <a:rPr lang="en-US" sz="1600" dirty="0">
                          <a:solidFill>
                            <a:schemeClr val="tx1"/>
                          </a:solidFill>
                          <a:effectLst/>
                          <a:latin typeface="+mn-lt"/>
                        </a:rPr>
                        <a:t>&gt; 2Mb</a:t>
                      </a:r>
                    </a:p>
                  </a:txBody>
                  <a:tcPr marL="45765" marR="45765" marT="22882" marB="22882" anchor="ctr">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600" dirty="0">
                          <a:solidFill>
                            <a:schemeClr val="tx1"/>
                          </a:solidFill>
                          <a:effectLst/>
                          <a:latin typeface="+mn-lt"/>
                        </a:rPr>
                        <a:t>&gt; 2Mb</a:t>
                      </a:r>
                    </a:p>
                  </a:txBody>
                  <a:tcPr marL="45765" marR="45765" marT="22882" marB="22882" anchor="ctr">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600" dirty="0">
                          <a:solidFill>
                            <a:schemeClr val="tx1"/>
                          </a:solidFill>
                          <a:effectLst/>
                          <a:latin typeface="+mn-lt"/>
                        </a:rPr>
                        <a:t>&gt; 2Mb</a:t>
                      </a:r>
                    </a:p>
                  </a:txBody>
                  <a:tcPr marL="45765" marR="45765" marT="22882" marB="22882" anchor="ctr">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600" dirty="0">
                          <a:solidFill>
                            <a:schemeClr val="tx1"/>
                          </a:solidFill>
                          <a:effectLst/>
                          <a:latin typeface="+mn-lt"/>
                        </a:rPr>
                        <a:t>&gt; 2Mb</a:t>
                      </a:r>
                    </a:p>
                  </a:txBody>
                  <a:tcPr marL="45765" marR="45765" marT="22882" marB="22882" anchor="ctr">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600" dirty="0">
                          <a:solidFill>
                            <a:schemeClr val="tx1"/>
                          </a:solidFill>
                          <a:effectLst/>
                          <a:latin typeface="+mn-lt"/>
                        </a:rPr>
                        <a:t>&gt; 2Mb</a:t>
                      </a:r>
                    </a:p>
                  </a:txBody>
                  <a:tcPr marL="45765" marR="45765" marT="22882" marB="22882" anchor="ctr">
                    <a:solidFill>
                      <a:schemeClr val="bg1"/>
                    </a:solidFill>
                  </a:tcPr>
                </a:tc>
                <a:extLst>
                  <a:ext uri="{0D108BD9-81ED-4DB2-BD59-A6C34878D82A}">
                    <a16:rowId xmlns:a16="http://schemas.microsoft.com/office/drawing/2014/main" val="1351906485"/>
                  </a:ext>
                </a:extLst>
              </a:tr>
              <a:tr h="612000">
                <a:tc>
                  <a:txBody>
                    <a:bodyPr/>
                    <a:lstStyle/>
                    <a:p>
                      <a:pPr algn="l" fontAlgn="t"/>
                      <a:r>
                        <a:rPr lang="en-US" sz="1600" b="1" dirty="0">
                          <a:solidFill>
                            <a:schemeClr val="bg1"/>
                          </a:solidFill>
                          <a:effectLst/>
                          <a:latin typeface="+mn-lt"/>
                        </a:rPr>
                        <a:t>Yield per flow cell</a:t>
                      </a:r>
                    </a:p>
                  </a:txBody>
                  <a:tcPr marL="45765" marR="45765" marT="22882" marB="22882" anchor="ctr">
                    <a:solidFill>
                      <a:srgbClr val="0084A8"/>
                    </a:solidFill>
                  </a:tcPr>
                </a:tc>
                <a:tc>
                  <a:txBody>
                    <a:bodyPr/>
                    <a:lstStyle/>
                    <a:p>
                      <a:pPr algn="ctr" fontAlgn="t"/>
                      <a:r>
                        <a:rPr lang="en-US" sz="1600">
                          <a:solidFill>
                            <a:schemeClr val="tx1"/>
                          </a:solidFill>
                          <a:effectLst/>
                          <a:latin typeface="+mn-lt"/>
                        </a:rPr>
                        <a:t>50 Gb</a:t>
                      </a:r>
                    </a:p>
                  </a:txBody>
                  <a:tcPr marL="45765" marR="45765" marT="22882" marB="22882" anchor="ctr">
                    <a:solidFill>
                      <a:schemeClr val="bg1"/>
                    </a:solidFill>
                  </a:tcPr>
                </a:tc>
                <a:tc>
                  <a:txBody>
                    <a:bodyPr/>
                    <a:lstStyle/>
                    <a:p>
                      <a:pPr algn="ctr" fontAlgn="t"/>
                      <a:r>
                        <a:rPr lang="en-US" sz="1600">
                          <a:solidFill>
                            <a:schemeClr val="tx1"/>
                          </a:solidFill>
                          <a:effectLst/>
                          <a:latin typeface="+mn-lt"/>
                        </a:rPr>
                        <a:t>50 Gb</a:t>
                      </a:r>
                    </a:p>
                  </a:txBody>
                  <a:tcPr marL="45765" marR="45765" marT="22882" marB="22882" anchor="ctr">
                    <a:solidFill>
                      <a:schemeClr val="bg1"/>
                    </a:solidFill>
                  </a:tcPr>
                </a:tc>
                <a:tc>
                  <a:txBody>
                    <a:bodyPr/>
                    <a:lstStyle/>
                    <a:p>
                      <a:pPr algn="ctr" fontAlgn="t"/>
                      <a:r>
                        <a:rPr lang="en-US" sz="1600">
                          <a:solidFill>
                            <a:schemeClr val="tx1"/>
                          </a:solidFill>
                          <a:effectLst/>
                          <a:latin typeface="+mn-lt"/>
                        </a:rPr>
                        <a:t>50 Gb</a:t>
                      </a:r>
                    </a:p>
                  </a:txBody>
                  <a:tcPr marL="45765" marR="45765" marT="22882" marB="22882" anchor="ctr">
                    <a:solidFill>
                      <a:schemeClr val="bg1"/>
                    </a:solidFill>
                  </a:tcPr>
                </a:tc>
                <a:tc>
                  <a:txBody>
                    <a:bodyPr/>
                    <a:lstStyle/>
                    <a:p>
                      <a:pPr algn="ctr" fontAlgn="t"/>
                      <a:r>
                        <a:rPr lang="en-US" sz="1600">
                          <a:solidFill>
                            <a:schemeClr val="tx1"/>
                          </a:solidFill>
                          <a:effectLst/>
                          <a:latin typeface="+mn-lt"/>
                        </a:rPr>
                        <a:t>220 Gb</a:t>
                      </a:r>
                    </a:p>
                  </a:txBody>
                  <a:tcPr marL="45765" marR="45765" marT="22882" marB="22882" anchor="ctr">
                    <a:solidFill>
                      <a:schemeClr val="bg1"/>
                    </a:solidFill>
                  </a:tcPr>
                </a:tc>
                <a:tc>
                  <a:txBody>
                    <a:bodyPr/>
                    <a:lstStyle/>
                    <a:p>
                      <a:pPr algn="ctr" fontAlgn="t"/>
                      <a:r>
                        <a:rPr lang="en-US" sz="1600" dirty="0">
                          <a:solidFill>
                            <a:schemeClr val="tx1"/>
                          </a:solidFill>
                          <a:effectLst/>
                          <a:latin typeface="+mn-lt"/>
                        </a:rPr>
                        <a:t>220 Gb</a:t>
                      </a:r>
                    </a:p>
                  </a:txBody>
                  <a:tcPr marL="45765" marR="45765" marT="22882" marB="22882" anchor="ctr">
                    <a:solidFill>
                      <a:schemeClr val="bg1"/>
                    </a:solidFill>
                  </a:tcPr>
                </a:tc>
                <a:extLst>
                  <a:ext uri="{0D108BD9-81ED-4DB2-BD59-A6C34878D82A}">
                    <a16:rowId xmlns:a16="http://schemas.microsoft.com/office/drawing/2014/main" val="1122346942"/>
                  </a:ext>
                </a:extLst>
              </a:tr>
              <a:tr h="612000">
                <a:tc>
                  <a:txBody>
                    <a:bodyPr/>
                    <a:lstStyle/>
                    <a:p>
                      <a:pPr algn="l" fontAlgn="t"/>
                      <a:r>
                        <a:rPr lang="en-US" sz="1600" b="1">
                          <a:solidFill>
                            <a:schemeClr val="bg1"/>
                          </a:solidFill>
                          <a:effectLst/>
                          <a:latin typeface="+mn-lt"/>
                        </a:rPr>
                        <a:t>Number of flow cells per device</a:t>
                      </a:r>
                    </a:p>
                  </a:txBody>
                  <a:tcPr marL="45765" marR="45765" marT="22882" marB="22882" anchor="ctr">
                    <a:solidFill>
                      <a:srgbClr val="0084A8"/>
                    </a:solidFill>
                  </a:tcPr>
                </a:tc>
                <a:tc>
                  <a:txBody>
                    <a:bodyPr/>
                    <a:lstStyle/>
                    <a:p>
                      <a:pPr algn="ctr" fontAlgn="t"/>
                      <a:r>
                        <a:rPr lang="en-US" sz="1600">
                          <a:solidFill>
                            <a:schemeClr val="tx1"/>
                          </a:solidFill>
                          <a:effectLst/>
                          <a:latin typeface="+mn-lt"/>
                        </a:rPr>
                        <a:t>1</a:t>
                      </a:r>
                    </a:p>
                  </a:txBody>
                  <a:tcPr marL="45765" marR="45765" marT="22882" marB="22882" anchor="ctr">
                    <a:solidFill>
                      <a:schemeClr val="bg1"/>
                    </a:solidFill>
                  </a:tcPr>
                </a:tc>
                <a:tc>
                  <a:txBody>
                    <a:bodyPr/>
                    <a:lstStyle/>
                    <a:p>
                      <a:pPr algn="ctr" fontAlgn="t"/>
                      <a:r>
                        <a:rPr lang="en-US" sz="1600">
                          <a:solidFill>
                            <a:schemeClr val="tx1"/>
                          </a:solidFill>
                          <a:effectLst/>
                          <a:latin typeface="+mn-lt"/>
                        </a:rPr>
                        <a:t>1</a:t>
                      </a:r>
                    </a:p>
                  </a:txBody>
                  <a:tcPr marL="45765" marR="45765" marT="22882" marB="22882" anchor="ctr">
                    <a:solidFill>
                      <a:schemeClr val="bg1"/>
                    </a:solidFill>
                  </a:tcPr>
                </a:tc>
                <a:tc>
                  <a:txBody>
                    <a:bodyPr/>
                    <a:lstStyle/>
                    <a:p>
                      <a:pPr algn="ctr" fontAlgn="t"/>
                      <a:r>
                        <a:rPr lang="en-US" sz="1600">
                          <a:solidFill>
                            <a:schemeClr val="tx1"/>
                          </a:solidFill>
                          <a:effectLst/>
                          <a:latin typeface="+mn-lt"/>
                        </a:rPr>
                        <a:t>5</a:t>
                      </a:r>
                    </a:p>
                  </a:txBody>
                  <a:tcPr marL="45765" marR="45765" marT="22882" marB="22882" anchor="ctr">
                    <a:solidFill>
                      <a:schemeClr val="bg1"/>
                    </a:solidFill>
                  </a:tcPr>
                </a:tc>
                <a:tc>
                  <a:txBody>
                    <a:bodyPr/>
                    <a:lstStyle/>
                    <a:p>
                      <a:pPr algn="ctr" fontAlgn="t"/>
                      <a:r>
                        <a:rPr lang="en-US" sz="1600">
                          <a:solidFill>
                            <a:schemeClr val="tx1"/>
                          </a:solidFill>
                          <a:effectLst/>
                          <a:latin typeface="+mn-lt"/>
                        </a:rPr>
                        <a:t>24</a:t>
                      </a:r>
                    </a:p>
                  </a:txBody>
                  <a:tcPr marL="45765" marR="45765" marT="22882" marB="22882" anchor="ctr">
                    <a:solidFill>
                      <a:schemeClr val="bg1"/>
                    </a:solidFill>
                  </a:tcPr>
                </a:tc>
                <a:tc>
                  <a:txBody>
                    <a:bodyPr/>
                    <a:lstStyle/>
                    <a:p>
                      <a:pPr algn="ctr" fontAlgn="t"/>
                      <a:r>
                        <a:rPr lang="en-US" sz="1600">
                          <a:solidFill>
                            <a:schemeClr val="tx1"/>
                          </a:solidFill>
                          <a:effectLst/>
                          <a:latin typeface="+mn-lt"/>
                        </a:rPr>
                        <a:t>48</a:t>
                      </a:r>
                    </a:p>
                  </a:txBody>
                  <a:tcPr marL="45765" marR="45765" marT="22882" marB="22882" anchor="ctr">
                    <a:solidFill>
                      <a:schemeClr val="bg1"/>
                    </a:solidFill>
                  </a:tcPr>
                </a:tc>
                <a:extLst>
                  <a:ext uri="{0D108BD9-81ED-4DB2-BD59-A6C34878D82A}">
                    <a16:rowId xmlns:a16="http://schemas.microsoft.com/office/drawing/2014/main" val="2701160737"/>
                  </a:ext>
                </a:extLst>
              </a:tr>
              <a:tr h="612000">
                <a:tc>
                  <a:txBody>
                    <a:bodyPr/>
                    <a:lstStyle/>
                    <a:p>
                      <a:pPr algn="l" fontAlgn="t"/>
                      <a:r>
                        <a:rPr lang="en-US" sz="1600" b="1" dirty="0">
                          <a:solidFill>
                            <a:schemeClr val="bg1"/>
                          </a:solidFill>
                          <a:effectLst/>
                          <a:latin typeface="+mn-lt"/>
                        </a:rPr>
                        <a:t>Yield per device</a:t>
                      </a:r>
                    </a:p>
                  </a:txBody>
                  <a:tcPr marL="45765" marR="45765" marT="22882" marB="22882" anchor="ctr">
                    <a:solidFill>
                      <a:srgbClr val="0084A8"/>
                    </a:solidFill>
                  </a:tcPr>
                </a:tc>
                <a:tc>
                  <a:txBody>
                    <a:bodyPr/>
                    <a:lstStyle/>
                    <a:p>
                      <a:pPr algn="ctr" fontAlgn="t"/>
                      <a:r>
                        <a:rPr lang="en-US" sz="1600" dirty="0">
                          <a:solidFill>
                            <a:srgbClr val="FF0000"/>
                          </a:solidFill>
                          <a:effectLst/>
                          <a:latin typeface="+mn-lt"/>
                        </a:rPr>
                        <a:t>&lt;50 Gb</a:t>
                      </a:r>
                    </a:p>
                  </a:txBody>
                  <a:tcPr marL="45765" marR="45765" marT="22882" marB="22882" anchor="ctr">
                    <a:solidFill>
                      <a:schemeClr val="bg1"/>
                    </a:solidFill>
                  </a:tcPr>
                </a:tc>
                <a:tc>
                  <a:txBody>
                    <a:bodyPr/>
                    <a:lstStyle/>
                    <a:p>
                      <a:pPr algn="ctr" fontAlgn="t"/>
                      <a:r>
                        <a:rPr lang="en-US" sz="1600" dirty="0">
                          <a:solidFill>
                            <a:srgbClr val="FF0000"/>
                          </a:solidFill>
                          <a:effectLst/>
                          <a:latin typeface="+mn-lt"/>
                        </a:rPr>
                        <a:t>&lt;50 Gb</a:t>
                      </a:r>
                    </a:p>
                  </a:txBody>
                  <a:tcPr marL="45765" marR="45765" marT="22882" marB="22882" anchor="ctr">
                    <a:solidFill>
                      <a:schemeClr val="bg1"/>
                    </a:solidFill>
                  </a:tcPr>
                </a:tc>
                <a:tc>
                  <a:txBody>
                    <a:bodyPr/>
                    <a:lstStyle/>
                    <a:p>
                      <a:pPr algn="ctr" fontAlgn="t"/>
                      <a:r>
                        <a:rPr lang="en-US" sz="1600" dirty="0">
                          <a:solidFill>
                            <a:srgbClr val="FF0000"/>
                          </a:solidFill>
                          <a:effectLst/>
                          <a:latin typeface="+mn-lt"/>
                        </a:rPr>
                        <a:t>&lt;250 Gb</a:t>
                      </a:r>
                    </a:p>
                  </a:txBody>
                  <a:tcPr marL="45765" marR="45765" marT="22882" marB="22882" anchor="ctr">
                    <a:solidFill>
                      <a:schemeClr val="bg1"/>
                    </a:solidFill>
                  </a:tcPr>
                </a:tc>
                <a:tc>
                  <a:txBody>
                    <a:bodyPr/>
                    <a:lstStyle/>
                    <a:p>
                      <a:pPr algn="ctr" fontAlgn="t"/>
                      <a:r>
                        <a:rPr lang="en-US" sz="1600" dirty="0">
                          <a:solidFill>
                            <a:srgbClr val="FF0000"/>
                          </a:solidFill>
                          <a:effectLst/>
                          <a:latin typeface="+mn-lt"/>
                        </a:rPr>
                        <a:t>&lt;5.2 Tb</a:t>
                      </a:r>
                    </a:p>
                  </a:txBody>
                  <a:tcPr marL="45765" marR="45765" marT="22882" marB="22882" anchor="ctr">
                    <a:solidFill>
                      <a:schemeClr val="bg1"/>
                    </a:solidFill>
                  </a:tcPr>
                </a:tc>
                <a:tc>
                  <a:txBody>
                    <a:bodyPr/>
                    <a:lstStyle/>
                    <a:p>
                      <a:pPr algn="ctr" fontAlgn="t"/>
                      <a:r>
                        <a:rPr lang="en-US" sz="1600" dirty="0">
                          <a:solidFill>
                            <a:srgbClr val="FF0000"/>
                          </a:solidFill>
                          <a:effectLst/>
                          <a:latin typeface="+mn-lt"/>
                        </a:rPr>
                        <a:t>&lt;10.5 Tb</a:t>
                      </a:r>
                    </a:p>
                  </a:txBody>
                  <a:tcPr marL="45765" marR="45765" marT="22882" marB="22882" anchor="ctr">
                    <a:solidFill>
                      <a:schemeClr val="bg1"/>
                    </a:solidFill>
                  </a:tcPr>
                </a:tc>
                <a:extLst>
                  <a:ext uri="{0D108BD9-81ED-4DB2-BD59-A6C34878D82A}">
                    <a16:rowId xmlns:a16="http://schemas.microsoft.com/office/drawing/2014/main" val="847597132"/>
                  </a:ext>
                </a:extLst>
              </a:tr>
              <a:tr h="612000">
                <a:tc>
                  <a:txBody>
                    <a:bodyPr/>
                    <a:lstStyle/>
                    <a:p>
                      <a:pPr algn="l" fontAlgn="t"/>
                      <a:r>
                        <a:rPr lang="en-US" sz="1600" b="1" dirty="0">
                          <a:solidFill>
                            <a:schemeClr val="bg1"/>
                          </a:solidFill>
                          <a:effectLst/>
                          <a:latin typeface="+mn-lt"/>
                        </a:rPr>
                        <a:t>Starting price</a:t>
                      </a:r>
                    </a:p>
                  </a:txBody>
                  <a:tcPr marL="45765" marR="45765" marT="22882" marB="22882" anchor="ctr">
                    <a:solidFill>
                      <a:srgbClr val="0084A8"/>
                    </a:solidFill>
                  </a:tcPr>
                </a:tc>
                <a:tc>
                  <a:txBody>
                    <a:bodyPr/>
                    <a:lstStyle/>
                    <a:p>
                      <a:pPr algn="ctr" fontAlgn="t"/>
                      <a:r>
                        <a:rPr lang="en-US" sz="1600" dirty="0">
                          <a:solidFill>
                            <a:srgbClr val="FF0000"/>
                          </a:solidFill>
                          <a:effectLst/>
                          <a:latin typeface="+mn-lt"/>
                        </a:rPr>
                        <a:t>$1,000</a:t>
                      </a:r>
                    </a:p>
                  </a:txBody>
                  <a:tcPr marL="45765" marR="45765" marT="22882" marB="22882" anchor="ctr">
                    <a:solidFill>
                      <a:schemeClr val="bg1"/>
                    </a:solidFill>
                  </a:tcPr>
                </a:tc>
                <a:tc>
                  <a:txBody>
                    <a:bodyPr/>
                    <a:lstStyle/>
                    <a:p>
                      <a:pPr algn="ctr" fontAlgn="t"/>
                      <a:r>
                        <a:rPr lang="en-US" sz="1600" dirty="0">
                          <a:solidFill>
                            <a:srgbClr val="FF0000"/>
                          </a:solidFill>
                          <a:effectLst/>
                          <a:latin typeface="+mn-lt"/>
                        </a:rPr>
                        <a:t>$4,990</a:t>
                      </a:r>
                    </a:p>
                  </a:txBody>
                  <a:tcPr marL="45765" marR="45765" marT="22882" marB="22882" anchor="ctr">
                    <a:solidFill>
                      <a:schemeClr val="bg1"/>
                    </a:solidFill>
                  </a:tcPr>
                </a:tc>
                <a:tc>
                  <a:txBody>
                    <a:bodyPr/>
                    <a:lstStyle/>
                    <a:p>
                      <a:pPr algn="ctr" fontAlgn="t"/>
                      <a:r>
                        <a:rPr lang="en-US" sz="1600" dirty="0">
                          <a:solidFill>
                            <a:srgbClr val="FF0000"/>
                          </a:solidFill>
                          <a:effectLst/>
                          <a:latin typeface="+mn-lt"/>
                        </a:rPr>
                        <a:t>$49,995</a:t>
                      </a:r>
                    </a:p>
                  </a:txBody>
                  <a:tcPr marL="45765" marR="45765" marT="22882" marB="22882" anchor="ctr">
                    <a:solidFill>
                      <a:schemeClr val="bg1"/>
                    </a:solidFill>
                  </a:tcPr>
                </a:tc>
                <a:tc>
                  <a:txBody>
                    <a:bodyPr/>
                    <a:lstStyle/>
                    <a:p>
                      <a:pPr algn="ctr" fontAlgn="t"/>
                      <a:r>
                        <a:rPr lang="en-US" sz="1600" dirty="0">
                          <a:solidFill>
                            <a:srgbClr val="FF0000"/>
                          </a:solidFill>
                          <a:effectLst/>
                          <a:latin typeface="+mn-lt"/>
                        </a:rPr>
                        <a:t>$195,455</a:t>
                      </a:r>
                    </a:p>
                  </a:txBody>
                  <a:tcPr marL="45765" marR="45765" marT="22882" marB="22882" anchor="ctr">
                    <a:solidFill>
                      <a:schemeClr val="bg1"/>
                    </a:solidFill>
                  </a:tcPr>
                </a:tc>
                <a:tc>
                  <a:txBody>
                    <a:bodyPr/>
                    <a:lstStyle/>
                    <a:p>
                      <a:pPr algn="ctr" fontAlgn="t"/>
                      <a:r>
                        <a:rPr lang="en-US" sz="1600" dirty="0">
                          <a:solidFill>
                            <a:srgbClr val="FF0000"/>
                          </a:solidFill>
                          <a:effectLst/>
                          <a:latin typeface="+mn-lt"/>
                        </a:rPr>
                        <a:t>$327,455</a:t>
                      </a:r>
                    </a:p>
                  </a:txBody>
                  <a:tcPr marL="45765" marR="45765" marT="22882" marB="22882" anchor="ctr">
                    <a:solidFill>
                      <a:schemeClr val="bg1"/>
                    </a:solidFill>
                  </a:tcPr>
                </a:tc>
                <a:extLst>
                  <a:ext uri="{0D108BD9-81ED-4DB2-BD59-A6C34878D82A}">
                    <a16:rowId xmlns:a16="http://schemas.microsoft.com/office/drawing/2014/main" val="4127620895"/>
                  </a:ext>
                </a:extLst>
              </a:tr>
            </a:tbl>
          </a:graphicData>
        </a:graphic>
      </p:graphicFrame>
      <p:sp>
        <p:nvSpPr>
          <p:cNvPr id="12" name="Rectangle 1">
            <a:extLst>
              <a:ext uri="{FF2B5EF4-FFF2-40B4-BE49-F238E27FC236}">
                <a16:creationId xmlns:a16="http://schemas.microsoft.com/office/drawing/2014/main" id="{EC027435-D946-6144-AF82-51CFC4B6B3A0}"/>
              </a:ext>
            </a:extLst>
          </p:cNvPr>
          <p:cNvSpPr>
            <a:spLocks noChangeArrowheads="1"/>
          </p:cNvSpPr>
          <p:nvPr/>
        </p:nvSpPr>
        <p:spPr bwMode="auto">
          <a:xfrm>
            <a:off x="1304925" y="1371600"/>
            <a:ext cx="9144000" cy="0"/>
          </a:xfrm>
          <a:prstGeom prst="rect">
            <a:avLst/>
          </a:prstGeom>
          <a:solidFill>
            <a:srgbClr val="F0EFE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200" b="0" i="0" u="none" strike="noStrike" kern="1200" cap="none" spc="0" normalizeH="0" baseline="0" noProof="0">
                <a:ln>
                  <a:noFill/>
                </a:ln>
                <a:solidFill>
                  <a:srgbClr val="4A4A4A"/>
                </a:solidFill>
                <a:effectLst/>
                <a:uLnTx/>
                <a:uFillTx/>
                <a:latin typeface="inherit"/>
                <a:ea typeface="+mn-ea"/>
                <a:cs typeface="+mn-cs"/>
              </a:rPr>
            </a:br>
            <a:endPar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id="{217427CB-766E-F646-89AA-716B665D1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848" y="949879"/>
            <a:ext cx="8589825" cy="1614357"/>
          </a:xfrm>
          <a:prstGeom prst="rect">
            <a:avLst/>
          </a:prstGeom>
        </p:spPr>
      </p:pic>
    </p:spTree>
    <p:extLst>
      <p:ext uri="{BB962C8B-B14F-4D97-AF65-F5344CB8AC3E}">
        <p14:creationId xmlns:p14="http://schemas.microsoft.com/office/powerpoint/2010/main" val="3271589234"/>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2CF4-B227-3D41-98A2-B623783F373E}"/>
              </a:ext>
            </a:extLst>
          </p:cNvPr>
          <p:cNvSpPr>
            <a:spLocks noGrp="1"/>
          </p:cNvSpPr>
          <p:nvPr>
            <p:ph type="title"/>
          </p:nvPr>
        </p:nvSpPr>
        <p:spPr/>
        <p:txBody>
          <a:bodyPr/>
          <a:lstStyle/>
          <a:p>
            <a:r>
              <a:rPr lang="en-US" dirty="0"/>
              <a:t>Illumina Sequencers</a:t>
            </a:r>
          </a:p>
        </p:txBody>
      </p:sp>
      <p:sp>
        <p:nvSpPr>
          <p:cNvPr id="4" name="Slide Number Placeholder 3">
            <a:extLst>
              <a:ext uri="{FF2B5EF4-FFF2-40B4-BE49-F238E27FC236}">
                <a16:creationId xmlns:a16="http://schemas.microsoft.com/office/drawing/2014/main" id="{1D010959-B067-324B-8564-92AEB97482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9" name="Table 8">
            <a:extLst>
              <a:ext uri="{FF2B5EF4-FFF2-40B4-BE49-F238E27FC236}">
                <a16:creationId xmlns:a16="http://schemas.microsoft.com/office/drawing/2014/main" id="{4387804A-9EE2-BB43-B75C-3A860397AD14}"/>
              </a:ext>
            </a:extLst>
          </p:cNvPr>
          <p:cNvGraphicFramePr>
            <a:graphicFrameLocks noGrp="1"/>
          </p:cNvGraphicFramePr>
          <p:nvPr/>
        </p:nvGraphicFramePr>
        <p:xfrm>
          <a:off x="72009" y="3212976"/>
          <a:ext cx="9036495" cy="3126560"/>
        </p:xfrm>
        <a:graphic>
          <a:graphicData uri="http://schemas.openxmlformats.org/drawingml/2006/table">
            <a:tbl>
              <a:tblPr>
                <a:tableStyleId>{C4B1156A-380E-4F78-BDF5-A606A8083BF9}</a:tableStyleId>
              </a:tblPr>
              <a:tblGrid>
                <a:gridCol w="1475655">
                  <a:extLst>
                    <a:ext uri="{9D8B030D-6E8A-4147-A177-3AD203B41FA5}">
                      <a16:colId xmlns:a16="http://schemas.microsoft.com/office/drawing/2014/main" val="1572921260"/>
                    </a:ext>
                  </a:extLst>
                </a:gridCol>
                <a:gridCol w="1260140">
                  <a:extLst>
                    <a:ext uri="{9D8B030D-6E8A-4147-A177-3AD203B41FA5}">
                      <a16:colId xmlns:a16="http://schemas.microsoft.com/office/drawing/2014/main" val="1815330125"/>
                    </a:ext>
                  </a:extLst>
                </a:gridCol>
                <a:gridCol w="1260140">
                  <a:extLst>
                    <a:ext uri="{9D8B030D-6E8A-4147-A177-3AD203B41FA5}">
                      <a16:colId xmlns:a16="http://schemas.microsoft.com/office/drawing/2014/main" val="2260076244"/>
                    </a:ext>
                  </a:extLst>
                </a:gridCol>
                <a:gridCol w="1260140">
                  <a:extLst>
                    <a:ext uri="{9D8B030D-6E8A-4147-A177-3AD203B41FA5}">
                      <a16:colId xmlns:a16="http://schemas.microsoft.com/office/drawing/2014/main" val="2685481021"/>
                    </a:ext>
                  </a:extLst>
                </a:gridCol>
                <a:gridCol w="1260140">
                  <a:extLst>
                    <a:ext uri="{9D8B030D-6E8A-4147-A177-3AD203B41FA5}">
                      <a16:colId xmlns:a16="http://schemas.microsoft.com/office/drawing/2014/main" val="2959745887"/>
                    </a:ext>
                  </a:extLst>
                </a:gridCol>
                <a:gridCol w="1260140">
                  <a:extLst>
                    <a:ext uri="{9D8B030D-6E8A-4147-A177-3AD203B41FA5}">
                      <a16:colId xmlns:a16="http://schemas.microsoft.com/office/drawing/2014/main" val="2277945933"/>
                    </a:ext>
                  </a:extLst>
                </a:gridCol>
                <a:gridCol w="1260140">
                  <a:extLst>
                    <a:ext uri="{9D8B030D-6E8A-4147-A177-3AD203B41FA5}">
                      <a16:colId xmlns:a16="http://schemas.microsoft.com/office/drawing/2014/main" val="559356002"/>
                    </a:ext>
                  </a:extLst>
                </a:gridCol>
              </a:tblGrid>
              <a:tr h="625312">
                <a:tc>
                  <a:txBody>
                    <a:bodyPr/>
                    <a:lstStyle/>
                    <a:p>
                      <a:pPr algn="l" fontAlgn="ctr"/>
                      <a:r>
                        <a:rPr lang="en-US" sz="1600" b="1" dirty="0">
                          <a:effectLst/>
                        </a:rPr>
                        <a:t>Run time</a:t>
                      </a:r>
                    </a:p>
                  </a:txBody>
                  <a:tcPr marL="68816" marR="68816" marT="68816" marB="68816" anchor="ctr"/>
                </a:tc>
                <a:tc>
                  <a:txBody>
                    <a:bodyPr/>
                    <a:lstStyle/>
                    <a:p>
                      <a:pPr algn="ctr" fontAlgn="ctr"/>
                      <a:r>
                        <a:rPr lang="en-US" sz="1600" dirty="0">
                          <a:effectLst/>
                        </a:rPr>
                        <a:t>9.5–19 </a:t>
                      </a:r>
                      <a:r>
                        <a:rPr lang="en-US" sz="1600" dirty="0" err="1">
                          <a:effectLst/>
                        </a:rPr>
                        <a:t>hrs</a:t>
                      </a:r>
                      <a:endParaRPr lang="en-US" sz="1600" dirty="0">
                        <a:effectLst/>
                      </a:endParaRPr>
                    </a:p>
                  </a:txBody>
                  <a:tcPr marL="68816" marR="68816" marT="68816" marB="68816" anchor="ctr">
                    <a:solidFill>
                      <a:schemeClr val="bg1"/>
                    </a:solidFill>
                  </a:tcPr>
                </a:tc>
                <a:tc>
                  <a:txBody>
                    <a:bodyPr/>
                    <a:lstStyle/>
                    <a:p>
                      <a:pPr algn="ctr" fontAlgn="ctr"/>
                      <a:r>
                        <a:rPr lang="en-US" sz="1600" dirty="0">
                          <a:effectLst/>
                        </a:rPr>
                        <a:t>4–24 </a:t>
                      </a:r>
                      <a:r>
                        <a:rPr lang="en-US" sz="1600" dirty="0" err="1">
                          <a:effectLst/>
                        </a:rPr>
                        <a:t>hrs</a:t>
                      </a:r>
                      <a:endParaRPr lang="en-US" sz="1600" dirty="0">
                        <a:effectLst/>
                      </a:endParaRPr>
                    </a:p>
                  </a:txBody>
                  <a:tcPr marL="68816" marR="68816" marT="68816" marB="68816" anchor="ctr">
                    <a:solidFill>
                      <a:schemeClr val="bg1"/>
                    </a:solidFill>
                  </a:tcPr>
                </a:tc>
                <a:tc>
                  <a:txBody>
                    <a:bodyPr/>
                    <a:lstStyle/>
                    <a:p>
                      <a:pPr algn="ctr" fontAlgn="ctr"/>
                      <a:r>
                        <a:rPr lang="en-US" sz="1600" dirty="0">
                          <a:effectLst/>
                        </a:rPr>
                        <a:t>4–55 </a:t>
                      </a:r>
                      <a:r>
                        <a:rPr lang="en-US" sz="1600" dirty="0" err="1">
                          <a:effectLst/>
                        </a:rPr>
                        <a:t>hrs</a:t>
                      </a:r>
                      <a:endParaRPr lang="en-US" sz="1600" dirty="0">
                        <a:effectLst/>
                      </a:endParaRPr>
                    </a:p>
                  </a:txBody>
                  <a:tcPr marL="68816" marR="68816" marT="68816" marB="68816" anchor="ctr">
                    <a:solidFill>
                      <a:schemeClr val="bg1"/>
                    </a:solidFill>
                  </a:tcPr>
                </a:tc>
                <a:tc>
                  <a:txBody>
                    <a:bodyPr/>
                    <a:lstStyle/>
                    <a:p>
                      <a:pPr algn="ctr" fontAlgn="ctr"/>
                      <a:r>
                        <a:rPr lang="en-US" sz="1600" dirty="0">
                          <a:effectLst/>
                        </a:rPr>
                        <a:t>12–30 </a:t>
                      </a:r>
                      <a:r>
                        <a:rPr lang="en-US" sz="1600" dirty="0" err="1">
                          <a:effectLst/>
                        </a:rPr>
                        <a:t>hrs</a:t>
                      </a:r>
                      <a:endParaRPr lang="en-US" sz="1600" dirty="0">
                        <a:effectLst/>
                      </a:endParaRPr>
                    </a:p>
                  </a:txBody>
                  <a:tcPr marL="68816" marR="68816" marT="68816" marB="68816" anchor="ctr">
                    <a:solidFill>
                      <a:schemeClr val="bg1"/>
                    </a:solidFill>
                  </a:tcPr>
                </a:tc>
                <a:tc>
                  <a:txBody>
                    <a:bodyPr/>
                    <a:lstStyle/>
                    <a:p>
                      <a:pPr algn="ctr" fontAlgn="ctr"/>
                      <a:r>
                        <a:rPr lang="en-US" sz="1600" dirty="0">
                          <a:effectLst/>
                        </a:rPr>
                        <a:t>24-48 </a:t>
                      </a:r>
                      <a:r>
                        <a:rPr lang="en-US" sz="1600" dirty="0" err="1">
                          <a:effectLst/>
                        </a:rPr>
                        <a:t>hrs</a:t>
                      </a:r>
                      <a:endParaRPr lang="en-US" sz="1600" dirty="0">
                        <a:effectLst/>
                      </a:endParaRPr>
                    </a:p>
                  </a:txBody>
                  <a:tcPr marL="68816" marR="68816" marT="68816" marB="68816" anchor="ctr">
                    <a:solidFill>
                      <a:schemeClr val="bg1"/>
                    </a:solidFill>
                  </a:tcPr>
                </a:tc>
                <a:tc>
                  <a:txBody>
                    <a:bodyPr/>
                    <a:lstStyle/>
                    <a:p>
                      <a:pPr algn="ctr" fontAlgn="ctr"/>
                      <a:r>
                        <a:rPr lang="en-US" sz="1600" dirty="0">
                          <a:effectLst/>
                        </a:rPr>
                        <a:t>13-44 </a:t>
                      </a:r>
                      <a:r>
                        <a:rPr lang="en-US" sz="1600" dirty="0" err="1">
                          <a:effectLst/>
                        </a:rPr>
                        <a:t>hrs</a:t>
                      </a:r>
                      <a:endParaRPr lang="en-US" sz="1600" dirty="0">
                        <a:effectLst/>
                      </a:endParaRPr>
                    </a:p>
                  </a:txBody>
                  <a:tcPr marL="60425" marR="60425" marT="60425" marB="60425" anchor="ctr">
                    <a:solidFill>
                      <a:schemeClr val="bg1"/>
                    </a:solidFill>
                  </a:tcPr>
                </a:tc>
                <a:extLst>
                  <a:ext uri="{0D108BD9-81ED-4DB2-BD59-A6C34878D82A}">
                    <a16:rowId xmlns:a16="http://schemas.microsoft.com/office/drawing/2014/main" val="2445007405"/>
                  </a:ext>
                </a:extLst>
              </a:tr>
              <a:tr h="625312">
                <a:tc>
                  <a:txBody>
                    <a:bodyPr/>
                    <a:lstStyle/>
                    <a:p>
                      <a:pPr algn="l" fontAlgn="ctr"/>
                      <a:r>
                        <a:rPr lang="en-US" sz="1600" b="1" dirty="0">
                          <a:effectLst/>
                        </a:rPr>
                        <a:t>Max. reads per run</a:t>
                      </a:r>
                    </a:p>
                  </a:txBody>
                  <a:tcPr marL="68816" marR="68816" marT="68816" marB="68816" anchor="ctr"/>
                </a:tc>
                <a:tc>
                  <a:txBody>
                    <a:bodyPr/>
                    <a:lstStyle/>
                    <a:p>
                      <a:pPr algn="ctr" fontAlgn="ctr"/>
                      <a:r>
                        <a:rPr lang="en-US" sz="1600">
                          <a:effectLst/>
                        </a:rPr>
                        <a:t>4 million</a:t>
                      </a:r>
                    </a:p>
                  </a:txBody>
                  <a:tcPr marL="68816" marR="68816" marT="68816" marB="68816" anchor="ctr">
                    <a:solidFill>
                      <a:schemeClr val="bg1"/>
                    </a:solidFill>
                  </a:tcPr>
                </a:tc>
                <a:tc>
                  <a:txBody>
                    <a:bodyPr/>
                    <a:lstStyle/>
                    <a:p>
                      <a:pPr algn="ctr" fontAlgn="ctr"/>
                      <a:r>
                        <a:rPr lang="en-US" sz="1600">
                          <a:effectLst/>
                        </a:rPr>
                        <a:t>25 million</a:t>
                      </a:r>
                    </a:p>
                  </a:txBody>
                  <a:tcPr marL="68816" marR="68816" marT="68816" marB="68816" anchor="ctr">
                    <a:solidFill>
                      <a:schemeClr val="bg1"/>
                    </a:solidFill>
                  </a:tcPr>
                </a:tc>
                <a:tc>
                  <a:txBody>
                    <a:bodyPr/>
                    <a:lstStyle/>
                    <a:p>
                      <a:pPr algn="ctr" fontAlgn="ctr"/>
                      <a:r>
                        <a:rPr lang="en-US" sz="1600" dirty="0">
                          <a:effectLst/>
                        </a:rPr>
                        <a:t>25 million</a:t>
                      </a:r>
                    </a:p>
                  </a:txBody>
                  <a:tcPr marL="68816" marR="68816" marT="68816" marB="68816" anchor="ctr">
                    <a:solidFill>
                      <a:schemeClr val="bg1"/>
                    </a:solidFill>
                  </a:tcPr>
                </a:tc>
                <a:tc>
                  <a:txBody>
                    <a:bodyPr/>
                    <a:lstStyle/>
                    <a:p>
                      <a:pPr algn="ctr" fontAlgn="ctr"/>
                      <a:r>
                        <a:rPr lang="en-US" sz="1600">
                          <a:effectLst/>
                        </a:rPr>
                        <a:t>400 million</a:t>
                      </a:r>
                    </a:p>
                  </a:txBody>
                  <a:tcPr marL="68816" marR="68816" marT="68816" marB="68816" anchor="ctr">
                    <a:solidFill>
                      <a:schemeClr val="bg1"/>
                    </a:solidFill>
                  </a:tcPr>
                </a:tc>
                <a:tc>
                  <a:txBody>
                    <a:bodyPr/>
                    <a:lstStyle/>
                    <a:p>
                      <a:pPr algn="ctr" fontAlgn="ctr"/>
                      <a:r>
                        <a:rPr lang="en-US" sz="1600" dirty="0">
                          <a:effectLst/>
                        </a:rPr>
                        <a:t>1 billion</a:t>
                      </a:r>
                    </a:p>
                  </a:txBody>
                  <a:tcPr marL="68816" marR="68816" marT="68816" marB="68816" anchor="ctr">
                    <a:solidFill>
                      <a:schemeClr val="bg1"/>
                    </a:solidFill>
                  </a:tcPr>
                </a:tc>
                <a:tc>
                  <a:txBody>
                    <a:bodyPr/>
                    <a:lstStyle/>
                    <a:p>
                      <a:pPr algn="ctr" fontAlgn="ctr"/>
                      <a:r>
                        <a:rPr lang="en-US" sz="1600" dirty="0">
                          <a:effectLst/>
                        </a:rPr>
                        <a:t>20 billion</a:t>
                      </a:r>
                    </a:p>
                  </a:txBody>
                  <a:tcPr marL="60425" marR="60425" marT="60425" marB="60425" anchor="ctr">
                    <a:solidFill>
                      <a:schemeClr val="bg1"/>
                    </a:solidFill>
                  </a:tcPr>
                </a:tc>
                <a:extLst>
                  <a:ext uri="{0D108BD9-81ED-4DB2-BD59-A6C34878D82A}">
                    <a16:rowId xmlns:a16="http://schemas.microsoft.com/office/drawing/2014/main" val="1408803886"/>
                  </a:ext>
                </a:extLst>
              </a:tr>
              <a:tr h="625312">
                <a:tc>
                  <a:txBody>
                    <a:bodyPr/>
                    <a:lstStyle/>
                    <a:p>
                      <a:pPr algn="l" fontAlgn="ctr"/>
                      <a:r>
                        <a:rPr lang="en-US" sz="1600" b="1" dirty="0">
                          <a:effectLst/>
                        </a:rPr>
                        <a:t>Max. read length</a:t>
                      </a:r>
                    </a:p>
                  </a:txBody>
                  <a:tcPr marL="68816" marR="68816" marT="68816" marB="68816" anchor="ctr"/>
                </a:tc>
                <a:tc>
                  <a:txBody>
                    <a:bodyPr/>
                    <a:lstStyle/>
                    <a:p>
                      <a:pPr algn="ctr" fontAlgn="ctr"/>
                      <a:r>
                        <a:rPr lang="en-US" sz="1600">
                          <a:effectLst/>
                        </a:rPr>
                        <a:t>2 × 150 bp</a:t>
                      </a:r>
                    </a:p>
                  </a:txBody>
                  <a:tcPr marL="68816" marR="68816" marT="68816" marB="68816" anchor="ctr">
                    <a:solidFill>
                      <a:schemeClr val="bg1"/>
                    </a:solidFill>
                  </a:tcPr>
                </a:tc>
                <a:tc>
                  <a:txBody>
                    <a:bodyPr/>
                    <a:lstStyle/>
                    <a:p>
                      <a:pPr algn="ctr" fontAlgn="ctr"/>
                      <a:r>
                        <a:rPr lang="en-US" sz="1600" dirty="0">
                          <a:effectLst/>
                        </a:rPr>
                        <a:t>2 × 150 </a:t>
                      </a:r>
                      <a:r>
                        <a:rPr lang="en-US" sz="1600" dirty="0" err="1">
                          <a:effectLst/>
                        </a:rPr>
                        <a:t>bp</a:t>
                      </a:r>
                      <a:endParaRPr lang="en-US" sz="1600" dirty="0">
                        <a:effectLst/>
                      </a:endParaRPr>
                    </a:p>
                  </a:txBody>
                  <a:tcPr marL="68816" marR="68816" marT="68816" marB="68816" anchor="ctr">
                    <a:solidFill>
                      <a:schemeClr val="bg1"/>
                    </a:solidFill>
                  </a:tcPr>
                </a:tc>
                <a:tc>
                  <a:txBody>
                    <a:bodyPr/>
                    <a:lstStyle/>
                    <a:p>
                      <a:pPr algn="ctr" fontAlgn="ctr"/>
                      <a:r>
                        <a:rPr lang="en-US" sz="1600">
                          <a:effectLst/>
                        </a:rPr>
                        <a:t>2 × 300 bp</a:t>
                      </a:r>
                    </a:p>
                  </a:txBody>
                  <a:tcPr marL="68816" marR="68816" marT="68816" marB="68816" anchor="ctr">
                    <a:solidFill>
                      <a:schemeClr val="bg1"/>
                    </a:solidFill>
                  </a:tcPr>
                </a:tc>
                <a:tc>
                  <a:txBody>
                    <a:bodyPr/>
                    <a:lstStyle/>
                    <a:p>
                      <a:pPr algn="ctr" fontAlgn="ctr"/>
                      <a:r>
                        <a:rPr lang="en-US" sz="1600">
                          <a:effectLst/>
                        </a:rPr>
                        <a:t>2 × 150 bp</a:t>
                      </a:r>
                    </a:p>
                  </a:txBody>
                  <a:tcPr marL="68816" marR="68816" marT="68816" marB="68816" anchor="ctr">
                    <a:solidFill>
                      <a:schemeClr val="bg1"/>
                    </a:solidFill>
                  </a:tcPr>
                </a:tc>
                <a:tc>
                  <a:txBody>
                    <a:bodyPr/>
                    <a:lstStyle/>
                    <a:p>
                      <a:pPr algn="ctr" fontAlgn="ctr"/>
                      <a:r>
                        <a:rPr lang="en-US" sz="1600" dirty="0">
                          <a:effectLst/>
                        </a:rPr>
                        <a:t>2 × 150 </a:t>
                      </a:r>
                      <a:r>
                        <a:rPr lang="en-US" sz="1600" dirty="0" err="1">
                          <a:effectLst/>
                        </a:rPr>
                        <a:t>bp</a:t>
                      </a:r>
                      <a:endParaRPr lang="en-US" sz="1600" dirty="0">
                        <a:effectLst/>
                      </a:endParaRPr>
                    </a:p>
                  </a:txBody>
                  <a:tcPr marL="68816" marR="68816" marT="68816" marB="68816" anchor="ctr">
                    <a:solidFill>
                      <a:schemeClr val="bg1"/>
                    </a:solidFill>
                  </a:tcPr>
                </a:tc>
                <a:tc>
                  <a:txBody>
                    <a:bodyPr/>
                    <a:lstStyle/>
                    <a:p>
                      <a:pPr algn="ctr" fontAlgn="ctr"/>
                      <a:r>
                        <a:rPr lang="en-US" sz="1600" dirty="0">
                          <a:effectLst/>
                        </a:rPr>
                        <a:t>2 x 250</a:t>
                      </a:r>
                    </a:p>
                  </a:txBody>
                  <a:tcPr marL="60425" marR="60425" marT="60425" marB="60425" anchor="ctr">
                    <a:solidFill>
                      <a:schemeClr val="bg1"/>
                    </a:solidFill>
                  </a:tcPr>
                </a:tc>
                <a:extLst>
                  <a:ext uri="{0D108BD9-81ED-4DB2-BD59-A6C34878D82A}">
                    <a16:rowId xmlns:a16="http://schemas.microsoft.com/office/drawing/2014/main" val="1784464204"/>
                  </a:ext>
                </a:extLst>
              </a:tr>
              <a:tr h="625312">
                <a:tc>
                  <a:txBody>
                    <a:bodyPr/>
                    <a:lstStyle/>
                    <a:p>
                      <a:pPr algn="l" fontAlgn="ctr"/>
                      <a:r>
                        <a:rPr lang="en-US" sz="1600" b="1" dirty="0">
                          <a:effectLst/>
                        </a:rPr>
                        <a:t>Max. output</a:t>
                      </a:r>
                    </a:p>
                  </a:txBody>
                  <a:tcPr marL="68816" marR="68816" marT="68816" marB="68816" anchor="ctr"/>
                </a:tc>
                <a:tc>
                  <a:txBody>
                    <a:bodyPr/>
                    <a:lstStyle/>
                    <a:p>
                      <a:pPr algn="ctr" fontAlgn="ctr"/>
                      <a:r>
                        <a:rPr lang="en-US" sz="1600" dirty="0">
                          <a:solidFill>
                            <a:srgbClr val="FF0000"/>
                          </a:solidFill>
                          <a:effectLst/>
                        </a:rPr>
                        <a:t>1.2 Gb</a:t>
                      </a:r>
                    </a:p>
                  </a:txBody>
                  <a:tcPr marL="68816" marR="68816" marT="68816" marB="68816" anchor="ctr">
                    <a:solidFill>
                      <a:schemeClr val="bg1"/>
                    </a:solidFill>
                  </a:tcPr>
                </a:tc>
                <a:tc>
                  <a:txBody>
                    <a:bodyPr/>
                    <a:lstStyle/>
                    <a:p>
                      <a:pPr algn="ctr" fontAlgn="ctr"/>
                      <a:r>
                        <a:rPr lang="en-US" sz="1600">
                          <a:solidFill>
                            <a:srgbClr val="FF0000"/>
                          </a:solidFill>
                          <a:effectLst/>
                        </a:rPr>
                        <a:t>7.5 Gb</a:t>
                      </a:r>
                    </a:p>
                  </a:txBody>
                  <a:tcPr marL="68816" marR="68816" marT="68816" marB="68816" anchor="ctr">
                    <a:solidFill>
                      <a:schemeClr val="bg1"/>
                    </a:solidFill>
                  </a:tcPr>
                </a:tc>
                <a:tc>
                  <a:txBody>
                    <a:bodyPr/>
                    <a:lstStyle/>
                    <a:p>
                      <a:pPr algn="ctr" fontAlgn="ctr"/>
                      <a:r>
                        <a:rPr lang="en-US" sz="1600">
                          <a:solidFill>
                            <a:srgbClr val="FF0000"/>
                          </a:solidFill>
                          <a:effectLst/>
                        </a:rPr>
                        <a:t>15 Gb</a:t>
                      </a:r>
                    </a:p>
                  </a:txBody>
                  <a:tcPr marL="68816" marR="68816" marT="68816" marB="68816" anchor="ctr">
                    <a:solidFill>
                      <a:schemeClr val="bg1"/>
                    </a:solidFill>
                  </a:tcPr>
                </a:tc>
                <a:tc>
                  <a:txBody>
                    <a:bodyPr/>
                    <a:lstStyle/>
                    <a:p>
                      <a:pPr algn="ctr" fontAlgn="ctr"/>
                      <a:r>
                        <a:rPr lang="en-US" sz="1600">
                          <a:solidFill>
                            <a:srgbClr val="FF0000"/>
                          </a:solidFill>
                          <a:effectLst/>
                        </a:rPr>
                        <a:t>120 Gb</a:t>
                      </a:r>
                    </a:p>
                  </a:txBody>
                  <a:tcPr marL="68816" marR="68816" marT="68816" marB="68816" anchor="ctr">
                    <a:solidFill>
                      <a:schemeClr val="bg1"/>
                    </a:solidFill>
                  </a:tcPr>
                </a:tc>
                <a:tc>
                  <a:txBody>
                    <a:bodyPr/>
                    <a:lstStyle/>
                    <a:p>
                      <a:pPr algn="ctr" fontAlgn="ctr"/>
                      <a:r>
                        <a:rPr lang="en-US" sz="1600" dirty="0">
                          <a:solidFill>
                            <a:srgbClr val="FF0000"/>
                          </a:solidFill>
                          <a:effectLst/>
                        </a:rPr>
                        <a:t>300 Gb</a:t>
                      </a:r>
                    </a:p>
                  </a:txBody>
                  <a:tcPr marL="68816" marR="68816" marT="68816" marB="68816" anchor="ctr">
                    <a:solidFill>
                      <a:schemeClr val="bg1"/>
                    </a:solidFill>
                  </a:tcPr>
                </a:tc>
                <a:tc>
                  <a:txBody>
                    <a:bodyPr/>
                    <a:lstStyle/>
                    <a:p>
                      <a:pPr algn="ctr" fontAlgn="ctr"/>
                      <a:r>
                        <a:rPr lang="en-US" sz="1600" dirty="0">
                          <a:solidFill>
                            <a:srgbClr val="FF0000"/>
                          </a:solidFill>
                          <a:effectLst/>
                        </a:rPr>
                        <a:t>6000 Gb</a:t>
                      </a:r>
                    </a:p>
                  </a:txBody>
                  <a:tcPr marL="60425" marR="60425" marT="60425" marB="60425" anchor="ctr">
                    <a:solidFill>
                      <a:schemeClr val="bg1"/>
                    </a:solidFill>
                  </a:tcPr>
                </a:tc>
                <a:extLst>
                  <a:ext uri="{0D108BD9-81ED-4DB2-BD59-A6C34878D82A}">
                    <a16:rowId xmlns:a16="http://schemas.microsoft.com/office/drawing/2014/main" val="1831385835"/>
                  </a:ext>
                </a:extLst>
              </a:tr>
              <a:tr h="625312">
                <a:tc>
                  <a:txBody>
                    <a:bodyPr/>
                    <a:lstStyle/>
                    <a:p>
                      <a:pPr algn="l" fontAlgn="ctr"/>
                      <a:r>
                        <a:rPr lang="en-US" sz="1600" b="1" dirty="0">
                          <a:effectLst/>
                        </a:rPr>
                        <a:t>Estimated price</a:t>
                      </a:r>
                    </a:p>
                  </a:txBody>
                  <a:tcPr marL="68816" marR="68816" marT="68816" marB="68816"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dirty="0">
                          <a:solidFill>
                            <a:srgbClr val="FF0000"/>
                          </a:solidFill>
                          <a:effectLst/>
                        </a:rPr>
                        <a:t>$19,900</a:t>
                      </a:r>
                    </a:p>
                  </a:txBody>
                  <a:tcPr marL="68816" marR="68816" marT="68816" marB="68816" anchor="c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dirty="0">
                          <a:solidFill>
                            <a:srgbClr val="FF0000"/>
                          </a:solidFill>
                          <a:effectLst/>
                        </a:rPr>
                        <a:t>$49,500</a:t>
                      </a:r>
                    </a:p>
                  </a:txBody>
                  <a:tcPr marL="68816" marR="68816" marT="68816" marB="68816" anchor="c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dirty="0">
                          <a:solidFill>
                            <a:srgbClr val="FF0000"/>
                          </a:solidFill>
                          <a:effectLst/>
                        </a:rPr>
                        <a:t>$128,000</a:t>
                      </a:r>
                    </a:p>
                  </a:txBody>
                  <a:tcPr marL="68816" marR="68816" marT="68816" marB="68816" anchor="ctr">
                    <a:solidFill>
                      <a:schemeClr val="bg1"/>
                    </a:solidFill>
                  </a:tcPr>
                </a:tc>
                <a:tc>
                  <a:txBody>
                    <a:bodyPr/>
                    <a:lstStyle/>
                    <a:p>
                      <a:pPr algn="ctr" fontAlgn="ctr"/>
                      <a:r>
                        <a:rPr lang="en-US" sz="1600" kern="1200" dirty="0">
                          <a:solidFill>
                            <a:srgbClr val="FF0000"/>
                          </a:solidFill>
                          <a:effectLst/>
                        </a:rPr>
                        <a:t>$275,000</a:t>
                      </a:r>
                      <a:endParaRPr lang="en-US" sz="1600" dirty="0">
                        <a:solidFill>
                          <a:srgbClr val="FF0000"/>
                        </a:solidFill>
                        <a:effectLst/>
                      </a:endParaRPr>
                    </a:p>
                  </a:txBody>
                  <a:tcPr marL="68816" marR="68816" marT="68816" marB="68816" anchor="c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dirty="0">
                          <a:solidFill>
                            <a:srgbClr val="FF0000"/>
                          </a:solidFill>
                          <a:effectLst/>
                        </a:rPr>
                        <a:t>$335,000</a:t>
                      </a:r>
                    </a:p>
                  </a:txBody>
                  <a:tcPr marL="68816" marR="68816" marT="68816" marB="68816" anchor="c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dirty="0">
                          <a:solidFill>
                            <a:srgbClr val="FF0000"/>
                          </a:solidFill>
                          <a:effectLst/>
                        </a:rPr>
                        <a:t>$985,000</a:t>
                      </a:r>
                    </a:p>
                  </a:txBody>
                  <a:tcPr marL="60425" marR="60425" marT="60425" marB="60425" anchor="ctr">
                    <a:solidFill>
                      <a:schemeClr val="bg1"/>
                    </a:solidFill>
                  </a:tcPr>
                </a:tc>
                <a:extLst>
                  <a:ext uri="{0D108BD9-81ED-4DB2-BD59-A6C34878D82A}">
                    <a16:rowId xmlns:a16="http://schemas.microsoft.com/office/drawing/2014/main" val="879735930"/>
                  </a:ext>
                </a:extLst>
              </a:tr>
            </a:tbl>
          </a:graphicData>
        </a:graphic>
      </p:graphicFrame>
      <p:pic>
        <p:nvPicPr>
          <p:cNvPr id="11" name="Picture 10">
            <a:extLst>
              <a:ext uri="{FF2B5EF4-FFF2-40B4-BE49-F238E27FC236}">
                <a16:creationId xmlns:a16="http://schemas.microsoft.com/office/drawing/2014/main" id="{2B11CF3E-7422-BC44-9085-FD86146B8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990778"/>
            <a:ext cx="7560840" cy="2168524"/>
          </a:xfrm>
          <a:prstGeom prst="rect">
            <a:avLst/>
          </a:prstGeom>
        </p:spPr>
      </p:pic>
      <p:sp>
        <p:nvSpPr>
          <p:cNvPr id="15" name="Rectangle 14">
            <a:extLst>
              <a:ext uri="{FF2B5EF4-FFF2-40B4-BE49-F238E27FC236}">
                <a16:creationId xmlns:a16="http://schemas.microsoft.com/office/drawing/2014/main" id="{A13BEEE1-2304-C34D-BE85-0EB6F2D08501}"/>
              </a:ext>
            </a:extLst>
          </p:cNvPr>
          <p:cNvSpPr/>
          <p:nvPr/>
        </p:nvSpPr>
        <p:spPr>
          <a:xfrm>
            <a:off x="1187624" y="6377672"/>
            <a:ext cx="691276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https://www.illumina.com/systems/sequencing-platforms.html</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16" name="Picture 15">
            <a:extLst>
              <a:ext uri="{FF2B5EF4-FFF2-40B4-BE49-F238E27FC236}">
                <a16:creationId xmlns:a16="http://schemas.microsoft.com/office/drawing/2014/main" id="{1F9BAFEC-4E61-B24A-BFCF-70337D5465DB}"/>
              </a:ext>
            </a:extLst>
          </p:cNvPr>
          <p:cNvPicPr>
            <a:picLocks noChangeAspect="1"/>
          </p:cNvPicPr>
          <p:nvPr/>
        </p:nvPicPr>
        <p:blipFill>
          <a:blip r:embed="rId4"/>
          <a:stretch>
            <a:fillRect/>
          </a:stretch>
        </p:blipFill>
        <p:spPr>
          <a:xfrm>
            <a:off x="6339445" y="116632"/>
            <a:ext cx="2409019" cy="756320"/>
          </a:xfrm>
          <a:prstGeom prst="rect">
            <a:avLst/>
          </a:prstGeom>
        </p:spPr>
      </p:pic>
    </p:spTree>
    <p:extLst>
      <p:ext uri="{BB962C8B-B14F-4D97-AF65-F5344CB8AC3E}">
        <p14:creationId xmlns:p14="http://schemas.microsoft.com/office/powerpoint/2010/main" val="2707221473"/>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How Does Nanopore Sequencing Work?</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a:extLst>
              <a:ext uri="{FF2B5EF4-FFF2-40B4-BE49-F238E27FC236}">
                <a16:creationId xmlns:a16="http://schemas.microsoft.com/office/drawing/2014/main" id="{871E0F44-2E1B-7E4B-823E-A95FEA1672A6}"/>
              </a:ext>
            </a:extLst>
          </p:cNvPr>
          <p:cNvSpPr>
            <a:spLocks noGrp="1"/>
          </p:cNvSpPr>
          <p:nvPr>
            <p:ph idx="1"/>
          </p:nvPr>
        </p:nvSpPr>
        <p:spPr>
          <a:xfrm>
            <a:off x="179512" y="4384848"/>
            <a:ext cx="8915400" cy="1924472"/>
          </a:xfrm>
        </p:spPr>
        <p:txBody>
          <a:bodyPr>
            <a:normAutofit/>
          </a:bodyPr>
          <a:lstStyle/>
          <a:p>
            <a:pPr>
              <a:spcBef>
                <a:spcPts val="0"/>
              </a:spcBef>
            </a:pPr>
            <a:r>
              <a:rPr lang="en-US" sz="2000" b="1" dirty="0"/>
              <a:t>Nanopore</a:t>
            </a:r>
            <a:r>
              <a:rPr lang="en-US" sz="2000" dirty="0"/>
              <a:t> is a </a:t>
            </a:r>
            <a:r>
              <a:rPr lang="en-US" sz="2000" dirty="0" err="1"/>
              <a:t>nano</a:t>
            </a:r>
            <a:r>
              <a:rPr lang="en-US" sz="2000" dirty="0"/>
              <a:t>-scale hole (&lt;20nm).</a:t>
            </a:r>
          </a:p>
          <a:p>
            <a:pPr>
              <a:spcBef>
                <a:spcPts val="0"/>
              </a:spcBef>
            </a:pPr>
            <a:r>
              <a:rPr lang="en-US" sz="2000" dirty="0"/>
              <a:t>In nanopore sequencers, an </a:t>
            </a:r>
            <a:r>
              <a:rPr lang="en-US" sz="2000" b="1" dirty="0"/>
              <a:t>ionic current</a:t>
            </a:r>
            <a:r>
              <a:rPr lang="en-US" sz="2000" dirty="0"/>
              <a:t> passes through the nanopores</a:t>
            </a:r>
          </a:p>
          <a:p>
            <a:pPr>
              <a:spcBef>
                <a:spcPts val="0"/>
              </a:spcBef>
            </a:pPr>
            <a:r>
              <a:rPr lang="en-US" sz="2000" dirty="0"/>
              <a:t>When the DNA strand passes through the nanopore, the sequencer measures the the </a:t>
            </a:r>
            <a:r>
              <a:rPr lang="en-US" sz="2000" b="1" dirty="0"/>
              <a:t>change in current</a:t>
            </a:r>
            <a:endParaRPr lang="en-US" sz="2000" dirty="0"/>
          </a:p>
          <a:p>
            <a:pPr>
              <a:spcBef>
                <a:spcPts val="0"/>
              </a:spcBef>
            </a:pPr>
            <a:r>
              <a:rPr lang="en-US" sz="2000" dirty="0"/>
              <a:t>This change is used to identify the bases in the strand with the help of </a:t>
            </a:r>
            <a:r>
              <a:rPr lang="en-US" sz="2000" b="1" dirty="0"/>
              <a:t>different electrochemical structures </a:t>
            </a:r>
            <a:r>
              <a:rPr lang="en-US" sz="2000" dirty="0"/>
              <a:t>of the different bases</a:t>
            </a:r>
          </a:p>
          <a:p>
            <a:pPr>
              <a:spcBef>
                <a:spcPts val="0"/>
              </a:spcBef>
            </a:pPr>
            <a:endParaRPr lang="en-US" sz="2000" dirty="0"/>
          </a:p>
          <a:p>
            <a:pPr algn="just">
              <a:spcBef>
                <a:spcPts val="0"/>
              </a:spcBef>
              <a:buFont typeface="Courier New" panose="02070309020205020404" pitchFamily="49" charset="0"/>
              <a:buChar char="o"/>
            </a:pPr>
            <a:endParaRPr lang="en-US" sz="2000" dirty="0"/>
          </a:p>
          <a:p>
            <a:pPr marL="0" indent="0">
              <a:spcBef>
                <a:spcPts val="0"/>
              </a:spcBef>
              <a:buNone/>
            </a:pPr>
            <a:endParaRPr lang="en-US" sz="2000" dirty="0"/>
          </a:p>
        </p:txBody>
      </p:sp>
      <p:pic>
        <p:nvPicPr>
          <p:cNvPr id="5" name="Picture 4">
            <a:extLst>
              <a:ext uri="{FF2B5EF4-FFF2-40B4-BE49-F238E27FC236}">
                <a16:creationId xmlns:a16="http://schemas.microsoft.com/office/drawing/2014/main" id="{73B92504-4054-B445-A6CA-FB12B8BBF280}"/>
              </a:ext>
            </a:extLst>
          </p:cNvPr>
          <p:cNvPicPr>
            <a:picLocks noChangeAspect="1"/>
          </p:cNvPicPr>
          <p:nvPr/>
        </p:nvPicPr>
        <p:blipFill rotWithShape="1">
          <a:blip r:embed="rId2"/>
          <a:srcRect l="5219" t="2614" r="4336" b="10854"/>
          <a:stretch/>
        </p:blipFill>
        <p:spPr>
          <a:xfrm>
            <a:off x="2267744" y="1084735"/>
            <a:ext cx="5040560" cy="3280369"/>
          </a:xfrm>
          <a:prstGeom prst="rect">
            <a:avLst/>
          </a:prstGeom>
        </p:spPr>
      </p:pic>
      <p:sp>
        <p:nvSpPr>
          <p:cNvPr id="8" name="Rectangle 7">
            <a:extLst>
              <a:ext uri="{FF2B5EF4-FFF2-40B4-BE49-F238E27FC236}">
                <a16:creationId xmlns:a16="http://schemas.microsoft.com/office/drawing/2014/main" id="{19E3ACEF-CD3E-D44F-BBB7-CAB1961F43F4}"/>
              </a:ext>
            </a:extLst>
          </p:cNvPr>
          <p:cNvSpPr/>
          <p:nvPr/>
        </p:nvSpPr>
        <p:spPr>
          <a:xfrm>
            <a:off x="1657773" y="1628800"/>
            <a:ext cx="129614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graphene nanopore</a:t>
            </a:r>
          </a:p>
        </p:txBody>
      </p:sp>
      <p:sp>
        <p:nvSpPr>
          <p:cNvPr id="9" name="Arc 8">
            <a:extLst>
              <a:ext uri="{FF2B5EF4-FFF2-40B4-BE49-F238E27FC236}">
                <a16:creationId xmlns:a16="http://schemas.microsoft.com/office/drawing/2014/main" id="{42E05674-0D3C-1C4A-824E-5CBE6AE3E635}"/>
              </a:ext>
            </a:extLst>
          </p:cNvPr>
          <p:cNvSpPr/>
          <p:nvPr/>
        </p:nvSpPr>
        <p:spPr>
          <a:xfrm>
            <a:off x="2267744" y="1988840"/>
            <a:ext cx="1118220" cy="864096"/>
          </a:xfrm>
          <a:prstGeom prst="arc">
            <a:avLst>
              <a:gd name="adj1" fmla="val 15841387"/>
              <a:gd name="adj2" fmla="val 0"/>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1BD7B886-A44C-8E44-B5F5-E312BA569211}"/>
              </a:ext>
            </a:extLst>
          </p:cNvPr>
          <p:cNvSpPr/>
          <p:nvPr/>
        </p:nvSpPr>
        <p:spPr>
          <a:xfrm>
            <a:off x="3601988" y="1628800"/>
            <a:ext cx="216024"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cxnSp>
        <p:nvCxnSpPr>
          <p:cNvPr id="12" name="Straight Arrow Connector 11">
            <a:extLst>
              <a:ext uri="{FF2B5EF4-FFF2-40B4-BE49-F238E27FC236}">
                <a16:creationId xmlns:a16="http://schemas.microsoft.com/office/drawing/2014/main" id="{0E9F26A4-163A-4E4F-9D9F-8FFD233FB1CA}"/>
              </a:ext>
            </a:extLst>
          </p:cNvPr>
          <p:cNvCxnSpPr>
            <a:cxnSpLocks/>
          </p:cNvCxnSpPr>
          <p:nvPr/>
        </p:nvCxnSpPr>
        <p:spPr>
          <a:xfrm>
            <a:off x="4178052" y="3068960"/>
            <a:ext cx="0" cy="648072"/>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4A23493-73BE-8C44-AB61-A4D99977035B}"/>
              </a:ext>
            </a:extLst>
          </p:cNvPr>
          <p:cNvSpPr/>
          <p:nvPr/>
        </p:nvSpPr>
        <p:spPr>
          <a:xfrm>
            <a:off x="4427983" y="1774557"/>
            <a:ext cx="129614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strand</a:t>
            </a:r>
          </a:p>
        </p:txBody>
      </p:sp>
      <p:sp>
        <p:nvSpPr>
          <p:cNvPr id="17" name="Rectangle 16">
            <a:extLst>
              <a:ext uri="{FF2B5EF4-FFF2-40B4-BE49-F238E27FC236}">
                <a16:creationId xmlns:a16="http://schemas.microsoft.com/office/drawing/2014/main" id="{494DE653-EBD8-2E45-A327-4AE41334B1B9}"/>
              </a:ext>
            </a:extLst>
          </p:cNvPr>
          <p:cNvSpPr/>
          <p:nvPr/>
        </p:nvSpPr>
        <p:spPr>
          <a:xfrm>
            <a:off x="2449862" y="6536377"/>
            <a:ext cx="673065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Figure is adapted from: </a:t>
            </a: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3"/>
              </a:rPr>
              <a:t>https://phys.org/news/2013-12-gene-sequencing-future.html</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80152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latin typeface="Garamond" panose="02020404030301010803" pitchFamily="18" charset="0"/>
              </a:rPr>
              <a:t>Advantages of Nanopore Sequencing</a:t>
            </a:r>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74620222-6FCA-AE47-A574-9DA83B97BA6D}"/>
              </a:ext>
            </a:extLst>
          </p:cNvPr>
          <p:cNvSpPr>
            <a:spLocks noGrp="1"/>
          </p:cNvSpPr>
          <p:nvPr>
            <p:ph idx="1"/>
          </p:nvPr>
        </p:nvSpPr>
        <p:spPr>
          <a:xfrm>
            <a:off x="228600" y="1371600"/>
            <a:ext cx="8610600" cy="4876800"/>
          </a:xfrm>
        </p:spPr>
        <p:txBody>
          <a:bodyPr>
            <a:normAutofit/>
          </a:bodyPr>
          <a:lstStyle/>
          <a:p>
            <a:pPr marL="0" indent="0">
              <a:spcBef>
                <a:spcPts val="0"/>
              </a:spcBef>
              <a:buNone/>
            </a:pPr>
            <a:r>
              <a:rPr lang="en-US" dirty="0" err="1"/>
              <a:t>Nanopores</a:t>
            </a:r>
            <a:r>
              <a:rPr lang="en-US" dirty="0"/>
              <a:t>: </a:t>
            </a:r>
          </a:p>
          <a:p>
            <a:pPr marL="0" indent="0">
              <a:spcBef>
                <a:spcPts val="0"/>
              </a:spcBef>
              <a:buNone/>
            </a:pPr>
            <a:endParaRPr lang="en-US" dirty="0"/>
          </a:p>
          <a:p>
            <a:pPr>
              <a:spcBef>
                <a:spcPts val="0"/>
              </a:spcBef>
            </a:pPr>
            <a:r>
              <a:rPr lang="en-US" dirty="0"/>
              <a:t>Do </a:t>
            </a:r>
            <a:r>
              <a:rPr lang="en-US" i="1" dirty="0"/>
              <a:t>not</a:t>
            </a:r>
            <a:r>
              <a:rPr lang="en-US" dirty="0"/>
              <a:t> require any labeling of the DNA or nucleotide for detection during sequencing</a:t>
            </a:r>
          </a:p>
          <a:p>
            <a:pPr>
              <a:spcBef>
                <a:spcPts val="0"/>
              </a:spcBef>
            </a:pPr>
            <a:endParaRPr lang="en-US" dirty="0"/>
          </a:p>
          <a:p>
            <a:pPr>
              <a:spcBef>
                <a:spcPts val="0"/>
              </a:spcBef>
            </a:pPr>
            <a:r>
              <a:rPr lang="en-US" dirty="0"/>
              <a:t>Rely on the electronic or chemical structure of the different nucleotides for identification </a:t>
            </a:r>
          </a:p>
          <a:p>
            <a:pPr>
              <a:spcBef>
                <a:spcPts val="0"/>
              </a:spcBef>
            </a:pPr>
            <a:endParaRPr lang="en-US" dirty="0"/>
          </a:p>
          <a:p>
            <a:pPr>
              <a:spcBef>
                <a:spcPts val="0"/>
              </a:spcBef>
            </a:pPr>
            <a:r>
              <a:rPr lang="en-US" dirty="0"/>
              <a:t>Allow sequencing </a:t>
            </a:r>
            <a:r>
              <a:rPr lang="en-US" dirty="0">
                <a:solidFill>
                  <a:srgbClr val="0000FF"/>
                </a:solidFill>
              </a:rPr>
              <a:t>very long reads</a:t>
            </a:r>
            <a:r>
              <a:rPr lang="en-US" dirty="0"/>
              <a:t>, and </a:t>
            </a:r>
          </a:p>
          <a:p>
            <a:pPr>
              <a:spcBef>
                <a:spcPts val="0"/>
              </a:spcBef>
            </a:pPr>
            <a:endParaRPr lang="en-US" dirty="0"/>
          </a:p>
          <a:p>
            <a:pPr>
              <a:spcBef>
                <a:spcPts val="0"/>
              </a:spcBef>
            </a:pPr>
            <a:r>
              <a:rPr lang="en-US" dirty="0"/>
              <a:t>Provide </a:t>
            </a:r>
            <a:r>
              <a:rPr lang="en-US" dirty="0">
                <a:solidFill>
                  <a:srgbClr val="0000FF"/>
                </a:solidFill>
              </a:rPr>
              <a:t>portability, low cost, </a:t>
            </a:r>
            <a:r>
              <a:rPr lang="en-US" dirty="0"/>
              <a:t>and </a:t>
            </a:r>
            <a:r>
              <a:rPr lang="en-US" dirty="0">
                <a:solidFill>
                  <a:srgbClr val="0000FF"/>
                </a:solidFill>
              </a:rPr>
              <a:t>high throughput</a:t>
            </a:r>
            <a:r>
              <a:rPr lang="en-US" dirty="0"/>
              <a:t>. </a:t>
            </a:r>
          </a:p>
          <a:p>
            <a:pPr>
              <a:spcBef>
                <a:spcPts val="0"/>
              </a:spcBef>
            </a:pPr>
            <a:endParaRPr lang="en-US" sz="3600" dirty="0"/>
          </a:p>
        </p:txBody>
      </p:sp>
    </p:spTree>
    <p:extLst>
      <p:ext uri="{BB962C8B-B14F-4D97-AF65-F5344CB8AC3E}">
        <p14:creationId xmlns:p14="http://schemas.microsoft.com/office/powerpoint/2010/main" val="3509538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of Nanopore Sequencing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Content Placeholder 2">
            <a:extLst>
              <a:ext uri="{FF2B5EF4-FFF2-40B4-BE49-F238E27FC236}">
                <a16:creationId xmlns:a16="http://schemas.microsoft.com/office/drawing/2014/main" id="{7A9CC186-8924-504D-B9BF-C50A9C895CA2}"/>
              </a:ext>
            </a:extLst>
          </p:cNvPr>
          <p:cNvSpPr>
            <a:spLocks noGrp="1"/>
          </p:cNvSpPr>
          <p:nvPr>
            <p:ph idx="1"/>
          </p:nvPr>
        </p:nvSpPr>
        <p:spPr>
          <a:xfrm>
            <a:off x="228600" y="1371600"/>
            <a:ext cx="8610600" cy="4876800"/>
          </a:xfrm>
        </p:spPr>
        <p:txBody>
          <a:bodyPr>
            <a:normAutofit/>
          </a:bodyPr>
          <a:lstStyle/>
          <a:p>
            <a:r>
              <a:rPr lang="en-US" dirty="0"/>
              <a:t>One major drawback: </a:t>
            </a:r>
            <a:r>
              <a:rPr lang="en-US" dirty="0">
                <a:solidFill>
                  <a:srgbClr val="FF0000"/>
                </a:solidFill>
              </a:rPr>
              <a:t>high error rates </a:t>
            </a:r>
          </a:p>
          <a:p>
            <a:endParaRPr lang="en-US" dirty="0"/>
          </a:p>
          <a:p>
            <a:r>
              <a:rPr lang="en-US" dirty="0"/>
              <a:t>Nanopore sequence analysis tools have a critical role to:</a:t>
            </a:r>
          </a:p>
          <a:p>
            <a:pPr lvl="1"/>
            <a:r>
              <a:rPr lang="en-US" dirty="0">
                <a:solidFill>
                  <a:srgbClr val="0000FF"/>
                </a:solidFill>
              </a:rPr>
              <a:t>overcome high error rates </a:t>
            </a:r>
          </a:p>
          <a:p>
            <a:pPr lvl="1"/>
            <a:r>
              <a:rPr lang="en-US" dirty="0"/>
              <a:t>take better advantage of the technology </a:t>
            </a:r>
          </a:p>
          <a:p>
            <a:endParaRPr lang="en-US" dirty="0"/>
          </a:p>
          <a:p>
            <a:r>
              <a:rPr lang="en-US" dirty="0">
                <a:solidFill>
                  <a:srgbClr val="0000FF"/>
                </a:solidFill>
              </a:rPr>
              <a:t>Faster tools </a:t>
            </a:r>
            <a:r>
              <a:rPr lang="en-US" dirty="0"/>
              <a:t>are critically needed to: </a:t>
            </a:r>
          </a:p>
          <a:p>
            <a:pPr lvl="1">
              <a:spcBef>
                <a:spcPts val="0"/>
              </a:spcBef>
            </a:pPr>
            <a:r>
              <a:rPr lang="en-US" dirty="0">
                <a:latin typeface="Tahoma" panose="020B0604030504040204" pitchFamily="34" charset="0"/>
                <a:ea typeface="Tahoma" panose="020B0604030504040204" pitchFamily="34" charset="0"/>
                <a:cs typeface="Tahoma" panose="020B0604030504040204" pitchFamily="34" charset="0"/>
              </a:rPr>
              <a:t>Take better advantage of the </a:t>
            </a:r>
            <a:r>
              <a:rPr lang="en-US" dirty="0">
                <a:solidFill>
                  <a:srgbClr val="0000FF"/>
                </a:solidFill>
                <a:latin typeface="Tahoma" panose="020B0604030504040204" pitchFamily="34" charset="0"/>
                <a:ea typeface="Tahoma" panose="020B0604030504040204" pitchFamily="34" charset="0"/>
                <a:cs typeface="Tahoma" panose="020B0604030504040204" pitchFamily="34" charset="0"/>
              </a:rPr>
              <a:t>real-time data production</a:t>
            </a:r>
            <a:r>
              <a:rPr lang="en-US" dirty="0">
                <a:latin typeface="Tahoma" panose="020B0604030504040204" pitchFamily="34" charset="0"/>
                <a:ea typeface="Tahoma" panose="020B0604030504040204" pitchFamily="34" charset="0"/>
                <a:cs typeface="Tahoma" panose="020B0604030504040204" pitchFamily="34" charset="0"/>
              </a:rPr>
              <a:t> capability of nanopore sequencing</a:t>
            </a:r>
          </a:p>
          <a:p>
            <a:pPr lvl="1">
              <a:spcBef>
                <a:spcPts val="0"/>
              </a:spcBef>
            </a:pPr>
            <a:r>
              <a:rPr lang="en-US" dirty="0">
                <a:latin typeface="Tahoma" panose="020B0604030504040204" pitchFamily="34" charset="0"/>
                <a:ea typeface="Tahoma" panose="020B0604030504040204" pitchFamily="34" charset="0"/>
                <a:cs typeface="Tahoma" panose="020B0604030504040204" pitchFamily="34" charset="0"/>
              </a:rPr>
              <a:t>Enable </a:t>
            </a:r>
            <a:r>
              <a:rPr lang="en-US" dirty="0">
                <a:solidFill>
                  <a:srgbClr val="0000FF"/>
                </a:solidFill>
                <a:latin typeface="Tahoma" panose="020B0604030504040204" pitchFamily="34" charset="0"/>
                <a:ea typeface="Tahoma" panose="020B0604030504040204" pitchFamily="34" charset="0"/>
                <a:cs typeface="Tahoma" panose="020B0604030504040204" pitchFamily="34" charset="0"/>
              </a:rPr>
              <a:t>fast, real-time data analysis</a:t>
            </a:r>
          </a:p>
          <a:p>
            <a:endParaRPr lang="en-US" dirty="0"/>
          </a:p>
          <a:p>
            <a:endParaRPr lang="en-US" dirty="0"/>
          </a:p>
        </p:txBody>
      </p:sp>
    </p:spTree>
    <p:extLst>
      <p:ext uri="{BB962C8B-B14F-4D97-AF65-F5344CB8AC3E}">
        <p14:creationId xmlns:p14="http://schemas.microsoft.com/office/powerpoint/2010/main" val="29914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Pipeline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E5936927-1B6F-4A4C-B5AD-52390DB79E20}"/>
              </a:ext>
            </a:extLst>
          </p:cNvPr>
          <p:cNvPicPr>
            <a:picLocks noChangeAspect="1"/>
          </p:cNvPicPr>
          <p:nvPr/>
        </p:nvPicPr>
        <p:blipFill>
          <a:blip r:embed="rId2"/>
          <a:stretch>
            <a:fillRect/>
          </a:stretch>
        </p:blipFill>
        <p:spPr>
          <a:xfrm>
            <a:off x="683568" y="976890"/>
            <a:ext cx="7851772" cy="5476445"/>
          </a:xfrm>
          <a:prstGeom prst="rect">
            <a:avLst/>
          </a:prstGeom>
        </p:spPr>
      </p:pic>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Briefings in Bioinformatics, 2018.</a:t>
            </a:r>
          </a:p>
        </p:txBody>
      </p:sp>
    </p:spTree>
    <p:extLst>
      <p:ext uri="{BB962C8B-B14F-4D97-AF65-F5344CB8AC3E}">
        <p14:creationId xmlns:p14="http://schemas.microsoft.com/office/powerpoint/2010/main" val="186361249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High-Throughput Sequencing</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003340F8-3A8B-834C-91D5-9FD30DDFF056}"/>
              </a:ext>
            </a:extLst>
          </p:cNvPr>
          <p:cNvSpPr>
            <a:spLocks noGrp="1"/>
          </p:cNvSpPr>
          <p:nvPr>
            <p:ph idx="1"/>
          </p:nvPr>
        </p:nvSpPr>
        <p:spPr>
          <a:xfrm>
            <a:off x="228600" y="908720"/>
            <a:ext cx="8610600" cy="5638800"/>
          </a:xfr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eaLnBrk="0" fontAlgn="base" hangingPunct="0">
              <a:spcBef>
                <a:spcPts val="0"/>
              </a:spcBef>
              <a:spcAft>
                <a:spcPct val="0"/>
              </a:spcAft>
              <a:buClr>
                <a:schemeClr val="accent1"/>
              </a:buClr>
              <a:buSzPct val="65000"/>
              <a:buFont typeface="Wingdings" pitchFamily="2" charset="2"/>
              <a:buChar char="n"/>
            </a:pPr>
            <a:r>
              <a:rPr lang="en-US" dirty="0"/>
              <a:t>Massively parallel sequencing technology</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Illumina, Roche 454, Ion Torrent, SOLID…</a:t>
            </a:r>
          </a:p>
          <a:p>
            <a:pPr marL="669925" lvl="1" indent="-325438" eaLnBrk="0" fontAlgn="base" hangingPunct="0">
              <a:spcBef>
                <a:spcPts val="0"/>
              </a:spcBef>
              <a:spcAft>
                <a:spcPct val="0"/>
              </a:spcAft>
              <a:buClr>
                <a:schemeClr val="accent2"/>
              </a:buClr>
              <a:buSzPct val="60000"/>
              <a:buFont typeface="Wingdings" pitchFamily="2" charset="2"/>
              <a:buChar char="q"/>
            </a:pPr>
            <a:endPar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marL="342900" indent="-342900" eaLnBrk="0" fontAlgn="base" hangingPunct="0">
              <a:spcBef>
                <a:spcPts val="0"/>
              </a:spcBef>
              <a:spcAft>
                <a:spcPct val="0"/>
              </a:spcAft>
              <a:buClr>
                <a:schemeClr val="accent1"/>
              </a:buClr>
              <a:buSzPct val="65000"/>
              <a:buFont typeface="Wingdings" pitchFamily="2" charset="2"/>
              <a:buChar char="n"/>
            </a:pPr>
            <a:r>
              <a:rPr lang="en-US" dirty="0">
                <a:latin typeface="Tahoma" panose="020B0604030504040204" pitchFamily="34" charset="0"/>
                <a:ea typeface="Tahoma" panose="020B0604030504040204" pitchFamily="34" charset="0"/>
                <a:cs typeface="Tahoma" panose="020B0604030504040204" pitchFamily="34" charset="0"/>
              </a:rPr>
              <a:t>Small DNA fragments are first amplified and then sequenced in parallel, leading to</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High throughput</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High speed</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Low cost </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Short reads</a:t>
            </a:r>
          </a:p>
          <a:p>
            <a:pPr marL="1022350" lvl="2" indent="-350838" eaLnBrk="0" fontAlgn="base" hangingPunct="0">
              <a:spcBef>
                <a:spcPts val="0"/>
              </a:spcBef>
              <a:spcAft>
                <a:spcPct val="0"/>
              </a:spcAft>
              <a:buClr>
                <a:schemeClr val="accent1"/>
              </a:buClr>
              <a:buSzPct val="65000"/>
              <a:buFont typeface="Wingdings" pitchFamily="2" charset="2"/>
              <a:buChar char="n"/>
            </a:pPr>
            <a:endParaRPr lang="en-US" sz="1800" dirty="0">
              <a:latin typeface="Tahoma" panose="020B0604030504040204" pitchFamily="34" charset="0"/>
              <a:ea typeface="Tahoma" panose="020B0604030504040204" pitchFamily="34" charset="0"/>
              <a:cs typeface="Tahoma" panose="020B0604030504040204" pitchFamily="34" charset="0"/>
            </a:endParaRPr>
          </a:p>
          <a:p>
            <a:pPr marL="1022350" lvl="2" indent="-350838" eaLnBrk="0" fontAlgn="base" hangingPunct="0">
              <a:spcBef>
                <a:spcPts val="0"/>
              </a:spcBef>
              <a:spcAft>
                <a:spcPct val="0"/>
              </a:spcAft>
              <a:buClr>
                <a:schemeClr val="accent1"/>
              </a:buClr>
              <a:buSzPct val="65000"/>
              <a:buFont typeface="Wingdings" pitchFamily="2" charset="2"/>
              <a:buChar char="n"/>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2900" indent="-342900" eaLnBrk="0" fontAlgn="base" hangingPunct="0">
              <a:spcBef>
                <a:spcPts val="0"/>
              </a:spcBef>
              <a:spcAft>
                <a:spcPct val="0"/>
              </a:spcAft>
              <a:buClr>
                <a:schemeClr val="accent1"/>
              </a:buClr>
              <a:buSzPct val="65000"/>
              <a:buFont typeface="Wingdings" pitchFamily="2" charset="2"/>
              <a:buChar char="n"/>
            </a:pPr>
            <a:r>
              <a:rPr lang="en-US" sz="2000" dirty="0">
                <a:latin typeface="Tahoma" panose="020B0604030504040204" pitchFamily="34" charset="0"/>
                <a:ea typeface="Tahoma" panose="020B0604030504040204" pitchFamily="34" charset="0"/>
                <a:cs typeface="Tahoma" panose="020B0604030504040204" pitchFamily="34" charset="0"/>
              </a:rPr>
              <a:t>Sequencing is done by either reading optical signals as each base is added, or by detecting hydrogen ions instead of light, leading to:</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Low error rates (relatively)</a:t>
            </a:r>
          </a:p>
          <a:p>
            <a:pPr lvl="1">
              <a:spcBef>
                <a:spcPts val="0"/>
              </a:spcBef>
            </a:pPr>
            <a:r>
              <a:rPr lang="en-US" sz="2000" kern="1200" dirty="0">
                <a:solidFill>
                  <a:srgbClr val="FF0000"/>
                </a:solidFill>
              </a:rPr>
              <a:t>Reads lack information </a:t>
            </a:r>
            <a:r>
              <a:rPr lang="en-US" sz="2000" kern="1200" dirty="0"/>
              <a:t>about their order and which part of genome they are originated from</a:t>
            </a:r>
            <a:endPar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10365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Tools (I)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Briefings in Bioinformatics, 2018.</a:t>
            </a:r>
          </a:p>
        </p:txBody>
      </p:sp>
      <p:pic>
        <p:nvPicPr>
          <p:cNvPr id="6" name="Picture 5">
            <a:extLst>
              <a:ext uri="{FF2B5EF4-FFF2-40B4-BE49-F238E27FC236}">
                <a16:creationId xmlns:a16="http://schemas.microsoft.com/office/drawing/2014/main" id="{87672C77-0F4B-7441-BAC3-64AFD82580FA}"/>
              </a:ext>
            </a:extLst>
          </p:cNvPr>
          <p:cNvPicPr>
            <a:picLocks noChangeAspect="1"/>
          </p:cNvPicPr>
          <p:nvPr/>
        </p:nvPicPr>
        <p:blipFill>
          <a:blip r:embed="rId2"/>
          <a:stretch>
            <a:fillRect/>
          </a:stretch>
        </p:blipFill>
        <p:spPr>
          <a:xfrm>
            <a:off x="288032" y="995977"/>
            <a:ext cx="8100392" cy="5097319"/>
          </a:xfrm>
          <a:prstGeom prst="rect">
            <a:avLst/>
          </a:prstGeom>
        </p:spPr>
      </p:pic>
    </p:spTree>
    <p:extLst>
      <p:ext uri="{BB962C8B-B14F-4D97-AF65-F5344CB8AC3E}">
        <p14:creationId xmlns:p14="http://schemas.microsoft.com/office/powerpoint/2010/main" val="2989649737"/>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Tools (II)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Briefings in Bioinformatics, 2018.</a:t>
            </a:r>
          </a:p>
        </p:txBody>
      </p:sp>
      <p:pic>
        <p:nvPicPr>
          <p:cNvPr id="5" name="Picture 4">
            <a:extLst>
              <a:ext uri="{FF2B5EF4-FFF2-40B4-BE49-F238E27FC236}">
                <a16:creationId xmlns:a16="http://schemas.microsoft.com/office/drawing/2014/main" id="{2BD57E02-0D32-9A48-BC7E-1FE704B36C1C}"/>
              </a:ext>
            </a:extLst>
          </p:cNvPr>
          <p:cNvPicPr>
            <a:picLocks noChangeAspect="1"/>
          </p:cNvPicPr>
          <p:nvPr/>
        </p:nvPicPr>
        <p:blipFill>
          <a:blip r:embed="rId2"/>
          <a:stretch>
            <a:fillRect/>
          </a:stretch>
        </p:blipFill>
        <p:spPr>
          <a:xfrm>
            <a:off x="611560" y="973022"/>
            <a:ext cx="7658000" cy="5264290"/>
          </a:xfrm>
          <a:prstGeom prst="rect">
            <a:avLst/>
          </a:prstGeom>
        </p:spPr>
      </p:pic>
    </p:spTree>
    <p:extLst>
      <p:ext uri="{BB962C8B-B14F-4D97-AF65-F5344CB8AC3E}">
        <p14:creationId xmlns:p14="http://schemas.microsoft.com/office/powerpoint/2010/main" val="1518980592"/>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Tools (III)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to appear in Briefings in Bioinformatics, 2018.</a:t>
            </a:r>
          </a:p>
        </p:txBody>
      </p:sp>
      <p:pic>
        <p:nvPicPr>
          <p:cNvPr id="6" name="Picture 5">
            <a:extLst>
              <a:ext uri="{FF2B5EF4-FFF2-40B4-BE49-F238E27FC236}">
                <a16:creationId xmlns:a16="http://schemas.microsoft.com/office/drawing/2014/main" id="{9EA48981-9DBB-4143-A5EE-767AA330DE67}"/>
              </a:ext>
            </a:extLst>
          </p:cNvPr>
          <p:cNvPicPr>
            <a:picLocks noChangeAspect="1"/>
          </p:cNvPicPr>
          <p:nvPr/>
        </p:nvPicPr>
        <p:blipFill>
          <a:blip r:embed="rId2"/>
          <a:stretch>
            <a:fillRect/>
          </a:stretch>
        </p:blipFill>
        <p:spPr>
          <a:xfrm>
            <a:off x="1115616" y="980728"/>
            <a:ext cx="6484838" cy="5056693"/>
          </a:xfrm>
          <a:prstGeom prst="rect">
            <a:avLst/>
          </a:prstGeom>
        </p:spPr>
      </p:pic>
    </p:spTree>
    <p:extLst>
      <p:ext uri="{BB962C8B-B14F-4D97-AF65-F5344CB8AC3E}">
        <p14:creationId xmlns:p14="http://schemas.microsoft.com/office/powerpoint/2010/main" val="3003921182"/>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Nanopore Sequencing &amp; Tools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r>
              <a:rPr lang="en-US" dirty="0"/>
              <a:t>[</a:t>
            </a:r>
            <a:r>
              <a:rPr lang="en-US" dirty="0">
                <a:hlinkClick r:id="rId2"/>
              </a:rPr>
              <a:t>Preliminary arxiv.org version</a:t>
            </a:r>
            <a:r>
              <a:rPr lang="en-US" dirty="0"/>
              <a:t>]</a:t>
            </a:r>
          </a:p>
          <a:p>
            <a:br>
              <a:rPr lang="en-US" dirty="0"/>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5">
            <a:extLst>
              <a:ext uri="{FF2B5EF4-FFF2-40B4-BE49-F238E27FC236}">
                <a16:creationId xmlns:a16="http://schemas.microsoft.com/office/drawing/2014/main" id="{14A6FC30-358A-D44E-A747-E9251A8616AC}"/>
              </a:ext>
            </a:extLst>
          </p:cNvPr>
          <p:cNvPicPr>
            <a:picLocks noChangeAspect="1"/>
          </p:cNvPicPr>
          <p:nvPr/>
        </p:nvPicPr>
        <p:blipFill rotWithShape="1">
          <a:blip r:embed="rId4"/>
          <a:srcRect l="7994" t="8834" r="8672" b="9156"/>
          <a:stretch/>
        </p:blipFill>
        <p:spPr>
          <a:xfrm>
            <a:off x="6098570" y="2996952"/>
            <a:ext cx="1355759" cy="1334239"/>
          </a:xfrm>
          <a:prstGeom prst="rect">
            <a:avLst/>
          </a:prstGeom>
        </p:spPr>
      </p:pic>
      <p:pic>
        <p:nvPicPr>
          <p:cNvPr id="7" name="Picture 6">
            <a:extLst>
              <a:ext uri="{FF2B5EF4-FFF2-40B4-BE49-F238E27FC236}">
                <a16:creationId xmlns:a16="http://schemas.microsoft.com/office/drawing/2014/main" id="{850BADB6-7586-664B-A1EE-AA77EE91EA95}"/>
              </a:ext>
            </a:extLst>
          </p:cNvPr>
          <p:cNvPicPr>
            <a:picLocks noChangeAspect="1"/>
          </p:cNvPicPr>
          <p:nvPr/>
        </p:nvPicPr>
        <p:blipFill rotWithShape="1">
          <a:blip r:embed="rId5"/>
          <a:srcRect l="3916" t="4492" r="4362" b="4116"/>
          <a:stretch/>
        </p:blipFill>
        <p:spPr>
          <a:xfrm>
            <a:off x="7612138" y="2996952"/>
            <a:ext cx="1340423" cy="1335600"/>
          </a:xfrm>
          <a:prstGeom prst="rect">
            <a:avLst/>
          </a:prstGeom>
        </p:spPr>
      </p:pic>
      <p:sp>
        <p:nvSpPr>
          <p:cNvPr id="8" name="TextBox 7">
            <a:extLst>
              <a:ext uri="{FF2B5EF4-FFF2-40B4-BE49-F238E27FC236}">
                <a16:creationId xmlns:a16="http://schemas.microsoft.com/office/drawing/2014/main" id="{1BEAE253-07EF-444B-8667-A8EE377B891A}"/>
              </a:ext>
            </a:extLst>
          </p:cNvPr>
          <p:cNvSpPr txBox="1"/>
          <p:nvPr/>
        </p:nvSpPr>
        <p:spPr>
          <a:xfrm>
            <a:off x="6098570" y="4331191"/>
            <a:ext cx="3045430" cy="369332"/>
          </a:xfrm>
          <a:prstGeom prst="rect">
            <a:avLst/>
          </a:prstGeom>
          <a:noFill/>
        </p:spPr>
        <p:txBody>
          <a:bodyPr wrap="square" rtlCol="0">
            <a:spAutoFit/>
          </a:bodyPr>
          <a:lstStyle/>
          <a:p>
            <a:r>
              <a:rPr lang="en-US" dirty="0"/>
              <a:t>   </a:t>
            </a:r>
            <a:r>
              <a:rPr lang="en-US" dirty="0" err="1"/>
              <a:t>BiB</a:t>
            </a:r>
            <a:r>
              <a:rPr lang="en-US" dirty="0"/>
              <a:t>                   </a:t>
            </a:r>
            <a:r>
              <a:rPr lang="en-US" dirty="0" err="1"/>
              <a:t>arXiv</a:t>
            </a:r>
            <a:endParaRPr lang="en-US" dirty="0"/>
          </a:p>
        </p:txBody>
      </p:sp>
    </p:spTree>
    <p:extLst>
      <p:ext uri="{BB962C8B-B14F-4D97-AF65-F5344CB8AC3E}">
        <p14:creationId xmlns:p14="http://schemas.microsoft.com/office/powerpoint/2010/main" val="197229654"/>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Recall Our Dream (from 2007)</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endParaRPr lang="en-US" dirty="0"/>
          </a:p>
          <a:p>
            <a:r>
              <a:rPr lang="en-US" dirty="0"/>
              <a:t>Still a long ways to go</a:t>
            </a:r>
          </a:p>
          <a:p>
            <a:pPr lvl="1"/>
            <a:r>
              <a:rPr lang="en-US" dirty="0"/>
              <a:t>Energy efficiency</a:t>
            </a:r>
          </a:p>
          <a:p>
            <a:pPr lvl="1"/>
            <a:r>
              <a:rPr lang="en-US" dirty="0"/>
              <a:t>Performance (latency)</a:t>
            </a:r>
          </a:p>
          <a:p>
            <a:pPr lvl="1"/>
            <a:r>
              <a:rPr lang="en-US" dirty="0"/>
              <a:t>Security</a:t>
            </a:r>
          </a:p>
          <a:p>
            <a:pPr lvl="1"/>
            <a:r>
              <a:rPr lang="en-US" b="1" dirty="0">
                <a:solidFill>
                  <a:srgbClr val="FF0000"/>
                </a:solidFill>
              </a:rPr>
              <a:t>Huge memory bottleneck</a:t>
            </a:r>
          </a:p>
          <a:p>
            <a:endParaRPr lang="en-US" dirty="0"/>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1859466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p:txBody>
          <a:bodyPr>
            <a:normAutofit/>
          </a:bodyPr>
          <a:lstStyle/>
          <a:p>
            <a:r>
              <a:rPr lang="en-US" dirty="0"/>
              <a:t>Future of Genome Sequencing &amp;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mn-ea"/>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346327"/>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5518067"/>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151879"/>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151879"/>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3415740"/>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3908363"/>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MinION from ONT</a:t>
            </a:r>
          </a:p>
        </p:txBody>
      </p:sp>
    </p:spTree>
    <p:extLst>
      <p:ext uri="{BB962C8B-B14F-4D97-AF65-F5344CB8AC3E}">
        <p14:creationId xmlns:p14="http://schemas.microsoft.com/office/powerpoint/2010/main" val="2893363046"/>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5730A-47B0-D949-A912-EC2F725C6EAD}"/>
              </a:ext>
            </a:extLst>
          </p:cNvPr>
          <p:cNvSpPr>
            <a:spLocks noGrp="1"/>
          </p:cNvSpPr>
          <p:nvPr>
            <p:ph type="title"/>
          </p:nvPr>
        </p:nvSpPr>
        <p:spPr>
          <a:xfrm>
            <a:off x="228600" y="152400"/>
            <a:ext cx="8903034" cy="1066800"/>
          </a:xfrm>
        </p:spPr>
        <p:txBody>
          <a:bodyPr/>
          <a:lstStyle/>
          <a:p>
            <a:r>
              <a:rPr lang="en-US" dirty="0"/>
              <a:t>Why Do We Care? An Example from 2020</a:t>
            </a:r>
          </a:p>
        </p:txBody>
      </p:sp>
      <p:sp>
        <p:nvSpPr>
          <p:cNvPr id="4" name="Slide Number Placeholder 3">
            <a:extLst>
              <a:ext uri="{FF2B5EF4-FFF2-40B4-BE49-F238E27FC236}">
                <a16:creationId xmlns:a16="http://schemas.microsoft.com/office/drawing/2014/main" id="{98930A62-F59B-624C-BB84-C9FBB9A0413D}"/>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16949F5-6F85-CE49-BD45-A0C27455A6C6}"/>
              </a:ext>
            </a:extLst>
          </p:cNvPr>
          <p:cNvPicPr>
            <a:picLocks noChangeAspect="1"/>
          </p:cNvPicPr>
          <p:nvPr/>
        </p:nvPicPr>
        <p:blipFill>
          <a:blip r:embed="rId2"/>
          <a:stretch>
            <a:fillRect/>
          </a:stretch>
        </p:blipFill>
        <p:spPr>
          <a:xfrm>
            <a:off x="0" y="950575"/>
            <a:ext cx="9144000" cy="2123372"/>
          </a:xfrm>
          <a:prstGeom prst="rect">
            <a:avLst/>
          </a:prstGeom>
        </p:spPr>
      </p:pic>
      <p:pic>
        <p:nvPicPr>
          <p:cNvPr id="6" name="Picture 5">
            <a:extLst>
              <a:ext uri="{FF2B5EF4-FFF2-40B4-BE49-F238E27FC236}">
                <a16:creationId xmlns:a16="http://schemas.microsoft.com/office/drawing/2014/main" id="{3C3AA88A-5F39-0744-80BD-395C5DEAF9D4}"/>
              </a:ext>
            </a:extLst>
          </p:cNvPr>
          <p:cNvPicPr>
            <a:picLocks noChangeAspect="1"/>
          </p:cNvPicPr>
          <p:nvPr/>
        </p:nvPicPr>
        <p:blipFill>
          <a:blip r:embed="rId3"/>
          <a:stretch>
            <a:fillRect/>
          </a:stretch>
        </p:blipFill>
        <p:spPr>
          <a:xfrm>
            <a:off x="1676400" y="3105902"/>
            <a:ext cx="5410200" cy="3594936"/>
          </a:xfrm>
          <a:prstGeom prst="rect">
            <a:avLst/>
          </a:prstGeom>
        </p:spPr>
      </p:pic>
      <p:sp>
        <p:nvSpPr>
          <p:cNvPr id="7" name="TextBox 6">
            <a:extLst>
              <a:ext uri="{FF2B5EF4-FFF2-40B4-BE49-F238E27FC236}">
                <a16:creationId xmlns:a16="http://schemas.microsoft.com/office/drawing/2014/main" id="{A2B8CED8-A1A9-BC46-ACB3-6E83444CCFA3}"/>
              </a:ext>
            </a:extLst>
          </p:cNvPr>
          <p:cNvSpPr txBox="1"/>
          <p:nvPr/>
        </p:nvSpPr>
        <p:spPr>
          <a:xfrm>
            <a:off x="4533900" y="6702831"/>
            <a:ext cx="4597734" cy="18466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Source: https://nanoporetech.com/about-us/news/200-oxford-nanopore-sequencers-have-left-uk-china-support-rapid-near-sample</a:t>
            </a:r>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31637749"/>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0BF76-B631-ED47-A0B9-BF5EAB39348D}"/>
              </a:ext>
            </a:extLst>
          </p:cNvPr>
          <p:cNvSpPr>
            <a:spLocks noGrp="1"/>
          </p:cNvSpPr>
          <p:nvPr>
            <p:ph type="title"/>
          </p:nvPr>
        </p:nvSpPr>
        <p:spPr/>
        <p:txBody>
          <a:bodyPr>
            <a:normAutofit/>
          </a:bodyPr>
          <a:lstStyle/>
          <a:p>
            <a:r>
              <a:rPr lang="en-US" dirty="0"/>
              <a:t>Sequencing of COVID-19</a:t>
            </a:r>
          </a:p>
        </p:txBody>
      </p:sp>
      <p:sp>
        <p:nvSpPr>
          <p:cNvPr id="3" name="Content Placeholder 2">
            <a:extLst>
              <a:ext uri="{FF2B5EF4-FFF2-40B4-BE49-F238E27FC236}">
                <a16:creationId xmlns:a16="http://schemas.microsoft.com/office/drawing/2014/main" id="{F8716B1D-4F0D-544D-8751-DC77F99600F7}"/>
              </a:ext>
            </a:extLst>
          </p:cNvPr>
          <p:cNvSpPr>
            <a:spLocks noGrp="1"/>
          </p:cNvSpPr>
          <p:nvPr>
            <p:ph idx="1"/>
          </p:nvPr>
        </p:nvSpPr>
        <p:spPr>
          <a:xfrm>
            <a:off x="228600" y="980728"/>
            <a:ext cx="8610600" cy="4876800"/>
          </a:xfrm>
        </p:spPr>
        <p:txBody>
          <a:bodyPr/>
          <a:lstStyle/>
          <a:p>
            <a:pPr fontAlgn="base">
              <a:lnSpc>
                <a:spcPct val="100000"/>
              </a:lnSpc>
            </a:pPr>
            <a:r>
              <a:rPr lang="en-US" b="1" dirty="0">
                <a:solidFill>
                  <a:srgbClr val="0000FF"/>
                </a:solidFill>
              </a:rPr>
              <a:t>Whole genome sequencing (WGS) and sequence data analysis are important</a:t>
            </a:r>
            <a:endParaRPr lang="en-US" dirty="0">
              <a:solidFill>
                <a:srgbClr val="0000FF"/>
              </a:solidFill>
            </a:endParaRPr>
          </a:p>
          <a:p>
            <a:pPr lvl="1" fontAlgn="base">
              <a:lnSpc>
                <a:spcPct val="100000"/>
              </a:lnSpc>
            </a:pPr>
            <a:r>
              <a:rPr lang="en-US" sz="2000" dirty="0"/>
              <a:t>To detect the virus from a human sample such as saliva, Bronchoalveolar fluid etc. </a:t>
            </a:r>
          </a:p>
          <a:p>
            <a:pPr lvl="1" fontAlgn="base">
              <a:lnSpc>
                <a:spcPct val="100000"/>
              </a:lnSpc>
            </a:pPr>
            <a:r>
              <a:rPr lang="en-US" sz="2000" dirty="0"/>
              <a:t>To understand the sources and modes of transmission of the virus</a:t>
            </a:r>
          </a:p>
          <a:p>
            <a:pPr lvl="1" fontAlgn="base">
              <a:lnSpc>
                <a:spcPct val="100000"/>
              </a:lnSpc>
            </a:pPr>
            <a:r>
              <a:rPr lang="en-US" sz="2000" dirty="0"/>
              <a:t>To discover the genomic characteristics of the virus, and compare with better-known viruses (e.g., 02-03 SARS epidemic)</a:t>
            </a:r>
          </a:p>
          <a:p>
            <a:pPr lvl="1" fontAlgn="base">
              <a:lnSpc>
                <a:spcPct val="100000"/>
              </a:lnSpc>
            </a:pPr>
            <a:r>
              <a:rPr lang="en-US" sz="2000" dirty="0"/>
              <a:t>To design and evaluate the diagnostic tests and deep-dive studies</a:t>
            </a:r>
          </a:p>
          <a:p>
            <a:pPr lvl="1" fontAlgn="base">
              <a:lnSpc>
                <a:spcPct val="100000"/>
              </a:lnSpc>
            </a:pPr>
            <a:endParaRPr lang="en-US" sz="800" dirty="0"/>
          </a:p>
          <a:p>
            <a:r>
              <a:rPr lang="en-US" b="1" dirty="0">
                <a:solidFill>
                  <a:srgbClr val="0000FF"/>
                </a:solidFill>
              </a:rPr>
              <a:t>Two key areas of COVID-19 genomic research</a:t>
            </a:r>
          </a:p>
          <a:p>
            <a:pPr lvl="1">
              <a:lnSpc>
                <a:spcPct val="100000"/>
              </a:lnSpc>
            </a:pPr>
            <a:r>
              <a:rPr lang="en-US" sz="2000" dirty="0">
                <a:solidFill>
                  <a:srgbClr val="FF0000"/>
                </a:solidFill>
              </a:rPr>
              <a:t>To sequence the genome of the virus itself, COVID-19, in order to track the mutations in the virus. </a:t>
            </a:r>
          </a:p>
          <a:p>
            <a:pPr lvl="1">
              <a:lnSpc>
                <a:spcPct val="100000"/>
              </a:lnSpc>
            </a:pPr>
            <a:r>
              <a:rPr lang="en-US" sz="2000" dirty="0">
                <a:solidFill>
                  <a:srgbClr val="FF0000"/>
                </a:solidFill>
              </a:rPr>
              <a:t>To explore the genes of infected patients. </a:t>
            </a:r>
            <a:r>
              <a:rPr lang="en-US" sz="2000" dirty="0"/>
              <a:t>This analysis can be used to understand why some people get more severe symptoms than others, as well as, help with the development of new treatments in the future.</a:t>
            </a:r>
          </a:p>
        </p:txBody>
      </p:sp>
      <p:sp>
        <p:nvSpPr>
          <p:cNvPr id="4" name="Slide Number Placeholder 3">
            <a:extLst>
              <a:ext uri="{FF2B5EF4-FFF2-40B4-BE49-F238E27FC236}">
                <a16:creationId xmlns:a16="http://schemas.microsoft.com/office/drawing/2014/main" id="{46464C01-5556-6946-B805-03D6251C186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mn-ea"/>
              <a:cs typeface="Calibri" panose="020F0502020204030204" pitchFamily="34" charset="0"/>
            </a:endParaRPr>
          </a:p>
        </p:txBody>
      </p:sp>
    </p:spTree>
    <p:extLst>
      <p:ext uri="{BB962C8B-B14F-4D97-AF65-F5344CB8AC3E}">
        <p14:creationId xmlns:p14="http://schemas.microsoft.com/office/powerpoint/2010/main" val="1872583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E7EC8-226E-924F-86A7-7894FD5B0C73}"/>
              </a:ext>
            </a:extLst>
          </p:cNvPr>
          <p:cNvSpPr>
            <a:spLocks noGrp="1"/>
          </p:cNvSpPr>
          <p:nvPr>
            <p:ph type="title"/>
          </p:nvPr>
        </p:nvSpPr>
        <p:spPr/>
        <p:txBody>
          <a:bodyPr>
            <a:normAutofit/>
          </a:bodyPr>
          <a:lstStyle/>
          <a:p>
            <a:r>
              <a:rPr lang="en-US" dirty="0"/>
              <a:t>COVID-19 Nanopore Sequencing (I)</a:t>
            </a:r>
          </a:p>
        </p:txBody>
      </p:sp>
      <p:sp>
        <p:nvSpPr>
          <p:cNvPr id="3" name="Content Placeholder 2">
            <a:extLst>
              <a:ext uri="{FF2B5EF4-FFF2-40B4-BE49-F238E27FC236}">
                <a16:creationId xmlns:a16="http://schemas.microsoft.com/office/drawing/2014/main" id="{6B656E47-7248-4048-95AD-CB91A1263585}"/>
              </a:ext>
            </a:extLst>
          </p:cNvPr>
          <p:cNvSpPr>
            <a:spLocks noGrp="1"/>
          </p:cNvSpPr>
          <p:nvPr>
            <p:ph idx="1"/>
          </p:nvPr>
        </p:nvSpPr>
        <p:spPr>
          <a:xfrm>
            <a:off x="366963" y="6158167"/>
            <a:ext cx="8410073" cy="270767"/>
          </a:xfrm>
        </p:spPr>
        <p:txBody>
          <a:bodyPr>
            <a:normAutofit fontScale="55000" lnSpcReduction="20000"/>
          </a:bodyPr>
          <a:lstStyle/>
          <a:p>
            <a:pPr algn="r">
              <a:buFont typeface="Arial" panose="020B0604020202020204" pitchFamily="34" charset="0"/>
              <a:buChar char="•"/>
            </a:pPr>
            <a:r>
              <a:rPr lang="en-US" dirty="0"/>
              <a:t>From ONT (</a:t>
            </a:r>
            <a:r>
              <a:rPr lang="en-US" dirty="0">
                <a:hlinkClick r:id="rId2"/>
              </a:rPr>
              <a:t>https://nanoporetech.com/covid-19/overview</a:t>
            </a:r>
            <a:r>
              <a:rPr lang="en-US" dirty="0"/>
              <a:t>)</a:t>
            </a:r>
          </a:p>
        </p:txBody>
      </p:sp>
      <p:sp>
        <p:nvSpPr>
          <p:cNvPr id="4" name="Slide Number Placeholder 3">
            <a:extLst>
              <a:ext uri="{FF2B5EF4-FFF2-40B4-BE49-F238E27FC236}">
                <a16:creationId xmlns:a16="http://schemas.microsoft.com/office/drawing/2014/main" id="{948CEDB2-AFEC-5E4B-9145-9BE71FDC35A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mn-ea"/>
              <a:cs typeface="Calibri" panose="020F0502020204030204" pitchFamily="34" charset="0"/>
            </a:endParaRPr>
          </a:p>
        </p:txBody>
      </p:sp>
      <p:pic>
        <p:nvPicPr>
          <p:cNvPr id="3074" name="Picture 2">
            <a:extLst>
              <a:ext uri="{FF2B5EF4-FFF2-40B4-BE49-F238E27FC236}">
                <a16:creationId xmlns:a16="http://schemas.microsoft.com/office/drawing/2014/main" id="{3B8E9BCF-9EE2-5D42-9F8F-B25C36944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683" y="1289716"/>
            <a:ext cx="5558631" cy="427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328043"/>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E7EC8-226E-924F-86A7-7894FD5B0C73}"/>
              </a:ext>
            </a:extLst>
          </p:cNvPr>
          <p:cNvSpPr>
            <a:spLocks noGrp="1"/>
          </p:cNvSpPr>
          <p:nvPr>
            <p:ph type="title"/>
          </p:nvPr>
        </p:nvSpPr>
        <p:spPr/>
        <p:txBody>
          <a:bodyPr>
            <a:noAutofit/>
          </a:bodyPr>
          <a:lstStyle/>
          <a:p>
            <a:r>
              <a:rPr lang="en-US" sz="4100" dirty="0"/>
              <a:t>COVID-19 Nanopore Sequencing (II)</a:t>
            </a:r>
          </a:p>
        </p:txBody>
      </p:sp>
      <p:sp>
        <p:nvSpPr>
          <p:cNvPr id="3" name="Content Placeholder 2">
            <a:extLst>
              <a:ext uri="{FF2B5EF4-FFF2-40B4-BE49-F238E27FC236}">
                <a16:creationId xmlns:a16="http://schemas.microsoft.com/office/drawing/2014/main" id="{6B656E47-7248-4048-95AD-CB91A1263585}"/>
              </a:ext>
            </a:extLst>
          </p:cNvPr>
          <p:cNvSpPr>
            <a:spLocks noGrp="1"/>
          </p:cNvSpPr>
          <p:nvPr>
            <p:ph idx="1"/>
          </p:nvPr>
        </p:nvSpPr>
        <p:spPr>
          <a:xfrm>
            <a:off x="366963" y="6158167"/>
            <a:ext cx="8410073" cy="270767"/>
          </a:xfrm>
        </p:spPr>
        <p:txBody>
          <a:bodyPr>
            <a:normAutofit fontScale="55000" lnSpcReduction="20000"/>
          </a:bodyPr>
          <a:lstStyle/>
          <a:p>
            <a:pPr algn="r">
              <a:buFont typeface="Arial" panose="020B0604020202020204" pitchFamily="34" charset="0"/>
              <a:buChar char="•"/>
            </a:pPr>
            <a:r>
              <a:rPr lang="en-US" dirty="0"/>
              <a:t>From ONT (</a:t>
            </a:r>
            <a:r>
              <a:rPr lang="en-US" dirty="0">
                <a:hlinkClick r:id="rId2"/>
              </a:rPr>
              <a:t>https://nanoporetech.com/covid-19/overview</a:t>
            </a:r>
            <a:r>
              <a:rPr lang="en-US" dirty="0"/>
              <a:t>)</a:t>
            </a:r>
          </a:p>
        </p:txBody>
      </p:sp>
      <p:sp>
        <p:nvSpPr>
          <p:cNvPr id="4" name="Slide Number Placeholder 3">
            <a:extLst>
              <a:ext uri="{FF2B5EF4-FFF2-40B4-BE49-F238E27FC236}">
                <a16:creationId xmlns:a16="http://schemas.microsoft.com/office/drawing/2014/main" id="{948CEDB2-AFEC-5E4B-9145-9BE71FDC35A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mn-ea"/>
              <a:cs typeface="Calibri" panose="020F0502020204030204" pitchFamily="34" charset="0"/>
            </a:endParaRPr>
          </a:p>
        </p:txBody>
      </p:sp>
      <p:pic>
        <p:nvPicPr>
          <p:cNvPr id="4098" name="Picture 2">
            <a:extLst>
              <a:ext uri="{FF2B5EF4-FFF2-40B4-BE49-F238E27FC236}">
                <a16:creationId xmlns:a16="http://schemas.microsoft.com/office/drawing/2014/main" id="{C14BC97C-9776-2C4D-BED5-2896E6A5B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69" y="1149202"/>
            <a:ext cx="8719860" cy="490492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55AE043F-540E-8F48-8365-73BDC27C3CB3}"/>
              </a:ext>
            </a:extLst>
          </p:cNvPr>
          <p:cNvSpPr>
            <a:spLocks noChangeArrowheads="1"/>
          </p:cNvSpPr>
          <p:nvPr/>
        </p:nvSpPr>
        <p:spPr bwMode="auto">
          <a:xfrm rot="5400000">
            <a:off x="3527885" y="1016735"/>
            <a:ext cx="1728189" cy="7128792"/>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Tree>
    <p:extLst>
      <p:ext uri="{BB962C8B-B14F-4D97-AF65-F5344CB8AC3E}">
        <p14:creationId xmlns:p14="http://schemas.microsoft.com/office/powerpoint/2010/main" val="2454158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FEDF-EF5F-2343-9008-0C2639C7F008}"/>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E6DEF487-252E-3F42-9947-AC1AA9333552}"/>
              </a:ext>
            </a:extLst>
          </p:cNvPr>
          <p:cNvSpPr>
            <a:spLocks noGrp="1"/>
          </p:cNvSpPr>
          <p:nvPr>
            <p:ph idx="1"/>
          </p:nvPr>
        </p:nvSpPr>
        <p:spPr>
          <a:xfrm>
            <a:off x="228600" y="1052736"/>
            <a:ext cx="8915400" cy="5029200"/>
          </a:xfrm>
        </p:spPr>
        <p:txBody>
          <a:bodyPr/>
          <a:lstStyle/>
          <a:p>
            <a:r>
              <a:rPr lang="en-US" dirty="0">
                <a:solidFill>
                  <a:srgbClr val="0000FF"/>
                </a:solidFill>
              </a:rPr>
              <a:t>System design for bioinformatics </a:t>
            </a:r>
            <a:r>
              <a:rPr lang="en-US" dirty="0"/>
              <a:t>is a critical problem</a:t>
            </a:r>
          </a:p>
          <a:p>
            <a:pPr lvl="1"/>
            <a:r>
              <a:rPr lang="en-US" dirty="0"/>
              <a:t>It has large scientific, medical, societal, personal implications</a:t>
            </a:r>
          </a:p>
          <a:p>
            <a:endParaRPr lang="en-US" dirty="0"/>
          </a:p>
          <a:p>
            <a:r>
              <a:rPr lang="en-US" dirty="0"/>
              <a:t>This talk is about accelerating </a:t>
            </a:r>
            <a:r>
              <a:rPr lang="en-US" dirty="0">
                <a:solidFill>
                  <a:srgbClr val="0000FF"/>
                </a:solidFill>
              </a:rPr>
              <a:t>a key step in bioinformatics</a:t>
            </a:r>
            <a:r>
              <a:rPr lang="en-US" dirty="0"/>
              <a:t>: </a:t>
            </a:r>
            <a:r>
              <a:rPr lang="en-US" dirty="0">
                <a:solidFill>
                  <a:srgbClr val="FF0000"/>
                </a:solidFill>
              </a:rPr>
              <a:t>genome sequence analysis</a:t>
            </a:r>
          </a:p>
          <a:p>
            <a:pPr lvl="1"/>
            <a:r>
              <a:rPr lang="en-US" dirty="0"/>
              <a:t>In particular, </a:t>
            </a:r>
            <a:r>
              <a:rPr lang="en-US" dirty="0">
                <a:solidFill>
                  <a:srgbClr val="FF0000"/>
                </a:solidFill>
              </a:rPr>
              <a:t>read mapping</a:t>
            </a:r>
          </a:p>
          <a:p>
            <a:endParaRPr lang="en-US" dirty="0"/>
          </a:p>
          <a:p>
            <a:r>
              <a:rPr lang="en-US" dirty="0">
                <a:solidFill>
                  <a:srgbClr val="7030A0"/>
                </a:solidFill>
              </a:rPr>
              <a:t>Many bottlenecks </a:t>
            </a:r>
            <a:r>
              <a:rPr lang="en-US" dirty="0"/>
              <a:t>exist in accessing and manipulating </a:t>
            </a:r>
            <a:r>
              <a:rPr lang="en-US" dirty="0">
                <a:solidFill>
                  <a:srgbClr val="7030A0"/>
                </a:solidFill>
              </a:rPr>
              <a:t>huge amounts of genomic data </a:t>
            </a:r>
            <a:r>
              <a:rPr lang="en-US" dirty="0"/>
              <a:t>during analysis</a:t>
            </a:r>
          </a:p>
          <a:p>
            <a:endParaRPr lang="en-US" dirty="0"/>
          </a:p>
          <a:p>
            <a:r>
              <a:rPr lang="en-US" dirty="0"/>
              <a:t>We will cover various </a:t>
            </a:r>
            <a:r>
              <a:rPr lang="en-US" dirty="0">
                <a:solidFill>
                  <a:srgbClr val="0000FF"/>
                </a:solidFill>
              </a:rPr>
              <a:t>recent ideas to accelerate read mapping</a:t>
            </a:r>
          </a:p>
          <a:p>
            <a:pPr lvl="1"/>
            <a:r>
              <a:rPr lang="en-US" dirty="0"/>
              <a:t>My personal journey since September 2006</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0D852A5-EE62-484B-A021-ACAA12743B7A}"/>
              </a:ext>
            </a:extLst>
          </p:cNvPr>
          <p:cNvSpPr>
            <a:spLocks noGrp="1"/>
          </p:cNvSpPr>
          <p:nvPr>
            <p:ph type="sldNum" sz="quarter" idx="11"/>
          </p:nvPr>
        </p:nvSpPr>
        <p:spPr/>
        <p:txBody>
          <a:bodyPr/>
          <a:lstStyle/>
          <a:p>
            <a:fld id="{323594FA-E141-4234-AE05-360401972BE7}" type="slidenum">
              <a:rPr lang="en-US" altLang="en-US" smtClean="0"/>
              <a:pPr/>
              <a:t>2</a:t>
            </a:fld>
            <a:endParaRPr lang="en-US" altLang="en-US"/>
          </a:p>
        </p:txBody>
      </p:sp>
    </p:spTree>
    <p:extLst>
      <p:ext uri="{BB962C8B-B14F-4D97-AF65-F5344CB8AC3E}">
        <p14:creationId xmlns:p14="http://schemas.microsoft.com/office/powerpoint/2010/main" val="2411038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595"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596"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Tree>
    <p:extLst>
      <p:ext uri="{BB962C8B-B14F-4D97-AF65-F5344CB8AC3E}">
        <p14:creationId xmlns:p14="http://schemas.microsoft.com/office/powerpoint/2010/main" val="3039723768"/>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p:txBody>
          <a:bodyPr>
            <a:normAutofit/>
          </a:bodyPr>
          <a:lstStyle/>
          <a:p>
            <a:r>
              <a:rPr lang="en-US" dirty="0"/>
              <a:t>Future of Genome Sequencing &amp;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mn-ea"/>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346327"/>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5518067"/>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151879"/>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151879"/>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3415740"/>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3908363"/>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MinION from ONT</a:t>
            </a:r>
          </a:p>
        </p:txBody>
      </p:sp>
    </p:spTree>
    <p:extLst>
      <p:ext uri="{BB962C8B-B14F-4D97-AF65-F5344CB8AC3E}">
        <p14:creationId xmlns:p14="http://schemas.microsoft.com/office/powerpoint/2010/main" val="1308834988"/>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21024177"/>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FEDF-EF5F-2343-9008-0C2639C7F008}"/>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E6DEF487-252E-3F42-9947-AC1AA9333552}"/>
              </a:ext>
            </a:extLst>
          </p:cNvPr>
          <p:cNvSpPr>
            <a:spLocks noGrp="1"/>
          </p:cNvSpPr>
          <p:nvPr>
            <p:ph idx="1"/>
          </p:nvPr>
        </p:nvSpPr>
        <p:spPr>
          <a:xfrm>
            <a:off x="228600" y="980728"/>
            <a:ext cx="8915400" cy="5029200"/>
          </a:xfrm>
        </p:spPr>
        <p:txBody>
          <a:bodyPr/>
          <a:lstStyle/>
          <a:p>
            <a:r>
              <a:rPr lang="en-US" dirty="0">
                <a:solidFill>
                  <a:srgbClr val="0000FF"/>
                </a:solidFill>
              </a:rPr>
              <a:t>System design for bioinformatics </a:t>
            </a:r>
            <a:r>
              <a:rPr lang="en-US" dirty="0"/>
              <a:t>is a critical problem</a:t>
            </a:r>
          </a:p>
          <a:p>
            <a:pPr lvl="1"/>
            <a:r>
              <a:rPr lang="en-US" dirty="0"/>
              <a:t>It has large scientific, medical, societal, personal implications</a:t>
            </a:r>
          </a:p>
          <a:p>
            <a:endParaRPr lang="en-US" dirty="0"/>
          </a:p>
          <a:p>
            <a:r>
              <a:rPr lang="en-US" dirty="0"/>
              <a:t>This talk is about accelerating </a:t>
            </a:r>
            <a:r>
              <a:rPr lang="en-US" dirty="0">
                <a:solidFill>
                  <a:srgbClr val="0000FF"/>
                </a:solidFill>
              </a:rPr>
              <a:t>a key step in bioinformatics</a:t>
            </a:r>
            <a:r>
              <a:rPr lang="en-US" dirty="0"/>
              <a:t>: </a:t>
            </a:r>
            <a:r>
              <a:rPr lang="en-US" dirty="0">
                <a:solidFill>
                  <a:srgbClr val="FF0000"/>
                </a:solidFill>
              </a:rPr>
              <a:t>genome sequence analysis</a:t>
            </a:r>
          </a:p>
          <a:p>
            <a:pPr lvl="1"/>
            <a:r>
              <a:rPr lang="en-US" dirty="0"/>
              <a:t>In particular, </a:t>
            </a:r>
            <a:r>
              <a:rPr lang="en-US" dirty="0">
                <a:solidFill>
                  <a:srgbClr val="FF0000"/>
                </a:solidFill>
              </a:rPr>
              <a:t>read mapping</a:t>
            </a:r>
          </a:p>
          <a:p>
            <a:pPr marL="0" indent="0">
              <a:buNone/>
            </a:pPr>
            <a:endParaRPr lang="en-US" dirty="0"/>
          </a:p>
          <a:p>
            <a:r>
              <a:rPr lang="en-US" dirty="0"/>
              <a:t>We covered various </a:t>
            </a:r>
            <a:r>
              <a:rPr lang="en-US" dirty="0">
                <a:solidFill>
                  <a:srgbClr val="0000FF"/>
                </a:solidFill>
              </a:rPr>
              <a:t>recent ideas to accelerate read mapping</a:t>
            </a:r>
          </a:p>
          <a:p>
            <a:pPr lvl="1"/>
            <a:r>
              <a:rPr lang="en-US" dirty="0"/>
              <a:t>My personal journey since September 2006</a:t>
            </a:r>
          </a:p>
          <a:p>
            <a:pPr lvl="1"/>
            <a:endParaRPr lang="en-US" dirty="0"/>
          </a:p>
          <a:p>
            <a:r>
              <a:rPr lang="en-US" b="1" dirty="0">
                <a:solidFill>
                  <a:srgbClr val="1A5712"/>
                </a:solidFill>
              </a:rPr>
              <a:t>Many future opportunities exist</a:t>
            </a:r>
          </a:p>
          <a:p>
            <a:pPr lvl="1"/>
            <a:r>
              <a:rPr lang="en-US" b="1" dirty="0">
                <a:solidFill>
                  <a:srgbClr val="FF0000"/>
                </a:solidFill>
              </a:rPr>
              <a:t>Especially with new sequencing technologies</a:t>
            </a:r>
          </a:p>
          <a:p>
            <a:pPr lvl="1"/>
            <a:r>
              <a:rPr lang="en-US" b="1" dirty="0">
                <a:solidFill>
                  <a:srgbClr val="FF0000"/>
                </a:solidFill>
              </a:rPr>
              <a:t>Especially with new applications and use cases</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0D852A5-EE62-484B-A021-ACAA12743B7A}"/>
              </a:ext>
            </a:extLst>
          </p:cNvPr>
          <p:cNvSpPr>
            <a:spLocks noGrp="1"/>
          </p:cNvSpPr>
          <p:nvPr>
            <p:ph type="sldNum" sz="quarter" idx="11"/>
          </p:nvPr>
        </p:nvSpPr>
        <p:spPr/>
        <p:txBody>
          <a:bodyPr/>
          <a:lstStyle/>
          <a:p>
            <a:fld id="{323594FA-E141-4234-AE05-360401972BE7}" type="slidenum">
              <a:rPr lang="en-US" altLang="en-US" smtClean="0"/>
              <a:pPr/>
              <a:t>202</a:t>
            </a:fld>
            <a:endParaRPr lang="en-US" altLang="en-US"/>
          </a:p>
        </p:txBody>
      </p:sp>
    </p:spTree>
    <p:extLst>
      <p:ext uri="{BB962C8B-B14F-4D97-AF65-F5344CB8AC3E}">
        <p14:creationId xmlns:p14="http://schemas.microsoft.com/office/powerpoint/2010/main" val="951126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p:txBody>
          <a:bodyPr/>
          <a:lstStyle/>
          <a:p>
            <a:r>
              <a:rPr lang="en-US" dirty="0"/>
              <a:t>Accelerating Genome Analysis: Overview</a:t>
            </a:r>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hlinkClick r:id="rId2"/>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382657378"/>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sng" strike="noStrike" kern="1200" cap="none" spc="0" normalizeH="0" baseline="0" noProof="0" dirty="0">
                <a:ln>
                  <a:noFill/>
                </a:ln>
                <a:solidFill>
                  <a:srgbClr val="000000"/>
                </a:solidFill>
                <a:effectLst/>
                <a:uLnTx/>
                <a:uFillTx/>
                <a:latin typeface="Tahoma"/>
                <a:ea typeface="+mn-ea"/>
                <a:cs typeface="+mn-cs"/>
              </a:rPr>
              <a:t>Onur 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2883503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3413303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Memory-Centric System Design</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"Memory-Centric Computing Systems"</a:t>
            </a:r>
            <a:br>
              <a:rPr lang="en-US" dirty="0">
                <a:solidFill>
                  <a:srgbClr val="0000FF"/>
                </a:solidFill>
              </a:rPr>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422653547"/>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Genome Analysis</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3a</a:t>
            </a:r>
          </a:p>
          <a:p>
            <a:pPr lvl="1"/>
            <a:r>
              <a:rPr lang="en-US" sz="1800" b="1" dirty="0"/>
              <a:t>Introduction to Genome Sequence Analysis </a:t>
            </a:r>
            <a:r>
              <a:rPr lang="en-US" sz="18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https://www.youtube.com/watch?v=CrRb32v7SJc&amp;list=PL5Q2soXY2Zi9xidyIgBxUz7xRPS-wisBN&amp;index=5</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8</a:t>
            </a:r>
          </a:p>
          <a:p>
            <a:pPr lvl="1"/>
            <a:r>
              <a:rPr lang="en-US" sz="1800" b="1" dirty="0"/>
              <a:t>Intelligent Genome Analysis </a:t>
            </a:r>
            <a:r>
              <a:rPr lang="en-US" sz="18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https://www.youtube.com/watch?v=ygmQpdDTL7o&amp;list=PL5Q2soXY2Zi9xidyIgBxUz7xRPS-wisBN&amp;index=14</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9a</a:t>
            </a:r>
          </a:p>
          <a:p>
            <a:pPr lvl="1"/>
            <a:r>
              <a:rPr lang="en-US" sz="1800" b="1" dirty="0" err="1"/>
              <a:t>GenASM</a:t>
            </a:r>
            <a:r>
              <a:rPr lang="en-US" sz="1800" b="1" dirty="0"/>
              <a:t>: Approx. String Matching Accelerator </a:t>
            </a:r>
            <a:r>
              <a:rPr lang="en-US" sz="18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https://www.youtube.com/watch?v=XoLpzmN-Pas&amp;list=PL5Q2soXY2Zi9xidyIgBxUz7xRPS-wisBN&amp;index=15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Accelerating Genomics Project Course, Fall 2020, Lecture 1</a:t>
            </a:r>
          </a:p>
          <a:p>
            <a:pPr lvl="1"/>
            <a:r>
              <a:rPr lang="en-US" sz="2000" b="1" dirty="0"/>
              <a:t>Accelerating Genomics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https://www.youtube.com/watch?v=rgjl8ZyLsAg&amp;list=PL5Q2soXY2Zi9E2bBVAgCqLgwiDRQDTyId</a:t>
            </a:r>
            <a:r>
              <a:rPr lang="en-US" sz="1700" dirty="0">
                <a:solidFill>
                  <a:srgbClr val="0000FF"/>
                </a:solidFill>
              </a:rPr>
              <a:t> </a:t>
            </a:r>
            <a:endParaRPr lang="en-US" sz="2000" dirty="0">
              <a:solidFill>
                <a:srgbClr val="0000FF"/>
              </a:solidFill>
            </a:endParaRPr>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710794794"/>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401E3-2F62-154B-ACB8-47E5315A685B}"/>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9AC9D91C-98FE-7848-863F-C5E1EEB5C2E2}"/>
              </a:ext>
            </a:extLst>
          </p:cNvPr>
          <p:cNvSpPr>
            <a:spLocks noGrp="1"/>
          </p:cNvSpPr>
          <p:nvPr>
            <p:ph idx="1"/>
          </p:nvPr>
        </p:nvSpPr>
        <p:spPr>
          <a:xfrm>
            <a:off x="228600" y="980728"/>
            <a:ext cx="8610600" cy="4876800"/>
          </a:xfrm>
        </p:spPr>
        <p:txBody>
          <a:bodyPr/>
          <a:lstStyle/>
          <a:p>
            <a:r>
              <a:rPr lang="en-US" dirty="0"/>
              <a:t>Can Alkan, </a:t>
            </a:r>
            <a:r>
              <a:rPr lang="en-US" dirty="0" err="1"/>
              <a:t>Bilkent</a:t>
            </a:r>
            <a:r>
              <a:rPr lang="en-US" dirty="0"/>
              <a:t> University</a:t>
            </a:r>
          </a:p>
          <a:p>
            <a:endParaRPr lang="en-US" dirty="0"/>
          </a:p>
          <a:p>
            <a:r>
              <a:rPr lang="en-US" dirty="0"/>
              <a:t>Many students at ETH, CMU, </a:t>
            </a:r>
            <a:r>
              <a:rPr lang="en-US" dirty="0" err="1"/>
              <a:t>Bilkent</a:t>
            </a:r>
            <a:endParaRPr lang="en-US" dirty="0"/>
          </a:p>
          <a:p>
            <a:pPr lvl="1"/>
            <a:r>
              <a:rPr lang="en-US" dirty="0"/>
              <a:t>Mohammed </a:t>
            </a:r>
            <a:r>
              <a:rPr lang="en-US" dirty="0" err="1"/>
              <a:t>Alser</a:t>
            </a:r>
            <a:r>
              <a:rPr lang="en-US" dirty="0"/>
              <a:t>, </a:t>
            </a:r>
            <a:r>
              <a:rPr lang="en-US" dirty="0" err="1"/>
              <a:t>Damla</a:t>
            </a:r>
            <a:r>
              <a:rPr lang="en-US" dirty="0"/>
              <a:t> </a:t>
            </a:r>
            <a:r>
              <a:rPr lang="en-US" dirty="0" err="1"/>
              <a:t>Senol</a:t>
            </a:r>
            <a:r>
              <a:rPr lang="en-US" dirty="0"/>
              <a:t> Cali, </a:t>
            </a:r>
            <a:r>
              <a:rPr lang="en-US" dirty="0" err="1"/>
              <a:t>Jeremie</a:t>
            </a:r>
            <a:r>
              <a:rPr lang="en-US" dirty="0"/>
              <a:t> Kim, Hasan Hassan, </a:t>
            </a:r>
            <a:r>
              <a:rPr lang="en-US" dirty="0" err="1"/>
              <a:t>Donghyuk</a:t>
            </a:r>
            <a:r>
              <a:rPr lang="en-US" dirty="0"/>
              <a:t> Lee, </a:t>
            </a:r>
            <a:r>
              <a:rPr lang="en-US" dirty="0" err="1"/>
              <a:t>Hongyi</a:t>
            </a:r>
            <a:r>
              <a:rPr lang="en-US" dirty="0"/>
              <a:t> Xin, …</a:t>
            </a:r>
          </a:p>
          <a:p>
            <a:pPr lvl="1"/>
            <a:endParaRPr lang="en-US" dirty="0"/>
          </a:p>
          <a:p>
            <a:r>
              <a:rPr lang="en-US" dirty="0"/>
              <a:t>Funders:</a:t>
            </a:r>
          </a:p>
          <a:p>
            <a:pPr lvl="1"/>
            <a:r>
              <a:rPr lang="en-US" dirty="0"/>
              <a:t>NIH and Industrial Partners (Alibaba, AMD, Google, Facebook, HP Labs, Huawei, IBM, Intel, Microsoft, Nvidia, Oracle, Qualcomm, Rambus, Samsung, Seagate, VMware)</a:t>
            </a:r>
          </a:p>
          <a:p>
            <a:pPr lvl="1"/>
            <a:endParaRPr lang="en-US" dirty="0"/>
          </a:p>
          <a:p>
            <a:r>
              <a:rPr lang="en-US" dirty="0"/>
              <a:t>All papers, source code, and more are at:</a:t>
            </a:r>
          </a:p>
          <a:p>
            <a:pPr lvl="1"/>
            <a:r>
              <a:rPr lang="en-US" dirty="0">
                <a:hlinkClick r:id="rId2"/>
              </a:rPr>
              <a:t>https://people.inf.ethz.ch/omutlu/projects.htm</a:t>
            </a:r>
            <a:r>
              <a:rPr lang="en-US" dirty="0"/>
              <a:t> </a:t>
            </a:r>
          </a:p>
        </p:txBody>
      </p:sp>
      <p:sp>
        <p:nvSpPr>
          <p:cNvPr id="4" name="Slide Number Placeholder 3">
            <a:extLst>
              <a:ext uri="{FF2B5EF4-FFF2-40B4-BE49-F238E27FC236}">
                <a16:creationId xmlns:a16="http://schemas.microsoft.com/office/drawing/2014/main" id="{AF38E21C-F2EA-F046-8446-E33A8B3C1579}"/>
              </a:ext>
            </a:extLst>
          </p:cNvPr>
          <p:cNvSpPr>
            <a:spLocks noGrp="1"/>
          </p:cNvSpPr>
          <p:nvPr>
            <p:ph type="sldNum" sz="quarter" idx="11"/>
          </p:nvPr>
        </p:nvSpPr>
        <p:spPr/>
        <p:txBody>
          <a:bodyPr/>
          <a:lstStyle/>
          <a:p>
            <a:fld id="{323594FA-E141-4234-AE05-360401972BE7}" type="slidenum">
              <a:rPr lang="en-US" altLang="en-US" smtClean="0"/>
              <a:pPr/>
              <a:t>208</a:t>
            </a:fld>
            <a:endParaRPr lang="en-US" altLang="en-US"/>
          </a:p>
        </p:txBody>
      </p:sp>
    </p:spTree>
    <p:extLst>
      <p:ext uri="{BB962C8B-B14F-4D97-AF65-F5344CB8AC3E}">
        <p14:creationId xmlns:p14="http://schemas.microsoft.com/office/powerpoint/2010/main" val="289806708"/>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1882577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ultiple sequence alig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2" y="404664"/>
            <a:ext cx="9067297" cy="589374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2" name="Rectangle 11"/>
          <p:cNvSpPr/>
          <p:nvPr/>
        </p:nvSpPr>
        <p:spPr>
          <a:xfrm>
            <a:off x="161764" y="4673978"/>
            <a:ext cx="8820472" cy="1569660"/>
          </a:xfrm>
          <a:prstGeom prst="rect">
            <a:avLst/>
          </a:prstGeom>
          <a:solidFill>
            <a:schemeClr val="bg1"/>
          </a:solidFill>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ahoma"/>
                <a:ea typeface="+mn-ea"/>
                <a:cs typeface="+mn-cs"/>
              </a:rPr>
              <a:t>Example Question: If I give you a bunch of sequences, tell me where they are the same and where they are different.</a:t>
            </a:r>
          </a:p>
        </p:txBody>
      </p:sp>
      <p:sp>
        <p:nvSpPr>
          <p:cNvPr id="13" name="TextBox 12"/>
          <p:cNvSpPr txBox="1"/>
          <p:nvPr/>
        </p:nvSpPr>
        <p:spPr>
          <a:xfrm>
            <a:off x="2411083" y="0"/>
            <a:ext cx="411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Multiple sequence alignment</a:t>
            </a:r>
          </a:p>
        </p:txBody>
      </p:sp>
    </p:spTree>
    <p:extLst>
      <p:ext uri="{BB962C8B-B14F-4D97-AF65-F5344CB8AC3E}">
        <p14:creationId xmlns:p14="http://schemas.microsoft.com/office/powerpoint/2010/main" val="3037887376"/>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027060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211</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38+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52603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https://safari.ethz.ch/safari-newsletter-january-2021/</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537515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April 2020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https://safari.ethz.ch/safari-newsletter-april-2020/</a:t>
            </a:r>
            <a:endParaRPr lang="en-US" dirty="0">
              <a:solidFill>
                <a:srgbClr val="0000FF"/>
              </a:solidFill>
            </a:endParaRPr>
          </a:p>
          <a:p>
            <a:pPr marL="0" indent="0">
              <a:buNone/>
            </a:pPr>
            <a:endParaRPr lang="en-US" dirty="0">
              <a:solidFill>
                <a:srgbClr val="0000FF"/>
              </a:solidFill>
            </a:endParaRP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753F9A9C-2AB5-4D4F-A9B2-313B2803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694688"/>
            <a:ext cx="6047774" cy="5053619"/>
          </a:xfrm>
          <a:prstGeom prst="rect">
            <a:avLst/>
          </a:prstGeom>
        </p:spPr>
      </p:pic>
    </p:spTree>
    <p:extLst>
      <p:ext uri="{BB962C8B-B14F-4D97-AF65-F5344CB8AC3E}">
        <p14:creationId xmlns:p14="http://schemas.microsoft.com/office/powerpoint/2010/main" val="450446291"/>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January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https://safari.ethz.ch/safari-newsletter-january-2021/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04A22B3-8AF7-AF4E-A7B5-355DA91454CD}"/>
              </a:ext>
            </a:extLst>
          </p:cNvPr>
          <p:cNvPicPr>
            <a:picLocks noChangeAspect="1"/>
          </p:cNvPicPr>
          <p:nvPr/>
        </p:nvPicPr>
        <p:blipFill>
          <a:blip r:embed="rId3"/>
          <a:stretch>
            <a:fillRect/>
          </a:stretch>
        </p:blipFill>
        <p:spPr>
          <a:xfrm>
            <a:off x="1835696" y="1587726"/>
            <a:ext cx="5172394" cy="5259524"/>
          </a:xfrm>
          <a:prstGeom prst="rect">
            <a:avLst/>
          </a:prstGeom>
        </p:spPr>
      </p:pic>
    </p:spTree>
    <p:extLst>
      <p:ext uri="{BB962C8B-B14F-4D97-AF65-F5344CB8AC3E}">
        <p14:creationId xmlns:p14="http://schemas.microsoft.com/office/powerpoint/2010/main" val="1359836841"/>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26 January 2021</a:t>
            </a:r>
          </a:p>
          <a:p>
            <a:r>
              <a:rPr lang="en-US" sz="2200" dirty="0"/>
              <a:t>Technion Invited Lecture</a:t>
            </a:r>
          </a:p>
          <a:p>
            <a:pPr algn="l"/>
            <a:endParaRPr lang="en-US" sz="2200" dirty="0"/>
          </a:p>
        </p:txBody>
      </p:sp>
      <p:sp>
        <p:nvSpPr>
          <p:cNvPr id="13" name="Title 1"/>
          <p:cNvSpPr>
            <a:spLocks noGrp="1"/>
          </p:cNvSpPr>
          <p:nvPr>
            <p:ph type="ctrTitle"/>
          </p:nvPr>
        </p:nvSpPr>
        <p:spPr>
          <a:xfrm>
            <a:off x="395536" y="1484784"/>
            <a:ext cx="8382000" cy="2201416"/>
          </a:xfrm>
        </p:spPr>
        <p:txBody>
          <a:bodyPr>
            <a:normAutofit/>
          </a:bodyPr>
          <a:lstStyle/>
          <a:p>
            <a:pPr algn="ctr"/>
            <a:r>
              <a:rPr lang="en-US" sz="5000" dirty="0"/>
              <a:t>Accelerating Genome Analysis</a:t>
            </a:r>
            <a:br>
              <a:rPr lang="en-US" sz="4400" dirty="0"/>
            </a:br>
            <a:br>
              <a:rPr lang="en-US" sz="800" dirty="0"/>
            </a:br>
            <a:r>
              <a:rPr lang="en-US" sz="4000" dirty="0">
                <a:solidFill>
                  <a:srgbClr val="FF0000"/>
                </a:solidFill>
              </a:rPr>
              <a:t>A Primer on an Ongoing Journey</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safari.png">
            <a:extLst>
              <a:ext uri="{FF2B5EF4-FFF2-40B4-BE49-F238E27FC236}">
                <a16:creationId xmlns:a16="http://schemas.microsoft.com/office/drawing/2014/main" id="{C9B17D3A-555D-294B-BA0B-7E8D65DE6AC3}"/>
              </a:ext>
            </a:extLst>
          </p:cNvPr>
          <p:cNvPicPr>
            <a:picLocks noChangeAspect="1"/>
          </p:cNvPicPr>
          <p:nvPr/>
        </p:nvPicPr>
        <p:blipFill>
          <a:blip r:embed="rId6" cstate="print"/>
          <a:stretch>
            <a:fillRect/>
          </a:stretch>
        </p:blipFill>
        <p:spPr>
          <a:xfrm>
            <a:off x="216024" y="5949280"/>
            <a:ext cx="1745138" cy="504938"/>
          </a:xfrm>
          <a:prstGeom prst="rect">
            <a:avLst/>
          </a:prstGeom>
        </p:spPr>
      </p:pic>
      <p:pic>
        <p:nvPicPr>
          <p:cNvPr id="9" name="Picture 8" descr="Burgundy_CMU_JPG_Logo.jpg">
            <a:extLst>
              <a:ext uri="{FF2B5EF4-FFF2-40B4-BE49-F238E27FC236}">
                <a16:creationId xmlns:a16="http://schemas.microsoft.com/office/drawing/2014/main" id="{9127C22E-15AE-AE44-AF51-E3A55BC60E46}"/>
              </a:ext>
            </a:extLst>
          </p:cNvPr>
          <p:cNvPicPr>
            <a:picLocks noChangeAspect="1"/>
          </p:cNvPicPr>
          <p:nvPr/>
        </p:nvPicPr>
        <p:blipFill>
          <a:blip r:embed="rId7"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6694172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b="1" dirty="0">
                <a:latin typeface="Garamond" charset="0"/>
              </a:rPr>
              <a:t>Backup Slides for Further Info</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280627784"/>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and Talks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https://www.youtube.com/onurmutlulectures</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833927403"/>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Research &amp; Teaching: 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08720"/>
            <a:ext cx="8915400" cy="5456535"/>
          </a:xfrm>
        </p:spPr>
        <p:txBody>
          <a:bodyPr/>
          <a:lstStyle/>
          <a:p>
            <a:pPr marL="0" indent="0" algn="ctr">
              <a:buNone/>
            </a:pPr>
            <a:r>
              <a:rPr lang="en-US" sz="1600" b="1"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b="1" dirty="0">
              <a:solidFill>
                <a:srgbClr val="0432FF"/>
              </a:solidFill>
            </a:endParaRPr>
          </a:p>
          <a:p>
            <a:pPr marL="0" indent="0" algn="ctr">
              <a:buNone/>
            </a:pPr>
            <a:endParaRPr lang="en-US" sz="1100" dirty="0"/>
          </a:p>
          <a:p>
            <a:pPr marL="0" indent="0" algn="ctr">
              <a:buNone/>
            </a:pPr>
            <a:endParaRPr lang="en-US" sz="200" dirty="0"/>
          </a:p>
          <a:p>
            <a:r>
              <a:rPr lang="en-US" dirty="0"/>
              <a:t>Future Computing Architectures</a:t>
            </a:r>
          </a:p>
          <a:p>
            <a:pPr lvl="1"/>
            <a:r>
              <a:rPr lang="en-US" sz="1300" dirty="0">
                <a:hlinkClick r:id="rId3"/>
              </a:rPr>
              <a:t>https://www.youtube.com/watch?v=kgiZlSOcGFM&amp;list=PL5Q2soXY2Zi8D_5MGV6EnXEJHnV2YFBJl&amp;index=1</a:t>
            </a:r>
            <a:endParaRPr lang="en-US" sz="1300" dirty="0"/>
          </a:p>
          <a:p>
            <a:pPr lvl="1"/>
            <a:endParaRPr lang="en-US" sz="800" dirty="0"/>
          </a:p>
          <a:p>
            <a:r>
              <a:rPr lang="en-US" dirty="0"/>
              <a:t>Enabling In-Memory Computation</a:t>
            </a:r>
          </a:p>
          <a:p>
            <a:pPr lvl="1"/>
            <a:r>
              <a:rPr lang="en-US" sz="1300" dirty="0">
                <a:hlinkClick r:id="rId4"/>
              </a:rPr>
              <a:t>https://www.youtube.com/watch?v=njX_14584Jw&amp;list=PL5Q2soXY2Zi8D_5MGV6EnXEJHnV2YFBJl&amp;index=16</a:t>
            </a:r>
            <a:r>
              <a:rPr lang="en-US" sz="1300" dirty="0"/>
              <a:t> </a:t>
            </a:r>
          </a:p>
          <a:p>
            <a:pPr lvl="1"/>
            <a:endParaRPr lang="en-US" sz="800" dirty="0"/>
          </a:p>
          <a:p>
            <a:r>
              <a:rPr lang="en-US" dirty="0"/>
              <a:t>Accelerating Genome Analysis</a:t>
            </a:r>
          </a:p>
          <a:p>
            <a:pPr lvl="1"/>
            <a:r>
              <a:rPr lang="en-US" sz="1300" dirty="0">
                <a:hlinkClick r:id="rId5"/>
              </a:rPr>
              <a:t>https://www.youtube.com/watch?v=hPnSmfwu2-A&amp;list=PL5Q2soXY2Zi8D_5MGV6EnXEJHnV2YFBJl&amp;index=9</a:t>
            </a:r>
            <a:endParaRPr lang="en-US" sz="1300" dirty="0"/>
          </a:p>
          <a:p>
            <a:endParaRPr lang="en-US" sz="800" dirty="0"/>
          </a:p>
          <a:p>
            <a:r>
              <a:rPr lang="en-US" dirty="0"/>
              <a:t>Rethinking Memory System Design</a:t>
            </a:r>
          </a:p>
          <a:p>
            <a:pPr lvl="1"/>
            <a:r>
              <a:rPr lang="en-US" sz="1300" dirty="0">
                <a:hlinkClick r:id="rId6"/>
              </a:rPr>
              <a:t>https://www.youtube.com/watch?v=F7xZLNMIY1E&amp;list=PL5Q2soXY2Zi8D_5MGV6EnXEJHnV2YFBJl&amp;index=3</a:t>
            </a:r>
            <a:endParaRPr lang="en-US" sz="1300" dirty="0"/>
          </a:p>
          <a:p>
            <a:pPr lvl="1"/>
            <a:endParaRPr lang="en-US" sz="800" dirty="0"/>
          </a:p>
          <a:p>
            <a:r>
              <a:rPr lang="en-US" dirty="0"/>
              <a:t>Intelligent Architectures for Intelligent Machines</a:t>
            </a:r>
          </a:p>
          <a:p>
            <a:pPr lvl="1"/>
            <a:r>
              <a:rPr lang="en-US" sz="1300" dirty="0">
                <a:hlinkClick r:id="rId7"/>
              </a:rPr>
              <a:t>https://www.youtube.com/watch?v=n8Aj_A0WSg8&amp;list=PL5Q2soXY2Zi8D_5MGV6EnXEJHnV2YFBJl&amp;index=22</a:t>
            </a:r>
            <a:endParaRPr lang="en-US" sz="1300" dirty="0"/>
          </a:p>
          <a:p>
            <a:pPr lvl="1"/>
            <a:endParaRPr lang="en-US" sz="800" dirty="0"/>
          </a:p>
          <a:p>
            <a:r>
              <a:rPr lang="en-US" dirty="0"/>
              <a:t>Revisiting RowHammer</a:t>
            </a:r>
          </a:p>
          <a:p>
            <a:pPr lvl="1"/>
            <a:r>
              <a:rPr lang="en-US" sz="1300" dirty="0">
                <a:hlinkClick r:id="rId8"/>
              </a:rPr>
              <a:t>https://www.youtube.com/watch?v=B58YT9hZM4g&amp;list=PL5Q2soXY2Zi8D_5MGV6EnXEJHnV2YFBJl&amp;index=25</a:t>
            </a:r>
            <a:r>
              <a:rPr lang="en-US" sz="1300" dirty="0"/>
              <a:t> </a:t>
            </a:r>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8948410"/>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650130857"/>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hlinkClick r:id="rId2"/>
              </a:rPr>
              <a:t>"Some Reflections (on DRAM)"</a:t>
            </a:r>
            <a:br>
              <a:rPr lang="en-US" sz="1800" dirty="0"/>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hlinkClick r:id="rId10"/>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409542018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Genome Sequence Alignment: Example</a:t>
            </a:r>
          </a:p>
        </p:txBody>
      </p:sp>
      <p:pic>
        <p:nvPicPr>
          <p:cNvPr id="5" name="Content Placeholder 4" descr="A_genome_alignment_of_eight_Yersinia_isolates 2.png"/>
          <p:cNvPicPr>
            <a:picLocks noGrp="1" noChangeAspect="1"/>
          </p:cNvPicPr>
          <p:nvPr>
            <p:ph idx="1"/>
          </p:nvPr>
        </p:nvPicPr>
        <p:blipFill>
          <a:blip r:embed="rId2" cstate="print">
            <a:extLst>
              <a:ext uri="{28A0092B-C50C-407E-A947-70E740481C1C}">
                <a14:useLocalDpi xmlns:a14="http://schemas.microsoft.com/office/drawing/2010/main" val="0"/>
              </a:ext>
            </a:extLst>
          </a:blip>
          <a:srcRect t="2363" b="2363"/>
          <a:stretch>
            <a:fillRect/>
          </a:stretch>
        </p:blipFill>
        <p:spPr>
          <a:xfrm>
            <a:off x="228600" y="1044631"/>
            <a:ext cx="8925728" cy="5383801"/>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6" name="TextBox 5"/>
          <p:cNvSpPr txBox="1"/>
          <p:nvPr/>
        </p:nvSpPr>
        <p:spPr>
          <a:xfrm>
            <a:off x="35496" y="6474822"/>
            <a:ext cx="81635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Source: By Aaron E. Darling,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István</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Mark A. Ragan - Figure 1 from Darling AE,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I, Ragan MA (2008).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"Dynamics of Genome Rearrangement in Bacterial Populations". PLOS Genetics. DOI:10.1371/journal.pgen.1000128., CC BY 2.5, </a:t>
            </a:r>
            <a:r>
              <a:rPr kumimoji="0" lang="en-US" sz="800" b="0" i="0" u="none" strike="noStrike" kern="1200" cap="none" spc="0" normalizeH="0" baseline="0" noProof="0" dirty="0">
                <a:ln>
                  <a:noFill/>
                </a:ln>
                <a:solidFill>
                  <a:srgbClr val="000000"/>
                </a:solidFill>
                <a:effectLst/>
                <a:uLnTx/>
                <a:uFillTx/>
                <a:latin typeface="Calibri"/>
                <a:ea typeface="+mn-ea"/>
                <a:cs typeface="Calibri"/>
                <a:hlinkClick r:id="rId3"/>
              </a:rPr>
              <a:t>https://commons.wikimedia.org/w/index.php?curid=30550950</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p>
        </p:txBody>
      </p:sp>
    </p:spTree>
    <p:extLst>
      <p:ext uri="{BB962C8B-B14F-4D97-AF65-F5344CB8AC3E}">
        <p14:creationId xmlns:p14="http://schemas.microsoft.com/office/powerpoint/2010/main" val="3813603209"/>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PIM (I)</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6</a:t>
            </a:r>
          </a:p>
          <a:p>
            <a:pPr lvl="1"/>
            <a:r>
              <a:rPr lang="en-US" sz="2000" b="1" dirty="0"/>
              <a:t>Computation in Memory </a:t>
            </a:r>
            <a:r>
              <a:rPr lang="en-US" sz="20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https://www.youtube.com/watch?v=oGcZAGwfEUE&amp;list=PL5Q2soXY2Zi9xidyIgBxUz7xRPS-wisBN&amp;index=12</a:t>
            </a:r>
            <a:endParaRPr lang="en-US" sz="1700" dirty="0">
              <a:solidFill>
                <a:srgbClr val="0000FF"/>
              </a:solidFill>
            </a:endParaRPr>
          </a:p>
          <a:p>
            <a:pPr lvl="1"/>
            <a:endParaRPr lang="en-US" sz="600" dirty="0">
              <a:solidFill>
                <a:srgbClr val="FF0000"/>
              </a:solidFill>
            </a:endParaRPr>
          </a:p>
          <a:p>
            <a:r>
              <a:rPr lang="en-US" sz="2000" dirty="0">
                <a:solidFill>
                  <a:srgbClr val="FF0000"/>
                </a:solidFill>
              </a:rPr>
              <a:t>Computer Architecture, Fall 2020, Lecture 7</a:t>
            </a:r>
          </a:p>
          <a:p>
            <a:pPr lvl="1"/>
            <a:r>
              <a:rPr lang="en-US" sz="2000" b="1" dirty="0"/>
              <a:t>Near-Data Processing </a:t>
            </a:r>
            <a:r>
              <a:rPr lang="en-US" sz="20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https://www.youtube.com/watch?v=j2GIigqn1Qw&amp;list=PL5Q2soXY2Zi9xidyIgBxUz7xRPS-wisBN&amp;index=13</a:t>
            </a:r>
            <a:endParaRPr lang="en-US" sz="1700" dirty="0">
              <a:solidFill>
                <a:srgbClr val="0000FF"/>
              </a:solidFill>
            </a:endParaRPr>
          </a:p>
          <a:p>
            <a:pPr lvl="1"/>
            <a:endParaRPr lang="en-US" sz="600" dirty="0">
              <a:solidFill>
                <a:srgbClr val="0000FF"/>
              </a:solidFill>
            </a:endParaRPr>
          </a:p>
          <a:p>
            <a:r>
              <a:rPr lang="en-US" sz="2000" dirty="0">
                <a:solidFill>
                  <a:srgbClr val="FF0000"/>
                </a:solidFill>
              </a:rPr>
              <a:t>Computer Architecture, Fall 2020, Lecture 11a</a:t>
            </a:r>
          </a:p>
          <a:p>
            <a:pPr lvl="1"/>
            <a:r>
              <a:rPr lang="en-US" sz="2000" b="1" dirty="0"/>
              <a:t>Memory Controllers </a:t>
            </a:r>
            <a:r>
              <a:rPr lang="en-US" sz="20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https://www.youtube.com/watch?v=TeG773OgiMQ&amp;list=PL5Q2soXY2Zi9xidyIgBxUz7xRPS-wisBN&amp;index=20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Lecture 12d</a:t>
            </a:r>
          </a:p>
          <a:p>
            <a:pPr lvl="1"/>
            <a:r>
              <a:rPr lang="en-US" sz="2000" b="1" dirty="0"/>
              <a:t>Real Processing-in-DRAM with UPMEM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https://www.youtube.com/watch?v=Sscy1Wrr22A&amp;list=PL5Q2soXY2Zi9xidyIgBxUz7xRPS-wisBN&amp;index=25</a:t>
            </a:r>
            <a:endParaRPr lang="en-US" sz="1700" dirty="0">
              <a:solidFill>
                <a:srgbClr val="0000FF"/>
              </a:solidFill>
            </a:endParaRPr>
          </a:p>
          <a:p>
            <a:pPr lvl="1"/>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140298248"/>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PIM (II)</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036638"/>
            <a:ext cx="8851900" cy="5211762"/>
          </a:xfrm>
        </p:spPr>
        <p:txBody>
          <a:bodyPr/>
          <a:lstStyle/>
          <a:p>
            <a:r>
              <a:rPr lang="en-US" sz="2000" dirty="0">
                <a:solidFill>
                  <a:srgbClr val="FF0000"/>
                </a:solidFill>
              </a:rPr>
              <a:t>Computer Architecture, Fall 2020, Lecture 15</a:t>
            </a:r>
          </a:p>
          <a:p>
            <a:pPr lvl="1"/>
            <a:r>
              <a:rPr lang="en-US" sz="2000" b="1" dirty="0"/>
              <a:t>Emerging Memory Technologies </a:t>
            </a:r>
            <a:r>
              <a:rPr lang="en-US" sz="20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https://www.youtube.com/watch?v=AlE1rD9G_YU&amp;list=PL5Q2soXY2Zi9xidyIgBxUz7xRPS-wisBN&amp;index=28</a:t>
            </a:r>
          </a:p>
          <a:p>
            <a:pPr lvl="1"/>
            <a:endParaRPr lang="en-US" sz="1700" dirty="0">
              <a:solidFill>
                <a:srgbClr val="0000FF"/>
              </a:solidFill>
              <a:hlinkClick r:id="rId2">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Lecture 16a</a:t>
            </a:r>
          </a:p>
          <a:p>
            <a:pPr lvl="1"/>
            <a:r>
              <a:rPr lang="en-US" sz="2000" b="1" dirty="0"/>
              <a:t>Opportunities &amp; Challenges of Emerging Memory Technologies </a:t>
            </a:r>
            <a:r>
              <a:rPr lang="en-US" sz="20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https://www.youtube.com/watch?v=pmLszWGmMGQ&amp;list=PL5Q2soXY2Zi9xidyIgBxUz7xRPS-wisBN&amp;index=29</a:t>
            </a:r>
          </a:p>
          <a:p>
            <a:pPr lvl="1"/>
            <a:endParaRPr lang="en-US" sz="1700" dirty="0">
              <a:solidFill>
                <a:srgbClr val="0000FF"/>
              </a:solidFill>
              <a:hlinkClick r:id="rId3">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Guest Lecture</a:t>
            </a:r>
          </a:p>
          <a:p>
            <a:pPr lvl="1"/>
            <a:r>
              <a:rPr lang="en-US" sz="2000" b="1" dirty="0"/>
              <a:t>In-Memory Computing: Memory Devices &amp; Applications </a:t>
            </a:r>
            <a:r>
              <a:rPr lang="en-US" sz="20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https://www.youtube.com/watch?v=wNmqQHiEZNk&amp;list=PL5Q2soXY2Zi9xidyIgBxUz7xRPS-wisBN&amp;index=41</a:t>
            </a:r>
          </a:p>
          <a:p>
            <a:pPr lvl="1"/>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61146814"/>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Genome Analysis</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93198" name="Picture 14" descr="Image result for blood sample"/>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3347864" y="994773"/>
            <a:ext cx="3762447" cy="16561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134559"/>
            <a:ext cx="9144000"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F5F5F"/>
                </a:solidFill>
                <a:effectLst/>
                <a:uLnTx/>
                <a:uFillTx/>
                <a:latin typeface="Calibri" panose="020F0502020204030204" pitchFamily="34" charset="0"/>
                <a:ea typeface="+mn-ea"/>
                <a:cs typeface="Calibri" panose="020F0502020204030204" pitchFamily="34" charset="0"/>
              </a:rPr>
              <a:t>&gt;CCTCCTCAGTGCCACCCAGCCCACTGGCAGCTCCCAAACAGGCTCTTATTAAAACACCCTGTTCCCTGCCCCTTGGAGTGAGGTGTCAAGGACCTAAACTAAAAAAAAAAAAAGAAAAAGAAAAGAAAAAGAATTTAAAATTTAAGTAATTCTTTGAAAAAAACTAATTTCTAAGCTTCTTCATGTCAAGGACCTAATGTGCTAAACAGCACTTTTTTGACCATTATTTTGGATCTGAAAGAAATCAAGAATAAATGAAGGACTTGATACATTGGAAGAGGAGAGTCAAGGACCTACAGAAAAAAAAAAAAAAGAAAAAGAAAAGAAAAAGA</a:t>
            </a:r>
            <a:r>
              <a:rPr kumimoji="0" lang="en-US" sz="1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a:t>
            </a:r>
            <a:r>
              <a:rPr kumimoji="0" lang="en-US" sz="1400" b="0" i="0" u="none" strike="noStrike" kern="1200" cap="none" spc="0" normalizeH="0" baseline="0" noProof="0">
                <a:ln>
                  <a:noFill/>
                </a:ln>
                <a:solidFill>
                  <a:srgbClr val="5F5F5F"/>
                </a:solidFill>
                <a:effectLst/>
                <a:uLnTx/>
                <a:uFillTx/>
                <a:latin typeface="Calibri" panose="020F0502020204030204" pitchFamily="34" charset="0"/>
                <a:ea typeface="+mn-ea"/>
                <a:cs typeface="Calibri" panose="020F0502020204030204" pitchFamily="34" charset="0"/>
              </a:rPr>
              <a:t>TTTAAAATTTAAGTAATTCTTTGAAAAAAACTAATTTCTAAGCTTCTT</a:t>
            </a:r>
            <a:r>
              <a:rPr kumimoji="0" lang="en-US" sz="1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a:t>
            </a:r>
            <a:r>
              <a:rPr kumimoji="0" lang="en-US" sz="1400" b="0" i="0" u="none" strike="noStrike" kern="1200" cap="none" spc="0" normalizeH="0" baseline="0" noProof="0">
                <a:ln>
                  <a:noFill/>
                </a:ln>
                <a:solidFill>
                  <a:srgbClr val="5F5F5F"/>
                </a:solidFill>
                <a:effectLst/>
                <a:uLnTx/>
                <a:uFillTx/>
                <a:latin typeface="Calibri" panose="020F0502020204030204" pitchFamily="34" charset="0"/>
                <a:ea typeface="+mn-ea"/>
                <a:cs typeface="Calibri" panose="020F0502020204030204" pitchFamily="34" charset="0"/>
              </a:rPr>
              <a:t>ATGTCAAGGACCTAATGTCTGTGTTGCAGGTCTTCTTGCATTTCCCTGTCAAAAGAAAAAGAATTTAAAATTTAAGTAATTCTTTGAAAAAAACTAATTTCTAAGCTTCTTCATGTCAAGGACCTAATGTCAGGCCAAGAGTTGCAAAAAAAAAAAAAGAAAAAGAAAAGAAAAAGAATTTAAAATTTA</a:t>
            </a:r>
            <a:r>
              <a:rPr kumimoji="0" lang="en-US" sz="1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a:t>
            </a:r>
            <a:r>
              <a:rPr kumimoji="0" lang="en-US" sz="1400" b="0" i="0" u="none" strike="noStrike" kern="1200" cap="none" spc="0" normalizeH="0" baseline="0" noProof="0">
                <a:ln>
                  <a:noFill/>
                </a:ln>
                <a:solidFill>
                  <a:srgbClr val="5F5F5F"/>
                </a:solidFill>
                <a:effectLst/>
                <a:uLnTx/>
                <a:uFillTx/>
                <a:latin typeface="Calibri" panose="020F0502020204030204" pitchFamily="34" charset="0"/>
                <a:ea typeface="+mn-ea"/>
                <a:cs typeface="Calibri" panose="020F0502020204030204" pitchFamily="34" charset="0"/>
              </a:rPr>
              <a:t>GTAATTCTTTGAAAAAAACTAATTTCTAAGCTTCTTCATGTCAAGGACCTAATGTAGCCAGAATGGTTGTGGGATGGGAGCCTCTGTGGACCGACCAGGTAGCTCTCTTTTCCACACTGTAGTCTCAAAGCTTCTTCATGTGGTTTCTCTGAGTGAAAAAAAAAAAAAGAAAAAGAAAAGAAAAAGAATTTAAAATTTAAGTAATTCTTTGAAAAAAACTAATTTCTAAGCTT</a:t>
            </a:r>
            <a:r>
              <a:rPr kumimoji="0" lang="en-US" sz="1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a:t>
            </a:r>
            <a:r>
              <a:rPr kumimoji="0" lang="en-US" sz="1400" b="0" i="0" u="none" strike="noStrike" kern="1200" cap="none" spc="0" normalizeH="0" baseline="0" noProof="0">
                <a:ln>
                  <a:noFill/>
                </a:ln>
                <a:solidFill>
                  <a:srgbClr val="5F5F5F"/>
                </a:solidFill>
                <a:effectLst/>
                <a:uLnTx/>
                <a:uFillTx/>
                <a:latin typeface="Calibri" panose="020F0502020204030204" pitchFamily="34" charset="0"/>
                <a:ea typeface="+mn-ea"/>
                <a:cs typeface="Calibri" panose="020F0502020204030204" pitchFamily="34" charset="0"/>
              </a:rPr>
              <a:t>TTCATGTCAAGGACCTAATGTAGCTATACTGAACGTTATCTAGGGGAAAGATTGAAGGGGAGCTCTAAGGTCAACACACCACCACTTCCCAGAAAGCTTCTTCA……</a:t>
            </a:r>
          </a:p>
        </p:txBody>
      </p:sp>
      <p:sp>
        <p:nvSpPr>
          <p:cNvPr id="11" name="Rectangle 10"/>
          <p:cNvSpPr/>
          <p:nvPr/>
        </p:nvSpPr>
        <p:spPr>
          <a:xfrm>
            <a:off x="2267744" y="2955723"/>
            <a:ext cx="4680520" cy="954107"/>
          </a:xfrm>
          <a:prstGeom prst="rect">
            <a:avLst/>
          </a:prstGeom>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ahoma"/>
                <a:ea typeface="+mn-ea"/>
                <a:cs typeface="+mn-cs"/>
              </a:rPr>
              <a:t>machine can read the </a:t>
            </a:r>
            <a:r>
              <a:rPr kumimoji="0" lang="en-US" sz="2800" b="1" i="1" u="none" strike="noStrike" kern="1200" cap="none" spc="0" normalizeH="0" baseline="0" noProof="0">
                <a:ln>
                  <a:noFill/>
                </a:ln>
                <a:solidFill>
                  <a:srgbClr val="0000FF"/>
                </a:solidFill>
                <a:effectLst/>
                <a:uLnTx/>
                <a:uFillTx/>
                <a:latin typeface="Tahoma"/>
                <a:ea typeface="+mn-ea"/>
                <a:cs typeface="+mn-cs"/>
              </a:rPr>
              <a:t>entire</a:t>
            </a:r>
            <a:r>
              <a:rPr kumimoji="0" lang="en-US" sz="2800" b="0" i="0" u="none" strike="noStrike" kern="1200" cap="none" spc="0" normalizeH="0" baseline="0" noProof="0">
                <a:ln>
                  <a:noFill/>
                </a:ln>
                <a:solidFill>
                  <a:srgbClr val="0000FF"/>
                </a:solidFill>
                <a:effectLst/>
                <a:uLnTx/>
                <a:uFillTx/>
                <a:latin typeface="Tahoma"/>
                <a:ea typeface="+mn-ea"/>
                <a:cs typeface="+mn-cs"/>
              </a:rPr>
              <a:t> content of a genome</a:t>
            </a:r>
          </a:p>
        </p:txBody>
      </p:sp>
      <p:pic>
        <p:nvPicPr>
          <p:cNvPr id="94213" name="Picture 5" descr="Image result for arrow"/>
          <p:cNvPicPr>
            <a:picLocks noChangeAspect="1" noChangeArrowheads="1"/>
          </p:cNvPicPr>
          <p:nvPr/>
        </p:nvPicPr>
        <p:blipFill>
          <a:blip r:embed="rId4" cstate="print">
            <a:duotone>
              <a:prstClr val="black"/>
              <a:srgbClr val="00B0F0">
                <a:tint val="45000"/>
                <a:satMod val="400000"/>
              </a:srgbClr>
            </a:duotone>
            <a:extLst>
              <a:ext uri="{28A0092B-C50C-407E-A947-70E740481C1C}">
                <a14:useLocalDpi xmlns:a14="http://schemas.microsoft.com/office/drawing/2010/main"/>
              </a:ext>
            </a:extLst>
          </a:blip>
          <a:srcRect/>
          <a:stretch>
            <a:fillRect/>
          </a:stretch>
        </p:blipFill>
        <p:spPr bwMode="auto">
          <a:xfrm rot="7342003">
            <a:off x="6651220" y="2550363"/>
            <a:ext cx="1439517" cy="14395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99592" y="2924944"/>
            <a:ext cx="161133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Tahoma"/>
                <a:ea typeface="+mn-ea"/>
                <a:cs typeface="+mn-cs"/>
              </a:rPr>
              <a:t>NO</a:t>
            </a:r>
            <a:r>
              <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a:ea typeface="+mn-ea"/>
                <a:cs typeface="+mn-cs"/>
              </a:rPr>
              <a:t> </a:t>
            </a:r>
            <a:endParaRPr kumimoji="0" lang="en-US" sz="60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0486048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2" grpId="0" build="allAtOnce"/>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Genome Analysis</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93198" name="Picture 14" descr="Image result for blood sample"/>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3347864" y="994773"/>
            <a:ext cx="3762447" cy="16561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134559"/>
            <a:ext cx="9144000"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F5F5F"/>
                </a:solidFill>
                <a:effectLst/>
                <a:uLnTx/>
                <a:uFillTx/>
                <a:latin typeface="Calibri" panose="020F0502020204030204" pitchFamily="34" charset="0"/>
                <a:ea typeface="+mn-ea"/>
                <a:cs typeface="Calibri" panose="020F0502020204030204" pitchFamily="34" charset="0"/>
              </a:rPr>
              <a:t>&gt;CCTCCTCAGTGCCACCCAGCCCACTGGCAGCTCCCAAACAGGCTCTTATTAAAACACCCTGTTCCCTGCCCCTTGGAGTGAGGTGTCAAGGACCTAAACTAAAAAAAAAAAAAGAAAAAGAAAAGAAAAAGAATTTAAAATTTAAGTAATTCTTTGAAAAAAACTAATTTCTAAGCTTCTTCATGTCAAGGACCTAATGTGCTAAACAGCACTTTTTTGACCATTATTTTGGATCTGAAAGAAATCAAGAATAAATGAAGGACTTGATACATTGGAAGAGGAGAGTCAAGGACCTACAGAAAAAAAAAAAAAAGAAAAAGAAAAGAAAAAGA</a:t>
            </a:r>
            <a:r>
              <a:rPr kumimoji="0" lang="en-US" sz="1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a:t>
            </a:r>
            <a:r>
              <a:rPr kumimoji="0" lang="en-US" sz="1400" b="0" i="0" u="none" strike="noStrike" kern="1200" cap="none" spc="0" normalizeH="0" baseline="0" noProof="0">
                <a:ln>
                  <a:noFill/>
                </a:ln>
                <a:solidFill>
                  <a:srgbClr val="5F5F5F"/>
                </a:solidFill>
                <a:effectLst/>
                <a:uLnTx/>
                <a:uFillTx/>
                <a:latin typeface="Calibri" panose="020F0502020204030204" pitchFamily="34" charset="0"/>
                <a:ea typeface="+mn-ea"/>
                <a:cs typeface="Calibri" panose="020F0502020204030204" pitchFamily="34" charset="0"/>
              </a:rPr>
              <a:t>TTTAAAATTTAAGTAATTCTTTGAAAAAAACTAATTTCTAAGCTTCTT</a:t>
            </a:r>
            <a:r>
              <a:rPr kumimoji="0" lang="en-US" sz="1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a:t>
            </a:r>
            <a:r>
              <a:rPr kumimoji="0" lang="en-US" sz="1400" b="0" i="0" u="none" strike="noStrike" kern="1200" cap="none" spc="0" normalizeH="0" baseline="0" noProof="0">
                <a:ln>
                  <a:noFill/>
                </a:ln>
                <a:solidFill>
                  <a:srgbClr val="5F5F5F"/>
                </a:solidFill>
                <a:effectLst/>
                <a:uLnTx/>
                <a:uFillTx/>
                <a:latin typeface="Calibri" panose="020F0502020204030204" pitchFamily="34" charset="0"/>
                <a:ea typeface="+mn-ea"/>
                <a:cs typeface="Calibri" panose="020F0502020204030204" pitchFamily="34" charset="0"/>
              </a:rPr>
              <a:t>ATGTCAAGGACCTAATGTCTGTGTTGCAGGTCTTCTTGCATTTCCCTGTCAAAAGAAAAAGAATTTAAAATTTAAGTAATTCTTTGAAAAAAACTAATTTCTAAGCTTCTTCATGTCAAGGACCTAATGTCAGGCCAAGAGTTGCAAAAAAAAAAAAAGAAAAAGAAAAGAAAAAGAATTTAAAATTTA</a:t>
            </a:r>
            <a:r>
              <a:rPr kumimoji="0" lang="en-US" sz="1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a:t>
            </a:r>
            <a:r>
              <a:rPr kumimoji="0" lang="en-US" sz="1400" b="0" i="0" u="none" strike="noStrike" kern="1200" cap="none" spc="0" normalizeH="0" baseline="0" noProof="0">
                <a:ln>
                  <a:noFill/>
                </a:ln>
                <a:solidFill>
                  <a:srgbClr val="5F5F5F"/>
                </a:solidFill>
                <a:effectLst/>
                <a:uLnTx/>
                <a:uFillTx/>
                <a:latin typeface="Calibri" panose="020F0502020204030204" pitchFamily="34" charset="0"/>
                <a:ea typeface="+mn-ea"/>
                <a:cs typeface="Calibri" panose="020F0502020204030204" pitchFamily="34" charset="0"/>
              </a:rPr>
              <a:t>GTAATTCTTTGAAAAAAACTAATTTCTAAGCTTCTTCATGTCAAGGACCTAATGTAGCCAGAATGGTTGTGGGATGGGAGCCTCTGTGGACCGACCAGGTAGCTCTCTTTTCCACACTGTAGTCTCAAAGCTTCTTCATGTGGTTTCTCTGAGTGAAAAAAAAAAAAAGAAAAAGAAAAGAAAAAGAATTTAAAATTTAAGTAATTCTTTGAAAAAAACTAATTTCTAAGCTT</a:t>
            </a:r>
            <a:r>
              <a:rPr kumimoji="0" lang="en-US" sz="1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a:t>
            </a:r>
            <a:r>
              <a:rPr kumimoji="0" lang="en-US" sz="1400" b="0" i="0" u="none" strike="noStrike" kern="1200" cap="none" spc="0" normalizeH="0" baseline="0" noProof="0">
                <a:ln>
                  <a:noFill/>
                </a:ln>
                <a:solidFill>
                  <a:srgbClr val="5F5F5F"/>
                </a:solidFill>
                <a:effectLst/>
                <a:uLnTx/>
                <a:uFillTx/>
                <a:latin typeface="Calibri" panose="020F0502020204030204" pitchFamily="34" charset="0"/>
                <a:ea typeface="+mn-ea"/>
                <a:cs typeface="Calibri" panose="020F0502020204030204" pitchFamily="34" charset="0"/>
              </a:rPr>
              <a:t>TTCATGTCAAGGACCTAATGTAGCTATACTGAACGTTATCTAGGGGAAAGATTGAAGGGGAGCTCTAAGGTCAACACACCACCACTTCCCAGAAAGCTTCTTCA……</a:t>
            </a:r>
          </a:p>
        </p:txBody>
      </p:sp>
      <p:sp>
        <p:nvSpPr>
          <p:cNvPr id="11" name="Rectangle 10"/>
          <p:cNvSpPr/>
          <p:nvPr/>
        </p:nvSpPr>
        <p:spPr>
          <a:xfrm>
            <a:off x="2267744" y="2955723"/>
            <a:ext cx="4680520" cy="954107"/>
          </a:xfrm>
          <a:prstGeom prst="rect">
            <a:avLst/>
          </a:prstGeom>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ahoma"/>
                <a:ea typeface="+mn-ea"/>
                <a:cs typeface="+mn-cs"/>
              </a:rPr>
              <a:t>machine can read the </a:t>
            </a:r>
            <a:r>
              <a:rPr kumimoji="0" lang="en-US" sz="2800" b="1" i="1" u="none" strike="noStrike" kern="1200" cap="none" spc="0" normalizeH="0" baseline="0" noProof="0">
                <a:ln>
                  <a:noFill/>
                </a:ln>
                <a:solidFill>
                  <a:srgbClr val="0000FF"/>
                </a:solidFill>
                <a:effectLst/>
                <a:uLnTx/>
                <a:uFillTx/>
                <a:latin typeface="Tahoma"/>
                <a:ea typeface="+mn-ea"/>
                <a:cs typeface="+mn-cs"/>
              </a:rPr>
              <a:t>entire</a:t>
            </a:r>
            <a:r>
              <a:rPr kumimoji="0" lang="en-US" sz="2800" b="0" i="0" u="none" strike="noStrike" kern="1200" cap="none" spc="0" normalizeH="0" baseline="0" noProof="0">
                <a:ln>
                  <a:noFill/>
                </a:ln>
                <a:solidFill>
                  <a:srgbClr val="0000FF"/>
                </a:solidFill>
                <a:effectLst/>
                <a:uLnTx/>
                <a:uFillTx/>
                <a:latin typeface="Tahoma"/>
                <a:ea typeface="+mn-ea"/>
                <a:cs typeface="+mn-cs"/>
              </a:rPr>
              <a:t> content of a genome</a:t>
            </a:r>
          </a:p>
        </p:txBody>
      </p:sp>
      <p:pic>
        <p:nvPicPr>
          <p:cNvPr id="94213" name="Picture 5" descr="Image result for arrow"/>
          <p:cNvPicPr>
            <a:picLocks noChangeAspect="1" noChangeArrowheads="1"/>
          </p:cNvPicPr>
          <p:nvPr/>
        </p:nvPicPr>
        <p:blipFill>
          <a:blip r:embed="rId4" cstate="print">
            <a:duotone>
              <a:prstClr val="black"/>
              <a:srgbClr val="00B0F0">
                <a:tint val="45000"/>
                <a:satMod val="400000"/>
              </a:srgbClr>
            </a:duotone>
            <a:extLst>
              <a:ext uri="{28A0092B-C50C-407E-A947-70E740481C1C}">
                <a14:useLocalDpi xmlns:a14="http://schemas.microsoft.com/office/drawing/2010/main"/>
              </a:ext>
            </a:extLst>
          </a:blip>
          <a:srcRect/>
          <a:stretch>
            <a:fillRect/>
          </a:stretch>
        </p:blipFill>
        <p:spPr bwMode="auto">
          <a:xfrm rot="7342003">
            <a:off x="6651220" y="2550363"/>
            <a:ext cx="1439517" cy="14395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99592" y="2924944"/>
            <a:ext cx="161133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Tahoma"/>
                <a:ea typeface="+mn-ea"/>
                <a:cs typeface="+mn-cs"/>
              </a:rPr>
              <a:t>NO</a:t>
            </a:r>
            <a:r>
              <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a:ea typeface="+mn-ea"/>
                <a:cs typeface="+mn-cs"/>
              </a:rPr>
              <a:t> </a:t>
            </a:r>
            <a:endParaRPr kumimoji="0" lang="en-US" sz="6000" b="0" i="0" u="none" strike="noStrike" kern="1200" cap="none" spc="0" normalizeH="0" baseline="0" noProof="0">
              <a:ln>
                <a:noFill/>
              </a:ln>
              <a:solidFill>
                <a:srgbClr val="000000"/>
              </a:solidFill>
              <a:effectLst/>
              <a:uLnTx/>
              <a:uFillTx/>
              <a:latin typeface="Tahoma"/>
              <a:ea typeface="+mn-ea"/>
              <a:cs typeface="+mn-cs"/>
            </a:endParaRPr>
          </a:p>
        </p:txBody>
      </p:sp>
      <p:sp>
        <p:nvSpPr>
          <p:cNvPr id="4" name="TextBox 3">
            <a:extLst>
              <a:ext uri="{FF2B5EF4-FFF2-40B4-BE49-F238E27FC236}">
                <a16:creationId xmlns:a16="http://schemas.microsoft.com/office/drawing/2014/main" id="{377639B5-B492-2D49-8E38-140EE745A786}"/>
              </a:ext>
            </a:extLst>
          </p:cNvPr>
          <p:cNvSpPr txBox="1"/>
          <p:nvPr/>
        </p:nvSpPr>
        <p:spPr>
          <a:xfrm>
            <a:off x="517465" y="3968467"/>
            <a:ext cx="8109070" cy="1862048"/>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FF0000"/>
                </a:solidFill>
                <a:effectLst/>
                <a:uLnTx/>
                <a:uFillTx/>
                <a:latin typeface="Tahoma"/>
                <a:ea typeface="+mn-ea"/>
                <a:cs typeface="+mn-cs"/>
              </a:rPr>
              <a:t>Why?!</a:t>
            </a:r>
          </a:p>
        </p:txBody>
      </p:sp>
    </p:spTree>
    <p:extLst>
      <p:ext uri="{BB962C8B-B14F-4D97-AF65-F5344CB8AC3E}">
        <p14:creationId xmlns:p14="http://schemas.microsoft.com/office/powerpoint/2010/main" val="267238574"/>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Genome Sequencer is a Chopper</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4" name="Group 3"/>
          <p:cNvGrpSpPr/>
          <p:nvPr/>
        </p:nvGrpSpPr>
        <p:grpSpPr>
          <a:xfrm>
            <a:off x="-508" y="980728"/>
            <a:ext cx="9145016" cy="1627425"/>
            <a:chOff x="-508" y="980728"/>
            <a:chExt cx="9145016" cy="1627425"/>
          </a:xfrm>
        </p:grpSpPr>
        <p:pic>
          <p:nvPicPr>
            <p:cNvPr id="7" name="Picture 118" descr="Image result for genome analysis problem"/>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508" y="980728"/>
              <a:ext cx="9145016" cy="16274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508104" y="1196752"/>
              <a:ext cx="1662257" cy="919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5521420" y="1347493"/>
              <a:ext cx="16356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ahoma"/>
                  <a:ea typeface="+mn-ea"/>
                  <a:cs typeface="+mn-cs"/>
                </a:rPr>
                <a:t>Genome Analysis</a:t>
              </a:r>
            </a:p>
          </p:txBody>
        </p:sp>
      </p:grpSp>
      <p:graphicFrame>
        <p:nvGraphicFramePr>
          <p:cNvPr id="14" name="Object 13"/>
          <p:cNvGraphicFramePr>
            <a:graphicFrameLocks noChangeAspect="1"/>
          </p:cNvGraphicFramePr>
          <p:nvPr/>
        </p:nvGraphicFramePr>
        <p:xfrm>
          <a:off x="-2556792" y="2260820"/>
          <a:ext cx="8697553" cy="3821220"/>
        </p:xfrm>
        <a:graphic>
          <a:graphicData uri="http://schemas.openxmlformats.org/presentationml/2006/ole">
            <mc:AlternateContent xmlns:mc="http://schemas.openxmlformats.org/markup-compatibility/2006">
              <mc:Choice xmlns:v="urn:schemas-microsoft-com:vml" Requires="v">
                <p:oleObj spid="_x0000_s112673" name="Visio" r:id="rId5" imgW="3859192" imgH="1695803" progId="Visio.Drawing.11">
                  <p:embed/>
                </p:oleObj>
              </mc:Choice>
              <mc:Fallback>
                <p:oleObj name="Visio" r:id="rId5" imgW="3859192" imgH="1695803" progId="Visio.Drawing.11">
                  <p:embed/>
                  <p:pic>
                    <p:nvPicPr>
                      <p:cNvPr id="14" name="Object 13"/>
                      <p:cNvPicPr/>
                      <p:nvPr/>
                    </p:nvPicPr>
                    <p:blipFill>
                      <a:blip r:embed="rId6"/>
                      <a:stretch>
                        <a:fillRect/>
                      </a:stretch>
                    </p:blipFill>
                    <p:spPr>
                      <a:xfrm>
                        <a:off x="-2556792" y="2260820"/>
                        <a:ext cx="8697553" cy="3821220"/>
                      </a:xfrm>
                      <a:prstGeom prst="rect">
                        <a:avLst/>
                      </a:prstGeom>
                    </p:spPr>
                  </p:pic>
                </p:oleObj>
              </mc:Fallback>
            </mc:AlternateContent>
          </a:graphicData>
        </a:graphic>
      </p:graphicFrame>
      <p:sp>
        <p:nvSpPr>
          <p:cNvPr id="20" name="Rectangle 19"/>
          <p:cNvSpPr/>
          <p:nvPr/>
        </p:nvSpPr>
        <p:spPr>
          <a:xfrm>
            <a:off x="7102950" y="3964255"/>
            <a:ext cx="144395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a:ea typeface="+mn-ea"/>
                <a:cs typeface="+mn-cs"/>
              </a:rPr>
              <a:t>44 hours</a:t>
            </a:r>
          </a:p>
        </p:txBody>
      </p:sp>
      <p:pic>
        <p:nvPicPr>
          <p:cNvPr id="93236" name="Picture 52" descr="Image result for time ic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813372" y="3663296"/>
            <a:ext cx="989840" cy="98984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7003695" y="2756983"/>
            <a:ext cx="19607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22222"/>
                </a:solidFill>
                <a:effectLst/>
                <a:uLnTx/>
                <a:uFillTx/>
                <a:latin typeface="Arial" panose="020B0604020202020204" pitchFamily="34" charset="0"/>
                <a:ea typeface="+mn-ea"/>
                <a:cs typeface="+mn-cs"/>
              </a:rPr>
              <a:t>1x10</a:t>
            </a:r>
            <a:r>
              <a:rPr kumimoji="0" lang="en-US" sz="2400" b="0" i="0" u="none" strike="noStrike" kern="1200" cap="none" spc="0" normalizeH="0" baseline="30000" noProof="0">
                <a:ln>
                  <a:noFill/>
                </a:ln>
                <a:solidFill>
                  <a:srgbClr val="222222"/>
                </a:solidFill>
                <a:effectLst/>
                <a:uLnTx/>
                <a:uFillTx/>
                <a:latin typeface="Arial" panose="020B0604020202020204" pitchFamily="34" charset="0"/>
                <a:ea typeface="+mn-ea"/>
                <a:cs typeface="+mn-cs"/>
              </a:rPr>
              <a:t>12 </a:t>
            </a:r>
            <a:r>
              <a:rPr kumimoji="0" lang="en-US" sz="2400" b="0" i="0" u="none" strike="noStrike" kern="1200" cap="none" spc="0" normalizeH="0" baseline="0" noProof="0">
                <a:ln>
                  <a:noFill/>
                </a:ln>
                <a:solidFill>
                  <a:srgbClr val="222222"/>
                </a:solidFill>
                <a:effectLst/>
                <a:uLnTx/>
                <a:uFillTx/>
                <a:latin typeface="Arial" panose="020B0604020202020204" pitchFamily="34" charset="0"/>
                <a:ea typeface="+mn-ea"/>
                <a:cs typeface="+mn-cs"/>
              </a:rPr>
              <a:t>bases</a:t>
            </a:r>
            <a:endParaRPr kumimoji="0" lang="en-US" sz="2400" b="0" i="0" u="none" strike="noStrike" kern="1200" cap="none" spc="0" normalizeH="0" baseline="0" noProof="0">
              <a:ln>
                <a:noFill/>
              </a:ln>
              <a:solidFill>
                <a:srgbClr val="000000"/>
              </a:solidFill>
              <a:effectLst/>
              <a:uLnTx/>
              <a:uFillTx/>
              <a:latin typeface="Tahoma"/>
              <a:ea typeface="+mn-ea"/>
              <a:cs typeface="+mn-cs"/>
            </a:endParaRPr>
          </a:p>
        </p:txBody>
      </p:sp>
      <p:pic>
        <p:nvPicPr>
          <p:cNvPr id="93242" name="Picture 58" descr="Image result for ACGT icon"/>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813371" y="2492896"/>
            <a:ext cx="989840" cy="98984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7520116" y="6021288"/>
            <a:ext cx="130035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66666"/>
                </a:solidFill>
                <a:effectLst/>
                <a:uLnTx/>
                <a:uFillTx/>
                <a:latin typeface="Helvetica Neue"/>
                <a:ea typeface="+mn-ea"/>
                <a:cs typeface="+mn-cs"/>
              </a:rPr>
              <a:t>* </a:t>
            </a:r>
            <a:r>
              <a:rPr kumimoji="0" lang="en-US" sz="1200" b="0" i="0" u="none" strike="noStrike" kern="1200" cap="none" spc="0" normalizeH="0" baseline="0" noProof="0" err="1">
                <a:ln>
                  <a:noFill/>
                </a:ln>
                <a:solidFill>
                  <a:srgbClr val="666666"/>
                </a:solidFill>
                <a:effectLst/>
                <a:uLnTx/>
                <a:uFillTx/>
                <a:latin typeface="Helvetica Neue"/>
                <a:ea typeface="+mn-ea"/>
                <a:cs typeface="+mn-cs"/>
              </a:rPr>
              <a:t>NovaSeq</a:t>
            </a:r>
            <a:r>
              <a:rPr kumimoji="0" lang="en-US" sz="1200" b="0" i="0" u="none" strike="noStrike" kern="1200" cap="none" spc="0" normalizeH="0" baseline="0" noProof="0">
                <a:ln>
                  <a:noFill/>
                </a:ln>
                <a:solidFill>
                  <a:srgbClr val="666666"/>
                </a:solidFill>
                <a:effectLst/>
                <a:uLnTx/>
                <a:uFillTx/>
                <a:latin typeface="Helvetica Neue"/>
                <a:ea typeface="+mn-ea"/>
                <a:cs typeface="+mn-cs"/>
              </a:rPr>
              <a:t> 6000</a:t>
            </a:r>
            <a:endParaRPr kumimoji="0" lang="en-US" sz="1200" b="0" i="0" u="none" strike="noStrike" kern="1200" cap="none" spc="0" normalizeH="0" baseline="0" noProof="0">
              <a:ln>
                <a:noFill/>
              </a:ln>
              <a:solidFill>
                <a:srgbClr val="000000"/>
              </a:solidFill>
              <a:effectLst/>
              <a:uLnTx/>
              <a:uFillTx/>
              <a:latin typeface="Tahoma"/>
              <a:ea typeface="+mn-ea"/>
              <a:cs typeface="+mn-cs"/>
            </a:endParaRPr>
          </a:p>
        </p:txBody>
      </p:sp>
      <p:sp>
        <p:nvSpPr>
          <p:cNvPr id="23" name="Rectangle 22"/>
          <p:cNvSpPr/>
          <p:nvPr/>
        </p:nvSpPr>
        <p:spPr>
          <a:xfrm>
            <a:off x="8302190" y="3981807"/>
            <a:ext cx="26481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66666"/>
                </a:solidFill>
                <a:effectLst/>
                <a:uLnTx/>
                <a:uFillTx/>
                <a:latin typeface="Helvetica Neue"/>
                <a:ea typeface="+mn-ea"/>
                <a:cs typeface="+mn-cs"/>
              </a:rPr>
              <a:t>*</a:t>
            </a:r>
            <a:endParaRPr kumimoji="0" lang="en-US" sz="1600" b="0" i="0" u="none" strike="noStrike" kern="1200" cap="none" spc="0" normalizeH="0" baseline="0" noProof="0">
              <a:ln>
                <a:noFill/>
              </a:ln>
              <a:solidFill>
                <a:srgbClr val="000000"/>
              </a:solidFill>
              <a:effectLst/>
              <a:uLnTx/>
              <a:uFillTx/>
              <a:latin typeface="Tahoma"/>
              <a:ea typeface="+mn-ea"/>
              <a:cs typeface="+mn-cs"/>
            </a:endParaRPr>
          </a:p>
        </p:txBody>
      </p:sp>
      <p:sp>
        <p:nvSpPr>
          <p:cNvPr id="31" name="Rectangle 30"/>
          <p:cNvSpPr/>
          <p:nvPr/>
        </p:nvSpPr>
        <p:spPr>
          <a:xfrm>
            <a:off x="8748464" y="2730406"/>
            <a:ext cx="26481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66666"/>
                </a:solidFill>
                <a:effectLst/>
                <a:uLnTx/>
                <a:uFillTx/>
                <a:latin typeface="Helvetica Neue"/>
                <a:ea typeface="+mn-ea"/>
                <a:cs typeface="+mn-cs"/>
              </a:rPr>
              <a:t>*</a:t>
            </a:r>
            <a:endParaRPr kumimoji="0" lang="en-US" sz="1600" b="0" i="0" u="none" strike="noStrike" kern="1200" cap="none" spc="0" normalizeH="0" baseline="0" noProof="0">
              <a:ln>
                <a:noFill/>
              </a:ln>
              <a:solidFill>
                <a:srgbClr val="000000"/>
              </a:solidFill>
              <a:effectLst/>
              <a:uLnTx/>
              <a:uFillTx/>
              <a:latin typeface="Tahoma"/>
              <a:ea typeface="+mn-ea"/>
              <a:cs typeface="+mn-cs"/>
            </a:endParaRPr>
          </a:p>
        </p:txBody>
      </p:sp>
      <p:sp>
        <p:nvSpPr>
          <p:cNvPr id="5" name="TextBox 4"/>
          <p:cNvSpPr txBox="1"/>
          <p:nvPr/>
        </p:nvSpPr>
        <p:spPr>
          <a:xfrm>
            <a:off x="8551168" y="2177566"/>
            <a:ext cx="55733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lumMod val="50000"/>
                  </a:srgbClr>
                </a:solidFill>
                <a:effectLst/>
                <a:uLnTx/>
                <a:uFillTx/>
                <a:latin typeface="Tahoma"/>
                <a:ea typeface="+mn-ea"/>
                <a:cs typeface="+mn-cs"/>
              </a:rPr>
              <a:t>GATK</a:t>
            </a:r>
          </a:p>
        </p:txBody>
      </p:sp>
      <p:pic>
        <p:nvPicPr>
          <p:cNvPr id="96272" name="Picture 16" descr="Related image"/>
          <p:cNvPicPr>
            <a:picLocks noChangeAspect="1" noChangeArrowheads="1"/>
          </p:cNvPicPr>
          <p:nvPr/>
        </p:nvPicPr>
        <p:blipFill>
          <a:blip r:embed="rId9">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702826" y="4804701"/>
            <a:ext cx="1210930" cy="121093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7102950" y="5225639"/>
            <a:ext cx="144395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a:ea typeface="+mn-ea"/>
                <a:cs typeface="+mn-cs"/>
              </a:rPr>
              <a:t>&lt;1000 $</a:t>
            </a:r>
          </a:p>
        </p:txBody>
      </p:sp>
    </p:spTree>
    <p:extLst>
      <p:ext uri="{BB962C8B-B14F-4D97-AF65-F5344CB8AC3E}">
        <p14:creationId xmlns:p14="http://schemas.microsoft.com/office/powerpoint/2010/main" val="3622473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7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3242"/>
                                        </p:tgtEl>
                                        <p:attrNameLst>
                                          <p:attrName>style.visibility</p:attrName>
                                        </p:attrNameLst>
                                      </p:cBhvr>
                                      <p:to>
                                        <p:strVal val="visible"/>
                                      </p:to>
                                    </p:set>
                                    <p:animEffect transition="in" filter="wipe(left)">
                                      <p:cBhvr>
                                        <p:cTn id="12" dur="500"/>
                                        <p:tgtEl>
                                          <p:spTgt spid="9324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93236"/>
                                        </p:tgtEl>
                                        <p:attrNameLst>
                                          <p:attrName>style.visibility</p:attrName>
                                        </p:attrNameLst>
                                      </p:cBhvr>
                                      <p:to>
                                        <p:strVal val="visible"/>
                                      </p:to>
                                    </p:set>
                                    <p:animEffect transition="in" filter="wipe(left)">
                                      <p:cBhvr>
                                        <p:cTn id="22" dur="500"/>
                                        <p:tgtEl>
                                          <p:spTgt spid="93236"/>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96272"/>
                                        </p:tgtEl>
                                        <p:attrNameLst>
                                          <p:attrName>style.visibility</p:attrName>
                                        </p:attrNameLst>
                                      </p:cBhvr>
                                      <p:to>
                                        <p:strVal val="visible"/>
                                      </p:to>
                                    </p:set>
                                    <p:animEffect transition="in" filter="fade">
                                      <p:cBhvr>
                                        <p:cTn id="36" dur="500"/>
                                        <p:tgtEl>
                                          <p:spTgt spid="9627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500"/>
                                        <p:tgtEl>
                                          <p:spTgt spid="4"/>
                                        </p:tgtEl>
                                      </p:cBhvr>
                                    </p:animEffec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31" grpId="0"/>
      <p:bldP spid="5" grpId="0"/>
      <p:bldP spid="18"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8"/>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341074" y="2835506"/>
            <a:ext cx="2264883" cy="1315071"/>
          </a:xfrm>
          <a:prstGeom prst="rect">
            <a:avLst/>
          </a:prstGeom>
          <a:noFill/>
          <a:ln w="9525">
            <a:noFill/>
            <a:round/>
            <a:headEnd/>
            <a:tailEnd/>
          </a:ln>
        </p:spPr>
      </p:pic>
      <p:sp>
        <p:nvSpPr>
          <p:cNvPr id="4109" name="Text Box 12"/>
          <p:cNvSpPr txBox="1">
            <a:spLocks noChangeArrowheads="1"/>
          </p:cNvSpPr>
          <p:nvPr/>
        </p:nvSpPr>
        <p:spPr bwMode="auto">
          <a:xfrm>
            <a:off x="1707966" y="6018342"/>
            <a:ext cx="7383042" cy="420502"/>
          </a:xfrm>
          <a:prstGeom prst="rect">
            <a:avLst/>
          </a:prstGeom>
          <a:noFill/>
          <a:ln w="9525">
            <a:noFill/>
            <a:round/>
            <a:headEnd/>
            <a:tailEnd/>
          </a:ln>
        </p:spPr>
        <p:txBody>
          <a:bodyPr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2400" b="1" i="0" u="none" strike="noStrike" kern="1200" cap="none" spc="0" normalizeH="0" baseline="0" noProof="0">
                <a:ln>
                  <a:noFill/>
                </a:ln>
                <a:solidFill>
                  <a:srgbClr val="FF0000"/>
                </a:solidFill>
                <a:effectLst/>
                <a:uLnTx/>
                <a:uFillTx/>
                <a:latin typeface="Calibri" pitchFamily="34" charset="0"/>
                <a:ea typeface="+mn-ea"/>
                <a:cs typeface="+mn-cs"/>
              </a:rPr>
              <a:t>… and more! All produce data with different properties.</a:t>
            </a:r>
          </a:p>
        </p:txBody>
      </p:sp>
      <p:sp>
        <p:nvSpPr>
          <p:cNvPr id="4111" name="Text Box 14"/>
          <p:cNvSpPr txBox="1">
            <a:spLocks noChangeArrowheads="1"/>
          </p:cNvSpPr>
          <p:nvPr/>
        </p:nvSpPr>
        <p:spPr bwMode="auto">
          <a:xfrm>
            <a:off x="720389" y="2492896"/>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itchFamily="34" charset="0"/>
                <a:ea typeface="+mn-ea"/>
                <a:cs typeface="+mn-cs"/>
              </a:rPr>
              <a:t>Illumina </a:t>
            </a:r>
            <a:r>
              <a:rPr kumimoji="0" lang="en-US" sz="1800" b="0" i="0" u="none" strike="noStrike" kern="1200" cap="none" spc="0" normalizeH="0" baseline="0" noProof="0" err="1">
                <a:ln>
                  <a:noFill/>
                </a:ln>
                <a:solidFill>
                  <a:srgbClr val="000000"/>
                </a:solidFill>
                <a:effectLst/>
                <a:uLnTx/>
                <a:uFillTx/>
                <a:latin typeface="Calibri" pitchFamily="34" charset="0"/>
                <a:ea typeface="+mn-ea"/>
                <a:cs typeface="+mn-cs"/>
              </a:rPr>
              <a:t>MiSeq</a:t>
            </a: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4116" name="Text Box 19"/>
          <p:cNvSpPr txBox="1">
            <a:spLocks noChangeArrowheads="1"/>
          </p:cNvSpPr>
          <p:nvPr/>
        </p:nvSpPr>
        <p:spPr bwMode="auto">
          <a:xfrm>
            <a:off x="6149862" y="414068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Oxford </a:t>
            </a: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Nanopore</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MinION</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119" name="Text Box 22"/>
          <p:cNvSpPr txBox="1">
            <a:spLocks noChangeArrowheads="1"/>
          </p:cNvSpPr>
          <p:nvPr/>
        </p:nvSpPr>
        <p:spPr bwMode="auto">
          <a:xfrm>
            <a:off x="2975084" y="5796865"/>
            <a:ext cx="2280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Pacific Biosciences RS II</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rotWithShape="1">
          <a:blip r:embed="rId4">
            <a:extLst>
              <a:ext uri="{28A0092B-C50C-407E-A947-70E740481C1C}">
                <a14:useLocalDpi xmlns:a14="http://schemas.microsoft.com/office/drawing/2010/main"/>
              </a:ext>
            </a:extLst>
          </a:blip>
          <a:srcRect l="8748" t="4106"/>
          <a:stretch/>
        </p:blipFill>
        <p:spPr>
          <a:xfrm>
            <a:off x="659168" y="2865864"/>
            <a:ext cx="1522463" cy="2990331"/>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227637" y="5698152"/>
            <a:ext cx="2226045" cy="454485"/>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Illumina </a:t>
            </a: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NovaSeq</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6000</a:t>
            </a:r>
          </a:p>
        </p:txBody>
      </p:sp>
      <p:pic>
        <p:nvPicPr>
          <p:cNvPr id="28" name="Picture 6" descr="SmidgION-2018.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20419971">
            <a:off x="5904311" y="4637310"/>
            <a:ext cx="2378084" cy="135502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7361099" y="4941168"/>
            <a:ext cx="13873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Oxford</a:t>
            </a:r>
          </a:p>
          <a:p>
            <a:pPr marL="0" marR="0" lvl="0" indent="0" algn="ctr"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Nanopore </a:t>
            </a: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SmidgION</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Title 5">
            <a:extLst>
              <a:ext uri="{FF2B5EF4-FFF2-40B4-BE49-F238E27FC236}">
                <a16:creationId xmlns:a16="http://schemas.microsoft.com/office/drawing/2014/main" id="{BB9ACE75-2A91-FF48-BB7A-B238CC199F0D}"/>
              </a:ext>
            </a:extLst>
          </p:cNvPr>
          <p:cNvSpPr>
            <a:spLocks noGrp="1"/>
          </p:cNvSpPr>
          <p:nvPr>
            <p:ph type="title"/>
          </p:nvPr>
        </p:nvSpPr>
        <p:spPr/>
        <p:txBody>
          <a:bodyPr/>
          <a:lstStyle/>
          <a:p>
            <a:r>
              <a:rPr lang="en-US"/>
              <a:t>High-Throughput Sequencers</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4" name="Picture 3">
            <a:extLst>
              <a:ext uri="{FF2B5EF4-FFF2-40B4-BE49-F238E27FC236}">
                <a16:creationId xmlns:a16="http://schemas.microsoft.com/office/drawing/2014/main" id="{80604968-A48F-7F4C-8018-E4032C22CB13}"/>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813213" y="3655082"/>
            <a:ext cx="2826635" cy="2198457"/>
          </a:xfrm>
          <a:prstGeom prst="rect">
            <a:avLst/>
          </a:prstGeom>
        </p:spPr>
      </p:pic>
      <p:pic>
        <p:nvPicPr>
          <p:cNvPr id="5" name="Picture 4">
            <a:extLst>
              <a:ext uri="{FF2B5EF4-FFF2-40B4-BE49-F238E27FC236}">
                <a16:creationId xmlns:a16="http://schemas.microsoft.com/office/drawing/2014/main" id="{750A2965-1724-534D-BB34-BC89C68792B6}"/>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933433" y="869263"/>
            <a:ext cx="1854591" cy="2935859"/>
          </a:xfrm>
          <a:prstGeom prst="rect">
            <a:avLst/>
          </a:prstGeom>
        </p:spPr>
      </p:pic>
      <p:sp>
        <p:nvSpPr>
          <p:cNvPr id="7" name="Rectangle 6">
            <a:extLst>
              <a:ext uri="{FF2B5EF4-FFF2-40B4-BE49-F238E27FC236}">
                <a16:creationId xmlns:a16="http://schemas.microsoft.com/office/drawing/2014/main" id="{34E6AA61-728F-A647-A582-56CFE877C4B9}"/>
              </a:ext>
            </a:extLst>
          </p:cNvPr>
          <p:cNvSpPr/>
          <p:nvPr/>
        </p:nvSpPr>
        <p:spPr>
          <a:xfrm>
            <a:off x="4728805" y="2090916"/>
            <a:ext cx="1317990"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Pacific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Biosciences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Sequel II</a:t>
            </a:r>
          </a:p>
        </p:txBody>
      </p:sp>
      <p:pic>
        <p:nvPicPr>
          <p:cNvPr id="8" name="Picture 7">
            <a:extLst>
              <a:ext uri="{FF2B5EF4-FFF2-40B4-BE49-F238E27FC236}">
                <a16:creationId xmlns:a16="http://schemas.microsoft.com/office/drawing/2014/main" id="{23229967-EAD1-274A-AE95-6D6FC05060BD}"/>
              </a:ext>
            </a:extLst>
          </p:cNvPr>
          <p:cNvPicPr>
            <a:picLocks noChangeAspect="1"/>
          </p:cNvPicPr>
          <p:nvPr/>
        </p:nvPicPr>
        <p:blipFill>
          <a:blip r:embed="rId8"/>
          <a:stretch>
            <a:fillRect/>
          </a:stretch>
        </p:blipFill>
        <p:spPr>
          <a:xfrm>
            <a:off x="6125961" y="1108776"/>
            <a:ext cx="2559162" cy="1796468"/>
          </a:xfrm>
          <a:prstGeom prst="rect">
            <a:avLst/>
          </a:prstGeom>
        </p:spPr>
      </p:pic>
      <p:sp>
        <p:nvSpPr>
          <p:cNvPr id="9" name="Rectangle 8">
            <a:extLst>
              <a:ext uri="{FF2B5EF4-FFF2-40B4-BE49-F238E27FC236}">
                <a16:creationId xmlns:a16="http://schemas.microsoft.com/office/drawing/2014/main" id="{718B4294-5F14-AF42-94E3-9B5A8E6AF93F}"/>
              </a:ext>
            </a:extLst>
          </p:cNvPr>
          <p:cNvSpPr/>
          <p:nvPr/>
        </p:nvSpPr>
        <p:spPr>
          <a:xfrm>
            <a:off x="5931345" y="944360"/>
            <a:ext cx="1357936"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Oxford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Nanopore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PromethION</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EE071B56-2764-9D4E-8045-45BFB073568C}"/>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227637" y="836712"/>
            <a:ext cx="2601870" cy="1732710"/>
          </a:xfrm>
          <a:prstGeom prst="rect">
            <a:avLst/>
          </a:prstGeom>
        </p:spPr>
      </p:pic>
    </p:spTree>
    <p:extLst>
      <p:ext uri="{BB962C8B-B14F-4D97-AF65-F5344CB8AC3E}">
        <p14:creationId xmlns:p14="http://schemas.microsoft.com/office/powerpoint/2010/main" val="33102378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62815-EAC0-0443-921D-8116108E4FC5}"/>
              </a:ext>
            </a:extLst>
          </p:cNvPr>
          <p:cNvSpPr>
            <a:spLocks noGrp="1"/>
          </p:cNvSpPr>
          <p:nvPr>
            <p:ph type="title"/>
          </p:nvPr>
        </p:nvSpPr>
        <p:spPr/>
        <p:txBody>
          <a:bodyPr/>
          <a:lstStyle/>
          <a:p>
            <a:r>
              <a:rPr lang="en-US" dirty="0"/>
              <a:t>Oxford Nanopore Sequencers</a:t>
            </a:r>
          </a:p>
        </p:txBody>
      </p:sp>
      <p:sp>
        <p:nvSpPr>
          <p:cNvPr id="4" name="Slide Number Placeholder 3">
            <a:extLst>
              <a:ext uri="{FF2B5EF4-FFF2-40B4-BE49-F238E27FC236}">
                <a16:creationId xmlns:a16="http://schemas.microsoft.com/office/drawing/2014/main" id="{769DDFA7-2C9F-BB41-8675-DB4931B1C9B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761B8060-0F78-304C-9CBB-8443DCE19FA3}"/>
              </a:ext>
            </a:extLst>
          </p:cNvPr>
          <p:cNvSpPr/>
          <p:nvPr/>
        </p:nvSpPr>
        <p:spPr>
          <a:xfrm>
            <a:off x="1331640" y="6400800"/>
            <a:ext cx="513544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https://nanoporetech.com/products/comparison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10" name="Picture 9">
            <a:extLst>
              <a:ext uri="{FF2B5EF4-FFF2-40B4-BE49-F238E27FC236}">
                <a16:creationId xmlns:a16="http://schemas.microsoft.com/office/drawing/2014/main" id="{0E4CEDE6-CA7A-7943-BE85-439A923AC3E2}"/>
              </a:ext>
            </a:extLst>
          </p:cNvPr>
          <p:cNvPicPr>
            <a:picLocks noChangeAspect="1"/>
          </p:cNvPicPr>
          <p:nvPr/>
        </p:nvPicPr>
        <p:blipFill>
          <a:blip r:embed="rId3"/>
          <a:stretch>
            <a:fillRect/>
          </a:stretch>
        </p:blipFill>
        <p:spPr>
          <a:xfrm>
            <a:off x="6416728" y="260648"/>
            <a:ext cx="2625085" cy="469015"/>
          </a:xfrm>
          <a:prstGeom prst="rect">
            <a:avLst/>
          </a:prstGeom>
        </p:spPr>
      </p:pic>
      <p:graphicFrame>
        <p:nvGraphicFramePr>
          <p:cNvPr id="11" name="Table 10">
            <a:extLst>
              <a:ext uri="{FF2B5EF4-FFF2-40B4-BE49-F238E27FC236}">
                <a16:creationId xmlns:a16="http://schemas.microsoft.com/office/drawing/2014/main" id="{5A0CA862-0F60-0C4A-A6F3-397886D073B3}"/>
              </a:ext>
            </a:extLst>
          </p:cNvPr>
          <p:cNvGraphicFramePr>
            <a:graphicFrameLocks noGrp="1"/>
          </p:cNvGraphicFramePr>
          <p:nvPr/>
        </p:nvGraphicFramePr>
        <p:xfrm>
          <a:off x="29520" y="2629194"/>
          <a:ext cx="9114482" cy="3672000"/>
        </p:xfrm>
        <a:graphic>
          <a:graphicData uri="http://schemas.openxmlformats.org/drawingml/2006/table">
            <a:tbl>
              <a:tblPr>
                <a:tableStyleId>{775DCB02-9BB8-47FD-8907-85C794F793BA}</a:tableStyleId>
              </a:tblPr>
              <a:tblGrid>
                <a:gridCol w="1918837">
                  <a:extLst>
                    <a:ext uri="{9D8B030D-6E8A-4147-A177-3AD203B41FA5}">
                      <a16:colId xmlns:a16="http://schemas.microsoft.com/office/drawing/2014/main" val="1043984103"/>
                    </a:ext>
                  </a:extLst>
                </a:gridCol>
                <a:gridCol w="1439129">
                  <a:extLst>
                    <a:ext uri="{9D8B030D-6E8A-4147-A177-3AD203B41FA5}">
                      <a16:colId xmlns:a16="http://schemas.microsoft.com/office/drawing/2014/main" val="1129943280"/>
                    </a:ext>
                  </a:extLst>
                </a:gridCol>
                <a:gridCol w="1439129">
                  <a:extLst>
                    <a:ext uri="{9D8B030D-6E8A-4147-A177-3AD203B41FA5}">
                      <a16:colId xmlns:a16="http://schemas.microsoft.com/office/drawing/2014/main" val="161811307"/>
                    </a:ext>
                  </a:extLst>
                </a:gridCol>
                <a:gridCol w="1439129">
                  <a:extLst>
                    <a:ext uri="{9D8B030D-6E8A-4147-A177-3AD203B41FA5}">
                      <a16:colId xmlns:a16="http://schemas.microsoft.com/office/drawing/2014/main" val="285764837"/>
                    </a:ext>
                  </a:extLst>
                </a:gridCol>
                <a:gridCol w="1439129">
                  <a:extLst>
                    <a:ext uri="{9D8B030D-6E8A-4147-A177-3AD203B41FA5}">
                      <a16:colId xmlns:a16="http://schemas.microsoft.com/office/drawing/2014/main" val="3948394152"/>
                    </a:ext>
                  </a:extLst>
                </a:gridCol>
                <a:gridCol w="1439129">
                  <a:extLst>
                    <a:ext uri="{9D8B030D-6E8A-4147-A177-3AD203B41FA5}">
                      <a16:colId xmlns:a16="http://schemas.microsoft.com/office/drawing/2014/main" val="1002816810"/>
                    </a:ext>
                  </a:extLst>
                </a:gridCol>
              </a:tblGrid>
              <a:tr h="612000">
                <a:tc>
                  <a:txBody>
                    <a:bodyPr/>
                    <a:lstStyle/>
                    <a:p>
                      <a:pPr algn="ctr" fontAlgn="t"/>
                      <a:r>
                        <a:rPr lang="en-US" sz="1600" dirty="0">
                          <a:solidFill>
                            <a:schemeClr val="bg1"/>
                          </a:solidFill>
                          <a:effectLst/>
                          <a:latin typeface="+mn-lt"/>
                        </a:rPr>
                        <a:t> </a:t>
                      </a:r>
                    </a:p>
                  </a:txBody>
                  <a:tcPr marL="45765" marR="45765" marT="22882" marB="22882" anchor="ctr">
                    <a:solidFill>
                      <a:schemeClr val="bg1"/>
                    </a:solidFill>
                  </a:tcPr>
                </a:tc>
                <a:tc>
                  <a:txBody>
                    <a:bodyPr/>
                    <a:lstStyle/>
                    <a:p>
                      <a:pPr algn="ctr" fontAlgn="t"/>
                      <a:r>
                        <a:rPr lang="en-US" sz="1600" b="1" dirty="0" err="1">
                          <a:solidFill>
                            <a:schemeClr val="bg1"/>
                          </a:solidFill>
                          <a:effectLst/>
                          <a:latin typeface="+mn-lt"/>
                        </a:rPr>
                        <a:t>MinION</a:t>
                      </a:r>
                      <a:r>
                        <a:rPr lang="en-US" sz="1600" b="1" dirty="0">
                          <a:solidFill>
                            <a:schemeClr val="bg1"/>
                          </a:solidFill>
                          <a:effectLst/>
                          <a:latin typeface="+mn-lt"/>
                        </a:rPr>
                        <a:t> Mk1B</a:t>
                      </a:r>
                    </a:p>
                  </a:txBody>
                  <a:tcPr marL="45765" marR="45765" marT="22882" marB="22882" anchor="ctr">
                    <a:solidFill>
                      <a:srgbClr val="0084A8"/>
                    </a:solidFill>
                  </a:tcPr>
                </a:tc>
                <a:tc>
                  <a:txBody>
                    <a:bodyPr/>
                    <a:lstStyle/>
                    <a:p>
                      <a:pPr algn="ctr" fontAlgn="t"/>
                      <a:r>
                        <a:rPr lang="en-US" sz="1600" b="1">
                          <a:solidFill>
                            <a:schemeClr val="bg1"/>
                          </a:solidFill>
                          <a:effectLst/>
                          <a:latin typeface="+mn-lt"/>
                        </a:rPr>
                        <a:t>MinION Mk1C</a:t>
                      </a:r>
                    </a:p>
                  </a:txBody>
                  <a:tcPr marL="45765" marR="45765" marT="22882" marB="22882" anchor="ctr">
                    <a:solidFill>
                      <a:srgbClr val="0084A8"/>
                    </a:solidFill>
                  </a:tcPr>
                </a:tc>
                <a:tc>
                  <a:txBody>
                    <a:bodyPr/>
                    <a:lstStyle/>
                    <a:p>
                      <a:pPr algn="ctr" fontAlgn="t"/>
                      <a:r>
                        <a:rPr lang="en-US" sz="1600" b="1">
                          <a:solidFill>
                            <a:schemeClr val="bg1"/>
                          </a:solidFill>
                          <a:effectLst/>
                          <a:latin typeface="+mn-lt"/>
                        </a:rPr>
                        <a:t>GridION Mk1</a:t>
                      </a:r>
                    </a:p>
                  </a:txBody>
                  <a:tcPr marL="45765" marR="45765" marT="22882" marB="22882" anchor="ctr">
                    <a:solidFill>
                      <a:srgbClr val="0084A8"/>
                    </a:solidFill>
                  </a:tcPr>
                </a:tc>
                <a:tc>
                  <a:txBody>
                    <a:bodyPr/>
                    <a:lstStyle/>
                    <a:p>
                      <a:pPr algn="ctr" fontAlgn="t"/>
                      <a:r>
                        <a:rPr lang="en-US" sz="1600" b="1">
                          <a:solidFill>
                            <a:schemeClr val="bg1"/>
                          </a:solidFill>
                          <a:effectLst/>
                          <a:latin typeface="+mn-lt"/>
                        </a:rPr>
                        <a:t>PromethION 24</a:t>
                      </a:r>
                    </a:p>
                  </a:txBody>
                  <a:tcPr marL="45765" marR="45765" marT="22882" marB="22882" anchor="ctr">
                    <a:solidFill>
                      <a:srgbClr val="0084A8"/>
                    </a:solidFill>
                  </a:tcPr>
                </a:tc>
                <a:tc>
                  <a:txBody>
                    <a:bodyPr/>
                    <a:lstStyle/>
                    <a:p>
                      <a:pPr algn="ctr" fontAlgn="t"/>
                      <a:r>
                        <a:rPr lang="en-US" sz="1600" b="1" dirty="0" err="1">
                          <a:solidFill>
                            <a:schemeClr val="bg1"/>
                          </a:solidFill>
                          <a:effectLst/>
                          <a:latin typeface="+mn-lt"/>
                        </a:rPr>
                        <a:t>PromethION</a:t>
                      </a:r>
                      <a:r>
                        <a:rPr lang="en-US" sz="1600" b="1" dirty="0">
                          <a:solidFill>
                            <a:schemeClr val="bg1"/>
                          </a:solidFill>
                          <a:effectLst/>
                          <a:latin typeface="+mn-lt"/>
                        </a:rPr>
                        <a:t> 48</a:t>
                      </a:r>
                    </a:p>
                  </a:txBody>
                  <a:tcPr marL="45765" marR="45765" marT="22882" marB="22882" anchor="ctr">
                    <a:solidFill>
                      <a:srgbClr val="0084A8"/>
                    </a:solidFill>
                  </a:tcPr>
                </a:tc>
                <a:extLst>
                  <a:ext uri="{0D108BD9-81ED-4DB2-BD59-A6C34878D82A}">
                    <a16:rowId xmlns:a16="http://schemas.microsoft.com/office/drawing/2014/main" val="2316883071"/>
                  </a:ext>
                </a:extLst>
              </a:tr>
              <a:tr h="612000">
                <a:tc>
                  <a:txBody>
                    <a:bodyPr/>
                    <a:lstStyle/>
                    <a:p>
                      <a:pPr algn="l" fontAlgn="t"/>
                      <a:r>
                        <a:rPr lang="en-US" sz="1600" b="1" dirty="0">
                          <a:solidFill>
                            <a:schemeClr val="bg1"/>
                          </a:solidFill>
                          <a:effectLst/>
                          <a:latin typeface="+mn-lt"/>
                        </a:rPr>
                        <a:t>Read length</a:t>
                      </a:r>
                    </a:p>
                  </a:txBody>
                  <a:tcPr marL="45765" marR="45765" marT="22882" marB="22882" anchor="ctr">
                    <a:solidFill>
                      <a:srgbClr val="0084A8"/>
                    </a:solidFill>
                  </a:tcPr>
                </a:tc>
                <a:tc>
                  <a:txBody>
                    <a:bodyPr/>
                    <a:lstStyle/>
                    <a:p>
                      <a:pPr algn="ctr" fontAlgn="t"/>
                      <a:r>
                        <a:rPr lang="en-US" sz="1600" dirty="0">
                          <a:solidFill>
                            <a:schemeClr val="tx1"/>
                          </a:solidFill>
                          <a:effectLst/>
                          <a:latin typeface="+mn-lt"/>
                        </a:rPr>
                        <a:t>&gt; 2Mb</a:t>
                      </a:r>
                    </a:p>
                  </a:txBody>
                  <a:tcPr marL="45765" marR="45765" marT="22882" marB="22882" anchor="ctr">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600" dirty="0">
                          <a:solidFill>
                            <a:schemeClr val="tx1"/>
                          </a:solidFill>
                          <a:effectLst/>
                          <a:latin typeface="+mn-lt"/>
                        </a:rPr>
                        <a:t>&gt; 2Mb</a:t>
                      </a:r>
                    </a:p>
                  </a:txBody>
                  <a:tcPr marL="45765" marR="45765" marT="22882" marB="22882" anchor="ctr">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600" dirty="0">
                          <a:solidFill>
                            <a:schemeClr val="tx1"/>
                          </a:solidFill>
                          <a:effectLst/>
                          <a:latin typeface="+mn-lt"/>
                        </a:rPr>
                        <a:t>&gt; 2Mb</a:t>
                      </a:r>
                    </a:p>
                  </a:txBody>
                  <a:tcPr marL="45765" marR="45765" marT="22882" marB="22882" anchor="ctr">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600" dirty="0">
                          <a:solidFill>
                            <a:schemeClr val="tx1"/>
                          </a:solidFill>
                          <a:effectLst/>
                          <a:latin typeface="+mn-lt"/>
                        </a:rPr>
                        <a:t>&gt; 2Mb</a:t>
                      </a:r>
                    </a:p>
                  </a:txBody>
                  <a:tcPr marL="45765" marR="45765" marT="22882" marB="22882" anchor="ctr">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600" dirty="0">
                          <a:solidFill>
                            <a:schemeClr val="tx1"/>
                          </a:solidFill>
                          <a:effectLst/>
                          <a:latin typeface="+mn-lt"/>
                        </a:rPr>
                        <a:t>&gt; 2Mb</a:t>
                      </a:r>
                    </a:p>
                  </a:txBody>
                  <a:tcPr marL="45765" marR="45765" marT="22882" marB="22882" anchor="ctr">
                    <a:solidFill>
                      <a:schemeClr val="bg1"/>
                    </a:solidFill>
                  </a:tcPr>
                </a:tc>
                <a:extLst>
                  <a:ext uri="{0D108BD9-81ED-4DB2-BD59-A6C34878D82A}">
                    <a16:rowId xmlns:a16="http://schemas.microsoft.com/office/drawing/2014/main" val="1351906485"/>
                  </a:ext>
                </a:extLst>
              </a:tr>
              <a:tr h="612000">
                <a:tc>
                  <a:txBody>
                    <a:bodyPr/>
                    <a:lstStyle/>
                    <a:p>
                      <a:pPr algn="l" fontAlgn="t"/>
                      <a:r>
                        <a:rPr lang="en-US" sz="1600" b="1" dirty="0">
                          <a:solidFill>
                            <a:schemeClr val="bg1"/>
                          </a:solidFill>
                          <a:effectLst/>
                          <a:latin typeface="+mn-lt"/>
                        </a:rPr>
                        <a:t>Yield per flow cell</a:t>
                      </a:r>
                    </a:p>
                  </a:txBody>
                  <a:tcPr marL="45765" marR="45765" marT="22882" marB="22882" anchor="ctr">
                    <a:solidFill>
                      <a:srgbClr val="0084A8"/>
                    </a:solidFill>
                  </a:tcPr>
                </a:tc>
                <a:tc>
                  <a:txBody>
                    <a:bodyPr/>
                    <a:lstStyle/>
                    <a:p>
                      <a:pPr algn="ctr" fontAlgn="t"/>
                      <a:r>
                        <a:rPr lang="en-US" sz="1600">
                          <a:solidFill>
                            <a:schemeClr val="tx1"/>
                          </a:solidFill>
                          <a:effectLst/>
                          <a:latin typeface="+mn-lt"/>
                        </a:rPr>
                        <a:t>50 Gb</a:t>
                      </a:r>
                    </a:p>
                  </a:txBody>
                  <a:tcPr marL="45765" marR="45765" marT="22882" marB="22882" anchor="ctr">
                    <a:solidFill>
                      <a:schemeClr val="bg1"/>
                    </a:solidFill>
                  </a:tcPr>
                </a:tc>
                <a:tc>
                  <a:txBody>
                    <a:bodyPr/>
                    <a:lstStyle/>
                    <a:p>
                      <a:pPr algn="ctr" fontAlgn="t"/>
                      <a:r>
                        <a:rPr lang="en-US" sz="1600">
                          <a:solidFill>
                            <a:schemeClr val="tx1"/>
                          </a:solidFill>
                          <a:effectLst/>
                          <a:latin typeface="+mn-lt"/>
                        </a:rPr>
                        <a:t>50 Gb</a:t>
                      </a:r>
                    </a:p>
                  </a:txBody>
                  <a:tcPr marL="45765" marR="45765" marT="22882" marB="22882" anchor="ctr">
                    <a:solidFill>
                      <a:schemeClr val="bg1"/>
                    </a:solidFill>
                  </a:tcPr>
                </a:tc>
                <a:tc>
                  <a:txBody>
                    <a:bodyPr/>
                    <a:lstStyle/>
                    <a:p>
                      <a:pPr algn="ctr" fontAlgn="t"/>
                      <a:r>
                        <a:rPr lang="en-US" sz="1600">
                          <a:solidFill>
                            <a:schemeClr val="tx1"/>
                          </a:solidFill>
                          <a:effectLst/>
                          <a:latin typeface="+mn-lt"/>
                        </a:rPr>
                        <a:t>50 Gb</a:t>
                      </a:r>
                    </a:p>
                  </a:txBody>
                  <a:tcPr marL="45765" marR="45765" marT="22882" marB="22882" anchor="ctr">
                    <a:solidFill>
                      <a:schemeClr val="bg1"/>
                    </a:solidFill>
                  </a:tcPr>
                </a:tc>
                <a:tc>
                  <a:txBody>
                    <a:bodyPr/>
                    <a:lstStyle/>
                    <a:p>
                      <a:pPr algn="ctr" fontAlgn="t"/>
                      <a:r>
                        <a:rPr lang="en-US" sz="1600">
                          <a:solidFill>
                            <a:schemeClr val="tx1"/>
                          </a:solidFill>
                          <a:effectLst/>
                          <a:latin typeface="+mn-lt"/>
                        </a:rPr>
                        <a:t>220 Gb</a:t>
                      </a:r>
                    </a:p>
                  </a:txBody>
                  <a:tcPr marL="45765" marR="45765" marT="22882" marB="22882" anchor="ctr">
                    <a:solidFill>
                      <a:schemeClr val="bg1"/>
                    </a:solidFill>
                  </a:tcPr>
                </a:tc>
                <a:tc>
                  <a:txBody>
                    <a:bodyPr/>
                    <a:lstStyle/>
                    <a:p>
                      <a:pPr algn="ctr" fontAlgn="t"/>
                      <a:r>
                        <a:rPr lang="en-US" sz="1600" dirty="0">
                          <a:solidFill>
                            <a:schemeClr val="tx1"/>
                          </a:solidFill>
                          <a:effectLst/>
                          <a:latin typeface="+mn-lt"/>
                        </a:rPr>
                        <a:t>220 Gb</a:t>
                      </a:r>
                    </a:p>
                  </a:txBody>
                  <a:tcPr marL="45765" marR="45765" marT="22882" marB="22882" anchor="ctr">
                    <a:solidFill>
                      <a:schemeClr val="bg1"/>
                    </a:solidFill>
                  </a:tcPr>
                </a:tc>
                <a:extLst>
                  <a:ext uri="{0D108BD9-81ED-4DB2-BD59-A6C34878D82A}">
                    <a16:rowId xmlns:a16="http://schemas.microsoft.com/office/drawing/2014/main" val="1122346942"/>
                  </a:ext>
                </a:extLst>
              </a:tr>
              <a:tr h="612000">
                <a:tc>
                  <a:txBody>
                    <a:bodyPr/>
                    <a:lstStyle/>
                    <a:p>
                      <a:pPr algn="l" fontAlgn="t"/>
                      <a:r>
                        <a:rPr lang="en-US" sz="1600" b="1">
                          <a:solidFill>
                            <a:schemeClr val="bg1"/>
                          </a:solidFill>
                          <a:effectLst/>
                          <a:latin typeface="+mn-lt"/>
                        </a:rPr>
                        <a:t>Number of flow cells per device</a:t>
                      </a:r>
                    </a:p>
                  </a:txBody>
                  <a:tcPr marL="45765" marR="45765" marT="22882" marB="22882" anchor="ctr">
                    <a:solidFill>
                      <a:srgbClr val="0084A8"/>
                    </a:solidFill>
                  </a:tcPr>
                </a:tc>
                <a:tc>
                  <a:txBody>
                    <a:bodyPr/>
                    <a:lstStyle/>
                    <a:p>
                      <a:pPr algn="ctr" fontAlgn="t"/>
                      <a:r>
                        <a:rPr lang="en-US" sz="1600">
                          <a:solidFill>
                            <a:schemeClr val="tx1"/>
                          </a:solidFill>
                          <a:effectLst/>
                          <a:latin typeface="+mn-lt"/>
                        </a:rPr>
                        <a:t>1</a:t>
                      </a:r>
                    </a:p>
                  </a:txBody>
                  <a:tcPr marL="45765" marR="45765" marT="22882" marB="22882" anchor="ctr">
                    <a:solidFill>
                      <a:schemeClr val="bg1"/>
                    </a:solidFill>
                  </a:tcPr>
                </a:tc>
                <a:tc>
                  <a:txBody>
                    <a:bodyPr/>
                    <a:lstStyle/>
                    <a:p>
                      <a:pPr algn="ctr" fontAlgn="t"/>
                      <a:r>
                        <a:rPr lang="en-US" sz="1600">
                          <a:solidFill>
                            <a:schemeClr val="tx1"/>
                          </a:solidFill>
                          <a:effectLst/>
                          <a:latin typeface="+mn-lt"/>
                        </a:rPr>
                        <a:t>1</a:t>
                      </a:r>
                    </a:p>
                  </a:txBody>
                  <a:tcPr marL="45765" marR="45765" marT="22882" marB="22882" anchor="ctr">
                    <a:solidFill>
                      <a:schemeClr val="bg1"/>
                    </a:solidFill>
                  </a:tcPr>
                </a:tc>
                <a:tc>
                  <a:txBody>
                    <a:bodyPr/>
                    <a:lstStyle/>
                    <a:p>
                      <a:pPr algn="ctr" fontAlgn="t"/>
                      <a:r>
                        <a:rPr lang="en-US" sz="1600">
                          <a:solidFill>
                            <a:schemeClr val="tx1"/>
                          </a:solidFill>
                          <a:effectLst/>
                          <a:latin typeface="+mn-lt"/>
                        </a:rPr>
                        <a:t>5</a:t>
                      </a:r>
                    </a:p>
                  </a:txBody>
                  <a:tcPr marL="45765" marR="45765" marT="22882" marB="22882" anchor="ctr">
                    <a:solidFill>
                      <a:schemeClr val="bg1"/>
                    </a:solidFill>
                  </a:tcPr>
                </a:tc>
                <a:tc>
                  <a:txBody>
                    <a:bodyPr/>
                    <a:lstStyle/>
                    <a:p>
                      <a:pPr algn="ctr" fontAlgn="t"/>
                      <a:r>
                        <a:rPr lang="en-US" sz="1600">
                          <a:solidFill>
                            <a:schemeClr val="tx1"/>
                          </a:solidFill>
                          <a:effectLst/>
                          <a:latin typeface="+mn-lt"/>
                        </a:rPr>
                        <a:t>24</a:t>
                      </a:r>
                    </a:p>
                  </a:txBody>
                  <a:tcPr marL="45765" marR="45765" marT="22882" marB="22882" anchor="ctr">
                    <a:solidFill>
                      <a:schemeClr val="bg1"/>
                    </a:solidFill>
                  </a:tcPr>
                </a:tc>
                <a:tc>
                  <a:txBody>
                    <a:bodyPr/>
                    <a:lstStyle/>
                    <a:p>
                      <a:pPr algn="ctr" fontAlgn="t"/>
                      <a:r>
                        <a:rPr lang="en-US" sz="1600">
                          <a:solidFill>
                            <a:schemeClr val="tx1"/>
                          </a:solidFill>
                          <a:effectLst/>
                          <a:latin typeface="+mn-lt"/>
                        </a:rPr>
                        <a:t>48</a:t>
                      </a:r>
                    </a:p>
                  </a:txBody>
                  <a:tcPr marL="45765" marR="45765" marT="22882" marB="22882" anchor="ctr">
                    <a:solidFill>
                      <a:schemeClr val="bg1"/>
                    </a:solidFill>
                  </a:tcPr>
                </a:tc>
                <a:extLst>
                  <a:ext uri="{0D108BD9-81ED-4DB2-BD59-A6C34878D82A}">
                    <a16:rowId xmlns:a16="http://schemas.microsoft.com/office/drawing/2014/main" val="2701160737"/>
                  </a:ext>
                </a:extLst>
              </a:tr>
              <a:tr h="612000">
                <a:tc>
                  <a:txBody>
                    <a:bodyPr/>
                    <a:lstStyle/>
                    <a:p>
                      <a:pPr algn="l" fontAlgn="t"/>
                      <a:r>
                        <a:rPr lang="en-US" sz="1600" b="1" dirty="0">
                          <a:solidFill>
                            <a:schemeClr val="bg1"/>
                          </a:solidFill>
                          <a:effectLst/>
                          <a:latin typeface="+mn-lt"/>
                        </a:rPr>
                        <a:t>Yield per device</a:t>
                      </a:r>
                    </a:p>
                  </a:txBody>
                  <a:tcPr marL="45765" marR="45765" marT="22882" marB="22882" anchor="ctr">
                    <a:solidFill>
                      <a:srgbClr val="0084A8"/>
                    </a:solidFill>
                  </a:tcPr>
                </a:tc>
                <a:tc>
                  <a:txBody>
                    <a:bodyPr/>
                    <a:lstStyle/>
                    <a:p>
                      <a:pPr algn="ctr" fontAlgn="t"/>
                      <a:r>
                        <a:rPr lang="en-US" sz="1600" dirty="0">
                          <a:solidFill>
                            <a:srgbClr val="FF0000"/>
                          </a:solidFill>
                          <a:effectLst/>
                          <a:latin typeface="+mn-lt"/>
                        </a:rPr>
                        <a:t>&lt;50 Gb</a:t>
                      </a:r>
                    </a:p>
                  </a:txBody>
                  <a:tcPr marL="45765" marR="45765" marT="22882" marB="22882" anchor="ctr">
                    <a:solidFill>
                      <a:schemeClr val="bg1"/>
                    </a:solidFill>
                  </a:tcPr>
                </a:tc>
                <a:tc>
                  <a:txBody>
                    <a:bodyPr/>
                    <a:lstStyle/>
                    <a:p>
                      <a:pPr algn="ctr" fontAlgn="t"/>
                      <a:r>
                        <a:rPr lang="en-US" sz="1600" dirty="0">
                          <a:solidFill>
                            <a:srgbClr val="FF0000"/>
                          </a:solidFill>
                          <a:effectLst/>
                          <a:latin typeface="+mn-lt"/>
                        </a:rPr>
                        <a:t>&lt;50 Gb</a:t>
                      </a:r>
                    </a:p>
                  </a:txBody>
                  <a:tcPr marL="45765" marR="45765" marT="22882" marB="22882" anchor="ctr">
                    <a:solidFill>
                      <a:schemeClr val="bg1"/>
                    </a:solidFill>
                  </a:tcPr>
                </a:tc>
                <a:tc>
                  <a:txBody>
                    <a:bodyPr/>
                    <a:lstStyle/>
                    <a:p>
                      <a:pPr algn="ctr" fontAlgn="t"/>
                      <a:r>
                        <a:rPr lang="en-US" sz="1600" dirty="0">
                          <a:solidFill>
                            <a:srgbClr val="FF0000"/>
                          </a:solidFill>
                          <a:effectLst/>
                          <a:latin typeface="+mn-lt"/>
                        </a:rPr>
                        <a:t>&lt;250 Gb</a:t>
                      </a:r>
                    </a:p>
                  </a:txBody>
                  <a:tcPr marL="45765" marR="45765" marT="22882" marB="22882" anchor="ctr">
                    <a:solidFill>
                      <a:schemeClr val="bg1"/>
                    </a:solidFill>
                  </a:tcPr>
                </a:tc>
                <a:tc>
                  <a:txBody>
                    <a:bodyPr/>
                    <a:lstStyle/>
                    <a:p>
                      <a:pPr algn="ctr" fontAlgn="t"/>
                      <a:r>
                        <a:rPr lang="en-US" sz="1600" dirty="0">
                          <a:solidFill>
                            <a:srgbClr val="FF0000"/>
                          </a:solidFill>
                          <a:effectLst/>
                          <a:latin typeface="+mn-lt"/>
                        </a:rPr>
                        <a:t>&lt;5.2 Tb</a:t>
                      </a:r>
                    </a:p>
                  </a:txBody>
                  <a:tcPr marL="45765" marR="45765" marT="22882" marB="22882" anchor="ctr">
                    <a:solidFill>
                      <a:schemeClr val="bg1"/>
                    </a:solidFill>
                  </a:tcPr>
                </a:tc>
                <a:tc>
                  <a:txBody>
                    <a:bodyPr/>
                    <a:lstStyle/>
                    <a:p>
                      <a:pPr algn="ctr" fontAlgn="t"/>
                      <a:r>
                        <a:rPr lang="en-US" sz="1600" dirty="0">
                          <a:solidFill>
                            <a:srgbClr val="FF0000"/>
                          </a:solidFill>
                          <a:effectLst/>
                          <a:latin typeface="+mn-lt"/>
                        </a:rPr>
                        <a:t>&lt;10.5 Tb</a:t>
                      </a:r>
                    </a:p>
                  </a:txBody>
                  <a:tcPr marL="45765" marR="45765" marT="22882" marB="22882" anchor="ctr">
                    <a:solidFill>
                      <a:schemeClr val="bg1"/>
                    </a:solidFill>
                  </a:tcPr>
                </a:tc>
                <a:extLst>
                  <a:ext uri="{0D108BD9-81ED-4DB2-BD59-A6C34878D82A}">
                    <a16:rowId xmlns:a16="http://schemas.microsoft.com/office/drawing/2014/main" val="847597132"/>
                  </a:ext>
                </a:extLst>
              </a:tr>
              <a:tr h="612000">
                <a:tc>
                  <a:txBody>
                    <a:bodyPr/>
                    <a:lstStyle/>
                    <a:p>
                      <a:pPr algn="l" fontAlgn="t"/>
                      <a:r>
                        <a:rPr lang="en-US" sz="1600" b="1" dirty="0">
                          <a:solidFill>
                            <a:schemeClr val="bg1"/>
                          </a:solidFill>
                          <a:effectLst/>
                          <a:latin typeface="+mn-lt"/>
                        </a:rPr>
                        <a:t>Starting price</a:t>
                      </a:r>
                    </a:p>
                  </a:txBody>
                  <a:tcPr marL="45765" marR="45765" marT="22882" marB="22882" anchor="ctr">
                    <a:solidFill>
                      <a:srgbClr val="0084A8"/>
                    </a:solidFill>
                  </a:tcPr>
                </a:tc>
                <a:tc>
                  <a:txBody>
                    <a:bodyPr/>
                    <a:lstStyle/>
                    <a:p>
                      <a:pPr algn="ctr" fontAlgn="t"/>
                      <a:r>
                        <a:rPr lang="en-US" sz="1600" dirty="0">
                          <a:solidFill>
                            <a:srgbClr val="FF0000"/>
                          </a:solidFill>
                          <a:effectLst/>
                          <a:latin typeface="+mn-lt"/>
                        </a:rPr>
                        <a:t>$1,000</a:t>
                      </a:r>
                    </a:p>
                  </a:txBody>
                  <a:tcPr marL="45765" marR="45765" marT="22882" marB="22882" anchor="ctr">
                    <a:solidFill>
                      <a:schemeClr val="bg1"/>
                    </a:solidFill>
                  </a:tcPr>
                </a:tc>
                <a:tc>
                  <a:txBody>
                    <a:bodyPr/>
                    <a:lstStyle/>
                    <a:p>
                      <a:pPr algn="ctr" fontAlgn="t"/>
                      <a:r>
                        <a:rPr lang="en-US" sz="1600" dirty="0">
                          <a:solidFill>
                            <a:srgbClr val="FF0000"/>
                          </a:solidFill>
                          <a:effectLst/>
                          <a:latin typeface="+mn-lt"/>
                        </a:rPr>
                        <a:t>$4,990</a:t>
                      </a:r>
                    </a:p>
                  </a:txBody>
                  <a:tcPr marL="45765" marR="45765" marT="22882" marB="22882" anchor="ctr">
                    <a:solidFill>
                      <a:schemeClr val="bg1"/>
                    </a:solidFill>
                  </a:tcPr>
                </a:tc>
                <a:tc>
                  <a:txBody>
                    <a:bodyPr/>
                    <a:lstStyle/>
                    <a:p>
                      <a:pPr algn="ctr" fontAlgn="t"/>
                      <a:r>
                        <a:rPr lang="en-US" sz="1600" dirty="0">
                          <a:solidFill>
                            <a:srgbClr val="FF0000"/>
                          </a:solidFill>
                          <a:effectLst/>
                          <a:latin typeface="+mn-lt"/>
                        </a:rPr>
                        <a:t>$49,995</a:t>
                      </a:r>
                    </a:p>
                  </a:txBody>
                  <a:tcPr marL="45765" marR="45765" marT="22882" marB="22882" anchor="ctr">
                    <a:solidFill>
                      <a:schemeClr val="bg1"/>
                    </a:solidFill>
                  </a:tcPr>
                </a:tc>
                <a:tc>
                  <a:txBody>
                    <a:bodyPr/>
                    <a:lstStyle/>
                    <a:p>
                      <a:pPr algn="ctr" fontAlgn="t"/>
                      <a:r>
                        <a:rPr lang="en-US" sz="1600" dirty="0">
                          <a:solidFill>
                            <a:srgbClr val="FF0000"/>
                          </a:solidFill>
                          <a:effectLst/>
                          <a:latin typeface="+mn-lt"/>
                        </a:rPr>
                        <a:t>$195,455</a:t>
                      </a:r>
                    </a:p>
                  </a:txBody>
                  <a:tcPr marL="45765" marR="45765" marT="22882" marB="22882" anchor="ctr">
                    <a:solidFill>
                      <a:schemeClr val="bg1"/>
                    </a:solidFill>
                  </a:tcPr>
                </a:tc>
                <a:tc>
                  <a:txBody>
                    <a:bodyPr/>
                    <a:lstStyle/>
                    <a:p>
                      <a:pPr algn="ctr" fontAlgn="t"/>
                      <a:r>
                        <a:rPr lang="en-US" sz="1600" dirty="0">
                          <a:solidFill>
                            <a:srgbClr val="FF0000"/>
                          </a:solidFill>
                          <a:effectLst/>
                          <a:latin typeface="+mn-lt"/>
                        </a:rPr>
                        <a:t>$327,455</a:t>
                      </a:r>
                    </a:p>
                  </a:txBody>
                  <a:tcPr marL="45765" marR="45765" marT="22882" marB="22882" anchor="ctr">
                    <a:solidFill>
                      <a:schemeClr val="bg1"/>
                    </a:solidFill>
                  </a:tcPr>
                </a:tc>
                <a:extLst>
                  <a:ext uri="{0D108BD9-81ED-4DB2-BD59-A6C34878D82A}">
                    <a16:rowId xmlns:a16="http://schemas.microsoft.com/office/drawing/2014/main" val="4127620895"/>
                  </a:ext>
                </a:extLst>
              </a:tr>
            </a:tbl>
          </a:graphicData>
        </a:graphic>
      </p:graphicFrame>
      <p:sp>
        <p:nvSpPr>
          <p:cNvPr id="12" name="Rectangle 1">
            <a:extLst>
              <a:ext uri="{FF2B5EF4-FFF2-40B4-BE49-F238E27FC236}">
                <a16:creationId xmlns:a16="http://schemas.microsoft.com/office/drawing/2014/main" id="{EC027435-D946-6144-AF82-51CFC4B6B3A0}"/>
              </a:ext>
            </a:extLst>
          </p:cNvPr>
          <p:cNvSpPr>
            <a:spLocks noChangeArrowheads="1"/>
          </p:cNvSpPr>
          <p:nvPr/>
        </p:nvSpPr>
        <p:spPr bwMode="auto">
          <a:xfrm>
            <a:off x="1304925" y="1371600"/>
            <a:ext cx="9144000" cy="0"/>
          </a:xfrm>
          <a:prstGeom prst="rect">
            <a:avLst/>
          </a:prstGeom>
          <a:solidFill>
            <a:srgbClr val="F0EFE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200" b="0" i="0" u="none" strike="noStrike" kern="1200" cap="none" spc="0" normalizeH="0" baseline="0" noProof="0">
                <a:ln>
                  <a:noFill/>
                </a:ln>
                <a:solidFill>
                  <a:srgbClr val="4A4A4A"/>
                </a:solidFill>
                <a:effectLst/>
                <a:uLnTx/>
                <a:uFillTx/>
                <a:latin typeface="inherit"/>
                <a:ea typeface="+mn-ea"/>
                <a:cs typeface="+mn-cs"/>
              </a:rPr>
            </a:br>
            <a:endPar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id="{217427CB-766E-F646-89AA-716B665D1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848" y="949879"/>
            <a:ext cx="8589825" cy="1614357"/>
          </a:xfrm>
          <a:prstGeom prst="rect">
            <a:avLst/>
          </a:prstGeom>
        </p:spPr>
      </p:pic>
    </p:spTree>
    <p:extLst>
      <p:ext uri="{BB962C8B-B14F-4D97-AF65-F5344CB8AC3E}">
        <p14:creationId xmlns:p14="http://schemas.microsoft.com/office/powerpoint/2010/main" val="2276791781"/>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2CF4-B227-3D41-98A2-B623783F373E}"/>
              </a:ext>
            </a:extLst>
          </p:cNvPr>
          <p:cNvSpPr>
            <a:spLocks noGrp="1"/>
          </p:cNvSpPr>
          <p:nvPr>
            <p:ph type="title"/>
          </p:nvPr>
        </p:nvSpPr>
        <p:spPr/>
        <p:txBody>
          <a:bodyPr/>
          <a:lstStyle/>
          <a:p>
            <a:r>
              <a:rPr lang="en-US" dirty="0"/>
              <a:t>Illumina Sequencers</a:t>
            </a:r>
          </a:p>
        </p:txBody>
      </p:sp>
      <p:sp>
        <p:nvSpPr>
          <p:cNvPr id="4" name="Slide Number Placeholder 3">
            <a:extLst>
              <a:ext uri="{FF2B5EF4-FFF2-40B4-BE49-F238E27FC236}">
                <a16:creationId xmlns:a16="http://schemas.microsoft.com/office/drawing/2014/main" id="{1D010959-B067-324B-8564-92AEB97482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9" name="Table 8">
            <a:extLst>
              <a:ext uri="{FF2B5EF4-FFF2-40B4-BE49-F238E27FC236}">
                <a16:creationId xmlns:a16="http://schemas.microsoft.com/office/drawing/2014/main" id="{4387804A-9EE2-BB43-B75C-3A860397AD14}"/>
              </a:ext>
            </a:extLst>
          </p:cNvPr>
          <p:cNvGraphicFramePr>
            <a:graphicFrameLocks noGrp="1"/>
          </p:cNvGraphicFramePr>
          <p:nvPr/>
        </p:nvGraphicFramePr>
        <p:xfrm>
          <a:off x="72009" y="3212976"/>
          <a:ext cx="9036495" cy="3126560"/>
        </p:xfrm>
        <a:graphic>
          <a:graphicData uri="http://schemas.openxmlformats.org/drawingml/2006/table">
            <a:tbl>
              <a:tblPr>
                <a:tableStyleId>{C4B1156A-380E-4F78-BDF5-A606A8083BF9}</a:tableStyleId>
              </a:tblPr>
              <a:tblGrid>
                <a:gridCol w="1475655">
                  <a:extLst>
                    <a:ext uri="{9D8B030D-6E8A-4147-A177-3AD203B41FA5}">
                      <a16:colId xmlns:a16="http://schemas.microsoft.com/office/drawing/2014/main" val="1572921260"/>
                    </a:ext>
                  </a:extLst>
                </a:gridCol>
                <a:gridCol w="1260140">
                  <a:extLst>
                    <a:ext uri="{9D8B030D-6E8A-4147-A177-3AD203B41FA5}">
                      <a16:colId xmlns:a16="http://schemas.microsoft.com/office/drawing/2014/main" val="1815330125"/>
                    </a:ext>
                  </a:extLst>
                </a:gridCol>
                <a:gridCol w="1260140">
                  <a:extLst>
                    <a:ext uri="{9D8B030D-6E8A-4147-A177-3AD203B41FA5}">
                      <a16:colId xmlns:a16="http://schemas.microsoft.com/office/drawing/2014/main" val="2260076244"/>
                    </a:ext>
                  </a:extLst>
                </a:gridCol>
                <a:gridCol w="1260140">
                  <a:extLst>
                    <a:ext uri="{9D8B030D-6E8A-4147-A177-3AD203B41FA5}">
                      <a16:colId xmlns:a16="http://schemas.microsoft.com/office/drawing/2014/main" val="2685481021"/>
                    </a:ext>
                  </a:extLst>
                </a:gridCol>
                <a:gridCol w="1260140">
                  <a:extLst>
                    <a:ext uri="{9D8B030D-6E8A-4147-A177-3AD203B41FA5}">
                      <a16:colId xmlns:a16="http://schemas.microsoft.com/office/drawing/2014/main" val="2959745887"/>
                    </a:ext>
                  </a:extLst>
                </a:gridCol>
                <a:gridCol w="1260140">
                  <a:extLst>
                    <a:ext uri="{9D8B030D-6E8A-4147-A177-3AD203B41FA5}">
                      <a16:colId xmlns:a16="http://schemas.microsoft.com/office/drawing/2014/main" val="2277945933"/>
                    </a:ext>
                  </a:extLst>
                </a:gridCol>
                <a:gridCol w="1260140">
                  <a:extLst>
                    <a:ext uri="{9D8B030D-6E8A-4147-A177-3AD203B41FA5}">
                      <a16:colId xmlns:a16="http://schemas.microsoft.com/office/drawing/2014/main" val="559356002"/>
                    </a:ext>
                  </a:extLst>
                </a:gridCol>
              </a:tblGrid>
              <a:tr h="625312">
                <a:tc>
                  <a:txBody>
                    <a:bodyPr/>
                    <a:lstStyle/>
                    <a:p>
                      <a:pPr algn="l" fontAlgn="ctr"/>
                      <a:r>
                        <a:rPr lang="en-US" sz="1600" b="1" dirty="0">
                          <a:effectLst/>
                        </a:rPr>
                        <a:t>Run time</a:t>
                      </a:r>
                    </a:p>
                  </a:txBody>
                  <a:tcPr marL="68816" marR="68816" marT="68816" marB="68816" anchor="ctr"/>
                </a:tc>
                <a:tc>
                  <a:txBody>
                    <a:bodyPr/>
                    <a:lstStyle/>
                    <a:p>
                      <a:pPr algn="ctr" fontAlgn="ctr"/>
                      <a:r>
                        <a:rPr lang="en-US" sz="1600" dirty="0">
                          <a:effectLst/>
                        </a:rPr>
                        <a:t>9.5–19 </a:t>
                      </a:r>
                      <a:r>
                        <a:rPr lang="en-US" sz="1600" dirty="0" err="1">
                          <a:effectLst/>
                        </a:rPr>
                        <a:t>hrs</a:t>
                      </a:r>
                      <a:endParaRPr lang="en-US" sz="1600" dirty="0">
                        <a:effectLst/>
                      </a:endParaRPr>
                    </a:p>
                  </a:txBody>
                  <a:tcPr marL="68816" marR="68816" marT="68816" marB="68816" anchor="ctr">
                    <a:solidFill>
                      <a:schemeClr val="bg1"/>
                    </a:solidFill>
                  </a:tcPr>
                </a:tc>
                <a:tc>
                  <a:txBody>
                    <a:bodyPr/>
                    <a:lstStyle/>
                    <a:p>
                      <a:pPr algn="ctr" fontAlgn="ctr"/>
                      <a:r>
                        <a:rPr lang="en-US" sz="1600" dirty="0">
                          <a:effectLst/>
                        </a:rPr>
                        <a:t>4–24 </a:t>
                      </a:r>
                      <a:r>
                        <a:rPr lang="en-US" sz="1600" dirty="0" err="1">
                          <a:effectLst/>
                        </a:rPr>
                        <a:t>hrs</a:t>
                      </a:r>
                      <a:endParaRPr lang="en-US" sz="1600" dirty="0">
                        <a:effectLst/>
                      </a:endParaRPr>
                    </a:p>
                  </a:txBody>
                  <a:tcPr marL="68816" marR="68816" marT="68816" marB="68816" anchor="ctr">
                    <a:solidFill>
                      <a:schemeClr val="bg1"/>
                    </a:solidFill>
                  </a:tcPr>
                </a:tc>
                <a:tc>
                  <a:txBody>
                    <a:bodyPr/>
                    <a:lstStyle/>
                    <a:p>
                      <a:pPr algn="ctr" fontAlgn="ctr"/>
                      <a:r>
                        <a:rPr lang="en-US" sz="1600" dirty="0">
                          <a:effectLst/>
                        </a:rPr>
                        <a:t>4–55 </a:t>
                      </a:r>
                      <a:r>
                        <a:rPr lang="en-US" sz="1600" dirty="0" err="1">
                          <a:effectLst/>
                        </a:rPr>
                        <a:t>hrs</a:t>
                      </a:r>
                      <a:endParaRPr lang="en-US" sz="1600" dirty="0">
                        <a:effectLst/>
                      </a:endParaRPr>
                    </a:p>
                  </a:txBody>
                  <a:tcPr marL="68816" marR="68816" marT="68816" marB="68816" anchor="ctr">
                    <a:solidFill>
                      <a:schemeClr val="bg1"/>
                    </a:solidFill>
                  </a:tcPr>
                </a:tc>
                <a:tc>
                  <a:txBody>
                    <a:bodyPr/>
                    <a:lstStyle/>
                    <a:p>
                      <a:pPr algn="ctr" fontAlgn="ctr"/>
                      <a:r>
                        <a:rPr lang="en-US" sz="1600" dirty="0">
                          <a:effectLst/>
                        </a:rPr>
                        <a:t>12–30 </a:t>
                      </a:r>
                      <a:r>
                        <a:rPr lang="en-US" sz="1600" dirty="0" err="1">
                          <a:effectLst/>
                        </a:rPr>
                        <a:t>hrs</a:t>
                      </a:r>
                      <a:endParaRPr lang="en-US" sz="1600" dirty="0">
                        <a:effectLst/>
                      </a:endParaRPr>
                    </a:p>
                  </a:txBody>
                  <a:tcPr marL="68816" marR="68816" marT="68816" marB="68816" anchor="ctr">
                    <a:solidFill>
                      <a:schemeClr val="bg1"/>
                    </a:solidFill>
                  </a:tcPr>
                </a:tc>
                <a:tc>
                  <a:txBody>
                    <a:bodyPr/>
                    <a:lstStyle/>
                    <a:p>
                      <a:pPr algn="ctr" fontAlgn="ctr"/>
                      <a:r>
                        <a:rPr lang="en-US" sz="1600" dirty="0">
                          <a:effectLst/>
                        </a:rPr>
                        <a:t>24-48 </a:t>
                      </a:r>
                      <a:r>
                        <a:rPr lang="en-US" sz="1600" dirty="0" err="1">
                          <a:effectLst/>
                        </a:rPr>
                        <a:t>hrs</a:t>
                      </a:r>
                      <a:endParaRPr lang="en-US" sz="1600" dirty="0">
                        <a:effectLst/>
                      </a:endParaRPr>
                    </a:p>
                  </a:txBody>
                  <a:tcPr marL="68816" marR="68816" marT="68816" marB="68816" anchor="ctr">
                    <a:solidFill>
                      <a:schemeClr val="bg1"/>
                    </a:solidFill>
                  </a:tcPr>
                </a:tc>
                <a:tc>
                  <a:txBody>
                    <a:bodyPr/>
                    <a:lstStyle/>
                    <a:p>
                      <a:pPr algn="ctr" fontAlgn="ctr"/>
                      <a:r>
                        <a:rPr lang="en-US" sz="1600" dirty="0">
                          <a:effectLst/>
                        </a:rPr>
                        <a:t>13-44 </a:t>
                      </a:r>
                      <a:r>
                        <a:rPr lang="en-US" sz="1600" dirty="0" err="1">
                          <a:effectLst/>
                        </a:rPr>
                        <a:t>hrs</a:t>
                      </a:r>
                      <a:endParaRPr lang="en-US" sz="1600" dirty="0">
                        <a:effectLst/>
                      </a:endParaRPr>
                    </a:p>
                  </a:txBody>
                  <a:tcPr marL="60425" marR="60425" marT="60425" marB="60425" anchor="ctr">
                    <a:solidFill>
                      <a:schemeClr val="bg1"/>
                    </a:solidFill>
                  </a:tcPr>
                </a:tc>
                <a:extLst>
                  <a:ext uri="{0D108BD9-81ED-4DB2-BD59-A6C34878D82A}">
                    <a16:rowId xmlns:a16="http://schemas.microsoft.com/office/drawing/2014/main" val="2445007405"/>
                  </a:ext>
                </a:extLst>
              </a:tr>
              <a:tr h="625312">
                <a:tc>
                  <a:txBody>
                    <a:bodyPr/>
                    <a:lstStyle/>
                    <a:p>
                      <a:pPr algn="l" fontAlgn="ctr"/>
                      <a:r>
                        <a:rPr lang="en-US" sz="1600" b="1" dirty="0">
                          <a:effectLst/>
                        </a:rPr>
                        <a:t>Max. reads per run</a:t>
                      </a:r>
                    </a:p>
                  </a:txBody>
                  <a:tcPr marL="68816" marR="68816" marT="68816" marB="68816" anchor="ctr"/>
                </a:tc>
                <a:tc>
                  <a:txBody>
                    <a:bodyPr/>
                    <a:lstStyle/>
                    <a:p>
                      <a:pPr algn="ctr" fontAlgn="ctr"/>
                      <a:r>
                        <a:rPr lang="en-US" sz="1600">
                          <a:effectLst/>
                        </a:rPr>
                        <a:t>4 million</a:t>
                      </a:r>
                    </a:p>
                  </a:txBody>
                  <a:tcPr marL="68816" marR="68816" marT="68816" marB="68816" anchor="ctr">
                    <a:solidFill>
                      <a:schemeClr val="bg1"/>
                    </a:solidFill>
                  </a:tcPr>
                </a:tc>
                <a:tc>
                  <a:txBody>
                    <a:bodyPr/>
                    <a:lstStyle/>
                    <a:p>
                      <a:pPr algn="ctr" fontAlgn="ctr"/>
                      <a:r>
                        <a:rPr lang="en-US" sz="1600">
                          <a:effectLst/>
                        </a:rPr>
                        <a:t>25 million</a:t>
                      </a:r>
                    </a:p>
                  </a:txBody>
                  <a:tcPr marL="68816" marR="68816" marT="68816" marB="68816" anchor="ctr">
                    <a:solidFill>
                      <a:schemeClr val="bg1"/>
                    </a:solidFill>
                  </a:tcPr>
                </a:tc>
                <a:tc>
                  <a:txBody>
                    <a:bodyPr/>
                    <a:lstStyle/>
                    <a:p>
                      <a:pPr algn="ctr" fontAlgn="ctr"/>
                      <a:r>
                        <a:rPr lang="en-US" sz="1600" dirty="0">
                          <a:effectLst/>
                        </a:rPr>
                        <a:t>25 million</a:t>
                      </a:r>
                    </a:p>
                  </a:txBody>
                  <a:tcPr marL="68816" marR="68816" marT="68816" marB="68816" anchor="ctr">
                    <a:solidFill>
                      <a:schemeClr val="bg1"/>
                    </a:solidFill>
                  </a:tcPr>
                </a:tc>
                <a:tc>
                  <a:txBody>
                    <a:bodyPr/>
                    <a:lstStyle/>
                    <a:p>
                      <a:pPr algn="ctr" fontAlgn="ctr"/>
                      <a:r>
                        <a:rPr lang="en-US" sz="1600">
                          <a:effectLst/>
                        </a:rPr>
                        <a:t>400 million</a:t>
                      </a:r>
                    </a:p>
                  </a:txBody>
                  <a:tcPr marL="68816" marR="68816" marT="68816" marB="68816" anchor="ctr">
                    <a:solidFill>
                      <a:schemeClr val="bg1"/>
                    </a:solidFill>
                  </a:tcPr>
                </a:tc>
                <a:tc>
                  <a:txBody>
                    <a:bodyPr/>
                    <a:lstStyle/>
                    <a:p>
                      <a:pPr algn="ctr" fontAlgn="ctr"/>
                      <a:r>
                        <a:rPr lang="en-US" sz="1600" dirty="0">
                          <a:effectLst/>
                        </a:rPr>
                        <a:t>1 billion</a:t>
                      </a:r>
                    </a:p>
                  </a:txBody>
                  <a:tcPr marL="68816" marR="68816" marT="68816" marB="68816" anchor="ctr">
                    <a:solidFill>
                      <a:schemeClr val="bg1"/>
                    </a:solidFill>
                  </a:tcPr>
                </a:tc>
                <a:tc>
                  <a:txBody>
                    <a:bodyPr/>
                    <a:lstStyle/>
                    <a:p>
                      <a:pPr algn="ctr" fontAlgn="ctr"/>
                      <a:r>
                        <a:rPr lang="en-US" sz="1600" dirty="0">
                          <a:effectLst/>
                        </a:rPr>
                        <a:t>20 billion</a:t>
                      </a:r>
                    </a:p>
                  </a:txBody>
                  <a:tcPr marL="60425" marR="60425" marT="60425" marB="60425" anchor="ctr">
                    <a:solidFill>
                      <a:schemeClr val="bg1"/>
                    </a:solidFill>
                  </a:tcPr>
                </a:tc>
                <a:extLst>
                  <a:ext uri="{0D108BD9-81ED-4DB2-BD59-A6C34878D82A}">
                    <a16:rowId xmlns:a16="http://schemas.microsoft.com/office/drawing/2014/main" val="1408803886"/>
                  </a:ext>
                </a:extLst>
              </a:tr>
              <a:tr h="625312">
                <a:tc>
                  <a:txBody>
                    <a:bodyPr/>
                    <a:lstStyle/>
                    <a:p>
                      <a:pPr algn="l" fontAlgn="ctr"/>
                      <a:r>
                        <a:rPr lang="en-US" sz="1600" b="1" dirty="0">
                          <a:effectLst/>
                        </a:rPr>
                        <a:t>Max. read length</a:t>
                      </a:r>
                    </a:p>
                  </a:txBody>
                  <a:tcPr marL="68816" marR="68816" marT="68816" marB="68816" anchor="ctr"/>
                </a:tc>
                <a:tc>
                  <a:txBody>
                    <a:bodyPr/>
                    <a:lstStyle/>
                    <a:p>
                      <a:pPr algn="ctr" fontAlgn="ctr"/>
                      <a:r>
                        <a:rPr lang="en-US" sz="1600">
                          <a:effectLst/>
                        </a:rPr>
                        <a:t>2 × 150 bp</a:t>
                      </a:r>
                    </a:p>
                  </a:txBody>
                  <a:tcPr marL="68816" marR="68816" marT="68816" marB="68816" anchor="ctr">
                    <a:solidFill>
                      <a:schemeClr val="bg1"/>
                    </a:solidFill>
                  </a:tcPr>
                </a:tc>
                <a:tc>
                  <a:txBody>
                    <a:bodyPr/>
                    <a:lstStyle/>
                    <a:p>
                      <a:pPr algn="ctr" fontAlgn="ctr"/>
                      <a:r>
                        <a:rPr lang="en-US" sz="1600" dirty="0">
                          <a:effectLst/>
                        </a:rPr>
                        <a:t>2 × 150 </a:t>
                      </a:r>
                      <a:r>
                        <a:rPr lang="en-US" sz="1600" dirty="0" err="1">
                          <a:effectLst/>
                        </a:rPr>
                        <a:t>bp</a:t>
                      </a:r>
                      <a:endParaRPr lang="en-US" sz="1600" dirty="0">
                        <a:effectLst/>
                      </a:endParaRPr>
                    </a:p>
                  </a:txBody>
                  <a:tcPr marL="68816" marR="68816" marT="68816" marB="68816" anchor="ctr">
                    <a:solidFill>
                      <a:schemeClr val="bg1"/>
                    </a:solidFill>
                  </a:tcPr>
                </a:tc>
                <a:tc>
                  <a:txBody>
                    <a:bodyPr/>
                    <a:lstStyle/>
                    <a:p>
                      <a:pPr algn="ctr" fontAlgn="ctr"/>
                      <a:r>
                        <a:rPr lang="en-US" sz="1600">
                          <a:effectLst/>
                        </a:rPr>
                        <a:t>2 × 300 bp</a:t>
                      </a:r>
                    </a:p>
                  </a:txBody>
                  <a:tcPr marL="68816" marR="68816" marT="68816" marB="68816" anchor="ctr">
                    <a:solidFill>
                      <a:schemeClr val="bg1"/>
                    </a:solidFill>
                  </a:tcPr>
                </a:tc>
                <a:tc>
                  <a:txBody>
                    <a:bodyPr/>
                    <a:lstStyle/>
                    <a:p>
                      <a:pPr algn="ctr" fontAlgn="ctr"/>
                      <a:r>
                        <a:rPr lang="en-US" sz="1600">
                          <a:effectLst/>
                        </a:rPr>
                        <a:t>2 × 150 bp</a:t>
                      </a:r>
                    </a:p>
                  </a:txBody>
                  <a:tcPr marL="68816" marR="68816" marT="68816" marB="68816" anchor="ctr">
                    <a:solidFill>
                      <a:schemeClr val="bg1"/>
                    </a:solidFill>
                  </a:tcPr>
                </a:tc>
                <a:tc>
                  <a:txBody>
                    <a:bodyPr/>
                    <a:lstStyle/>
                    <a:p>
                      <a:pPr algn="ctr" fontAlgn="ctr"/>
                      <a:r>
                        <a:rPr lang="en-US" sz="1600" dirty="0">
                          <a:effectLst/>
                        </a:rPr>
                        <a:t>2 × 150 </a:t>
                      </a:r>
                      <a:r>
                        <a:rPr lang="en-US" sz="1600" dirty="0" err="1">
                          <a:effectLst/>
                        </a:rPr>
                        <a:t>bp</a:t>
                      </a:r>
                      <a:endParaRPr lang="en-US" sz="1600" dirty="0">
                        <a:effectLst/>
                      </a:endParaRPr>
                    </a:p>
                  </a:txBody>
                  <a:tcPr marL="68816" marR="68816" marT="68816" marB="68816" anchor="ctr">
                    <a:solidFill>
                      <a:schemeClr val="bg1"/>
                    </a:solidFill>
                  </a:tcPr>
                </a:tc>
                <a:tc>
                  <a:txBody>
                    <a:bodyPr/>
                    <a:lstStyle/>
                    <a:p>
                      <a:pPr algn="ctr" fontAlgn="ctr"/>
                      <a:r>
                        <a:rPr lang="en-US" sz="1600" dirty="0">
                          <a:effectLst/>
                        </a:rPr>
                        <a:t>2 x 250</a:t>
                      </a:r>
                    </a:p>
                  </a:txBody>
                  <a:tcPr marL="60425" marR="60425" marT="60425" marB="60425" anchor="ctr">
                    <a:solidFill>
                      <a:schemeClr val="bg1"/>
                    </a:solidFill>
                  </a:tcPr>
                </a:tc>
                <a:extLst>
                  <a:ext uri="{0D108BD9-81ED-4DB2-BD59-A6C34878D82A}">
                    <a16:rowId xmlns:a16="http://schemas.microsoft.com/office/drawing/2014/main" val="1784464204"/>
                  </a:ext>
                </a:extLst>
              </a:tr>
              <a:tr h="625312">
                <a:tc>
                  <a:txBody>
                    <a:bodyPr/>
                    <a:lstStyle/>
                    <a:p>
                      <a:pPr algn="l" fontAlgn="ctr"/>
                      <a:r>
                        <a:rPr lang="en-US" sz="1600" b="1" dirty="0">
                          <a:effectLst/>
                        </a:rPr>
                        <a:t>Max. output</a:t>
                      </a:r>
                    </a:p>
                  </a:txBody>
                  <a:tcPr marL="68816" marR="68816" marT="68816" marB="68816" anchor="ctr"/>
                </a:tc>
                <a:tc>
                  <a:txBody>
                    <a:bodyPr/>
                    <a:lstStyle/>
                    <a:p>
                      <a:pPr algn="ctr" fontAlgn="ctr"/>
                      <a:r>
                        <a:rPr lang="en-US" sz="1600" dirty="0">
                          <a:solidFill>
                            <a:srgbClr val="FF0000"/>
                          </a:solidFill>
                          <a:effectLst/>
                        </a:rPr>
                        <a:t>1.2 Gb</a:t>
                      </a:r>
                    </a:p>
                  </a:txBody>
                  <a:tcPr marL="68816" marR="68816" marT="68816" marB="68816" anchor="ctr">
                    <a:solidFill>
                      <a:schemeClr val="bg1"/>
                    </a:solidFill>
                  </a:tcPr>
                </a:tc>
                <a:tc>
                  <a:txBody>
                    <a:bodyPr/>
                    <a:lstStyle/>
                    <a:p>
                      <a:pPr algn="ctr" fontAlgn="ctr"/>
                      <a:r>
                        <a:rPr lang="en-US" sz="1600">
                          <a:solidFill>
                            <a:srgbClr val="FF0000"/>
                          </a:solidFill>
                          <a:effectLst/>
                        </a:rPr>
                        <a:t>7.5 Gb</a:t>
                      </a:r>
                    </a:p>
                  </a:txBody>
                  <a:tcPr marL="68816" marR="68816" marT="68816" marB="68816" anchor="ctr">
                    <a:solidFill>
                      <a:schemeClr val="bg1"/>
                    </a:solidFill>
                  </a:tcPr>
                </a:tc>
                <a:tc>
                  <a:txBody>
                    <a:bodyPr/>
                    <a:lstStyle/>
                    <a:p>
                      <a:pPr algn="ctr" fontAlgn="ctr"/>
                      <a:r>
                        <a:rPr lang="en-US" sz="1600">
                          <a:solidFill>
                            <a:srgbClr val="FF0000"/>
                          </a:solidFill>
                          <a:effectLst/>
                        </a:rPr>
                        <a:t>15 Gb</a:t>
                      </a:r>
                    </a:p>
                  </a:txBody>
                  <a:tcPr marL="68816" marR="68816" marT="68816" marB="68816" anchor="ctr">
                    <a:solidFill>
                      <a:schemeClr val="bg1"/>
                    </a:solidFill>
                  </a:tcPr>
                </a:tc>
                <a:tc>
                  <a:txBody>
                    <a:bodyPr/>
                    <a:lstStyle/>
                    <a:p>
                      <a:pPr algn="ctr" fontAlgn="ctr"/>
                      <a:r>
                        <a:rPr lang="en-US" sz="1600">
                          <a:solidFill>
                            <a:srgbClr val="FF0000"/>
                          </a:solidFill>
                          <a:effectLst/>
                        </a:rPr>
                        <a:t>120 Gb</a:t>
                      </a:r>
                    </a:p>
                  </a:txBody>
                  <a:tcPr marL="68816" marR="68816" marT="68816" marB="68816" anchor="ctr">
                    <a:solidFill>
                      <a:schemeClr val="bg1"/>
                    </a:solidFill>
                  </a:tcPr>
                </a:tc>
                <a:tc>
                  <a:txBody>
                    <a:bodyPr/>
                    <a:lstStyle/>
                    <a:p>
                      <a:pPr algn="ctr" fontAlgn="ctr"/>
                      <a:r>
                        <a:rPr lang="en-US" sz="1600" dirty="0">
                          <a:solidFill>
                            <a:srgbClr val="FF0000"/>
                          </a:solidFill>
                          <a:effectLst/>
                        </a:rPr>
                        <a:t>300 Gb</a:t>
                      </a:r>
                    </a:p>
                  </a:txBody>
                  <a:tcPr marL="68816" marR="68816" marT="68816" marB="68816" anchor="ctr">
                    <a:solidFill>
                      <a:schemeClr val="bg1"/>
                    </a:solidFill>
                  </a:tcPr>
                </a:tc>
                <a:tc>
                  <a:txBody>
                    <a:bodyPr/>
                    <a:lstStyle/>
                    <a:p>
                      <a:pPr algn="ctr" fontAlgn="ctr"/>
                      <a:r>
                        <a:rPr lang="en-US" sz="1600" dirty="0">
                          <a:solidFill>
                            <a:srgbClr val="FF0000"/>
                          </a:solidFill>
                          <a:effectLst/>
                        </a:rPr>
                        <a:t>6000 Gb</a:t>
                      </a:r>
                    </a:p>
                  </a:txBody>
                  <a:tcPr marL="60425" marR="60425" marT="60425" marB="60425" anchor="ctr">
                    <a:solidFill>
                      <a:schemeClr val="bg1"/>
                    </a:solidFill>
                  </a:tcPr>
                </a:tc>
                <a:extLst>
                  <a:ext uri="{0D108BD9-81ED-4DB2-BD59-A6C34878D82A}">
                    <a16:rowId xmlns:a16="http://schemas.microsoft.com/office/drawing/2014/main" val="1831385835"/>
                  </a:ext>
                </a:extLst>
              </a:tr>
              <a:tr h="625312">
                <a:tc>
                  <a:txBody>
                    <a:bodyPr/>
                    <a:lstStyle/>
                    <a:p>
                      <a:pPr algn="l" fontAlgn="ctr"/>
                      <a:r>
                        <a:rPr lang="en-US" sz="1600" b="1" dirty="0">
                          <a:effectLst/>
                        </a:rPr>
                        <a:t>Estimated price</a:t>
                      </a:r>
                    </a:p>
                  </a:txBody>
                  <a:tcPr marL="68816" marR="68816" marT="68816" marB="68816"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dirty="0">
                          <a:solidFill>
                            <a:srgbClr val="FF0000"/>
                          </a:solidFill>
                          <a:effectLst/>
                        </a:rPr>
                        <a:t>$19,900</a:t>
                      </a:r>
                    </a:p>
                  </a:txBody>
                  <a:tcPr marL="68816" marR="68816" marT="68816" marB="68816" anchor="c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dirty="0">
                          <a:solidFill>
                            <a:srgbClr val="FF0000"/>
                          </a:solidFill>
                          <a:effectLst/>
                        </a:rPr>
                        <a:t>$49,500</a:t>
                      </a:r>
                    </a:p>
                  </a:txBody>
                  <a:tcPr marL="68816" marR="68816" marT="68816" marB="68816" anchor="c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dirty="0">
                          <a:solidFill>
                            <a:srgbClr val="FF0000"/>
                          </a:solidFill>
                          <a:effectLst/>
                        </a:rPr>
                        <a:t>$128,000</a:t>
                      </a:r>
                    </a:p>
                  </a:txBody>
                  <a:tcPr marL="68816" marR="68816" marT="68816" marB="68816" anchor="ctr">
                    <a:solidFill>
                      <a:schemeClr val="bg1"/>
                    </a:solidFill>
                  </a:tcPr>
                </a:tc>
                <a:tc>
                  <a:txBody>
                    <a:bodyPr/>
                    <a:lstStyle/>
                    <a:p>
                      <a:pPr algn="ctr" fontAlgn="ctr"/>
                      <a:r>
                        <a:rPr lang="en-US" sz="1600" kern="1200" dirty="0">
                          <a:solidFill>
                            <a:srgbClr val="FF0000"/>
                          </a:solidFill>
                          <a:effectLst/>
                        </a:rPr>
                        <a:t>$275,000</a:t>
                      </a:r>
                      <a:endParaRPr lang="en-US" sz="1600" dirty="0">
                        <a:solidFill>
                          <a:srgbClr val="FF0000"/>
                        </a:solidFill>
                        <a:effectLst/>
                      </a:endParaRPr>
                    </a:p>
                  </a:txBody>
                  <a:tcPr marL="68816" marR="68816" marT="68816" marB="68816" anchor="c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dirty="0">
                          <a:solidFill>
                            <a:srgbClr val="FF0000"/>
                          </a:solidFill>
                          <a:effectLst/>
                        </a:rPr>
                        <a:t>$335,000</a:t>
                      </a:r>
                    </a:p>
                  </a:txBody>
                  <a:tcPr marL="68816" marR="68816" marT="68816" marB="68816" anchor="c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dirty="0">
                          <a:solidFill>
                            <a:srgbClr val="FF0000"/>
                          </a:solidFill>
                          <a:effectLst/>
                        </a:rPr>
                        <a:t>$985,000</a:t>
                      </a:r>
                    </a:p>
                  </a:txBody>
                  <a:tcPr marL="60425" marR="60425" marT="60425" marB="60425" anchor="ctr">
                    <a:solidFill>
                      <a:schemeClr val="bg1"/>
                    </a:solidFill>
                  </a:tcPr>
                </a:tc>
                <a:extLst>
                  <a:ext uri="{0D108BD9-81ED-4DB2-BD59-A6C34878D82A}">
                    <a16:rowId xmlns:a16="http://schemas.microsoft.com/office/drawing/2014/main" val="879735930"/>
                  </a:ext>
                </a:extLst>
              </a:tr>
            </a:tbl>
          </a:graphicData>
        </a:graphic>
      </p:graphicFrame>
      <p:pic>
        <p:nvPicPr>
          <p:cNvPr id="11" name="Picture 10">
            <a:extLst>
              <a:ext uri="{FF2B5EF4-FFF2-40B4-BE49-F238E27FC236}">
                <a16:creationId xmlns:a16="http://schemas.microsoft.com/office/drawing/2014/main" id="{2B11CF3E-7422-BC44-9085-FD86146B8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990778"/>
            <a:ext cx="7560840" cy="2168524"/>
          </a:xfrm>
          <a:prstGeom prst="rect">
            <a:avLst/>
          </a:prstGeom>
        </p:spPr>
      </p:pic>
      <p:sp>
        <p:nvSpPr>
          <p:cNvPr id="15" name="Rectangle 14">
            <a:extLst>
              <a:ext uri="{FF2B5EF4-FFF2-40B4-BE49-F238E27FC236}">
                <a16:creationId xmlns:a16="http://schemas.microsoft.com/office/drawing/2014/main" id="{A13BEEE1-2304-C34D-BE85-0EB6F2D08501}"/>
              </a:ext>
            </a:extLst>
          </p:cNvPr>
          <p:cNvSpPr/>
          <p:nvPr/>
        </p:nvSpPr>
        <p:spPr>
          <a:xfrm>
            <a:off x="1187624" y="6377672"/>
            <a:ext cx="691276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https://www.illumina.com/systems/sequencing-platforms.html</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16" name="Picture 15">
            <a:extLst>
              <a:ext uri="{FF2B5EF4-FFF2-40B4-BE49-F238E27FC236}">
                <a16:creationId xmlns:a16="http://schemas.microsoft.com/office/drawing/2014/main" id="{1F9BAFEC-4E61-B24A-BFCF-70337D5465DB}"/>
              </a:ext>
            </a:extLst>
          </p:cNvPr>
          <p:cNvPicPr>
            <a:picLocks noChangeAspect="1"/>
          </p:cNvPicPr>
          <p:nvPr/>
        </p:nvPicPr>
        <p:blipFill>
          <a:blip r:embed="rId4"/>
          <a:stretch>
            <a:fillRect/>
          </a:stretch>
        </p:blipFill>
        <p:spPr>
          <a:xfrm>
            <a:off x="6339445" y="116632"/>
            <a:ext cx="2409019" cy="756320"/>
          </a:xfrm>
          <a:prstGeom prst="rect">
            <a:avLst/>
          </a:prstGeom>
        </p:spPr>
      </p:pic>
    </p:spTree>
    <p:extLst>
      <p:ext uri="{BB962C8B-B14F-4D97-AF65-F5344CB8AC3E}">
        <p14:creationId xmlns:p14="http://schemas.microsoft.com/office/powerpoint/2010/main" val="3795024671"/>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Parallelogram 64"/>
          <p:cNvSpPr/>
          <p:nvPr/>
        </p:nvSpPr>
        <p:spPr>
          <a:xfrm>
            <a:off x="1289183" y="4839976"/>
            <a:ext cx="1778125" cy="285149"/>
          </a:xfrm>
          <a:prstGeom prst="parallelogram">
            <a:avLst>
              <a:gd name="adj" fmla="val 221748"/>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8900000" scaled="1"/>
            <a:tileRect/>
          </a:gradFill>
          <a:ln>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5F5F5F"/>
              </a:solidFill>
              <a:effectLst/>
              <a:uLnTx/>
              <a:uFillTx/>
              <a:latin typeface="europa"/>
              <a:ea typeface="+mn-ea"/>
              <a:cs typeface="+mn-cs"/>
            </a:endParaRPr>
          </a:p>
        </p:txBody>
      </p:sp>
      <p:sp>
        <p:nvSpPr>
          <p:cNvPr id="2" name="Title 1"/>
          <p:cNvSpPr>
            <a:spLocks noGrp="1"/>
          </p:cNvSpPr>
          <p:nvPr>
            <p:ph type="title"/>
          </p:nvPr>
        </p:nvSpPr>
        <p:spPr/>
        <p:txBody>
          <a:bodyPr/>
          <a:lstStyle/>
          <a:p>
            <a:r>
              <a:rPr lang="en-US" dirty="0"/>
              <a:t>How Does Illumina Machine Work?</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pSp>
        <p:nvGrpSpPr>
          <p:cNvPr id="50" name="Group 49"/>
          <p:cNvGrpSpPr/>
          <p:nvPr/>
        </p:nvGrpSpPr>
        <p:grpSpPr>
          <a:xfrm rot="1541938">
            <a:off x="527061" y="4303937"/>
            <a:ext cx="610389" cy="702745"/>
            <a:chOff x="6261691" y="5439667"/>
            <a:chExt cx="610389" cy="702745"/>
          </a:xfrm>
        </p:grpSpPr>
        <p:sp>
          <p:nvSpPr>
            <p:cNvPr id="31" name="Freeform 30"/>
            <p:cNvSpPr/>
            <p:nvPr/>
          </p:nvSpPr>
          <p:spPr>
            <a:xfrm>
              <a:off x="6261691" y="5754988"/>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EF876B"/>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pic>
          <p:nvPicPr>
            <p:cNvPr id="29" name="Picture 2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r="41879"/>
            <a:stretch/>
          </p:blipFill>
          <p:spPr>
            <a:xfrm>
              <a:off x="6262467" y="5439667"/>
              <a:ext cx="609613" cy="702745"/>
            </a:xfrm>
            <a:prstGeom prst="rect">
              <a:avLst/>
            </a:prstGeom>
          </p:spPr>
        </p:pic>
        <p:sp>
          <p:nvSpPr>
            <p:cNvPr id="32" name="Rectangle 31"/>
            <p:cNvSpPr/>
            <p:nvPr/>
          </p:nvSpPr>
          <p:spPr>
            <a:xfrm>
              <a:off x="6366966" y="5791039"/>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T</a:t>
              </a:r>
            </a:p>
          </p:txBody>
        </p:sp>
      </p:grpSp>
      <p:sp>
        <p:nvSpPr>
          <p:cNvPr id="51" name="TextBox 50"/>
          <p:cNvSpPr txBox="1"/>
          <p:nvPr/>
        </p:nvSpPr>
        <p:spPr>
          <a:xfrm>
            <a:off x="2651566" y="4384404"/>
            <a:ext cx="7863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Tahoma"/>
                <a:ea typeface="+mn-ea"/>
                <a:cs typeface="+mn-cs"/>
              </a:rPr>
              <a:t>Glass flow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Tahoma"/>
                <a:ea typeface="+mn-ea"/>
                <a:cs typeface="+mn-cs"/>
              </a:rPr>
              <a:t>cell surface</a:t>
            </a:r>
          </a:p>
        </p:txBody>
      </p:sp>
      <p:sp>
        <p:nvSpPr>
          <p:cNvPr id="52" name="Freeform 51"/>
          <p:cNvSpPr/>
          <p:nvPr/>
        </p:nvSpPr>
        <p:spPr>
          <a:xfrm flipH="1" flipV="1">
            <a:off x="2951885" y="4694954"/>
            <a:ext cx="230845" cy="227668"/>
          </a:xfrm>
          <a:custGeom>
            <a:avLst/>
            <a:gdLst>
              <a:gd name="connsiteX0" fmla="*/ 42428 w 371955"/>
              <a:gd name="connsiteY0" fmla="*/ 511948 h 511948"/>
              <a:gd name="connsiteX1" fmla="*/ 25336 w 371955"/>
              <a:gd name="connsiteY1" fmla="*/ 153024 h 511948"/>
              <a:gd name="connsiteX2" fmla="*/ 341530 w 371955"/>
              <a:gd name="connsiteY2" fmla="*/ 16292 h 511948"/>
              <a:gd name="connsiteX3" fmla="*/ 341530 w 371955"/>
              <a:gd name="connsiteY3" fmla="*/ 7746 h 511948"/>
            </a:gdLst>
            <a:ahLst/>
            <a:cxnLst>
              <a:cxn ang="0">
                <a:pos x="connsiteX0" y="connsiteY0"/>
              </a:cxn>
              <a:cxn ang="0">
                <a:pos x="connsiteX1" y="connsiteY1"/>
              </a:cxn>
              <a:cxn ang="0">
                <a:pos x="connsiteX2" y="connsiteY2"/>
              </a:cxn>
              <a:cxn ang="0">
                <a:pos x="connsiteX3" y="connsiteY3"/>
              </a:cxn>
            </a:cxnLst>
            <a:rect l="l" t="t" r="r" b="b"/>
            <a:pathLst>
              <a:path w="371955" h="511948">
                <a:moveTo>
                  <a:pt x="42428" y="511948"/>
                </a:moveTo>
                <a:cubicBezTo>
                  <a:pt x="8957" y="373790"/>
                  <a:pt x="-24514" y="235633"/>
                  <a:pt x="25336" y="153024"/>
                </a:cubicBezTo>
                <a:cubicBezTo>
                  <a:pt x="75186" y="70415"/>
                  <a:pt x="288831" y="40505"/>
                  <a:pt x="341530" y="16292"/>
                </a:cubicBezTo>
                <a:cubicBezTo>
                  <a:pt x="394229" y="-7921"/>
                  <a:pt x="367879" y="-88"/>
                  <a:pt x="341530" y="7746"/>
                </a:cubicBezTo>
              </a:path>
            </a:pathLst>
          </a:custGeom>
          <a:noFill/>
          <a:ln>
            <a:solidFill>
              <a:schemeClr val="tx1"/>
            </a:solidFill>
            <a:headEnd type="none" w="med" len="med"/>
            <a:tailEnd type="triangle" w="med" len="me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Tahoma"/>
              <a:ea typeface="+mn-ea"/>
              <a:cs typeface="+mn-cs"/>
            </a:endParaRPr>
          </a:p>
        </p:txBody>
      </p:sp>
      <p:sp>
        <p:nvSpPr>
          <p:cNvPr id="4" name="TextBox 3">
            <a:extLst>
              <a:ext uri="{FF2B5EF4-FFF2-40B4-BE49-F238E27FC236}">
                <a16:creationId xmlns:a16="http://schemas.microsoft.com/office/drawing/2014/main" id="{47DF7933-77E6-3744-BA52-57A5FF27031A}"/>
              </a:ext>
            </a:extLst>
          </p:cNvPr>
          <p:cNvSpPr txBox="1"/>
          <p:nvPr/>
        </p:nvSpPr>
        <p:spPr>
          <a:xfrm>
            <a:off x="4268797" y="-957010"/>
            <a:ext cx="55301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ahoma"/>
                <a:ea typeface="+mn-ea"/>
                <a:cs typeface="+mn-cs"/>
              </a:rPr>
              <a:t>The sequencer adds </a:t>
            </a:r>
            <a:r>
              <a:rPr kumimoji="0" lang="en-US" sz="1600" b="0" i="0" u="none" strike="noStrike" kern="1200" cap="none" spc="0" normalizeH="0" baseline="0" noProof="0">
                <a:ln>
                  <a:noFill/>
                </a:ln>
                <a:solidFill>
                  <a:srgbClr val="FF0000"/>
                </a:solidFill>
                <a:effectLst/>
                <a:uLnTx/>
                <a:uFillTx/>
                <a:latin typeface="Tahoma"/>
                <a:ea typeface="+mn-ea"/>
                <a:cs typeface="+mn-cs"/>
              </a:rPr>
              <a:t>the molecule “T” </a:t>
            </a:r>
            <a:r>
              <a:rPr kumimoji="0" lang="en-US" sz="1600" b="0" i="0" u="none" strike="noStrike" kern="1200" cap="none" spc="0" normalizeH="0" baseline="0" noProof="0">
                <a:ln>
                  <a:noFill/>
                </a:ln>
                <a:solidFill>
                  <a:srgbClr val="000000"/>
                </a:solidFill>
                <a:effectLst/>
                <a:uLnTx/>
                <a:uFillTx/>
                <a:latin typeface="Tahoma"/>
                <a:ea typeface="+mn-ea"/>
                <a:cs typeface="+mn-cs"/>
              </a:rPr>
              <a:t>to </a:t>
            </a:r>
            <a:r>
              <a:rPr kumimoji="0" lang="en-US" sz="1600" b="0" i="0" u="none" strike="noStrike" kern="1200" cap="none" spc="0" normalizeH="0" baseline="0" noProof="0">
                <a:ln>
                  <a:noFill/>
                </a:ln>
                <a:solidFill>
                  <a:srgbClr val="0000FF"/>
                </a:solidFill>
                <a:effectLst/>
                <a:uLnTx/>
                <a:uFillTx/>
                <a:latin typeface="Tahoma"/>
                <a:ea typeface="+mn-ea"/>
                <a:cs typeface="+mn-cs"/>
              </a:rPr>
              <a:t>all bases near the flow cell</a:t>
            </a:r>
            <a:r>
              <a:rPr kumimoji="0" lang="en-US" sz="1600" b="0" i="0" u="none" strike="noStrike" kern="1200" cap="none" spc="0" normalizeH="0" baseline="0" noProof="0">
                <a:ln>
                  <a:noFill/>
                </a:ln>
                <a:solidFill>
                  <a:srgbClr val="000000"/>
                </a:solidFill>
                <a:effectLst/>
                <a:uLnTx/>
                <a:uFillTx/>
                <a:latin typeface="Tahoma"/>
                <a:ea typeface="+mn-ea"/>
                <a:cs typeface="+mn-cs"/>
              </a:rPr>
              <a:t> surface and </a:t>
            </a:r>
            <a:r>
              <a:rPr kumimoji="0" lang="en-US" sz="1600" b="0" i="0" u="none" strike="noStrike" kern="1200" cap="none" spc="0" normalizeH="0" baseline="0" noProof="0">
                <a:ln>
                  <a:noFill/>
                </a:ln>
                <a:solidFill>
                  <a:srgbClr val="FF0000"/>
                </a:solidFill>
                <a:effectLst/>
                <a:uLnTx/>
                <a:uFillTx/>
                <a:latin typeface="Tahoma"/>
                <a:ea typeface="+mn-ea"/>
                <a:cs typeface="+mn-cs"/>
              </a:rPr>
              <a:t>observes the chemical reaction</a:t>
            </a:r>
            <a:r>
              <a:rPr kumimoji="0" lang="en-US" sz="1600" b="0" i="0" u="none" strike="noStrike" kern="1200" cap="none" spc="0" normalizeH="0" baseline="0" noProof="0">
                <a:ln>
                  <a:noFill/>
                </a:ln>
                <a:solidFill>
                  <a:srgbClr val="000000"/>
                </a:solidFill>
                <a:effectLst/>
                <a:uLnTx/>
                <a:uFillTx/>
                <a:latin typeface="Tahoma"/>
                <a:ea typeface="+mn-ea"/>
                <a:cs typeface="+mn-cs"/>
              </a:rPr>
              <a:t> via a CMOS sensor. If a </a:t>
            </a:r>
            <a:r>
              <a:rPr kumimoji="0" lang="en-US" sz="1600" b="0" i="0" u="none" strike="noStrike" kern="1200" cap="none" spc="0" normalizeH="0" baseline="0" noProof="0">
                <a:ln>
                  <a:noFill/>
                </a:ln>
                <a:solidFill>
                  <a:srgbClr val="0432FF"/>
                </a:solidFill>
                <a:effectLst/>
                <a:uLnTx/>
                <a:uFillTx/>
                <a:latin typeface="Tahoma"/>
                <a:ea typeface="+mn-ea"/>
                <a:cs typeface="+mn-cs"/>
              </a:rPr>
              <a:t>reaction happens </a:t>
            </a:r>
            <a:r>
              <a:rPr kumimoji="0" lang="en-US" sz="1600" b="0" i="0" u="none" strike="noStrike" kern="1200" cap="none" spc="0" normalizeH="0" baseline="0" noProof="0">
                <a:ln>
                  <a:noFill/>
                </a:ln>
                <a:solidFill>
                  <a:srgbClr val="000000"/>
                </a:solidFill>
                <a:effectLst/>
                <a:uLnTx/>
                <a:uFillTx/>
                <a:latin typeface="Tahoma"/>
                <a:ea typeface="+mn-ea"/>
                <a:cs typeface="+mn-cs"/>
              </a:rPr>
              <a:t>then the base is “A”</a:t>
            </a:r>
          </a:p>
        </p:txBody>
      </p:sp>
      <p:sp>
        <p:nvSpPr>
          <p:cNvPr id="7" name="Oval 6"/>
          <p:cNvSpPr/>
          <p:nvPr/>
        </p:nvSpPr>
        <p:spPr>
          <a:xfrm>
            <a:off x="2005350" y="2204864"/>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p:txBody>
      </p:sp>
      <p:sp>
        <p:nvSpPr>
          <p:cNvPr id="55" name="Oval 54"/>
          <p:cNvSpPr/>
          <p:nvPr/>
        </p:nvSpPr>
        <p:spPr>
          <a:xfrm>
            <a:off x="2009707" y="2565580"/>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p:txBody>
      </p:sp>
      <p:sp>
        <p:nvSpPr>
          <p:cNvPr id="57" name="Oval 56"/>
          <p:cNvSpPr/>
          <p:nvPr/>
        </p:nvSpPr>
        <p:spPr>
          <a:xfrm>
            <a:off x="2009707" y="2914244"/>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p:txBody>
      </p:sp>
      <p:sp>
        <p:nvSpPr>
          <p:cNvPr id="58" name="Oval 57"/>
          <p:cNvSpPr/>
          <p:nvPr/>
        </p:nvSpPr>
        <p:spPr>
          <a:xfrm>
            <a:off x="2013974" y="3280797"/>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p:txBody>
      </p:sp>
      <p:sp>
        <p:nvSpPr>
          <p:cNvPr id="59" name="Oval 58"/>
          <p:cNvSpPr/>
          <p:nvPr/>
        </p:nvSpPr>
        <p:spPr>
          <a:xfrm>
            <a:off x="2018331" y="3641513"/>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endParaRPr kumimoji="0" lang="en-US" sz="1800" b="1" i="0" u="none" strike="noStrike" kern="1200" cap="none" spc="0" normalizeH="0" baseline="0" noProof="0">
              <a:ln>
                <a:noFill/>
              </a:ln>
              <a:solidFill>
                <a:srgbClr val="75BDD5"/>
              </a:solidFill>
              <a:effectLst/>
              <a:uLnTx/>
              <a:uFillTx/>
              <a:latin typeface="Arial Black" panose="020B0A04020102020204" pitchFamily="34" charset="0"/>
              <a:ea typeface="+mn-ea"/>
              <a:cs typeface="+mn-cs"/>
            </a:endParaRPr>
          </a:p>
        </p:txBody>
      </p:sp>
      <p:sp>
        <p:nvSpPr>
          <p:cNvPr id="60" name="Oval 59"/>
          <p:cNvSpPr/>
          <p:nvPr/>
        </p:nvSpPr>
        <p:spPr>
          <a:xfrm>
            <a:off x="2018331" y="3990177"/>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61" name="Oval 60"/>
          <p:cNvSpPr/>
          <p:nvPr/>
        </p:nvSpPr>
        <p:spPr>
          <a:xfrm>
            <a:off x="2013974" y="4334370"/>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p:txBody>
      </p:sp>
      <p:sp>
        <p:nvSpPr>
          <p:cNvPr id="62" name="Oval 61"/>
          <p:cNvSpPr/>
          <p:nvPr/>
        </p:nvSpPr>
        <p:spPr>
          <a:xfrm>
            <a:off x="2013974" y="4683034"/>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66" name="Oval 65"/>
          <p:cNvSpPr/>
          <p:nvPr/>
        </p:nvSpPr>
        <p:spPr>
          <a:xfrm>
            <a:off x="575901" y="4635707"/>
            <a:ext cx="336720" cy="336720"/>
          </a:xfrm>
          <a:prstGeom prst="ellipse">
            <a:avLst/>
          </a:prstGeom>
          <a:ln>
            <a:solidFill>
              <a:srgbClr val="0432F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p:txBody>
      </p:sp>
      <p:pic>
        <p:nvPicPr>
          <p:cNvPr id="66562" name="Picture 2" descr="Image result for camer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874956" y="2955703"/>
            <a:ext cx="723392" cy="723392"/>
          </a:xfrm>
          <a:prstGeom prst="rect">
            <a:avLst/>
          </a:prstGeom>
          <a:noFill/>
          <a:extLst>
            <a:ext uri="{909E8E84-426E-40DD-AFC4-6F175D3DCCD1}">
              <a14:hiddenFill xmlns:a14="http://schemas.microsoft.com/office/drawing/2010/main">
                <a:solidFill>
                  <a:srgbClr val="FFFFFF"/>
                </a:solidFill>
              </a14:hiddenFill>
            </a:ext>
          </a:extLst>
        </p:spPr>
      </p:pic>
      <p:sp>
        <p:nvSpPr>
          <p:cNvPr id="8" name="Explosion 1 7"/>
          <p:cNvSpPr/>
          <p:nvPr/>
        </p:nvSpPr>
        <p:spPr>
          <a:xfrm>
            <a:off x="1532524" y="4418397"/>
            <a:ext cx="504056" cy="395790"/>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Explosion 1 9"/>
          <p:cNvSpPr/>
          <p:nvPr/>
        </p:nvSpPr>
        <p:spPr>
          <a:xfrm>
            <a:off x="1221274" y="3072908"/>
            <a:ext cx="501514" cy="544609"/>
          </a:xfrm>
          <a:prstGeom prst="irregularSeal1">
            <a:avLst/>
          </a:prstGeom>
          <a:solidFill>
            <a:schemeClr val="bg1"/>
          </a:solidFill>
          <a:ln>
            <a:solidFill>
              <a:schemeClr val="accent3">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TextBox 10"/>
          <p:cNvSpPr txBox="1"/>
          <p:nvPr/>
        </p:nvSpPr>
        <p:spPr>
          <a:xfrm>
            <a:off x="768189" y="2467238"/>
            <a:ext cx="10163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ahoma"/>
                <a:ea typeface="+mn-ea"/>
                <a:cs typeface="+mn-cs"/>
              </a:rPr>
              <a:t>Optical Sensor</a:t>
            </a:r>
          </a:p>
        </p:txBody>
      </p:sp>
      <p:pic>
        <p:nvPicPr>
          <p:cNvPr id="68" name="Picture 4" descr="https://www.compoundchem.com/wp-content/uploads/2015/03/The-Chemical-Structures-of-DNA-RNA-Aug-2018.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13595" y="5223661"/>
            <a:ext cx="1898784" cy="92401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https://www.compoundchem.com/wp-content/uploads/2015/03/The-Chemical-Structures-of-DNA-RNA-Aug-2018.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187092" y="5146661"/>
            <a:ext cx="1880384" cy="107801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7308304" y="4293096"/>
            <a:ext cx="82394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endParaRPr kumimoji="0" lang="en-US" sz="7200" b="0" i="0" u="none" strike="noStrike" kern="1200" cap="none" spc="0" normalizeH="0" baseline="0" noProof="0">
              <a:ln>
                <a:noFill/>
              </a:ln>
              <a:solidFill>
                <a:srgbClr val="000000"/>
              </a:solidFill>
              <a:effectLst/>
              <a:uLnTx/>
              <a:uFillTx/>
              <a:latin typeface="Tahoma"/>
              <a:ea typeface="+mn-ea"/>
              <a:cs typeface="+mn-cs"/>
            </a:endParaRPr>
          </a:p>
        </p:txBody>
      </p:sp>
      <p:grpSp>
        <p:nvGrpSpPr>
          <p:cNvPr id="33" name="Group 32"/>
          <p:cNvGrpSpPr/>
          <p:nvPr/>
        </p:nvGrpSpPr>
        <p:grpSpPr>
          <a:xfrm>
            <a:off x="4343037" y="3937719"/>
            <a:ext cx="2445779" cy="1954638"/>
            <a:chOff x="4343037" y="3937719"/>
            <a:chExt cx="2445779" cy="1954638"/>
          </a:xfrm>
        </p:grpSpPr>
        <p:pic>
          <p:nvPicPr>
            <p:cNvPr id="75" name="Picture 7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76" name="Picture 75"/>
            <p:cNvPicPr>
              <a:picLocks noChangeAspect="1"/>
            </p:cNvPicPr>
            <p:nvPr/>
          </p:nvPicPr>
          <p:blipFill rotWithShape="1">
            <a:blip r:embed="rId8"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77" name="Picture 76"/>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34" name="Right Arrow 33"/>
          <p:cNvSpPr/>
          <p:nvPr/>
        </p:nvSpPr>
        <p:spPr>
          <a:xfrm>
            <a:off x="6804248" y="4653136"/>
            <a:ext cx="442822" cy="46992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21459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down)">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6562"/>
                                        </p:tgtEl>
                                        <p:attrNameLst>
                                          <p:attrName>style.visibility</p:attrName>
                                        </p:attrNameLst>
                                      </p:cBhvr>
                                      <p:to>
                                        <p:strVal val="visible"/>
                                      </p:to>
                                    </p:set>
                                    <p:animEffect transition="in" filter="wipe(down)">
                                      <p:cBhvr>
                                        <p:cTn id="24" dur="500"/>
                                        <p:tgtEl>
                                          <p:spTgt spid="66562"/>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fade">
                                      <p:cBhvr>
                                        <p:cTn id="33" dur="500"/>
                                        <p:tgtEl>
                                          <p:spTgt spid="66"/>
                                        </p:tgtEl>
                                      </p:cBhvr>
                                    </p:animEffect>
                                  </p:childTnLst>
                                </p:cTn>
                              </p:par>
                              <p:par>
                                <p:cTn id="34" presetID="63" presetClass="path" presetSubtype="0" accel="50000" decel="50000" fill="hold" grpId="0" nodeType="withEffect">
                                  <p:stCondLst>
                                    <p:cond delay="0"/>
                                  </p:stCondLst>
                                  <p:childTnLst>
                                    <p:animMotion origin="layout" path="M -3.61111E-6 -2.96296E-6 L 0.11615 0.01019 " pathEditMode="relative" rAng="0" ptsTypes="AA">
                                      <p:cBhvr>
                                        <p:cTn id="35" dur="2000" fill="hold"/>
                                        <p:tgtEl>
                                          <p:spTgt spid="66"/>
                                        </p:tgtEl>
                                        <p:attrNameLst>
                                          <p:attrName>ppt_x</p:attrName>
                                          <p:attrName>ppt_y</p:attrName>
                                        </p:attrNameLst>
                                      </p:cBhvr>
                                      <p:rCtr x="5799" y="509"/>
                                    </p:animMotion>
                                  </p:childTnLst>
                                </p:cTn>
                              </p:par>
                            </p:childTnLst>
                          </p:cTn>
                        </p:par>
                        <p:par>
                          <p:cTn id="36" fill="hold">
                            <p:stCondLst>
                              <p:cond delay="2500"/>
                            </p:stCondLst>
                            <p:childTnLst>
                              <p:par>
                                <p:cTn id="37" presetID="53" presetClass="entr" presetSubtype="16"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par>
                          <p:cTn id="42" fill="hold">
                            <p:stCondLst>
                              <p:cond delay="3000"/>
                            </p:stCondLst>
                            <p:childTnLst>
                              <p:par>
                                <p:cTn id="43" presetID="53" presetClass="entr" presetSubtype="16" fill="hold" grpId="0" nodeType="afterEffect">
                                  <p:stCondLst>
                                    <p:cond delay="60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par>
                          <p:cTn id="48" fill="hold">
                            <p:stCondLst>
                              <p:cond delay="4100"/>
                            </p:stCondLst>
                            <p:childTnLst>
                              <p:par>
                                <p:cTn id="49" presetID="10" presetClass="exit" presetSubtype="0" fill="hold" grpId="1"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5100"/>
                            </p:stCondLst>
                            <p:childTnLst>
                              <p:par>
                                <p:cTn id="53" presetID="22" presetClass="entr" presetSubtype="4"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00"/>
                                        <p:tgtEl>
                                          <p:spTgt spid="3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par>
                                <p:cTn id="59" presetID="22" presetClass="entr" presetSubtype="4"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down)">
                                      <p:cBhvr>
                                        <p:cTn id="6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6" grpId="0" animBg="1"/>
      <p:bldP spid="66" grpId="1" animBg="1"/>
      <p:bldP spid="8" grpId="0" animBg="1"/>
      <p:bldP spid="10" grpId="0" animBg="1"/>
      <p:bldP spid="10" grpId="1" animBg="1"/>
      <p:bldP spid="11" grpId="0"/>
      <p:bldP spid="30" grpId="0"/>
      <p:bldP spid="34"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Parallelogram 64"/>
          <p:cNvSpPr/>
          <p:nvPr/>
        </p:nvSpPr>
        <p:spPr>
          <a:xfrm>
            <a:off x="1289183" y="4839976"/>
            <a:ext cx="1778125" cy="285149"/>
          </a:xfrm>
          <a:prstGeom prst="parallelogram">
            <a:avLst>
              <a:gd name="adj" fmla="val 221748"/>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8900000" scaled="1"/>
            <a:tileRect/>
          </a:gradFill>
          <a:ln>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5F5F5F"/>
              </a:solidFill>
              <a:effectLst/>
              <a:uLnTx/>
              <a:uFillTx/>
              <a:latin typeface="europa"/>
              <a:ea typeface="+mn-ea"/>
              <a:cs typeface="+mn-cs"/>
            </a:endParaRPr>
          </a:p>
        </p:txBody>
      </p:sp>
      <p:sp>
        <p:nvSpPr>
          <p:cNvPr id="2" name="Title 1"/>
          <p:cNvSpPr>
            <a:spLocks noGrp="1"/>
          </p:cNvSpPr>
          <p:nvPr>
            <p:ph type="title"/>
          </p:nvPr>
        </p:nvSpPr>
        <p:spPr/>
        <p:txBody>
          <a:bodyPr/>
          <a:lstStyle/>
          <a:p>
            <a:r>
              <a:rPr lang="en-US" dirty="0"/>
              <a:t>How Does Illumina Machine Work?</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Parallelogram 4"/>
          <p:cNvSpPr/>
          <p:nvPr/>
        </p:nvSpPr>
        <p:spPr>
          <a:xfrm>
            <a:off x="3347864" y="2542386"/>
            <a:ext cx="5430043" cy="870789"/>
          </a:xfrm>
          <a:prstGeom prst="parallelogram">
            <a:avLst>
              <a:gd name="adj" fmla="val 221748"/>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8900000" scaled="1"/>
            <a:tileRect/>
          </a:gradFill>
          <a:ln>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5F5F5F"/>
              </a:solidFill>
              <a:effectLst/>
              <a:uLnTx/>
              <a:uFillTx/>
              <a:latin typeface="europa"/>
              <a:ea typeface="+mn-ea"/>
              <a:cs typeface="+mn-cs"/>
            </a:endParaRPr>
          </a:p>
        </p:txBody>
      </p:sp>
      <p:sp>
        <p:nvSpPr>
          <p:cNvPr id="9" name="TextBox 8"/>
          <p:cNvSpPr txBox="1"/>
          <p:nvPr/>
        </p:nvSpPr>
        <p:spPr>
          <a:xfrm>
            <a:off x="4533276" y="1554772"/>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endPar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endPar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14" name="TextBox 13"/>
          <p:cNvSpPr txBox="1"/>
          <p:nvPr/>
        </p:nvSpPr>
        <p:spPr>
          <a:xfrm>
            <a:off x="5232543" y="1268102"/>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endPar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15" name="TextBox 14"/>
          <p:cNvSpPr txBox="1"/>
          <p:nvPr/>
        </p:nvSpPr>
        <p:spPr>
          <a:xfrm>
            <a:off x="6548259" y="1239977"/>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16" name="TextBox 15"/>
          <p:cNvSpPr txBox="1"/>
          <p:nvPr/>
        </p:nvSpPr>
        <p:spPr>
          <a:xfrm>
            <a:off x="5541893" y="1284166"/>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endPar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A</a:t>
            </a:r>
          </a:p>
        </p:txBody>
      </p:sp>
      <p:sp>
        <p:nvSpPr>
          <p:cNvPr id="19" name="TextBox 18"/>
          <p:cNvSpPr txBox="1"/>
          <p:nvPr/>
        </p:nvSpPr>
        <p:spPr>
          <a:xfrm>
            <a:off x="4041551" y="1527542"/>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0" name="TextBox 19"/>
          <p:cNvSpPr txBox="1"/>
          <p:nvPr/>
        </p:nvSpPr>
        <p:spPr>
          <a:xfrm>
            <a:off x="6232595" y="1011786"/>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A</a:t>
            </a:r>
          </a:p>
        </p:txBody>
      </p:sp>
      <p:sp>
        <p:nvSpPr>
          <p:cNvPr id="21" name="TextBox 20"/>
          <p:cNvSpPr txBox="1"/>
          <p:nvPr/>
        </p:nvSpPr>
        <p:spPr>
          <a:xfrm>
            <a:off x="4928475" y="1471608"/>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2" name="TextBox 21"/>
          <p:cNvSpPr txBox="1"/>
          <p:nvPr/>
        </p:nvSpPr>
        <p:spPr>
          <a:xfrm>
            <a:off x="4275333" y="1284166"/>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endPar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G</a:t>
            </a:r>
            <a:endPar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3" name="TextBox 22"/>
          <p:cNvSpPr txBox="1"/>
          <p:nvPr/>
        </p:nvSpPr>
        <p:spPr>
          <a:xfrm>
            <a:off x="5710719" y="1467698"/>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4" name="TextBox 23"/>
          <p:cNvSpPr txBox="1"/>
          <p:nvPr/>
        </p:nvSpPr>
        <p:spPr>
          <a:xfrm>
            <a:off x="6072546" y="1552236"/>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 </a:t>
            </a:r>
            <a:r>
              <a:rPr kumimoji="0" lang="en-US" sz="1600" b="1" i="0" u="none" strike="noStrike" kern="1200" cap="none" spc="0" normalizeH="0" baseline="0" noProof="0" err="1">
                <a:ln>
                  <a:noFill/>
                </a:ln>
                <a:solidFill>
                  <a:srgbClr val="7687CD"/>
                </a:solidFill>
                <a:effectLst/>
                <a:uLnTx/>
                <a:uFillTx/>
                <a:latin typeface="Arial Black" panose="020B0A04020102020204" pitchFamily="34" charset="0"/>
                <a:ea typeface="+mn-ea"/>
                <a:cs typeface="+mn-cs"/>
              </a:rPr>
              <a:t>G</a:t>
            </a: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 </a:t>
            </a:r>
            <a:r>
              <a:rPr kumimoji="0" lang="en-US" sz="1600" b="1" i="0" u="none" strike="noStrike" kern="1200" cap="none" spc="0" normalizeH="0" baseline="0" noProof="0" err="1">
                <a:ln>
                  <a:noFill/>
                </a:ln>
                <a:solidFill>
                  <a:srgbClr val="7687CD"/>
                </a:solidFill>
                <a:effectLst/>
                <a:uLnTx/>
                <a:uFillTx/>
                <a:latin typeface="Arial Black" panose="020B0A04020102020204" pitchFamily="34" charset="0"/>
                <a:ea typeface="+mn-ea"/>
                <a:cs typeface="+mn-cs"/>
              </a:rPr>
              <a:t>G</a:t>
            </a: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 </a:t>
            </a: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5" name="TextBox 24"/>
          <p:cNvSpPr txBox="1"/>
          <p:nvPr/>
        </p:nvSpPr>
        <p:spPr>
          <a:xfrm>
            <a:off x="7891225" y="908720"/>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endPar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6" name="TextBox 25"/>
          <p:cNvSpPr txBox="1"/>
          <p:nvPr/>
        </p:nvSpPr>
        <p:spPr>
          <a:xfrm>
            <a:off x="7194913" y="1055794"/>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7" name="TextBox 26"/>
          <p:cNvSpPr txBox="1"/>
          <p:nvPr/>
        </p:nvSpPr>
        <p:spPr>
          <a:xfrm>
            <a:off x="7543069" y="962908"/>
            <a:ext cx="375150" cy="186512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8" name="TextBox 27"/>
          <p:cNvSpPr txBox="1"/>
          <p:nvPr/>
        </p:nvSpPr>
        <p:spPr>
          <a:xfrm>
            <a:off x="6803506" y="1309981"/>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grpSp>
        <p:nvGrpSpPr>
          <p:cNvPr id="50" name="Group 49"/>
          <p:cNvGrpSpPr/>
          <p:nvPr/>
        </p:nvGrpSpPr>
        <p:grpSpPr>
          <a:xfrm rot="1568797">
            <a:off x="525634" y="4319622"/>
            <a:ext cx="610389" cy="702745"/>
            <a:chOff x="6261691" y="5439667"/>
            <a:chExt cx="610389" cy="702745"/>
          </a:xfrm>
        </p:grpSpPr>
        <p:sp>
          <p:nvSpPr>
            <p:cNvPr id="31" name="Freeform 30"/>
            <p:cNvSpPr/>
            <p:nvPr/>
          </p:nvSpPr>
          <p:spPr>
            <a:xfrm>
              <a:off x="6261691" y="5754988"/>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EF876B"/>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pic>
          <p:nvPicPr>
            <p:cNvPr id="29" name="Picture 2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r="41879"/>
            <a:stretch/>
          </p:blipFill>
          <p:spPr>
            <a:xfrm>
              <a:off x="6262467" y="5439667"/>
              <a:ext cx="609613" cy="702745"/>
            </a:xfrm>
            <a:prstGeom prst="rect">
              <a:avLst/>
            </a:prstGeom>
          </p:spPr>
        </p:pic>
        <p:sp>
          <p:nvSpPr>
            <p:cNvPr id="32" name="Rectangle 31"/>
            <p:cNvSpPr/>
            <p:nvPr/>
          </p:nvSpPr>
          <p:spPr>
            <a:xfrm>
              <a:off x="6366966" y="5791039"/>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T</a:t>
              </a:r>
            </a:p>
          </p:txBody>
        </p:sp>
      </p:grpSp>
      <p:grpSp>
        <p:nvGrpSpPr>
          <p:cNvPr id="48" name="Group 47"/>
          <p:cNvGrpSpPr/>
          <p:nvPr/>
        </p:nvGrpSpPr>
        <p:grpSpPr>
          <a:xfrm>
            <a:off x="2463885" y="1196752"/>
            <a:ext cx="610389" cy="702745"/>
            <a:chOff x="7560604" y="5499377"/>
            <a:chExt cx="610389" cy="702745"/>
          </a:xfrm>
        </p:grpSpPr>
        <p:sp>
          <p:nvSpPr>
            <p:cNvPr id="35" name="Freeform 34"/>
            <p:cNvSpPr/>
            <p:nvPr/>
          </p:nvSpPr>
          <p:spPr>
            <a:xfrm>
              <a:off x="7560604" y="5814698"/>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7588CD"/>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pic>
          <p:nvPicPr>
            <p:cNvPr id="36" name="Picture 3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r="41879"/>
            <a:stretch/>
          </p:blipFill>
          <p:spPr>
            <a:xfrm>
              <a:off x="7561380" y="5499377"/>
              <a:ext cx="609613" cy="702745"/>
            </a:xfrm>
            <a:prstGeom prst="rect">
              <a:avLst/>
            </a:prstGeom>
          </p:spPr>
        </p:pic>
        <p:sp>
          <p:nvSpPr>
            <p:cNvPr id="37" name="Rectangle 36"/>
            <p:cNvSpPr/>
            <p:nvPr/>
          </p:nvSpPr>
          <p:spPr>
            <a:xfrm>
              <a:off x="7665879" y="5850749"/>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G</a:t>
              </a:r>
            </a:p>
          </p:txBody>
        </p:sp>
      </p:grpSp>
      <p:grpSp>
        <p:nvGrpSpPr>
          <p:cNvPr id="47" name="Group 46"/>
          <p:cNvGrpSpPr/>
          <p:nvPr/>
        </p:nvGrpSpPr>
        <p:grpSpPr>
          <a:xfrm>
            <a:off x="1558444" y="1216083"/>
            <a:ext cx="610389" cy="702745"/>
            <a:chOff x="7694107" y="4646422"/>
            <a:chExt cx="610389" cy="702745"/>
          </a:xfrm>
        </p:grpSpPr>
        <p:sp>
          <p:nvSpPr>
            <p:cNvPr id="39" name="Freeform 38"/>
            <p:cNvSpPr/>
            <p:nvPr/>
          </p:nvSpPr>
          <p:spPr>
            <a:xfrm>
              <a:off x="7694107" y="4961743"/>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76BED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pic>
          <p:nvPicPr>
            <p:cNvPr id="40" name="Picture 3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r="41879"/>
            <a:stretch/>
          </p:blipFill>
          <p:spPr>
            <a:xfrm>
              <a:off x="7694883" y="4646422"/>
              <a:ext cx="609613" cy="702745"/>
            </a:xfrm>
            <a:prstGeom prst="rect">
              <a:avLst/>
            </a:prstGeom>
          </p:spPr>
        </p:pic>
        <p:sp>
          <p:nvSpPr>
            <p:cNvPr id="41" name="Rectangle 40"/>
            <p:cNvSpPr/>
            <p:nvPr/>
          </p:nvSpPr>
          <p:spPr>
            <a:xfrm>
              <a:off x="7799382" y="4997794"/>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C</a:t>
              </a:r>
            </a:p>
          </p:txBody>
        </p:sp>
      </p:grpSp>
      <p:sp>
        <p:nvSpPr>
          <p:cNvPr id="51" name="TextBox 50"/>
          <p:cNvSpPr txBox="1"/>
          <p:nvPr/>
        </p:nvSpPr>
        <p:spPr>
          <a:xfrm>
            <a:off x="2651566" y="4384404"/>
            <a:ext cx="7863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Tahoma"/>
                <a:ea typeface="+mn-ea"/>
                <a:cs typeface="+mn-cs"/>
              </a:rPr>
              <a:t>Glass flow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Tahoma"/>
                <a:ea typeface="+mn-ea"/>
                <a:cs typeface="+mn-cs"/>
              </a:rPr>
              <a:t>cell surface</a:t>
            </a:r>
          </a:p>
        </p:txBody>
      </p:sp>
      <p:sp>
        <p:nvSpPr>
          <p:cNvPr id="52" name="Freeform 51"/>
          <p:cNvSpPr/>
          <p:nvPr/>
        </p:nvSpPr>
        <p:spPr>
          <a:xfrm flipH="1" flipV="1">
            <a:off x="2951885" y="4694954"/>
            <a:ext cx="230845" cy="227668"/>
          </a:xfrm>
          <a:custGeom>
            <a:avLst/>
            <a:gdLst>
              <a:gd name="connsiteX0" fmla="*/ 42428 w 371955"/>
              <a:gd name="connsiteY0" fmla="*/ 511948 h 511948"/>
              <a:gd name="connsiteX1" fmla="*/ 25336 w 371955"/>
              <a:gd name="connsiteY1" fmla="*/ 153024 h 511948"/>
              <a:gd name="connsiteX2" fmla="*/ 341530 w 371955"/>
              <a:gd name="connsiteY2" fmla="*/ 16292 h 511948"/>
              <a:gd name="connsiteX3" fmla="*/ 341530 w 371955"/>
              <a:gd name="connsiteY3" fmla="*/ 7746 h 511948"/>
            </a:gdLst>
            <a:ahLst/>
            <a:cxnLst>
              <a:cxn ang="0">
                <a:pos x="connsiteX0" y="connsiteY0"/>
              </a:cxn>
              <a:cxn ang="0">
                <a:pos x="connsiteX1" y="connsiteY1"/>
              </a:cxn>
              <a:cxn ang="0">
                <a:pos x="connsiteX2" y="connsiteY2"/>
              </a:cxn>
              <a:cxn ang="0">
                <a:pos x="connsiteX3" y="connsiteY3"/>
              </a:cxn>
            </a:cxnLst>
            <a:rect l="l" t="t" r="r" b="b"/>
            <a:pathLst>
              <a:path w="371955" h="511948">
                <a:moveTo>
                  <a:pt x="42428" y="511948"/>
                </a:moveTo>
                <a:cubicBezTo>
                  <a:pt x="8957" y="373790"/>
                  <a:pt x="-24514" y="235633"/>
                  <a:pt x="25336" y="153024"/>
                </a:cubicBezTo>
                <a:cubicBezTo>
                  <a:pt x="75186" y="70415"/>
                  <a:pt x="288831" y="40505"/>
                  <a:pt x="341530" y="16292"/>
                </a:cubicBezTo>
                <a:cubicBezTo>
                  <a:pt x="394229" y="-7921"/>
                  <a:pt x="367879" y="-88"/>
                  <a:pt x="341530" y="7746"/>
                </a:cubicBezTo>
              </a:path>
            </a:pathLst>
          </a:custGeom>
          <a:noFill/>
          <a:ln>
            <a:solidFill>
              <a:schemeClr val="tx1"/>
            </a:solidFill>
            <a:headEnd type="none" w="med" len="med"/>
            <a:tailEnd type="triangle" w="med" len="me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Tahoma"/>
              <a:ea typeface="+mn-ea"/>
              <a:cs typeface="+mn-cs"/>
            </a:endParaRPr>
          </a:p>
        </p:txBody>
      </p:sp>
      <p:sp>
        <p:nvSpPr>
          <p:cNvPr id="4" name="TextBox 3">
            <a:extLst>
              <a:ext uri="{FF2B5EF4-FFF2-40B4-BE49-F238E27FC236}">
                <a16:creationId xmlns:a16="http://schemas.microsoft.com/office/drawing/2014/main" id="{47DF7933-77E6-3744-BA52-57A5FF27031A}"/>
              </a:ext>
            </a:extLst>
          </p:cNvPr>
          <p:cNvSpPr txBox="1"/>
          <p:nvPr/>
        </p:nvSpPr>
        <p:spPr>
          <a:xfrm>
            <a:off x="4268797" y="-957010"/>
            <a:ext cx="55301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ahoma"/>
                <a:ea typeface="+mn-ea"/>
                <a:cs typeface="+mn-cs"/>
              </a:rPr>
              <a:t>The sequencer adds </a:t>
            </a:r>
            <a:r>
              <a:rPr kumimoji="0" lang="en-US" sz="1600" b="0" i="0" u="none" strike="noStrike" kern="1200" cap="none" spc="0" normalizeH="0" baseline="0" noProof="0">
                <a:ln>
                  <a:noFill/>
                </a:ln>
                <a:solidFill>
                  <a:srgbClr val="FF0000"/>
                </a:solidFill>
                <a:effectLst/>
                <a:uLnTx/>
                <a:uFillTx/>
                <a:latin typeface="Tahoma"/>
                <a:ea typeface="+mn-ea"/>
                <a:cs typeface="+mn-cs"/>
              </a:rPr>
              <a:t>the molecule “T” </a:t>
            </a:r>
            <a:r>
              <a:rPr kumimoji="0" lang="en-US" sz="1600" b="0" i="0" u="none" strike="noStrike" kern="1200" cap="none" spc="0" normalizeH="0" baseline="0" noProof="0">
                <a:ln>
                  <a:noFill/>
                </a:ln>
                <a:solidFill>
                  <a:srgbClr val="000000"/>
                </a:solidFill>
                <a:effectLst/>
                <a:uLnTx/>
                <a:uFillTx/>
                <a:latin typeface="Tahoma"/>
                <a:ea typeface="+mn-ea"/>
                <a:cs typeface="+mn-cs"/>
              </a:rPr>
              <a:t>to </a:t>
            </a:r>
            <a:r>
              <a:rPr kumimoji="0" lang="en-US" sz="1600" b="0" i="0" u="none" strike="noStrike" kern="1200" cap="none" spc="0" normalizeH="0" baseline="0" noProof="0">
                <a:ln>
                  <a:noFill/>
                </a:ln>
                <a:solidFill>
                  <a:srgbClr val="0000FF"/>
                </a:solidFill>
                <a:effectLst/>
                <a:uLnTx/>
                <a:uFillTx/>
                <a:latin typeface="Tahoma"/>
                <a:ea typeface="+mn-ea"/>
                <a:cs typeface="+mn-cs"/>
              </a:rPr>
              <a:t>all bases near the flow cell</a:t>
            </a:r>
            <a:r>
              <a:rPr kumimoji="0" lang="en-US" sz="1600" b="0" i="0" u="none" strike="noStrike" kern="1200" cap="none" spc="0" normalizeH="0" baseline="0" noProof="0">
                <a:ln>
                  <a:noFill/>
                </a:ln>
                <a:solidFill>
                  <a:srgbClr val="000000"/>
                </a:solidFill>
                <a:effectLst/>
                <a:uLnTx/>
                <a:uFillTx/>
                <a:latin typeface="Tahoma"/>
                <a:ea typeface="+mn-ea"/>
                <a:cs typeface="+mn-cs"/>
              </a:rPr>
              <a:t> surface and </a:t>
            </a:r>
            <a:r>
              <a:rPr kumimoji="0" lang="en-US" sz="1600" b="0" i="0" u="none" strike="noStrike" kern="1200" cap="none" spc="0" normalizeH="0" baseline="0" noProof="0">
                <a:ln>
                  <a:noFill/>
                </a:ln>
                <a:solidFill>
                  <a:srgbClr val="FF0000"/>
                </a:solidFill>
                <a:effectLst/>
                <a:uLnTx/>
                <a:uFillTx/>
                <a:latin typeface="Tahoma"/>
                <a:ea typeface="+mn-ea"/>
                <a:cs typeface="+mn-cs"/>
              </a:rPr>
              <a:t>observes the chemical reaction</a:t>
            </a:r>
            <a:r>
              <a:rPr kumimoji="0" lang="en-US" sz="1600" b="0" i="0" u="none" strike="noStrike" kern="1200" cap="none" spc="0" normalizeH="0" baseline="0" noProof="0">
                <a:ln>
                  <a:noFill/>
                </a:ln>
                <a:solidFill>
                  <a:srgbClr val="000000"/>
                </a:solidFill>
                <a:effectLst/>
                <a:uLnTx/>
                <a:uFillTx/>
                <a:latin typeface="Tahoma"/>
                <a:ea typeface="+mn-ea"/>
                <a:cs typeface="+mn-cs"/>
              </a:rPr>
              <a:t> via a CMOS sensor. If a </a:t>
            </a:r>
            <a:r>
              <a:rPr kumimoji="0" lang="en-US" sz="1600" b="0" i="0" u="none" strike="noStrike" kern="1200" cap="none" spc="0" normalizeH="0" baseline="0" noProof="0">
                <a:ln>
                  <a:noFill/>
                </a:ln>
                <a:solidFill>
                  <a:srgbClr val="0432FF"/>
                </a:solidFill>
                <a:effectLst/>
                <a:uLnTx/>
                <a:uFillTx/>
                <a:latin typeface="Tahoma"/>
                <a:ea typeface="+mn-ea"/>
                <a:cs typeface="+mn-cs"/>
              </a:rPr>
              <a:t>reaction happens </a:t>
            </a:r>
            <a:r>
              <a:rPr kumimoji="0" lang="en-US" sz="1600" b="0" i="0" u="none" strike="noStrike" kern="1200" cap="none" spc="0" normalizeH="0" baseline="0" noProof="0">
                <a:ln>
                  <a:noFill/>
                </a:ln>
                <a:solidFill>
                  <a:srgbClr val="000000"/>
                </a:solidFill>
                <a:effectLst/>
                <a:uLnTx/>
                <a:uFillTx/>
                <a:latin typeface="Tahoma"/>
                <a:ea typeface="+mn-ea"/>
                <a:cs typeface="+mn-cs"/>
              </a:rPr>
              <a:t>then the base is “A”</a:t>
            </a:r>
          </a:p>
        </p:txBody>
      </p:sp>
      <p:grpSp>
        <p:nvGrpSpPr>
          <p:cNvPr id="46" name="Group 45"/>
          <p:cNvGrpSpPr/>
          <p:nvPr/>
        </p:nvGrpSpPr>
        <p:grpSpPr>
          <a:xfrm>
            <a:off x="644207" y="1220739"/>
            <a:ext cx="590436" cy="679773"/>
            <a:chOff x="7588832" y="4012028"/>
            <a:chExt cx="610389" cy="702745"/>
          </a:xfrm>
        </p:grpSpPr>
        <p:sp>
          <p:nvSpPr>
            <p:cNvPr id="43" name="Freeform 42"/>
            <p:cNvSpPr/>
            <p:nvPr/>
          </p:nvSpPr>
          <p:spPr>
            <a:xfrm>
              <a:off x="7588832" y="4327349"/>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DC498D"/>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pic>
          <p:nvPicPr>
            <p:cNvPr id="44" name="Picture 4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r="41879"/>
            <a:stretch/>
          </p:blipFill>
          <p:spPr>
            <a:xfrm>
              <a:off x="7589608" y="4012028"/>
              <a:ext cx="609613" cy="702745"/>
            </a:xfrm>
            <a:prstGeom prst="rect">
              <a:avLst/>
            </a:prstGeom>
          </p:spPr>
        </p:pic>
        <p:sp>
          <p:nvSpPr>
            <p:cNvPr id="45" name="Rectangle 44"/>
            <p:cNvSpPr/>
            <p:nvPr/>
          </p:nvSpPr>
          <p:spPr>
            <a:xfrm>
              <a:off x="7694107" y="4363400"/>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A</a:t>
              </a:r>
            </a:p>
          </p:txBody>
        </p:sp>
      </p:grpSp>
      <p:sp>
        <p:nvSpPr>
          <p:cNvPr id="7" name="Oval 6"/>
          <p:cNvSpPr/>
          <p:nvPr/>
        </p:nvSpPr>
        <p:spPr>
          <a:xfrm>
            <a:off x="2005350" y="2204864"/>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p:txBody>
      </p:sp>
      <p:sp>
        <p:nvSpPr>
          <p:cNvPr id="55" name="Oval 54"/>
          <p:cNvSpPr/>
          <p:nvPr/>
        </p:nvSpPr>
        <p:spPr>
          <a:xfrm>
            <a:off x="2009707" y="2565580"/>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p:txBody>
      </p:sp>
      <p:sp>
        <p:nvSpPr>
          <p:cNvPr id="57" name="Oval 56"/>
          <p:cNvSpPr/>
          <p:nvPr/>
        </p:nvSpPr>
        <p:spPr>
          <a:xfrm>
            <a:off x="2009707" y="2914244"/>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p:txBody>
      </p:sp>
      <p:sp>
        <p:nvSpPr>
          <p:cNvPr id="58" name="Oval 57"/>
          <p:cNvSpPr/>
          <p:nvPr/>
        </p:nvSpPr>
        <p:spPr>
          <a:xfrm>
            <a:off x="2013974" y="3280797"/>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p:txBody>
      </p:sp>
      <p:sp>
        <p:nvSpPr>
          <p:cNvPr id="59" name="Oval 58"/>
          <p:cNvSpPr/>
          <p:nvPr/>
        </p:nvSpPr>
        <p:spPr>
          <a:xfrm>
            <a:off x="2018331" y="3641513"/>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endParaRPr kumimoji="0" lang="en-US" sz="1800" b="1" i="0" u="none" strike="noStrike" kern="1200" cap="none" spc="0" normalizeH="0" baseline="0" noProof="0">
              <a:ln>
                <a:noFill/>
              </a:ln>
              <a:solidFill>
                <a:srgbClr val="75BDD5"/>
              </a:solidFill>
              <a:effectLst/>
              <a:uLnTx/>
              <a:uFillTx/>
              <a:latin typeface="Arial Black" panose="020B0A04020102020204" pitchFamily="34" charset="0"/>
              <a:ea typeface="+mn-ea"/>
              <a:cs typeface="+mn-cs"/>
            </a:endParaRPr>
          </a:p>
        </p:txBody>
      </p:sp>
      <p:sp>
        <p:nvSpPr>
          <p:cNvPr id="60" name="Oval 59"/>
          <p:cNvSpPr/>
          <p:nvPr/>
        </p:nvSpPr>
        <p:spPr>
          <a:xfrm>
            <a:off x="2018331" y="3990177"/>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61" name="Oval 60"/>
          <p:cNvSpPr/>
          <p:nvPr/>
        </p:nvSpPr>
        <p:spPr>
          <a:xfrm>
            <a:off x="2013974" y="4334370"/>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p:txBody>
      </p:sp>
      <p:sp>
        <p:nvSpPr>
          <p:cNvPr id="62" name="Oval 61"/>
          <p:cNvSpPr/>
          <p:nvPr/>
        </p:nvSpPr>
        <p:spPr>
          <a:xfrm>
            <a:off x="2013974" y="4683034"/>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66" name="Oval 65"/>
          <p:cNvSpPr/>
          <p:nvPr/>
        </p:nvSpPr>
        <p:spPr>
          <a:xfrm>
            <a:off x="575901" y="4635707"/>
            <a:ext cx="336720" cy="336720"/>
          </a:xfrm>
          <a:prstGeom prst="ellipse">
            <a:avLst/>
          </a:prstGeom>
          <a:ln>
            <a:solidFill>
              <a:srgbClr val="0432F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p:txBody>
      </p:sp>
      <p:pic>
        <p:nvPicPr>
          <p:cNvPr id="66562" name="Picture 2" descr="Image result for camer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874956" y="2955703"/>
            <a:ext cx="723392" cy="723392"/>
          </a:xfrm>
          <a:prstGeom prst="rect">
            <a:avLst/>
          </a:prstGeom>
          <a:noFill/>
          <a:extLst>
            <a:ext uri="{909E8E84-426E-40DD-AFC4-6F175D3DCCD1}">
              <a14:hiddenFill xmlns:a14="http://schemas.microsoft.com/office/drawing/2010/main">
                <a:solidFill>
                  <a:srgbClr val="FFFFFF"/>
                </a:solidFill>
              </a14:hiddenFill>
            </a:ext>
          </a:extLst>
        </p:spPr>
      </p:pic>
      <p:sp>
        <p:nvSpPr>
          <p:cNvPr id="8" name="Explosion 1 7"/>
          <p:cNvSpPr/>
          <p:nvPr/>
        </p:nvSpPr>
        <p:spPr>
          <a:xfrm>
            <a:off x="1532524" y="4418397"/>
            <a:ext cx="504056" cy="395790"/>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Explosion 1 9"/>
          <p:cNvSpPr/>
          <p:nvPr/>
        </p:nvSpPr>
        <p:spPr>
          <a:xfrm>
            <a:off x="1221274" y="3072908"/>
            <a:ext cx="501514" cy="544609"/>
          </a:xfrm>
          <a:prstGeom prst="irregularSeal1">
            <a:avLst/>
          </a:prstGeom>
          <a:solidFill>
            <a:schemeClr val="bg1"/>
          </a:solidFill>
          <a:ln>
            <a:solidFill>
              <a:schemeClr val="accent3">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TextBox 10"/>
          <p:cNvSpPr txBox="1"/>
          <p:nvPr/>
        </p:nvSpPr>
        <p:spPr>
          <a:xfrm>
            <a:off x="768189" y="2467238"/>
            <a:ext cx="10163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ahoma"/>
                <a:ea typeface="+mn-ea"/>
                <a:cs typeface="+mn-cs"/>
              </a:rPr>
              <a:t>Optical Sensor</a:t>
            </a:r>
          </a:p>
        </p:txBody>
      </p:sp>
      <p:pic>
        <p:nvPicPr>
          <p:cNvPr id="68" name="Picture 4" descr="https://www.compoundchem.com/wp-content/uploads/2015/03/The-Chemical-Structures-of-DNA-RNA-Aug-2018.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13595" y="5223661"/>
            <a:ext cx="1898784" cy="92401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https://www.compoundchem.com/wp-content/uploads/2015/03/The-Chemical-Structures-of-DNA-RNA-Aug-2018.pn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187092" y="5146661"/>
            <a:ext cx="1880384" cy="10780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1" name="Object 70"/>
          <p:cNvGraphicFramePr>
            <a:graphicFrameLocks noChangeAspect="1"/>
          </p:cNvGraphicFramePr>
          <p:nvPr/>
        </p:nvGraphicFramePr>
        <p:xfrm>
          <a:off x="4331251" y="3789040"/>
          <a:ext cx="4895872" cy="2150973"/>
        </p:xfrm>
        <a:graphic>
          <a:graphicData uri="http://schemas.openxmlformats.org/presentationml/2006/ole">
            <mc:AlternateContent xmlns:mc="http://schemas.openxmlformats.org/markup-compatibility/2006">
              <mc:Choice xmlns:v="urn:schemas-microsoft-com:vml" Requires="v">
                <p:oleObj spid="_x0000_s113697" name="Visio" r:id="rId8" imgW="3859192" imgH="1695803" progId="Visio.Drawing.11">
                  <p:embed/>
                </p:oleObj>
              </mc:Choice>
              <mc:Fallback>
                <p:oleObj name="Visio" r:id="rId8" imgW="3859192" imgH="1695803" progId="Visio.Drawing.11">
                  <p:embed/>
                  <p:pic>
                    <p:nvPicPr>
                      <p:cNvPr id="71" name="Object 70"/>
                      <p:cNvPicPr/>
                      <p:nvPr/>
                    </p:nvPicPr>
                    <p:blipFill>
                      <a:blip r:embed="rId9"/>
                      <a:stretch>
                        <a:fillRect/>
                      </a:stretch>
                    </p:blipFill>
                    <p:spPr>
                      <a:xfrm>
                        <a:off x="4331251" y="3789040"/>
                        <a:ext cx="4895872" cy="2150973"/>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A4FE7A4E-3CF3-7844-8015-BB8FC3EA060A}"/>
              </a:ext>
            </a:extLst>
          </p:cNvPr>
          <p:cNvSpPr txBox="1"/>
          <p:nvPr/>
        </p:nvSpPr>
        <p:spPr>
          <a:xfrm>
            <a:off x="6420170" y="5907160"/>
            <a:ext cx="26650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DNA fragment = Read</a:t>
            </a:r>
          </a:p>
        </p:txBody>
      </p:sp>
      <p:sp>
        <p:nvSpPr>
          <p:cNvPr id="12" name="Arc 11">
            <a:extLst>
              <a:ext uri="{FF2B5EF4-FFF2-40B4-BE49-F238E27FC236}">
                <a16:creationId xmlns:a16="http://schemas.microsoft.com/office/drawing/2014/main" id="{6EFAF209-7D27-9E46-9458-F8340B61B6B9}"/>
              </a:ext>
            </a:extLst>
          </p:cNvPr>
          <p:cNvSpPr/>
          <p:nvPr/>
        </p:nvSpPr>
        <p:spPr>
          <a:xfrm>
            <a:off x="8605746" y="5754934"/>
            <a:ext cx="245467" cy="254345"/>
          </a:xfrm>
          <a:prstGeom prst="arc">
            <a:avLst>
              <a:gd name="adj1" fmla="val 14644110"/>
              <a:gd name="adj2" fmla="val 3617865"/>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4224716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wipe(down)">
                                      <p:cBhvr>
                                        <p:cTn id="64" dur="500"/>
                                        <p:tgtEl>
                                          <p:spTgt spid="71"/>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19" grpId="0"/>
      <p:bldP spid="20" grpId="0"/>
      <p:bldP spid="21" grpId="0"/>
      <p:bldP spid="22" grpId="0"/>
      <p:bldP spid="23" grpId="0"/>
      <p:bldP spid="24" grpId="0"/>
      <p:bldP spid="25" grpId="0"/>
      <p:bldP spid="26" grpId="0"/>
      <p:bldP spid="27" grpId="0"/>
      <p:bldP spid="28" grpId="0"/>
      <p:bldP spid="6"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Genetic Similarity Between Species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7410" name="Picture 2" descr="Image result for hu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833" y="1948084"/>
            <a:ext cx="2885194" cy="16200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03648" y="4263755"/>
            <a:ext cx="15770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99.9%</a:t>
            </a:r>
          </a:p>
        </p:txBody>
      </p:sp>
      <p:pic>
        <p:nvPicPr>
          <p:cNvPr id="17414" name="Picture 6" descr="Image result for human and chimpanz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4693" y="980728"/>
            <a:ext cx="1834344" cy="12348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07795" y="1582344"/>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96%</a:t>
            </a:r>
          </a:p>
        </p:txBody>
      </p:sp>
      <p:sp>
        <p:nvSpPr>
          <p:cNvPr id="6" name="Rectangle 5"/>
          <p:cNvSpPr/>
          <p:nvPr/>
        </p:nvSpPr>
        <p:spPr>
          <a:xfrm>
            <a:off x="5678708" y="1213012"/>
            <a:ext cx="270971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Chimpanzee</a:t>
            </a:r>
          </a:p>
        </p:txBody>
      </p:sp>
      <p:sp>
        <p:nvSpPr>
          <p:cNvPr id="11" name="Rectangle 10"/>
          <p:cNvSpPr/>
          <p:nvPr/>
        </p:nvSpPr>
        <p:spPr>
          <a:xfrm>
            <a:off x="691287" y="3785491"/>
            <a:ext cx="254428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Human ~ Human</a:t>
            </a:r>
          </a:p>
        </p:txBody>
      </p:sp>
      <p:pic>
        <p:nvPicPr>
          <p:cNvPr id="17416" name="Picture 8" descr="Image result for human and c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4829" y="2398918"/>
            <a:ext cx="1824062" cy="12303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954004" y="2953540"/>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90%</a:t>
            </a:r>
          </a:p>
        </p:txBody>
      </p:sp>
      <p:sp>
        <p:nvSpPr>
          <p:cNvPr id="14" name="Rectangle 13"/>
          <p:cNvSpPr/>
          <p:nvPr/>
        </p:nvSpPr>
        <p:spPr>
          <a:xfrm>
            <a:off x="5624917" y="2584208"/>
            <a:ext cx="17139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Cat</a:t>
            </a:r>
          </a:p>
        </p:txBody>
      </p:sp>
      <p:pic>
        <p:nvPicPr>
          <p:cNvPr id="17418" name="Picture 10" descr="Image result for human and c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4829" y="3812604"/>
            <a:ext cx="1824062" cy="10260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007795" y="4403097"/>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80%</a:t>
            </a:r>
          </a:p>
        </p:txBody>
      </p:sp>
      <p:sp>
        <p:nvSpPr>
          <p:cNvPr id="17" name="Rectangle 16"/>
          <p:cNvSpPr/>
          <p:nvPr/>
        </p:nvSpPr>
        <p:spPr>
          <a:xfrm>
            <a:off x="5678708" y="4033765"/>
            <a:ext cx="182293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Cow</a:t>
            </a:r>
          </a:p>
        </p:txBody>
      </p:sp>
      <p:pic>
        <p:nvPicPr>
          <p:cNvPr id="17420" name="Picture 12" descr="Image result for human and bana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4829" y="5068970"/>
            <a:ext cx="1824062" cy="121383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007795" y="5636027"/>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50-60%</a:t>
            </a:r>
          </a:p>
        </p:txBody>
      </p:sp>
      <p:sp>
        <p:nvSpPr>
          <p:cNvPr id="20" name="Rectangle 19"/>
          <p:cNvSpPr/>
          <p:nvPr/>
        </p:nvSpPr>
        <p:spPr>
          <a:xfrm>
            <a:off x="5678708" y="5266695"/>
            <a:ext cx="21800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Banana</a:t>
            </a:r>
          </a:p>
        </p:txBody>
      </p:sp>
    </p:spTree>
    <p:extLst>
      <p:ext uri="{BB962C8B-B14F-4D97-AF65-F5344CB8AC3E}">
        <p14:creationId xmlns:p14="http://schemas.microsoft.com/office/powerpoint/2010/main" val="3642297275"/>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Parallelogram 64"/>
          <p:cNvSpPr/>
          <p:nvPr/>
        </p:nvSpPr>
        <p:spPr>
          <a:xfrm>
            <a:off x="1289183" y="4839976"/>
            <a:ext cx="1778125" cy="285149"/>
          </a:xfrm>
          <a:prstGeom prst="parallelogram">
            <a:avLst>
              <a:gd name="adj" fmla="val 221748"/>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8900000" scaled="1"/>
            <a:tileRect/>
          </a:gradFill>
          <a:ln>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5F5F5F"/>
              </a:solidFill>
              <a:effectLst/>
              <a:uLnTx/>
              <a:uFillTx/>
              <a:latin typeface="europa"/>
              <a:ea typeface="+mn-ea"/>
              <a:cs typeface="+mn-cs"/>
            </a:endParaRPr>
          </a:p>
        </p:txBody>
      </p:sp>
      <p:sp>
        <p:nvSpPr>
          <p:cNvPr id="2" name="Title 1"/>
          <p:cNvSpPr>
            <a:spLocks noGrp="1"/>
          </p:cNvSpPr>
          <p:nvPr>
            <p:ph type="title"/>
          </p:nvPr>
        </p:nvSpPr>
        <p:spPr/>
        <p:txBody>
          <a:bodyPr/>
          <a:lstStyle/>
          <a:p>
            <a:r>
              <a:rPr lang="en-US" dirty="0"/>
              <a:t>How Does Illumina Machine Work?</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Parallelogram 4"/>
          <p:cNvSpPr/>
          <p:nvPr/>
        </p:nvSpPr>
        <p:spPr>
          <a:xfrm>
            <a:off x="3347864" y="2542386"/>
            <a:ext cx="5430043" cy="870789"/>
          </a:xfrm>
          <a:prstGeom prst="parallelogram">
            <a:avLst>
              <a:gd name="adj" fmla="val 221748"/>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8900000" scaled="1"/>
            <a:tileRect/>
          </a:gradFill>
          <a:ln>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5F5F5F"/>
              </a:solidFill>
              <a:effectLst/>
              <a:uLnTx/>
              <a:uFillTx/>
              <a:latin typeface="europa"/>
              <a:ea typeface="+mn-ea"/>
              <a:cs typeface="+mn-cs"/>
            </a:endParaRPr>
          </a:p>
        </p:txBody>
      </p:sp>
      <p:sp>
        <p:nvSpPr>
          <p:cNvPr id="9" name="TextBox 8"/>
          <p:cNvSpPr txBox="1"/>
          <p:nvPr/>
        </p:nvSpPr>
        <p:spPr>
          <a:xfrm>
            <a:off x="4533276" y="1554772"/>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endPar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endPar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14" name="TextBox 13"/>
          <p:cNvSpPr txBox="1"/>
          <p:nvPr/>
        </p:nvSpPr>
        <p:spPr>
          <a:xfrm>
            <a:off x="5232543" y="1268102"/>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endPar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15" name="TextBox 14"/>
          <p:cNvSpPr txBox="1"/>
          <p:nvPr/>
        </p:nvSpPr>
        <p:spPr>
          <a:xfrm>
            <a:off x="6548259" y="1239977"/>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16" name="TextBox 15"/>
          <p:cNvSpPr txBox="1"/>
          <p:nvPr/>
        </p:nvSpPr>
        <p:spPr>
          <a:xfrm>
            <a:off x="5541893" y="1284166"/>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endPar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A</a:t>
            </a:r>
          </a:p>
        </p:txBody>
      </p:sp>
      <p:sp>
        <p:nvSpPr>
          <p:cNvPr id="19" name="TextBox 18"/>
          <p:cNvSpPr txBox="1"/>
          <p:nvPr/>
        </p:nvSpPr>
        <p:spPr>
          <a:xfrm>
            <a:off x="4041551" y="1527542"/>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0" name="TextBox 19"/>
          <p:cNvSpPr txBox="1"/>
          <p:nvPr/>
        </p:nvSpPr>
        <p:spPr>
          <a:xfrm>
            <a:off x="6232595" y="1011786"/>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A</a:t>
            </a:r>
          </a:p>
        </p:txBody>
      </p:sp>
      <p:sp>
        <p:nvSpPr>
          <p:cNvPr id="21" name="TextBox 20"/>
          <p:cNvSpPr txBox="1"/>
          <p:nvPr/>
        </p:nvSpPr>
        <p:spPr>
          <a:xfrm>
            <a:off x="4928475" y="1471608"/>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2" name="TextBox 21"/>
          <p:cNvSpPr txBox="1"/>
          <p:nvPr/>
        </p:nvSpPr>
        <p:spPr>
          <a:xfrm>
            <a:off x="4275333" y="1284166"/>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endPar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G</a:t>
            </a:r>
            <a:endPar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3" name="TextBox 22"/>
          <p:cNvSpPr txBox="1"/>
          <p:nvPr/>
        </p:nvSpPr>
        <p:spPr>
          <a:xfrm>
            <a:off x="5710719" y="1467698"/>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4" name="TextBox 23"/>
          <p:cNvSpPr txBox="1"/>
          <p:nvPr/>
        </p:nvSpPr>
        <p:spPr>
          <a:xfrm>
            <a:off x="6072546" y="1552236"/>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 </a:t>
            </a:r>
            <a:r>
              <a:rPr kumimoji="0" lang="en-US" sz="1600" b="1" i="0" u="none" strike="noStrike" kern="1200" cap="none" spc="0" normalizeH="0" baseline="0" noProof="0" err="1">
                <a:ln>
                  <a:noFill/>
                </a:ln>
                <a:solidFill>
                  <a:srgbClr val="7687CD"/>
                </a:solidFill>
                <a:effectLst/>
                <a:uLnTx/>
                <a:uFillTx/>
                <a:latin typeface="Arial Black" panose="020B0A04020102020204" pitchFamily="34" charset="0"/>
                <a:ea typeface="+mn-ea"/>
                <a:cs typeface="+mn-cs"/>
              </a:rPr>
              <a:t>G</a:t>
            </a: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 </a:t>
            </a:r>
            <a:r>
              <a:rPr kumimoji="0" lang="en-US" sz="1600" b="1" i="0" u="none" strike="noStrike" kern="1200" cap="none" spc="0" normalizeH="0" baseline="0" noProof="0" err="1">
                <a:ln>
                  <a:noFill/>
                </a:ln>
                <a:solidFill>
                  <a:srgbClr val="7687CD"/>
                </a:solidFill>
                <a:effectLst/>
                <a:uLnTx/>
                <a:uFillTx/>
                <a:latin typeface="Arial Black" panose="020B0A04020102020204" pitchFamily="34" charset="0"/>
                <a:ea typeface="+mn-ea"/>
                <a:cs typeface="+mn-cs"/>
              </a:rPr>
              <a:t>G</a:t>
            </a: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 </a:t>
            </a: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5" name="TextBox 24"/>
          <p:cNvSpPr txBox="1"/>
          <p:nvPr/>
        </p:nvSpPr>
        <p:spPr>
          <a:xfrm>
            <a:off x="7891225" y="908720"/>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endPar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6" name="TextBox 25"/>
          <p:cNvSpPr txBox="1"/>
          <p:nvPr/>
        </p:nvSpPr>
        <p:spPr>
          <a:xfrm>
            <a:off x="7194913" y="1055794"/>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7" name="TextBox 26"/>
          <p:cNvSpPr txBox="1"/>
          <p:nvPr/>
        </p:nvSpPr>
        <p:spPr>
          <a:xfrm>
            <a:off x="7543069" y="962908"/>
            <a:ext cx="375150" cy="186512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8" name="TextBox 27"/>
          <p:cNvSpPr txBox="1"/>
          <p:nvPr/>
        </p:nvSpPr>
        <p:spPr>
          <a:xfrm>
            <a:off x="6803506" y="1309981"/>
            <a:ext cx="375150"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grpSp>
        <p:nvGrpSpPr>
          <p:cNvPr id="50" name="Group 49"/>
          <p:cNvGrpSpPr/>
          <p:nvPr/>
        </p:nvGrpSpPr>
        <p:grpSpPr>
          <a:xfrm rot="1568797">
            <a:off x="525634" y="4319622"/>
            <a:ext cx="610389" cy="702745"/>
            <a:chOff x="6261691" y="5439667"/>
            <a:chExt cx="610389" cy="702745"/>
          </a:xfrm>
        </p:grpSpPr>
        <p:sp>
          <p:nvSpPr>
            <p:cNvPr id="31" name="Freeform 30"/>
            <p:cNvSpPr/>
            <p:nvPr/>
          </p:nvSpPr>
          <p:spPr>
            <a:xfrm>
              <a:off x="6261691" y="5754988"/>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EF876B"/>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pic>
          <p:nvPicPr>
            <p:cNvPr id="29" name="Picture 2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r="41879"/>
            <a:stretch/>
          </p:blipFill>
          <p:spPr>
            <a:xfrm>
              <a:off x="6262467" y="5439667"/>
              <a:ext cx="609613" cy="702745"/>
            </a:xfrm>
            <a:prstGeom prst="rect">
              <a:avLst/>
            </a:prstGeom>
          </p:spPr>
        </p:pic>
        <p:sp>
          <p:nvSpPr>
            <p:cNvPr id="32" name="Rectangle 31"/>
            <p:cNvSpPr/>
            <p:nvPr/>
          </p:nvSpPr>
          <p:spPr>
            <a:xfrm>
              <a:off x="6366966" y="5791039"/>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T</a:t>
              </a:r>
            </a:p>
          </p:txBody>
        </p:sp>
      </p:grpSp>
      <p:grpSp>
        <p:nvGrpSpPr>
          <p:cNvPr id="48" name="Group 47"/>
          <p:cNvGrpSpPr/>
          <p:nvPr/>
        </p:nvGrpSpPr>
        <p:grpSpPr>
          <a:xfrm>
            <a:off x="2463885" y="1196752"/>
            <a:ext cx="610389" cy="702745"/>
            <a:chOff x="7560604" y="5499377"/>
            <a:chExt cx="610389" cy="702745"/>
          </a:xfrm>
        </p:grpSpPr>
        <p:sp>
          <p:nvSpPr>
            <p:cNvPr id="35" name="Freeform 34"/>
            <p:cNvSpPr/>
            <p:nvPr/>
          </p:nvSpPr>
          <p:spPr>
            <a:xfrm>
              <a:off x="7560604" y="5814698"/>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7588CD"/>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pic>
          <p:nvPicPr>
            <p:cNvPr id="36" name="Picture 3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r="41879"/>
            <a:stretch/>
          </p:blipFill>
          <p:spPr>
            <a:xfrm>
              <a:off x="7561380" y="5499377"/>
              <a:ext cx="609613" cy="702745"/>
            </a:xfrm>
            <a:prstGeom prst="rect">
              <a:avLst/>
            </a:prstGeom>
          </p:spPr>
        </p:pic>
        <p:sp>
          <p:nvSpPr>
            <p:cNvPr id="37" name="Rectangle 36"/>
            <p:cNvSpPr/>
            <p:nvPr/>
          </p:nvSpPr>
          <p:spPr>
            <a:xfrm>
              <a:off x="7665879" y="5850749"/>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G</a:t>
              </a:r>
            </a:p>
          </p:txBody>
        </p:sp>
      </p:grpSp>
      <p:grpSp>
        <p:nvGrpSpPr>
          <p:cNvPr id="47" name="Group 46"/>
          <p:cNvGrpSpPr/>
          <p:nvPr/>
        </p:nvGrpSpPr>
        <p:grpSpPr>
          <a:xfrm>
            <a:off x="1558444" y="1216083"/>
            <a:ext cx="610389" cy="702745"/>
            <a:chOff x="7694107" y="4646422"/>
            <a:chExt cx="610389" cy="702745"/>
          </a:xfrm>
        </p:grpSpPr>
        <p:sp>
          <p:nvSpPr>
            <p:cNvPr id="39" name="Freeform 38"/>
            <p:cNvSpPr/>
            <p:nvPr/>
          </p:nvSpPr>
          <p:spPr>
            <a:xfrm>
              <a:off x="7694107" y="4961743"/>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76BED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pic>
          <p:nvPicPr>
            <p:cNvPr id="40" name="Picture 3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r="41879"/>
            <a:stretch/>
          </p:blipFill>
          <p:spPr>
            <a:xfrm>
              <a:off x="7694883" y="4646422"/>
              <a:ext cx="609613" cy="702745"/>
            </a:xfrm>
            <a:prstGeom prst="rect">
              <a:avLst/>
            </a:prstGeom>
          </p:spPr>
        </p:pic>
        <p:sp>
          <p:nvSpPr>
            <p:cNvPr id="41" name="Rectangle 40"/>
            <p:cNvSpPr/>
            <p:nvPr/>
          </p:nvSpPr>
          <p:spPr>
            <a:xfrm>
              <a:off x="7799382" y="4997794"/>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C</a:t>
              </a:r>
            </a:p>
          </p:txBody>
        </p:sp>
      </p:grpSp>
      <p:sp>
        <p:nvSpPr>
          <p:cNvPr id="51" name="TextBox 50"/>
          <p:cNvSpPr txBox="1"/>
          <p:nvPr/>
        </p:nvSpPr>
        <p:spPr>
          <a:xfrm>
            <a:off x="2651566" y="4384404"/>
            <a:ext cx="7863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Tahoma"/>
                <a:ea typeface="+mn-ea"/>
                <a:cs typeface="+mn-cs"/>
              </a:rPr>
              <a:t>Glass flow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Tahoma"/>
                <a:ea typeface="+mn-ea"/>
                <a:cs typeface="+mn-cs"/>
              </a:rPr>
              <a:t>cell surface</a:t>
            </a:r>
          </a:p>
        </p:txBody>
      </p:sp>
      <p:sp>
        <p:nvSpPr>
          <p:cNvPr id="52" name="Freeform 51"/>
          <p:cNvSpPr/>
          <p:nvPr/>
        </p:nvSpPr>
        <p:spPr>
          <a:xfrm flipH="1" flipV="1">
            <a:off x="2951885" y="4694954"/>
            <a:ext cx="230845" cy="227668"/>
          </a:xfrm>
          <a:custGeom>
            <a:avLst/>
            <a:gdLst>
              <a:gd name="connsiteX0" fmla="*/ 42428 w 371955"/>
              <a:gd name="connsiteY0" fmla="*/ 511948 h 511948"/>
              <a:gd name="connsiteX1" fmla="*/ 25336 w 371955"/>
              <a:gd name="connsiteY1" fmla="*/ 153024 h 511948"/>
              <a:gd name="connsiteX2" fmla="*/ 341530 w 371955"/>
              <a:gd name="connsiteY2" fmla="*/ 16292 h 511948"/>
              <a:gd name="connsiteX3" fmla="*/ 341530 w 371955"/>
              <a:gd name="connsiteY3" fmla="*/ 7746 h 511948"/>
            </a:gdLst>
            <a:ahLst/>
            <a:cxnLst>
              <a:cxn ang="0">
                <a:pos x="connsiteX0" y="connsiteY0"/>
              </a:cxn>
              <a:cxn ang="0">
                <a:pos x="connsiteX1" y="connsiteY1"/>
              </a:cxn>
              <a:cxn ang="0">
                <a:pos x="connsiteX2" y="connsiteY2"/>
              </a:cxn>
              <a:cxn ang="0">
                <a:pos x="connsiteX3" y="connsiteY3"/>
              </a:cxn>
            </a:cxnLst>
            <a:rect l="l" t="t" r="r" b="b"/>
            <a:pathLst>
              <a:path w="371955" h="511948">
                <a:moveTo>
                  <a:pt x="42428" y="511948"/>
                </a:moveTo>
                <a:cubicBezTo>
                  <a:pt x="8957" y="373790"/>
                  <a:pt x="-24514" y="235633"/>
                  <a:pt x="25336" y="153024"/>
                </a:cubicBezTo>
                <a:cubicBezTo>
                  <a:pt x="75186" y="70415"/>
                  <a:pt x="288831" y="40505"/>
                  <a:pt x="341530" y="16292"/>
                </a:cubicBezTo>
                <a:cubicBezTo>
                  <a:pt x="394229" y="-7921"/>
                  <a:pt x="367879" y="-88"/>
                  <a:pt x="341530" y="7746"/>
                </a:cubicBezTo>
              </a:path>
            </a:pathLst>
          </a:custGeom>
          <a:noFill/>
          <a:ln>
            <a:solidFill>
              <a:schemeClr val="tx1"/>
            </a:solidFill>
            <a:headEnd type="none" w="med" len="med"/>
            <a:tailEnd type="triangle" w="med" len="me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Tahoma"/>
              <a:ea typeface="+mn-ea"/>
              <a:cs typeface="+mn-cs"/>
            </a:endParaRPr>
          </a:p>
        </p:txBody>
      </p:sp>
      <p:sp>
        <p:nvSpPr>
          <p:cNvPr id="4" name="TextBox 3">
            <a:extLst>
              <a:ext uri="{FF2B5EF4-FFF2-40B4-BE49-F238E27FC236}">
                <a16:creationId xmlns:a16="http://schemas.microsoft.com/office/drawing/2014/main" id="{47DF7933-77E6-3744-BA52-57A5FF27031A}"/>
              </a:ext>
            </a:extLst>
          </p:cNvPr>
          <p:cNvSpPr txBox="1"/>
          <p:nvPr/>
        </p:nvSpPr>
        <p:spPr>
          <a:xfrm>
            <a:off x="4268797" y="-957010"/>
            <a:ext cx="55301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ahoma"/>
                <a:ea typeface="+mn-ea"/>
                <a:cs typeface="+mn-cs"/>
              </a:rPr>
              <a:t>The sequencer adds </a:t>
            </a:r>
            <a:r>
              <a:rPr kumimoji="0" lang="en-US" sz="1600" b="0" i="0" u="none" strike="noStrike" kern="1200" cap="none" spc="0" normalizeH="0" baseline="0" noProof="0">
                <a:ln>
                  <a:noFill/>
                </a:ln>
                <a:solidFill>
                  <a:srgbClr val="FF0000"/>
                </a:solidFill>
                <a:effectLst/>
                <a:uLnTx/>
                <a:uFillTx/>
                <a:latin typeface="Tahoma"/>
                <a:ea typeface="+mn-ea"/>
                <a:cs typeface="+mn-cs"/>
              </a:rPr>
              <a:t>the molecule “T” </a:t>
            </a:r>
            <a:r>
              <a:rPr kumimoji="0" lang="en-US" sz="1600" b="0" i="0" u="none" strike="noStrike" kern="1200" cap="none" spc="0" normalizeH="0" baseline="0" noProof="0">
                <a:ln>
                  <a:noFill/>
                </a:ln>
                <a:solidFill>
                  <a:srgbClr val="000000"/>
                </a:solidFill>
                <a:effectLst/>
                <a:uLnTx/>
                <a:uFillTx/>
                <a:latin typeface="Tahoma"/>
                <a:ea typeface="+mn-ea"/>
                <a:cs typeface="+mn-cs"/>
              </a:rPr>
              <a:t>to </a:t>
            </a:r>
            <a:r>
              <a:rPr kumimoji="0" lang="en-US" sz="1600" b="0" i="0" u="none" strike="noStrike" kern="1200" cap="none" spc="0" normalizeH="0" baseline="0" noProof="0">
                <a:ln>
                  <a:noFill/>
                </a:ln>
                <a:solidFill>
                  <a:srgbClr val="0000FF"/>
                </a:solidFill>
                <a:effectLst/>
                <a:uLnTx/>
                <a:uFillTx/>
                <a:latin typeface="Tahoma"/>
                <a:ea typeface="+mn-ea"/>
                <a:cs typeface="+mn-cs"/>
              </a:rPr>
              <a:t>all bases near the flow cell</a:t>
            </a:r>
            <a:r>
              <a:rPr kumimoji="0" lang="en-US" sz="1600" b="0" i="0" u="none" strike="noStrike" kern="1200" cap="none" spc="0" normalizeH="0" baseline="0" noProof="0">
                <a:ln>
                  <a:noFill/>
                </a:ln>
                <a:solidFill>
                  <a:srgbClr val="000000"/>
                </a:solidFill>
                <a:effectLst/>
                <a:uLnTx/>
                <a:uFillTx/>
                <a:latin typeface="Tahoma"/>
                <a:ea typeface="+mn-ea"/>
                <a:cs typeface="+mn-cs"/>
              </a:rPr>
              <a:t> surface and </a:t>
            </a:r>
            <a:r>
              <a:rPr kumimoji="0" lang="en-US" sz="1600" b="0" i="0" u="none" strike="noStrike" kern="1200" cap="none" spc="0" normalizeH="0" baseline="0" noProof="0">
                <a:ln>
                  <a:noFill/>
                </a:ln>
                <a:solidFill>
                  <a:srgbClr val="FF0000"/>
                </a:solidFill>
                <a:effectLst/>
                <a:uLnTx/>
                <a:uFillTx/>
                <a:latin typeface="Tahoma"/>
                <a:ea typeface="+mn-ea"/>
                <a:cs typeface="+mn-cs"/>
              </a:rPr>
              <a:t>observes the chemical reaction</a:t>
            </a:r>
            <a:r>
              <a:rPr kumimoji="0" lang="en-US" sz="1600" b="0" i="0" u="none" strike="noStrike" kern="1200" cap="none" spc="0" normalizeH="0" baseline="0" noProof="0">
                <a:ln>
                  <a:noFill/>
                </a:ln>
                <a:solidFill>
                  <a:srgbClr val="000000"/>
                </a:solidFill>
                <a:effectLst/>
                <a:uLnTx/>
                <a:uFillTx/>
                <a:latin typeface="Tahoma"/>
                <a:ea typeface="+mn-ea"/>
                <a:cs typeface="+mn-cs"/>
              </a:rPr>
              <a:t> via a CMOS sensor. If a </a:t>
            </a:r>
            <a:r>
              <a:rPr kumimoji="0" lang="en-US" sz="1600" b="0" i="0" u="none" strike="noStrike" kern="1200" cap="none" spc="0" normalizeH="0" baseline="0" noProof="0">
                <a:ln>
                  <a:noFill/>
                </a:ln>
                <a:solidFill>
                  <a:srgbClr val="0432FF"/>
                </a:solidFill>
                <a:effectLst/>
                <a:uLnTx/>
                <a:uFillTx/>
                <a:latin typeface="Tahoma"/>
                <a:ea typeface="+mn-ea"/>
                <a:cs typeface="+mn-cs"/>
              </a:rPr>
              <a:t>reaction happens </a:t>
            </a:r>
            <a:r>
              <a:rPr kumimoji="0" lang="en-US" sz="1600" b="0" i="0" u="none" strike="noStrike" kern="1200" cap="none" spc="0" normalizeH="0" baseline="0" noProof="0">
                <a:ln>
                  <a:noFill/>
                </a:ln>
                <a:solidFill>
                  <a:srgbClr val="000000"/>
                </a:solidFill>
                <a:effectLst/>
                <a:uLnTx/>
                <a:uFillTx/>
                <a:latin typeface="Tahoma"/>
                <a:ea typeface="+mn-ea"/>
                <a:cs typeface="+mn-cs"/>
              </a:rPr>
              <a:t>then the base is “A”</a:t>
            </a:r>
          </a:p>
        </p:txBody>
      </p:sp>
      <p:grpSp>
        <p:nvGrpSpPr>
          <p:cNvPr id="46" name="Group 45"/>
          <p:cNvGrpSpPr/>
          <p:nvPr/>
        </p:nvGrpSpPr>
        <p:grpSpPr>
          <a:xfrm>
            <a:off x="644207" y="1220739"/>
            <a:ext cx="590436" cy="679773"/>
            <a:chOff x="7588832" y="4012028"/>
            <a:chExt cx="610389" cy="702745"/>
          </a:xfrm>
        </p:grpSpPr>
        <p:sp>
          <p:nvSpPr>
            <p:cNvPr id="43" name="Freeform 42"/>
            <p:cNvSpPr/>
            <p:nvPr/>
          </p:nvSpPr>
          <p:spPr>
            <a:xfrm>
              <a:off x="7588832" y="4327349"/>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DC498D"/>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pic>
          <p:nvPicPr>
            <p:cNvPr id="44" name="Picture 4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r="41879"/>
            <a:stretch/>
          </p:blipFill>
          <p:spPr>
            <a:xfrm>
              <a:off x="7589608" y="4012028"/>
              <a:ext cx="609613" cy="702745"/>
            </a:xfrm>
            <a:prstGeom prst="rect">
              <a:avLst/>
            </a:prstGeom>
          </p:spPr>
        </p:pic>
        <p:sp>
          <p:nvSpPr>
            <p:cNvPr id="45" name="Rectangle 44"/>
            <p:cNvSpPr/>
            <p:nvPr/>
          </p:nvSpPr>
          <p:spPr>
            <a:xfrm>
              <a:off x="7694107" y="4363400"/>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A</a:t>
              </a:r>
            </a:p>
          </p:txBody>
        </p:sp>
      </p:grpSp>
      <p:sp>
        <p:nvSpPr>
          <p:cNvPr id="7" name="Oval 6"/>
          <p:cNvSpPr/>
          <p:nvPr/>
        </p:nvSpPr>
        <p:spPr>
          <a:xfrm>
            <a:off x="2005350" y="2204864"/>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p:txBody>
      </p:sp>
      <p:sp>
        <p:nvSpPr>
          <p:cNvPr id="55" name="Oval 54"/>
          <p:cNvSpPr/>
          <p:nvPr/>
        </p:nvSpPr>
        <p:spPr>
          <a:xfrm>
            <a:off x="2009707" y="2565580"/>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p:txBody>
      </p:sp>
      <p:sp>
        <p:nvSpPr>
          <p:cNvPr id="57" name="Oval 56"/>
          <p:cNvSpPr/>
          <p:nvPr/>
        </p:nvSpPr>
        <p:spPr>
          <a:xfrm>
            <a:off x="2009707" y="2914244"/>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p>
        </p:txBody>
      </p:sp>
      <p:sp>
        <p:nvSpPr>
          <p:cNvPr id="58" name="Oval 57"/>
          <p:cNvSpPr/>
          <p:nvPr/>
        </p:nvSpPr>
        <p:spPr>
          <a:xfrm>
            <a:off x="2013974" y="3280797"/>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687CD"/>
                </a:solidFill>
                <a:effectLst/>
                <a:uLnTx/>
                <a:uFillTx/>
                <a:latin typeface="Arial Black" panose="020B0A04020102020204" pitchFamily="34" charset="0"/>
                <a:ea typeface="+mn-ea"/>
                <a:cs typeface="+mn-cs"/>
              </a:rPr>
              <a:t>G</a:t>
            </a:r>
          </a:p>
        </p:txBody>
      </p:sp>
      <p:sp>
        <p:nvSpPr>
          <p:cNvPr id="59" name="Oval 58"/>
          <p:cNvSpPr/>
          <p:nvPr/>
        </p:nvSpPr>
        <p:spPr>
          <a:xfrm>
            <a:off x="2018331" y="3641513"/>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endParaRPr kumimoji="0" lang="en-US" sz="1800" b="1" i="0" u="none" strike="noStrike" kern="1200" cap="none" spc="0" normalizeH="0" baseline="0" noProof="0">
              <a:ln>
                <a:noFill/>
              </a:ln>
              <a:solidFill>
                <a:srgbClr val="75BDD5"/>
              </a:solidFill>
              <a:effectLst/>
              <a:uLnTx/>
              <a:uFillTx/>
              <a:latin typeface="Arial Black" panose="020B0A04020102020204" pitchFamily="34" charset="0"/>
              <a:ea typeface="+mn-ea"/>
              <a:cs typeface="+mn-cs"/>
            </a:endParaRPr>
          </a:p>
        </p:txBody>
      </p:sp>
      <p:sp>
        <p:nvSpPr>
          <p:cNvPr id="60" name="Oval 59"/>
          <p:cNvSpPr/>
          <p:nvPr/>
        </p:nvSpPr>
        <p:spPr>
          <a:xfrm>
            <a:off x="2018331" y="3990177"/>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61" name="Oval 60"/>
          <p:cNvSpPr/>
          <p:nvPr/>
        </p:nvSpPr>
        <p:spPr>
          <a:xfrm>
            <a:off x="2013974" y="4334370"/>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5BDD5"/>
                </a:solidFill>
                <a:effectLst/>
                <a:uLnTx/>
                <a:uFillTx/>
                <a:latin typeface="Arial Black" panose="020B0A04020102020204" pitchFamily="34" charset="0"/>
                <a:ea typeface="+mn-ea"/>
                <a:cs typeface="+mn-cs"/>
              </a:rPr>
              <a:t>C</a:t>
            </a:r>
          </a:p>
        </p:txBody>
      </p:sp>
      <p:sp>
        <p:nvSpPr>
          <p:cNvPr id="62" name="Oval 61"/>
          <p:cNvSpPr/>
          <p:nvPr/>
        </p:nvSpPr>
        <p:spPr>
          <a:xfrm>
            <a:off x="2013974" y="4683034"/>
            <a:ext cx="336720" cy="3367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E498D"/>
                </a:solidFill>
                <a:effectLst/>
                <a:uLnTx/>
                <a:uFillTx/>
                <a:latin typeface="Arial Black" panose="020B0A04020102020204" pitchFamily="34" charset="0"/>
                <a:ea typeface="+mn-ea"/>
                <a:cs typeface="+mn-cs"/>
              </a:rPr>
              <a:t>A</a:t>
            </a: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66" name="Oval 65"/>
          <p:cNvSpPr/>
          <p:nvPr/>
        </p:nvSpPr>
        <p:spPr>
          <a:xfrm>
            <a:off x="575901" y="4635707"/>
            <a:ext cx="336720" cy="336720"/>
          </a:xfrm>
          <a:prstGeom prst="ellipse">
            <a:avLst/>
          </a:prstGeom>
          <a:ln>
            <a:solidFill>
              <a:srgbClr val="0432F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F866A"/>
                </a:solidFill>
                <a:effectLst/>
                <a:uLnTx/>
                <a:uFillTx/>
                <a:latin typeface="Arial Black" panose="020B0A04020102020204" pitchFamily="34" charset="0"/>
                <a:ea typeface="+mn-ea"/>
                <a:cs typeface="+mn-cs"/>
              </a:rPr>
              <a:t>T</a:t>
            </a:r>
          </a:p>
        </p:txBody>
      </p:sp>
      <p:pic>
        <p:nvPicPr>
          <p:cNvPr id="66562" name="Picture 2" descr="Image result for camer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874956" y="2955703"/>
            <a:ext cx="723392" cy="723392"/>
          </a:xfrm>
          <a:prstGeom prst="rect">
            <a:avLst/>
          </a:prstGeom>
          <a:noFill/>
          <a:extLst>
            <a:ext uri="{909E8E84-426E-40DD-AFC4-6F175D3DCCD1}">
              <a14:hiddenFill xmlns:a14="http://schemas.microsoft.com/office/drawing/2010/main">
                <a:solidFill>
                  <a:srgbClr val="FFFFFF"/>
                </a:solidFill>
              </a14:hiddenFill>
            </a:ext>
          </a:extLst>
        </p:spPr>
      </p:pic>
      <p:sp>
        <p:nvSpPr>
          <p:cNvPr id="8" name="Explosion 1 7"/>
          <p:cNvSpPr/>
          <p:nvPr/>
        </p:nvSpPr>
        <p:spPr>
          <a:xfrm>
            <a:off x="1532524" y="4418397"/>
            <a:ext cx="504056" cy="395790"/>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Explosion 1 9"/>
          <p:cNvSpPr/>
          <p:nvPr/>
        </p:nvSpPr>
        <p:spPr>
          <a:xfrm>
            <a:off x="1221274" y="3072908"/>
            <a:ext cx="501514" cy="544609"/>
          </a:xfrm>
          <a:prstGeom prst="irregularSeal1">
            <a:avLst/>
          </a:prstGeom>
          <a:solidFill>
            <a:schemeClr val="bg1"/>
          </a:solidFill>
          <a:ln>
            <a:solidFill>
              <a:schemeClr val="accent3">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TextBox 10"/>
          <p:cNvSpPr txBox="1"/>
          <p:nvPr/>
        </p:nvSpPr>
        <p:spPr>
          <a:xfrm>
            <a:off x="768189" y="2467238"/>
            <a:ext cx="10163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ahoma"/>
                <a:ea typeface="+mn-ea"/>
                <a:cs typeface="+mn-cs"/>
              </a:rPr>
              <a:t>Optical Sensor</a:t>
            </a:r>
          </a:p>
        </p:txBody>
      </p:sp>
      <p:pic>
        <p:nvPicPr>
          <p:cNvPr id="68" name="Picture 4" descr="https://www.compoundchem.com/wp-content/uploads/2015/03/The-Chemical-Structures-of-DNA-RNA-Aug-2018.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13595" y="5223661"/>
            <a:ext cx="1898784" cy="92401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https://www.compoundchem.com/wp-content/uploads/2015/03/The-Chemical-Structures-of-DNA-RNA-Aug-2018.pn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187092" y="5146661"/>
            <a:ext cx="1880384" cy="10780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1" name="Object 70"/>
          <p:cNvGraphicFramePr>
            <a:graphicFrameLocks noChangeAspect="1"/>
          </p:cNvGraphicFramePr>
          <p:nvPr/>
        </p:nvGraphicFramePr>
        <p:xfrm>
          <a:off x="4331251" y="3789040"/>
          <a:ext cx="4895872" cy="2150973"/>
        </p:xfrm>
        <a:graphic>
          <a:graphicData uri="http://schemas.openxmlformats.org/presentationml/2006/ole">
            <mc:AlternateContent xmlns:mc="http://schemas.openxmlformats.org/markup-compatibility/2006">
              <mc:Choice xmlns:v="urn:schemas-microsoft-com:vml" Requires="v">
                <p:oleObj spid="_x0000_s114721" name="Visio" r:id="rId8" imgW="3859192" imgH="1695803" progId="Visio.Drawing.11">
                  <p:embed/>
                </p:oleObj>
              </mc:Choice>
              <mc:Fallback>
                <p:oleObj name="Visio" r:id="rId8" imgW="3859192" imgH="1695803" progId="Visio.Drawing.11">
                  <p:embed/>
                  <p:pic>
                    <p:nvPicPr>
                      <p:cNvPr id="71" name="Object 70"/>
                      <p:cNvPicPr/>
                      <p:nvPr/>
                    </p:nvPicPr>
                    <p:blipFill>
                      <a:blip r:embed="rId9"/>
                      <a:stretch>
                        <a:fillRect/>
                      </a:stretch>
                    </p:blipFill>
                    <p:spPr>
                      <a:xfrm>
                        <a:off x="4331251" y="3789040"/>
                        <a:ext cx="4895872" cy="2150973"/>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A4FE7A4E-3CF3-7844-8015-BB8FC3EA060A}"/>
              </a:ext>
            </a:extLst>
          </p:cNvPr>
          <p:cNvSpPr txBox="1"/>
          <p:nvPr/>
        </p:nvSpPr>
        <p:spPr>
          <a:xfrm>
            <a:off x="6420170" y="5907160"/>
            <a:ext cx="26650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DNA fragment = Read</a:t>
            </a:r>
          </a:p>
        </p:txBody>
      </p:sp>
      <p:sp>
        <p:nvSpPr>
          <p:cNvPr id="12" name="Arc 11">
            <a:extLst>
              <a:ext uri="{FF2B5EF4-FFF2-40B4-BE49-F238E27FC236}">
                <a16:creationId xmlns:a16="http://schemas.microsoft.com/office/drawing/2014/main" id="{6EFAF209-7D27-9E46-9458-F8340B61B6B9}"/>
              </a:ext>
            </a:extLst>
          </p:cNvPr>
          <p:cNvSpPr/>
          <p:nvPr/>
        </p:nvSpPr>
        <p:spPr>
          <a:xfrm>
            <a:off x="8605746" y="5754934"/>
            <a:ext cx="245467" cy="254345"/>
          </a:xfrm>
          <a:prstGeom prst="arc">
            <a:avLst>
              <a:gd name="adj1" fmla="val 14644110"/>
              <a:gd name="adj2" fmla="val 3617865"/>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63" name="Rectangle 62">
            <a:extLst>
              <a:ext uri="{FF2B5EF4-FFF2-40B4-BE49-F238E27FC236}">
                <a16:creationId xmlns:a16="http://schemas.microsoft.com/office/drawing/2014/main" id="{0F4EAAF3-B46D-9346-86E9-E79F31FF2F6E}"/>
              </a:ext>
            </a:extLst>
          </p:cNvPr>
          <p:cNvSpPr/>
          <p:nvPr/>
        </p:nvSpPr>
        <p:spPr>
          <a:xfrm>
            <a:off x="338057" y="2590427"/>
            <a:ext cx="8467887" cy="2707216"/>
          </a:xfrm>
          <a:prstGeom prst="rect">
            <a:avLst/>
          </a:prstGeom>
          <a:solidFill>
            <a:schemeClr val="accent1">
              <a:lumMod val="20000"/>
              <a:lumOff val="80000"/>
            </a:schemeClr>
          </a:solidFill>
          <a:ln>
            <a:solidFill>
              <a:srgbClr val="FF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Check Illumina virtual tour:</a:t>
            </a:r>
            <a:endParaRPr kumimoji="0" lang="en-US" sz="2800" b="0" i="0" u="none" strike="noStrike" kern="1200" cap="none" spc="0" normalizeH="0" baseline="0" noProof="0" dirty="0">
              <a:ln>
                <a:noFill/>
              </a:ln>
              <a:solidFill>
                <a:srgbClr val="1155CC"/>
              </a:solidFill>
              <a:effectLst/>
              <a:uLnTx/>
              <a:uFillTx/>
              <a:latin typeface="Arial" panose="020B0604020202020204" pitchFamily="34" charset="0"/>
              <a:ea typeface="+mn-ea"/>
              <a:cs typeface="+mn-cs"/>
              <a:hlinkClick r:id="rId1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5CC"/>
                </a:solidFill>
                <a:effectLst/>
                <a:uLnTx/>
                <a:uFillTx/>
                <a:latin typeface="Arial" panose="020B0604020202020204" pitchFamily="34" charset="0"/>
                <a:ea typeface="+mn-ea"/>
                <a:cs typeface="+mn-cs"/>
                <a:hlinkClick r:id="rId10"/>
              </a:rPr>
              <a:t>https://emea.illumina.com/systems/sequencing-platforms/iseq/tour.html</a:t>
            </a:r>
            <a:endParaRPr kumimoji="0" lang="en-US" sz="2000" b="0" i="0" u="none" strike="noStrike" kern="1200" cap="none" spc="0" normalizeH="0" baseline="0" noProof="0" dirty="0">
              <a:ln>
                <a:noFill/>
              </a:ln>
              <a:solidFill>
                <a:srgbClr val="1155CC"/>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155CC"/>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784804903"/>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How Does Nanopore Machine Work?</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a:extLst>
              <a:ext uri="{FF2B5EF4-FFF2-40B4-BE49-F238E27FC236}">
                <a16:creationId xmlns:a16="http://schemas.microsoft.com/office/drawing/2014/main" id="{871E0F44-2E1B-7E4B-823E-A95FEA1672A6}"/>
              </a:ext>
            </a:extLst>
          </p:cNvPr>
          <p:cNvSpPr>
            <a:spLocks noGrp="1"/>
          </p:cNvSpPr>
          <p:nvPr>
            <p:ph idx="1"/>
          </p:nvPr>
        </p:nvSpPr>
        <p:spPr>
          <a:xfrm>
            <a:off x="179512" y="4384848"/>
            <a:ext cx="8915400" cy="1924472"/>
          </a:xfrm>
        </p:spPr>
        <p:txBody>
          <a:bodyPr>
            <a:normAutofit/>
          </a:bodyPr>
          <a:lstStyle/>
          <a:p>
            <a:pPr>
              <a:spcBef>
                <a:spcPts val="0"/>
              </a:spcBef>
            </a:pPr>
            <a:r>
              <a:rPr lang="en-US" sz="2000" b="1" dirty="0"/>
              <a:t>Nanopore</a:t>
            </a:r>
            <a:r>
              <a:rPr lang="en-US" sz="2000" dirty="0"/>
              <a:t> is a </a:t>
            </a:r>
            <a:r>
              <a:rPr lang="en-US" sz="2000" dirty="0" err="1"/>
              <a:t>nano</a:t>
            </a:r>
            <a:r>
              <a:rPr lang="en-US" sz="2000" dirty="0"/>
              <a:t>-scale hole (&lt;20nm).</a:t>
            </a:r>
          </a:p>
          <a:p>
            <a:pPr>
              <a:spcBef>
                <a:spcPts val="0"/>
              </a:spcBef>
            </a:pPr>
            <a:r>
              <a:rPr lang="en-US" sz="2000" dirty="0"/>
              <a:t>In nanopore sequencers, an </a:t>
            </a:r>
            <a:r>
              <a:rPr lang="en-US" sz="2000" b="1" dirty="0"/>
              <a:t>ionic current</a:t>
            </a:r>
            <a:r>
              <a:rPr lang="en-US" sz="2000" dirty="0"/>
              <a:t> passes through the nanopores</a:t>
            </a:r>
          </a:p>
          <a:p>
            <a:pPr>
              <a:spcBef>
                <a:spcPts val="0"/>
              </a:spcBef>
            </a:pPr>
            <a:r>
              <a:rPr lang="en-US" sz="2000" dirty="0"/>
              <a:t>When the DNA strand passes through the nanopore, the sequencer measures the the </a:t>
            </a:r>
            <a:r>
              <a:rPr lang="en-US" sz="2000" b="1" dirty="0"/>
              <a:t>change in current</a:t>
            </a:r>
            <a:endParaRPr lang="en-US" sz="2000" dirty="0"/>
          </a:p>
          <a:p>
            <a:pPr>
              <a:spcBef>
                <a:spcPts val="0"/>
              </a:spcBef>
            </a:pPr>
            <a:r>
              <a:rPr lang="en-US" sz="2000" dirty="0"/>
              <a:t>This change is used to identify the bases in the strand with the help of </a:t>
            </a:r>
            <a:r>
              <a:rPr lang="en-US" sz="2000" b="1" dirty="0"/>
              <a:t>different electrochemical structures </a:t>
            </a:r>
            <a:r>
              <a:rPr lang="en-US" sz="2000" dirty="0"/>
              <a:t>of the different bases</a:t>
            </a:r>
          </a:p>
          <a:p>
            <a:pPr>
              <a:spcBef>
                <a:spcPts val="0"/>
              </a:spcBef>
            </a:pPr>
            <a:endParaRPr lang="en-US" sz="2000" dirty="0"/>
          </a:p>
          <a:p>
            <a:pPr algn="just">
              <a:spcBef>
                <a:spcPts val="0"/>
              </a:spcBef>
              <a:buFont typeface="Courier New" panose="02070309020205020404" pitchFamily="49" charset="0"/>
              <a:buChar char="o"/>
            </a:pPr>
            <a:endParaRPr lang="en-US" sz="2000" dirty="0"/>
          </a:p>
          <a:p>
            <a:pPr marL="0" indent="0">
              <a:spcBef>
                <a:spcPts val="0"/>
              </a:spcBef>
              <a:buNone/>
            </a:pPr>
            <a:endParaRPr lang="en-US" sz="2000" dirty="0"/>
          </a:p>
        </p:txBody>
      </p:sp>
      <p:pic>
        <p:nvPicPr>
          <p:cNvPr id="5" name="Picture 4">
            <a:extLst>
              <a:ext uri="{FF2B5EF4-FFF2-40B4-BE49-F238E27FC236}">
                <a16:creationId xmlns:a16="http://schemas.microsoft.com/office/drawing/2014/main" id="{73B92504-4054-B445-A6CA-FB12B8BBF280}"/>
              </a:ext>
            </a:extLst>
          </p:cNvPr>
          <p:cNvPicPr>
            <a:picLocks noChangeAspect="1"/>
          </p:cNvPicPr>
          <p:nvPr/>
        </p:nvPicPr>
        <p:blipFill rotWithShape="1">
          <a:blip r:embed="rId2"/>
          <a:srcRect l="5219" t="2614" r="4336" b="10854"/>
          <a:stretch/>
        </p:blipFill>
        <p:spPr>
          <a:xfrm>
            <a:off x="2267744" y="1084735"/>
            <a:ext cx="5040560" cy="3280369"/>
          </a:xfrm>
          <a:prstGeom prst="rect">
            <a:avLst/>
          </a:prstGeom>
        </p:spPr>
      </p:pic>
      <p:sp>
        <p:nvSpPr>
          <p:cNvPr id="8" name="Rectangle 7">
            <a:extLst>
              <a:ext uri="{FF2B5EF4-FFF2-40B4-BE49-F238E27FC236}">
                <a16:creationId xmlns:a16="http://schemas.microsoft.com/office/drawing/2014/main" id="{19E3ACEF-CD3E-D44F-BBB7-CAB1961F43F4}"/>
              </a:ext>
            </a:extLst>
          </p:cNvPr>
          <p:cNvSpPr/>
          <p:nvPr/>
        </p:nvSpPr>
        <p:spPr>
          <a:xfrm>
            <a:off x="1657773" y="1628800"/>
            <a:ext cx="129614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graphene nanopore</a:t>
            </a:r>
          </a:p>
        </p:txBody>
      </p:sp>
      <p:sp>
        <p:nvSpPr>
          <p:cNvPr id="9" name="Arc 8">
            <a:extLst>
              <a:ext uri="{FF2B5EF4-FFF2-40B4-BE49-F238E27FC236}">
                <a16:creationId xmlns:a16="http://schemas.microsoft.com/office/drawing/2014/main" id="{42E05674-0D3C-1C4A-824E-5CBE6AE3E635}"/>
              </a:ext>
            </a:extLst>
          </p:cNvPr>
          <p:cNvSpPr/>
          <p:nvPr/>
        </p:nvSpPr>
        <p:spPr>
          <a:xfrm>
            <a:off x="2267744" y="1988840"/>
            <a:ext cx="1118220" cy="864096"/>
          </a:xfrm>
          <a:prstGeom prst="arc">
            <a:avLst>
              <a:gd name="adj1" fmla="val 15841387"/>
              <a:gd name="adj2" fmla="val 0"/>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1BD7B886-A44C-8E44-B5F5-E312BA569211}"/>
              </a:ext>
            </a:extLst>
          </p:cNvPr>
          <p:cNvSpPr/>
          <p:nvPr/>
        </p:nvSpPr>
        <p:spPr>
          <a:xfrm>
            <a:off x="3601988" y="1628800"/>
            <a:ext cx="216024"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cxnSp>
        <p:nvCxnSpPr>
          <p:cNvPr id="12" name="Straight Arrow Connector 11">
            <a:extLst>
              <a:ext uri="{FF2B5EF4-FFF2-40B4-BE49-F238E27FC236}">
                <a16:creationId xmlns:a16="http://schemas.microsoft.com/office/drawing/2014/main" id="{0E9F26A4-163A-4E4F-9D9F-8FFD233FB1CA}"/>
              </a:ext>
            </a:extLst>
          </p:cNvPr>
          <p:cNvCxnSpPr>
            <a:cxnSpLocks/>
          </p:cNvCxnSpPr>
          <p:nvPr/>
        </p:nvCxnSpPr>
        <p:spPr>
          <a:xfrm>
            <a:off x="4178052" y="3068960"/>
            <a:ext cx="0" cy="648072"/>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4A23493-73BE-8C44-AB61-A4D99977035B}"/>
              </a:ext>
            </a:extLst>
          </p:cNvPr>
          <p:cNvSpPr/>
          <p:nvPr/>
        </p:nvSpPr>
        <p:spPr>
          <a:xfrm>
            <a:off x="4427983" y="1774557"/>
            <a:ext cx="129614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strand</a:t>
            </a:r>
          </a:p>
        </p:txBody>
      </p:sp>
      <p:sp>
        <p:nvSpPr>
          <p:cNvPr id="17" name="Rectangle 16">
            <a:extLst>
              <a:ext uri="{FF2B5EF4-FFF2-40B4-BE49-F238E27FC236}">
                <a16:creationId xmlns:a16="http://schemas.microsoft.com/office/drawing/2014/main" id="{494DE653-EBD8-2E45-A327-4AE41334B1B9}"/>
              </a:ext>
            </a:extLst>
          </p:cNvPr>
          <p:cNvSpPr/>
          <p:nvPr/>
        </p:nvSpPr>
        <p:spPr>
          <a:xfrm>
            <a:off x="2449862" y="6536377"/>
            <a:ext cx="673065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Figure is adapted from: </a:t>
            </a: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3"/>
              </a:rPr>
              <a:t>https://phys.org/news/2013-12-gene-sequencing-future.html</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9257699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How Does Nanopore Machine Work?</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a:extLst>
              <a:ext uri="{FF2B5EF4-FFF2-40B4-BE49-F238E27FC236}">
                <a16:creationId xmlns:a16="http://schemas.microsoft.com/office/drawing/2014/main" id="{871E0F44-2E1B-7E4B-823E-A95FEA1672A6}"/>
              </a:ext>
            </a:extLst>
          </p:cNvPr>
          <p:cNvSpPr>
            <a:spLocks noGrp="1"/>
          </p:cNvSpPr>
          <p:nvPr>
            <p:ph idx="1"/>
          </p:nvPr>
        </p:nvSpPr>
        <p:spPr>
          <a:xfrm>
            <a:off x="179512" y="4384848"/>
            <a:ext cx="8915400" cy="1924472"/>
          </a:xfrm>
        </p:spPr>
        <p:txBody>
          <a:bodyPr>
            <a:normAutofit/>
          </a:bodyPr>
          <a:lstStyle/>
          <a:p>
            <a:pPr>
              <a:spcBef>
                <a:spcPts val="0"/>
              </a:spcBef>
            </a:pPr>
            <a:r>
              <a:rPr lang="en-US" sz="2000" b="1" dirty="0"/>
              <a:t>Nanopore</a:t>
            </a:r>
            <a:r>
              <a:rPr lang="en-US" sz="2000" dirty="0"/>
              <a:t> is a </a:t>
            </a:r>
            <a:r>
              <a:rPr lang="en-US" sz="2000" dirty="0" err="1"/>
              <a:t>nano</a:t>
            </a:r>
            <a:r>
              <a:rPr lang="en-US" sz="2000" dirty="0"/>
              <a:t>-scale hole (&lt;20nm).</a:t>
            </a:r>
          </a:p>
          <a:p>
            <a:pPr>
              <a:spcBef>
                <a:spcPts val="0"/>
              </a:spcBef>
            </a:pPr>
            <a:r>
              <a:rPr lang="en-US" sz="2000" dirty="0"/>
              <a:t>In nanopore sequencers, an </a:t>
            </a:r>
            <a:r>
              <a:rPr lang="en-US" sz="2000" b="1" dirty="0"/>
              <a:t>ionic current</a:t>
            </a:r>
            <a:r>
              <a:rPr lang="en-US" sz="2000" dirty="0"/>
              <a:t> passes through the nanopores</a:t>
            </a:r>
          </a:p>
          <a:p>
            <a:pPr>
              <a:spcBef>
                <a:spcPts val="0"/>
              </a:spcBef>
            </a:pPr>
            <a:r>
              <a:rPr lang="en-US" sz="2000" dirty="0"/>
              <a:t>When the DNA strand passes through the nanopore, the sequencer measures the the </a:t>
            </a:r>
            <a:r>
              <a:rPr lang="en-US" sz="2000" b="1" dirty="0"/>
              <a:t>change in current</a:t>
            </a:r>
            <a:endParaRPr lang="en-US" sz="2000" dirty="0"/>
          </a:p>
          <a:p>
            <a:pPr>
              <a:spcBef>
                <a:spcPts val="0"/>
              </a:spcBef>
            </a:pPr>
            <a:r>
              <a:rPr lang="en-US" sz="2000" dirty="0"/>
              <a:t>This change is used to identify the bases in the strand with the help of </a:t>
            </a:r>
            <a:r>
              <a:rPr lang="en-US" sz="2000" b="1" dirty="0"/>
              <a:t>different electrochemical structures </a:t>
            </a:r>
            <a:r>
              <a:rPr lang="en-US" sz="2000" dirty="0"/>
              <a:t>of the different bases</a:t>
            </a:r>
          </a:p>
          <a:p>
            <a:pPr>
              <a:spcBef>
                <a:spcPts val="0"/>
              </a:spcBef>
            </a:pPr>
            <a:endParaRPr lang="en-US" sz="2000" dirty="0"/>
          </a:p>
          <a:p>
            <a:pPr algn="just">
              <a:spcBef>
                <a:spcPts val="0"/>
              </a:spcBef>
              <a:buFont typeface="Courier New" panose="02070309020205020404" pitchFamily="49" charset="0"/>
              <a:buChar char="o"/>
            </a:pPr>
            <a:endParaRPr lang="en-US" sz="2000" dirty="0"/>
          </a:p>
          <a:p>
            <a:pPr marL="0" indent="0">
              <a:spcBef>
                <a:spcPts val="0"/>
              </a:spcBef>
              <a:buNone/>
            </a:pPr>
            <a:endParaRPr lang="en-US" sz="2000" dirty="0"/>
          </a:p>
        </p:txBody>
      </p:sp>
      <p:pic>
        <p:nvPicPr>
          <p:cNvPr id="5" name="Picture 4">
            <a:extLst>
              <a:ext uri="{FF2B5EF4-FFF2-40B4-BE49-F238E27FC236}">
                <a16:creationId xmlns:a16="http://schemas.microsoft.com/office/drawing/2014/main" id="{73B92504-4054-B445-A6CA-FB12B8BBF280}"/>
              </a:ext>
            </a:extLst>
          </p:cNvPr>
          <p:cNvPicPr>
            <a:picLocks noChangeAspect="1"/>
          </p:cNvPicPr>
          <p:nvPr/>
        </p:nvPicPr>
        <p:blipFill rotWithShape="1">
          <a:blip r:embed="rId2"/>
          <a:srcRect l="5219" t="2614" r="4336" b="10854"/>
          <a:stretch/>
        </p:blipFill>
        <p:spPr>
          <a:xfrm>
            <a:off x="2267744" y="1084735"/>
            <a:ext cx="5040560" cy="3280369"/>
          </a:xfrm>
          <a:prstGeom prst="rect">
            <a:avLst/>
          </a:prstGeom>
        </p:spPr>
      </p:pic>
      <p:sp>
        <p:nvSpPr>
          <p:cNvPr id="8" name="Rectangle 7">
            <a:extLst>
              <a:ext uri="{FF2B5EF4-FFF2-40B4-BE49-F238E27FC236}">
                <a16:creationId xmlns:a16="http://schemas.microsoft.com/office/drawing/2014/main" id="{19E3ACEF-CD3E-D44F-BBB7-CAB1961F43F4}"/>
              </a:ext>
            </a:extLst>
          </p:cNvPr>
          <p:cNvSpPr/>
          <p:nvPr/>
        </p:nvSpPr>
        <p:spPr>
          <a:xfrm>
            <a:off x="1657773" y="1628800"/>
            <a:ext cx="129614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graphene nanopore</a:t>
            </a:r>
          </a:p>
        </p:txBody>
      </p:sp>
      <p:sp>
        <p:nvSpPr>
          <p:cNvPr id="9" name="Arc 8">
            <a:extLst>
              <a:ext uri="{FF2B5EF4-FFF2-40B4-BE49-F238E27FC236}">
                <a16:creationId xmlns:a16="http://schemas.microsoft.com/office/drawing/2014/main" id="{42E05674-0D3C-1C4A-824E-5CBE6AE3E635}"/>
              </a:ext>
            </a:extLst>
          </p:cNvPr>
          <p:cNvSpPr/>
          <p:nvPr/>
        </p:nvSpPr>
        <p:spPr>
          <a:xfrm>
            <a:off x="2267744" y="1988840"/>
            <a:ext cx="1118220" cy="864096"/>
          </a:xfrm>
          <a:prstGeom prst="arc">
            <a:avLst>
              <a:gd name="adj1" fmla="val 15841387"/>
              <a:gd name="adj2" fmla="val 0"/>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1BD7B886-A44C-8E44-B5F5-E312BA569211}"/>
              </a:ext>
            </a:extLst>
          </p:cNvPr>
          <p:cNvSpPr/>
          <p:nvPr/>
        </p:nvSpPr>
        <p:spPr>
          <a:xfrm>
            <a:off x="3601988" y="1628800"/>
            <a:ext cx="216024"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cxnSp>
        <p:nvCxnSpPr>
          <p:cNvPr id="12" name="Straight Arrow Connector 11">
            <a:extLst>
              <a:ext uri="{FF2B5EF4-FFF2-40B4-BE49-F238E27FC236}">
                <a16:creationId xmlns:a16="http://schemas.microsoft.com/office/drawing/2014/main" id="{0E9F26A4-163A-4E4F-9D9F-8FFD233FB1CA}"/>
              </a:ext>
            </a:extLst>
          </p:cNvPr>
          <p:cNvCxnSpPr>
            <a:cxnSpLocks/>
          </p:cNvCxnSpPr>
          <p:nvPr/>
        </p:nvCxnSpPr>
        <p:spPr>
          <a:xfrm>
            <a:off x="4178052" y="3068960"/>
            <a:ext cx="0" cy="648072"/>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4A23493-73BE-8C44-AB61-A4D99977035B}"/>
              </a:ext>
            </a:extLst>
          </p:cNvPr>
          <p:cNvSpPr/>
          <p:nvPr/>
        </p:nvSpPr>
        <p:spPr>
          <a:xfrm>
            <a:off x="4427983" y="1774557"/>
            <a:ext cx="129614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strand</a:t>
            </a:r>
          </a:p>
        </p:txBody>
      </p:sp>
      <p:sp>
        <p:nvSpPr>
          <p:cNvPr id="17" name="Rectangle 16">
            <a:extLst>
              <a:ext uri="{FF2B5EF4-FFF2-40B4-BE49-F238E27FC236}">
                <a16:creationId xmlns:a16="http://schemas.microsoft.com/office/drawing/2014/main" id="{494DE653-EBD8-2E45-A327-4AE41334B1B9}"/>
              </a:ext>
            </a:extLst>
          </p:cNvPr>
          <p:cNvSpPr/>
          <p:nvPr/>
        </p:nvSpPr>
        <p:spPr>
          <a:xfrm>
            <a:off x="2449862" y="6536377"/>
            <a:ext cx="673065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Figure is adapted from: </a:t>
            </a: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3"/>
              </a:rPr>
              <a:t>https://phys.org/news/2013-12-gene-sequencing-future.html</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14" name="Rectangle 13">
            <a:extLst>
              <a:ext uri="{FF2B5EF4-FFF2-40B4-BE49-F238E27FC236}">
                <a16:creationId xmlns:a16="http://schemas.microsoft.com/office/drawing/2014/main" id="{BB62EA4E-F5F6-FE46-A737-4052501F617C}"/>
              </a:ext>
            </a:extLst>
          </p:cNvPr>
          <p:cNvSpPr/>
          <p:nvPr/>
        </p:nvSpPr>
        <p:spPr>
          <a:xfrm>
            <a:off x="338057" y="2590427"/>
            <a:ext cx="8467887" cy="2707216"/>
          </a:xfrm>
          <a:prstGeom prst="rect">
            <a:avLst/>
          </a:prstGeom>
          <a:solidFill>
            <a:schemeClr val="accent1">
              <a:lumMod val="20000"/>
              <a:lumOff val="80000"/>
            </a:schemeClr>
          </a:solidFill>
          <a:ln>
            <a:solidFill>
              <a:srgbClr val="FF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Check Nanopore virtual tour:</a:t>
            </a:r>
            <a:endParaRPr kumimoji="0" lang="en-US" sz="2800" b="0" i="0" u="none" strike="noStrike" kern="1200" cap="none" spc="0" normalizeH="0" baseline="0" noProof="0" dirty="0">
              <a:ln>
                <a:noFill/>
              </a:ln>
              <a:solidFill>
                <a:srgbClr val="1155CC"/>
              </a:solidFill>
              <a:effectLst/>
              <a:uLnTx/>
              <a:uFillTx/>
              <a:latin typeface="Arial" panose="020B0604020202020204" pitchFamily="34" charset="0"/>
              <a:ea typeface="+mn-ea"/>
              <a:cs typeface="+mn-cs"/>
              <a:hlinkClick r:id="rId4"/>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hlinkClick r:id="rId5"/>
              </a:rPr>
              <a:t>https://nanoporetech.com/resource-centre/minion-video</a:t>
            </a:r>
            <a:r>
              <a:rPr kumimoji="0" lang="en-US" sz="20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155CC"/>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156552640"/>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Disadvantages!</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71" name="Object 70"/>
          <p:cNvGraphicFramePr>
            <a:graphicFrameLocks noChangeAspect="1"/>
          </p:cNvGraphicFramePr>
          <p:nvPr/>
        </p:nvGraphicFramePr>
        <p:xfrm>
          <a:off x="2411760" y="3511249"/>
          <a:ext cx="4895872" cy="2150973"/>
        </p:xfrm>
        <a:graphic>
          <a:graphicData uri="http://schemas.openxmlformats.org/presentationml/2006/ole">
            <mc:AlternateContent xmlns:mc="http://schemas.openxmlformats.org/markup-compatibility/2006">
              <mc:Choice xmlns:v="urn:schemas-microsoft-com:vml" Requires="v">
                <p:oleObj spid="_x0000_s115745" name="Visio" r:id="rId4" imgW="3859192" imgH="1695803" progId="Visio.Drawing.11">
                  <p:embed/>
                </p:oleObj>
              </mc:Choice>
              <mc:Fallback>
                <p:oleObj name="Visio" r:id="rId4" imgW="3859192" imgH="1695803" progId="Visio.Drawing.11">
                  <p:embed/>
                  <p:pic>
                    <p:nvPicPr>
                      <p:cNvPr id="71" name="Object 70"/>
                      <p:cNvPicPr/>
                      <p:nvPr/>
                    </p:nvPicPr>
                    <p:blipFill>
                      <a:blip r:embed="rId5"/>
                      <a:stretch>
                        <a:fillRect/>
                      </a:stretch>
                    </p:blipFill>
                    <p:spPr>
                      <a:xfrm>
                        <a:off x="2411760" y="3511249"/>
                        <a:ext cx="4895872" cy="2150973"/>
                      </a:xfrm>
                      <a:prstGeom prst="rect">
                        <a:avLst/>
                      </a:prstGeom>
                    </p:spPr>
                  </p:pic>
                </p:oleObj>
              </mc:Fallback>
            </mc:AlternateContent>
          </a:graphicData>
        </a:graphic>
      </p:graphicFrame>
      <p:sp>
        <p:nvSpPr>
          <p:cNvPr id="38" name="Rectangle 37"/>
          <p:cNvSpPr/>
          <p:nvPr/>
        </p:nvSpPr>
        <p:spPr>
          <a:xfrm>
            <a:off x="16786" y="1444025"/>
            <a:ext cx="9110429" cy="1851084"/>
          </a:xfrm>
          <a:prstGeom prst="rect">
            <a:avLst/>
          </a:prstGeom>
          <a:solidFill>
            <a:schemeClr val="bg1"/>
          </a:solidFill>
        </p:spPr>
        <p:txBody>
          <a:bodyPr wrap="square" lIns="0" tIns="0" rIns="0" bIns="0" anchor="ctr" anchorCtr="0">
            <a:spAutoFit/>
          </a:bodyPr>
          <a:lstStyle/>
          <a:p>
            <a:pPr marL="0" marR="0" lvl="1"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ahoma"/>
                <a:ea typeface="+mn-ea"/>
                <a:cs typeface="+mn-cs"/>
              </a:rPr>
              <a:t>Regardless</a:t>
            </a:r>
            <a:r>
              <a:rPr kumimoji="0" lang="en-US" sz="2800" b="0" i="0" u="none" strike="noStrike" kern="1200" cap="none" spc="0" normalizeH="0" baseline="0" noProof="0" dirty="0">
                <a:ln>
                  <a:noFill/>
                </a:ln>
                <a:solidFill>
                  <a:srgbClr val="000000"/>
                </a:solidFill>
                <a:effectLst/>
                <a:uLnTx/>
                <a:uFillTx/>
                <a:latin typeface="Tahoma"/>
                <a:ea typeface="+mn-ea"/>
                <a:cs typeface="+mn-cs"/>
              </a:rPr>
              <a:t> the sequencing machine, </a:t>
            </a:r>
          </a:p>
          <a:p>
            <a:pPr marL="0" marR="0" lvl="1"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reads still lack information </a:t>
            </a:r>
            <a:r>
              <a:rPr kumimoji="0" lang="en-US" sz="2800" b="0" i="0" u="none" strike="noStrike" kern="1200" cap="none" spc="0" normalizeH="0" baseline="0" noProof="0" dirty="0">
                <a:ln>
                  <a:noFill/>
                </a:ln>
                <a:solidFill>
                  <a:srgbClr val="000000"/>
                </a:solidFill>
                <a:effectLst/>
                <a:uLnTx/>
                <a:uFillTx/>
                <a:latin typeface="Tahoma"/>
                <a:ea typeface="+mn-ea"/>
                <a:cs typeface="+mn-cs"/>
              </a:rPr>
              <a:t>about their </a:t>
            </a:r>
            <a:r>
              <a:rPr kumimoji="0" lang="en-US" sz="2800" b="0" i="0" u="none" strike="noStrike" kern="1200" cap="none" spc="0" normalizeH="0" baseline="0" noProof="0" dirty="0">
                <a:ln>
                  <a:noFill/>
                </a:ln>
                <a:solidFill>
                  <a:srgbClr val="0432FF"/>
                </a:solidFill>
                <a:effectLst/>
                <a:uLnTx/>
                <a:uFillTx/>
                <a:latin typeface="Tahoma"/>
                <a:ea typeface="+mn-ea"/>
                <a:cs typeface="+mn-cs"/>
              </a:rPr>
              <a:t>order</a:t>
            </a:r>
            <a:r>
              <a:rPr kumimoji="0" lang="en-US" sz="2800" b="0" i="0" u="none" strike="noStrike" kern="1200" cap="none" spc="0" normalizeH="0" baseline="0" noProof="0" dirty="0">
                <a:ln>
                  <a:noFill/>
                </a:ln>
                <a:solidFill>
                  <a:srgbClr val="000000"/>
                </a:solidFill>
                <a:effectLst/>
                <a:uLnTx/>
                <a:uFillTx/>
                <a:latin typeface="Tahoma"/>
                <a:ea typeface="+mn-ea"/>
                <a:cs typeface="+mn-cs"/>
              </a:rPr>
              <a:t> and </a:t>
            </a:r>
            <a:r>
              <a:rPr kumimoji="0" lang="en-US" sz="2800" b="0" i="0" u="none" strike="noStrike" kern="1200" cap="none" spc="0" normalizeH="0" baseline="0" noProof="0" dirty="0">
                <a:ln>
                  <a:noFill/>
                </a:ln>
                <a:solidFill>
                  <a:srgbClr val="0432FF"/>
                </a:solidFill>
                <a:effectLst/>
                <a:uLnTx/>
                <a:uFillTx/>
                <a:latin typeface="Tahoma"/>
                <a:ea typeface="+mn-ea"/>
                <a:cs typeface="+mn-cs"/>
              </a:rPr>
              <a:t>location</a:t>
            </a:r>
            <a:r>
              <a:rPr kumimoji="0" lang="en-US" sz="2800" b="0" i="0" u="none" strike="noStrike" kern="1200" cap="none" spc="0" normalizeH="0" baseline="0" noProof="0" dirty="0">
                <a:ln>
                  <a:noFill/>
                </a:ln>
                <a:solidFill>
                  <a:srgbClr val="000000"/>
                </a:solidFill>
                <a:effectLst/>
                <a:uLnTx/>
                <a:uFillTx/>
                <a:latin typeface="Tahoma"/>
                <a:ea typeface="+mn-ea"/>
                <a:cs typeface="+mn-cs"/>
              </a:rPr>
              <a:t> (which part of genome they are originated from) </a:t>
            </a:r>
            <a:endParaRPr kumimoji="0" lang="en-US" sz="2800" b="0"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10254991"/>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DDD43-0922-7749-8244-39E8B458FD5C}"/>
              </a:ext>
            </a:extLst>
          </p:cNvPr>
          <p:cNvSpPr>
            <a:spLocks noGrp="1"/>
          </p:cNvSpPr>
          <p:nvPr>
            <p:ph type="title"/>
          </p:nvPr>
        </p:nvSpPr>
        <p:spPr/>
        <p:txBody>
          <a:bodyPr/>
          <a:lstStyle/>
          <a:p>
            <a:r>
              <a:rPr lang="en-US"/>
              <a:t>Solving the Puzzle</a:t>
            </a:r>
          </a:p>
        </p:txBody>
      </p:sp>
      <p:sp>
        <p:nvSpPr>
          <p:cNvPr id="3" name="Slide Number Placeholder 2">
            <a:extLst>
              <a:ext uri="{FF2B5EF4-FFF2-40B4-BE49-F238E27FC236}">
                <a16:creationId xmlns:a16="http://schemas.microsoft.com/office/drawing/2014/main" id="{FC4E016A-B4B0-3144-9119-C66195E1DB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0" name="Rectangle 9">
            <a:extLst>
              <a:ext uri="{FF2B5EF4-FFF2-40B4-BE49-F238E27FC236}">
                <a16:creationId xmlns:a16="http://schemas.microsoft.com/office/drawing/2014/main" id="{97B285DF-9552-E74B-80C5-326BC90E4C2F}"/>
              </a:ext>
            </a:extLst>
          </p:cNvPr>
          <p:cNvSpPr/>
          <p:nvPr/>
        </p:nvSpPr>
        <p:spPr>
          <a:xfrm>
            <a:off x="228600" y="6093296"/>
            <a:ext cx="891540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ahoma"/>
                <a:ea typeface="+mn-ea"/>
                <a:cs typeface="+mn-cs"/>
                <a:hlinkClick r:id="rId3"/>
              </a:rPr>
              <a:t>https://www.pacb.com/smrt-science/smrt-sequencing/hifi-reads-for-highly-accurate-long-read-sequencing/</a:t>
            </a:r>
            <a:r>
              <a:rPr kumimoji="0" lang="en-US" sz="1400" b="0" i="0" u="none" strike="noStrike" kern="1200" cap="none" spc="0" normalizeH="0" baseline="0" noProof="0">
                <a:ln>
                  <a:noFill/>
                </a:ln>
                <a:solidFill>
                  <a:srgbClr val="000000"/>
                </a:solidFill>
                <a:effectLst/>
                <a:uLnTx/>
                <a:uFillTx/>
                <a:latin typeface="Tahoma"/>
                <a:ea typeface="+mn-ea"/>
                <a:cs typeface="+mn-cs"/>
              </a:rPr>
              <a:t> </a:t>
            </a:r>
          </a:p>
        </p:txBody>
      </p:sp>
      <p:pic>
        <p:nvPicPr>
          <p:cNvPr id="11" name="Picture 10">
            <a:extLst>
              <a:ext uri="{FF2B5EF4-FFF2-40B4-BE49-F238E27FC236}">
                <a16:creationId xmlns:a16="http://schemas.microsoft.com/office/drawing/2014/main" id="{E5D6E617-FD86-3947-898A-F71BDFA88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962" y="1986230"/>
            <a:ext cx="2480476" cy="2445662"/>
          </a:xfrm>
          <a:prstGeom prst="rect">
            <a:avLst/>
          </a:prstGeom>
        </p:spPr>
      </p:pic>
      <p:pic>
        <p:nvPicPr>
          <p:cNvPr id="12" name="Picture 11">
            <a:extLst>
              <a:ext uri="{FF2B5EF4-FFF2-40B4-BE49-F238E27FC236}">
                <a16:creationId xmlns:a16="http://schemas.microsoft.com/office/drawing/2014/main" id="{98B5BE29-BA79-D44C-83CD-78C43FA04B10}"/>
              </a:ext>
            </a:extLst>
          </p:cNvPr>
          <p:cNvPicPr>
            <a:picLocks noChangeAspect="1"/>
          </p:cNvPicPr>
          <p:nvPr/>
        </p:nvPicPr>
        <p:blipFill rotWithShape="1">
          <a:blip r:embed="rId5">
            <a:extLst>
              <a:ext uri="{28A0092B-C50C-407E-A947-70E740481C1C}">
                <a14:useLocalDpi xmlns:a14="http://schemas.microsoft.com/office/drawing/2010/main" val="0"/>
              </a:ext>
            </a:extLst>
          </a:blip>
          <a:srcRect l="16834" t="9863" r="57179" b="39151"/>
          <a:stretch/>
        </p:blipFill>
        <p:spPr>
          <a:xfrm>
            <a:off x="1043608" y="1987805"/>
            <a:ext cx="2526188" cy="2444087"/>
          </a:xfrm>
          <a:prstGeom prst="rect">
            <a:avLst/>
          </a:prstGeom>
        </p:spPr>
      </p:pic>
      <p:pic>
        <p:nvPicPr>
          <p:cNvPr id="13" name="Picture 12">
            <a:extLst>
              <a:ext uri="{FF2B5EF4-FFF2-40B4-BE49-F238E27FC236}">
                <a16:creationId xmlns:a16="http://schemas.microsoft.com/office/drawing/2014/main" id="{4F469525-A5EB-4747-A040-C8DE90DE8954}"/>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8019458" y="3400812"/>
            <a:ext cx="227204" cy="252052"/>
          </a:xfrm>
          <a:prstGeom prst="rect">
            <a:avLst/>
          </a:prstGeom>
        </p:spPr>
      </p:pic>
      <p:pic>
        <p:nvPicPr>
          <p:cNvPr id="14" name="Picture 13">
            <a:extLst>
              <a:ext uri="{FF2B5EF4-FFF2-40B4-BE49-F238E27FC236}">
                <a16:creationId xmlns:a16="http://schemas.microsoft.com/office/drawing/2014/main" id="{95117210-A6DA-BA4F-AD0F-2051986E7127}"/>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7953010" y="4002454"/>
            <a:ext cx="227204" cy="252052"/>
          </a:xfrm>
          <a:prstGeom prst="rect">
            <a:avLst/>
          </a:prstGeom>
        </p:spPr>
      </p:pic>
      <p:pic>
        <p:nvPicPr>
          <p:cNvPr id="15" name="Picture 14">
            <a:extLst>
              <a:ext uri="{FF2B5EF4-FFF2-40B4-BE49-F238E27FC236}">
                <a16:creationId xmlns:a16="http://schemas.microsoft.com/office/drawing/2014/main" id="{1C236360-7405-B140-B665-373470E5A2C8}"/>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8406873" y="3207756"/>
            <a:ext cx="237356" cy="207640"/>
          </a:xfrm>
          <a:prstGeom prst="rect">
            <a:avLst/>
          </a:prstGeom>
        </p:spPr>
      </p:pic>
      <p:pic>
        <p:nvPicPr>
          <p:cNvPr id="16" name="Picture 15">
            <a:extLst>
              <a:ext uri="{FF2B5EF4-FFF2-40B4-BE49-F238E27FC236}">
                <a16:creationId xmlns:a16="http://schemas.microsoft.com/office/drawing/2014/main" id="{9D17E9A4-DF98-2846-8872-7E4A3BB85079}"/>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7900780" y="4604096"/>
            <a:ext cx="237356" cy="207640"/>
          </a:xfrm>
          <a:prstGeom prst="rect">
            <a:avLst/>
          </a:prstGeom>
        </p:spPr>
      </p:pic>
      <p:pic>
        <p:nvPicPr>
          <p:cNvPr id="17" name="Picture 16">
            <a:extLst>
              <a:ext uri="{FF2B5EF4-FFF2-40B4-BE49-F238E27FC236}">
                <a16:creationId xmlns:a16="http://schemas.microsoft.com/office/drawing/2014/main" id="{4C65A681-130C-0441-9B00-486F1EEC666A}"/>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7136743" y="4775290"/>
            <a:ext cx="227204" cy="252052"/>
          </a:xfrm>
          <a:prstGeom prst="rect">
            <a:avLst/>
          </a:prstGeom>
        </p:spPr>
      </p:pic>
      <p:pic>
        <p:nvPicPr>
          <p:cNvPr id="18" name="Picture 17">
            <a:extLst>
              <a:ext uri="{FF2B5EF4-FFF2-40B4-BE49-F238E27FC236}">
                <a16:creationId xmlns:a16="http://schemas.microsoft.com/office/drawing/2014/main" id="{8B1A5BD8-86BD-924F-9CB0-513819EA643A}"/>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7642836" y="5201532"/>
            <a:ext cx="227204" cy="252052"/>
          </a:xfrm>
          <a:prstGeom prst="rect">
            <a:avLst/>
          </a:prstGeom>
        </p:spPr>
      </p:pic>
      <p:pic>
        <p:nvPicPr>
          <p:cNvPr id="19" name="Picture 18">
            <a:extLst>
              <a:ext uri="{FF2B5EF4-FFF2-40B4-BE49-F238E27FC236}">
                <a16:creationId xmlns:a16="http://schemas.microsoft.com/office/drawing/2014/main" id="{3D49802F-5868-FB4A-832B-03B14ECE5E0A}"/>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7524158" y="4582234"/>
            <a:ext cx="237356" cy="207640"/>
          </a:xfrm>
          <a:prstGeom prst="rect">
            <a:avLst/>
          </a:prstGeom>
        </p:spPr>
      </p:pic>
      <p:pic>
        <p:nvPicPr>
          <p:cNvPr id="20" name="Picture 19">
            <a:extLst>
              <a:ext uri="{FF2B5EF4-FFF2-40B4-BE49-F238E27FC236}">
                <a16:creationId xmlns:a16="http://schemas.microsoft.com/office/drawing/2014/main" id="{F3C7B490-362A-2F4C-BF78-FD2619C34391}"/>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6630971" y="4815593"/>
            <a:ext cx="237356" cy="207640"/>
          </a:xfrm>
          <a:prstGeom prst="rect">
            <a:avLst/>
          </a:prstGeom>
        </p:spPr>
      </p:pic>
      <p:pic>
        <p:nvPicPr>
          <p:cNvPr id="21" name="Picture 20">
            <a:extLst>
              <a:ext uri="{FF2B5EF4-FFF2-40B4-BE49-F238E27FC236}">
                <a16:creationId xmlns:a16="http://schemas.microsoft.com/office/drawing/2014/main" id="{083F182C-A746-DA49-8DDB-B9D6D58818EE}"/>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5629530" y="4738457"/>
            <a:ext cx="227204" cy="252052"/>
          </a:xfrm>
          <a:prstGeom prst="rect">
            <a:avLst/>
          </a:prstGeom>
        </p:spPr>
      </p:pic>
      <p:pic>
        <p:nvPicPr>
          <p:cNvPr id="22" name="Picture 21">
            <a:extLst>
              <a:ext uri="{FF2B5EF4-FFF2-40B4-BE49-F238E27FC236}">
                <a16:creationId xmlns:a16="http://schemas.microsoft.com/office/drawing/2014/main" id="{3F3CA6D7-1392-7643-B35B-DBB8D49DC158}"/>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5199360" y="4632913"/>
            <a:ext cx="227204" cy="252052"/>
          </a:xfrm>
          <a:prstGeom prst="rect">
            <a:avLst/>
          </a:prstGeom>
        </p:spPr>
      </p:pic>
      <p:pic>
        <p:nvPicPr>
          <p:cNvPr id="23" name="Picture 22">
            <a:extLst>
              <a:ext uri="{FF2B5EF4-FFF2-40B4-BE49-F238E27FC236}">
                <a16:creationId xmlns:a16="http://schemas.microsoft.com/office/drawing/2014/main" id="{1A413483-FBA5-7A46-8968-A87DEA8EC514}"/>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6016945" y="4545401"/>
            <a:ext cx="237356" cy="207640"/>
          </a:xfrm>
          <a:prstGeom prst="rect">
            <a:avLst/>
          </a:prstGeom>
        </p:spPr>
      </p:pic>
      <p:cxnSp>
        <p:nvCxnSpPr>
          <p:cNvPr id="25" name="Straight Arrow Connector 24">
            <a:extLst>
              <a:ext uri="{FF2B5EF4-FFF2-40B4-BE49-F238E27FC236}">
                <a16:creationId xmlns:a16="http://schemas.microsoft.com/office/drawing/2014/main" id="{D59F5759-D2B3-984C-84EC-B91DEAAA1483}"/>
              </a:ext>
            </a:extLst>
          </p:cNvPr>
          <p:cNvCxnSpPr/>
          <p:nvPr/>
        </p:nvCxnSpPr>
        <p:spPr>
          <a:xfrm flipV="1">
            <a:off x="5076056" y="5023233"/>
            <a:ext cx="553474" cy="4303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C8B5F7F-8199-DF4C-838E-578FD4C3253D}"/>
              </a:ext>
            </a:extLst>
          </p:cNvPr>
          <p:cNvSpPr txBox="1"/>
          <p:nvPr/>
        </p:nvSpPr>
        <p:spPr>
          <a:xfrm>
            <a:off x="3923928" y="5291916"/>
            <a:ext cx="115212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Tahoma"/>
                <a:ea typeface="+mn-ea"/>
                <a:cs typeface="+mn-cs"/>
              </a:rPr>
              <a:t>Reads</a:t>
            </a:r>
          </a:p>
        </p:txBody>
      </p:sp>
      <p:cxnSp>
        <p:nvCxnSpPr>
          <p:cNvPr id="27" name="Straight Arrow Connector 26">
            <a:extLst>
              <a:ext uri="{FF2B5EF4-FFF2-40B4-BE49-F238E27FC236}">
                <a16:creationId xmlns:a16="http://schemas.microsoft.com/office/drawing/2014/main" id="{D7BE8510-6ED2-8340-B88D-AB3AFA71D9F0}"/>
              </a:ext>
            </a:extLst>
          </p:cNvPr>
          <p:cNvCxnSpPr>
            <a:cxnSpLocks/>
            <a:stCxn id="26" idx="3"/>
          </p:cNvCxnSpPr>
          <p:nvPr/>
        </p:nvCxnSpPr>
        <p:spPr>
          <a:xfrm flipV="1">
            <a:off x="5076056" y="4990509"/>
            <a:ext cx="1477144" cy="4860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333E574-B2CD-274E-B169-3CE741D4251B}"/>
              </a:ext>
            </a:extLst>
          </p:cNvPr>
          <p:cNvCxnSpPr/>
          <p:nvPr/>
        </p:nvCxnSpPr>
        <p:spPr>
          <a:xfrm flipV="1">
            <a:off x="2411760" y="4474813"/>
            <a:ext cx="553474" cy="4303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AC79B73-2727-C043-AC0B-1C225432BA46}"/>
              </a:ext>
            </a:extLst>
          </p:cNvPr>
          <p:cNvSpPr txBox="1"/>
          <p:nvPr/>
        </p:nvSpPr>
        <p:spPr>
          <a:xfrm>
            <a:off x="1043608" y="4653136"/>
            <a:ext cx="1368152"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Tahoma"/>
                <a:ea typeface="+mn-ea"/>
                <a:cs typeface="+mn-cs"/>
              </a:rPr>
              <a:t>Reference genome</a:t>
            </a:r>
          </a:p>
        </p:txBody>
      </p:sp>
    </p:spTree>
    <p:extLst>
      <p:ext uri="{BB962C8B-B14F-4D97-AF65-F5344CB8AC3E}">
        <p14:creationId xmlns:p14="http://schemas.microsoft.com/office/powerpoint/2010/main" val="3699092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HTS Sequencing Output</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4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9" name="Content Placeholder 2">
            <a:extLst>
              <a:ext uri="{FF2B5EF4-FFF2-40B4-BE49-F238E27FC236}">
                <a16:creationId xmlns:a16="http://schemas.microsoft.com/office/drawing/2014/main" id="{7D3D81D7-A055-8547-808C-FBA4BE033142}"/>
              </a:ext>
            </a:extLst>
          </p:cNvPr>
          <p:cNvSpPr txBox="1">
            <a:spLocks/>
          </p:cNvSpPr>
          <p:nvPr/>
        </p:nvSpPr>
        <p:spPr>
          <a:xfrm>
            <a:off x="4952285" y="5214516"/>
            <a:ext cx="3805074" cy="940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a:ln>
                  <a:noFill/>
                </a:ln>
                <a:solidFill>
                  <a:srgbClr val="0000FF"/>
                </a:solidFill>
                <a:effectLst/>
                <a:uLnTx/>
                <a:uFillTx/>
                <a:latin typeface="Gill Sans MT" panose="020B0502020104020203" pitchFamily="34" charset="0"/>
                <a:ea typeface="+mn-ea"/>
                <a:cs typeface="+mn-cs"/>
              </a:rPr>
              <a:t>500-2M </a:t>
            </a:r>
            <a:r>
              <a:rPr kumimoji="0" lang="en-US" sz="2400" b="0" i="0" u="none" strike="noStrike" kern="1200" cap="none" spc="0" normalizeH="0" baseline="0" noProof="0" err="1">
                <a:ln>
                  <a:noFill/>
                </a:ln>
                <a:solidFill>
                  <a:srgbClr val="0000FF"/>
                </a:solidFill>
                <a:effectLst/>
                <a:uLnTx/>
                <a:uFillTx/>
                <a:latin typeface="Gill Sans MT" panose="020B0502020104020203" pitchFamily="34" charset="0"/>
                <a:ea typeface="+mn-ea"/>
                <a:cs typeface="+mn-cs"/>
              </a:rPr>
              <a:t>bp</a:t>
            </a:r>
            <a:endParaRPr kumimoji="0" lang="en-US" sz="2400" b="0" i="0" u="none" strike="noStrike" kern="1200" cap="none" spc="0" normalizeH="0" baseline="0" noProof="0">
              <a:ln>
                <a:noFill/>
              </a:ln>
              <a:solidFill>
                <a:srgbClr val="0000FF"/>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a:ln>
                  <a:noFill/>
                </a:ln>
                <a:solidFill>
                  <a:srgbClr val="FF0000"/>
                </a:solidFill>
                <a:effectLst/>
                <a:uLnTx/>
                <a:uFillTx/>
                <a:latin typeface="Gill Sans MT" panose="020B0502020104020203" pitchFamily="34" charset="0"/>
                <a:ea typeface="+mn-ea"/>
                <a:cs typeface="+mn-cs"/>
              </a:rPr>
              <a:t>high error rate (~15%)</a:t>
            </a:r>
          </a:p>
        </p:txBody>
      </p:sp>
      <p:sp>
        <p:nvSpPr>
          <p:cNvPr id="10" name="Content Placeholder 2">
            <a:extLst>
              <a:ext uri="{FF2B5EF4-FFF2-40B4-BE49-F238E27FC236}">
                <a16:creationId xmlns:a16="http://schemas.microsoft.com/office/drawing/2014/main" id="{528DF8CA-3BB3-6843-B767-B61F260D4B15}"/>
              </a:ext>
            </a:extLst>
          </p:cNvPr>
          <p:cNvSpPr txBox="1">
            <a:spLocks/>
          </p:cNvSpPr>
          <p:nvPr/>
        </p:nvSpPr>
        <p:spPr>
          <a:xfrm>
            <a:off x="629826" y="5214859"/>
            <a:ext cx="3805074" cy="940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a:ln>
                  <a:noFill/>
                </a:ln>
                <a:solidFill>
                  <a:srgbClr val="FF0000"/>
                </a:solidFill>
                <a:effectLst/>
                <a:uLnTx/>
                <a:uFillTx/>
                <a:latin typeface="Gill Sans MT" panose="020B0502020104020203" pitchFamily="34" charset="0"/>
                <a:ea typeface="+mn-ea"/>
                <a:cs typeface="+mn-cs"/>
              </a:rPr>
              <a:t>100-300 </a:t>
            </a:r>
            <a:r>
              <a:rPr kumimoji="0" lang="en-US" sz="2400" b="0" i="0" u="none" strike="noStrike" kern="1200" cap="none" spc="0" normalizeH="0" baseline="0" noProof="0" err="1">
                <a:ln>
                  <a:noFill/>
                </a:ln>
                <a:solidFill>
                  <a:srgbClr val="FF0000"/>
                </a:solidFill>
                <a:effectLst/>
                <a:uLnTx/>
                <a:uFillTx/>
                <a:latin typeface="Gill Sans MT" panose="020B0502020104020203" pitchFamily="34" charset="0"/>
                <a:ea typeface="+mn-ea"/>
                <a:cs typeface="+mn-cs"/>
              </a:rPr>
              <a:t>bp</a:t>
            </a:r>
            <a:endParaRPr kumimoji="0" lang="en-US" sz="2400" b="0" i="0" u="none" strike="noStrike" kern="1200" cap="none" spc="0" normalizeH="0" baseline="0" noProof="0">
              <a:ln>
                <a:noFill/>
              </a:ln>
              <a:solidFill>
                <a:srgbClr val="FF0000"/>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a:ln>
                  <a:noFill/>
                </a:ln>
                <a:solidFill>
                  <a:srgbClr val="0000FF"/>
                </a:solidFill>
                <a:effectLst/>
                <a:uLnTx/>
                <a:uFillTx/>
                <a:latin typeface="Gill Sans MT" panose="020B0502020104020203" pitchFamily="34" charset="0"/>
                <a:ea typeface="+mn-ea"/>
                <a:cs typeface="+mn-cs"/>
              </a:rPr>
              <a:t>low error rate (~0.1%)</a:t>
            </a:r>
          </a:p>
        </p:txBody>
      </p:sp>
      <p:sp>
        <p:nvSpPr>
          <p:cNvPr id="11" name="TextBox 10">
            <a:extLst>
              <a:ext uri="{FF2B5EF4-FFF2-40B4-BE49-F238E27FC236}">
                <a16:creationId xmlns:a16="http://schemas.microsoft.com/office/drawing/2014/main" id="{9B885984-77DD-2B43-B879-B3B9A0EF135A}"/>
              </a:ext>
            </a:extLst>
          </p:cNvPr>
          <p:cNvSpPr txBox="1"/>
          <p:nvPr/>
        </p:nvSpPr>
        <p:spPr>
          <a:xfrm>
            <a:off x="5130719" y="1106514"/>
            <a:ext cx="361188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ahoma"/>
                <a:ea typeface="+mn-ea"/>
                <a:cs typeface="+mn-cs"/>
              </a:rPr>
              <a:t>Large pieces of a puzzle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ahoma"/>
                <a:ea typeface="+mn-ea"/>
                <a:cs typeface="+mn-cs"/>
              </a:rPr>
              <a:t>long reads (ONT &amp; PacBio)</a:t>
            </a:r>
          </a:p>
        </p:txBody>
      </p:sp>
      <p:sp>
        <p:nvSpPr>
          <p:cNvPr id="12" name="TextBox 11">
            <a:extLst>
              <a:ext uri="{FF2B5EF4-FFF2-40B4-BE49-F238E27FC236}">
                <a16:creationId xmlns:a16="http://schemas.microsoft.com/office/drawing/2014/main" id="{AD9D79C4-AE32-0345-9786-975DBA85E9F8}"/>
              </a:ext>
            </a:extLst>
          </p:cNvPr>
          <p:cNvSpPr txBox="1"/>
          <p:nvPr/>
        </p:nvSpPr>
        <p:spPr>
          <a:xfrm>
            <a:off x="917008" y="1106514"/>
            <a:ext cx="302999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ahoma"/>
                <a:ea typeface="+mn-ea"/>
                <a:cs typeface="+mn-cs"/>
              </a:rPr>
              <a:t>Small pieces of a puzzle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ahoma"/>
                <a:ea typeface="+mn-ea"/>
                <a:cs typeface="+mn-cs"/>
              </a:rPr>
              <a:t>short reads (Illumina)</a:t>
            </a:r>
          </a:p>
        </p:txBody>
      </p:sp>
      <p:sp>
        <p:nvSpPr>
          <p:cNvPr id="3" name="TextBox 2"/>
          <p:cNvSpPr txBox="1"/>
          <p:nvPr/>
        </p:nvSpPr>
        <p:spPr>
          <a:xfrm>
            <a:off x="2432005" y="4675420"/>
            <a:ext cx="50405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Which sequencing technology is the best?</a:t>
            </a:r>
          </a:p>
        </p:txBody>
      </p:sp>
      <p:pic>
        <p:nvPicPr>
          <p:cNvPr id="28" name="Picture 27">
            <a:extLst>
              <a:ext uri="{FF2B5EF4-FFF2-40B4-BE49-F238E27FC236}">
                <a16:creationId xmlns:a16="http://schemas.microsoft.com/office/drawing/2014/main" id="{EA362B7E-90B2-0440-8206-6BD339D83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767" y="2032296"/>
            <a:ext cx="2480476" cy="2445662"/>
          </a:xfrm>
          <a:prstGeom prst="rect">
            <a:avLst/>
          </a:prstGeom>
        </p:spPr>
      </p:pic>
      <p:pic>
        <p:nvPicPr>
          <p:cNvPr id="29" name="Picture 28">
            <a:extLst>
              <a:ext uri="{FF2B5EF4-FFF2-40B4-BE49-F238E27FC236}">
                <a16:creationId xmlns:a16="http://schemas.microsoft.com/office/drawing/2014/main" id="{0B4F5CD3-96BD-0142-BAB9-51641A483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9916" y="2022079"/>
            <a:ext cx="2480476" cy="2445662"/>
          </a:xfrm>
          <a:prstGeom prst="rect">
            <a:avLst/>
          </a:prstGeom>
        </p:spPr>
      </p:pic>
      <p:sp>
        <p:nvSpPr>
          <p:cNvPr id="30" name="Rectangle 29">
            <a:extLst>
              <a:ext uri="{FF2B5EF4-FFF2-40B4-BE49-F238E27FC236}">
                <a16:creationId xmlns:a16="http://schemas.microsoft.com/office/drawing/2014/main" id="{11A87000-7801-8340-9354-789FDC8C30B9}"/>
              </a:ext>
            </a:extLst>
          </p:cNvPr>
          <p:cNvSpPr/>
          <p:nvPr/>
        </p:nvSpPr>
        <p:spPr>
          <a:xfrm>
            <a:off x="228600" y="6093296"/>
            <a:ext cx="891540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ahoma"/>
                <a:ea typeface="+mn-ea"/>
                <a:cs typeface="+mn-cs"/>
                <a:hlinkClick r:id="rId5"/>
              </a:rPr>
              <a:t>https://www.pacb.com/smrt-science/smrt-sequencing/hifi-reads-for-highly-accurate-long-read-sequencing/</a:t>
            </a:r>
            <a:r>
              <a:rPr kumimoji="0" lang="en-US" sz="1400" b="0" i="0" u="none" strike="noStrike" kern="1200" cap="none" spc="0" normalizeH="0" baseline="0" noProof="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554825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3"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3E753-3BD1-F240-B1CA-D616295175D8}"/>
              </a:ext>
            </a:extLst>
          </p:cNvPr>
          <p:cNvSpPr>
            <a:spLocks noGrp="1"/>
          </p:cNvSpPr>
          <p:nvPr>
            <p:ph type="title"/>
          </p:nvPr>
        </p:nvSpPr>
        <p:spPr/>
        <p:txBody>
          <a:bodyPr/>
          <a:lstStyle/>
          <a:p>
            <a:r>
              <a:rPr lang="en-US"/>
              <a:t>HiFi Reads (PacBio)</a:t>
            </a:r>
          </a:p>
        </p:txBody>
      </p:sp>
      <p:sp>
        <p:nvSpPr>
          <p:cNvPr id="4" name="Slide Number Placeholder 3">
            <a:extLst>
              <a:ext uri="{FF2B5EF4-FFF2-40B4-BE49-F238E27FC236}">
                <a16:creationId xmlns:a16="http://schemas.microsoft.com/office/drawing/2014/main" id="{EEDD956A-0FDA-9E46-A86C-508969A86D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1" name="Rectangle 10">
            <a:extLst>
              <a:ext uri="{FF2B5EF4-FFF2-40B4-BE49-F238E27FC236}">
                <a16:creationId xmlns:a16="http://schemas.microsoft.com/office/drawing/2014/main" id="{23CC7E5D-9C72-1647-B5C4-D840E0679CE4}"/>
              </a:ext>
            </a:extLst>
          </p:cNvPr>
          <p:cNvSpPr/>
          <p:nvPr/>
        </p:nvSpPr>
        <p:spPr>
          <a:xfrm>
            <a:off x="475928" y="5764400"/>
            <a:ext cx="836327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Wenger+, "</a:t>
            </a:r>
            <a:r>
              <a:rPr kumimoji="0" lang="en-US" sz="1800" b="0" i="0" u="none" strike="noStrike" kern="1200" cap="none" spc="0" normalizeH="0" baseline="0" noProof="0">
                <a:ln>
                  <a:noFill/>
                </a:ln>
                <a:solidFill>
                  <a:srgbClr val="000000"/>
                </a:solidFill>
                <a:effectLst/>
                <a:uLnTx/>
                <a:uFillTx/>
                <a:latin typeface="Tahoma"/>
                <a:ea typeface="+mn-ea"/>
                <a:cs typeface="+mn-cs"/>
                <a:hlinkClick r:id="rId3"/>
              </a:rPr>
              <a:t>Accurate circular consensus long-read sequencing improves variant detection and assembly of a human genome</a:t>
            </a:r>
            <a:r>
              <a:rPr kumimoji="0" lang="en-US" sz="1800" b="0" i="0" u="none" strike="noStrike" kern="1200" cap="none" spc="0" normalizeH="0" baseline="0" noProof="0">
                <a:ln>
                  <a:noFill/>
                </a:ln>
                <a:solidFill>
                  <a:srgbClr val="000000"/>
                </a:solidFill>
                <a:effectLst/>
                <a:uLnTx/>
                <a:uFillTx/>
                <a:latin typeface="Tahoma"/>
                <a:ea typeface="+mn-ea"/>
                <a:cs typeface="+mn-cs"/>
              </a:rPr>
              <a:t>", </a:t>
            </a:r>
            <a:r>
              <a:rPr kumimoji="0" lang="en-US" sz="1800" b="0" i="1" u="none" strike="noStrike" kern="1200" cap="none" spc="0" normalizeH="0" baseline="0" noProof="0">
                <a:ln>
                  <a:noFill/>
                </a:ln>
                <a:solidFill>
                  <a:srgbClr val="000000"/>
                </a:solidFill>
                <a:effectLst/>
                <a:uLnTx/>
                <a:uFillTx/>
                <a:latin typeface="Tahoma"/>
                <a:ea typeface="+mn-ea"/>
                <a:cs typeface="+mn-cs"/>
              </a:rPr>
              <a:t>Nature Biotechnology</a:t>
            </a:r>
            <a:r>
              <a:rPr kumimoji="0" lang="en-US" sz="1800" b="0" i="0" u="none" strike="noStrike" kern="1200" cap="none" spc="0" normalizeH="0" baseline="0" noProof="0">
                <a:ln>
                  <a:noFill/>
                </a:ln>
                <a:solidFill>
                  <a:srgbClr val="000000"/>
                </a:solidFill>
                <a:effectLst/>
                <a:uLnTx/>
                <a:uFillTx/>
                <a:latin typeface="Tahoma"/>
                <a:ea typeface="+mn-ea"/>
                <a:cs typeface="+mn-cs"/>
              </a:rPr>
              <a:t>, 2019</a:t>
            </a:r>
          </a:p>
        </p:txBody>
      </p:sp>
      <p:sp>
        <p:nvSpPr>
          <p:cNvPr id="12" name="TextBox 11">
            <a:extLst>
              <a:ext uri="{FF2B5EF4-FFF2-40B4-BE49-F238E27FC236}">
                <a16:creationId xmlns:a16="http://schemas.microsoft.com/office/drawing/2014/main" id="{5AFA460E-A818-8A45-A4D1-CCB1B1A713F3}"/>
              </a:ext>
            </a:extLst>
          </p:cNvPr>
          <p:cNvSpPr txBox="1"/>
          <p:nvPr/>
        </p:nvSpPr>
        <p:spPr>
          <a:xfrm>
            <a:off x="6645635" y="2067475"/>
            <a:ext cx="21131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A50"/>
                </a:solidFill>
                <a:effectLst/>
                <a:uLnTx/>
                <a:uFillTx/>
                <a:latin typeface="Tahoma"/>
                <a:ea typeface="+mn-ea"/>
                <a:cs typeface="+mn-cs"/>
              </a:rPr>
              <a:t>But still very expensive!</a:t>
            </a:r>
          </a:p>
        </p:txBody>
      </p:sp>
      <p:sp>
        <p:nvSpPr>
          <p:cNvPr id="13" name="Rectangle 12">
            <a:extLst>
              <a:ext uri="{FF2B5EF4-FFF2-40B4-BE49-F238E27FC236}">
                <a16:creationId xmlns:a16="http://schemas.microsoft.com/office/drawing/2014/main" id="{4EBF03D7-5E6D-9746-8751-AB2079D255B3}"/>
              </a:ext>
            </a:extLst>
          </p:cNvPr>
          <p:cNvSpPr/>
          <p:nvPr/>
        </p:nvSpPr>
        <p:spPr>
          <a:xfrm>
            <a:off x="1219200" y="6352051"/>
            <a:ext cx="6377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ahoma"/>
                <a:ea typeface="+mn-ea"/>
                <a:cs typeface="+mn-cs"/>
                <a:hlinkClick r:id="rId4"/>
              </a:rPr>
              <a:t>https://labs.wsu.edu/genomicscore/illumina-sequencing/</a:t>
            </a:r>
            <a:endParaRPr kumimoji="0" lang="en-US" sz="1400" b="0"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ahoma"/>
                <a:ea typeface="+mn-ea"/>
                <a:cs typeface="+mn-cs"/>
                <a:hlinkClick r:id="rId5"/>
              </a:rPr>
              <a:t>https://pacbio.gs.washington.edu/</a:t>
            </a:r>
            <a:r>
              <a:rPr kumimoji="0" lang="en-US" sz="1400" b="0" i="0" u="none" strike="noStrike" kern="1200" cap="none" spc="0" normalizeH="0" baseline="0" noProof="0">
                <a:ln>
                  <a:noFill/>
                </a:ln>
                <a:solidFill>
                  <a:srgbClr val="000000"/>
                </a:solidFill>
                <a:effectLst/>
                <a:uLnTx/>
                <a:uFillTx/>
                <a:latin typeface="Tahoma"/>
                <a:ea typeface="+mn-ea"/>
                <a:cs typeface="+mn-cs"/>
              </a:rPr>
              <a:t> </a:t>
            </a:r>
          </a:p>
        </p:txBody>
      </p:sp>
      <p:pic>
        <p:nvPicPr>
          <p:cNvPr id="3" name="Picture 2">
            <a:extLst>
              <a:ext uri="{FF2B5EF4-FFF2-40B4-BE49-F238E27FC236}">
                <a16:creationId xmlns:a16="http://schemas.microsoft.com/office/drawing/2014/main" id="{15A79167-9458-0C43-853A-65E75431222C}"/>
              </a:ext>
            </a:extLst>
          </p:cNvPr>
          <p:cNvPicPr>
            <a:picLocks noChangeAspect="1"/>
          </p:cNvPicPr>
          <p:nvPr/>
        </p:nvPicPr>
        <p:blipFill>
          <a:blip r:embed="rId6"/>
          <a:stretch>
            <a:fillRect/>
          </a:stretch>
        </p:blipFill>
        <p:spPr>
          <a:xfrm>
            <a:off x="585060" y="1484784"/>
            <a:ext cx="6507220" cy="3854397"/>
          </a:xfrm>
          <a:prstGeom prst="rect">
            <a:avLst/>
          </a:prstGeom>
        </p:spPr>
      </p:pic>
      <p:sp>
        <p:nvSpPr>
          <p:cNvPr id="5" name="TextBox 4">
            <a:extLst>
              <a:ext uri="{FF2B5EF4-FFF2-40B4-BE49-F238E27FC236}">
                <a16:creationId xmlns:a16="http://schemas.microsoft.com/office/drawing/2014/main" id="{A7E3689F-AAA7-EC48-9019-55F032C9CA21}"/>
              </a:ext>
            </a:extLst>
          </p:cNvPr>
          <p:cNvSpPr txBox="1"/>
          <p:nvPr/>
        </p:nvSpPr>
        <p:spPr>
          <a:xfrm>
            <a:off x="6742584" y="1136911"/>
            <a:ext cx="1944216" cy="969496"/>
          </a:xfrm>
          <a:prstGeom prst="rect">
            <a:avLst/>
          </a:prstGeom>
          <a:solidFill>
            <a:srgbClr val="00BA50"/>
          </a:solidFill>
          <a:ln w="28575">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Long: 10-20 kb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Accurate: 99.8%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sp>
        <p:nvSpPr>
          <p:cNvPr id="7" name="Freeform 6">
            <a:extLst>
              <a:ext uri="{FF2B5EF4-FFF2-40B4-BE49-F238E27FC236}">
                <a16:creationId xmlns:a16="http://schemas.microsoft.com/office/drawing/2014/main" id="{D0C5C203-8167-9948-BD88-B14D2F36B4F3}"/>
              </a:ext>
            </a:extLst>
          </p:cNvPr>
          <p:cNvSpPr/>
          <p:nvPr/>
        </p:nvSpPr>
        <p:spPr>
          <a:xfrm>
            <a:off x="5891088" y="1547113"/>
            <a:ext cx="779488" cy="431446"/>
          </a:xfrm>
          <a:custGeom>
            <a:avLst/>
            <a:gdLst>
              <a:gd name="connsiteX0" fmla="*/ 779488 w 779488"/>
              <a:gd name="connsiteY0" fmla="*/ 71682 h 431446"/>
              <a:gd name="connsiteX1" fmla="*/ 239842 w 779488"/>
              <a:gd name="connsiteY1" fmla="*/ 26711 h 431446"/>
              <a:gd name="connsiteX2" fmla="*/ 0 w 779488"/>
              <a:gd name="connsiteY2" fmla="*/ 431446 h 431446"/>
              <a:gd name="connsiteX3" fmla="*/ 0 w 779488"/>
              <a:gd name="connsiteY3" fmla="*/ 431446 h 431446"/>
            </a:gdLst>
            <a:ahLst/>
            <a:cxnLst>
              <a:cxn ang="0">
                <a:pos x="connsiteX0" y="connsiteY0"/>
              </a:cxn>
              <a:cxn ang="0">
                <a:pos x="connsiteX1" y="connsiteY1"/>
              </a:cxn>
              <a:cxn ang="0">
                <a:pos x="connsiteX2" y="connsiteY2"/>
              </a:cxn>
              <a:cxn ang="0">
                <a:pos x="connsiteX3" y="connsiteY3"/>
              </a:cxn>
            </a:cxnLst>
            <a:rect l="l" t="t" r="r" b="b"/>
            <a:pathLst>
              <a:path w="779488" h="431446">
                <a:moveTo>
                  <a:pt x="779488" y="71682"/>
                </a:moveTo>
                <a:cubicBezTo>
                  <a:pt x="574622" y="19216"/>
                  <a:pt x="369757" y="-33250"/>
                  <a:pt x="239842" y="26711"/>
                </a:cubicBezTo>
                <a:cubicBezTo>
                  <a:pt x="109927" y="86672"/>
                  <a:pt x="0" y="431446"/>
                  <a:pt x="0" y="431446"/>
                </a:cubicBezTo>
                <a:lnTo>
                  <a:pt x="0" y="431446"/>
                </a:lnTo>
              </a:path>
            </a:pathLst>
          </a:custGeom>
          <a:noFill/>
          <a:ln w="38100">
            <a:solidFill>
              <a:srgbClr val="00BA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719446952"/>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Long is DNA?</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Image result for E. coli O157:H7 pictu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8374" y="1950875"/>
            <a:ext cx="2078805" cy="17097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2" descr="Image result for oni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32040" y="1772816"/>
            <a:ext cx="1642712" cy="19288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Related image"/>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588224" y="1484784"/>
            <a:ext cx="2448272" cy="215448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0" y="3959697"/>
            <a:ext cx="9144000" cy="720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5" name="Oval 14"/>
          <p:cNvSpPr/>
          <p:nvPr/>
        </p:nvSpPr>
        <p:spPr>
          <a:xfrm>
            <a:off x="225324" y="3815681"/>
            <a:ext cx="360040" cy="36004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16" name="Picture 4" descr="Image result for ÏX174 virus"/>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6956" y="2109033"/>
            <a:ext cx="1499307" cy="149930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rot="2347529">
            <a:off x="117005" y="4706924"/>
            <a:ext cx="179247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ahoma"/>
                <a:ea typeface="+mn-ea"/>
                <a:cs typeface="+mn-cs"/>
              </a:rPr>
              <a:t>Phi X174 virus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Tahoma"/>
                <a:ea typeface="+mn-ea"/>
                <a:cs typeface="+mn-cs"/>
              </a:rPr>
              <a:t>5.386 </a:t>
            </a:r>
            <a:r>
              <a:rPr kumimoji="0" lang="en-US" sz="2000" b="0" i="0" u="none" strike="noStrike" kern="1200" cap="none" spc="0" normalizeH="0" baseline="0" noProof="0" err="1">
                <a:ln>
                  <a:noFill/>
                </a:ln>
                <a:solidFill>
                  <a:srgbClr val="FF0000"/>
                </a:solidFill>
                <a:effectLst/>
                <a:uLnTx/>
                <a:uFillTx/>
                <a:latin typeface="Tahoma"/>
                <a:ea typeface="+mn-ea"/>
                <a:cs typeface="+mn-cs"/>
              </a:rPr>
              <a:t>Killo</a:t>
            </a:r>
            <a:r>
              <a:rPr kumimoji="0" lang="en-US" sz="2000" b="0" i="0" u="none" strike="noStrike" kern="1200" cap="none" spc="0" normalizeH="0" baseline="0" noProof="0">
                <a:ln>
                  <a:noFill/>
                </a:ln>
                <a:solidFill>
                  <a:srgbClr val="FF0000"/>
                </a:solidFill>
                <a:effectLst/>
                <a:uLnTx/>
                <a:uFillTx/>
                <a:latin typeface="Tahoma"/>
                <a:ea typeface="+mn-ea"/>
                <a:cs typeface="+mn-cs"/>
              </a:rPr>
              <a:t> </a:t>
            </a:r>
            <a:r>
              <a:rPr kumimoji="0" lang="en-US" sz="2000" b="0" i="0" u="none" strike="noStrike" kern="1200" cap="none" spc="0" normalizeH="0" baseline="0" noProof="0" err="1">
                <a:ln>
                  <a:noFill/>
                </a:ln>
                <a:solidFill>
                  <a:srgbClr val="FF0000"/>
                </a:solidFill>
                <a:effectLst/>
                <a:uLnTx/>
                <a:uFillTx/>
                <a:latin typeface="Tahoma"/>
                <a:ea typeface="+mn-ea"/>
                <a:cs typeface="+mn-cs"/>
              </a:rPr>
              <a:t>bp</a:t>
            </a:r>
            <a:endParaRPr kumimoji="0" lang="en-US" sz="2000" b="0" i="0" u="none" strike="noStrike" kern="1200" cap="none" spc="0" normalizeH="0" baseline="0" noProof="0">
              <a:ln>
                <a:noFill/>
              </a:ln>
              <a:solidFill>
                <a:srgbClr val="FF0000"/>
              </a:solidFill>
              <a:effectLst/>
              <a:uLnTx/>
              <a:uFillTx/>
              <a:latin typeface="Tahoma"/>
              <a:ea typeface="+mn-ea"/>
              <a:cs typeface="+mn-cs"/>
            </a:endParaRPr>
          </a:p>
        </p:txBody>
      </p:sp>
      <p:sp>
        <p:nvSpPr>
          <p:cNvPr id="19" name="Oval 18"/>
          <p:cNvSpPr/>
          <p:nvPr/>
        </p:nvSpPr>
        <p:spPr>
          <a:xfrm>
            <a:off x="1979712" y="3815681"/>
            <a:ext cx="360040" cy="3600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Rectangle 20"/>
          <p:cNvSpPr/>
          <p:nvPr/>
        </p:nvSpPr>
        <p:spPr>
          <a:xfrm rot="2347529">
            <a:off x="1804644" y="4755559"/>
            <a:ext cx="194662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ahoma"/>
                <a:ea typeface="+mn-ea"/>
                <a:cs typeface="+mn-cs"/>
              </a:rPr>
              <a:t>E. coli O157:H7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Tahoma"/>
                <a:ea typeface="+mn-ea"/>
                <a:cs typeface="+mn-cs"/>
              </a:rPr>
              <a:t>5.44 Million </a:t>
            </a:r>
            <a:r>
              <a:rPr kumimoji="0" lang="en-US" sz="2000" b="0" i="0" u="none" strike="noStrike" kern="1200" cap="none" spc="0" normalizeH="0" baseline="0" noProof="0" err="1">
                <a:ln>
                  <a:noFill/>
                </a:ln>
                <a:solidFill>
                  <a:srgbClr val="FF0000"/>
                </a:solidFill>
                <a:effectLst/>
                <a:uLnTx/>
                <a:uFillTx/>
                <a:latin typeface="Tahoma"/>
                <a:ea typeface="+mn-ea"/>
                <a:cs typeface="+mn-cs"/>
              </a:rPr>
              <a:t>bp</a:t>
            </a:r>
            <a:endParaRPr kumimoji="0" lang="en-US" sz="2000" b="0" i="0" u="none" strike="noStrike" kern="1200" cap="none" spc="0" normalizeH="0" baseline="0" noProof="0">
              <a:ln>
                <a:noFill/>
              </a:ln>
              <a:solidFill>
                <a:srgbClr val="FF0000"/>
              </a:solidFill>
              <a:effectLst/>
              <a:uLnTx/>
              <a:uFillTx/>
              <a:latin typeface="Tahoma"/>
              <a:ea typeface="+mn-ea"/>
              <a:cs typeface="+mn-cs"/>
            </a:endParaRPr>
          </a:p>
        </p:txBody>
      </p:sp>
      <p:sp>
        <p:nvSpPr>
          <p:cNvPr id="22" name="Oval 21"/>
          <p:cNvSpPr/>
          <p:nvPr/>
        </p:nvSpPr>
        <p:spPr>
          <a:xfrm>
            <a:off x="3923928" y="3815681"/>
            <a:ext cx="360040" cy="36004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23"/>
          <p:cNvSpPr/>
          <p:nvPr/>
        </p:nvSpPr>
        <p:spPr>
          <a:xfrm rot="2347529">
            <a:off x="3707248" y="4677599"/>
            <a:ext cx="180049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ahoma"/>
                <a:ea typeface="+mn-ea"/>
                <a:cs typeface="+mn-cs"/>
              </a:rPr>
              <a:t>Homo Sapiens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Tahoma"/>
                <a:ea typeface="+mn-ea"/>
                <a:cs typeface="+mn-cs"/>
              </a:rPr>
              <a:t>3.2 Billion </a:t>
            </a:r>
            <a:r>
              <a:rPr kumimoji="0" lang="en-US" sz="2000" b="0" i="0" u="none" strike="noStrike" kern="1200" cap="none" spc="0" normalizeH="0" baseline="0" noProof="0" err="1">
                <a:ln>
                  <a:noFill/>
                </a:ln>
                <a:solidFill>
                  <a:srgbClr val="FF0000"/>
                </a:solidFill>
                <a:effectLst/>
                <a:uLnTx/>
                <a:uFillTx/>
                <a:latin typeface="Tahoma"/>
                <a:ea typeface="+mn-ea"/>
                <a:cs typeface="+mn-cs"/>
              </a:rPr>
              <a:t>bp</a:t>
            </a:r>
            <a:endParaRPr kumimoji="0" lang="en-US" sz="2000" b="0" i="0" u="none" strike="noStrike" kern="1200" cap="none" spc="0" normalizeH="0" baseline="0" noProof="0">
              <a:ln>
                <a:noFill/>
              </a:ln>
              <a:solidFill>
                <a:srgbClr val="FF0000"/>
              </a:solidFill>
              <a:effectLst/>
              <a:uLnTx/>
              <a:uFillTx/>
              <a:latin typeface="Tahoma"/>
              <a:ea typeface="+mn-ea"/>
              <a:cs typeface="+mn-cs"/>
            </a:endParaRPr>
          </a:p>
        </p:txBody>
      </p:sp>
      <p:sp>
        <p:nvSpPr>
          <p:cNvPr id="25" name="Oval 24"/>
          <p:cNvSpPr/>
          <p:nvPr/>
        </p:nvSpPr>
        <p:spPr>
          <a:xfrm>
            <a:off x="5724128" y="3822266"/>
            <a:ext cx="360040" cy="3600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p:cNvSpPr/>
          <p:nvPr/>
        </p:nvSpPr>
        <p:spPr>
          <a:xfrm rot="2347529">
            <a:off x="5439869" y="4833553"/>
            <a:ext cx="245156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Onion, Allium </a:t>
            </a:r>
            <a:r>
              <a:rPr kumimoji="0" lang="en-US" sz="2000" b="0" i="0" u="none" strike="noStrike" kern="1200" cap="none" spc="0" normalizeH="0" baseline="0" noProof="0" err="1">
                <a:ln>
                  <a:noFill/>
                </a:ln>
                <a:solidFill>
                  <a:srgbClr val="222222"/>
                </a:solidFill>
                <a:effectLst/>
                <a:uLnTx/>
                <a:uFillTx/>
                <a:latin typeface="arial" panose="020B0604020202020204" pitchFamily="34" charset="0"/>
                <a:ea typeface="+mn-ea"/>
                <a:cs typeface="+mn-cs"/>
              </a:rPr>
              <a:t>Cepa</a:t>
            </a:r>
            <a:endParaRPr kumimoji="0" lang="en-US" sz="2000" b="0" i="0" u="none" strike="noStrike" kern="1200" cap="none" spc="0" normalizeH="0" baseline="0" noProof="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arial" panose="020B0604020202020204" pitchFamily="34" charset="0"/>
                <a:ea typeface="+mn-ea"/>
                <a:cs typeface="+mn-cs"/>
              </a:rPr>
              <a:t>16 Billion </a:t>
            </a:r>
            <a:r>
              <a:rPr kumimoji="0" lang="en-US" sz="20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bp</a:t>
            </a:r>
            <a:endParaRPr kumimoji="0" lang="en-US" sz="2000" b="0" i="0" u="none" strike="noStrike" kern="1200" cap="none" spc="0" normalizeH="0" baseline="0" noProof="0">
              <a:ln>
                <a:noFill/>
              </a:ln>
              <a:solidFill>
                <a:srgbClr val="FF0000"/>
              </a:solidFill>
              <a:effectLst/>
              <a:uLnTx/>
              <a:uFillTx/>
              <a:latin typeface="Tahoma"/>
              <a:ea typeface="+mn-ea"/>
              <a:cs typeface="+mn-cs"/>
            </a:endParaRPr>
          </a:p>
        </p:txBody>
      </p:sp>
      <p:sp>
        <p:nvSpPr>
          <p:cNvPr id="28" name="Oval 27"/>
          <p:cNvSpPr/>
          <p:nvPr/>
        </p:nvSpPr>
        <p:spPr>
          <a:xfrm>
            <a:off x="7668344" y="3822266"/>
            <a:ext cx="360040" cy="36004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0" name="Rectangle 29"/>
          <p:cNvSpPr/>
          <p:nvPr/>
        </p:nvSpPr>
        <p:spPr>
          <a:xfrm rot="2347529">
            <a:off x="7442777" y="4738380"/>
            <a:ext cx="186781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22222"/>
                </a:solidFill>
                <a:effectLst/>
                <a:uLnTx/>
                <a:uFillTx/>
                <a:latin typeface="arial" panose="020B0604020202020204" pitchFamily="34" charset="0"/>
                <a:ea typeface="+mn-ea"/>
                <a:cs typeface="+mn-cs"/>
              </a:rPr>
              <a:t>Paris Japonica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149 Billion </a:t>
            </a:r>
            <a:r>
              <a:rPr kumimoji="0" lang="en-US" sz="2000" b="0" i="0" u="none" strike="noStrike" kern="1200" cap="none" spc="0" normalizeH="0" baseline="0" noProof="0" err="1">
                <a:ln>
                  <a:noFill/>
                </a:ln>
                <a:solidFill>
                  <a:srgbClr val="FF0000"/>
                </a:solidFill>
                <a:effectLst/>
                <a:uLnTx/>
                <a:uFillTx/>
                <a:latin typeface="Times New Roman" panose="02020603050405020304" pitchFamily="18" charset="0"/>
                <a:ea typeface="+mn-ea"/>
                <a:cs typeface="+mn-cs"/>
              </a:rPr>
              <a:t>bp</a:t>
            </a:r>
            <a:endParaRPr kumimoji="0" lang="en-US" sz="2000" b="0" i="0" u="none" strike="noStrike" kern="1200" cap="none" spc="0" normalizeH="0" baseline="0" noProof="0">
              <a:ln>
                <a:noFill/>
              </a:ln>
              <a:solidFill>
                <a:srgbClr val="FF0000"/>
              </a:solidFill>
              <a:effectLst/>
              <a:uLnTx/>
              <a:uFillTx/>
              <a:latin typeface="Tahoma"/>
              <a:ea typeface="+mn-ea"/>
              <a:cs typeface="+mn-cs"/>
            </a:endParaRPr>
          </a:p>
        </p:txBody>
      </p:sp>
      <p:pic>
        <p:nvPicPr>
          <p:cNvPr id="54274" name="Picture 2" descr="Image result for human"/>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813734" y="1575488"/>
            <a:ext cx="1000868" cy="2077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3177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4274"/>
                                        </p:tgtEl>
                                        <p:attrNameLst>
                                          <p:attrName>style.visibility</p:attrName>
                                        </p:attrNameLst>
                                      </p:cBhvr>
                                      <p:to>
                                        <p:strVal val="visible"/>
                                      </p:to>
                                    </p:set>
                                    <p:animEffect transition="in" filter="wipe(down)">
                                      <p:cBhvr>
                                        <p:cTn id="29" dur="500"/>
                                        <p:tgtEl>
                                          <p:spTgt spid="5427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00"/>
                                        <p:tgtEl>
                                          <p:spTgt spid="1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500"/>
                                        <p:tgtEl>
                                          <p:spTgt spid="2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19" grpId="0" animBg="1"/>
      <p:bldP spid="21" grpId="0"/>
      <p:bldP spid="22" grpId="0" animBg="1"/>
      <p:bldP spid="24" grpId="0"/>
      <p:bldP spid="25" grpId="0" animBg="1"/>
      <p:bldP spid="27" grpId="0"/>
      <p:bldP spid="28" grpId="0" animBg="1"/>
      <p:bldP spid="30"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28600" y="152400"/>
            <a:ext cx="9311952" cy="1066800"/>
          </a:xfrm>
        </p:spPr>
        <p:txBody>
          <a:bodyPr/>
          <a:lstStyle/>
          <a:p>
            <a:r>
              <a:rPr lang="en-US"/>
              <a:t>Cracking the 1</a:t>
            </a:r>
            <a:r>
              <a:rPr lang="en-US" baseline="30000"/>
              <a:t>st</a:t>
            </a:r>
            <a:r>
              <a:rPr lang="en-US"/>
              <a:t> Human Genome Sequence</a:t>
            </a:r>
          </a:p>
        </p:txBody>
      </p:sp>
      <p:sp>
        <p:nvSpPr>
          <p:cNvPr id="10" name="Content Placeholder 9"/>
          <p:cNvSpPr>
            <a:spLocks noGrp="1"/>
          </p:cNvSpPr>
          <p:nvPr>
            <p:ph idx="1"/>
          </p:nvPr>
        </p:nvSpPr>
        <p:spPr>
          <a:xfrm>
            <a:off x="228600" y="980728"/>
            <a:ext cx="8610600" cy="5267672"/>
          </a:xfrm>
        </p:spPr>
        <p:txBody>
          <a:bodyPr/>
          <a:lstStyle/>
          <a:p>
            <a:r>
              <a:rPr lang="en-US" sz="2100" b="1"/>
              <a:t>1990-2003: </a:t>
            </a:r>
            <a:r>
              <a:rPr lang="en-US" sz="2100"/>
              <a:t>The Human Genome Project (HGP) provides a complete and accurate sequence of all </a:t>
            </a:r>
            <a:r>
              <a:rPr lang="en-US" sz="2100" b="1"/>
              <a:t>DNA base pairs</a:t>
            </a:r>
            <a:r>
              <a:rPr lang="en-US" sz="2100"/>
              <a:t> that make up the human genome and finds 20,000 to 25,000 human genes.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1" name="Picture 2" descr="Image result for chronology of genome sequenc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47528"/>
            <a:ext cx="6783693" cy="353909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912273A-2A3C-394C-A4A9-1666A6D7FD7D}"/>
              </a:ext>
            </a:extLst>
          </p:cNvPr>
          <p:cNvSpPr/>
          <p:nvPr/>
        </p:nvSpPr>
        <p:spPr>
          <a:xfrm>
            <a:off x="7789252" y="3861048"/>
            <a:ext cx="144395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a:ea typeface="+mn-ea"/>
                <a:cs typeface="+mn-cs"/>
              </a:rPr>
              <a:t>13 years</a:t>
            </a:r>
          </a:p>
        </p:txBody>
      </p:sp>
      <p:pic>
        <p:nvPicPr>
          <p:cNvPr id="14" name="Picture 52" descr="Image result for time icon">
            <a:extLst>
              <a:ext uri="{FF2B5EF4-FFF2-40B4-BE49-F238E27FC236}">
                <a16:creationId xmlns:a16="http://schemas.microsoft.com/office/drawing/2014/main" id="{4AC44CAA-A627-584A-B3F3-0DE41DDD3FC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01756" y="3674134"/>
            <a:ext cx="989840" cy="98984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633844DA-C181-F049-932A-08D8306ED473}"/>
              </a:ext>
            </a:extLst>
          </p:cNvPr>
          <p:cNvSpPr/>
          <p:nvPr/>
        </p:nvSpPr>
        <p:spPr>
          <a:xfrm>
            <a:off x="7780654" y="2598003"/>
            <a:ext cx="136608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22222"/>
                </a:solidFill>
                <a:effectLst/>
                <a:uLnTx/>
                <a:uFillTx/>
                <a:latin typeface="Arial" panose="020B0604020202020204" pitchFamily="34" charset="0"/>
                <a:ea typeface="+mn-ea"/>
                <a:cs typeface="+mn-cs"/>
              </a:rPr>
              <a:t>3.2 x10</a:t>
            </a:r>
            <a:r>
              <a:rPr kumimoji="0" lang="en-US" sz="2400" b="0" i="0" u="none" strike="noStrike" kern="1200" cap="none" spc="0" normalizeH="0" baseline="30000" noProof="0">
                <a:ln>
                  <a:noFill/>
                </a:ln>
                <a:solidFill>
                  <a:srgbClr val="222222"/>
                </a:solidFill>
                <a:effectLst/>
                <a:uLnTx/>
                <a:uFillTx/>
                <a:latin typeface="Arial" panose="020B0604020202020204" pitchFamily="34" charset="0"/>
                <a:ea typeface="+mn-ea"/>
                <a:cs typeface="+mn-cs"/>
              </a:rPr>
              <a:t>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22222"/>
                </a:solidFill>
                <a:effectLst/>
                <a:uLnTx/>
                <a:uFillTx/>
                <a:latin typeface="Arial" panose="020B0604020202020204" pitchFamily="34" charset="0"/>
                <a:ea typeface="+mn-ea"/>
                <a:cs typeface="+mn-cs"/>
              </a:rPr>
              <a:t>bases</a:t>
            </a:r>
            <a:endParaRPr kumimoji="0" lang="en-US" sz="2400" b="0" i="0" u="none" strike="noStrike" kern="1200" cap="none" spc="0" normalizeH="0" baseline="0" noProof="0">
              <a:ln>
                <a:noFill/>
              </a:ln>
              <a:solidFill>
                <a:srgbClr val="000000"/>
              </a:solidFill>
              <a:effectLst/>
              <a:uLnTx/>
              <a:uFillTx/>
              <a:latin typeface="Tahoma"/>
              <a:ea typeface="+mn-ea"/>
              <a:cs typeface="+mn-cs"/>
            </a:endParaRPr>
          </a:p>
        </p:txBody>
      </p:sp>
      <p:pic>
        <p:nvPicPr>
          <p:cNvPr id="17" name="Picture 58" descr="Image result for ACGT icon">
            <a:extLst>
              <a:ext uri="{FF2B5EF4-FFF2-40B4-BE49-F238E27FC236}">
                <a16:creationId xmlns:a16="http://schemas.microsoft.com/office/drawing/2014/main" id="{50BF2BFC-4F96-5D4C-9E31-7787BFCC8EA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01756" y="2503734"/>
            <a:ext cx="989840" cy="9898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Related image">
            <a:extLst>
              <a:ext uri="{FF2B5EF4-FFF2-40B4-BE49-F238E27FC236}">
                <a16:creationId xmlns:a16="http://schemas.microsoft.com/office/drawing/2014/main" id="{ED22F864-7DFD-0F4A-B8A4-C0400323F73A}"/>
              </a:ext>
            </a:extLst>
          </p:cNvPr>
          <p:cNvPicPr>
            <a:picLocks noChangeAspect="1" noChangeArrowheads="1"/>
          </p:cNvPicPr>
          <p:nvPr/>
        </p:nvPicPr>
        <p:blipFill>
          <a:blip r:embed="rId6">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673438" y="4815539"/>
            <a:ext cx="1210930" cy="121093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0C24BB31-C82B-274B-A3CC-DB16FF5E0150}"/>
              </a:ext>
            </a:extLst>
          </p:cNvPr>
          <p:cNvSpPr/>
          <p:nvPr/>
        </p:nvSpPr>
        <p:spPr>
          <a:xfrm>
            <a:off x="7719588" y="5236477"/>
            <a:ext cx="144395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a:ea typeface="+mn-ea"/>
                <a:cs typeface="+mn-cs"/>
              </a:rPr>
              <a:t>&gt;3x10</a:t>
            </a:r>
            <a:r>
              <a:rPr kumimoji="0" lang="en-US" sz="2400" b="0" i="0" u="none" strike="noStrike" kern="1200" cap="none" spc="0" normalizeH="0" baseline="30000" noProof="0">
                <a:ln>
                  <a:noFill/>
                </a:ln>
                <a:solidFill>
                  <a:srgbClr val="000000"/>
                </a:solidFill>
                <a:effectLst/>
                <a:uLnTx/>
                <a:uFillTx/>
                <a:latin typeface="Tahoma"/>
                <a:ea typeface="+mn-ea"/>
                <a:cs typeface="+mn-cs"/>
              </a:rPr>
              <a:t>9</a:t>
            </a:r>
            <a:r>
              <a:rPr kumimoji="0" lang="en-US" sz="2400" b="0" i="0" u="none" strike="noStrike" kern="1200" cap="none" spc="0" normalizeH="0" baseline="0" noProof="0">
                <a:ln>
                  <a:noFill/>
                </a:ln>
                <a:solidFill>
                  <a:srgbClr val="000000"/>
                </a:solidFill>
                <a:effectLst/>
                <a:uLnTx/>
                <a:uFillTx/>
                <a:latin typeface="Tahoma"/>
                <a:ea typeface="+mn-ea"/>
                <a:cs typeface="+mn-cs"/>
              </a:rPr>
              <a:t> $</a:t>
            </a:r>
          </a:p>
        </p:txBody>
      </p:sp>
      <p:grpSp>
        <p:nvGrpSpPr>
          <p:cNvPr id="3" name="Group 2">
            <a:extLst>
              <a:ext uri="{FF2B5EF4-FFF2-40B4-BE49-F238E27FC236}">
                <a16:creationId xmlns:a16="http://schemas.microsoft.com/office/drawing/2014/main" id="{D243CFB3-A7C6-5347-8F2F-6B49611F9F36}"/>
              </a:ext>
            </a:extLst>
          </p:cNvPr>
          <p:cNvGrpSpPr/>
          <p:nvPr/>
        </p:nvGrpSpPr>
        <p:grpSpPr>
          <a:xfrm>
            <a:off x="251155" y="4852072"/>
            <a:ext cx="3430307" cy="1541137"/>
            <a:chOff x="312023" y="3188723"/>
            <a:chExt cx="6350000" cy="2852871"/>
          </a:xfrm>
        </p:grpSpPr>
        <p:pic>
          <p:nvPicPr>
            <p:cNvPr id="2" name="Picture 1">
              <a:extLst>
                <a:ext uri="{FF2B5EF4-FFF2-40B4-BE49-F238E27FC236}">
                  <a16:creationId xmlns:a16="http://schemas.microsoft.com/office/drawing/2014/main" id="{E189CAD7-2821-F44B-908A-31C2F1366099}"/>
                </a:ext>
              </a:extLst>
            </p:cNvPr>
            <p:cNvPicPr>
              <a:picLocks noChangeAspect="1"/>
            </p:cNvPicPr>
            <p:nvPr/>
          </p:nvPicPr>
          <p:blipFill>
            <a:blip r:embed="rId7"/>
            <a:stretch>
              <a:fillRect/>
            </a:stretch>
          </p:blipFill>
          <p:spPr>
            <a:xfrm>
              <a:off x="312023" y="3188723"/>
              <a:ext cx="6350000" cy="2819400"/>
            </a:xfrm>
            <a:prstGeom prst="rect">
              <a:avLst/>
            </a:prstGeom>
          </p:spPr>
        </p:pic>
        <p:pic>
          <p:nvPicPr>
            <p:cNvPr id="1026" name="Picture 2" descr="Image result for human genome project nature"/>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329611" y="3200797"/>
              <a:ext cx="2160240" cy="284079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177070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2F472-64B4-4648-A4DF-8BC46F74194A}"/>
              </a:ext>
            </a:extLst>
          </p:cNvPr>
          <p:cNvSpPr>
            <a:spLocks noGrp="1"/>
          </p:cNvSpPr>
          <p:nvPr>
            <p:ph type="title"/>
          </p:nvPr>
        </p:nvSpPr>
        <p:spPr/>
        <p:txBody>
          <a:bodyPr/>
          <a:lstStyle/>
          <a:p>
            <a:r>
              <a:rPr lang="en-US"/>
              <a:t>Obtaining the Human Reference Genome</a:t>
            </a:r>
          </a:p>
        </p:txBody>
      </p:sp>
      <p:sp>
        <p:nvSpPr>
          <p:cNvPr id="3" name="Content Placeholder 2">
            <a:extLst>
              <a:ext uri="{FF2B5EF4-FFF2-40B4-BE49-F238E27FC236}">
                <a16:creationId xmlns:a16="http://schemas.microsoft.com/office/drawing/2014/main" id="{E0ABE00D-4FAC-E249-AB6B-645232B88061}"/>
              </a:ext>
            </a:extLst>
          </p:cNvPr>
          <p:cNvSpPr>
            <a:spLocks noGrp="1"/>
          </p:cNvSpPr>
          <p:nvPr>
            <p:ph idx="1"/>
          </p:nvPr>
        </p:nvSpPr>
        <p:spPr>
          <a:xfrm>
            <a:off x="107504" y="1052736"/>
            <a:ext cx="8915400" cy="5195664"/>
          </a:xfrm>
        </p:spPr>
        <p:txBody>
          <a:bodyPr/>
          <a:lstStyle/>
          <a:p>
            <a:r>
              <a:rPr lang="en-US" b="1"/>
              <a:t>GRCh38.p13</a:t>
            </a:r>
          </a:p>
          <a:p>
            <a:r>
              <a:rPr lang="en-US"/>
              <a:t>Description: Genome Reference Consortium Human Build 38 patch release 13 (GRCh38.p13)</a:t>
            </a:r>
          </a:p>
          <a:p>
            <a:r>
              <a:rPr lang="en-US"/>
              <a:t>Organism name: </a:t>
            </a:r>
            <a:r>
              <a:rPr lang="en-US">
                <a:hlinkClick r:id="rId2"/>
              </a:rPr>
              <a:t>Homo sapiens (human)</a:t>
            </a:r>
            <a:endParaRPr lang="en-US"/>
          </a:p>
          <a:p>
            <a:r>
              <a:rPr lang="en-US"/>
              <a:t>Date: 2019/02/28</a:t>
            </a:r>
          </a:p>
          <a:p>
            <a:r>
              <a:rPr lang="en-US"/>
              <a:t>3,099,706,404 bases</a:t>
            </a:r>
          </a:p>
          <a:p>
            <a:r>
              <a:rPr lang="en-US"/>
              <a:t>Compressed .</a:t>
            </a:r>
            <a:r>
              <a:rPr lang="en-US" err="1"/>
              <a:t>fna</a:t>
            </a:r>
            <a:r>
              <a:rPr lang="en-US"/>
              <a:t> file (964.9 MB)</a:t>
            </a:r>
          </a:p>
          <a:p>
            <a:r>
              <a:rPr lang="en-US">
                <a:hlinkClick r:id="rId3"/>
              </a:rPr>
              <a:t>https://www.ncbi.nlm.nih.gov/assembly/GCF_000001405.39</a:t>
            </a:r>
            <a:r>
              <a:rPr lang="en-US"/>
              <a:t> </a:t>
            </a:r>
          </a:p>
          <a:p>
            <a:endParaRPr lang="en-US"/>
          </a:p>
        </p:txBody>
      </p:sp>
      <p:sp>
        <p:nvSpPr>
          <p:cNvPr id="4" name="Slide Number Placeholder 3">
            <a:extLst>
              <a:ext uri="{FF2B5EF4-FFF2-40B4-BE49-F238E27FC236}">
                <a16:creationId xmlns:a16="http://schemas.microsoft.com/office/drawing/2014/main" id="{1CA35BA8-86C1-644F-8783-17FE20280D3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extLst>
              <a:ext uri="{FF2B5EF4-FFF2-40B4-BE49-F238E27FC236}">
                <a16:creationId xmlns:a16="http://schemas.microsoft.com/office/drawing/2014/main" id="{E75CAB24-783F-4946-88B3-218E9A61D1AD}"/>
              </a:ext>
            </a:extLst>
          </p:cNvPr>
          <p:cNvSpPr/>
          <p:nvPr/>
        </p:nvSpPr>
        <p:spPr>
          <a:xfrm>
            <a:off x="283987" y="4869160"/>
            <a:ext cx="8579296"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ahoma"/>
                <a:ea typeface="+mn-ea"/>
                <a:cs typeface="+mn-cs"/>
              </a:rPr>
              <a:t>&gt;NC_000001.11 Homo sapiens chromosome 1, GRCh38.p13 Primary Assembly NNNNNNNNNNNNNNNNNNNNNNNNNNNNNNNNNNNNNNNNNNNNNNNNNNNNNNNNNNNNNNNNNNNNNN NNNNNNNNNNNNNNNNNNNNNNNNNNNNNNNNNNNNNNNNNNNNNNNNNNNNNNNNNNNNNNNNNNNNNN NNNNNNNNNNNNNNNNNNNNNNNNNNNNNNNNNNNNNNNNNNNNNNNNNNNNNNNNNNNNNNNNNNNNNN NNNNNNNNNNNNNNNNNNNNNNNNNNNNNNNNNNNNNNNNNNNNNNNNNNNNNNNNNNNNNNNNNNNNNN</a:t>
            </a:r>
          </a:p>
        </p:txBody>
      </p:sp>
    </p:spTree>
    <p:extLst>
      <p:ext uri="{BB962C8B-B14F-4D97-AF65-F5344CB8AC3E}">
        <p14:creationId xmlns:p14="http://schemas.microsoft.com/office/powerpoint/2010/main" val="127461733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4"/>
          <p:cNvSpPr txBox="1">
            <a:spLocks noChangeArrowheads="1"/>
          </p:cNvSpPr>
          <p:nvPr/>
        </p:nvSpPr>
        <p:spPr bwMode="auto">
          <a:xfrm>
            <a:off x="1833164" y="1339180"/>
            <a:ext cx="4960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…ACATG</a:t>
            </a:r>
            <a:r>
              <a:rPr kumimoji="0" lang="en-US" altLang="ko-KR" sz="2000" b="1" i="0" u="none" strike="noStrike" kern="1200" cap="none" spc="0" normalizeH="0" baseline="0" noProof="0">
                <a:ln>
                  <a:noFill/>
                </a:ln>
                <a:solidFill>
                  <a:srgbClr val="FF0000"/>
                </a:solidFill>
                <a:effectLst/>
                <a:uLnTx/>
                <a:uFillTx/>
                <a:latin typeface="Gill Sans" charset="0"/>
                <a:ea typeface="ＭＳ Ｐゴシック" charset="0"/>
              </a:rPr>
              <a:t>C</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CGACATTTCATA</a:t>
            </a:r>
            <a:r>
              <a:rPr kumimoji="0" lang="en-US" altLang="ko-KR" sz="2000" b="1" i="0" u="none" strike="noStrike" kern="1200" cap="none" spc="0" normalizeH="0" baseline="0" noProof="0">
                <a:ln>
                  <a:noFill/>
                </a:ln>
                <a:solidFill>
                  <a:srgbClr val="0000FF"/>
                </a:solidFill>
                <a:effectLst/>
                <a:uLnTx/>
                <a:uFillTx/>
                <a:latin typeface="Gill Sans" charset="0"/>
                <a:ea typeface="ＭＳ Ｐゴシック" charset="0"/>
              </a:rPr>
              <a:t>G</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GCC…</a:t>
            </a:r>
            <a:endParaRPr kumimoji="0" lang="en-US" sz="2000" b="1" i="0" u="none" strike="noStrike" kern="1200" cap="none" spc="0" normalizeH="0" baseline="0" noProof="0">
              <a:ln>
                <a:noFill/>
              </a:ln>
              <a:solidFill>
                <a:srgbClr val="000000"/>
              </a:solidFill>
              <a:effectLst/>
              <a:uLnTx/>
              <a:uFillTx/>
              <a:latin typeface="Gill Sans" charset="0"/>
              <a:ea typeface="ＭＳ Ｐゴシック" charset="0"/>
            </a:endParaRPr>
          </a:p>
        </p:txBody>
      </p:sp>
      <p:sp>
        <p:nvSpPr>
          <p:cNvPr id="18436" name="Text Box 6"/>
          <p:cNvSpPr txBox="1">
            <a:spLocks noChangeArrowheads="1"/>
          </p:cNvSpPr>
          <p:nvPr/>
        </p:nvSpPr>
        <p:spPr bwMode="auto">
          <a:xfrm>
            <a:off x="1833164" y="1618580"/>
            <a:ext cx="58007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…ACATG</a:t>
            </a:r>
            <a:r>
              <a:rPr kumimoji="0" lang="en-US" altLang="ko-KR" sz="2000" b="1" i="0" u="none" strike="noStrike" kern="1200" cap="none" spc="0" normalizeH="0" baseline="0" noProof="0">
                <a:ln>
                  <a:noFill/>
                </a:ln>
                <a:solidFill>
                  <a:srgbClr val="FF0000"/>
                </a:solidFill>
                <a:effectLst/>
                <a:uLnTx/>
                <a:uFillTx/>
                <a:latin typeface="Gill Sans" charset="0"/>
                <a:ea typeface="ＭＳ Ｐゴシック" charset="0"/>
              </a:rPr>
              <a:t>C</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CGACATTTCATA</a:t>
            </a:r>
            <a:r>
              <a:rPr kumimoji="0" lang="en-US" altLang="ko-KR" sz="2000" b="1" i="0" u="none" strike="noStrike" kern="1200" cap="none" spc="0" normalizeH="0" baseline="0" noProof="0">
                <a:ln>
                  <a:noFill/>
                </a:ln>
                <a:solidFill>
                  <a:srgbClr val="FF0000"/>
                </a:solidFill>
                <a:effectLst/>
                <a:uLnTx/>
                <a:uFillTx/>
                <a:latin typeface="Gill Sans" charset="0"/>
                <a:ea typeface="ＭＳ Ｐゴシック" charset="0"/>
              </a:rPr>
              <a:t>A</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GCC…</a:t>
            </a:r>
            <a:endParaRPr kumimoji="0" lang="en-US" sz="2000" b="1" i="0" u="none" strike="noStrike" kern="1200" cap="none" spc="0" normalizeH="0" baseline="0" noProof="0">
              <a:ln>
                <a:noFill/>
              </a:ln>
              <a:solidFill>
                <a:srgbClr val="000000"/>
              </a:solidFill>
              <a:effectLst/>
              <a:uLnTx/>
              <a:uFillTx/>
              <a:latin typeface="Gill Sans" charset="0"/>
              <a:ea typeface="ＭＳ Ｐゴシック" charset="0"/>
            </a:endParaRPr>
          </a:p>
        </p:txBody>
      </p:sp>
      <p:sp>
        <p:nvSpPr>
          <p:cNvPr id="18437" name="Text Box 7"/>
          <p:cNvSpPr txBox="1">
            <a:spLocks noChangeArrowheads="1"/>
          </p:cNvSpPr>
          <p:nvPr/>
        </p:nvSpPr>
        <p:spPr bwMode="auto">
          <a:xfrm>
            <a:off x="1833164" y="1888455"/>
            <a:ext cx="4960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…ACATG</a:t>
            </a:r>
            <a:r>
              <a:rPr kumimoji="0" lang="en-US" altLang="ko-KR" sz="2000" b="1" i="0" u="none" strike="noStrike" kern="1200" cap="none" spc="0" normalizeH="0" baseline="0" noProof="0">
                <a:ln>
                  <a:noFill/>
                </a:ln>
                <a:solidFill>
                  <a:srgbClr val="FF0000"/>
                </a:solidFill>
                <a:effectLst/>
                <a:uLnTx/>
                <a:uFillTx/>
                <a:latin typeface="Gill Sans" charset="0"/>
                <a:ea typeface="ＭＳ Ｐゴシック" charset="0"/>
              </a:rPr>
              <a:t>C</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CGACATTTCATA</a:t>
            </a:r>
            <a:r>
              <a:rPr kumimoji="0" lang="en-US" altLang="ko-KR" sz="2000" b="1" i="0" u="none" strike="noStrike" kern="1200" cap="none" spc="0" normalizeH="0" baseline="0" noProof="0">
                <a:ln>
                  <a:noFill/>
                </a:ln>
                <a:solidFill>
                  <a:srgbClr val="0000FF"/>
                </a:solidFill>
                <a:effectLst/>
                <a:uLnTx/>
                <a:uFillTx/>
                <a:latin typeface="Gill Sans" charset="0"/>
                <a:ea typeface="ＭＳ Ｐゴシック" charset="0"/>
              </a:rPr>
              <a:t>G</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GCC…</a:t>
            </a:r>
            <a:endParaRPr kumimoji="0" lang="en-US" sz="2000" b="1" i="0" u="none" strike="noStrike" kern="1200" cap="none" spc="0" normalizeH="0" baseline="0" noProof="0">
              <a:ln>
                <a:noFill/>
              </a:ln>
              <a:solidFill>
                <a:srgbClr val="000000"/>
              </a:solidFill>
              <a:effectLst/>
              <a:uLnTx/>
              <a:uFillTx/>
              <a:latin typeface="Gill Sans" charset="0"/>
              <a:ea typeface="ＭＳ Ｐゴシック" charset="0"/>
            </a:endParaRPr>
          </a:p>
        </p:txBody>
      </p:sp>
      <p:sp>
        <p:nvSpPr>
          <p:cNvPr id="18438" name="Text Box 8"/>
          <p:cNvSpPr txBox="1">
            <a:spLocks noChangeArrowheads="1"/>
          </p:cNvSpPr>
          <p:nvPr/>
        </p:nvSpPr>
        <p:spPr bwMode="auto">
          <a:xfrm>
            <a:off x="1833164" y="2167855"/>
            <a:ext cx="58007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…ACATG</a:t>
            </a:r>
            <a:r>
              <a:rPr kumimoji="0" lang="en-US" altLang="ko-KR" sz="2000" b="1" i="0" u="none" strike="noStrike" kern="1200" cap="none" spc="0" normalizeH="0" baseline="0" noProof="0">
                <a:ln>
                  <a:noFill/>
                </a:ln>
                <a:solidFill>
                  <a:srgbClr val="FF0000"/>
                </a:solidFill>
                <a:effectLst/>
                <a:uLnTx/>
                <a:uFillTx/>
                <a:latin typeface="Gill Sans" charset="0"/>
                <a:ea typeface="ＭＳ Ｐゴシック" charset="0"/>
              </a:rPr>
              <a:t>C</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CGACATTTCATA</a:t>
            </a:r>
            <a:r>
              <a:rPr kumimoji="0" lang="en-US" altLang="ko-KR" sz="2000" b="1" i="0" u="none" strike="noStrike" kern="1200" cap="none" spc="0" normalizeH="0" baseline="0" noProof="0">
                <a:ln>
                  <a:noFill/>
                </a:ln>
                <a:solidFill>
                  <a:srgbClr val="FF0000"/>
                </a:solidFill>
                <a:effectLst/>
                <a:uLnTx/>
                <a:uFillTx/>
                <a:latin typeface="Gill Sans" charset="0"/>
                <a:ea typeface="ＭＳ Ｐゴシック" charset="0"/>
              </a:rPr>
              <a:t>A</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GCC…</a:t>
            </a:r>
            <a:endParaRPr kumimoji="0" lang="en-US" sz="2000" b="1" i="0" u="none" strike="noStrike" kern="1200" cap="none" spc="0" normalizeH="0" baseline="0" noProof="0">
              <a:ln>
                <a:noFill/>
              </a:ln>
              <a:solidFill>
                <a:srgbClr val="000000"/>
              </a:solidFill>
              <a:effectLst/>
              <a:uLnTx/>
              <a:uFillTx/>
              <a:latin typeface="Gill Sans" charset="0"/>
              <a:ea typeface="ＭＳ Ｐゴシック" charset="0"/>
            </a:endParaRPr>
          </a:p>
        </p:txBody>
      </p:sp>
      <p:sp>
        <p:nvSpPr>
          <p:cNvPr id="18439" name="Text Box 9"/>
          <p:cNvSpPr txBox="1">
            <a:spLocks noChangeArrowheads="1"/>
          </p:cNvSpPr>
          <p:nvPr/>
        </p:nvSpPr>
        <p:spPr bwMode="auto">
          <a:xfrm>
            <a:off x="1833164" y="2466305"/>
            <a:ext cx="4960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…ACATG</a:t>
            </a:r>
            <a:r>
              <a:rPr kumimoji="0" lang="en-US" altLang="ko-KR" sz="2000" b="1" i="0" u="none" strike="noStrike" kern="1200" cap="none" spc="0" normalizeH="0" baseline="0" noProof="0">
                <a:ln>
                  <a:noFill/>
                </a:ln>
                <a:solidFill>
                  <a:srgbClr val="FF0000"/>
                </a:solidFill>
                <a:effectLst/>
                <a:uLnTx/>
                <a:uFillTx/>
                <a:latin typeface="Gill Sans" charset="0"/>
                <a:ea typeface="ＭＳ Ｐゴシック" charset="0"/>
              </a:rPr>
              <a:t>C</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CGACATTTCATA</a:t>
            </a:r>
            <a:r>
              <a:rPr kumimoji="0" lang="en-US" altLang="ko-KR" sz="2000" b="1" i="0" u="none" strike="noStrike" kern="1200" cap="none" spc="0" normalizeH="0" baseline="0" noProof="0">
                <a:ln>
                  <a:noFill/>
                </a:ln>
                <a:solidFill>
                  <a:srgbClr val="0000FF"/>
                </a:solidFill>
                <a:effectLst/>
                <a:uLnTx/>
                <a:uFillTx/>
                <a:latin typeface="Gill Sans" charset="0"/>
                <a:ea typeface="ＭＳ Ｐゴシック" charset="0"/>
              </a:rPr>
              <a:t>G</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GCC…</a:t>
            </a:r>
            <a:endParaRPr kumimoji="0" lang="en-US" sz="2000" b="1" i="0" u="none" strike="noStrike" kern="1200" cap="none" spc="0" normalizeH="0" baseline="0" noProof="0">
              <a:ln>
                <a:noFill/>
              </a:ln>
              <a:solidFill>
                <a:srgbClr val="000000"/>
              </a:solidFill>
              <a:effectLst/>
              <a:uLnTx/>
              <a:uFillTx/>
              <a:latin typeface="Gill Sans" charset="0"/>
              <a:ea typeface="ＭＳ Ｐゴシック" charset="0"/>
            </a:endParaRPr>
          </a:p>
        </p:txBody>
      </p:sp>
      <p:sp>
        <p:nvSpPr>
          <p:cNvPr id="18440" name="Text Box 10"/>
          <p:cNvSpPr txBox="1">
            <a:spLocks noChangeArrowheads="1"/>
          </p:cNvSpPr>
          <p:nvPr/>
        </p:nvSpPr>
        <p:spPr bwMode="auto">
          <a:xfrm>
            <a:off x="1833164" y="2745705"/>
            <a:ext cx="461934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…ACATG</a:t>
            </a:r>
            <a:r>
              <a:rPr kumimoji="0" lang="en-US" altLang="ko-KR" sz="2000" b="1" i="0" u="none" strike="noStrike" kern="1200" cap="none" spc="0" normalizeH="0" baseline="0" noProof="0">
                <a:ln>
                  <a:noFill/>
                </a:ln>
                <a:solidFill>
                  <a:srgbClr val="FF0000"/>
                </a:solidFill>
                <a:effectLst/>
                <a:uLnTx/>
                <a:uFillTx/>
                <a:latin typeface="Gill Sans" charset="0"/>
                <a:ea typeface="ＭＳ Ｐゴシック" charset="0"/>
              </a:rPr>
              <a:t>C</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CGACATTTCATA</a:t>
            </a:r>
            <a:r>
              <a:rPr kumimoji="0" lang="en-US" altLang="ko-KR" sz="2000" b="1" i="0" u="none" strike="noStrike" kern="1200" cap="none" spc="0" normalizeH="0" baseline="0" noProof="0">
                <a:ln>
                  <a:noFill/>
                </a:ln>
                <a:solidFill>
                  <a:srgbClr val="0000FF"/>
                </a:solidFill>
                <a:effectLst/>
                <a:uLnTx/>
                <a:uFillTx/>
                <a:latin typeface="Gill Sans" charset="0"/>
                <a:ea typeface="ＭＳ Ｐゴシック" charset="0"/>
              </a:rPr>
              <a:t>G</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GCC…</a:t>
            </a:r>
            <a:endParaRPr kumimoji="0" lang="en-US" sz="2000" b="1" i="0" u="none" strike="noStrike" kern="1200" cap="none" spc="0" normalizeH="0" baseline="0" noProof="0">
              <a:ln>
                <a:noFill/>
              </a:ln>
              <a:solidFill>
                <a:srgbClr val="000000"/>
              </a:solidFill>
              <a:effectLst/>
              <a:uLnTx/>
              <a:uFillTx/>
              <a:latin typeface="Gill Sans" charset="0"/>
              <a:ea typeface="ＭＳ Ｐゴシック" charset="0"/>
            </a:endParaRPr>
          </a:p>
        </p:txBody>
      </p:sp>
      <p:sp>
        <p:nvSpPr>
          <p:cNvPr id="18441" name="Text Box 11"/>
          <p:cNvSpPr txBox="1">
            <a:spLocks noChangeArrowheads="1"/>
          </p:cNvSpPr>
          <p:nvPr/>
        </p:nvSpPr>
        <p:spPr bwMode="auto">
          <a:xfrm>
            <a:off x="1833164" y="3015580"/>
            <a:ext cx="460651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…ACATG</a:t>
            </a:r>
            <a:r>
              <a:rPr kumimoji="0" lang="en-US" altLang="ko-KR" sz="2000" b="1" i="0" u="none" strike="noStrike" kern="1200" cap="none" spc="0" normalizeH="0" baseline="0" noProof="0">
                <a:ln>
                  <a:noFill/>
                </a:ln>
                <a:solidFill>
                  <a:srgbClr val="FF0000"/>
                </a:solidFill>
                <a:effectLst/>
                <a:uLnTx/>
                <a:uFillTx/>
                <a:latin typeface="Gill Sans" charset="0"/>
                <a:ea typeface="ＭＳ Ｐゴシック" charset="0"/>
              </a:rPr>
              <a:t>C</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CGACATTTCATA</a:t>
            </a:r>
            <a:r>
              <a:rPr kumimoji="0" lang="en-US" altLang="ko-KR" sz="2000" b="1" i="0" u="none" strike="noStrike" kern="1200" cap="none" spc="0" normalizeH="0" baseline="0" noProof="0">
                <a:ln>
                  <a:noFill/>
                </a:ln>
                <a:solidFill>
                  <a:srgbClr val="FF0000"/>
                </a:solidFill>
                <a:effectLst/>
                <a:uLnTx/>
                <a:uFillTx/>
                <a:latin typeface="Gill Sans" charset="0"/>
                <a:ea typeface="ＭＳ Ｐゴシック" charset="0"/>
              </a:rPr>
              <a:t>A</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GCC…</a:t>
            </a:r>
            <a:endParaRPr kumimoji="0" lang="en-US" sz="2000" b="1" i="0" u="none" strike="noStrike" kern="1200" cap="none" spc="0" normalizeH="0" baseline="0" noProof="0">
              <a:ln>
                <a:noFill/>
              </a:ln>
              <a:solidFill>
                <a:srgbClr val="000000"/>
              </a:solidFill>
              <a:effectLst/>
              <a:uLnTx/>
              <a:uFillTx/>
              <a:latin typeface="Gill Sans" charset="0"/>
              <a:ea typeface="ＭＳ Ｐゴシック" charset="0"/>
            </a:endParaRPr>
          </a:p>
        </p:txBody>
      </p:sp>
      <p:sp>
        <p:nvSpPr>
          <p:cNvPr id="18442" name="Text Box 12"/>
          <p:cNvSpPr txBox="1">
            <a:spLocks noChangeArrowheads="1"/>
          </p:cNvSpPr>
          <p:nvPr/>
        </p:nvSpPr>
        <p:spPr bwMode="auto">
          <a:xfrm>
            <a:off x="1833164" y="3294980"/>
            <a:ext cx="58007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…ACATG</a:t>
            </a:r>
            <a:r>
              <a:rPr kumimoji="0" lang="en-US" altLang="ko-KR" sz="2000" b="1" i="0" u="none" strike="noStrike" kern="1200" cap="none" spc="0" normalizeH="0" baseline="0" noProof="0">
                <a:ln>
                  <a:noFill/>
                </a:ln>
                <a:solidFill>
                  <a:srgbClr val="FF0000"/>
                </a:solidFill>
                <a:effectLst/>
                <a:uLnTx/>
                <a:uFillTx/>
                <a:latin typeface="Gill Sans" charset="0"/>
                <a:ea typeface="ＭＳ Ｐゴシック" charset="0"/>
              </a:rPr>
              <a:t>C</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CGACATTTCATA</a:t>
            </a:r>
            <a:r>
              <a:rPr kumimoji="0" lang="en-US" altLang="ko-KR" sz="2000" b="1" i="0" u="none" strike="noStrike" kern="1200" cap="none" spc="0" normalizeH="0" baseline="0" noProof="0">
                <a:ln>
                  <a:noFill/>
                </a:ln>
                <a:solidFill>
                  <a:srgbClr val="FF0000"/>
                </a:solidFill>
                <a:effectLst/>
                <a:uLnTx/>
                <a:uFillTx/>
                <a:latin typeface="Gill Sans" charset="0"/>
                <a:ea typeface="ＭＳ Ｐゴシック" charset="0"/>
              </a:rPr>
              <a:t>A</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GCC…</a:t>
            </a:r>
            <a:endParaRPr kumimoji="0" lang="en-US" sz="2000" b="1" i="0" u="none" strike="noStrike" kern="1200" cap="none" spc="0" normalizeH="0" baseline="0" noProof="0">
              <a:ln>
                <a:noFill/>
              </a:ln>
              <a:solidFill>
                <a:srgbClr val="000000"/>
              </a:solidFill>
              <a:effectLst/>
              <a:uLnTx/>
              <a:uFillTx/>
              <a:latin typeface="Gill Sans" charset="0"/>
              <a:ea typeface="ＭＳ Ｐゴシック" charset="0"/>
            </a:endParaRPr>
          </a:p>
        </p:txBody>
      </p:sp>
      <p:sp>
        <p:nvSpPr>
          <p:cNvPr id="18443" name="Text Box 13"/>
          <p:cNvSpPr txBox="1">
            <a:spLocks noChangeArrowheads="1"/>
          </p:cNvSpPr>
          <p:nvPr/>
        </p:nvSpPr>
        <p:spPr bwMode="auto">
          <a:xfrm>
            <a:off x="1833164" y="3599780"/>
            <a:ext cx="49561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…ACATG</a:t>
            </a:r>
            <a:r>
              <a:rPr kumimoji="0" lang="en-US" altLang="ko-KR" sz="2000" b="1" i="0" u="none" strike="noStrike" kern="1200" cap="none" spc="0" normalizeH="0" baseline="0" noProof="0">
                <a:ln>
                  <a:noFill/>
                </a:ln>
                <a:solidFill>
                  <a:srgbClr val="0000FF"/>
                </a:solidFill>
                <a:effectLst/>
                <a:uLnTx/>
                <a:uFillTx/>
                <a:latin typeface="Gill Sans" charset="0"/>
                <a:ea typeface="ＭＳ Ｐゴシック" charset="0"/>
              </a:rPr>
              <a:t>T</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CGACATTTCATA</a:t>
            </a:r>
            <a:r>
              <a:rPr kumimoji="0" lang="en-US" altLang="ko-KR" sz="2000" b="1" i="0" u="none" strike="noStrike" kern="1200" cap="none" spc="0" normalizeH="0" baseline="0" noProof="0">
                <a:ln>
                  <a:noFill/>
                </a:ln>
                <a:solidFill>
                  <a:srgbClr val="0000FF"/>
                </a:solidFill>
                <a:effectLst/>
                <a:uLnTx/>
                <a:uFillTx/>
                <a:latin typeface="Gill Sans" charset="0"/>
                <a:ea typeface="ＭＳ Ｐゴシック" charset="0"/>
              </a:rPr>
              <a:t>G</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GCC…</a:t>
            </a:r>
            <a:endParaRPr kumimoji="0" lang="en-US" sz="2000" b="1" i="0" u="none" strike="noStrike" kern="1200" cap="none" spc="0" normalizeH="0" baseline="0" noProof="0">
              <a:ln>
                <a:noFill/>
              </a:ln>
              <a:solidFill>
                <a:srgbClr val="000000"/>
              </a:solidFill>
              <a:effectLst/>
              <a:uLnTx/>
              <a:uFillTx/>
              <a:latin typeface="Gill Sans" charset="0"/>
              <a:ea typeface="ＭＳ Ｐゴシック" charset="0"/>
            </a:endParaRPr>
          </a:p>
        </p:txBody>
      </p:sp>
      <p:sp>
        <p:nvSpPr>
          <p:cNvPr id="18444" name="Text Box 14"/>
          <p:cNvSpPr txBox="1">
            <a:spLocks noChangeArrowheads="1"/>
          </p:cNvSpPr>
          <p:nvPr/>
        </p:nvSpPr>
        <p:spPr bwMode="auto">
          <a:xfrm>
            <a:off x="1833164" y="3879180"/>
            <a:ext cx="457766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…ACATG</a:t>
            </a:r>
            <a:r>
              <a:rPr kumimoji="0" lang="en-US" altLang="ko-KR" sz="2000" b="1" i="0" u="none" strike="noStrike" kern="1200" cap="none" spc="0" normalizeH="0" baseline="0" noProof="0">
                <a:ln>
                  <a:noFill/>
                </a:ln>
                <a:solidFill>
                  <a:srgbClr val="0000FF"/>
                </a:solidFill>
                <a:effectLst/>
                <a:uLnTx/>
                <a:uFillTx/>
                <a:latin typeface="Gill Sans" charset="0"/>
                <a:ea typeface="ＭＳ Ｐゴシック" charset="0"/>
              </a:rPr>
              <a:t>T</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CGACATTTCATA</a:t>
            </a:r>
            <a:r>
              <a:rPr kumimoji="0" lang="en-US" altLang="ko-KR" sz="2000" b="1" i="0" u="none" strike="noStrike" kern="1200" cap="none" spc="0" normalizeH="0" baseline="0" noProof="0">
                <a:ln>
                  <a:noFill/>
                </a:ln>
                <a:solidFill>
                  <a:srgbClr val="FF0000"/>
                </a:solidFill>
                <a:effectLst/>
                <a:uLnTx/>
                <a:uFillTx/>
                <a:latin typeface="Gill Sans" charset="0"/>
                <a:ea typeface="ＭＳ Ｐゴシック" charset="0"/>
              </a:rPr>
              <a:t>A</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GCC…</a:t>
            </a:r>
            <a:endParaRPr kumimoji="0" lang="en-US" sz="2000" b="1" i="0" u="none" strike="noStrike" kern="1200" cap="none" spc="0" normalizeH="0" baseline="0" noProof="0">
              <a:ln>
                <a:noFill/>
              </a:ln>
              <a:solidFill>
                <a:srgbClr val="000000"/>
              </a:solidFill>
              <a:effectLst/>
              <a:uLnTx/>
              <a:uFillTx/>
              <a:latin typeface="Gill Sans" charset="0"/>
              <a:ea typeface="ＭＳ Ｐゴシック" charset="0"/>
            </a:endParaRPr>
          </a:p>
        </p:txBody>
      </p:sp>
      <p:sp>
        <p:nvSpPr>
          <p:cNvPr id="18445" name="Text Box 15"/>
          <p:cNvSpPr txBox="1">
            <a:spLocks noChangeArrowheads="1"/>
          </p:cNvSpPr>
          <p:nvPr/>
        </p:nvSpPr>
        <p:spPr bwMode="auto">
          <a:xfrm>
            <a:off x="1833164" y="4149055"/>
            <a:ext cx="459048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…ACATG</a:t>
            </a:r>
            <a:r>
              <a:rPr kumimoji="0" lang="en-US" altLang="ko-KR" sz="2000" b="1" i="0" u="none" strike="noStrike" kern="1200" cap="none" spc="0" normalizeH="0" baseline="0" noProof="0">
                <a:ln>
                  <a:noFill/>
                </a:ln>
                <a:solidFill>
                  <a:srgbClr val="0000FF"/>
                </a:solidFill>
                <a:effectLst/>
                <a:uLnTx/>
                <a:uFillTx/>
                <a:latin typeface="Gill Sans" charset="0"/>
                <a:ea typeface="ＭＳ Ｐゴシック" charset="0"/>
              </a:rPr>
              <a:t>T</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CGACATTTCATA</a:t>
            </a:r>
            <a:r>
              <a:rPr kumimoji="0" lang="en-US" altLang="ko-KR" sz="2000" b="1" i="0" u="none" strike="noStrike" kern="1200" cap="none" spc="0" normalizeH="0" baseline="0" noProof="0">
                <a:ln>
                  <a:noFill/>
                </a:ln>
                <a:solidFill>
                  <a:srgbClr val="0000FF"/>
                </a:solidFill>
                <a:effectLst/>
                <a:uLnTx/>
                <a:uFillTx/>
                <a:latin typeface="Gill Sans" charset="0"/>
                <a:ea typeface="ＭＳ Ｐゴシック" charset="0"/>
              </a:rPr>
              <a:t>G</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GCC…</a:t>
            </a:r>
            <a:endParaRPr kumimoji="0" lang="en-US" sz="2000" b="1" i="0" u="none" strike="noStrike" kern="1200" cap="none" spc="0" normalizeH="0" baseline="0" noProof="0">
              <a:ln>
                <a:noFill/>
              </a:ln>
              <a:solidFill>
                <a:srgbClr val="000000"/>
              </a:solidFill>
              <a:effectLst/>
              <a:uLnTx/>
              <a:uFillTx/>
              <a:latin typeface="Gill Sans" charset="0"/>
              <a:ea typeface="ＭＳ Ｐゴシック" charset="0"/>
            </a:endParaRPr>
          </a:p>
        </p:txBody>
      </p:sp>
      <p:sp>
        <p:nvSpPr>
          <p:cNvPr id="18446" name="Text Box 16"/>
          <p:cNvSpPr txBox="1">
            <a:spLocks noChangeArrowheads="1"/>
          </p:cNvSpPr>
          <p:nvPr/>
        </p:nvSpPr>
        <p:spPr bwMode="auto">
          <a:xfrm>
            <a:off x="1833164" y="4428455"/>
            <a:ext cx="49657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…ACATG</a:t>
            </a:r>
            <a:r>
              <a:rPr kumimoji="0" lang="en-US" altLang="ko-KR" sz="2000" b="1" i="0" u="none" strike="noStrike" kern="1200" cap="none" spc="0" normalizeH="0" baseline="0" noProof="0">
                <a:ln>
                  <a:noFill/>
                </a:ln>
                <a:solidFill>
                  <a:srgbClr val="0000FF"/>
                </a:solidFill>
                <a:effectLst/>
                <a:uLnTx/>
                <a:uFillTx/>
                <a:latin typeface="Gill Sans" charset="0"/>
                <a:ea typeface="ＭＳ Ｐゴシック" charset="0"/>
              </a:rPr>
              <a:t>T</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CGACATTTCATA</a:t>
            </a:r>
            <a:r>
              <a:rPr kumimoji="0" lang="en-US" altLang="ko-KR" sz="2000" b="1" i="0" u="none" strike="noStrike" kern="1200" cap="none" spc="0" normalizeH="0" baseline="0" noProof="0">
                <a:ln>
                  <a:noFill/>
                </a:ln>
                <a:solidFill>
                  <a:srgbClr val="FF0000"/>
                </a:solidFill>
                <a:effectLst/>
                <a:uLnTx/>
                <a:uFillTx/>
                <a:latin typeface="Gill Sans" charset="0"/>
                <a:ea typeface="ＭＳ Ｐゴシック" charset="0"/>
              </a:rPr>
              <a:t>A</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GCC…</a:t>
            </a:r>
            <a:endParaRPr kumimoji="0" lang="en-US" sz="2000" b="1" i="0" u="none" strike="noStrike" kern="1200" cap="none" spc="0" normalizeH="0" baseline="0" noProof="0">
              <a:ln>
                <a:noFill/>
              </a:ln>
              <a:solidFill>
                <a:srgbClr val="000000"/>
              </a:solidFill>
              <a:effectLst/>
              <a:uLnTx/>
              <a:uFillTx/>
              <a:latin typeface="Gill Sans" charset="0"/>
              <a:ea typeface="ＭＳ Ｐゴシック" charset="0"/>
            </a:endParaRPr>
          </a:p>
        </p:txBody>
      </p:sp>
      <p:sp>
        <p:nvSpPr>
          <p:cNvPr id="18447" name="Text Box 17"/>
          <p:cNvSpPr txBox="1">
            <a:spLocks noChangeArrowheads="1"/>
          </p:cNvSpPr>
          <p:nvPr/>
        </p:nvSpPr>
        <p:spPr bwMode="auto">
          <a:xfrm>
            <a:off x="1833164" y="4720555"/>
            <a:ext cx="49561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…ACATG</a:t>
            </a:r>
            <a:r>
              <a:rPr kumimoji="0" lang="en-US" altLang="ko-KR" sz="2000" b="1" i="0" u="none" strike="noStrike" kern="1200" cap="none" spc="0" normalizeH="0" baseline="0" noProof="0">
                <a:ln>
                  <a:noFill/>
                </a:ln>
                <a:solidFill>
                  <a:srgbClr val="0000FF"/>
                </a:solidFill>
                <a:effectLst/>
                <a:uLnTx/>
                <a:uFillTx/>
                <a:latin typeface="Gill Sans" charset="0"/>
                <a:ea typeface="ＭＳ Ｐゴシック" charset="0"/>
              </a:rPr>
              <a:t>T</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CGACATTTCATA</a:t>
            </a:r>
            <a:r>
              <a:rPr kumimoji="0" lang="en-US" altLang="ko-KR" sz="2000" b="1" i="0" u="none" strike="noStrike" kern="1200" cap="none" spc="0" normalizeH="0" baseline="0" noProof="0">
                <a:ln>
                  <a:noFill/>
                </a:ln>
                <a:solidFill>
                  <a:srgbClr val="0000FF"/>
                </a:solidFill>
                <a:effectLst/>
                <a:uLnTx/>
                <a:uFillTx/>
                <a:latin typeface="Gill Sans" charset="0"/>
                <a:ea typeface="ＭＳ Ｐゴシック" charset="0"/>
              </a:rPr>
              <a:t>G</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GCC…</a:t>
            </a:r>
            <a:endParaRPr kumimoji="0" lang="en-US" sz="2000" b="1" i="0" u="none" strike="noStrike" kern="1200" cap="none" spc="0" normalizeH="0" baseline="0" noProof="0">
              <a:ln>
                <a:noFill/>
              </a:ln>
              <a:solidFill>
                <a:srgbClr val="000000"/>
              </a:solidFill>
              <a:effectLst/>
              <a:uLnTx/>
              <a:uFillTx/>
              <a:latin typeface="Gill Sans" charset="0"/>
              <a:ea typeface="ＭＳ Ｐゴシック" charset="0"/>
            </a:endParaRPr>
          </a:p>
        </p:txBody>
      </p:sp>
      <p:sp>
        <p:nvSpPr>
          <p:cNvPr id="18448" name="Text Box 18"/>
          <p:cNvSpPr txBox="1">
            <a:spLocks noChangeArrowheads="1"/>
          </p:cNvSpPr>
          <p:nvPr/>
        </p:nvSpPr>
        <p:spPr bwMode="auto">
          <a:xfrm>
            <a:off x="1833164" y="4999955"/>
            <a:ext cx="49657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…ACATG</a:t>
            </a:r>
            <a:r>
              <a:rPr kumimoji="0" lang="en-US" altLang="ko-KR" sz="2000" b="1" i="0" u="none" strike="noStrike" kern="1200" cap="none" spc="0" normalizeH="0" baseline="0" noProof="0">
                <a:ln>
                  <a:noFill/>
                </a:ln>
                <a:solidFill>
                  <a:srgbClr val="0000FF"/>
                </a:solidFill>
                <a:effectLst/>
                <a:uLnTx/>
                <a:uFillTx/>
                <a:latin typeface="Gill Sans" charset="0"/>
                <a:ea typeface="ＭＳ Ｐゴシック" charset="0"/>
              </a:rPr>
              <a:t>T</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CGACATTTCATA</a:t>
            </a:r>
            <a:r>
              <a:rPr kumimoji="0" lang="en-US" altLang="ko-KR" sz="2000" b="1" i="0" u="none" strike="noStrike" kern="1200" cap="none" spc="0" normalizeH="0" baseline="0" noProof="0">
                <a:ln>
                  <a:noFill/>
                </a:ln>
                <a:solidFill>
                  <a:srgbClr val="FF0000"/>
                </a:solidFill>
                <a:effectLst/>
                <a:uLnTx/>
                <a:uFillTx/>
                <a:latin typeface="Gill Sans" charset="0"/>
                <a:ea typeface="ＭＳ Ｐゴシック" charset="0"/>
              </a:rPr>
              <a:t>A</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GCC…</a:t>
            </a:r>
            <a:endParaRPr kumimoji="0" lang="en-US" sz="2000" b="1" i="0" u="none" strike="noStrike" kern="1200" cap="none" spc="0" normalizeH="0" baseline="0" noProof="0">
              <a:ln>
                <a:noFill/>
              </a:ln>
              <a:solidFill>
                <a:srgbClr val="000000"/>
              </a:solidFill>
              <a:effectLst/>
              <a:uLnTx/>
              <a:uFillTx/>
              <a:latin typeface="Gill Sans" charset="0"/>
              <a:ea typeface="ＭＳ Ｐゴシック" charset="0"/>
            </a:endParaRPr>
          </a:p>
        </p:txBody>
      </p:sp>
      <p:sp>
        <p:nvSpPr>
          <p:cNvPr id="18449" name="Text Box 19"/>
          <p:cNvSpPr txBox="1">
            <a:spLocks noChangeArrowheads="1"/>
          </p:cNvSpPr>
          <p:nvPr/>
        </p:nvSpPr>
        <p:spPr bwMode="auto">
          <a:xfrm>
            <a:off x="1833164" y="5269830"/>
            <a:ext cx="49561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…ACATG</a:t>
            </a:r>
            <a:r>
              <a:rPr kumimoji="0" lang="en-US" altLang="ko-KR" sz="2000" b="1" i="0" u="none" strike="noStrike" kern="1200" cap="none" spc="0" normalizeH="0" baseline="0" noProof="0">
                <a:ln>
                  <a:noFill/>
                </a:ln>
                <a:solidFill>
                  <a:srgbClr val="0000FF"/>
                </a:solidFill>
                <a:effectLst/>
                <a:uLnTx/>
                <a:uFillTx/>
                <a:latin typeface="Gill Sans" charset="0"/>
                <a:ea typeface="ＭＳ Ｐゴシック" charset="0"/>
              </a:rPr>
              <a:t>T</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CGACATTTCATA</a:t>
            </a:r>
            <a:r>
              <a:rPr kumimoji="0" lang="en-US" altLang="ko-KR" sz="2000" b="1" i="0" u="none" strike="noStrike" kern="1200" cap="none" spc="0" normalizeH="0" baseline="0" noProof="0">
                <a:ln>
                  <a:noFill/>
                </a:ln>
                <a:solidFill>
                  <a:srgbClr val="0000FF"/>
                </a:solidFill>
                <a:effectLst/>
                <a:uLnTx/>
                <a:uFillTx/>
                <a:latin typeface="Gill Sans" charset="0"/>
                <a:ea typeface="ＭＳ Ｐゴシック" charset="0"/>
              </a:rPr>
              <a:t>G</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GCC…</a:t>
            </a:r>
            <a:endParaRPr kumimoji="0" lang="en-US" sz="2000" b="1" i="0" u="none" strike="noStrike" kern="1200" cap="none" spc="0" normalizeH="0" baseline="0" noProof="0">
              <a:ln>
                <a:noFill/>
              </a:ln>
              <a:solidFill>
                <a:srgbClr val="000000"/>
              </a:solidFill>
              <a:effectLst/>
              <a:uLnTx/>
              <a:uFillTx/>
              <a:latin typeface="Gill Sans" charset="0"/>
              <a:ea typeface="ＭＳ Ｐゴシック" charset="0"/>
            </a:endParaRPr>
          </a:p>
        </p:txBody>
      </p:sp>
      <p:sp>
        <p:nvSpPr>
          <p:cNvPr id="18450" name="Text Box 20"/>
          <p:cNvSpPr txBox="1">
            <a:spLocks noChangeArrowheads="1"/>
          </p:cNvSpPr>
          <p:nvPr/>
        </p:nvSpPr>
        <p:spPr bwMode="auto">
          <a:xfrm>
            <a:off x="1833164" y="5549230"/>
            <a:ext cx="49657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…ACATG</a:t>
            </a:r>
            <a:r>
              <a:rPr kumimoji="0" lang="en-US" altLang="ko-KR" sz="2000" b="1" i="0" u="none" strike="noStrike" kern="1200" cap="none" spc="0" normalizeH="0" baseline="0" noProof="0">
                <a:ln>
                  <a:noFill/>
                </a:ln>
                <a:solidFill>
                  <a:srgbClr val="0000FF"/>
                </a:solidFill>
                <a:effectLst/>
                <a:uLnTx/>
                <a:uFillTx/>
                <a:latin typeface="Gill Sans" charset="0"/>
                <a:ea typeface="ＭＳ Ｐゴシック" charset="0"/>
              </a:rPr>
              <a:t>T</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CGACATTTCATA</a:t>
            </a:r>
            <a:r>
              <a:rPr kumimoji="0" lang="en-US" altLang="ko-KR" sz="2000" b="1" i="0" u="none" strike="noStrike" kern="1200" cap="none" spc="0" normalizeH="0" baseline="0" noProof="0">
                <a:ln>
                  <a:noFill/>
                </a:ln>
                <a:solidFill>
                  <a:srgbClr val="FF0000"/>
                </a:solidFill>
                <a:effectLst/>
                <a:uLnTx/>
                <a:uFillTx/>
                <a:latin typeface="Gill Sans" charset="0"/>
                <a:ea typeface="ＭＳ Ｐゴシック" charset="0"/>
              </a:rPr>
              <a:t>A</a:t>
            </a:r>
            <a:r>
              <a:rPr kumimoji="0" lang="en-US" altLang="ko-KR" sz="2000" b="1" i="0" u="none" strike="noStrike" kern="1200" cap="none" spc="0" normalizeH="0" baseline="0" noProof="0">
                <a:ln>
                  <a:noFill/>
                </a:ln>
                <a:solidFill>
                  <a:srgbClr val="000000"/>
                </a:solidFill>
                <a:effectLst/>
                <a:uLnTx/>
                <a:uFillTx/>
                <a:latin typeface="Gill Sans" charset="0"/>
                <a:ea typeface="ＭＳ Ｐゴシック" charset="0"/>
              </a:rPr>
              <a:t>GCC…</a:t>
            </a:r>
            <a:endParaRPr kumimoji="0" lang="en-US" sz="2000" b="1" i="0" u="none" strike="noStrike" kern="1200" cap="none" spc="0" normalizeH="0" baseline="0" noProof="0">
              <a:ln>
                <a:noFill/>
              </a:ln>
              <a:solidFill>
                <a:srgbClr val="000000"/>
              </a:solidFill>
              <a:effectLst/>
              <a:uLnTx/>
              <a:uFillTx/>
              <a:latin typeface="Gill Sans" charset="0"/>
              <a:ea typeface="ＭＳ Ｐゴシック" charset="0"/>
            </a:endParaRPr>
          </a:p>
        </p:txBody>
      </p:sp>
      <p:sp>
        <p:nvSpPr>
          <p:cNvPr id="18451" name="Text Box 22"/>
          <p:cNvSpPr txBox="1">
            <a:spLocks noChangeArrowheads="1"/>
          </p:cNvSpPr>
          <p:nvPr/>
        </p:nvSpPr>
        <p:spPr bwMode="auto">
          <a:xfrm>
            <a:off x="1547664" y="1042888"/>
            <a:ext cx="763284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ＭＳ Ｐゴシック" charset="0"/>
              </a:rPr>
              <a:t>                   SNP1                           SNP2             Blood Pressure</a:t>
            </a:r>
          </a:p>
        </p:txBody>
      </p:sp>
      <p:sp>
        <p:nvSpPr>
          <p:cNvPr id="18452" name="Text Box 23"/>
          <p:cNvSpPr txBox="1">
            <a:spLocks noChangeArrowheads="1"/>
          </p:cNvSpPr>
          <p:nvPr/>
        </p:nvSpPr>
        <p:spPr bwMode="auto">
          <a:xfrm>
            <a:off x="7279653" y="1401786"/>
            <a:ext cx="82073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Gill Sans" charset="0"/>
                <a:ea typeface="ＭＳ Ｐゴシック" charset="0"/>
              </a:rPr>
              <a:t>180</a:t>
            </a:r>
          </a:p>
        </p:txBody>
      </p:sp>
      <p:sp>
        <p:nvSpPr>
          <p:cNvPr id="18453" name="Text Box 25"/>
          <p:cNvSpPr txBox="1">
            <a:spLocks noChangeArrowheads="1"/>
          </p:cNvSpPr>
          <p:nvPr/>
        </p:nvSpPr>
        <p:spPr bwMode="auto">
          <a:xfrm>
            <a:off x="7279653" y="1674836"/>
            <a:ext cx="82073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40"/>
                </a:solidFill>
                <a:effectLst/>
                <a:uLnTx/>
                <a:uFillTx/>
                <a:latin typeface="Gill Sans" charset="0"/>
                <a:ea typeface="ＭＳ Ｐゴシック" charset="0"/>
              </a:rPr>
              <a:t>175</a:t>
            </a:r>
          </a:p>
        </p:txBody>
      </p:sp>
      <p:sp>
        <p:nvSpPr>
          <p:cNvPr id="18454" name="Text Box 26"/>
          <p:cNvSpPr txBox="1">
            <a:spLocks noChangeArrowheads="1"/>
          </p:cNvSpPr>
          <p:nvPr/>
        </p:nvSpPr>
        <p:spPr bwMode="auto">
          <a:xfrm>
            <a:off x="7279653" y="1949473"/>
            <a:ext cx="8207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80"/>
                </a:solidFill>
                <a:effectLst/>
                <a:uLnTx/>
                <a:uFillTx/>
                <a:latin typeface="Gill Sans" charset="0"/>
                <a:ea typeface="ＭＳ Ｐゴシック" charset="0"/>
              </a:rPr>
              <a:t>170</a:t>
            </a:r>
          </a:p>
        </p:txBody>
      </p:sp>
      <p:sp>
        <p:nvSpPr>
          <p:cNvPr id="18455" name="Text Box 27"/>
          <p:cNvSpPr txBox="1">
            <a:spLocks noChangeArrowheads="1"/>
          </p:cNvSpPr>
          <p:nvPr/>
        </p:nvSpPr>
        <p:spPr bwMode="auto">
          <a:xfrm>
            <a:off x="7279653" y="2222523"/>
            <a:ext cx="8207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C0"/>
                </a:solidFill>
                <a:effectLst/>
                <a:uLnTx/>
                <a:uFillTx/>
                <a:latin typeface="Gill Sans" charset="0"/>
                <a:ea typeface="ＭＳ Ｐゴシック" charset="0"/>
              </a:rPr>
              <a:t>165</a:t>
            </a:r>
          </a:p>
        </p:txBody>
      </p:sp>
      <p:sp>
        <p:nvSpPr>
          <p:cNvPr id="18456" name="Text Box 28"/>
          <p:cNvSpPr txBox="1">
            <a:spLocks noChangeArrowheads="1"/>
          </p:cNvSpPr>
          <p:nvPr/>
        </p:nvSpPr>
        <p:spPr bwMode="auto">
          <a:xfrm>
            <a:off x="7279653" y="2495573"/>
            <a:ext cx="8207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E1"/>
                </a:solidFill>
                <a:effectLst/>
                <a:uLnTx/>
                <a:uFillTx/>
                <a:latin typeface="Gill Sans" charset="0"/>
                <a:ea typeface="ＭＳ Ｐゴシック" charset="0"/>
              </a:rPr>
              <a:t>160</a:t>
            </a:r>
          </a:p>
        </p:txBody>
      </p:sp>
      <p:sp>
        <p:nvSpPr>
          <p:cNvPr id="18457" name="Text Box 29"/>
          <p:cNvSpPr txBox="1">
            <a:spLocks noChangeArrowheads="1"/>
          </p:cNvSpPr>
          <p:nvPr/>
        </p:nvSpPr>
        <p:spPr bwMode="auto">
          <a:xfrm>
            <a:off x="7279653" y="2770211"/>
            <a:ext cx="82073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FF"/>
                </a:solidFill>
                <a:effectLst/>
                <a:uLnTx/>
                <a:uFillTx/>
                <a:latin typeface="Gill Sans" charset="0"/>
                <a:ea typeface="ＭＳ Ｐゴシック" charset="0"/>
              </a:rPr>
              <a:t>145</a:t>
            </a:r>
          </a:p>
        </p:txBody>
      </p:sp>
      <p:sp>
        <p:nvSpPr>
          <p:cNvPr id="18458" name="Text Box 30"/>
          <p:cNvSpPr txBox="1">
            <a:spLocks noChangeArrowheads="1"/>
          </p:cNvSpPr>
          <p:nvPr/>
        </p:nvSpPr>
        <p:spPr bwMode="auto">
          <a:xfrm>
            <a:off x="7279653" y="3043261"/>
            <a:ext cx="82073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800FF"/>
                </a:solidFill>
                <a:effectLst/>
                <a:uLnTx/>
                <a:uFillTx/>
                <a:latin typeface="Gill Sans" charset="0"/>
                <a:ea typeface="ＭＳ Ｐゴシック" charset="0"/>
              </a:rPr>
              <a:t>140</a:t>
            </a:r>
          </a:p>
        </p:txBody>
      </p:sp>
      <p:sp>
        <p:nvSpPr>
          <p:cNvPr id="18459" name="Text Box 31"/>
          <p:cNvSpPr txBox="1">
            <a:spLocks noChangeArrowheads="1"/>
          </p:cNvSpPr>
          <p:nvPr/>
        </p:nvSpPr>
        <p:spPr bwMode="auto">
          <a:xfrm>
            <a:off x="7279653" y="3316311"/>
            <a:ext cx="82073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000FF"/>
                </a:solidFill>
                <a:effectLst/>
                <a:uLnTx/>
                <a:uFillTx/>
                <a:latin typeface="Gill Sans" charset="0"/>
                <a:ea typeface="ＭＳ Ｐゴシック" charset="0"/>
              </a:rPr>
              <a:t>130</a:t>
            </a:r>
          </a:p>
        </p:txBody>
      </p:sp>
      <p:sp>
        <p:nvSpPr>
          <p:cNvPr id="18460" name="Text Box 32"/>
          <p:cNvSpPr txBox="1">
            <a:spLocks noChangeArrowheads="1"/>
          </p:cNvSpPr>
          <p:nvPr/>
        </p:nvSpPr>
        <p:spPr bwMode="auto">
          <a:xfrm>
            <a:off x="7279653" y="3590948"/>
            <a:ext cx="8207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C00FF"/>
                </a:solidFill>
                <a:effectLst/>
                <a:uLnTx/>
                <a:uFillTx/>
                <a:latin typeface="Gill Sans" charset="0"/>
                <a:ea typeface="ＭＳ Ｐゴシック" charset="0"/>
              </a:rPr>
              <a:t>120</a:t>
            </a:r>
          </a:p>
        </p:txBody>
      </p:sp>
      <p:sp>
        <p:nvSpPr>
          <p:cNvPr id="18461" name="Text Box 33"/>
          <p:cNvSpPr txBox="1">
            <a:spLocks noChangeArrowheads="1"/>
          </p:cNvSpPr>
          <p:nvPr/>
        </p:nvSpPr>
        <p:spPr bwMode="auto">
          <a:xfrm>
            <a:off x="7279653" y="3863998"/>
            <a:ext cx="8207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C00FF"/>
                </a:solidFill>
                <a:effectLst/>
                <a:uLnTx/>
                <a:uFillTx/>
                <a:latin typeface="Gill Sans" charset="0"/>
                <a:ea typeface="ＭＳ Ｐゴシック" charset="0"/>
              </a:rPr>
              <a:t>120</a:t>
            </a:r>
          </a:p>
        </p:txBody>
      </p:sp>
      <p:sp>
        <p:nvSpPr>
          <p:cNvPr id="18462" name="Text Box 34"/>
          <p:cNvSpPr txBox="1">
            <a:spLocks noChangeArrowheads="1"/>
          </p:cNvSpPr>
          <p:nvPr/>
        </p:nvSpPr>
        <p:spPr bwMode="auto">
          <a:xfrm>
            <a:off x="7279653" y="4137048"/>
            <a:ext cx="8207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000FF"/>
                </a:solidFill>
                <a:effectLst/>
                <a:uLnTx/>
                <a:uFillTx/>
                <a:latin typeface="Gill Sans" charset="0"/>
                <a:ea typeface="ＭＳ Ｐゴシック" charset="0"/>
              </a:rPr>
              <a:t>115</a:t>
            </a:r>
          </a:p>
        </p:txBody>
      </p:sp>
      <p:sp>
        <p:nvSpPr>
          <p:cNvPr id="18463" name="Text Box 35"/>
          <p:cNvSpPr txBox="1">
            <a:spLocks noChangeArrowheads="1"/>
          </p:cNvSpPr>
          <p:nvPr/>
        </p:nvSpPr>
        <p:spPr bwMode="auto">
          <a:xfrm>
            <a:off x="7279653" y="4411686"/>
            <a:ext cx="82073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000FF"/>
                </a:solidFill>
                <a:effectLst/>
                <a:uLnTx/>
                <a:uFillTx/>
                <a:latin typeface="Gill Sans" charset="0"/>
                <a:ea typeface="ＭＳ Ｐゴシック" charset="0"/>
              </a:rPr>
              <a:t>110</a:t>
            </a:r>
          </a:p>
        </p:txBody>
      </p:sp>
      <p:sp>
        <p:nvSpPr>
          <p:cNvPr id="18464" name="Text Box 36"/>
          <p:cNvSpPr txBox="1">
            <a:spLocks noChangeArrowheads="1"/>
          </p:cNvSpPr>
          <p:nvPr/>
        </p:nvSpPr>
        <p:spPr bwMode="auto">
          <a:xfrm>
            <a:off x="7279653" y="4684736"/>
            <a:ext cx="82073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000FF"/>
                </a:solidFill>
                <a:effectLst/>
                <a:uLnTx/>
                <a:uFillTx/>
                <a:latin typeface="Gill Sans" charset="0"/>
                <a:ea typeface="ＭＳ Ｐゴシック" charset="0"/>
              </a:rPr>
              <a:t>110</a:t>
            </a:r>
          </a:p>
        </p:txBody>
      </p:sp>
      <p:sp>
        <p:nvSpPr>
          <p:cNvPr id="18465" name="Text Box 37"/>
          <p:cNvSpPr txBox="1">
            <a:spLocks noChangeArrowheads="1"/>
          </p:cNvSpPr>
          <p:nvPr/>
        </p:nvSpPr>
        <p:spPr bwMode="auto">
          <a:xfrm>
            <a:off x="7279653" y="4957786"/>
            <a:ext cx="82073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000FF"/>
                </a:solidFill>
                <a:effectLst/>
                <a:uLnTx/>
                <a:uFillTx/>
                <a:latin typeface="Gill Sans" charset="0"/>
                <a:ea typeface="ＭＳ Ｐゴシック" charset="0"/>
              </a:rPr>
              <a:t>110</a:t>
            </a:r>
          </a:p>
        </p:txBody>
      </p:sp>
      <p:sp>
        <p:nvSpPr>
          <p:cNvPr id="18466" name="Text Box 38"/>
          <p:cNvSpPr txBox="1">
            <a:spLocks noChangeArrowheads="1"/>
          </p:cNvSpPr>
          <p:nvPr/>
        </p:nvSpPr>
        <p:spPr bwMode="auto">
          <a:xfrm>
            <a:off x="7279653" y="5232423"/>
            <a:ext cx="8207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000FF"/>
                </a:solidFill>
                <a:effectLst/>
                <a:uLnTx/>
                <a:uFillTx/>
                <a:latin typeface="Gill Sans" charset="0"/>
                <a:ea typeface="ＭＳ Ｐゴシック" charset="0"/>
              </a:rPr>
              <a:t>105</a:t>
            </a:r>
          </a:p>
        </p:txBody>
      </p:sp>
      <p:sp>
        <p:nvSpPr>
          <p:cNvPr id="18467" name="Text Box 39"/>
          <p:cNvSpPr txBox="1">
            <a:spLocks noChangeArrowheads="1"/>
          </p:cNvSpPr>
          <p:nvPr/>
        </p:nvSpPr>
        <p:spPr bwMode="auto">
          <a:xfrm>
            <a:off x="7279653" y="5505473"/>
            <a:ext cx="8207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E2EFF"/>
                </a:solidFill>
                <a:effectLst/>
                <a:uLnTx/>
                <a:uFillTx/>
                <a:latin typeface="Gill Sans" charset="0"/>
                <a:ea typeface="ＭＳ Ｐゴシック" charset="0"/>
              </a:rPr>
              <a:t>100</a:t>
            </a:r>
          </a:p>
        </p:txBody>
      </p:sp>
      <p:sp>
        <p:nvSpPr>
          <p:cNvPr id="3" name="Title 2"/>
          <p:cNvSpPr>
            <a:spLocks noGrp="1"/>
          </p:cNvSpPr>
          <p:nvPr>
            <p:ph type="title"/>
          </p:nvPr>
        </p:nvSpPr>
        <p:spPr/>
        <p:txBody>
          <a:bodyPr/>
          <a:lstStyle/>
          <a:p>
            <a:r>
              <a:rPr lang="en-US" sz="3600" dirty="0"/>
              <a:t>Finding Variations Associated with Traits</a:t>
            </a:r>
            <a:endParaRPr lang="en-US" dirty="0"/>
          </a:p>
        </p:txBody>
      </p:sp>
      <p:sp>
        <p:nvSpPr>
          <p:cNvPr id="2" name="Rectangle 1"/>
          <p:cNvSpPr/>
          <p:nvPr/>
        </p:nvSpPr>
        <p:spPr>
          <a:xfrm>
            <a:off x="1212526" y="6474717"/>
            <a:ext cx="763284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000000"/>
                </a:solidFill>
                <a:effectLst/>
                <a:uLnTx/>
                <a:uFillTx/>
                <a:latin typeface="Tahoma"/>
                <a:ea typeface="+mn-ea"/>
                <a:cs typeface="+mn-cs"/>
                <a:hlinkClick r:id="rId3" action="ppaction://hlinkfile"/>
              </a:rPr>
              <a:t>Eleazar</a:t>
            </a:r>
            <a:r>
              <a:rPr kumimoji="0" lang="en-US" sz="1400" b="0" i="0" u="none" strike="noStrike" kern="1200" cap="none" spc="0" normalizeH="0" baseline="0" noProof="0">
                <a:ln>
                  <a:noFill/>
                </a:ln>
                <a:solidFill>
                  <a:srgbClr val="000000"/>
                </a:solidFill>
                <a:effectLst/>
                <a:uLnTx/>
                <a:uFillTx/>
                <a:latin typeface="Tahoma"/>
                <a:ea typeface="+mn-ea"/>
                <a:cs typeface="+mn-cs"/>
                <a:hlinkClick r:id="rId3" action="ppaction://hlinkfile"/>
              </a:rPr>
              <a:t> </a:t>
            </a:r>
            <a:r>
              <a:rPr kumimoji="0" lang="en-US" sz="1400" b="0" i="0" u="none" strike="noStrike" kern="1200" cap="none" spc="0" normalizeH="0" baseline="0" noProof="0" err="1">
                <a:ln>
                  <a:noFill/>
                </a:ln>
                <a:solidFill>
                  <a:srgbClr val="000000"/>
                </a:solidFill>
                <a:effectLst/>
                <a:uLnTx/>
                <a:uFillTx/>
                <a:latin typeface="Tahoma"/>
                <a:ea typeface="+mn-ea"/>
                <a:cs typeface="+mn-cs"/>
                <a:hlinkClick r:id="rId3" action="ppaction://hlinkfile"/>
              </a:rPr>
              <a:t>Eskin</a:t>
            </a:r>
            <a:r>
              <a:rPr kumimoji="0" lang="en-US" sz="1400" b="0" i="0" u="none" strike="noStrike" kern="1200" cap="none" spc="0" normalizeH="0" baseline="0" noProof="0">
                <a:ln>
                  <a:noFill/>
                </a:ln>
                <a:solidFill>
                  <a:srgbClr val="000000"/>
                </a:solidFill>
                <a:effectLst/>
                <a:uLnTx/>
                <a:uFillTx/>
                <a:latin typeface="Tahoma"/>
                <a:ea typeface="+mn-ea"/>
                <a:cs typeface="+mn-cs"/>
                <a:hlinkClick r:id="rId3" action="ppaction://hlinkfile"/>
              </a:rPr>
              <a:t>: Discovering the Causal Variants Involved in GWAS Studies, CGSI 2018, UCLA </a:t>
            </a: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41" name="Text Box 22"/>
          <p:cNvSpPr txBox="1">
            <a:spLocks noChangeArrowheads="1"/>
          </p:cNvSpPr>
          <p:nvPr/>
        </p:nvSpPr>
        <p:spPr bwMode="auto">
          <a:xfrm>
            <a:off x="-36512" y="1340768"/>
            <a:ext cx="1782984" cy="4647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a:ln>
                  <a:noFill/>
                </a:ln>
                <a:solidFill>
                  <a:srgbClr val="FFFFFF">
                    <a:lumMod val="65000"/>
                  </a:srgbClr>
                </a:solidFill>
                <a:effectLst/>
                <a:uLnTx/>
                <a:uFillTx/>
                <a:latin typeface="Gill Sans" charset="0"/>
                <a:ea typeface="ＭＳ Ｐゴシック" charset="0"/>
              </a:rPr>
              <a:t>Individual #1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a:ln>
                  <a:noFill/>
                </a:ln>
                <a:solidFill>
                  <a:srgbClr val="FFFFFF">
                    <a:lumMod val="65000"/>
                  </a:srgbClr>
                </a:solidFill>
                <a:effectLst/>
                <a:uLnTx/>
                <a:uFillTx/>
                <a:latin typeface="Gill Sans" charset="0"/>
                <a:ea typeface="ＭＳ Ｐゴシック" charset="0"/>
              </a:rPr>
              <a:t>Individual #2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a:ln>
                  <a:noFill/>
                </a:ln>
                <a:solidFill>
                  <a:srgbClr val="FFFFFF">
                    <a:lumMod val="65000"/>
                  </a:srgbClr>
                </a:solidFill>
                <a:effectLst/>
                <a:uLnTx/>
                <a:uFillTx/>
                <a:latin typeface="Gill Sans" charset="0"/>
                <a:ea typeface="ＭＳ Ｐゴシック" charset="0"/>
              </a:rPr>
              <a:t>Individual #3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a:ln>
                  <a:noFill/>
                </a:ln>
                <a:solidFill>
                  <a:srgbClr val="FF0000"/>
                </a:solidFill>
                <a:effectLst/>
                <a:uLnTx/>
                <a:uFillTx/>
                <a:latin typeface="Gill Sans" charset="0"/>
                <a:ea typeface="ＭＳ Ｐゴシック" charset="0"/>
              </a:rPr>
              <a:t>Individual #4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a:ln>
                  <a:noFill/>
                </a:ln>
                <a:solidFill>
                  <a:srgbClr val="FFFFFF">
                    <a:lumMod val="65000"/>
                  </a:srgbClr>
                </a:solidFill>
                <a:effectLst/>
                <a:uLnTx/>
                <a:uFillTx/>
                <a:latin typeface="Gill Sans" charset="0"/>
                <a:ea typeface="ＭＳ Ｐゴシック" charset="0"/>
              </a:rPr>
              <a:t>Individual #5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a:ln>
                  <a:noFill/>
                </a:ln>
                <a:solidFill>
                  <a:srgbClr val="FFFFFF">
                    <a:lumMod val="65000"/>
                  </a:srgbClr>
                </a:solidFill>
                <a:effectLst/>
                <a:uLnTx/>
                <a:uFillTx/>
                <a:latin typeface="Gill Sans" charset="0"/>
                <a:ea typeface="ＭＳ Ｐゴシック" charset="0"/>
              </a:rPr>
              <a:t>Individual #6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a:ln>
                  <a:noFill/>
                </a:ln>
                <a:solidFill>
                  <a:srgbClr val="FFFFFF">
                    <a:lumMod val="65000"/>
                  </a:srgbClr>
                </a:solidFill>
                <a:effectLst/>
                <a:uLnTx/>
                <a:uFillTx/>
                <a:latin typeface="Gill Sans" charset="0"/>
                <a:ea typeface="ＭＳ Ｐゴシック" charset="0"/>
              </a:rPr>
              <a:t>Individual #7</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a:ln>
                  <a:noFill/>
                </a:ln>
                <a:solidFill>
                  <a:srgbClr val="FFFFFF">
                    <a:lumMod val="65000"/>
                  </a:srgbClr>
                </a:solidFill>
                <a:effectLst/>
                <a:uLnTx/>
                <a:uFillTx/>
                <a:latin typeface="Gill Sans" charset="0"/>
                <a:ea typeface="ＭＳ Ｐゴシック" charset="0"/>
              </a:rPr>
              <a:t>Individual #8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a:ln>
                  <a:noFill/>
                </a:ln>
                <a:solidFill>
                  <a:srgbClr val="FFFFFF">
                    <a:lumMod val="65000"/>
                  </a:srgbClr>
                </a:solidFill>
                <a:effectLst/>
                <a:uLnTx/>
                <a:uFillTx/>
                <a:latin typeface="Gill Sans" charset="0"/>
                <a:ea typeface="ＭＳ Ｐゴシック" charset="0"/>
              </a:rPr>
              <a:t>Individual #9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a:ln>
                  <a:noFill/>
                </a:ln>
                <a:solidFill>
                  <a:srgbClr val="FFFFFF">
                    <a:lumMod val="65000"/>
                  </a:srgbClr>
                </a:solidFill>
                <a:effectLst/>
                <a:uLnTx/>
                <a:uFillTx/>
                <a:latin typeface="Gill Sans" charset="0"/>
                <a:ea typeface="ＭＳ Ｐゴシック" charset="0"/>
              </a:rPr>
              <a:t>Individual #10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a:ln>
                  <a:noFill/>
                </a:ln>
                <a:solidFill>
                  <a:srgbClr val="FFFFFF">
                    <a:lumMod val="65000"/>
                  </a:srgbClr>
                </a:solidFill>
                <a:effectLst/>
                <a:uLnTx/>
                <a:uFillTx/>
                <a:latin typeface="Gill Sans" charset="0"/>
                <a:ea typeface="ＭＳ Ｐゴシック" charset="0"/>
              </a:rPr>
              <a:t>Individual #11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a:ln>
                  <a:noFill/>
                </a:ln>
                <a:solidFill>
                  <a:srgbClr val="FFFFFF">
                    <a:lumMod val="65000"/>
                  </a:srgbClr>
                </a:solidFill>
                <a:effectLst/>
                <a:uLnTx/>
                <a:uFillTx/>
                <a:latin typeface="Gill Sans" charset="0"/>
                <a:ea typeface="ＭＳ Ｐゴシック" charset="0"/>
              </a:rPr>
              <a:t>Individual #12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a:ln>
                  <a:noFill/>
                </a:ln>
                <a:solidFill>
                  <a:srgbClr val="FFFFFF">
                    <a:lumMod val="65000"/>
                  </a:srgbClr>
                </a:solidFill>
                <a:effectLst/>
                <a:uLnTx/>
                <a:uFillTx/>
                <a:latin typeface="Gill Sans" charset="0"/>
                <a:ea typeface="ＭＳ Ｐゴシック" charset="0"/>
              </a:rPr>
              <a:t>Individual #13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a:ln>
                  <a:noFill/>
                </a:ln>
                <a:solidFill>
                  <a:srgbClr val="FFFFFF">
                    <a:lumMod val="65000"/>
                  </a:srgbClr>
                </a:solidFill>
                <a:effectLst/>
                <a:uLnTx/>
                <a:uFillTx/>
                <a:latin typeface="Gill Sans" charset="0"/>
                <a:ea typeface="ＭＳ Ｐゴシック" charset="0"/>
              </a:rPr>
              <a:t>Individual #14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a:ln>
                  <a:noFill/>
                </a:ln>
                <a:solidFill>
                  <a:srgbClr val="FFFFFF">
                    <a:lumMod val="65000"/>
                  </a:srgbClr>
                </a:solidFill>
                <a:effectLst/>
                <a:uLnTx/>
                <a:uFillTx/>
                <a:latin typeface="Gill Sans" charset="0"/>
                <a:ea typeface="ＭＳ Ｐゴシック" charset="0"/>
              </a:rPr>
              <a:t>Individual #15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a:ln>
                  <a:noFill/>
                </a:ln>
                <a:solidFill>
                  <a:srgbClr val="FFFFFF">
                    <a:lumMod val="65000"/>
                  </a:srgbClr>
                </a:solidFill>
                <a:effectLst/>
                <a:uLnTx/>
                <a:uFillTx/>
                <a:latin typeface="Gill Sans" charset="0"/>
                <a:ea typeface="ＭＳ Ｐゴシック" charset="0"/>
              </a:rPr>
              <a:t>Individual #16</a:t>
            </a:r>
          </a:p>
        </p:txBody>
      </p:sp>
      <p:sp>
        <p:nvSpPr>
          <p:cNvPr id="20518" name="Slide Number Placeholder 58"/>
          <p:cNvSpPr>
            <a:spLocks noGrp="1"/>
          </p:cNvSpPr>
          <p:nvPr>
            <p:ph type="sldNum" sz="quarter" idx="11"/>
          </p:nvPr>
        </p:nvSpPr>
        <p:spPr bwMode="auto">
          <a:prstGeom prst="rect">
            <a:avLst/>
          </a:prstGeom>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80000"/>
              </a:lnSpc>
              <a:spcBef>
                <a:spcPts val="0"/>
              </a:spcBef>
              <a:spcAft>
                <a:spcPts val="0"/>
              </a:spcAft>
              <a:buClrTx/>
              <a:buSzTx/>
              <a:buFontTx/>
              <a:buNone/>
              <a:tabLst/>
              <a:defRPr/>
            </a:pPr>
            <a:fld id="{B949759B-0C5C-6E4A-B123-321242B29FF0}" type="slidenum">
              <a:rPr kumimoji="0" lang="en-US" sz="1200" b="0" i="0" u="none" strike="noStrike" kern="1200" cap="none" spc="0" normalizeH="0" baseline="0" noProof="0">
                <a:ln>
                  <a:noFill/>
                </a:ln>
                <a:solidFill>
                  <a:srgbClr val="000000"/>
                </a:solidFill>
                <a:effectLst/>
                <a:uLnTx/>
                <a:uFillTx/>
                <a:latin typeface="Tw Cen MT" charset="0"/>
                <a:ea typeface="ＭＳ Ｐゴシック" charset="0"/>
              </a:rPr>
              <a:pPr marL="0" marR="0" lvl="0" indent="0" algn="r" defTabSz="914400" rtl="0" eaLnBrk="1" fontAlgn="auto" latinLnBrk="0" hangingPunct="1">
                <a:lnSpc>
                  <a:spcPct val="8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w Cen MT" charset="0"/>
              <a:ea typeface="ＭＳ Ｐゴシック" charset="0"/>
            </a:endParaRPr>
          </a:p>
        </p:txBody>
      </p:sp>
      <p:cxnSp>
        <p:nvCxnSpPr>
          <p:cNvPr id="6" name="Straight Arrow Connector 5"/>
          <p:cNvCxnSpPr/>
          <p:nvPr/>
        </p:nvCxnSpPr>
        <p:spPr>
          <a:xfrm flipV="1">
            <a:off x="8028384" y="1894648"/>
            <a:ext cx="0" cy="3556000"/>
          </a:xfrm>
          <a:prstGeom prst="straightConnector1">
            <a:avLst/>
          </a:prstGeom>
          <a:ln w="76200">
            <a:solidFill>
              <a:srgbClr val="D8478A"/>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C22C308-F301-D94E-B06B-A2F95475F807}"/>
              </a:ext>
            </a:extLst>
          </p:cNvPr>
          <p:cNvSpPr/>
          <p:nvPr/>
        </p:nvSpPr>
        <p:spPr>
          <a:xfrm>
            <a:off x="4932040" y="6041507"/>
            <a:ext cx="39431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SNP: single nucleotide polymorphism</a:t>
            </a:r>
          </a:p>
        </p:txBody>
      </p:sp>
    </p:spTree>
    <p:extLst>
      <p:ext uri="{BB962C8B-B14F-4D97-AF65-F5344CB8AC3E}">
        <p14:creationId xmlns:p14="http://schemas.microsoft.com/office/powerpoint/2010/main" val="2216455496"/>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CA0BFF-E0C8-9F4C-B075-6D6AC018DD09}"/>
              </a:ext>
            </a:extLst>
          </p:cNvPr>
          <p:cNvPicPr>
            <a:picLocks noChangeAspect="1"/>
          </p:cNvPicPr>
          <p:nvPr/>
        </p:nvPicPr>
        <p:blipFill>
          <a:blip r:embed="rId3"/>
          <a:stretch>
            <a:fillRect/>
          </a:stretch>
        </p:blipFill>
        <p:spPr>
          <a:xfrm>
            <a:off x="2219818" y="4293096"/>
            <a:ext cx="4704364" cy="2473152"/>
          </a:xfrm>
          <a:prstGeom prst="rect">
            <a:avLst/>
          </a:prstGeom>
        </p:spPr>
      </p:pic>
      <p:sp>
        <p:nvSpPr>
          <p:cNvPr id="2" name="标题 1"/>
          <p:cNvSpPr>
            <a:spLocks noGrp="1"/>
          </p:cNvSpPr>
          <p:nvPr>
            <p:ph type="title"/>
          </p:nvPr>
        </p:nvSpPr>
        <p:spPr/>
        <p:txBody>
          <a:bodyPr/>
          <a:lstStyle/>
          <a:p>
            <a:r>
              <a:rPr lang="en-US"/>
              <a:t>Challenges in Read Mapping</a:t>
            </a:r>
          </a:p>
        </p:txBody>
      </p:sp>
      <p:sp>
        <p:nvSpPr>
          <p:cNvPr id="5" name="Content Placeholder 4"/>
          <p:cNvSpPr>
            <a:spLocks noGrp="1"/>
          </p:cNvSpPr>
          <p:nvPr>
            <p:ph idx="1"/>
          </p:nvPr>
        </p:nvSpPr>
        <p:spPr>
          <a:xfrm>
            <a:off x="228600" y="908720"/>
            <a:ext cx="8610600" cy="5101208"/>
          </a:xfrm>
        </p:spPr>
        <p:txBody>
          <a:bodyPr/>
          <a:lstStyle/>
          <a:p>
            <a:r>
              <a:rPr lang="en-US"/>
              <a:t>Need to find many </a:t>
            </a:r>
            <a:r>
              <a:rPr lang="en-US">
                <a:solidFill>
                  <a:srgbClr val="0000FF"/>
                </a:solidFill>
              </a:rPr>
              <a:t>mappings</a:t>
            </a:r>
            <a:r>
              <a:rPr lang="en-US"/>
              <a:t> of </a:t>
            </a:r>
            <a:r>
              <a:rPr lang="en-US">
                <a:solidFill>
                  <a:srgbClr val="FF0000"/>
                </a:solidFill>
              </a:rPr>
              <a:t>each read</a:t>
            </a:r>
          </a:p>
          <a:p>
            <a:endParaRPr lang="en-US"/>
          </a:p>
          <a:p>
            <a:r>
              <a:rPr lang="en-US"/>
              <a:t>Need to </a:t>
            </a:r>
            <a:r>
              <a:rPr lang="en-US">
                <a:solidFill>
                  <a:srgbClr val="0000FF"/>
                </a:solidFill>
              </a:rPr>
              <a:t>tolerate</a:t>
            </a:r>
            <a:r>
              <a:rPr lang="en-US"/>
              <a:t> </a:t>
            </a:r>
            <a:r>
              <a:rPr lang="en-US">
                <a:solidFill>
                  <a:srgbClr val="FF0000"/>
                </a:solidFill>
              </a:rPr>
              <a:t>variances/sequencing errors</a:t>
            </a:r>
            <a:r>
              <a:rPr lang="en-US"/>
              <a:t> in each read</a:t>
            </a:r>
          </a:p>
          <a:p>
            <a:endParaRPr lang="en-US"/>
          </a:p>
          <a:p>
            <a:r>
              <a:rPr lang="en-US"/>
              <a:t>Need to </a:t>
            </a:r>
            <a:r>
              <a:rPr lang="en-US">
                <a:solidFill>
                  <a:srgbClr val="0000FF"/>
                </a:solidFill>
              </a:rPr>
              <a:t>map</a:t>
            </a:r>
            <a:r>
              <a:rPr lang="en-US"/>
              <a:t> each read </a:t>
            </a:r>
            <a:r>
              <a:rPr lang="en-US">
                <a:solidFill>
                  <a:srgbClr val="FF0000"/>
                </a:solidFill>
              </a:rPr>
              <a:t>very fast </a:t>
            </a:r>
            <a:r>
              <a:rPr lang="en-US"/>
              <a:t>(i.e., performance is important, life critical in some cases)</a:t>
            </a:r>
          </a:p>
          <a:p>
            <a:endParaRPr lang="en-US"/>
          </a:p>
          <a:p>
            <a:r>
              <a:rPr lang="en-US"/>
              <a:t>Need to </a:t>
            </a:r>
            <a:r>
              <a:rPr lang="en-US">
                <a:solidFill>
                  <a:srgbClr val="0000FF"/>
                </a:solidFill>
              </a:rPr>
              <a:t>map</a:t>
            </a:r>
            <a:r>
              <a:rPr lang="en-US"/>
              <a:t> reads to both </a:t>
            </a:r>
            <a:r>
              <a:rPr lang="en-US">
                <a:solidFill>
                  <a:srgbClr val="FF0000"/>
                </a:solidFill>
              </a:rPr>
              <a:t>forward and reverse strands</a:t>
            </a:r>
          </a:p>
          <a:p>
            <a:endParaRPr lang="en-US"/>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Rectangle 7">
            <a:extLst>
              <a:ext uri="{FF2B5EF4-FFF2-40B4-BE49-F238E27FC236}">
                <a16:creationId xmlns:a16="http://schemas.microsoft.com/office/drawing/2014/main" id="{A97FD0F5-4400-2D49-B17D-7968DEA5ED51}"/>
              </a:ext>
            </a:extLst>
          </p:cNvPr>
          <p:cNvSpPr/>
          <p:nvPr/>
        </p:nvSpPr>
        <p:spPr>
          <a:xfrm>
            <a:off x="3085941" y="6455289"/>
            <a:ext cx="3458942" cy="21968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Tahoma"/>
                <a:ea typeface="+mn-ea"/>
                <a:cs typeface="+mn-cs"/>
              </a:rPr>
              <a:t>https://</a:t>
            </a:r>
            <a:r>
              <a:rPr kumimoji="0" lang="en-US" sz="800" b="0" i="0" u="none" strike="noStrike" kern="1200" cap="none" spc="0" normalizeH="0" baseline="0" noProof="0" err="1">
                <a:ln>
                  <a:noFill/>
                </a:ln>
                <a:solidFill>
                  <a:srgbClr val="000000"/>
                </a:solidFill>
                <a:effectLst/>
                <a:uLnTx/>
                <a:uFillTx/>
                <a:latin typeface="Tahoma"/>
                <a:ea typeface="+mn-ea"/>
                <a:cs typeface="+mn-cs"/>
              </a:rPr>
              <a:t>www.bioinformaticsalgorithms.org</a:t>
            </a:r>
            <a:r>
              <a:rPr kumimoji="0" lang="en-US" sz="800" b="0" i="0" u="none" strike="noStrike" kern="1200" cap="none" spc="0" normalizeH="0" baseline="0" noProof="0">
                <a:ln>
                  <a:noFill/>
                </a:ln>
                <a:solidFill>
                  <a:srgbClr val="000000"/>
                </a:solidFill>
                <a:effectLst/>
                <a:uLnTx/>
                <a:uFillTx/>
                <a:latin typeface="Tahoma"/>
                <a:ea typeface="+mn-ea"/>
                <a:cs typeface="+mn-cs"/>
              </a:rPr>
              <a:t>/bioinformatics-chapter-1</a:t>
            </a:r>
          </a:p>
        </p:txBody>
      </p:sp>
    </p:spTree>
    <p:extLst>
      <p:ext uri="{BB962C8B-B14F-4D97-AF65-F5344CB8AC3E}">
        <p14:creationId xmlns:p14="http://schemas.microsoft.com/office/powerpoint/2010/main" val="48275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DDD43-0922-7749-8244-39E8B458FD5C}"/>
              </a:ext>
            </a:extLst>
          </p:cNvPr>
          <p:cNvSpPr>
            <a:spLocks noGrp="1"/>
          </p:cNvSpPr>
          <p:nvPr>
            <p:ph type="title"/>
          </p:nvPr>
        </p:nvSpPr>
        <p:spPr/>
        <p:txBody>
          <a:bodyPr/>
          <a:lstStyle/>
          <a:p>
            <a:r>
              <a:rPr lang="en-US"/>
              <a:t>Revisiting the Puzzle</a:t>
            </a:r>
          </a:p>
        </p:txBody>
      </p:sp>
      <p:sp>
        <p:nvSpPr>
          <p:cNvPr id="3" name="Slide Number Placeholder 2">
            <a:extLst>
              <a:ext uri="{FF2B5EF4-FFF2-40B4-BE49-F238E27FC236}">
                <a16:creationId xmlns:a16="http://schemas.microsoft.com/office/drawing/2014/main" id="{FC4E016A-B4B0-3144-9119-C66195E1DB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0" name="Rectangle 9">
            <a:extLst>
              <a:ext uri="{FF2B5EF4-FFF2-40B4-BE49-F238E27FC236}">
                <a16:creationId xmlns:a16="http://schemas.microsoft.com/office/drawing/2014/main" id="{97B285DF-9552-E74B-80C5-326BC90E4C2F}"/>
              </a:ext>
            </a:extLst>
          </p:cNvPr>
          <p:cNvSpPr/>
          <p:nvPr/>
        </p:nvSpPr>
        <p:spPr>
          <a:xfrm>
            <a:off x="228600" y="6093296"/>
            <a:ext cx="891540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ahoma"/>
                <a:ea typeface="+mn-ea"/>
                <a:cs typeface="+mn-cs"/>
                <a:hlinkClick r:id="rId2"/>
              </a:rPr>
              <a:t>https://www.pacb.com/smrt-science/smrt-sequencing/hifi-reads-for-highly-accurate-long-read-sequencing/</a:t>
            </a:r>
            <a:r>
              <a:rPr kumimoji="0" lang="en-US" sz="1400" b="0" i="0" u="none" strike="noStrike" kern="1200" cap="none" spc="0" normalizeH="0" baseline="0" noProof="0">
                <a:ln>
                  <a:noFill/>
                </a:ln>
                <a:solidFill>
                  <a:srgbClr val="000000"/>
                </a:solidFill>
                <a:effectLst/>
                <a:uLnTx/>
                <a:uFillTx/>
                <a:latin typeface="Tahoma"/>
                <a:ea typeface="+mn-ea"/>
                <a:cs typeface="+mn-cs"/>
              </a:rPr>
              <a:t> </a:t>
            </a:r>
          </a:p>
        </p:txBody>
      </p:sp>
      <p:pic>
        <p:nvPicPr>
          <p:cNvPr id="11" name="Picture 10">
            <a:extLst>
              <a:ext uri="{FF2B5EF4-FFF2-40B4-BE49-F238E27FC236}">
                <a16:creationId xmlns:a16="http://schemas.microsoft.com/office/drawing/2014/main" id="{E5D6E617-FD86-3947-898A-F71BDFA88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962" y="1986230"/>
            <a:ext cx="2480476" cy="2445662"/>
          </a:xfrm>
          <a:prstGeom prst="rect">
            <a:avLst/>
          </a:prstGeom>
        </p:spPr>
      </p:pic>
      <p:pic>
        <p:nvPicPr>
          <p:cNvPr id="24" name="Picture 23">
            <a:extLst>
              <a:ext uri="{FF2B5EF4-FFF2-40B4-BE49-F238E27FC236}">
                <a16:creationId xmlns:a16="http://schemas.microsoft.com/office/drawing/2014/main" id="{EB3C5054-A9B8-7D47-B7DB-9D08BB59262E}"/>
              </a:ext>
            </a:extLst>
          </p:cNvPr>
          <p:cNvPicPr>
            <a:picLocks noChangeAspect="1"/>
          </p:cNvPicPr>
          <p:nvPr/>
        </p:nvPicPr>
        <p:blipFill rotWithShape="1">
          <a:blip r:embed="rId4">
            <a:extLst>
              <a:ext uri="{28A0092B-C50C-407E-A947-70E740481C1C}">
                <a14:useLocalDpi xmlns:a14="http://schemas.microsoft.com/office/drawing/2010/main" val="0"/>
              </a:ext>
            </a:extLst>
          </a:blip>
          <a:srcRect l="16834" t="9524" r="57179" b="40343"/>
          <a:stretch/>
        </p:blipFill>
        <p:spPr>
          <a:xfrm>
            <a:off x="1743332" y="1986230"/>
            <a:ext cx="2518052" cy="2395430"/>
          </a:xfrm>
          <a:prstGeom prst="rect">
            <a:avLst/>
          </a:prstGeom>
        </p:spPr>
      </p:pic>
      <p:pic>
        <p:nvPicPr>
          <p:cNvPr id="25" name="Picture 24">
            <a:extLst>
              <a:ext uri="{FF2B5EF4-FFF2-40B4-BE49-F238E27FC236}">
                <a16:creationId xmlns:a16="http://schemas.microsoft.com/office/drawing/2014/main" id="{6B191082-4B84-0F4D-A138-7351F76D8C21}"/>
              </a:ext>
            </a:extLst>
          </p:cNvPr>
          <p:cNvPicPr>
            <a:picLocks noChangeAspect="1"/>
          </p:cNvPicPr>
          <p:nvPr/>
        </p:nvPicPr>
        <p:blipFill rotWithShape="1">
          <a:blip r:embed="rId5">
            <a:extLst>
              <a:ext uri="{BEBA8EAE-BF5A-486C-A8C5-ECC9F3942E4B}">
                <a14:imgProps xmlns:a14="http://schemas.microsoft.com/office/drawing/2010/main">
                  <a14:imgLayer>
                    <a14:imgEffect>
                      <a14:colorTemperature colorTemp="11200"/>
                    </a14:imgEffect>
                  </a14:imgLayer>
                </a14:imgProps>
              </a:ext>
              <a:ext uri="{28A0092B-C50C-407E-A947-70E740481C1C}">
                <a14:useLocalDpi xmlns:a14="http://schemas.microsoft.com/office/drawing/2010/main" val="0"/>
              </a:ext>
            </a:extLst>
          </a:blip>
          <a:srcRect l="16834" t="10338" r="57179" b="38511"/>
          <a:stretch/>
        </p:blipFill>
        <p:spPr>
          <a:xfrm rot="20159752">
            <a:off x="114393" y="3638160"/>
            <a:ext cx="2376264" cy="2306510"/>
          </a:xfrm>
          <a:prstGeom prst="rect">
            <a:avLst/>
          </a:prstGeom>
        </p:spPr>
      </p:pic>
      <p:pic>
        <p:nvPicPr>
          <p:cNvPr id="26" name="Picture 25">
            <a:extLst>
              <a:ext uri="{FF2B5EF4-FFF2-40B4-BE49-F238E27FC236}">
                <a16:creationId xmlns:a16="http://schemas.microsoft.com/office/drawing/2014/main" id="{A516A740-12F4-534A-BF38-DE771E59703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16834" t="9525" r="57179" b="38511"/>
          <a:stretch/>
        </p:blipFill>
        <p:spPr>
          <a:xfrm rot="1508525">
            <a:off x="2318043" y="3099831"/>
            <a:ext cx="2376264" cy="2343130"/>
          </a:xfrm>
          <a:prstGeom prst="rect">
            <a:avLst/>
          </a:prstGeom>
        </p:spPr>
      </p:pic>
      <p:pic>
        <p:nvPicPr>
          <p:cNvPr id="12" name="Picture 11">
            <a:extLst>
              <a:ext uri="{FF2B5EF4-FFF2-40B4-BE49-F238E27FC236}">
                <a16:creationId xmlns:a16="http://schemas.microsoft.com/office/drawing/2014/main" id="{98B5BE29-BA79-D44C-83CD-78C43FA04B10}"/>
              </a:ext>
            </a:extLst>
          </p:cNvPr>
          <p:cNvPicPr>
            <a:picLocks noChangeAspect="1"/>
          </p:cNvPicPr>
          <p:nvPr/>
        </p:nvPicPr>
        <p:blipFill rotWithShape="1">
          <a:blip r:embed="rId6">
            <a:extLst>
              <a:ext uri="{BEBA8EAE-BF5A-486C-A8C5-ECC9F3942E4B}">
                <a14:imgProps xmlns:a14="http://schemas.microsoft.com/office/drawing/2010/main">
                  <a14:imgLayer>
                    <a14:imgEffect>
                      <a14:colorTemperature colorTemp="4700"/>
                    </a14:imgEffect>
                  </a14:imgLayer>
                </a14:imgProps>
              </a:ext>
              <a:ext uri="{28A0092B-C50C-407E-A947-70E740481C1C}">
                <a14:useLocalDpi xmlns:a14="http://schemas.microsoft.com/office/drawing/2010/main" val="0"/>
              </a:ext>
            </a:extLst>
          </a:blip>
          <a:srcRect l="16834" t="8907" r="57179" b="38511"/>
          <a:stretch/>
        </p:blipFill>
        <p:spPr>
          <a:xfrm rot="1175721">
            <a:off x="-15879" y="1297146"/>
            <a:ext cx="2376264" cy="2371012"/>
          </a:xfrm>
          <a:prstGeom prst="rect">
            <a:avLst/>
          </a:prstGeom>
        </p:spPr>
      </p:pic>
      <p:pic>
        <p:nvPicPr>
          <p:cNvPr id="41" name="Picture 40">
            <a:extLst>
              <a:ext uri="{FF2B5EF4-FFF2-40B4-BE49-F238E27FC236}">
                <a16:creationId xmlns:a16="http://schemas.microsoft.com/office/drawing/2014/main" id="{FB899189-0A84-9B4D-A8EA-EB4F57DD5596}"/>
              </a:ext>
            </a:extLst>
          </p:cNvPr>
          <p:cNvPicPr>
            <a:picLocks noChangeAspect="1"/>
          </p:cNvPicPr>
          <p:nvPr/>
        </p:nvPicPr>
        <p:blipFill rotWithShape="1">
          <a:blip r:embed="rId3">
            <a:extLst>
              <a:ext uri="{28A0092B-C50C-407E-A947-70E740481C1C}">
                <a14:useLocalDpi xmlns:a14="http://schemas.microsoft.com/office/drawing/2010/main" val="0"/>
              </a:ext>
            </a:extLst>
          </a:blip>
          <a:srcRect l="53135" t="6535" r="35253" b="80400"/>
          <a:stretch/>
        </p:blipFill>
        <p:spPr>
          <a:xfrm>
            <a:off x="8019458" y="3400812"/>
            <a:ext cx="227204" cy="252052"/>
          </a:xfrm>
          <a:prstGeom prst="rect">
            <a:avLst/>
          </a:prstGeom>
        </p:spPr>
      </p:pic>
      <p:pic>
        <p:nvPicPr>
          <p:cNvPr id="42" name="Picture 41">
            <a:extLst>
              <a:ext uri="{FF2B5EF4-FFF2-40B4-BE49-F238E27FC236}">
                <a16:creationId xmlns:a16="http://schemas.microsoft.com/office/drawing/2014/main" id="{06C4BA02-1B25-BF45-8C50-F9B12B1E02A0}"/>
              </a:ext>
            </a:extLst>
          </p:cNvPr>
          <p:cNvPicPr>
            <a:picLocks noChangeAspect="1"/>
          </p:cNvPicPr>
          <p:nvPr/>
        </p:nvPicPr>
        <p:blipFill rotWithShape="1">
          <a:blip r:embed="rId3">
            <a:extLst>
              <a:ext uri="{28A0092B-C50C-407E-A947-70E740481C1C}">
                <a14:useLocalDpi xmlns:a14="http://schemas.microsoft.com/office/drawing/2010/main" val="0"/>
              </a:ext>
            </a:extLst>
          </a:blip>
          <a:srcRect l="53135" t="6535" r="35253" b="80400"/>
          <a:stretch/>
        </p:blipFill>
        <p:spPr>
          <a:xfrm>
            <a:off x="7953010" y="4002454"/>
            <a:ext cx="227204" cy="252052"/>
          </a:xfrm>
          <a:prstGeom prst="rect">
            <a:avLst/>
          </a:prstGeom>
        </p:spPr>
      </p:pic>
      <p:pic>
        <p:nvPicPr>
          <p:cNvPr id="43" name="Picture 42">
            <a:extLst>
              <a:ext uri="{FF2B5EF4-FFF2-40B4-BE49-F238E27FC236}">
                <a16:creationId xmlns:a16="http://schemas.microsoft.com/office/drawing/2014/main" id="{DADD1066-162B-C04B-9C11-38D20A5BB37E}"/>
              </a:ext>
            </a:extLst>
          </p:cNvPr>
          <p:cNvPicPr>
            <a:picLocks noChangeAspect="1"/>
          </p:cNvPicPr>
          <p:nvPr/>
        </p:nvPicPr>
        <p:blipFill rotWithShape="1">
          <a:blip r:embed="rId3">
            <a:extLst>
              <a:ext uri="{28A0092B-C50C-407E-A947-70E740481C1C}">
                <a14:useLocalDpi xmlns:a14="http://schemas.microsoft.com/office/drawing/2010/main" val="0"/>
              </a:ext>
            </a:extLst>
          </a:blip>
          <a:srcRect r="90431" b="91510"/>
          <a:stretch/>
        </p:blipFill>
        <p:spPr>
          <a:xfrm>
            <a:off x="8406873" y="3207756"/>
            <a:ext cx="237356" cy="207640"/>
          </a:xfrm>
          <a:prstGeom prst="rect">
            <a:avLst/>
          </a:prstGeom>
        </p:spPr>
      </p:pic>
      <p:pic>
        <p:nvPicPr>
          <p:cNvPr id="44" name="Picture 43">
            <a:extLst>
              <a:ext uri="{FF2B5EF4-FFF2-40B4-BE49-F238E27FC236}">
                <a16:creationId xmlns:a16="http://schemas.microsoft.com/office/drawing/2014/main" id="{700B88F4-6DFC-3241-86EF-82F5D71E30F0}"/>
              </a:ext>
            </a:extLst>
          </p:cNvPr>
          <p:cNvPicPr>
            <a:picLocks noChangeAspect="1"/>
          </p:cNvPicPr>
          <p:nvPr/>
        </p:nvPicPr>
        <p:blipFill rotWithShape="1">
          <a:blip r:embed="rId3">
            <a:extLst>
              <a:ext uri="{28A0092B-C50C-407E-A947-70E740481C1C}">
                <a14:useLocalDpi xmlns:a14="http://schemas.microsoft.com/office/drawing/2010/main" val="0"/>
              </a:ext>
            </a:extLst>
          </a:blip>
          <a:srcRect r="90431" b="91510"/>
          <a:stretch/>
        </p:blipFill>
        <p:spPr>
          <a:xfrm>
            <a:off x="7900780" y="4604096"/>
            <a:ext cx="237356" cy="207640"/>
          </a:xfrm>
          <a:prstGeom prst="rect">
            <a:avLst/>
          </a:prstGeom>
        </p:spPr>
      </p:pic>
      <p:pic>
        <p:nvPicPr>
          <p:cNvPr id="45" name="Picture 44">
            <a:extLst>
              <a:ext uri="{FF2B5EF4-FFF2-40B4-BE49-F238E27FC236}">
                <a16:creationId xmlns:a16="http://schemas.microsoft.com/office/drawing/2014/main" id="{AAD23712-96A0-D543-AB96-E7511AF019DC}"/>
              </a:ext>
            </a:extLst>
          </p:cNvPr>
          <p:cNvPicPr>
            <a:picLocks noChangeAspect="1"/>
          </p:cNvPicPr>
          <p:nvPr/>
        </p:nvPicPr>
        <p:blipFill rotWithShape="1">
          <a:blip r:embed="rId3">
            <a:extLst>
              <a:ext uri="{28A0092B-C50C-407E-A947-70E740481C1C}">
                <a14:useLocalDpi xmlns:a14="http://schemas.microsoft.com/office/drawing/2010/main" val="0"/>
              </a:ext>
            </a:extLst>
          </a:blip>
          <a:srcRect l="53135" t="6535" r="35253" b="80400"/>
          <a:stretch/>
        </p:blipFill>
        <p:spPr>
          <a:xfrm>
            <a:off x="7136743" y="4775290"/>
            <a:ext cx="227204" cy="252052"/>
          </a:xfrm>
          <a:prstGeom prst="rect">
            <a:avLst/>
          </a:prstGeom>
        </p:spPr>
      </p:pic>
      <p:pic>
        <p:nvPicPr>
          <p:cNvPr id="46" name="Picture 45">
            <a:extLst>
              <a:ext uri="{FF2B5EF4-FFF2-40B4-BE49-F238E27FC236}">
                <a16:creationId xmlns:a16="http://schemas.microsoft.com/office/drawing/2014/main" id="{650F805A-3A81-C646-B313-E895A46906D0}"/>
              </a:ext>
            </a:extLst>
          </p:cNvPr>
          <p:cNvPicPr>
            <a:picLocks noChangeAspect="1"/>
          </p:cNvPicPr>
          <p:nvPr/>
        </p:nvPicPr>
        <p:blipFill rotWithShape="1">
          <a:blip r:embed="rId3">
            <a:extLst>
              <a:ext uri="{28A0092B-C50C-407E-A947-70E740481C1C}">
                <a14:useLocalDpi xmlns:a14="http://schemas.microsoft.com/office/drawing/2010/main" val="0"/>
              </a:ext>
            </a:extLst>
          </a:blip>
          <a:srcRect l="53135" t="6535" r="35253" b="80400"/>
          <a:stretch/>
        </p:blipFill>
        <p:spPr>
          <a:xfrm>
            <a:off x="7642836" y="5201532"/>
            <a:ext cx="227204" cy="252052"/>
          </a:xfrm>
          <a:prstGeom prst="rect">
            <a:avLst/>
          </a:prstGeom>
        </p:spPr>
      </p:pic>
      <p:pic>
        <p:nvPicPr>
          <p:cNvPr id="47" name="Picture 46">
            <a:extLst>
              <a:ext uri="{FF2B5EF4-FFF2-40B4-BE49-F238E27FC236}">
                <a16:creationId xmlns:a16="http://schemas.microsoft.com/office/drawing/2014/main" id="{119E05C7-4BC5-EF40-9310-328F21536830}"/>
              </a:ext>
            </a:extLst>
          </p:cNvPr>
          <p:cNvPicPr>
            <a:picLocks noChangeAspect="1"/>
          </p:cNvPicPr>
          <p:nvPr/>
        </p:nvPicPr>
        <p:blipFill rotWithShape="1">
          <a:blip r:embed="rId3">
            <a:extLst>
              <a:ext uri="{28A0092B-C50C-407E-A947-70E740481C1C}">
                <a14:useLocalDpi xmlns:a14="http://schemas.microsoft.com/office/drawing/2010/main" val="0"/>
              </a:ext>
            </a:extLst>
          </a:blip>
          <a:srcRect r="90431" b="91510"/>
          <a:stretch/>
        </p:blipFill>
        <p:spPr>
          <a:xfrm>
            <a:off x="7524158" y="4582234"/>
            <a:ext cx="237356" cy="207640"/>
          </a:xfrm>
          <a:prstGeom prst="rect">
            <a:avLst/>
          </a:prstGeom>
        </p:spPr>
      </p:pic>
      <p:pic>
        <p:nvPicPr>
          <p:cNvPr id="48" name="Picture 47">
            <a:extLst>
              <a:ext uri="{FF2B5EF4-FFF2-40B4-BE49-F238E27FC236}">
                <a16:creationId xmlns:a16="http://schemas.microsoft.com/office/drawing/2014/main" id="{F8A634C6-96BB-BD4F-A582-DFAD1DFD0239}"/>
              </a:ext>
            </a:extLst>
          </p:cNvPr>
          <p:cNvPicPr>
            <a:picLocks noChangeAspect="1"/>
          </p:cNvPicPr>
          <p:nvPr/>
        </p:nvPicPr>
        <p:blipFill rotWithShape="1">
          <a:blip r:embed="rId3">
            <a:extLst>
              <a:ext uri="{28A0092B-C50C-407E-A947-70E740481C1C}">
                <a14:useLocalDpi xmlns:a14="http://schemas.microsoft.com/office/drawing/2010/main" val="0"/>
              </a:ext>
            </a:extLst>
          </a:blip>
          <a:srcRect r="90431" b="91510"/>
          <a:stretch/>
        </p:blipFill>
        <p:spPr>
          <a:xfrm>
            <a:off x="6630971" y="4815593"/>
            <a:ext cx="237356" cy="207640"/>
          </a:xfrm>
          <a:prstGeom prst="rect">
            <a:avLst/>
          </a:prstGeom>
        </p:spPr>
      </p:pic>
      <p:pic>
        <p:nvPicPr>
          <p:cNvPr id="49" name="Picture 48">
            <a:extLst>
              <a:ext uri="{FF2B5EF4-FFF2-40B4-BE49-F238E27FC236}">
                <a16:creationId xmlns:a16="http://schemas.microsoft.com/office/drawing/2014/main" id="{9DC3EA29-527A-7E4B-AB1E-D43B9685611E}"/>
              </a:ext>
            </a:extLst>
          </p:cNvPr>
          <p:cNvPicPr>
            <a:picLocks noChangeAspect="1"/>
          </p:cNvPicPr>
          <p:nvPr/>
        </p:nvPicPr>
        <p:blipFill rotWithShape="1">
          <a:blip r:embed="rId3">
            <a:extLst>
              <a:ext uri="{28A0092B-C50C-407E-A947-70E740481C1C}">
                <a14:useLocalDpi xmlns:a14="http://schemas.microsoft.com/office/drawing/2010/main" val="0"/>
              </a:ext>
            </a:extLst>
          </a:blip>
          <a:srcRect l="53135" t="6535" r="35253" b="80400"/>
          <a:stretch/>
        </p:blipFill>
        <p:spPr>
          <a:xfrm>
            <a:off x="5629530" y="4738457"/>
            <a:ext cx="227204" cy="252052"/>
          </a:xfrm>
          <a:prstGeom prst="rect">
            <a:avLst/>
          </a:prstGeom>
        </p:spPr>
      </p:pic>
      <p:pic>
        <p:nvPicPr>
          <p:cNvPr id="50" name="Picture 49">
            <a:extLst>
              <a:ext uri="{FF2B5EF4-FFF2-40B4-BE49-F238E27FC236}">
                <a16:creationId xmlns:a16="http://schemas.microsoft.com/office/drawing/2014/main" id="{9D0D78E2-23F5-0E46-884A-76AED86A8427}"/>
              </a:ext>
            </a:extLst>
          </p:cNvPr>
          <p:cNvPicPr>
            <a:picLocks noChangeAspect="1"/>
          </p:cNvPicPr>
          <p:nvPr/>
        </p:nvPicPr>
        <p:blipFill rotWithShape="1">
          <a:blip r:embed="rId3">
            <a:extLst>
              <a:ext uri="{28A0092B-C50C-407E-A947-70E740481C1C}">
                <a14:useLocalDpi xmlns:a14="http://schemas.microsoft.com/office/drawing/2010/main" val="0"/>
              </a:ext>
            </a:extLst>
          </a:blip>
          <a:srcRect l="53135" t="6535" r="35253" b="80400"/>
          <a:stretch/>
        </p:blipFill>
        <p:spPr>
          <a:xfrm>
            <a:off x="5199360" y="4632913"/>
            <a:ext cx="227204" cy="252052"/>
          </a:xfrm>
          <a:prstGeom prst="rect">
            <a:avLst/>
          </a:prstGeom>
        </p:spPr>
      </p:pic>
      <p:pic>
        <p:nvPicPr>
          <p:cNvPr id="51" name="Picture 50">
            <a:extLst>
              <a:ext uri="{FF2B5EF4-FFF2-40B4-BE49-F238E27FC236}">
                <a16:creationId xmlns:a16="http://schemas.microsoft.com/office/drawing/2014/main" id="{3A349A48-D16E-BC4D-8FAA-1D992C38C3FD}"/>
              </a:ext>
            </a:extLst>
          </p:cNvPr>
          <p:cNvPicPr>
            <a:picLocks noChangeAspect="1"/>
          </p:cNvPicPr>
          <p:nvPr/>
        </p:nvPicPr>
        <p:blipFill rotWithShape="1">
          <a:blip r:embed="rId3">
            <a:extLst>
              <a:ext uri="{28A0092B-C50C-407E-A947-70E740481C1C}">
                <a14:useLocalDpi xmlns:a14="http://schemas.microsoft.com/office/drawing/2010/main" val="0"/>
              </a:ext>
            </a:extLst>
          </a:blip>
          <a:srcRect r="90431" b="91510"/>
          <a:stretch/>
        </p:blipFill>
        <p:spPr>
          <a:xfrm>
            <a:off x="6016945" y="4545401"/>
            <a:ext cx="237356" cy="207640"/>
          </a:xfrm>
          <a:prstGeom prst="rect">
            <a:avLst/>
          </a:prstGeom>
        </p:spPr>
      </p:pic>
    </p:spTree>
    <p:extLst>
      <p:ext uri="{BB962C8B-B14F-4D97-AF65-F5344CB8AC3E}">
        <p14:creationId xmlns:p14="http://schemas.microsoft.com/office/powerpoint/2010/main" val="234376112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6F7B-0AB5-7946-A3FC-B01A4EDE85D3}"/>
              </a:ext>
            </a:extLst>
          </p:cNvPr>
          <p:cNvSpPr>
            <a:spLocks noGrp="1"/>
          </p:cNvSpPr>
          <p:nvPr>
            <p:ph type="title"/>
          </p:nvPr>
        </p:nvSpPr>
        <p:spPr/>
        <p:txBody>
          <a:bodyPr/>
          <a:lstStyle/>
          <a:p>
            <a:r>
              <a:rPr lang="en-US"/>
              <a:t>Reference Genome Bias</a:t>
            </a:r>
          </a:p>
        </p:txBody>
      </p:sp>
      <p:sp>
        <p:nvSpPr>
          <p:cNvPr id="4" name="Slide Number Placeholder 3">
            <a:extLst>
              <a:ext uri="{FF2B5EF4-FFF2-40B4-BE49-F238E27FC236}">
                <a16:creationId xmlns:a16="http://schemas.microsoft.com/office/drawing/2014/main" id="{6E48ED90-018B-344C-BC80-1F9ADA6EC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84FE4530-A23D-E54F-9547-B59A6AE040E1}"/>
              </a:ext>
            </a:extLst>
          </p:cNvPr>
          <p:cNvPicPr>
            <a:picLocks noChangeAspect="1"/>
          </p:cNvPicPr>
          <p:nvPr/>
        </p:nvPicPr>
        <p:blipFill rotWithShape="1">
          <a:blip r:embed="rId2">
            <a:extLst>
              <a:ext uri="{28A0092B-C50C-407E-A947-70E740481C1C}">
                <a14:useLocalDpi xmlns:a14="http://schemas.microsoft.com/office/drawing/2010/main"/>
              </a:ext>
            </a:extLst>
          </a:blip>
          <a:srcRect b="6862"/>
          <a:stretch/>
        </p:blipFill>
        <p:spPr>
          <a:xfrm>
            <a:off x="1284176" y="1103986"/>
            <a:ext cx="6575648" cy="3909190"/>
          </a:xfrm>
          <a:prstGeom prst="rect">
            <a:avLst/>
          </a:prstGeom>
        </p:spPr>
      </p:pic>
      <p:sp>
        <p:nvSpPr>
          <p:cNvPr id="9" name="Rectangle 8">
            <a:extLst>
              <a:ext uri="{FF2B5EF4-FFF2-40B4-BE49-F238E27FC236}">
                <a16:creationId xmlns:a16="http://schemas.microsoft.com/office/drawing/2014/main" id="{D7D7506D-F628-7E48-A651-D183AFEB27EB}"/>
              </a:ext>
            </a:extLst>
          </p:cNvPr>
          <p:cNvSpPr/>
          <p:nvPr/>
        </p:nvSpPr>
        <p:spPr>
          <a:xfrm>
            <a:off x="1259632" y="6309320"/>
            <a:ext cx="774035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Sherman+, “</a:t>
            </a:r>
            <a:r>
              <a:rPr kumimoji="0" lang="en-US" sz="1600" b="0" i="0" u="none" strike="noStrike" kern="1200" cap="none" spc="0" normalizeH="0" baseline="0" noProof="0">
                <a:ln>
                  <a:noFill/>
                </a:ln>
                <a:solidFill>
                  <a:srgbClr val="222222"/>
                </a:solidFill>
                <a:effectLst/>
                <a:uLnTx/>
                <a:uFillTx/>
                <a:latin typeface="Arial" panose="020B0604020202020204" pitchFamily="34" charset="0"/>
                <a:ea typeface="+mn-ea"/>
                <a:cs typeface="+mn-cs"/>
                <a:hlinkClick r:id="rId3"/>
              </a:rPr>
              <a:t>Assembly of a pan-genome from deep sequencing of 910 humans of African descent</a:t>
            </a:r>
            <a:r>
              <a:rPr kumimoji="0" lang="en-US"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a:t>
            </a:r>
            <a:r>
              <a:rPr kumimoji="0" lang="en-US" sz="1600" b="0" i="1" u="none" strike="noStrike" kern="1200" cap="none" spc="0" normalizeH="0" baseline="0" noProof="0">
                <a:ln>
                  <a:noFill/>
                </a:ln>
                <a:solidFill>
                  <a:srgbClr val="222222"/>
                </a:solidFill>
                <a:effectLst/>
                <a:uLnTx/>
                <a:uFillTx/>
                <a:latin typeface="Arial" panose="020B0604020202020204" pitchFamily="34" charset="0"/>
                <a:ea typeface="+mn-ea"/>
                <a:cs typeface="+mn-cs"/>
              </a:rPr>
              <a:t>Nature genetics</a:t>
            </a:r>
            <a:r>
              <a:rPr kumimoji="0" lang="en-US" sz="16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2019.</a:t>
            </a:r>
            <a:endParaRPr kumimoji="0" lang="en-US" sz="1600" b="0" i="0" u="none" strike="noStrike" kern="1200" cap="none" spc="0" normalizeH="0" baseline="0" noProof="0">
              <a:ln>
                <a:noFill/>
              </a:ln>
              <a:solidFill>
                <a:srgbClr val="000000"/>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501ACD16-E564-774B-9CA7-AE58D75D41DD}"/>
              </a:ext>
            </a:extLst>
          </p:cNvPr>
          <p:cNvSpPr/>
          <p:nvPr/>
        </p:nvSpPr>
        <p:spPr>
          <a:xfrm>
            <a:off x="499736" y="5268445"/>
            <a:ext cx="8144529"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ahoma"/>
                <a:ea typeface="+mn-ea"/>
                <a:cs typeface="+mn-cs"/>
              </a:rPr>
              <a:t>“African pan-genome contains ~10% more DNA bases than the current human reference genome” </a:t>
            </a:r>
          </a:p>
        </p:txBody>
      </p:sp>
    </p:spTree>
    <p:extLst>
      <p:ext uri="{BB962C8B-B14F-4D97-AF65-F5344CB8AC3E}">
        <p14:creationId xmlns:p14="http://schemas.microsoft.com/office/powerpoint/2010/main" val="233138035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6725B-AA18-8F49-803D-92697F2A63DA}"/>
              </a:ext>
            </a:extLst>
          </p:cNvPr>
          <p:cNvSpPr>
            <a:spLocks noGrp="1"/>
          </p:cNvSpPr>
          <p:nvPr>
            <p:ph type="title"/>
          </p:nvPr>
        </p:nvSpPr>
        <p:spPr/>
        <p:txBody>
          <a:bodyPr/>
          <a:lstStyle/>
          <a:p>
            <a:r>
              <a:rPr lang="en-US"/>
              <a:t>Time to Change the Reference Genome</a:t>
            </a:r>
          </a:p>
        </p:txBody>
      </p:sp>
      <p:pic>
        <p:nvPicPr>
          <p:cNvPr id="6" name="Content Placeholder 5">
            <a:extLst>
              <a:ext uri="{FF2B5EF4-FFF2-40B4-BE49-F238E27FC236}">
                <a16:creationId xmlns:a16="http://schemas.microsoft.com/office/drawing/2014/main" id="{3B7A8719-7D79-1F44-AEB4-FD068E05E6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9909" y="980728"/>
            <a:ext cx="7584183" cy="4176464"/>
          </a:xfrm>
        </p:spPr>
      </p:pic>
      <p:sp>
        <p:nvSpPr>
          <p:cNvPr id="4" name="Slide Number Placeholder 3">
            <a:extLst>
              <a:ext uri="{FF2B5EF4-FFF2-40B4-BE49-F238E27FC236}">
                <a16:creationId xmlns:a16="http://schemas.microsoft.com/office/drawing/2014/main" id="{8830D4F1-A135-2549-BF17-E3AB3C9CBF7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D7AFC093-281F-8F4A-BB82-AEB906A22172}"/>
              </a:ext>
            </a:extLst>
          </p:cNvPr>
          <p:cNvSpPr/>
          <p:nvPr/>
        </p:nvSpPr>
        <p:spPr>
          <a:xfrm>
            <a:off x="84861" y="5227975"/>
            <a:ext cx="897427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Tahoma"/>
                <a:ea typeface="+mn-ea"/>
                <a:cs typeface="+mn-cs"/>
              </a:rPr>
              <a:t>“Switching to a consensus reference would offer important advantages over the continued use of the current reference with few disadvantages”</a:t>
            </a:r>
          </a:p>
        </p:txBody>
      </p:sp>
      <p:sp>
        <p:nvSpPr>
          <p:cNvPr id="8" name="Rectangle 7">
            <a:extLst>
              <a:ext uri="{FF2B5EF4-FFF2-40B4-BE49-F238E27FC236}">
                <a16:creationId xmlns:a16="http://schemas.microsoft.com/office/drawing/2014/main" id="{D7B74FD4-DAFA-3F48-9C87-6E7CDB771321}"/>
              </a:ext>
            </a:extLst>
          </p:cNvPr>
          <p:cNvSpPr/>
          <p:nvPr/>
        </p:nvSpPr>
        <p:spPr>
          <a:xfrm>
            <a:off x="1187624" y="6396335"/>
            <a:ext cx="820891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000000"/>
                </a:solidFill>
                <a:effectLst/>
                <a:uLnTx/>
                <a:uFillTx/>
                <a:latin typeface="Tahoma"/>
                <a:ea typeface="+mn-ea"/>
                <a:cs typeface="+mn-cs"/>
              </a:rPr>
              <a:t>Ballouz</a:t>
            </a:r>
            <a:r>
              <a:rPr kumimoji="0" lang="en-US" sz="1600" b="0" i="0" u="none" strike="noStrike" kern="1200" cap="none" spc="0" normalizeH="0" baseline="0" noProof="0">
                <a:ln>
                  <a:noFill/>
                </a:ln>
                <a:solidFill>
                  <a:srgbClr val="000000"/>
                </a:solidFill>
                <a:effectLst/>
                <a:uLnTx/>
                <a:uFillTx/>
                <a:latin typeface="Tahoma"/>
                <a:ea typeface="+mn-ea"/>
                <a:cs typeface="+mn-cs"/>
              </a:rPr>
              <a:t>+, "</a:t>
            </a:r>
            <a:r>
              <a:rPr kumimoji="0" lang="en-US" sz="1600" b="0" i="0" u="none" strike="noStrike" kern="1200" cap="none" spc="0" normalizeH="0" baseline="0" noProof="0">
                <a:ln>
                  <a:noFill/>
                </a:ln>
                <a:solidFill>
                  <a:srgbClr val="000000"/>
                </a:solidFill>
                <a:effectLst/>
                <a:uLnTx/>
                <a:uFillTx/>
                <a:latin typeface="Tahoma"/>
                <a:ea typeface="+mn-ea"/>
                <a:cs typeface="+mn-cs"/>
                <a:hlinkClick r:id="rId4"/>
              </a:rPr>
              <a:t>Is it time to change the reference genome?</a:t>
            </a:r>
            <a:r>
              <a:rPr kumimoji="0" lang="en-US" sz="1600" b="0" i="0" u="none" strike="noStrike" kern="1200" cap="none" spc="0" normalizeH="0" baseline="0" noProof="0">
                <a:ln>
                  <a:noFill/>
                </a:ln>
                <a:solidFill>
                  <a:srgbClr val="000000"/>
                </a:solidFill>
                <a:effectLst/>
                <a:uLnTx/>
                <a:uFillTx/>
                <a:latin typeface="Tahoma"/>
                <a:ea typeface="+mn-ea"/>
                <a:cs typeface="+mn-cs"/>
              </a:rPr>
              <a:t>", Genome Biology, 2019</a:t>
            </a:r>
          </a:p>
        </p:txBody>
      </p:sp>
    </p:spTree>
    <p:extLst>
      <p:ext uri="{BB962C8B-B14F-4D97-AF65-F5344CB8AC3E}">
        <p14:creationId xmlns:p14="http://schemas.microsoft.com/office/powerpoint/2010/main" val="1715505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50386" y="1816526"/>
            <a:ext cx="6922860" cy="3150917"/>
            <a:chOff x="114305" y="3823961"/>
            <a:chExt cx="6922860" cy="3150917"/>
          </a:xfrm>
        </p:grpSpPr>
        <p:sp>
          <p:nvSpPr>
            <p:cNvPr id="7" name="Rectangle 6"/>
            <p:cNvSpPr/>
            <p:nvPr/>
          </p:nvSpPr>
          <p:spPr>
            <a:xfrm rot="12861">
              <a:off x="114305" y="3829228"/>
              <a:ext cx="1577592"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8" name="Picture 4" descr="https://i.ytimg.com/vi/thf4TFnkesw/maxresdefault.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961673">
              <a:off x="644688" y="3823961"/>
              <a:ext cx="6392477" cy="31509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 name="Oval 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 name="Oval 1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2" name="Oval 1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3" name="Oval 1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4" name="Oval 1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5" name="Oval 1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6" name="Oval 1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7" name="Rounded Rectangle 1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8"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1F497D"/>
                  </a:solidFill>
                  <a:effectLst/>
                  <a:uLnTx/>
                  <a:uFillTx/>
                  <a:latin typeface="Tahoma"/>
                  <a:ea typeface="+mn-ea"/>
                  <a:cs typeface="+mn-cs"/>
                </a:rPr>
                <a:t>GAGTCAGAATTTGAC </a:t>
              </a:r>
            </a:p>
          </p:txBody>
        </p:sp>
        <p:sp>
          <p:nvSpPr>
            <p:cNvPr id="19"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C0504D"/>
                  </a:solidFill>
                  <a:effectLst/>
                  <a:uLnTx/>
                  <a:uFillTx/>
                  <a:latin typeface="Tahoma"/>
                  <a:ea typeface="+mn-ea"/>
                  <a:cs typeface="+mn-cs"/>
                </a:rPr>
                <a:t>GAGTCAGAATTTGAC </a:t>
              </a:r>
            </a:p>
          </p:txBody>
        </p:sp>
        <p:sp>
          <p:nvSpPr>
            <p:cNvPr id="20"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8064A2"/>
                  </a:solidFill>
                  <a:effectLst/>
                  <a:uLnTx/>
                  <a:uFillTx/>
                  <a:latin typeface="Tahoma"/>
                  <a:ea typeface="+mn-ea"/>
                  <a:cs typeface="+mn-cs"/>
                </a:rPr>
                <a:t>GAGTCAGAATTTGAC </a:t>
              </a:r>
            </a:p>
          </p:txBody>
        </p:sp>
        <p:sp>
          <p:nvSpPr>
            <p:cNvPr id="21"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79646"/>
                  </a:solidFill>
                  <a:effectLst/>
                  <a:uLnTx/>
                  <a:uFillTx/>
                  <a:latin typeface="Tahoma"/>
                  <a:ea typeface="+mn-ea"/>
                  <a:cs typeface="+mn-cs"/>
                </a:rPr>
                <a:t>GAGTCAGAATTTGAC </a:t>
              </a:r>
            </a:p>
          </p:txBody>
        </p:sp>
        <p:sp>
          <p:nvSpPr>
            <p:cNvPr id="22"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9BBB59"/>
                  </a:solidFill>
                  <a:effectLst/>
                  <a:uLnTx/>
                  <a:uFillTx/>
                  <a:latin typeface="Tahoma"/>
                  <a:ea typeface="+mn-ea"/>
                  <a:cs typeface="+mn-cs"/>
                </a:rPr>
                <a:t>GAGTCAGAATTTGAC </a:t>
              </a:r>
            </a:p>
          </p:txBody>
        </p:sp>
        <p:sp>
          <p:nvSpPr>
            <p:cNvPr id="23"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C0504D"/>
                  </a:solidFill>
                  <a:effectLst/>
                  <a:uLnTx/>
                  <a:uFillTx/>
                  <a:latin typeface="Tahoma"/>
                  <a:ea typeface="+mn-ea"/>
                  <a:cs typeface="+mn-cs"/>
                </a:rPr>
                <a:t>GAGTCAGAATTTGAC </a:t>
              </a:r>
            </a:p>
          </p:txBody>
        </p:sp>
        <p:sp>
          <p:nvSpPr>
            <p:cNvPr id="24"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4F81BD"/>
                  </a:solidFill>
                  <a:effectLst/>
                  <a:uLnTx/>
                  <a:uFillTx/>
                  <a:latin typeface="Tahoma"/>
                  <a:ea typeface="+mn-ea"/>
                  <a:cs typeface="+mn-cs"/>
                </a:rPr>
                <a:t>GAGTCAGAATTTGAC </a:t>
              </a:r>
            </a:p>
          </p:txBody>
        </p:sp>
        <p:sp>
          <p:nvSpPr>
            <p:cNvPr id="25"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79646"/>
                  </a:solidFill>
                  <a:effectLst/>
                  <a:uLnTx/>
                  <a:uFillTx/>
                  <a:latin typeface="Tahoma"/>
                  <a:ea typeface="+mn-ea"/>
                  <a:cs typeface="+mn-cs"/>
                </a:rPr>
                <a:t>GAGTCAGAATTTGAC </a:t>
              </a:r>
            </a:p>
          </p:txBody>
        </p:sp>
        <p:sp>
          <p:nvSpPr>
            <p:cNvPr id="26"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C0504D"/>
                  </a:solidFill>
                  <a:effectLst/>
                  <a:uLnTx/>
                  <a:uFillTx/>
                  <a:latin typeface="Tahoma"/>
                  <a:ea typeface="+mn-ea"/>
                  <a:cs typeface="+mn-cs"/>
                </a:rPr>
                <a:t>GAGTCAGAATTTGAC </a:t>
              </a:r>
            </a:p>
          </p:txBody>
        </p:sp>
        <p:sp>
          <p:nvSpPr>
            <p:cNvPr id="27"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0000"/>
                  </a:solidFill>
                  <a:effectLst/>
                  <a:uLnTx/>
                  <a:uFillTx/>
                  <a:latin typeface="Tahoma"/>
                  <a:ea typeface="+mn-ea"/>
                  <a:cs typeface="+mn-cs"/>
                </a:rPr>
                <a:t>GAGTCAGAATTTGAC </a:t>
              </a:r>
            </a:p>
          </p:txBody>
        </p:sp>
        <p:sp>
          <p:nvSpPr>
            <p:cNvPr id="28"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ahoma"/>
                  <a:ea typeface="+mn-ea"/>
                  <a:cs typeface="+mn-cs"/>
                </a:rPr>
                <a:t>GAGTCAGAATTTGAC </a:t>
              </a:r>
            </a:p>
          </p:txBody>
        </p:sp>
        <p:sp>
          <p:nvSpPr>
            <p:cNvPr id="29"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B0F0"/>
                  </a:solidFill>
                  <a:effectLst/>
                  <a:uLnTx/>
                  <a:uFillTx/>
                  <a:latin typeface="Tahoma"/>
                  <a:ea typeface="+mn-ea"/>
                  <a:cs typeface="+mn-cs"/>
                </a:rPr>
                <a:t>GAGTCAGAATTTGAC </a:t>
              </a:r>
            </a:p>
          </p:txBody>
        </p:sp>
        <p:sp>
          <p:nvSpPr>
            <p:cNvPr id="30"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00"/>
                  </a:solidFill>
                  <a:effectLst/>
                  <a:uLnTx/>
                  <a:uFillTx/>
                  <a:latin typeface="Tahoma"/>
                  <a:ea typeface="+mn-ea"/>
                  <a:cs typeface="+mn-cs"/>
                </a:rPr>
                <a:t>GAGTCAGAATTTGAC </a:t>
              </a:r>
            </a:p>
          </p:txBody>
        </p:sp>
        <p:sp>
          <p:nvSpPr>
            <p:cNvPr id="31"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EEECE1"/>
                  </a:solidFill>
                  <a:effectLst/>
                  <a:uLnTx/>
                  <a:uFillTx/>
                  <a:latin typeface="Tahoma"/>
                  <a:ea typeface="+mn-ea"/>
                  <a:cs typeface="+mn-cs"/>
                </a:rPr>
                <a:t>GAGTCAGAATTTGAC </a:t>
              </a:r>
            </a:p>
          </p:txBody>
        </p:sp>
        <p:sp>
          <p:nvSpPr>
            <p:cNvPr id="32"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7030A0"/>
                  </a:solidFill>
                  <a:effectLst/>
                  <a:uLnTx/>
                  <a:uFillTx/>
                  <a:latin typeface="Tahoma"/>
                  <a:ea typeface="+mn-ea"/>
                  <a:cs typeface="+mn-cs"/>
                </a:rPr>
                <a:t>GAGTCAGAATTTGAC </a:t>
              </a:r>
            </a:p>
          </p:txBody>
        </p:sp>
      </p:grpSp>
      <p:sp>
        <p:nvSpPr>
          <p:cNvPr id="48" name="Rectangle 47"/>
          <p:cNvSpPr/>
          <p:nvPr/>
        </p:nvSpPr>
        <p:spPr>
          <a:xfrm rot="12861">
            <a:off x="-4020" y="1822705"/>
            <a:ext cx="3433391" cy="2398875"/>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lstStyle/>
          <a:p>
            <a:r>
              <a:rPr lang="en-US"/>
              <a:t>Bottlenecked in Read Mapping!!</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Rectangle 42"/>
          <p:cNvSpPr/>
          <p:nvPr/>
        </p:nvSpPr>
        <p:spPr>
          <a:xfrm>
            <a:off x="1141069" y="2132856"/>
            <a:ext cx="263884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ahoma"/>
                <a:ea typeface="+mn-ea"/>
                <a:cs typeface="+mn-cs"/>
              </a:rPr>
              <a:t>Human whole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ahoma"/>
                <a:ea typeface="+mn-ea"/>
                <a:cs typeface="+mn-cs"/>
              </a:rPr>
              <a:t>genomes </a:t>
            </a:r>
            <a:endParaRPr kumimoji="0" lang="en-US" sz="2400" b="0" i="0" u="none" strike="noStrike" kern="1200" cap="none" spc="0" normalizeH="0" baseline="0" noProof="0">
              <a:ln>
                <a:noFill/>
              </a:ln>
              <a:solidFill>
                <a:srgbClr val="0000FF"/>
              </a:solidFill>
              <a:effectLst/>
              <a:uLnTx/>
              <a:uFillTx/>
              <a:latin typeface="Tahoma"/>
              <a:ea typeface="+mn-ea"/>
              <a:cs typeface="+mn-cs"/>
            </a:endParaRPr>
          </a:p>
        </p:txBody>
      </p:sp>
      <p:sp>
        <p:nvSpPr>
          <p:cNvPr id="45" name="Rectangle 44"/>
          <p:cNvSpPr/>
          <p:nvPr/>
        </p:nvSpPr>
        <p:spPr>
          <a:xfrm>
            <a:off x="7309246" y="2134853"/>
            <a:ext cx="196239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FF"/>
                </a:solidFill>
                <a:effectLst/>
                <a:uLnTx/>
                <a:uFillTx/>
                <a:latin typeface="Tahoma"/>
                <a:ea typeface="Times New Roman" panose="02020603050405020304" pitchFamily="18" charset="0"/>
                <a:cs typeface="+mn-cs"/>
              </a:rPr>
              <a:t>Human </a:t>
            </a:r>
            <a:endParaRPr kumimoji="0" lang="en-US" sz="4000" b="0" i="0" u="none" strike="noStrike" kern="1200" cap="none" spc="0" normalizeH="0" baseline="0" noProof="0">
              <a:ln>
                <a:noFill/>
              </a:ln>
              <a:solidFill>
                <a:srgbClr val="7588CD"/>
              </a:solidFill>
              <a:effectLst/>
              <a:uLnTx/>
              <a:uFillTx/>
              <a:latin typeface="Tahoma"/>
              <a:ea typeface="Times New Roman" panose="02020603050405020304" pitchFamily="18" charset="0"/>
              <a:cs typeface="+mn-cs"/>
            </a:endParaRPr>
          </a:p>
        </p:txBody>
      </p:sp>
      <p:sp>
        <p:nvSpPr>
          <p:cNvPr id="46" name="Rectangle 45"/>
          <p:cNvSpPr/>
          <p:nvPr/>
        </p:nvSpPr>
        <p:spPr>
          <a:xfrm>
            <a:off x="6732240" y="2027095"/>
            <a:ext cx="744114"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FF"/>
                </a:solidFill>
                <a:effectLst/>
                <a:uLnTx/>
                <a:uFillTx/>
                <a:latin typeface="Tahoma"/>
                <a:ea typeface="Times New Roman" panose="02020603050405020304" pitchFamily="18" charset="0"/>
                <a:cs typeface="+mn-cs"/>
              </a:rPr>
              <a:t>1</a:t>
            </a:r>
            <a:endParaRPr kumimoji="0" lang="en-US" sz="3600" b="0" i="0" u="none" strike="noStrike" kern="1200" cap="none" spc="0" normalizeH="0" baseline="0" noProof="0">
              <a:ln>
                <a:noFill/>
              </a:ln>
              <a:solidFill>
                <a:srgbClr val="0000FF"/>
              </a:solidFill>
              <a:effectLst/>
              <a:uLnTx/>
              <a:uFillTx/>
              <a:latin typeface="Tahoma"/>
              <a:ea typeface="+mn-ea"/>
              <a:cs typeface="+mn-cs"/>
            </a:endParaRPr>
          </a:p>
        </p:txBody>
      </p:sp>
      <p:sp>
        <p:nvSpPr>
          <p:cNvPr id="47" name="Striped Right Arrow 46"/>
          <p:cNvSpPr/>
          <p:nvPr/>
        </p:nvSpPr>
        <p:spPr>
          <a:xfrm rot="16200000">
            <a:off x="4805668" y="3737847"/>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0" name="Striped Right Arrow 49"/>
          <p:cNvSpPr/>
          <p:nvPr/>
        </p:nvSpPr>
        <p:spPr>
          <a:xfrm rot="16200000">
            <a:off x="5107831" y="3737846"/>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1" name="Striped Right Arrow 50"/>
          <p:cNvSpPr/>
          <p:nvPr/>
        </p:nvSpPr>
        <p:spPr>
          <a:xfrm rot="5413798">
            <a:off x="4812588" y="2090434"/>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2" name="Striped Right Arrow 51"/>
          <p:cNvSpPr/>
          <p:nvPr/>
        </p:nvSpPr>
        <p:spPr>
          <a:xfrm rot="5413798">
            <a:off x="5106149" y="2092113"/>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33" name="Rectangle 32">
            <a:extLst>
              <a:ext uri="{FF2B5EF4-FFF2-40B4-BE49-F238E27FC236}">
                <a16:creationId xmlns:a16="http://schemas.microsoft.com/office/drawing/2014/main" id="{D8C85D51-9794-424F-ABA3-4B00E4DAD481}"/>
              </a:ext>
            </a:extLst>
          </p:cNvPr>
          <p:cNvSpPr/>
          <p:nvPr/>
        </p:nvSpPr>
        <p:spPr>
          <a:xfrm>
            <a:off x="467123" y="4185162"/>
            <a:ext cx="180062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Tahoma"/>
                <a:ea typeface="+mn-ea"/>
                <a:cs typeface="+mn-cs"/>
              </a:rPr>
              <a:t>Illumina </a:t>
            </a:r>
            <a:r>
              <a:rPr kumimoji="0" lang="en-US" sz="1200" b="0" i="0" u="none" strike="noStrike" kern="1200" cap="none" spc="0" normalizeH="0" baseline="0" noProof="0" err="1">
                <a:ln>
                  <a:noFill/>
                </a:ln>
                <a:solidFill>
                  <a:srgbClr val="FFFFFF">
                    <a:lumMod val="50000"/>
                  </a:srgbClr>
                </a:solidFill>
                <a:effectLst/>
                <a:uLnTx/>
                <a:uFillTx/>
                <a:latin typeface="Tahoma"/>
                <a:ea typeface="+mn-ea"/>
                <a:cs typeface="+mn-cs"/>
              </a:rPr>
              <a:t>NovaSeq</a:t>
            </a:r>
            <a:r>
              <a:rPr kumimoji="0" lang="en-US" sz="1200" b="0" i="0" u="none" strike="noStrike" kern="1200" cap="none" spc="0" normalizeH="0" baseline="0" noProof="0">
                <a:ln>
                  <a:noFill/>
                </a:ln>
                <a:solidFill>
                  <a:srgbClr val="FFFFFF">
                    <a:lumMod val="50000"/>
                  </a:srgbClr>
                </a:solidFill>
                <a:effectLst/>
                <a:uLnTx/>
                <a:uFillTx/>
                <a:latin typeface="Tahoma"/>
                <a:ea typeface="+mn-ea"/>
                <a:cs typeface="+mn-cs"/>
              </a:rPr>
              <a:t> 6000 </a:t>
            </a:r>
          </a:p>
        </p:txBody>
      </p:sp>
      <p:sp>
        <p:nvSpPr>
          <p:cNvPr id="34" name="Rectangle 33">
            <a:extLst>
              <a:ext uri="{FF2B5EF4-FFF2-40B4-BE49-F238E27FC236}">
                <a16:creationId xmlns:a16="http://schemas.microsoft.com/office/drawing/2014/main" id="{4018FF9A-DCB0-FB43-AE1A-F906956ABE06}"/>
              </a:ext>
            </a:extLst>
          </p:cNvPr>
          <p:cNvSpPr/>
          <p:nvPr/>
        </p:nvSpPr>
        <p:spPr>
          <a:xfrm>
            <a:off x="-76244" y="1961545"/>
            <a:ext cx="1479892"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FF"/>
                </a:solidFill>
                <a:effectLst/>
                <a:uLnTx/>
                <a:uFillTx/>
                <a:latin typeface="Tahoma"/>
                <a:ea typeface="+mn-ea"/>
                <a:cs typeface="+mn-cs"/>
              </a:rPr>
              <a:t>48</a:t>
            </a:r>
            <a:r>
              <a:rPr kumimoji="0" lang="en-US" sz="4400" b="0" i="0" u="none" strike="noStrike" kern="1200" cap="none" spc="0" normalizeH="0" baseline="0" noProof="0">
                <a:ln>
                  <a:noFill/>
                </a:ln>
                <a:solidFill>
                  <a:srgbClr val="0000FF"/>
                </a:solidFill>
                <a:effectLst/>
                <a:uLnTx/>
                <a:uFillTx/>
                <a:latin typeface="Tahoma"/>
                <a:ea typeface="+mn-ea"/>
                <a:cs typeface="+mn-cs"/>
              </a:rPr>
              <a:t> </a:t>
            </a:r>
            <a:endParaRPr kumimoji="0" lang="en-US" sz="8000" b="0" i="0" u="none" strike="noStrike" kern="1200" cap="none" spc="0" normalizeH="0" baseline="0" noProof="0">
              <a:ln>
                <a:noFill/>
              </a:ln>
              <a:solidFill>
                <a:srgbClr val="0000FF"/>
              </a:solidFill>
              <a:effectLst/>
              <a:uLnTx/>
              <a:uFillTx/>
              <a:latin typeface="Tahoma"/>
              <a:ea typeface="+mn-ea"/>
              <a:cs typeface="+mn-cs"/>
            </a:endParaRPr>
          </a:p>
        </p:txBody>
      </p:sp>
      <p:sp>
        <p:nvSpPr>
          <p:cNvPr id="35" name="Rectangle 34">
            <a:extLst>
              <a:ext uri="{FF2B5EF4-FFF2-40B4-BE49-F238E27FC236}">
                <a16:creationId xmlns:a16="http://schemas.microsoft.com/office/drawing/2014/main" id="{A13E2FC6-0F48-AB41-8B6C-A7D7B1319991}"/>
              </a:ext>
            </a:extLst>
          </p:cNvPr>
          <p:cNvSpPr/>
          <p:nvPr/>
        </p:nvSpPr>
        <p:spPr>
          <a:xfrm>
            <a:off x="1665288" y="3068960"/>
            <a:ext cx="18655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at 30× coverage</a:t>
            </a:r>
            <a:endParaRPr kumimoji="0" lang="en-US" sz="1100" b="0" i="0" u="none" strike="noStrike" kern="1200" cap="none" spc="0" normalizeH="0" baseline="0" noProof="0">
              <a:ln>
                <a:noFill/>
              </a:ln>
              <a:solidFill>
                <a:srgbClr val="000000"/>
              </a:solidFill>
              <a:effectLst/>
              <a:uLnTx/>
              <a:uFillTx/>
              <a:latin typeface="Tahoma"/>
              <a:ea typeface="+mn-ea"/>
              <a:cs typeface="+mn-cs"/>
            </a:endParaRPr>
          </a:p>
        </p:txBody>
      </p:sp>
      <p:sp>
        <p:nvSpPr>
          <p:cNvPr id="36" name="Rectangle 35">
            <a:extLst>
              <a:ext uri="{FF2B5EF4-FFF2-40B4-BE49-F238E27FC236}">
                <a16:creationId xmlns:a16="http://schemas.microsoft.com/office/drawing/2014/main" id="{E229A744-AE57-F046-8C85-1F1C1B4C18CC}"/>
              </a:ext>
            </a:extLst>
          </p:cNvPr>
          <p:cNvSpPr/>
          <p:nvPr/>
        </p:nvSpPr>
        <p:spPr>
          <a:xfrm>
            <a:off x="1037946" y="3524791"/>
            <a:ext cx="195598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a:ea typeface="+mn-ea"/>
                <a:cs typeface="+mn-cs"/>
              </a:rPr>
              <a:t>in about 2 days</a:t>
            </a:r>
          </a:p>
        </p:txBody>
      </p:sp>
      <p:sp>
        <p:nvSpPr>
          <p:cNvPr id="49" name="Rectangle 48">
            <a:extLst>
              <a:ext uri="{FF2B5EF4-FFF2-40B4-BE49-F238E27FC236}">
                <a16:creationId xmlns:a16="http://schemas.microsoft.com/office/drawing/2014/main" id="{DF20F8C0-0B16-CC4C-B3BE-8DA2A36AE5E1}"/>
              </a:ext>
            </a:extLst>
          </p:cNvPr>
          <p:cNvSpPr/>
          <p:nvPr/>
        </p:nvSpPr>
        <p:spPr>
          <a:xfrm>
            <a:off x="7308304" y="2566645"/>
            <a:ext cx="182293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Times New Roman" panose="02020603050405020304" pitchFamily="18" charset="0"/>
                <a:cs typeface="+mn-cs"/>
              </a:rPr>
              <a:t>genome</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53" name="Rectangle 52">
            <a:extLst>
              <a:ext uri="{FF2B5EF4-FFF2-40B4-BE49-F238E27FC236}">
                <a16:creationId xmlns:a16="http://schemas.microsoft.com/office/drawing/2014/main" id="{FCF691F4-ED5C-304C-A4F3-1D81F97623D1}"/>
              </a:ext>
            </a:extLst>
          </p:cNvPr>
          <p:cNvSpPr/>
          <p:nvPr/>
        </p:nvSpPr>
        <p:spPr>
          <a:xfrm>
            <a:off x="7308304" y="3132857"/>
            <a:ext cx="194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32 CPU hours </a:t>
            </a:r>
          </a:p>
        </p:txBody>
      </p:sp>
      <p:sp>
        <p:nvSpPr>
          <p:cNvPr id="54" name="Rectangle 53">
            <a:extLst>
              <a:ext uri="{FF2B5EF4-FFF2-40B4-BE49-F238E27FC236}">
                <a16:creationId xmlns:a16="http://schemas.microsoft.com/office/drawing/2014/main" id="{A1114891-6924-E549-BB9C-5F4051232C35}"/>
              </a:ext>
            </a:extLst>
          </p:cNvPr>
          <p:cNvSpPr/>
          <p:nvPr/>
        </p:nvSpPr>
        <p:spPr>
          <a:xfrm>
            <a:off x="6733819" y="3501008"/>
            <a:ext cx="27347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on a 48-core processor</a:t>
            </a:r>
          </a:p>
        </p:txBody>
      </p:sp>
      <p:graphicFrame>
        <p:nvGraphicFramePr>
          <p:cNvPr id="55" name="Chart 54">
            <a:extLst>
              <a:ext uri="{FF2B5EF4-FFF2-40B4-BE49-F238E27FC236}">
                <a16:creationId xmlns:a16="http://schemas.microsoft.com/office/drawing/2014/main" id="{5A873478-83B7-E14B-B7E1-1CCC5A2CDBFD}"/>
              </a:ext>
            </a:extLst>
          </p:cNvPr>
          <p:cNvGraphicFramePr/>
          <p:nvPr/>
        </p:nvGraphicFramePr>
        <p:xfrm>
          <a:off x="7018331" y="3919633"/>
          <a:ext cx="2165700" cy="1732700"/>
        </p:xfrm>
        <a:graphic>
          <a:graphicData uri="http://schemas.openxmlformats.org/drawingml/2006/chart">
            <c:chart xmlns:c="http://schemas.openxmlformats.org/drawingml/2006/chart" xmlns:r="http://schemas.openxmlformats.org/officeDocument/2006/relationships" r:id="rId4"/>
          </a:graphicData>
        </a:graphic>
      </p:graphicFrame>
      <p:sp>
        <p:nvSpPr>
          <p:cNvPr id="56" name="Rectangle 55">
            <a:extLst>
              <a:ext uri="{FF2B5EF4-FFF2-40B4-BE49-F238E27FC236}">
                <a16:creationId xmlns:a16="http://schemas.microsoft.com/office/drawing/2014/main" id="{934F37AF-5D19-F849-8EE2-ACBDBF0168F9}"/>
              </a:ext>
            </a:extLst>
          </p:cNvPr>
          <p:cNvSpPr/>
          <p:nvPr/>
        </p:nvSpPr>
        <p:spPr>
          <a:xfrm>
            <a:off x="1181792" y="6400736"/>
            <a:ext cx="739417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rPr>
              <a:t>Goyal+, "</a:t>
            </a: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hlinkClick r:id="rId5"/>
              </a:rPr>
              <a:t>Ultra-fast next generation human genome sequencing data processing using DRAGENTM bio-IT processor for precision medicine</a:t>
            </a: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a:t>
            </a:r>
            <a:r>
              <a:rPr kumimoji="0" lang="en-US" sz="1200" b="0" i="1" u="none" strike="noStrike" kern="1200" cap="none" spc="0" normalizeH="0" baseline="0" noProof="0">
                <a:ln>
                  <a:noFill/>
                </a:ln>
                <a:solidFill>
                  <a:srgbClr val="222222"/>
                </a:solidFill>
                <a:effectLst/>
                <a:uLnTx/>
                <a:uFillTx/>
                <a:latin typeface="Arial" panose="020B0604020202020204" pitchFamily="34" charset="0"/>
                <a:ea typeface="+mn-ea"/>
                <a:cs typeface="+mn-cs"/>
              </a:rPr>
              <a:t>Open Journal of Genetics, </a:t>
            </a: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rPr>
              <a:t>2017.</a:t>
            </a:r>
            <a:endParaRPr kumimoji="0" lang="en-US" sz="12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18353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6" presetClass="emph" presetSubtype="0" fill="hold" grpId="1" nodeType="withEffect">
                                  <p:stCondLst>
                                    <p:cond delay="0"/>
                                  </p:stCondLst>
                                  <p:childTnLst>
                                    <p:animScale>
                                      <p:cBhvr>
                                        <p:cTn id="18" dur="2000" fill="hold"/>
                                        <p:tgtEl>
                                          <p:spTgt spid="47"/>
                                        </p:tgtEl>
                                      </p:cBhvr>
                                      <p:by x="100000" y="150000"/>
                                    </p:animScale>
                                  </p:childTnLst>
                                </p:cTn>
                              </p:par>
                              <p:par>
                                <p:cTn id="19" presetID="6" presetClass="emph" presetSubtype="0" fill="hold" grpId="1" nodeType="withEffect">
                                  <p:stCondLst>
                                    <p:cond delay="0"/>
                                  </p:stCondLst>
                                  <p:childTnLst>
                                    <p:animScale>
                                      <p:cBhvr>
                                        <p:cTn id="20" dur="2000" fill="hold"/>
                                        <p:tgtEl>
                                          <p:spTgt spid="50"/>
                                        </p:tgtEl>
                                      </p:cBhvr>
                                      <p:by x="100000" y="150000"/>
                                    </p:animScale>
                                  </p:childTnLst>
                                </p:cTn>
                              </p:par>
                              <p:par>
                                <p:cTn id="21" presetID="6" presetClass="emph" presetSubtype="0" fill="hold" grpId="1" nodeType="withEffect">
                                  <p:stCondLst>
                                    <p:cond delay="0"/>
                                  </p:stCondLst>
                                  <p:childTnLst>
                                    <p:animScale>
                                      <p:cBhvr>
                                        <p:cTn id="22" dur="2000" fill="hold"/>
                                        <p:tgtEl>
                                          <p:spTgt spid="51"/>
                                        </p:tgtEl>
                                      </p:cBhvr>
                                      <p:by x="100000" y="150000"/>
                                    </p:animScale>
                                  </p:childTnLst>
                                </p:cTn>
                              </p:par>
                              <p:par>
                                <p:cTn id="23" presetID="6" presetClass="emph" presetSubtype="0" fill="hold" grpId="1" nodeType="withEffect">
                                  <p:stCondLst>
                                    <p:cond delay="0"/>
                                  </p:stCondLst>
                                  <p:childTnLst>
                                    <p:animScale>
                                      <p:cBhvr>
                                        <p:cTn id="24" dur="2000" fill="hold"/>
                                        <p:tgtEl>
                                          <p:spTgt spid="52"/>
                                        </p:tgtEl>
                                      </p:cBhvr>
                                      <p:by x="100000" y="150000"/>
                                    </p:animScale>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500"/>
                                        <p:tgtEl>
                                          <p:spTgt spid="4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animBg="1"/>
      <p:bldP spid="47" grpId="1" animBg="1"/>
      <p:bldP spid="50" grpId="0" animBg="1"/>
      <p:bldP spid="50" grpId="1" animBg="1"/>
      <p:bldP spid="51" grpId="0" animBg="1"/>
      <p:bldP spid="51" grpId="1" animBg="1"/>
      <p:bldP spid="52" grpId="0" animBg="1"/>
      <p:bldP spid="52" grpId="1" animBg="1"/>
      <p:bldP spid="49" grpId="0"/>
      <p:bldP spid="53" grpId="0"/>
      <p:bldP spid="54" grpId="0"/>
      <p:bldGraphic spid="55" grpId="0">
        <p:bldAsOne/>
      </p:bldGraphic>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 (AACBB 2018, TIR 2017)</a:t>
            </a:r>
          </a:p>
        </p:txBody>
      </p:sp>
      <p:sp>
        <p:nvSpPr>
          <p:cNvPr id="3" name="Content Placeholder 2"/>
          <p:cNvSpPr>
            <a:spLocks noGrp="1"/>
          </p:cNvSpPr>
          <p:nvPr>
            <p:ph idx="1"/>
          </p:nvPr>
        </p:nvSpPr>
        <p:spPr>
          <a:xfrm>
            <a:off x="103092" y="923374"/>
            <a:ext cx="9094694" cy="4876800"/>
          </a:xfrm>
        </p:spPr>
        <p:txBody>
          <a:bodyPr/>
          <a:lstStyle/>
          <a:p>
            <a:r>
              <a:rPr lang="en-US" u="sng" dirty="0"/>
              <a:t>Key observation: </a:t>
            </a:r>
            <a:r>
              <a:rPr lang="en-US" dirty="0"/>
              <a:t>the use of </a:t>
            </a:r>
            <a:r>
              <a:rPr lang="en-US" b="1" dirty="0">
                <a:solidFill>
                  <a:srgbClr val="FF0000"/>
                </a:solidFill>
              </a:rPr>
              <a:t>AND operation </a:t>
            </a:r>
            <a:r>
              <a:rPr lang="en-US" dirty="0"/>
              <a:t>to check if a zero (match) exists in a column introduces filtering inaccuracy.</a:t>
            </a:r>
          </a:p>
          <a:p>
            <a:r>
              <a:rPr lang="en-US" u="sng" dirty="0"/>
              <a:t>Key Idea: </a:t>
            </a:r>
            <a:r>
              <a:rPr lang="en-US" dirty="0"/>
              <a:t>count the </a:t>
            </a:r>
            <a:r>
              <a:rPr lang="en-US" b="1" dirty="0"/>
              <a:t>consecutive zeros </a:t>
            </a:r>
            <a:r>
              <a:rPr lang="en-US" dirty="0"/>
              <a:t>in each mask and select the longest in a divide-and-conquer approach.</a:t>
            </a:r>
            <a:endParaRPr lang="en-US" b="1" dirty="0">
              <a:solidFill>
                <a:srgbClr val="FF0000"/>
              </a:solidFill>
            </a:endParaRPr>
          </a:p>
          <a:p>
            <a:r>
              <a:rPr lang="en-US" b="1" dirty="0">
                <a:solidFill>
                  <a:srgbClr val="FF0000"/>
                </a:solidFill>
              </a:rPr>
              <a:t>MAGNET</a:t>
            </a:r>
            <a:r>
              <a:rPr lang="en-US" dirty="0">
                <a:solidFill>
                  <a:srgbClr val="FF0000"/>
                </a:solidFill>
              </a:rPr>
              <a:t> </a:t>
            </a:r>
            <a:r>
              <a:rPr lang="en-US" dirty="0"/>
              <a:t>is </a:t>
            </a:r>
            <a:r>
              <a:rPr lang="en-US" b="1" dirty="0"/>
              <a:t>17x to 105x more accurate </a:t>
            </a:r>
            <a:r>
              <a:rPr lang="en-US" dirty="0"/>
              <a:t>than GateKeeper and SHD.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7" name="Object 6"/>
          <p:cNvGraphicFramePr>
            <a:graphicFrameLocks noChangeAspect="1"/>
          </p:cNvGraphicFramePr>
          <p:nvPr/>
        </p:nvGraphicFramePr>
        <p:xfrm>
          <a:off x="-2223249" y="3271830"/>
          <a:ext cx="11785629" cy="3200408"/>
        </p:xfrm>
        <a:graphic>
          <a:graphicData uri="http://schemas.openxmlformats.org/presentationml/2006/ole">
            <mc:AlternateContent xmlns:mc="http://schemas.openxmlformats.org/markup-compatibility/2006">
              <mc:Choice xmlns:v="urn:schemas-microsoft-com:vml" Requires="v">
                <p:oleObj spid="_x0000_s133150" name="Visio" r:id="rId4" imgW="9371552" imgH="2549212" progId="Visio.Drawing.11">
                  <p:embed/>
                </p:oleObj>
              </mc:Choice>
              <mc:Fallback>
                <p:oleObj name="Visio" r:id="rId4" imgW="9371552" imgH="2549212" progId="Visio.Drawing.11">
                  <p:embed/>
                  <p:pic>
                    <p:nvPicPr>
                      <p:cNvPr id="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3249" y="3271830"/>
                        <a:ext cx="11785629" cy="3200408"/>
                      </a:xfrm>
                      <a:prstGeom prst="rect">
                        <a:avLst/>
                      </a:prstGeom>
                      <a:noFill/>
                    </p:spPr>
                  </p:pic>
                </p:oleObj>
              </mc:Fallback>
            </mc:AlternateContent>
          </a:graphicData>
        </a:graphic>
      </p:graphicFrame>
    </p:spTree>
    <p:extLst>
      <p:ext uri="{BB962C8B-B14F-4D97-AF65-F5344CB8AC3E}">
        <p14:creationId xmlns:p14="http://schemas.microsoft.com/office/powerpoint/2010/main" val="2641561276"/>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 Walkthrough</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Object 5"/>
          <p:cNvGraphicFramePr>
            <a:graphicFrameLocks noChangeAspect="1"/>
          </p:cNvGraphicFramePr>
          <p:nvPr/>
        </p:nvGraphicFramePr>
        <p:xfrm>
          <a:off x="-22652" y="1641794"/>
          <a:ext cx="9189305" cy="2165708"/>
        </p:xfrm>
        <a:graphic>
          <a:graphicData uri="http://schemas.openxmlformats.org/presentationml/2006/ole">
            <mc:AlternateContent xmlns:mc="http://schemas.openxmlformats.org/markup-compatibility/2006">
              <mc:Choice xmlns:v="urn:schemas-microsoft-com:vml" Requires="v">
                <p:oleObj spid="_x0000_s134174" name="Visio" r:id="rId9" imgW="9250442" imgH="2181260" progId="Visio.Drawing.11">
                  <p:embed/>
                </p:oleObj>
              </mc:Choice>
              <mc:Fallback>
                <p:oleObj name="Visio" r:id="rId9" imgW="9250442" imgH="2181260" progId="Visio.Drawing.11">
                  <p:embed/>
                  <p:pic>
                    <p:nvPicPr>
                      <p:cNvPr id="6" name="Object 5"/>
                      <p:cNvPicPr/>
                      <p:nvPr/>
                    </p:nvPicPr>
                    <p:blipFill>
                      <a:blip r:embed="rId10"/>
                      <a:stretch>
                        <a:fillRect/>
                      </a:stretch>
                    </p:blipFill>
                    <p:spPr>
                      <a:xfrm>
                        <a:off x="-22652" y="1641794"/>
                        <a:ext cx="9189305" cy="2165708"/>
                      </a:xfrm>
                      <a:prstGeom prst="rect">
                        <a:avLst/>
                      </a:prstGeom>
                    </p:spPr>
                  </p:pic>
                </p:oleObj>
              </mc:Fallback>
            </mc:AlternateContent>
          </a:graphicData>
        </a:graphic>
      </p:graphicFrame>
      <p:sp>
        <p:nvSpPr>
          <p:cNvPr id="7" name="Rounded Rectangle 6"/>
          <p:cNvSpPr/>
          <p:nvPr/>
        </p:nvSpPr>
        <p:spPr>
          <a:xfrm>
            <a:off x="3347864" y="1996725"/>
            <a:ext cx="4877113" cy="1554480"/>
          </a:xfrm>
          <a:prstGeom prst="roundRect">
            <a:avLst>
              <a:gd name="adj" fmla="val 5975"/>
            </a:avLst>
          </a:prstGeom>
          <a:noFill/>
          <a:ln w="53975">
            <a:solidFill>
              <a:srgbClr val="FF000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8" name="Rounded Rectangle 7"/>
          <p:cNvSpPr/>
          <p:nvPr/>
        </p:nvSpPr>
        <p:spPr>
          <a:xfrm>
            <a:off x="3275856" y="1999225"/>
            <a:ext cx="91440" cy="1554480"/>
          </a:xfrm>
          <a:prstGeom prst="roundRect">
            <a:avLst>
              <a:gd name="adj" fmla="val 5975"/>
            </a:avLst>
          </a:prstGeom>
          <a:solidFill>
            <a:srgbClr val="FFFF00"/>
          </a:solidFill>
          <a:ln w="53975">
            <a:solidFill>
              <a:srgbClr val="FF000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9" name="Rounded Rectangle 8"/>
          <p:cNvSpPr/>
          <p:nvPr/>
        </p:nvSpPr>
        <p:spPr>
          <a:xfrm>
            <a:off x="8244408" y="1986735"/>
            <a:ext cx="91440" cy="1554480"/>
          </a:xfrm>
          <a:prstGeom prst="roundRect">
            <a:avLst>
              <a:gd name="adj" fmla="val 5975"/>
            </a:avLst>
          </a:prstGeom>
          <a:solidFill>
            <a:srgbClr val="FFFF00"/>
          </a:solidFill>
          <a:ln w="53975">
            <a:solidFill>
              <a:srgbClr val="FF000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0" name="Rectangle 9"/>
          <p:cNvSpPr/>
          <p:nvPr/>
        </p:nvSpPr>
        <p:spPr>
          <a:xfrm>
            <a:off x="755576" y="4824514"/>
            <a:ext cx="6516216" cy="461665"/>
          </a:xfrm>
          <a:prstGeom prst="rect">
            <a:avLst/>
          </a:prstGeom>
          <a:solidFill>
            <a:srgbClr val="FFFF00"/>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Exclude the errors from the search space</a:t>
            </a:r>
          </a:p>
        </p:txBody>
      </p:sp>
      <p:sp>
        <p:nvSpPr>
          <p:cNvPr id="5" name="Up Arrow 4"/>
          <p:cNvSpPr/>
          <p:nvPr/>
        </p:nvSpPr>
        <p:spPr>
          <a:xfrm>
            <a:off x="3184416" y="3663486"/>
            <a:ext cx="307464" cy="354931"/>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Up Arrow 10"/>
          <p:cNvSpPr/>
          <p:nvPr/>
        </p:nvSpPr>
        <p:spPr>
          <a:xfrm>
            <a:off x="8152968" y="3645024"/>
            <a:ext cx="307464" cy="354931"/>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2" name="Rectangle 11"/>
          <p:cNvSpPr/>
          <p:nvPr/>
        </p:nvSpPr>
        <p:spPr>
          <a:xfrm>
            <a:off x="755576" y="5487615"/>
            <a:ext cx="7272808" cy="461665"/>
          </a:xfrm>
          <a:prstGeom prst="rect">
            <a:avLst/>
          </a:prstGeom>
          <a:solidFill>
            <a:srgbClr val="FFFF00"/>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Divide the problem into two </a:t>
            </a:r>
            <a:r>
              <a:rPr kumimoji="0" lang="en-US" sz="2400" b="0" i="0" u="none" strike="noStrike" kern="1200" cap="none" spc="0" normalizeH="0" baseline="0" noProof="0" dirty="0" err="1">
                <a:ln>
                  <a:noFill/>
                </a:ln>
                <a:solidFill>
                  <a:srgbClr val="000000"/>
                </a:solidFill>
                <a:effectLst/>
                <a:uLnTx/>
                <a:uFillTx/>
                <a:latin typeface="Tahoma"/>
                <a:ea typeface="+mn-ea"/>
                <a:cs typeface="+mn-cs"/>
              </a:rPr>
              <a:t>subproblems</a:t>
            </a:r>
            <a:r>
              <a:rPr kumimoji="0" lang="en-US" sz="2400" b="0" i="0" u="none" strike="noStrike" kern="1200" cap="none" spc="0" normalizeH="0" baseline="0" noProof="0" dirty="0">
                <a:ln>
                  <a:noFill/>
                </a:ln>
                <a:solidFill>
                  <a:srgbClr val="000000"/>
                </a:solidFill>
                <a:effectLst/>
                <a:uLnTx/>
                <a:uFillTx/>
                <a:latin typeface="Tahoma"/>
                <a:ea typeface="+mn-ea"/>
                <a:cs typeface="+mn-cs"/>
              </a:rPr>
              <a:t> and repeat</a:t>
            </a:r>
          </a:p>
        </p:txBody>
      </p:sp>
      <p:sp>
        <p:nvSpPr>
          <p:cNvPr id="14" name="Rounded Rectangle 13"/>
          <p:cNvSpPr/>
          <p:nvPr/>
        </p:nvSpPr>
        <p:spPr>
          <a:xfrm>
            <a:off x="3093458" y="2001642"/>
            <a:ext cx="55107" cy="1554480"/>
          </a:xfrm>
          <a:prstGeom prst="roundRect">
            <a:avLst>
              <a:gd name="adj" fmla="val 5975"/>
            </a:avLst>
          </a:prstGeom>
          <a:solidFill>
            <a:srgbClr val="FFFF00"/>
          </a:solidFill>
          <a:ln w="9525">
            <a:solidFill>
              <a:srgbClr val="FF000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6" name="Rounded Rectangle 15"/>
          <p:cNvSpPr/>
          <p:nvPr/>
        </p:nvSpPr>
        <p:spPr>
          <a:xfrm>
            <a:off x="8630910" y="1986735"/>
            <a:ext cx="423595" cy="1554480"/>
          </a:xfrm>
          <a:prstGeom prst="roundRect">
            <a:avLst>
              <a:gd name="adj" fmla="val 5975"/>
            </a:avLst>
          </a:prstGeom>
          <a:noFill/>
          <a:ln w="53975">
            <a:solidFill>
              <a:srgbClr val="FF000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7" name="Rounded Rectangle 16"/>
          <p:cNvSpPr/>
          <p:nvPr/>
        </p:nvSpPr>
        <p:spPr>
          <a:xfrm>
            <a:off x="1493263" y="2018536"/>
            <a:ext cx="1583294" cy="1554480"/>
          </a:xfrm>
          <a:prstGeom prst="roundRect">
            <a:avLst>
              <a:gd name="adj" fmla="val 5975"/>
            </a:avLst>
          </a:prstGeom>
          <a:noFill/>
          <a:ln w="53975">
            <a:solidFill>
              <a:srgbClr val="FF000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23" name="Rounded Rectangle 22"/>
          <p:cNvSpPr/>
          <p:nvPr/>
        </p:nvSpPr>
        <p:spPr>
          <a:xfrm>
            <a:off x="8571955" y="1971408"/>
            <a:ext cx="55107" cy="1554480"/>
          </a:xfrm>
          <a:prstGeom prst="roundRect">
            <a:avLst>
              <a:gd name="adj" fmla="val 5975"/>
            </a:avLst>
          </a:prstGeom>
          <a:solidFill>
            <a:srgbClr val="FFFF00"/>
          </a:solidFill>
          <a:ln w="9525">
            <a:solidFill>
              <a:srgbClr val="FF000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24" name="Rounded Rectangle 23"/>
          <p:cNvSpPr/>
          <p:nvPr/>
        </p:nvSpPr>
        <p:spPr>
          <a:xfrm>
            <a:off x="8387710" y="1986735"/>
            <a:ext cx="180397" cy="1554480"/>
          </a:xfrm>
          <a:prstGeom prst="roundRect">
            <a:avLst>
              <a:gd name="adj" fmla="val 5975"/>
            </a:avLst>
          </a:prstGeom>
          <a:noFill/>
          <a:ln w="53975">
            <a:solidFill>
              <a:srgbClr val="FF000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25" name="Rounded Rectangle 24"/>
          <p:cNvSpPr/>
          <p:nvPr/>
        </p:nvSpPr>
        <p:spPr>
          <a:xfrm>
            <a:off x="3167467" y="1971424"/>
            <a:ext cx="104541" cy="1554480"/>
          </a:xfrm>
          <a:prstGeom prst="roundRect">
            <a:avLst>
              <a:gd name="adj" fmla="val 5975"/>
            </a:avLst>
          </a:prstGeom>
          <a:noFill/>
          <a:ln w="53975">
            <a:solidFill>
              <a:srgbClr val="FF000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26" name="Rectangle 25"/>
          <p:cNvSpPr/>
          <p:nvPr/>
        </p:nvSpPr>
        <p:spPr>
          <a:xfrm>
            <a:off x="755576" y="4181312"/>
            <a:ext cx="6516216" cy="461665"/>
          </a:xfrm>
          <a:prstGeom prst="rect">
            <a:avLst/>
          </a:prstGeom>
          <a:solidFill>
            <a:srgbClr val="FFFF00"/>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Find the longest segment of consecutive zeros</a:t>
            </a:r>
          </a:p>
        </p:txBody>
      </p:sp>
      <p:sp>
        <p:nvSpPr>
          <p:cNvPr id="13" name="Rectangle 12"/>
          <p:cNvSpPr/>
          <p:nvPr/>
        </p:nvSpPr>
        <p:spPr>
          <a:xfrm>
            <a:off x="1527313" y="6323090"/>
            <a:ext cx="6116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hlinkClick r:id="rId11"/>
              </a:rPr>
              <a:t>"MAGNET: understanding and improving the accuracy of genome pre-alignment filtering"</a:t>
            </a:r>
            <a:r>
              <a:rPr kumimoji="0" lang="en-US" sz="1600" b="0" i="0" u="none" strike="noStrike" kern="1200" cap="none" spc="0" normalizeH="0" baseline="0" noProof="0" dirty="0">
                <a:ln>
                  <a:noFill/>
                </a:ln>
                <a:solidFill>
                  <a:srgbClr val="000000"/>
                </a:solidFill>
                <a:effectLst/>
                <a:uLnTx/>
                <a:uFillTx/>
                <a:latin typeface="Tahoma"/>
                <a:ea typeface="+mn-ea"/>
                <a:cs typeface="+mn-cs"/>
              </a:rPr>
              <a:t>, </a:t>
            </a:r>
            <a:r>
              <a:rPr kumimoji="0" lang="en-US" sz="1600" b="0" i="1" u="none" strike="noStrike" kern="1200" cap="none" spc="0" normalizeH="0" baseline="0" noProof="0" dirty="0" err="1">
                <a:ln>
                  <a:noFill/>
                </a:ln>
                <a:solidFill>
                  <a:srgbClr val="000000"/>
                </a:solidFill>
                <a:effectLst/>
                <a:uLnTx/>
                <a:uFillTx/>
                <a:latin typeface="Tahoma"/>
                <a:ea typeface="+mn-ea"/>
                <a:cs typeface="+mn-cs"/>
              </a:rPr>
              <a:t>arXiv</a:t>
            </a:r>
            <a:r>
              <a:rPr kumimoji="0" lang="en-US" sz="1600" b="0" i="1" u="none" strike="noStrike" kern="1200" cap="none" spc="0" normalizeH="0" baseline="0" noProof="0" dirty="0">
                <a:ln>
                  <a:noFill/>
                </a:ln>
                <a:solidFill>
                  <a:srgbClr val="000000"/>
                </a:solidFill>
                <a:effectLst/>
                <a:uLnTx/>
                <a:uFillTx/>
                <a:latin typeface="Tahoma"/>
                <a:ea typeface="+mn-ea"/>
                <a:cs typeface="+mn-cs"/>
              </a:rPr>
              <a:t> preprint </a:t>
            </a:r>
            <a:r>
              <a:rPr kumimoji="0" lang="en-US" sz="1600" b="0" i="0" u="none" strike="noStrike" kern="1200" cap="none" spc="0" normalizeH="0" baseline="0" noProof="0" dirty="0">
                <a:ln>
                  <a:noFill/>
                </a:ln>
                <a:solidFill>
                  <a:srgbClr val="000000"/>
                </a:solidFill>
                <a:effectLst/>
                <a:uLnTx/>
                <a:uFillTx/>
                <a:latin typeface="Tahoma"/>
                <a:ea typeface="+mn-ea"/>
                <a:cs typeface="+mn-cs"/>
              </a:rPr>
              <a:t>2017</a:t>
            </a:r>
          </a:p>
        </p:txBody>
      </p:sp>
    </p:spTree>
    <p:extLst>
      <p:ext uri="{BB962C8B-B14F-4D97-AF65-F5344CB8AC3E}">
        <p14:creationId xmlns:p14="http://schemas.microsoft.com/office/powerpoint/2010/main" val="3123443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7"/>
                                        </p:tgtEl>
                                        <p:attrNameLst>
                                          <p:attrName>fillcolor</p:attrName>
                                        </p:attrNameLst>
                                      </p:cBhvr>
                                      <p:to>
                                        <a:srgbClr val="606060"/>
                                      </p:to>
                                    </p:animClr>
                                    <p:set>
                                      <p:cBhvr>
                                        <p:cTn id="17" dur="2000" fill="hold"/>
                                        <p:tgtEl>
                                          <p:spTgt spid="7"/>
                                        </p:tgtEl>
                                        <p:attrNameLst>
                                          <p:attrName>fill.type</p:attrName>
                                        </p:attrNameLst>
                                      </p:cBhvr>
                                      <p:to>
                                        <p:strVal val="solid"/>
                                      </p:to>
                                    </p:set>
                                    <p:set>
                                      <p:cBhvr>
                                        <p:cTn id="18" dur="2000" fill="hold"/>
                                        <p:tgtEl>
                                          <p:spTgt spid="7"/>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par>
                          <p:cTn id="37" fill="hold">
                            <p:stCondLst>
                              <p:cond delay="500"/>
                            </p:stCondLst>
                            <p:childTnLst>
                              <p:par>
                                <p:cTn id="38" presetID="26" presetClass="emph" presetSubtype="0" fill="hold" grpId="1" nodeType="afterEffect">
                                  <p:stCondLst>
                                    <p:cond delay="0"/>
                                  </p:stCondLst>
                                  <p:childTnLst>
                                    <p:animEffect transition="out" filter="fade">
                                      <p:cBhvr>
                                        <p:cTn id="39" dur="500" tmFilter="0, 0; .2, .5; .8, .5; 1, 0"/>
                                        <p:tgtEl>
                                          <p:spTgt spid="5"/>
                                        </p:tgtEl>
                                      </p:cBhvr>
                                    </p:animEffect>
                                    <p:animScale>
                                      <p:cBhvr>
                                        <p:cTn id="40" dur="250" autoRev="1" fill="hold"/>
                                        <p:tgtEl>
                                          <p:spTgt spid="5"/>
                                        </p:tgtEl>
                                      </p:cBhvr>
                                      <p:by x="105000" y="105000"/>
                                    </p:animScale>
                                  </p:childTnLst>
                                </p:cTn>
                              </p:par>
                            </p:childTnLst>
                          </p:cTn>
                        </p:par>
                        <p:par>
                          <p:cTn id="41" fill="hold">
                            <p:stCondLst>
                              <p:cond delay="1000"/>
                            </p:stCondLst>
                            <p:childTnLst>
                              <p:par>
                                <p:cTn id="42" presetID="26" presetClass="emph" presetSubtype="0" fill="hold" grpId="1" nodeType="afterEffect">
                                  <p:stCondLst>
                                    <p:cond delay="0"/>
                                  </p:stCondLst>
                                  <p:childTnLst>
                                    <p:animEffect transition="out" filter="fade">
                                      <p:cBhvr>
                                        <p:cTn id="43" dur="500" tmFilter="0, 0; .2, .5; .8, .5; 1, 0"/>
                                        <p:tgtEl>
                                          <p:spTgt spid="11"/>
                                        </p:tgtEl>
                                      </p:cBhvr>
                                    </p:animEffect>
                                    <p:animScale>
                                      <p:cBhvr>
                                        <p:cTn id="44" dur="250" autoRev="1" fill="hold"/>
                                        <p:tgtEl>
                                          <p:spTgt spid="11"/>
                                        </p:tgtEl>
                                      </p:cBhvr>
                                      <p:by x="105000" y="105000"/>
                                    </p:animScale>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fltVal val="0"/>
                                          </p:val>
                                        </p:tav>
                                        <p:tav tm="100000">
                                          <p:val>
                                            <p:strVal val="#ppt_h"/>
                                          </p:val>
                                        </p:tav>
                                      </p:tavLst>
                                    </p:anim>
                                    <p:animEffect transition="in" filter="fade">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mph" presetSubtype="2" fill="hold" nodeType="clickEffect">
                                  <p:stCondLst>
                                    <p:cond delay="0"/>
                                  </p:stCondLst>
                                  <p:childTnLst>
                                    <p:animClr clrSpc="rgb" dir="cw">
                                      <p:cBhvr>
                                        <p:cTn id="69" dur="2000" fill="hold"/>
                                        <p:tgtEl>
                                          <p:spTgt spid="17"/>
                                        </p:tgtEl>
                                        <p:attrNameLst>
                                          <p:attrName>fillcolor</p:attrName>
                                        </p:attrNameLst>
                                      </p:cBhvr>
                                      <p:to>
                                        <a:srgbClr val="606060"/>
                                      </p:to>
                                    </p:animClr>
                                    <p:set>
                                      <p:cBhvr>
                                        <p:cTn id="70" dur="2000" fill="hold"/>
                                        <p:tgtEl>
                                          <p:spTgt spid="17"/>
                                        </p:tgtEl>
                                        <p:attrNameLst>
                                          <p:attrName>fill.type</p:attrName>
                                        </p:attrNameLst>
                                      </p:cBhvr>
                                      <p:to>
                                        <p:strVal val="solid"/>
                                      </p:to>
                                    </p:set>
                                    <p:set>
                                      <p:cBhvr>
                                        <p:cTn id="71" dur="2000" fill="hold"/>
                                        <p:tgtEl>
                                          <p:spTgt spid="17"/>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2000" fill="hold"/>
                                        <p:tgtEl>
                                          <p:spTgt spid="16"/>
                                        </p:tgtEl>
                                        <p:attrNameLst>
                                          <p:attrName>fillcolor</p:attrName>
                                        </p:attrNameLst>
                                      </p:cBhvr>
                                      <p:to>
                                        <a:srgbClr val="606060"/>
                                      </p:to>
                                    </p:animClr>
                                    <p:set>
                                      <p:cBhvr>
                                        <p:cTn id="74" dur="2000" fill="hold"/>
                                        <p:tgtEl>
                                          <p:spTgt spid="16"/>
                                        </p:tgtEl>
                                        <p:attrNameLst>
                                          <p:attrName>fill.type</p:attrName>
                                        </p:attrNameLst>
                                      </p:cBhvr>
                                      <p:to>
                                        <p:strVal val="solid"/>
                                      </p:to>
                                    </p:set>
                                    <p:set>
                                      <p:cBhvr>
                                        <p:cTn id="75" dur="2000" fill="hold"/>
                                        <p:tgtEl>
                                          <p:spTgt spid="16"/>
                                        </p:tgtEl>
                                        <p:attrNameLst>
                                          <p:attrName>fill.on</p:attrName>
                                        </p:attrNameLst>
                                      </p:cBhvr>
                                      <p:to>
                                        <p:strVal val="tru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00"/>
                                        <p:tgtEl>
                                          <p:spTgt spid="14"/>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down)">
                                      <p:cBhvr>
                                        <p:cTn id="83" dur="500"/>
                                        <p:tgtEl>
                                          <p:spTgt spid="23"/>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p:cTn id="86" dur="500" fill="hold"/>
                                        <p:tgtEl>
                                          <p:spTgt spid="24"/>
                                        </p:tgtEl>
                                        <p:attrNameLst>
                                          <p:attrName>ppt_w</p:attrName>
                                        </p:attrNameLst>
                                      </p:cBhvr>
                                      <p:tavLst>
                                        <p:tav tm="0">
                                          <p:val>
                                            <p:fltVal val="0"/>
                                          </p:val>
                                        </p:tav>
                                        <p:tav tm="100000">
                                          <p:val>
                                            <p:strVal val="#ppt_w"/>
                                          </p:val>
                                        </p:tav>
                                      </p:tavLst>
                                    </p:anim>
                                    <p:anim calcmode="lin" valueType="num">
                                      <p:cBhvr>
                                        <p:cTn id="87" dur="500" fill="hold"/>
                                        <p:tgtEl>
                                          <p:spTgt spid="24"/>
                                        </p:tgtEl>
                                        <p:attrNameLst>
                                          <p:attrName>ppt_h</p:attrName>
                                        </p:attrNameLst>
                                      </p:cBhvr>
                                      <p:tavLst>
                                        <p:tav tm="0">
                                          <p:val>
                                            <p:fltVal val="0"/>
                                          </p:val>
                                        </p:tav>
                                        <p:tav tm="100000">
                                          <p:val>
                                            <p:strVal val="#ppt_h"/>
                                          </p:val>
                                        </p:tav>
                                      </p:tavLst>
                                    </p:anim>
                                    <p:animEffect transition="in" filter="fade">
                                      <p:cBhvr>
                                        <p:cTn id="88" dur="500"/>
                                        <p:tgtEl>
                                          <p:spTgt spid="24"/>
                                        </p:tgtEl>
                                      </p:cBhvr>
                                    </p:animEffect>
                                  </p:childTnLst>
                                </p:cTn>
                              </p:par>
                              <p:par>
                                <p:cTn id="89" presetID="1" presetClass="emph" presetSubtype="2" fill="hold" nodeType="withEffect">
                                  <p:stCondLst>
                                    <p:cond delay="0"/>
                                  </p:stCondLst>
                                  <p:childTnLst>
                                    <p:animClr clrSpc="rgb" dir="cw">
                                      <p:cBhvr>
                                        <p:cTn id="90" dur="2000" fill="hold"/>
                                        <p:tgtEl>
                                          <p:spTgt spid="24"/>
                                        </p:tgtEl>
                                        <p:attrNameLst>
                                          <p:attrName>fillcolor</p:attrName>
                                        </p:attrNameLst>
                                      </p:cBhvr>
                                      <p:to>
                                        <a:srgbClr val="606060"/>
                                      </p:to>
                                    </p:animClr>
                                    <p:set>
                                      <p:cBhvr>
                                        <p:cTn id="91" dur="2000" fill="hold"/>
                                        <p:tgtEl>
                                          <p:spTgt spid="24"/>
                                        </p:tgtEl>
                                        <p:attrNameLst>
                                          <p:attrName>fill.type</p:attrName>
                                        </p:attrNameLst>
                                      </p:cBhvr>
                                      <p:to>
                                        <p:strVal val="solid"/>
                                      </p:to>
                                    </p:set>
                                    <p:set>
                                      <p:cBhvr>
                                        <p:cTn id="92" dur="2000" fill="hold"/>
                                        <p:tgtEl>
                                          <p:spTgt spid="24"/>
                                        </p:tgtEl>
                                        <p:attrNameLst>
                                          <p:attrName>fill.on</p:attrName>
                                        </p:attrNameLst>
                                      </p:cBhvr>
                                      <p:to>
                                        <p:strVal val="true"/>
                                      </p:to>
                                    </p:set>
                                  </p:childTnLst>
                                </p:cTn>
                              </p:par>
                              <p:par>
                                <p:cTn id="93" presetID="53" presetClass="entr" presetSubtype="16"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500" fill="hold"/>
                                        <p:tgtEl>
                                          <p:spTgt spid="25"/>
                                        </p:tgtEl>
                                        <p:attrNameLst>
                                          <p:attrName>ppt_w</p:attrName>
                                        </p:attrNameLst>
                                      </p:cBhvr>
                                      <p:tavLst>
                                        <p:tav tm="0">
                                          <p:val>
                                            <p:fltVal val="0"/>
                                          </p:val>
                                        </p:tav>
                                        <p:tav tm="100000">
                                          <p:val>
                                            <p:strVal val="#ppt_w"/>
                                          </p:val>
                                        </p:tav>
                                      </p:tavLst>
                                    </p:anim>
                                    <p:anim calcmode="lin" valueType="num">
                                      <p:cBhvr>
                                        <p:cTn id="96" dur="500" fill="hold"/>
                                        <p:tgtEl>
                                          <p:spTgt spid="25"/>
                                        </p:tgtEl>
                                        <p:attrNameLst>
                                          <p:attrName>ppt_h</p:attrName>
                                        </p:attrNameLst>
                                      </p:cBhvr>
                                      <p:tavLst>
                                        <p:tav tm="0">
                                          <p:val>
                                            <p:fltVal val="0"/>
                                          </p:val>
                                        </p:tav>
                                        <p:tav tm="100000">
                                          <p:val>
                                            <p:strVal val="#ppt_h"/>
                                          </p:val>
                                        </p:tav>
                                      </p:tavLst>
                                    </p:anim>
                                    <p:animEffect transition="in" filter="fade">
                                      <p:cBhvr>
                                        <p:cTn id="97" dur="500"/>
                                        <p:tgtEl>
                                          <p:spTgt spid="25"/>
                                        </p:tgtEl>
                                      </p:cBhvr>
                                    </p:animEffect>
                                  </p:childTnLst>
                                </p:cTn>
                              </p:par>
                              <p:par>
                                <p:cTn id="98" presetID="1" presetClass="emph" presetSubtype="2" fill="hold" nodeType="withEffect">
                                  <p:stCondLst>
                                    <p:cond delay="0"/>
                                  </p:stCondLst>
                                  <p:childTnLst>
                                    <p:animClr clrSpc="rgb" dir="cw">
                                      <p:cBhvr>
                                        <p:cTn id="99" dur="2000" fill="hold"/>
                                        <p:tgtEl>
                                          <p:spTgt spid="25"/>
                                        </p:tgtEl>
                                        <p:attrNameLst>
                                          <p:attrName>fillcolor</p:attrName>
                                        </p:attrNameLst>
                                      </p:cBhvr>
                                      <p:to>
                                        <a:srgbClr val="606060"/>
                                      </p:to>
                                    </p:animClr>
                                    <p:set>
                                      <p:cBhvr>
                                        <p:cTn id="100" dur="2000" fill="hold"/>
                                        <p:tgtEl>
                                          <p:spTgt spid="25"/>
                                        </p:tgtEl>
                                        <p:attrNameLst>
                                          <p:attrName>fill.type</p:attrName>
                                        </p:attrNameLst>
                                      </p:cBhvr>
                                      <p:to>
                                        <p:strVal val="solid"/>
                                      </p:to>
                                    </p:set>
                                    <p:set>
                                      <p:cBhvr>
                                        <p:cTn id="101" dur="2000" fill="hold"/>
                                        <p:tgtEl>
                                          <p:spTgt spid="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5" grpId="0" animBg="1"/>
      <p:bldP spid="5" grpId="1" animBg="1"/>
      <p:bldP spid="11" grpId="0" animBg="1"/>
      <p:bldP spid="11" grpId="1" animBg="1"/>
      <p:bldP spid="12" grpId="0" animBg="1"/>
      <p:bldP spid="14" grpId="0" animBg="1"/>
      <p:bldP spid="16" grpId="0" animBg="1"/>
      <p:bldP spid="17" grpId="0" animBg="1"/>
      <p:bldP spid="23" grpId="0" animBg="1"/>
      <p:bldP spid="24" grpId="0" animBg="1"/>
      <p:bldP spid="25" grpId="0" animBg="1"/>
      <p:bldP spid="26"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F26D18-72E3-3349-94E7-5830BD2A057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Content Placeholder 2">
            <a:extLst>
              <a:ext uri="{FF2B5EF4-FFF2-40B4-BE49-F238E27FC236}">
                <a16:creationId xmlns:a16="http://schemas.microsoft.com/office/drawing/2014/main" id="{E9D6D256-8E01-7C45-9595-09CF5C58CC76}"/>
              </a:ext>
            </a:extLst>
          </p:cNvPr>
          <p:cNvSpPr txBox="1">
            <a:spLocks/>
          </p:cNvSpPr>
          <p:nvPr/>
        </p:nvSpPr>
        <p:spPr>
          <a:xfrm>
            <a:off x="228600" y="2492896"/>
            <a:ext cx="8610600" cy="1368152"/>
          </a:xfrm>
          <a:prstGeom prst="rect">
            <a:avLst/>
          </a:prstGeom>
        </p:spPr>
        <p:txBody>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0" fontAlgn="base" latinLnBrk="0" hangingPunct="0">
              <a:lnSpc>
                <a:spcPct val="150000"/>
              </a:lnSpc>
              <a:spcBef>
                <a:spcPct val="20000"/>
              </a:spcBef>
              <a:spcAft>
                <a:spcPct val="0"/>
              </a:spcAft>
              <a:buClr>
                <a:srgbClr val="CC9900"/>
              </a:buClr>
              <a:buSzPct val="65000"/>
              <a:buFont typeface="Wingdings" pitchFamily="2" charset="2"/>
              <a:buNone/>
              <a:tabLst/>
              <a:defRPr/>
            </a:pPr>
            <a:r>
              <a:rPr kumimoji="0" lang="en-US" sz="4800" b="0" i="0" u="none" strike="noStrike" kern="0" cap="none" spc="0" normalizeH="0" baseline="0" noProof="0">
                <a:ln>
                  <a:noFill/>
                </a:ln>
                <a:solidFill>
                  <a:srgbClr val="000000"/>
                </a:solidFill>
                <a:effectLst/>
                <a:uLnTx/>
                <a:uFillTx/>
                <a:latin typeface="Tahoma"/>
                <a:ea typeface="+mn-ea"/>
                <a:cs typeface="+mn-cs"/>
              </a:rPr>
              <a:t>What if we got a </a:t>
            </a:r>
            <a:r>
              <a:rPr kumimoji="0" lang="en-US" sz="4800" b="0" i="0" u="none" strike="noStrike" kern="0" cap="none" spc="0" normalizeH="0" baseline="0" noProof="0">
                <a:ln>
                  <a:noFill/>
                </a:ln>
                <a:solidFill>
                  <a:srgbClr val="FF0000"/>
                </a:solidFill>
                <a:effectLst/>
                <a:uLnTx/>
                <a:uFillTx/>
                <a:latin typeface="Tahoma"/>
                <a:ea typeface="+mn-ea"/>
                <a:cs typeface="+mn-cs"/>
              </a:rPr>
              <a:t>new version </a:t>
            </a:r>
            <a:r>
              <a:rPr kumimoji="0" lang="en-US" sz="4800" b="0" i="0" u="none" strike="noStrike" kern="0" cap="none" spc="0" normalizeH="0" baseline="0" noProof="0">
                <a:ln>
                  <a:noFill/>
                </a:ln>
                <a:solidFill>
                  <a:srgbClr val="000000"/>
                </a:solidFill>
                <a:effectLst/>
                <a:uLnTx/>
                <a:uFillTx/>
                <a:latin typeface="Tahoma"/>
                <a:ea typeface="+mn-ea"/>
                <a:cs typeface="+mn-cs"/>
              </a:rPr>
              <a:t>of the </a:t>
            </a:r>
            <a:r>
              <a:rPr kumimoji="0" lang="en-US" sz="4800" b="0" i="0" u="none" strike="noStrike" kern="0" cap="none" spc="0" normalizeH="0" baseline="0" noProof="0">
                <a:ln>
                  <a:noFill/>
                </a:ln>
                <a:solidFill>
                  <a:srgbClr val="0000FF"/>
                </a:solidFill>
                <a:effectLst/>
                <a:uLnTx/>
                <a:uFillTx/>
                <a:latin typeface="Tahoma"/>
                <a:ea typeface="+mn-ea"/>
                <a:cs typeface="+mn-cs"/>
              </a:rPr>
              <a:t>reference genome</a:t>
            </a:r>
            <a:r>
              <a:rPr kumimoji="0" lang="en-US" sz="4800" b="0" i="0" u="none" strike="noStrike" kern="0" cap="none" spc="0" normalizeH="0" baseline="0" noProof="0">
                <a:ln>
                  <a:noFill/>
                </a:ln>
                <a:solidFill>
                  <a:srgbClr val="000000"/>
                </a:solidFill>
                <a:effectLst/>
                <a:uLnTx/>
                <a:uFillTx/>
                <a:latin typeface="Tahoma"/>
                <a:ea typeface="+mn-ea"/>
                <a:cs typeface="+mn-cs"/>
              </a:rPr>
              <a:t>?</a:t>
            </a:r>
          </a:p>
        </p:txBody>
      </p:sp>
    </p:spTree>
    <p:extLst>
      <p:ext uri="{BB962C8B-B14F-4D97-AF65-F5344CB8AC3E}">
        <p14:creationId xmlns:p14="http://schemas.microsoft.com/office/powerpoint/2010/main" val="308965688"/>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56450-4019-0E45-926B-65425FDF0F45}"/>
              </a:ext>
            </a:extLst>
          </p:cNvPr>
          <p:cNvSpPr>
            <a:spLocks noGrp="1"/>
          </p:cNvSpPr>
          <p:nvPr>
            <p:ph type="title"/>
          </p:nvPr>
        </p:nvSpPr>
        <p:spPr/>
        <p:txBody>
          <a:bodyPr/>
          <a:lstStyle/>
          <a:p>
            <a:r>
              <a:rPr lang="en-US" err="1"/>
              <a:t>AirLift</a:t>
            </a:r>
            <a:endParaRPr lang="en-US"/>
          </a:p>
        </p:txBody>
      </p:sp>
      <p:sp>
        <p:nvSpPr>
          <p:cNvPr id="3" name="Content Placeholder 2">
            <a:extLst>
              <a:ext uri="{FF2B5EF4-FFF2-40B4-BE49-F238E27FC236}">
                <a16:creationId xmlns:a16="http://schemas.microsoft.com/office/drawing/2014/main" id="{074ACD95-12EB-7847-899A-9D437BCBF5D4}"/>
              </a:ext>
            </a:extLst>
          </p:cNvPr>
          <p:cNvSpPr>
            <a:spLocks noGrp="1"/>
          </p:cNvSpPr>
          <p:nvPr>
            <p:ph idx="1"/>
          </p:nvPr>
        </p:nvSpPr>
        <p:spPr>
          <a:xfrm>
            <a:off x="107504" y="980728"/>
            <a:ext cx="8731696" cy="5267672"/>
          </a:xfrm>
        </p:spPr>
        <p:txBody>
          <a:bodyPr/>
          <a:lstStyle/>
          <a:p>
            <a:r>
              <a:rPr lang="en-US" sz="2200" b="1">
                <a:solidFill>
                  <a:srgbClr val="0000FF"/>
                </a:solidFill>
              </a:rPr>
              <a:t>Key observation: </a:t>
            </a:r>
            <a:r>
              <a:rPr lang="en" sz="2200">
                <a:solidFill>
                  <a:schemeClr val="dk1"/>
                </a:solidFill>
                <a:ea typeface="Cambria"/>
                <a:cs typeface="Cambria"/>
                <a:sym typeface="Cambria"/>
              </a:rPr>
              <a:t>Reference genomes are updated </a:t>
            </a:r>
            <a:r>
              <a:rPr lang="en" sz="2200">
                <a:solidFill>
                  <a:srgbClr val="0000FF"/>
                </a:solidFill>
                <a:ea typeface="Cambria"/>
                <a:cs typeface="Cambria"/>
                <a:sym typeface="Cambria"/>
              </a:rPr>
              <a:t>frequently</a:t>
            </a:r>
            <a:r>
              <a:rPr lang="en" sz="2200">
                <a:solidFill>
                  <a:schemeClr val="dk1"/>
                </a:solidFill>
                <a:ea typeface="Cambria"/>
                <a:cs typeface="Cambria"/>
                <a:sym typeface="Cambria"/>
              </a:rPr>
              <a:t>. Repeating </a:t>
            </a:r>
            <a:r>
              <a:rPr lang="en" sz="2200" i="1">
                <a:solidFill>
                  <a:srgbClr val="FF0000"/>
                </a:solidFill>
                <a:ea typeface="Cambria"/>
                <a:cs typeface="Cambria"/>
                <a:sym typeface="Cambria"/>
              </a:rPr>
              <a:t>read mapping </a:t>
            </a:r>
            <a:r>
              <a:rPr lang="en" sz="2200" i="1">
                <a:ea typeface="Cambria"/>
                <a:cs typeface="Cambria"/>
                <a:sym typeface="Cambria"/>
              </a:rPr>
              <a:t>is a computationally </a:t>
            </a:r>
            <a:r>
              <a:rPr lang="en" sz="2200" i="1">
                <a:solidFill>
                  <a:srgbClr val="FF0000"/>
                </a:solidFill>
                <a:ea typeface="Cambria"/>
                <a:cs typeface="Cambria"/>
                <a:sym typeface="Cambria"/>
              </a:rPr>
              <a:t>expensive workload</a:t>
            </a:r>
            <a:r>
              <a:rPr lang="en-US" sz="2200">
                <a:solidFill>
                  <a:srgbClr val="FF0000"/>
                </a:solidFill>
              </a:rPr>
              <a:t>.</a:t>
            </a:r>
          </a:p>
          <a:p>
            <a:endParaRPr lang="en-US" sz="2200"/>
          </a:p>
          <a:p>
            <a:r>
              <a:rPr lang="en-US" sz="2200" b="1">
                <a:solidFill>
                  <a:srgbClr val="7030A0"/>
                </a:solidFill>
              </a:rPr>
              <a:t>Key idea: </a:t>
            </a:r>
            <a:r>
              <a:rPr lang="en-US" sz="2200"/>
              <a:t>Update the </a:t>
            </a:r>
            <a:r>
              <a:rPr lang="en-US" sz="2200">
                <a:solidFill>
                  <a:srgbClr val="FF0000"/>
                </a:solidFill>
              </a:rPr>
              <a:t>mapping results </a:t>
            </a:r>
            <a:r>
              <a:rPr lang="en-US" sz="2200"/>
              <a:t>of only </a:t>
            </a:r>
            <a:r>
              <a:rPr lang="en-US" sz="2200">
                <a:solidFill>
                  <a:srgbClr val="FF0000"/>
                </a:solidFill>
              </a:rPr>
              <a:t>affected reads </a:t>
            </a:r>
            <a:r>
              <a:rPr lang="en-US" sz="2200">
                <a:sym typeface="Cambria"/>
              </a:rPr>
              <a:t>depending on how a region in the old reference relates to another region in the new reference. </a:t>
            </a:r>
          </a:p>
          <a:p>
            <a:pPr marL="0" indent="0">
              <a:buNone/>
            </a:pPr>
            <a:endParaRPr lang="en-US" sz="2200"/>
          </a:p>
          <a:p>
            <a:r>
              <a:rPr lang="en-US" sz="2200" b="1">
                <a:solidFill>
                  <a:schemeClr val="tx2"/>
                </a:solidFill>
              </a:rPr>
              <a:t>Key results: </a:t>
            </a:r>
          </a:p>
          <a:p>
            <a:pPr lvl="1"/>
            <a:r>
              <a:rPr lang="en-US"/>
              <a:t>reduces number of </a:t>
            </a:r>
            <a:r>
              <a:rPr lang="en-US">
                <a:solidFill>
                  <a:srgbClr val="FF0000"/>
                </a:solidFill>
              </a:rPr>
              <a:t>reads</a:t>
            </a:r>
            <a:r>
              <a:rPr lang="en-US"/>
              <a:t> that needs to be </a:t>
            </a:r>
            <a:r>
              <a:rPr lang="en-US">
                <a:solidFill>
                  <a:srgbClr val="FF0000"/>
                </a:solidFill>
              </a:rPr>
              <a:t>re-mapped to new reference by up to 99%</a:t>
            </a:r>
            <a:endParaRPr lang="en-US"/>
          </a:p>
          <a:p>
            <a:pPr lvl="1"/>
            <a:r>
              <a:rPr lang="en-US"/>
              <a:t>reduces overall runtime to re-map reads by </a:t>
            </a:r>
            <a:r>
              <a:rPr lang="en-US">
                <a:solidFill>
                  <a:srgbClr val="FF0000"/>
                </a:solidFill>
              </a:rPr>
              <a:t>6.94x</a:t>
            </a:r>
            <a:r>
              <a:rPr lang="en-US"/>
              <a:t>, </a:t>
            </a:r>
            <a:r>
              <a:rPr lang="en-US">
                <a:solidFill>
                  <a:srgbClr val="FF0000"/>
                </a:solidFill>
              </a:rPr>
              <a:t>208x</a:t>
            </a:r>
            <a:r>
              <a:rPr lang="en-US"/>
              <a:t>, and </a:t>
            </a:r>
            <a:r>
              <a:rPr lang="en-US">
                <a:solidFill>
                  <a:srgbClr val="FF0000"/>
                </a:solidFill>
              </a:rPr>
              <a:t>16.4x</a:t>
            </a:r>
            <a:r>
              <a:rPr lang="en-US"/>
              <a:t> for </a:t>
            </a:r>
            <a:r>
              <a:rPr lang="en-US">
                <a:solidFill>
                  <a:srgbClr val="FF0000"/>
                </a:solidFill>
              </a:rPr>
              <a:t>large</a:t>
            </a:r>
            <a:r>
              <a:rPr lang="en-US"/>
              <a:t> (human), </a:t>
            </a:r>
            <a:r>
              <a:rPr lang="en-US">
                <a:solidFill>
                  <a:srgbClr val="FF0000"/>
                </a:solidFill>
              </a:rPr>
              <a:t>medium</a:t>
            </a:r>
            <a:r>
              <a:rPr lang="en-US"/>
              <a:t> (C. </a:t>
            </a:r>
            <a:r>
              <a:rPr lang="en-US" err="1"/>
              <a:t>elegans</a:t>
            </a:r>
            <a:r>
              <a:rPr lang="en-US"/>
              <a:t>), and </a:t>
            </a:r>
            <a:r>
              <a:rPr lang="en-US">
                <a:solidFill>
                  <a:srgbClr val="FF0000"/>
                </a:solidFill>
              </a:rPr>
              <a:t>small</a:t>
            </a:r>
            <a:r>
              <a:rPr lang="en-US"/>
              <a:t> (yeast) reference genomes</a:t>
            </a:r>
          </a:p>
        </p:txBody>
      </p:sp>
      <p:sp>
        <p:nvSpPr>
          <p:cNvPr id="4" name="Slide Number Placeholder 3">
            <a:extLst>
              <a:ext uri="{FF2B5EF4-FFF2-40B4-BE49-F238E27FC236}">
                <a16:creationId xmlns:a16="http://schemas.microsoft.com/office/drawing/2014/main" id="{1C47F27C-D744-8E4B-9BAB-6443BA99860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2800965"/>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281276A-D54D-5D47-A038-B2D2DFD55227}"/>
              </a:ext>
            </a:extLst>
          </p:cNvPr>
          <p:cNvSpPr>
            <a:spLocks noGrp="1"/>
          </p:cNvSpPr>
          <p:nvPr>
            <p:ph type="title"/>
          </p:nvPr>
        </p:nvSpPr>
        <p:spPr/>
        <p:txBody>
          <a:bodyPr/>
          <a:lstStyle/>
          <a:p>
            <a:r>
              <a:rPr lang="en-US"/>
              <a:t>Clustering the Reference Genome Regions</a:t>
            </a:r>
          </a:p>
        </p:txBody>
      </p:sp>
      <p:sp>
        <p:nvSpPr>
          <p:cNvPr id="2" name="Slide Number Placeholder 1">
            <a:extLst>
              <a:ext uri="{FF2B5EF4-FFF2-40B4-BE49-F238E27FC236}">
                <a16:creationId xmlns:a16="http://schemas.microsoft.com/office/drawing/2014/main" id="{9CB73EC3-B863-9F4B-A164-24163BB0916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4" name="Picture 3">
            <a:extLst>
              <a:ext uri="{FF2B5EF4-FFF2-40B4-BE49-F238E27FC236}">
                <a16:creationId xmlns:a16="http://schemas.microsoft.com/office/drawing/2014/main" id="{47EE9CFB-F2C4-B44B-B364-34EA074AB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04" y="1812652"/>
            <a:ext cx="8902700" cy="2984500"/>
          </a:xfrm>
          <a:prstGeom prst="rect">
            <a:avLst/>
          </a:prstGeom>
        </p:spPr>
      </p:pic>
      <p:sp>
        <p:nvSpPr>
          <p:cNvPr id="10" name="Rectangle 9">
            <a:extLst>
              <a:ext uri="{FF2B5EF4-FFF2-40B4-BE49-F238E27FC236}">
                <a16:creationId xmlns:a16="http://schemas.microsoft.com/office/drawing/2014/main" id="{BA461D74-734E-C14B-8102-0F800C542E5E}"/>
              </a:ext>
            </a:extLst>
          </p:cNvPr>
          <p:cNvSpPr/>
          <p:nvPr/>
        </p:nvSpPr>
        <p:spPr>
          <a:xfrm>
            <a:off x="4443599" y="3244334"/>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 </a:t>
            </a:r>
          </a:p>
        </p:txBody>
      </p:sp>
      <p:sp>
        <p:nvSpPr>
          <p:cNvPr id="14" name="Rectangle 13">
            <a:extLst>
              <a:ext uri="{FF2B5EF4-FFF2-40B4-BE49-F238E27FC236}">
                <a16:creationId xmlns:a16="http://schemas.microsoft.com/office/drawing/2014/main" id="{D5F053B7-5BFD-C84E-8AE3-3069616A509B}"/>
              </a:ext>
            </a:extLst>
          </p:cNvPr>
          <p:cNvSpPr/>
          <p:nvPr/>
        </p:nvSpPr>
        <p:spPr>
          <a:xfrm>
            <a:off x="5490136" y="2060848"/>
            <a:ext cx="306000" cy="216024"/>
          </a:xfrm>
          <a:prstGeom prst="rect">
            <a:avLst/>
          </a:prstGeom>
          <a:solidFill>
            <a:srgbClr val="F3B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86824603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35888" cy="1066800"/>
          </a:xfrm>
        </p:spPr>
        <p:txBody>
          <a:bodyPr/>
          <a:lstStyle/>
          <a:p>
            <a:r>
              <a:rPr lang="en-US" sz="3600" dirty="0"/>
              <a:t>Genome-Wide Association Studies (GWAS)</a:t>
            </a:r>
          </a:p>
        </p:txBody>
      </p:sp>
      <p:sp>
        <p:nvSpPr>
          <p:cNvPr id="3" name="Content Placeholder 2"/>
          <p:cNvSpPr>
            <a:spLocks noGrp="1"/>
          </p:cNvSpPr>
          <p:nvPr>
            <p:ph idx="1"/>
          </p:nvPr>
        </p:nvSpPr>
        <p:spPr>
          <a:xfrm>
            <a:off x="228600" y="951983"/>
            <a:ext cx="8610600" cy="5267672"/>
          </a:xfrm>
        </p:spPr>
        <p:txBody>
          <a:bodyPr/>
          <a:lstStyle/>
          <a:p>
            <a:r>
              <a:rPr lang="en-US" dirty="0"/>
              <a:t>Enables detection of genetic variants associated with phenotypes using two groups of people.</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2" name="Picture 11">
            <a:extLst>
              <a:ext uri="{FF2B5EF4-FFF2-40B4-BE49-F238E27FC236}">
                <a16:creationId xmlns:a16="http://schemas.microsoft.com/office/drawing/2014/main" id="{C4582D6B-0B2D-0E44-9C3F-7D0526007EE9}"/>
              </a:ext>
            </a:extLst>
          </p:cNvPr>
          <p:cNvPicPr>
            <a:picLocks noChangeAspect="1"/>
          </p:cNvPicPr>
          <p:nvPr/>
        </p:nvPicPr>
        <p:blipFill rotWithShape="1">
          <a:blip r:embed="rId3">
            <a:extLst>
              <a:ext uri="{28A0092B-C50C-407E-A947-70E740481C1C}">
                <a14:useLocalDpi xmlns:a14="http://schemas.microsoft.com/office/drawing/2010/main" val="0"/>
              </a:ext>
            </a:extLst>
          </a:blip>
          <a:srcRect t="7912" b="9669"/>
          <a:stretch/>
        </p:blipFill>
        <p:spPr>
          <a:xfrm>
            <a:off x="1224730" y="2900107"/>
            <a:ext cx="6618339" cy="3409213"/>
          </a:xfrm>
          <a:prstGeom prst="rect">
            <a:avLst/>
          </a:prstGeom>
        </p:spPr>
      </p:pic>
      <p:sp>
        <p:nvSpPr>
          <p:cNvPr id="13" name="Rectangle 12">
            <a:extLst>
              <a:ext uri="{FF2B5EF4-FFF2-40B4-BE49-F238E27FC236}">
                <a16:creationId xmlns:a16="http://schemas.microsoft.com/office/drawing/2014/main" id="{79BEA3A6-4FE1-954C-B92C-15FA9B384CB4}"/>
              </a:ext>
            </a:extLst>
          </p:cNvPr>
          <p:cNvSpPr/>
          <p:nvPr/>
        </p:nvSpPr>
        <p:spPr>
          <a:xfrm>
            <a:off x="403878" y="6014468"/>
            <a:ext cx="179488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Manhattan plot</a:t>
            </a:r>
          </a:p>
        </p:txBody>
      </p:sp>
      <p:cxnSp>
        <p:nvCxnSpPr>
          <p:cNvPr id="15" name="Straight Arrow Connector 14">
            <a:extLst>
              <a:ext uri="{FF2B5EF4-FFF2-40B4-BE49-F238E27FC236}">
                <a16:creationId xmlns:a16="http://schemas.microsoft.com/office/drawing/2014/main" id="{1AFC0366-CF73-B649-8ECC-4FAC8D326CEB}"/>
              </a:ext>
            </a:extLst>
          </p:cNvPr>
          <p:cNvCxnSpPr>
            <a:cxnSpLocks/>
          </p:cNvCxnSpPr>
          <p:nvPr/>
        </p:nvCxnSpPr>
        <p:spPr>
          <a:xfrm>
            <a:off x="1619672" y="4195644"/>
            <a:ext cx="6000328" cy="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50C7B19-F738-DE4B-A6C0-1B313EF9EFA9}"/>
              </a:ext>
            </a:extLst>
          </p:cNvPr>
          <p:cNvSpPr/>
          <p:nvPr/>
        </p:nvSpPr>
        <p:spPr>
          <a:xfrm>
            <a:off x="4151714" y="2900107"/>
            <a:ext cx="1068358" cy="431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FC988250-AFE4-B343-9F3E-1F3F8B48CF1E}"/>
              </a:ext>
            </a:extLst>
          </p:cNvPr>
          <p:cNvSpPr/>
          <p:nvPr/>
        </p:nvSpPr>
        <p:spPr>
          <a:xfrm>
            <a:off x="1731207" y="4165233"/>
            <a:ext cx="600032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variant with higher frequency in cases than in controls</a:t>
            </a:r>
          </a:p>
        </p:txBody>
      </p:sp>
      <p:sp>
        <p:nvSpPr>
          <p:cNvPr id="18" name="Rectangle 17">
            <a:extLst>
              <a:ext uri="{FF2B5EF4-FFF2-40B4-BE49-F238E27FC236}">
                <a16:creationId xmlns:a16="http://schemas.microsoft.com/office/drawing/2014/main" id="{E7B19C22-F031-9D4B-BAE2-35CD1290A848}"/>
              </a:ext>
            </a:extLst>
          </p:cNvPr>
          <p:cNvSpPr/>
          <p:nvPr/>
        </p:nvSpPr>
        <p:spPr>
          <a:xfrm>
            <a:off x="1301320" y="6400756"/>
            <a:ext cx="622300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ahoma"/>
                <a:ea typeface="+mn-ea"/>
                <a:cs typeface="+mn-cs"/>
              </a:rPr>
              <a:t>https://</a:t>
            </a:r>
            <a:r>
              <a:rPr kumimoji="0" lang="en-US" sz="1200" b="0" i="0" u="none" strike="noStrike" kern="1200" cap="none" spc="0" normalizeH="0" baseline="0" noProof="0" err="1">
                <a:ln>
                  <a:noFill/>
                </a:ln>
                <a:solidFill>
                  <a:srgbClr val="000000"/>
                </a:solidFill>
                <a:effectLst/>
                <a:uLnTx/>
                <a:uFillTx/>
                <a:latin typeface="Tahoma"/>
                <a:ea typeface="+mn-ea"/>
                <a:cs typeface="+mn-cs"/>
              </a:rPr>
              <a:t>onlinelearning.hms.harvard.edu</a:t>
            </a:r>
            <a:r>
              <a:rPr kumimoji="0" lang="en-US" sz="1200" b="0" i="0" u="none" strike="noStrike" kern="1200" cap="none" spc="0" normalizeH="0" baseline="0" noProof="0">
                <a:ln>
                  <a:noFill/>
                </a:ln>
                <a:solidFill>
                  <a:srgbClr val="000000"/>
                </a:solidFill>
                <a:effectLst/>
                <a:uLnTx/>
                <a:uFillTx/>
                <a:latin typeface="Tahoma"/>
                <a:ea typeface="+mn-ea"/>
                <a:cs typeface="+mn-cs"/>
              </a:rPr>
              <a:t>/</a:t>
            </a:r>
            <a:r>
              <a:rPr kumimoji="0" lang="en-US" sz="1200" b="0" i="0" u="none" strike="noStrike" kern="1200" cap="none" spc="0" normalizeH="0" baseline="0" noProof="0" err="1">
                <a:ln>
                  <a:noFill/>
                </a:ln>
                <a:solidFill>
                  <a:srgbClr val="000000"/>
                </a:solidFill>
                <a:effectLst/>
                <a:uLnTx/>
                <a:uFillTx/>
                <a:latin typeface="Tahoma"/>
                <a:ea typeface="+mn-ea"/>
                <a:cs typeface="+mn-cs"/>
              </a:rPr>
              <a:t>hmx</a:t>
            </a:r>
            <a:r>
              <a:rPr kumimoji="0" lang="en-US" sz="1200" b="0" i="0" u="none" strike="noStrike" kern="1200" cap="none" spc="0" normalizeH="0" baseline="0" noProof="0">
                <a:ln>
                  <a:noFill/>
                </a:ln>
                <a:solidFill>
                  <a:srgbClr val="000000"/>
                </a:solidFill>
                <a:effectLst/>
                <a:uLnTx/>
                <a:uFillTx/>
                <a:latin typeface="Tahoma"/>
                <a:ea typeface="+mn-ea"/>
                <a:cs typeface="+mn-cs"/>
              </a:rPr>
              <a:t>/courses/genetic-testing/ </a:t>
            </a:r>
          </a:p>
        </p:txBody>
      </p:sp>
      <p:pic>
        <p:nvPicPr>
          <p:cNvPr id="92162" name="Picture 2" descr="Image result for gwas study"/>
          <p:cNvPicPr>
            <a:picLocks noChangeAspect="1" noChangeArrowheads="1"/>
          </p:cNvPicPr>
          <p:nvPr/>
        </p:nvPicPr>
        <p:blipFill rotWithShape="1">
          <a:blip r:embed="rId4">
            <a:extLst>
              <a:ext uri="{28A0092B-C50C-407E-A947-70E740481C1C}">
                <a14:useLocalDpi xmlns:a14="http://schemas.microsoft.com/office/drawing/2010/main" val="0"/>
              </a:ext>
            </a:extLst>
          </a:blip>
          <a:srcRect r="55636" b="48754"/>
          <a:stretch/>
        </p:blipFill>
        <p:spPr bwMode="auto">
          <a:xfrm>
            <a:off x="4511754" y="1773814"/>
            <a:ext cx="2076470" cy="14391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gwas study">
            <a:extLst>
              <a:ext uri="{FF2B5EF4-FFF2-40B4-BE49-F238E27FC236}">
                <a16:creationId xmlns:a16="http://schemas.microsoft.com/office/drawing/2014/main" id="{829DCE7B-6785-F84C-8B57-190DC4178F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976" r="57454"/>
          <a:stretch/>
        </p:blipFill>
        <p:spPr bwMode="auto">
          <a:xfrm>
            <a:off x="2123728" y="1892386"/>
            <a:ext cx="1991378" cy="1320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47049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28ECD-8450-284E-9A8A-6EE8399B3DFD}"/>
              </a:ext>
            </a:extLst>
          </p:cNvPr>
          <p:cNvSpPr>
            <a:spLocks noGrp="1"/>
          </p:cNvSpPr>
          <p:nvPr>
            <p:ph type="title"/>
          </p:nvPr>
        </p:nvSpPr>
        <p:spPr/>
        <p:txBody>
          <a:bodyPr/>
          <a:lstStyle/>
          <a:p>
            <a:r>
              <a:rPr lang="en-US"/>
              <a:t>More Details on </a:t>
            </a:r>
            <a:r>
              <a:rPr lang="en-US" err="1"/>
              <a:t>AirLift</a:t>
            </a:r>
            <a:endParaRPr lang="en-US"/>
          </a:p>
        </p:txBody>
      </p:sp>
      <p:sp>
        <p:nvSpPr>
          <p:cNvPr id="2" name="Slide Number Placeholder 1">
            <a:extLst>
              <a:ext uri="{FF2B5EF4-FFF2-40B4-BE49-F238E27FC236}">
                <a16:creationId xmlns:a16="http://schemas.microsoft.com/office/drawing/2014/main" id="{7A0F016D-D1B0-BE47-BA5D-A2A1EE3536E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Rectangle 2">
            <a:extLst>
              <a:ext uri="{FF2B5EF4-FFF2-40B4-BE49-F238E27FC236}">
                <a16:creationId xmlns:a16="http://schemas.microsoft.com/office/drawing/2014/main" id="{9C763FF0-F481-684E-A969-2269C320A494}"/>
              </a:ext>
            </a:extLst>
          </p:cNvPr>
          <p:cNvSpPr/>
          <p:nvPr/>
        </p:nvSpPr>
        <p:spPr>
          <a:xfrm>
            <a:off x="478942" y="5043309"/>
            <a:ext cx="862956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GitHub: </a:t>
            </a:r>
            <a:r>
              <a:rPr kumimoji="0" lang="en-US" sz="1800" b="0" i="0" u="none" strike="noStrike" kern="1200" cap="none" spc="0" normalizeH="0" baseline="0" noProof="0">
                <a:ln>
                  <a:noFill/>
                </a:ln>
                <a:solidFill>
                  <a:srgbClr val="000000"/>
                </a:solidFill>
                <a:effectLst/>
                <a:uLnTx/>
                <a:uFillTx/>
                <a:latin typeface="Tahoma"/>
                <a:ea typeface="+mn-ea"/>
                <a:cs typeface="+mn-cs"/>
                <a:hlinkClick r:id="rId2"/>
              </a:rPr>
              <a:t>https://github.com/CMU-SAFARI/AirLift</a:t>
            </a:r>
            <a:endParaRPr kumimoji="0" lang="en-US" sz="1800" b="0"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Kim+, "</a:t>
            </a:r>
            <a:r>
              <a:rPr kumimoji="0" lang="en-US" sz="1800" b="0" i="0" u="none" strike="noStrike" kern="1200" cap="none" spc="0" normalizeH="0" baseline="0" noProof="0">
                <a:ln>
                  <a:noFill/>
                </a:ln>
                <a:solidFill>
                  <a:srgbClr val="000000"/>
                </a:solidFill>
                <a:effectLst/>
                <a:uLnTx/>
                <a:uFillTx/>
                <a:latin typeface="Tahoma"/>
                <a:ea typeface="+mn-ea"/>
                <a:cs typeface="+mn-cs"/>
                <a:hlinkClick r:id="rId3"/>
              </a:rPr>
              <a:t>AirLift: A Fast and Comprehensive Technique for Translating Alignments between Reference Genomes</a:t>
            </a:r>
            <a:r>
              <a:rPr kumimoji="0" lang="en-US" sz="1800" b="0" i="0" u="none" strike="noStrike" kern="1200" cap="none" spc="0" normalizeH="0" baseline="0" noProof="0">
                <a:ln>
                  <a:noFill/>
                </a:ln>
                <a:solidFill>
                  <a:srgbClr val="000000"/>
                </a:solidFill>
                <a:effectLst/>
                <a:uLnTx/>
                <a:uFillTx/>
                <a:latin typeface="Tahoma"/>
                <a:ea typeface="+mn-ea"/>
                <a:cs typeface="+mn-cs"/>
              </a:rPr>
              <a:t>", </a:t>
            </a:r>
            <a:r>
              <a:rPr kumimoji="0" lang="en-US" sz="1800" b="0" i="0" u="none" strike="noStrike" kern="1200" cap="none" spc="0" normalizeH="0" baseline="0" noProof="0" err="1">
                <a:ln>
                  <a:noFill/>
                </a:ln>
                <a:solidFill>
                  <a:srgbClr val="000000"/>
                </a:solidFill>
                <a:effectLst/>
                <a:uLnTx/>
                <a:uFillTx/>
                <a:latin typeface="Tahoma"/>
                <a:ea typeface="+mn-ea"/>
                <a:cs typeface="+mn-cs"/>
              </a:rPr>
              <a:t>arXiv</a:t>
            </a:r>
            <a:r>
              <a:rPr kumimoji="0" lang="en-US" sz="1800" b="0" i="0" u="none" strike="noStrike" kern="1200" cap="none" spc="0" normalizeH="0" baseline="0" noProof="0">
                <a:ln>
                  <a:noFill/>
                </a:ln>
                <a:solidFill>
                  <a:srgbClr val="000000"/>
                </a:solidFill>
                <a:effectLst/>
                <a:uLnTx/>
                <a:uFillTx/>
                <a:latin typeface="Tahoma"/>
                <a:ea typeface="+mn-ea"/>
                <a:cs typeface="+mn-cs"/>
              </a:rPr>
              <a:t>, 2020</a:t>
            </a:r>
          </a:p>
        </p:txBody>
      </p:sp>
      <p:pic>
        <p:nvPicPr>
          <p:cNvPr id="4" name="Picture 3">
            <a:extLst>
              <a:ext uri="{FF2B5EF4-FFF2-40B4-BE49-F238E27FC236}">
                <a16:creationId xmlns:a16="http://schemas.microsoft.com/office/drawing/2014/main" id="{81ACA38D-52B9-824B-8F5B-138EC805E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950" y="1268760"/>
            <a:ext cx="8674100" cy="2984500"/>
          </a:xfrm>
          <a:prstGeom prst="rect">
            <a:avLst/>
          </a:prstGeom>
        </p:spPr>
      </p:pic>
    </p:spTree>
    <p:extLst>
      <p:ext uri="{BB962C8B-B14F-4D97-AF65-F5344CB8AC3E}">
        <p14:creationId xmlns:p14="http://schemas.microsoft.com/office/powerpoint/2010/main" val="2179255867"/>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latin typeface="Garamond" panose="02020404030301010803" pitchFamily="18" charset="0"/>
              </a:rPr>
              <a:t>Nanopore Sequencing</a:t>
            </a:r>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a:extLst>
              <a:ext uri="{FF2B5EF4-FFF2-40B4-BE49-F238E27FC236}">
                <a16:creationId xmlns:a16="http://schemas.microsoft.com/office/drawing/2014/main" id="{871E0F44-2E1B-7E4B-823E-A95FEA1672A6}"/>
              </a:ext>
            </a:extLst>
          </p:cNvPr>
          <p:cNvSpPr>
            <a:spLocks noGrp="1"/>
          </p:cNvSpPr>
          <p:nvPr>
            <p:ph idx="1"/>
          </p:nvPr>
        </p:nvSpPr>
        <p:spPr>
          <a:xfrm>
            <a:off x="228600" y="4384848"/>
            <a:ext cx="8915400" cy="1924472"/>
          </a:xfrm>
        </p:spPr>
        <p:txBody>
          <a:bodyPr>
            <a:normAutofit/>
          </a:bodyPr>
          <a:lstStyle/>
          <a:p>
            <a:pPr>
              <a:spcBef>
                <a:spcPts val="0"/>
              </a:spcBef>
            </a:pPr>
            <a:r>
              <a:rPr lang="en-US" sz="2000" b="1" dirty="0"/>
              <a:t>Nanopore</a:t>
            </a:r>
            <a:r>
              <a:rPr lang="en-US" sz="2000" dirty="0"/>
              <a:t> is a </a:t>
            </a:r>
            <a:r>
              <a:rPr lang="en-US" sz="2000" dirty="0" err="1"/>
              <a:t>nano</a:t>
            </a:r>
            <a:r>
              <a:rPr lang="en-US" sz="2000" dirty="0"/>
              <a:t>-scale hole</a:t>
            </a:r>
          </a:p>
          <a:p>
            <a:pPr>
              <a:spcBef>
                <a:spcPts val="0"/>
              </a:spcBef>
            </a:pPr>
            <a:r>
              <a:rPr lang="en-US" sz="2000" dirty="0"/>
              <a:t>In </a:t>
            </a:r>
            <a:r>
              <a:rPr lang="en-US" sz="2000" dirty="0" err="1"/>
              <a:t>nanopore</a:t>
            </a:r>
            <a:r>
              <a:rPr lang="en-US" sz="2000" dirty="0"/>
              <a:t> sequencers, an </a:t>
            </a:r>
            <a:r>
              <a:rPr lang="en-US" sz="2000" b="1" dirty="0"/>
              <a:t>ionic current</a:t>
            </a:r>
            <a:r>
              <a:rPr lang="en-US" sz="2000" dirty="0"/>
              <a:t> passes through the </a:t>
            </a:r>
            <a:r>
              <a:rPr lang="en-US" sz="2000" dirty="0" err="1"/>
              <a:t>nanopores</a:t>
            </a:r>
            <a:endParaRPr lang="en-US" sz="2000" dirty="0"/>
          </a:p>
          <a:p>
            <a:pPr>
              <a:spcBef>
                <a:spcPts val="0"/>
              </a:spcBef>
            </a:pPr>
            <a:r>
              <a:rPr lang="en-US" sz="2000" dirty="0"/>
              <a:t>When the DNA strand passes through the </a:t>
            </a:r>
            <a:r>
              <a:rPr lang="en-US" sz="2000" dirty="0" err="1"/>
              <a:t>nanopore</a:t>
            </a:r>
            <a:r>
              <a:rPr lang="en-US" sz="2000" dirty="0"/>
              <a:t>, the sequencer measures the the </a:t>
            </a:r>
            <a:r>
              <a:rPr lang="en-US" sz="2000" b="1" dirty="0"/>
              <a:t>change in current</a:t>
            </a:r>
            <a:endParaRPr lang="en-US" sz="2000" dirty="0"/>
          </a:p>
          <a:p>
            <a:pPr>
              <a:spcBef>
                <a:spcPts val="0"/>
              </a:spcBef>
            </a:pPr>
            <a:r>
              <a:rPr lang="en-US" sz="2000" dirty="0"/>
              <a:t>This change is used to identify the bases in the strand with the help of </a:t>
            </a:r>
            <a:r>
              <a:rPr lang="en-US" sz="2000" b="1" dirty="0"/>
              <a:t>different electrochemical structures </a:t>
            </a:r>
            <a:r>
              <a:rPr lang="en-US" sz="2000" dirty="0"/>
              <a:t>of the different bases</a:t>
            </a:r>
          </a:p>
          <a:p>
            <a:pPr>
              <a:spcBef>
                <a:spcPts val="0"/>
              </a:spcBef>
            </a:pPr>
            <a:endParaRPr lang="en-US" sz="2000" dirty="0"/>
          </a:p>
          <a:p>
            <a:pPr algn="just">
              <a:spcBef>
                <a:spcPts val="0"/>
              </a:spcBef>
              <a:buFont typeface="Courier New" panose="02070309020205020404" pitchFamily="49" charset="0"/>
              <a:buChar char="o"/>
            </a:pPr>
            <a:endParaRPr lang="en-US" sz="2000" dirty="0"/>
          </a:p>
          <a:p>
            <a:pPr marL="0" indent="0">
              <a:spcBef>
                <a:spcPts val="0"/>
              </a:spcBef>
              <a:buNone/>
            </a:pPr>
            <a:endParaRPr lang="en-US" sz="2000" dirty="0"/>
          </a:p>
        </p:txBody>
      </p:sp>
      <p:pic>
        <p:nvPicPr>
          <p:cNvPr id="6" name="Picture 5">
            <a:extLst>
              <a:ext uri="{FF2B5EF4-FFF2-40B4-BE49-F238E27FC236}">
                <a16:creationId xmlns:a16="http://schemas.microsoft.com/office/drawing/2014/main" id="{6A76A677-BDB8-D444-B7AF-8F6B3567A7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219200"/>
            <a:ext cx="6865710" cy="3012602"/>
          </a:xfrm>
          <a:prstGeom prst="rect">
            <a:avLst/>
          </a:prstGeom>
        </p:spPr>
      </p:pic>
    </p:spTree>
    <p:extLst>
      <p:ext uri="{BB962C8B-B14F-4D97-AF65-F5344CB8AC3E}">
        <p14:creationId xmlns:p14="http://schemas.microsoft.com/office/powerpoint/2010/main" val="1388057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p:cNvGraphicFramePr>
            <a:graphicFrameLocks/>
          </p:cNvGraphicFramePr>
          <p:nvPr/>
        </p:nvGraphicFramePr>
        <p:xfrm>
          <a:off x="0" y="1022974"/>
          <a:ext cx="9144000" cy="5332267"/>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p:txBody>
          <a:bodyPr/>
          <a:lstStyle/>
          <a:p>
            <a:r>
              <a:rPr lang="en-US" dirty="0"/>
              <a:t>The Effect of Pre-Alignment </a:t>
            </a:r>
            <a:r>
              <a:rPr lang="en-US" sz="3200" dirty="0"/>
              <a:t>(Theoretically)</a:t>
            </a:r>
            <a:endParaRPr lang="en-US" dirty="0"/>
          </a:p>
        </p:txBody>
      </p:sp>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3" name="Chart 2"/>
          <p:cNvGraphicFramePr>
            <a:graphicFrameLocks/>
          </p:cNvGraphicFramePr>
          <p:nvPr/>
        </p:nvGraphicFramePr>
        <p:xfrm>
          <a:off x="0" y="943429"/>
          <a:ext cx="9144000" cy="5332267"/>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3860653" y="2266154"/>
            <a:ext cx="5133219"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Tahoma"/>
                <a:ea typeface="+mn-ea"/>
                <a:cs typeface="+mn-cs"/>
              </a:rPr>
              <a:t>assuming alignment processes 100 Mappings/sec</a:t>
            </a:r>
          </a:p>
        </p:txBody>
      </p:sp>
      <p:cxnSp>
        <p:nvCxnSpPr>
          <p:cNvPr id="7" name="Straight Arrow Connector 6"/>
          <p:cNvCxnSpPr/>
          <p:nvPr/>
        </p:nvCxnSpPr>
        <p:spPr>
          <a:xfrm>
            <a:off x="3120571" y="1843314"/>
            <a:ext cx="589954" cy="943429"/>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33600" y="1219200"/>
            <a:ext cx="1451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Filter+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Alignment</a:t>
            </a:r>
          </a:p>
        </p:txBody>
      </p:sp>
      <p:cxnSp>
        <p:nvCxnSpPr>
          <p:cNvPr id="10" name="Straight Arrow Connector 9"/>
          <p:cNvCxnSpPr/>
          <p:nvPr/>
        </p:nvCxnSpPr>
        <p:spPr>
          <a:xfrm flipV="1">
            <a:off x="2307771" y="4180115"/>
            <a:ext cx="508000" cy="551542"/>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99457" y="4494667"/>
            <a:ext cx="14514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Target</a:t>
            </a:r>
          </a:p>
        </p:txBody>
      </p:sp>
      <p:grpSp>
        <p:nvGrpSpPr>
          <p:cNvPr id="15" name="Group 14"/>
          <p:cNvGrpSpPr/>
          <p:nvPr/>
        </p:nvGrpSpPr>
        <p:grpSpPr>
          <a:xfrm>
            <a:off x="1099457" y="2906013"/>
            <a:ext cx="7040880" cy="1625206"/>
            <a:chOff x="1249549" y="877246"/>
            <a:chExt cx="7040880" cy="1625206"/>
          </a:xfrm>
        </p:grpSpPr>
        <p:sp>
          <p:nvSpPr>
            <p:cNvPr id="16" name="Rounded Rectangle 15"/>
            <p:cNvSpPr/>
            <p:nvPr/>
          </p:nvSpPr>
          <p:spPr>
            <a:xfrm>
              <a:off x="1249549" y="959648"/>
              <a:ext cx="7040880" cy="1463040"/>
            </a:xfrm>
            <a:prstGeom prst="roundRect">
              <a:avLst>
                <a:gd name="adj" fmla="val 50000"/>
              </a:avLst>
            </a:prstGeom>
            <a:solidFill>
              <a:srgbClr val="00B050"/>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EECE1"/>
                </a:solidFill>
                <a:effectLst/>
                <a:uLnTx/>
                <a:uFillTx/>
                <a:latin typeface="europa"/>
                <a:ea typeface="+mn-ea"/>
                <a:cs typeface="+mn-cs"/>
              </a:endParaRPr>
            </a:p>
          </p:txBody>
        </p:sp>
        <p:sp>
          <p:nvSpPr>
            <p:cNvPr id="17" name="Rectangle 16"/>
            <p:cNvSpPr/>
            <p:nvPr/>
          </p:nvSpPr>
          <p:spPr>
            <a:xfrm>
              <a:off x="1938312" y="1038497"/>
              <a:ext cx="4490111"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EECE1"/>
                  </a:solidFill>
                  <a:effectLst/>
                  <a:uLnTx/>
                  <a:uFillTx/>
                  <a:latin typeface="europa"/>
                  <a:ea typeface="+mn-ea"/>
                  <a:cs typeface="+mn-cs"/>
                </a:rPr>
                <a:t>Pre-alignment saves more than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EECE1"/>
                  </a:solidFill>
                  <a:effectLst/>
                  <a:uLnTx/>
                  <a:uFillTx/>
                  <a:latin typeface="europa"/>
                  <a:ea typeface="+mn-ea"/>
                  <a:cs typeface="+mn-cs"/>
                </a:rPr>
                <a:t>40% to 80%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EECE1"/>
                  </a:solidFill>
                  <a:effectLst/>
                  <a:uLnTx/>
                  <a:uFillTx/>
                  <a:latin typeface="europa"/>
                  <a:ea typeface="+mn-ea"/>
                  <a:cs typeface="+mn-cs"/>
                </a:rPr>
                <a:t>of the total processing time</a:t>
              </a:r>
            </a:p>
          </p:txBody>
        </p:sp>
        <p:pic>
          <p:nvPicPr>
            <p:cNvPr id="18" name="Picture 6" descr="Image result for save time icon"/>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6608367" y="877246"/>
              <a:ext cx="1625205" cy="16252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31766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left)">
                                      <p:cBhvr>
                                        <p:cTn id="7" dur="3000"/>
                                        <p:tgtEl>
                                          <p:spTgt spid="3">
                                            <p:graphicEl>
                                              <a:chart seriesIdx="0" categoryIdx="-4" bldStep="series"/>
                                            </p:graphic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wipe(left)">
                                      <p:cBhvr>
                                        <p:cTn id="14" dur="3000"/>
                                        <p:tgtEl>
                                          <p:spTgt spid="3">
                                            <p:graphicEl>
                                              <a:chart seriesIdx="1" categoryIdx="-4" bldStep="series"/>
                                            </p:graphic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graphicEl>
                                              <a:chart seriesIdx="2" categoryIdx="-4" bldStep="series"/>
                                            </p:graphicEl>
                                          </p:spTgt>
                                        </p:tgtEl>
                                        <p:attrNameLst>
                                          <p:attrName>style.visibility</p:attrName>
                                        </p:attrNameLst>
                                      </p:cBhvr>
                                      <p:to>
                                        <p:strVal val="visible"/>
                                      </p:to>
                                    </p:set>
                                    <p:animEffect transition="in" filter="wipe(left)">
                                      <p:cBhvr>
                                        <p:cTn id="23" dur="3000"/>
                                        <p:tgtEl>
                                          <p:spTgt spid="3">
                                            <p:graphicEl>
                                              <a:chart seriesIdx="2" categoryIdx="-4" bldStep="series"/>
                                            </p:graphicEl>
                                          </p:spTgt>
                                        </p:tgtEl>
                                      </p:cBhvr>
                                    </p:animEffec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series" animBg="0"/>
        </p:bldSub>
      </p:bldGraphic>
      <p:bldP spid="5" grpId="0"/>
      <p:bldP spid="9"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7C86A-D113-F341-BCCA-1066132685B6}"/>
              </a:ext>
            </a:extLst>
          </p:cNvPr>
          <p:cNvSpPr>
            <a:spLocks noGrp="1"/>
          </p:cNvSpPr>
          <p:nvPr>
            <p:ph type="title"/>
          </p:nvPr>
        </p:nvSpPr>
        <p:spPr/>
        <p:txBody>
          <a:bodyPr/>
          <a:lstStyle/>
          <a:p>
            <a:r>
              <a:rPr lang="en-US"/>
              <a:t>SNPs and Personalized Medicine </a:t>
            </a:r>
          </a:p>
        </p:txBody>
      </p:sp>
      <p:sp>
        <p:nvSpPr>
          <p:cNvPr id="3" name="Slide Number Placeholder 2">
            <a:extLst>
              <a:ext uri="{FF2B5EF4-FFF2-40B4-BE49-F238E27FC236}">
                <a16:creationId xmlns:a16="http://schemas.microsoft.com/office/drawing/2014/main" id="{E7186B98-0834-6842-8B78-FC07A170399E}"/>
              </a:ext>
            </a:extLst>
          </p:cNvPr>
          <p:cNvSpPr>
            <a:spLocks noGrp="1"/>
          </p:cNvSpPr>
          <p:nvPr>
            <p:ph type="sldNum" sz="quarter" idx="11"/>
          </p:nvPr>
        </p:nvSpPr>
        <p:spPr/>
        <p:txBody>
          <a:bodyPr/>
          <a:lstStyle/>
          <a:p>
            <a:fld id="{018A7077-2B78-4FB5-8F56-24239751AEF0}" type="slidenum">
              <a:rPr lang="en-US" altLang="en-US" smtClean="0"/>
              <a:pPr/>
              <a:t>26</a:t>
            </a:fld>
            <a:endParaRPr lang="en-US" altLang="en-US"/>
          </a:p>
        </p:txBody>
      </p:sp>
      <p:pic>
        <p:nvPicPr>
          <p:cNvPr id="5" name="Picture 4">
            <a:extLst>
              <a:ext uri="{FF2B5EF4-FFF2-40B4-BE49-F238E27FC236}">
                <a16:creationId xmlns:a16="http://schemas.microsoft.com/office/drawing/2014/main" id="{2CC4191A-F9D8-FF4F-94E2-AADED90B512A}"/>
              </a:ext>
            </a:extLst>
          </p:cNvPr>
          <p:cNvPicPr>
            <a:picLocks noChangeAspect="1"/>
          </p:cNvPicPr>
          <p:nvPr/>
        </p:nvPicPr>
        <p:blipFill rotWithShape="1">
          <a:blip r:embed="rId2">
            <a:extLst>
              <a:ext uri="{28A0092B-C50C-407E-A947-70E740481C1C}">
                <a14:useLocalDpi xmlns:a14="http://schemas.microsoft.com/office/drawing/2010/main" val="0"/>
              </a:ext>
            </a:extLst>
          </a:blip>
          <a:srcRect l="2500" t="70160" r="54725" b="5901"/>
          <a:stretch/>
        </p:blipFill>
        <p:spPr>
          <a:xfrm>
            <a:off x="323528" y="4017241"/>
            <a:ext cx="6552728" cy="2292079"/>
          </a:xfrm>
          <a:prstGeom prst="rect">
            <a:avLst/>
          </a:prstGeom>
          <a:ln>
            <a:solidFill>
              <a:srgbClr val="FF0000"/>
            </a:solidFill>
          </a:ln>
        </p:spPr>
      </p:pic>
      <p:pic>
        <p:nvPicPr>
          <p:cNvPr id="7" name="Picture 6">
            <a:extLst>
              <a:ext uri="{FF2B5EF4-FFF2-40B4-BE49-F238E27FC236}">
                <a16:creationId xmlns:a16="http://schemas.microsoft.com/office/drawing/2014/main" id="{666B069C-267E-C348-B80A-68B94C19E846}"/>
              </a:ext>
            </a:extLst>
          </p:cNvPr>
          <p:cNvPicPr>
            <a:picLocks noChangeAspect="1"/>
          </p:cNvPicPr>
          <p:nvPr/>
        </p:nvPicPr>
        <p:blipFill rotWithShape="1">
          <a:blip r:embed="rId3">
            <a:extLst>
              <a:ext uri="{28A0092B-C50C-407E-A947-70E740481C1C}">
                <a14:useLocalDpi xmlns:a14="http://schemas.microsoft.com/office/drawing/2010/main" val="0"/>
              </a:ext>
            </a:extLst>
          </a:blip>
          <a:srcRect l="772" t="14026" r="54124" b="45672"/>
          <a:stretch/>
        </p:blipFill>
        <p:spPr>
          <a:xfrm>
            <a:off x="372616" y="976259"/>
            <a:ext cx="5423520" cy="3028805"/>
          </a:xfrm>
          <a:prstGeom prst="rect">
            <a:avLst/>
          </a:prstGeom>
          <a:ln>
            <a:solidFill>
              <a:srgbClr val="FF0000"/>
            </a:solidFill>
          </a:ln>
        </p:spPr>
      </p:pic>
      <p:pic>
        <p:nvPicPr>
          <p:cNvPr id="8" name="Picture 7">
            <a:extLst>
              <a:ext uri="{FF2B5EF4-FFF2-40B4-BE49-F238E27FC236}">
                <a16:creationId xmlns:a16="http://schemas.microsoft.com/office/drawing/2014/main" id="{D8532D67-8AEB-184C-B759-571700F0478C}"/>
              </a:ext>
            </a:extLst>
          </p:cNvPr>
          <p:cNvPicPr>
            <a:picLocks noChangeAspect="1"/>
          </p:cNvPicPr>
          <p:nvPr/>
        </p:nvPicPr>
        <p:blipFill rotWithShape="1">
          <a:blip r:embed="rId2">
            <a:extLst>
              <a:ext uri="{28A0092B-C50C-407E-A947-70E740481C1C}">
                <a14:useLocalDpi xmlns:a14="http://schemas.microsoft.com/office/drawing/2010/main" val="0"/>
              </a:ext>
            </a:extLst>
          </a:blip>
          <a:srcRect l="16047" t="18448" r="69779" b="57707"/>
          <a:stretch/>
        </p:blipFill>
        <p:spPr>
          <a:xfrm>
            <a:off x="6018005" y="1007322"/>
            <a:ext cx="2989312" cy="3142964"/>
          </a:xfrm>
          <a:prstGeom prst="rect">
            <a:avLst/>
          </a:prstGeom>
          <a:ln>
            <a:solidFill>
              <a:srgbClr val="FF0000"/>
            </a:solidFill>
          </a:ln>
        </p:spPr>
      </p:pic>
      <p:sp>
        <p:nvSpPr>
          <p:cNvPr id="9" name="Rectangle 8">
            <a:extLst>
              <a:ext uri="{FF2B5EF4-FFF2-40B4-BE49-F238E27FC236}">
                <a16:creationId xmlns:a16="http://schemas.microsoft.com/office/drawing/2014/main" id="{F833128E-D3EB-5448-9A6C-EFD46DD89352}"/>
              </a:ext>
            </a:extLst>
          </p:cNvPr>
          <p:cNvSpPr/>
          <p:nvPr/>
        </p:nvSpPr>
        <p:spPr>
          <a:xfrm>
            <a:off x="1811001" y="6381328"/>
            <a:ext cx="4057329" cy="369332"/>
          </a:xfrm>
          <a:prstGeom prst="rect">
            <a:avLst/>
          </a:prstGeom>
        </p:spPr>
        <p:txBody>
          <a:bodyPr wrap="none">
            <a:spAutoFit/>
          </a:bodyPr>
          <a:lstStyle/>
          <a:p>
            <a:r>
              <a:rPr lang="en-US">
                <a:solidFill>
                  <a:srgbClr val="FF0000"/>
                </a:solidFill>
              </a:rPr>
              <a:t>https://</a:t>
            </a:r>
            <a:r>
              <a:rPr lang="en-US" err="1">
                <a:solidFill>
                  <a:srgbClr val="FF0000"/>
                </a:solidFill>
              </a:rPr>
              <a:t>opensnp.org</a:t>
            </a:r>
            <a:r>
              <a:rPr lang="en-US">
                <a:solidFill>
                  <a:srgbClr val="FF0000"/>
                </a:solidFill>
              </a:rPr>
              <a:t>/</a:t>
            </a:r>
            <a:r>
              <a:rPr lang="en-US" err="1">
                <a:solidFill>
                  <a:srgbClr val="FF0000"/>
                </a:solidFill>
              </a:rPr>
              <a:t>snps</a:t>
            </a:r>
            <a:r>
              <a:rPr lang="en-US">
                <a:solidFill>
                  <a:srgbClr val="FF0000"/>
                </a:solidFill>
              </a:rPr>
              <a:t>/rs12979860</a:t>
            </a:r>
          </a:p>
        </p:txBody>
      </p:sp>
    </p:spTree>
    <p:extLst>
      <p:ext uri="{BB962C8B-B14F-4D97-AF65-F5344CB8AC3E}">
        <p14:creationId xmlns:p14="http://schemas.microsoft.com/office/powerpoint/2010/main" val="72277815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Much Larger Structural Variations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863152" y="1361625"/>
            <a:ext cx="2766527"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AUTISM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Weiss, </a:t>
            </a:r>
            <a:r>
              <a:rPr kumimoji="0" lang="en-US" sz="1800" b="0" i="1" u="none" strike="noStrike" kern="1200" cap="none" spc="0" normalizeH="0" baseline="0" noProof="0">
                <a:ln>
                  <a:noFill/>
                </a:ln>
                <a:solidFill>
                  <a:srgbClr val="000000"/>
                </a:solidFill>
                <a:effectLst/>
                <a:uLnTx/>
                <a:uFillTx/>
                <a:latin typeface="Tahoma"/>
                <a:ea typeface="+mn-ea"/>
                <a:cs typeface="+mn-cs"/>
              </a:rPr>
              <a:t>N </a:t>
            </a:r>
            <a:r>
              <a:rPr kumimoji="0" lang="en-US" sz="1800" b="0" i="1" u="none" strike="noStrike" kern="1200" cap="none" spc="0" normalizeH="0" baseline="0" noProof="0" err="1">
                <a:ln>
                  <a:noFill/>
                </a:ln>
                <a:solidFill>
                  <a:srgbClr val="000000"/>
                </a:solidFill>
                <a:effectLst/>
                <a:uLnTx/>
                <a:uFillTx/>
                <a:latin typeface="Tahoma"/>
                <a:ea typeface="+mn-ea"/>
                <a:cs typeface="+mn-cs"/>
              </a:rPr>
              <a:t>Eng</a:t>
            </a:r>
            <a:r>
              <a:rPr kumimoji="0" lang="en-US" sz="1800" b="0" i="1" u="none" strike="noStrike" kern="1200" cap="none" spc="0" normalizeH="0" baseline="0" noProof="0">
                <a:ln>
                  <a:noFill/>
                </a:ln>
                <a:solidFill>
                  <a:srgbClr val="000000"/>
                </a:solidFill>
                <a:effectLst/>
                <a:uLnTx/>
                <a:uFillTx/>
                <a:latin typeface="Tahoma"/>
                <a:ea typeface="+mn-ea"/>
                <a:cs typeface="+mn-cs"/>
              </a:rPr>
              <a:t> J Med </a:t>
            </a:r>
            <a:r>
              <a:rPr kumimoji="0" lang="en-US" sz="1800" b="0" i="0" u="none" strike="noStrike" kern="1200" cap="none" spc="0" normalizeH="0" baseline="0" noProof="0">
                <a:ln>
                  <a:noFill/>
                </a:ln>
                <a:solidFill>
                  <a:srgbClr val="000000"/>
                </a:solidFill>
                <a:effectLst/>
                <a:uLnTx/>
                <a:uFillTx/>
                <a:latin typeface="Tahoma"/>
                <a:ea typeface="+mn-ea"/>
                <a:cs typeface="+mn-cs"/>
              </a:rPr>
              <a:t>2008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Deletion of 593 kb</a:t>
            </a:r>
          </a:p>
        </p:txBody>
      </p:sp>
      <p:pic>
        <p:nvPicPr>
          <p:cNvPr id="94210" name="Picture 2" descr="Image result for autism pain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504" y="1052736"/>
            <a:ext cx="1755648" cy="1699078"/>
          </a:xfrm>
          <a:prstGeom prst="rect">
            <a:avLst/>
          </a:prstGeom>
          <a:noFill/>
          <a:extLst>
            <a:ext uri="{909E8E84-426E-40DD-AFC4-6F175D3DCCD1}">
              <a14:hiddenFill xmlns:a14="http://schemas.microsoft.com/office/drawing/2010/main">
                <a:solidFill>
                  <a:srgbClr val="FFFFFF"/>
                </a:solidFill>
              </a14:hiddenFill>
            </a:ext>
          </a:extLst>
        </p:spPr>
      </p:pic>
      <p:pic>
        <p:nvPicPr>
          <p:cNvPr id="94212" name="Picture 4" descr="Related imag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504" y="2830112"/>
            <a:ext cx="1757153" cy="175715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863152" y="3234586"/>
            <a:ext cx="235064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OBESITY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Walters, </a:t>
            </a:r>
            <a:r>
              <a:rPr kumimoji="0" lang="en-US" sz="1800" b="0" i="1" u="none" strike="noStrike" kern="1200" cap="none" spc="0" normalizeH="0" baseline="0" noProof="0">
                <a:ln>
                  <a:noFill/>
                </a:ln>
                <a:solidFill>
                  <a:srgbClr val="000000"/>
                </a:solidFill>
                <a:effectLst/>
                <a:uLnTx/>
                <a:uFillTx/>
                <a:latin typeface="Tahoma"/>
                <a:ea typeface="+mn-ea"/>
                <a:cs typeface="+mn-cs"/>
              </a:rPr>
              <a:t>Nature</a:t>
            </a:r>
            <a:r>
              <a:rPr kumimoji="0" lang="en-US" sz="1800" b="0" i="0" u="none" strike="noStrike" kern="1200" cap="none" spc="0" normalizeH="0" baseline="0" noProof="0">
                <a:ln>
                  <a:noFill/>
                </a:ln>
                <a:solidFill>
                  <a:srgbClr val="000000"/>
                </a:solidFill>
                <a:effectLst/>
                <a:uLnTx/>
                <a:uFillTx/>
                <a:latin typeface="Tahoma"/>
                <a:ea typeface="+mn-ea"/>
                <a:cs typeface="+mn-cs"/>
              </a:rPr>
              <a:t> 2010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Deletion of 593 kb</a:t>
            </a:r>
          </a:p>
        </p:txBody>
      </p:sp>
      <p:sp>
        <p:nvSpPr>
          <p:cNvPr id="11" name="Rectangle 10"/>
          <p:cNvSpPr/>
          <p:nvPr/>
        </p:nvSpPr>
        <p:spPr>
          <a:xfrm>
            <a:off x="6413985" y="1361625"/>
            <a:ext cx="285860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SCHIZOPHRENIA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McCarthy, </a:t>
            </a:r>
            <a:r>
              <a:rPr kumimoji="0" lang="en-US" sz="1800" b="0" i="1" u="none" strike="noStrike" kern="1200" cap="none" spc="0" normalizeH="0" baseline="0" noProof="0">
                <a:ln>
                  <a:noFill/>
                </a:ln>
                <a:solidFill>
                  <a:srgbClr val="000000"/>
                </a:solidFill>
                <a:effectLst/>
                <a:uLnTx/>
                <a:uFillTx/>
                <a:latin typeface="Tahoma"/>
                <a:ea typeface="+mn-ea"/>
                <a:cs typeface="+mn-cs"/>
              </a:rPr>
              <a:t>Nat Genet </a:t>
            </a:r>
            <a:r>
              <a:rPr kumimoji="0" lang="en-US" sz="1800" b="0" i="0" u="none" strike="noStrike" kern="1200" cap="none" spc="0" normalizeH="0" baseline="0" noProof="0">
                <a:ln>
                  <a:noFill/>
                </a:ln>
                <a:solidFill>
                  <a:srgbClr val="000000"/>
                </a:solidFill>
                <a:effectLst/>
                <a:uLnTx/>
                <a:uFillTx/>
                <a:latin typeface="Tahoma"/>
                <a:ea typeface="+mn-ea"/>
                <a:cs typeface="+mn-cs"/>
              </a:rPr>
              <a:t>2009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Duplication of 593 kb</a:t>
            </a:r>
          </a:p>
        </p:txBody>
      </p:sp>
      <p:sp>
        <p:nvSpPr>
          <p:cNvPr id="14" name="Rectangle 13"/>
          <p:cNvSpPr/>
          <p:nvPr/>
        </p:nvSpPr>
        <p:spPr>
          <a:xfrm>
            <a:off x="6413985" y="3234586"/>
            <a:ext cx="2817246"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UNDERWEIGHT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Tahoma"/>
                <a:ea typeface="+mn-ea"/>
                <a:cs typeface="+mn-cs"/>
              </a:rPr>
              <a:t>Jacquemont</a:t>
            </a:r>
            <a:r>
              <a:rPr kumimoji="0" lang="en-US" sz="1800" b="0" i="0" u="none" strike="noStrike" kern="1200" cap="none" spc="0" normalizeH="0" baseline="0" noProof="0">
                <a:ln>
                  <a:noFill/>
                </a:ln>
                <a:solidFill>
                  <a:srgbClr val="000000"/>
                </a:solidFill>
                <a:effectLst/>
                <a:uLnTx/>
                <a:uFillTx/>
                <a:latin typeface="Tahoma"/>
                <a:ea typeface="+mn-ea"/>
                <a:cs typeface="+mn-cs"/>
              </a:rPr>
              <a:t>, </a:t>
            </a:r>
            <a:r>
              <a:rPr kumimoji="0" lang="en-US" sz="1800" b="0" i="1" u="none" strike="noStrike" kern="1200" cap="none" spc="0" normalizeH="0" baseline="0" noProof="0">
                <a:ln>
                  <a:noFill/>
                </a:ln>
                <a:solidFill>
                  <a:srgbClr val="000000"/>
                </a:solidFill>
                <a:effectLst/>
                <a:uLnTx/>
                <a:uFillTx/>
                <a:latin typeface="Tahoma"/>
                <a:ea typeface="+mn-ea"/>
                <a:cs typeface="+mn-cs"/>
              </a:rPr>
              <a:t>Nature</a:t>
            </a:r>
            <a:r>
              <a:rPr kumimoji="0" lang="en-US" sz="1800" b="0" i="0" u="none" strike="noStrike" kern="1200" cap="none" spc="0" normalizeH="0" baseline="0" noProof="0">
                <a:ln>
                  <a:noFill/>
                </a:ln>
                <a:solidFill>
                  <a:srgbClr val="000000"/>
                </a:solidFill>
                <a:effectLst/>
                <a:uLnTx/>
                <a:uFillTx/>
                <a:latin typeface="Tahoma"/>
                <a:ea typeface="+mn-ea"/>
                <a:cs typeface="+mn-cs"/>
              </a:rPr>
              <a:t> 2011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Duplication of 593 kb</a:t>
            </a:r>
          </a:p>
        </p:txBody>
      </p:sp>
      <p:sp>
        <p:nvSpPr>
          <p:cNvPr id="7" name="Rectangle 6"/>
          <p:cNvSpPr/>
          <p:nvPr/>
        </p:nvSpPr>
        <p:spPr>
          <a:xfrm>
            <a:off x="1335000" y="5239327"/>
            <a:ext cx="286911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Deletion in the short arm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of chromosome 16 (16p11.2)</a:t>
            </a: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pic>
        <p:nvPicPr>
          <p:cNvPr id="28" name="Picture 12" descr="Image result for chromosome 16"/>
          <p:cNvPicPr>
            <a:picLocks noChangeAspect="1" noChangeArrowheads="1"/>
          </p:cNvPicPr>
          <p:nvPr/>
        </p:nvPicPr>
        <p:blipFill rotWithShape="1">
          <a:blip r:embed="rId5" cstate="print">
            <a:clrChange>
              <a:clrFrom>
                <a:srgbClr val="FFFFFE"/>
              </a:clrFrom>
              <a:clrTo>
                <a:srgbClr val="FFFFFE">
                  <a:alpha val="0"/>
                </a:srgbClr>
              </a:clrTo>
            </a:clrChange>
            <a:extLst>
              <a:ext uri="{28A0092B-C50C-407E-A947-70E740481C1C}">
                <a14:useLocalDpi xmlns:a14="http://schemas.microsoft.com/office/drawing/2010/main"/>
              </a:ext>
            </a:extLst>
          </a:blip>
          <a:srcRect/>
          <a:stretch/>
        </p:blipFill>
        <p:spPr bwMode="auto">
          <a:xfrm flipH="1">
            <a:off x="652716" y="4904032"/>
            <a:ext cx="246876" cy="14092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Image result for chromosome 16"/>
          <p:cNvPicPr>
            <a:picLocks noChangeAspect="1" noChangeArrowheads="1"/>
          </p:cNvPicPr>
          <p:nvPr/>
        </p:nvPicPr>
        <p:blipFill rotWithShape="1">
          <a:blip r:embed="rId5" cstate="print">
            <a:clrChange>
              <a:clrFrom>
                <a:srgbClr val="FFFFFE"/>
              </a:clrFrom>
              <a:clrTo>
                <a:srgbClr val="FFFFFE">
                  <a:alpha val="0"/>
                </a:srgbClr>
              </a:clrTo>
            </a:clrChange>
            <a:extLst>
              <a:ext uri="{28A0092B-C50C-407E-A947-70E740481C1C}">
                <a14:useLocalDpi xmlns:a14="http://schemas.microsoft.com/office/drawing/2010/main"/>
              </a:ext>
            </a:extLst>
          </a:blip>
          <a:srcRect/>
          <a:stretch/>
        </p:blipFill>
        <p:spPr bwMode="auto">
          <a:xfrm flipH="1">
            <a:off x="971600" y="4911292"/>
            <a:ext cx="246876" cy="1409255"/>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a:off x="607520" y="5111846"/>
            <a:ext cx="3167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7520" y="5183854"/>
            <a:ext cx="3167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967560" y="5111846"/>
            <a:ext cx="246876"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cxnSp>
        <p:nvCxnSpPr>
          <p:cNvPr id="38" name="Straight Connector 37"/>
          <p:cNvCxnSpPr/>
          <p:nvPr/>
        </p:nvCxnSpPr>
        <p:spPr>
          <a:xfrm>
            <a:off x="938810" y="5111846"/>
            <a:ext cx="3167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38810" y="5183854"/>
            <a:ext cx="3167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1" name="Picture 12" descr="Image result for chromosome 16"/>
          <p:cNvPicPr>
            <a:picLocks noChangeAspect="1" noChangeArrowheads="1"/>
          </p:cNvPicPr>
          <p:nvPr/>
        </p:nvPicPr>
        <p:blipFill rotWithShape="1">
          <a:blip r:embed="rId5" cstate="print">
            <a:clrChange>
              <a:clrFrom>
                <a:srgbClr val="FFFFFE"/>
              </a:clrFrom>
              <a:clrTo>
                <a:srgbClr val="FFFFFE">
                  <a:alpha val="0"/>
                </a:srgbClr>
              </a:clrTo>
            </a:clrChange>
            <a:extLst>
              <a:ext uri="{28A0092B-C50C-407E-A947-70E740481C1C}">
                <a14:useLocalDpi xmlns:a14="http://schemas.microsoft.com/office/drawing/2010/main"/>
              </a:ext>
            </a:extLst>
          </a:blip>
          <a:srcRect/>
          <a:stretch/>
        </p:blipFill>
        <p:spPr bwMode="auto">
          <a:xfrm flipH="1">
            <a:off x="5068535" y="4911494"/>
            <a:ext cx="246876" cy="140925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Image result for chromosome 16"/>
          <p:cNvPicPr>
            <a:picLocks noChangeAspect="1" noChangeArrowheads="1"/>
          </p:cNvPicPr>
          <p:nvPr/>
        </p:nvPicPr>
        <p:blipFill rotWithShape="1">
          <a:blip r:embed="rId5" cstate="print">
            <a:clrChange>
              <a:clrFrom>
                <a:srgbClr val="FFFFFE"/>
              </a:clrFrom>
              <a:clrTo>
                <a:srgbClr val="FFFFFE">
                  <a:alpha val="0"/>
                </a:srgbClr>
              </a:clrTo>
            </a:clrChange>
            <a:extLst>
              <a:ext uri="{28A0092B-C50C-407E-A947-70E740481C1C}">
                <a14:useLocalDpi xmlns:a14="http://schemas.microsoft.com/office/drawing/2010/main"/>
              </a:ext>
            </a:extLst>
          </a:blip>
          <a:srcRect/>
          <a:stretch/>
        </p:blipFill>
        <p:spPr bwMode="auto">
          <a:xfrm flipH="1">
            <a:off x="5387419" y="4918754"/>
            <a:ext cx="246876" cy="1409255"/>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Connector 42"/>
          <p:cNvCxnSpPr/>
          <p:nvPr/>
        </p:nvCxnSpPr>
        <p:spPr>
          <a:xfrm>
            <a:off x="5027379" y="5121187"/>
            <a:ext cx="3167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027379" y="5193195"/>
            <a:ext cx="3167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5424664" y="5121187"/>
            <a:ext cx="164592" cy="72008"/>
          </a:xfrm>
          <a:prstGeom prst="rect">
            <a:avLst/>
          </a:prstGeom>
          <a:solidFill>
            <a:srgbClr val="0BA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cxnSp>
        <p:nvCxnSpPr>
          <p:cNvPr id="47" name="Straight Connector 46"/>
          <p:cNvCxnSpPr/>
          <p:nvPr/>
        </p:nvCxnSpPr>
        <p:spPr>
          <a:xfrm>
            <a:off x="5358669" y="5193195"/>
            <a:ext cx="3167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5424664" y="5043385"/>
            <a:ext cx="164592" cy="72008"/>
          </a:xfrm>
          <a:prstGeom prst="rect">
            <a:avLst/>
          </a:prstGeom>
          <a:solidFill>
            <a:srgbClr val="0BA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cxnSp>
        <p:nvCxnSpPr>
          <p:cNvPr id="49" name="Straight Connector 48"/>
          <p:cNvCxnSpPr/>
          <p:nvPr/>
        </p:nvCxnSpPr>
        <p:spPr>
          <a:xfrm>
            <a:off x="5358669" y="5043385"/>
            <a:ext cx="3167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358669" y="5121187"/>
            <a:ext cx="3167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5958734" y="5239326"/>
            <a:ext cx="284565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Duplication in the short arm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of chromosome 16 (16p11.2)</a:t>
            </a: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pic>
        <p:nvPicPr>
          <p:cNvPr id="94222" name="Picture 14" descr="Image result for thin man painti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644008" y="2837071"/>
            <a:ext cx="1743008" cy="1755648"/>
          </a:xfrm>
          <a:prstGeom prst="rect">
            <a:avLst/>
          </a:prstGeom>
          <a:noFill/>
          <a:extLst>
            <a:ext uri="{909E8E84-426E-40DD-AFC4-6F175D3DCCD1}">
              <a14:hiddenFill xmlns:a14="http://schemas.microsoft.com/office/drawing/2010/main">
                <a:solidFill>
                  <a:srgbClr val="FFFFFF"/>
                </a:solidFill>
              </a14:hiddenFill>
            </a:ext>
          </a:extLst>
        </p:spPr>
      </p:pic>
      <p:pic>
        <p:nvPicPr>
          <p:cNvPr id="94234" name="Picture 26" descr="Related image"/>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r="-3967"/>
          <a:stretch/>
        </p:blipFill>
        <p:spPr bwMode="auto">
          <a:xfrm>
            <a:off x="4642503" y="1052603"/>
            <a:ext cx="1847342" cy="17556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4D83407-19CD-F04E-96D5-3B08694C8ED3}"/>
              </a:ext>
            </a:extLst>
          </p:cNvPr>
          <p:cNvSpPr/>
          <p:nvPr/>
        </p:nvSpPr>
        <p:spPr>
          <a:xfrm>
            <a:off x="5068535" y="6409343"/>
            <a:ext cx="303576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CNV: copy number variation</a:t>
            </a:r>
          </a:p>
        </p:txBody>
      </p:sp>
    </p:spTree>
    <p:extLst>
      <p:ext uri="{BB962C8B-B14F-4D97-AF65-F5344CB8AC3E}">
        <p14:creationId xmlns:p14="http://schemas.microsoft.com/office/powerpoint/2010/main" val="49576779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3682A-512B-8248-B858-65BE428348BC}"/>
              </a:ext>
            </a:extLst>
          </p:cNvPr>
          <p:cNvSpPr>
            <a:spLocks noGrp="1"/>
          </p:cNvSpPr>
          <p:nvPr>
            <p:ph type="title"/>
          </p:nvPr>
        </p:nvSpPr>
        <p:spPr/>
        <p:txBody>
          <a:bodyPr/>
          <a:lstStyle/>
          <a:p>
            <a:r>
              <a:rPr lang="en-US"/>
              <a:t>Recommended Reading</a:t>
            </a:r>
          </a:p>
        </p:txBody>
      </p:sp>
      <p:pic>
        <p:nvPicPr>
          <p:cNvPr id="7" name="Content Placeholder 6">
            <a:extLst>
              <a:ext uri="{FF2B5EF4-FFF2-40B4-BE49-F238E27FC236}">
                <a16:creationId xmlns:a16="http://schemas.microsoft.com/office/drawing/2014/main" id="{BFA1BD7E-3A95-C940-8D6F-D17A93FADC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093779"/>
            <a:ext cx="8610600" cy="4683175"/>
          </a:xfrm>
        </p:spPr>
      </p:pic>
      <p:sp>
        <p:nvSpPr>
          <p:cNvPr id="4" name="Slide Number Placeholder 3">
            <a:extLst>
              <a:ext uri="{FF2B5EF4-FFF2-40B4-BE49-F238E27FC236}">
                <a16:creationId xmlns:a16="http://schemas.microsoft.com/office/drawing/2014/main" id="{D6A22971-C9C1-D04C-879F-66CDECC814D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615FD068-F46F-0342-B00F-7C46CC9E2423}"/>
              </a:ext>
            </a:extLst>
          </p:cNvPr>
          <p:cNvSpPr/>
          <p:nvPr/>
        </p:nvSpPr>
        <p:spPr>
          <a:xfrm>
            <a:off x="335003" y="6058972"/>
            <a:ext cx="878803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Ho+,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Structural variation in the sequencing era</a:t>
            </a:r>
            <a:r>
              <a:rPr kumimoji="0" lang="en-US" sz="1800" b="0" i="0" u="none" strike="noStrike" kern="1200" cap="none" spc="0" normalizeH="0" baseline="0" noProof="0" dirty="0">
                <a:ln>
                  <a:noFill/>
                </a:ln>
                <a:solidFill>
                  <a:srgbClr val="000000"/>
                </a:solidFill>
                <a:effectLst/>
                <a:uLnTx/>
                <a:uFillTx/>
                <a:latin typeface="Tahoma"/>
                <a:ea typeface="+mn-ea"/>
                <a:cs typeface="+mn-cs"/>
              </a:rPr>
              <a:t>", Nature Reviews Genetics, 2020</a:t>
            </a:r>
          </a:p>
        </p:txBody>
      </p:sp>
    </p:spTree>
    <p:extLst>
      <p:ext uri="{BB962C8B-B14F-4D97-AF65-F5344CB8AC3E}">
        <p14:creationId xmlns:p14="http://schemas.microsoft.com/office/powerpoint/2010/main" val="453723002"/>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TextBox 12"/>
          <p:cNvSpPr txBox="1"/>
          <p:nvPr/>
        </p:nvSpPr>
        <p:spPr>
          <a:xfrm>
            <a:off x="457200" y="180094"/>
            <a:ext cx="8525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Metagenomics, genome assembly, de novo sequencing</a:t>
            </a:r>
          </a:p>
        </p:txBody>
      </p:sp>
      <p:pic>
        <p:nvPicPr>
          <p:cNvPr id="7170" name="Picture 2" descr="Image result for Quikr"/>
          <p:cNvPicPr>
            <a:picLocks noChangeAspect="1" noChangeArrowheads="1"/>
          </p:cNvPicPr>
          <p:nvPr/>
        </p:nvPicPr>
        <p:blipFill rotWithShape="1">
          <a:blip r:embed="rId3">
            <a:extLst>
              <a:ext uri="{28A0092B-C50C-407E-A947-70E740481C1C}">
                <a14:useLocalDpi xmlns:a14="http://schemas.microsoft.com/office/drawing/2010/main" val="0"/>
              </a:ext>
            </a:extLst>
          </a:blip>
          <a:srcRect l="3649" t="1978" r="2811" b="1795"/>
          <a:stretch/>
        </p:blipFill>
        <p:spPr bwMode="auto">
          <a:xfrm rot="16200000">
            <a:off x="4123020" y="1645732"/>
            <a:ext cx="4320480" cy="51507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8126" y="5882440"/>
            <a:ext cx="377757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hlinkClick r:id="rId4"/>
              </a:rPr>
              <a:t>http://math.oregonstate.edu/~koslickd</a:t>
            </a:r>
            <a:r>
              <a:rPr kumimoji="0" lang="en-US" sz="16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6" name="Rectangle 5"/>
          <p:cNvSpPr/>
          <p:nvPr/>
        </p:nvSpPr>
        <p:spPr>
          <a:xfrm>
            <a:off x="591735" y="5513108"/>
            <a:ext cx="28777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F33"/>
                </a:solidFill>
                <a:effectLst/>
                <a:uLnTx/>
                <a:uFillTx/>
                <a:latin typeface="Arial" panose="020B0604020202020204" pitchFamily="34" charset="0"/>
                <a:ea typeface="+mn-ea"/>
                <a:cs typeface="+mn-cs"/>
              </a:rPr>
              <a:t>uncleaned de </a:t>
            </a:r>
            <a:r>
              <a:rPr kumimoji="0" lang="en-US" sz="1800" b="0" i="0" u="none" strike="noStrike" kern="1200" cap="none" spc="0" normalizeH="0" baseline="0" noProof="0" dirty="0" err="1">
                <a:ln>
                  <a:noFill/>
                </a:ln>
                <a:solidFill>
                  <a:srgbClr val="292F33"/>
                </a:solidFill>
                <a:effectLst/>
                <a:uLnTx/>
                <a:uFillTx/>
                <a:latin typeface="Arial" panose="020B0604020202020204" pitchFamily="34" charset="0"/>
                <a:ea typeface="+mn-ea"/>
                <a:cs typeface="+mn-cs"/>
              </a:rPr>
              <a:t>Bruijn</a:t>
            </a:r>
            <a:r>
              <a:rPr kumimoji="0" lang="en-US" sz="1800" b="0" i="0" u="none" strike="noStrike" kern="1200" cap="none" spc="0" normalizeH="0" baseline="0" noProof="0" dirty="0">
                <a:ln>
                  <a:noFill/>
                </a:ln>
                <a:solidFill>
                  <a:srgbClr val="292F33"/>
                </a:solidFill>
                <a:effectLst/>
                <a:uLnTx/>
                <a:uFillTx/>
                <a:latin typeface="Arial" panose="020B0604020202020204" pitchFamily="34" charset="0"/>
                <a:ea typeface="+mn-ea"/>
                <a:cs typeface="+mn-cs"/>
              </a:rPr>
              <a:t> graph</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7174" name="Picture 6" descr="Image result for de bruijn graph genome assembly"/>
          <p:cNvPicPr>
            <a:picLocks noChangeAspect="1" noChangeArrowheads="1"/>
          </p:cNvPicPr>
          <p:nvPr/>
        </p:nvPicPr>
        <p:blipFill rotWithShape="1">
          <a:blip r:embed="rId5">
            <a:extLst>
              <a:ext uri="{28A0092B-C50C-407E-A947-70E740481C1C}">
                <a14:useLocalDpi xmlns:a14="http://schemas.microsoft.com/office/drawing/2010/main" val="0"/>
              </a:ext>
            </a:extLst>
          </a:blip>
          <a:srcRect r="31572"/>
          <a:stretch/>
        </p:blipFill>
        <p:spPr bwMode="auto">
          <a:xfrm>
            <a:off x="258812" y="2508703"/>
            <a:ext cx="3230450" cy="23604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6743" y="627549"/>
            <a:ext cx="9010515" cy="1569660"/>
          </a:xfrm>
          <a:prstGeom prst="rect">
            <a:avLst/>
          </a:prstGeom>
          <a:solidFill>
            <a:schemeClr val="bg1"/>
          </a:solidFill>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ahoma"/>
                <a:ea typeface="+mn-ea"/>
                <a:cs typeface="+mn-cs"/>
              </a:rPr>
              <a:t>Question 2: Given a bunch of short sequences, Can you identify the approximate species cluster for </a:t>
            </a:r>
            <a:r>
              <a:rPr kumimoji="0" lang="en-US" sz="3200" b="0" i="0" u="none" strike="noStrike" kern="1200" cap="none" spc="0" normalizeH="0" baseline="0" noProof="0" dirty="0" err="1">
                <a:ln>
                  <a:noFill/>
                </a:ln>
                <a:solidFill>
                  <a:srgbClr val="0070C0"/>
                </a:solidFill>
                <a:effectLst/>
                <a:uLnTx/>
                <a:uFillTx/>
                <a:latin typeface="Tahoma"/>
                <a:ea typeface="+mn-ea"/>
                <a:cs typeface="+mn-cs"/>
              </a:rPr>
              <a:t>genomically</a:t>
            </a:r>
            <a:r>
              <a:rPr kumimoji="0" lang="en-US" sz="3200" b="0" i="0" u="none" strike="noStrike" kern="1200" cap="none" spc="0" normalizeH="0" baseline="0" noProof="0" dirty="0">
                <a:ln>
                  <a:noFill/>
                </a:ln>
                <a:solidFill>
                  <a:srgbClr val="0070C0"/>
                </a:solidFill>
                <a:effectLst/>
                <a:uLnTx/>
                <a:uFillTx/>
                <a:latin typeface="Tahoma"/>
                <a:ea typeface="+mn-ea"/>
                <a:cs typeface="+mn-cs"/>
              </a:rPr>
              <a:t> unknown organisms (bacteria)?</a:t>
            </a:r>
          </a:p>
        </p:txBody>
      </p:sp>
    </p:spTree>
    <p:extLst>
      <p:ext uri="{BB962C8B-B14F-4D97-AF65-F5344CB8AC3E}">
        <p14:creationId xmlns:p14="http://schemas.microsoft.com/office/powerpoint/2010/main" val="336212006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Our Dream (circa 2007)</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pPr lvl="1"/>
            <a:r>
              <a:rPr lang="en-US" dirty="0"/>
              <a:t>Which of these DNAs does this DNA segment match with?</a:t>
            </a:r>
          </a:p>
          <a:p>
            <a:pPr lvl="1"/>
            <a:r>
              <a:rPr lang="en-US" dirty="0"/>
              <a:t>What is the likely genetic disposition of this patient to this drug?</a:t>
            </a:r>
          </a:p>
          <a:p>
            <a:pPr lvl="1"/>
            <a:r>
              <a:rPr lang="en-US" dirty="0"/>
              <a:t>What disease/condition might this particular DNA/RNA piece associated with?</a:t>
            </a:r>
          </a:p>
          <a:p>
            <a:pPr lvl="1"/>
            <a:r>
              <a:rPr lang="en-US" dirty="0"/>
              <a:t>. . . </a:t>
            </a:r>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42792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267135-1DF3-9F44-84B1-3544D6C09EDD}"/>
              </a:ext>
            </a:extLst>
          </p:cNvPr>
          <p:cNvPicPr>
            <a:picLocks noChangeAspect="1"/>
          </p:cNvPicPr>
          <p:nvPr/>
        </p:nvPicPr>
        <p:blipFill>
          <a:blip r:embed="rId2"/>
          <a:stretch>
            <a:fillRect/>
          </a:stretch>
        </p:blipFill>
        <p:spPr>
          <a:xfrm>
            <a:off x="560082" y="980728"/>
            <a:ext cx="8023836" cy="5343875"/>
          </a:xfrm>
          <a:prstGeom prst="rect">
            <a:avLst/>
          </a:prstGeom>
        </p:spPr>
      </p:pic>
      <p:sp>
        <p:nvSpPr>
          <p:cNvPr id="2" name="Title 1"/>
          <p:cNvSpPr>
            <a:spLocks noGrp="1"/>
          </p:cNvSpPr>
          <p:nvPr>
            <p:ph type="title"/>
          </p:nvPr>
        </p:nvSpPr>
        <p:spPr/>
        <p:txBody>
          <a:bodyPr/>
          <a:lstStyle/>
          <a:p>
            <a:r>
              <a:rPr lang="en-US"/>
              <a:t>Population-Scale Microbiome Profiling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187624" y="6411278"/>
            <a:ext cx="698477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ahoma"/>
                <a:ea typeface="+mn-ea"/>
                <a:cs typeface="+mn-cs"/>
                <a:hlinkClick r:id="rId3"/>
              </a:rPr>
              <a:t>https://blog.wego.com/7-crowded-places-and-events-that-you-will-love/</a:t>
            </a:r>
            <a:r>
              <a:rPr kumimoji="0" lang="ar-SA" sz="1400" b="0" i="0" u="none" strike="noStrike" kern="1200" cap="none" spc="0" normalizeH="0" baseline="0" noProof="0">
                <a:ln>
                  <a:noFill/>
                </a:ln>
                <a:solidFill>
                  <a:srgbClr val="000000"/>
                </a:solidFill>
                <a:effectLst/>
                <a:uLnTx/>
                <a:uFillTx/>
                <a:latin typeface="Tahoma"/>
                <a:ea typeface="+mn-ea"/>
                <a:cs typeface="+mn-cs"/>
              </a:rPr>
              <a:t> </a:t>
            </a: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4718459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35888" cy="1066800"/>
          </a:xfrm>
        </p:spPr>
        <p:txBody>
          <a:bodyPr/>
          <a:lstStyle/>
          <a:p>
            <a:r>
              <a:rPr lang="en-US" dirty="0"/>
              <a:t>City-Scale Microbiome Profiling</a:t>
            </a:r>
          </a:p>
        </p:txBody>
      </p:sp>
      <p:pic>
        <p:nvPicPr>
          <p:cNvPr id="5" name="Content Placeholder 4" descr="Screen Clipping"/>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34168" y="764704"/>
            <a:ext cx="7462718" cy="6096000"/>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10" name="Rectangle 9">
            <a:extLst>
              <a:ext uri="{FF2B5EF4-FFF2-40B4-BE49-F238E27FC236}">
                <a16:creationId xmlns:a16="http://schemas.microsoft.com/office/drawing/2014/main" id="{1DE7222A-951F-C048-84DD-9A1818D27B5A}"/>
              </a:ext>
            </a:extLst>
          </p:cNvPr>
          <p:cNvSpPr/>
          <p:nvPr/>
        </p:nvSpPr>
        <p:spPr>
          <a:xfrm>
            <a:off x="3635897" y="5556595"/>
            <a:ext cx="5184576" cy="8309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000000"/>
                </a:solidFill>
                <a:effectLst/>
                <a:uLnTx/>
                <a:uFillTx/>
                <a:latin typeface="Tahoma"/>
                <a:ea typeface="+mn-ea"/>
                <a:cs typeface="+mn-cs"/>
              </a:rPr>
              <a:t>Afshinnekoo</a:t>
            </a:r>
            <a:r>
              <a:rPr kumimoji="0" lang="en-US" sz="1600" b="0" i="0" u="none" strike="noStrike" kern="1200" cap="none" spc="0" normalizeH="0" baseline="0" noProof="0">
                <a:ln>
                  <a:noFill/>
                </a:ln>
                <a:solidFill>
                  <a:srgbClr val="000000"/>
                </a:solidFill>
                <a:effectLst/>
                <a:uLnTx/>
                <a:uFillTx/>
                <a:latin typeface="Tahoma"/>
                <a:ea typeface="+mn-ea"/>
                <a:cs typeface="+mn-cs"/>
              </a:rPr>
              <a:t>+, "</a:t>
            </a:r>
            <a:r>
              <a:rPr kumimoji="0" lang="en-US" sz="1600" b="0" i="0" u="none" strike="noStrike" kern="1200" cap="none" spc="0" normalizeH="0" baseline="0" noProof="0">
                <a:ln>
                  <a:noFill/>
                </a:ln>
                <a:solidFill>
                  <a:srgbClr val="000000"/>
                </a:solidFill>
                <a:effectLst/>
                <a:uLnTx/>
                <a:uFillTx/>
                <a:latin typeface="Tahoma"/>
                <a:ea typeface="+mn-ea"/>
                <a:cs typeface="+mn-cs"/>
                <a:hlinkClick r:id="rId4"/>
              </a:rPr>
              <a:t>Geospatial Resolution of Human and Bacterial Diversity with City-Scale Metagenomics</a:t>
            </a:r>
            <a:r>
              <a:rPr kumimoji="0" lang="en-US" sz="1600" b="0" i="0" u="none" strike="noStrike" kern="1200" cap="none" spc="0" normalizeH="0" baseline="0" noProof="0">
                <a:ln>
                  <a:noFill/>
                </a:ln>
                <a:solidFill>
                  <a:srgbClr val="000000"/>
                </a:solidFill>
                <a:effectLst/>
                <a:uLnTx/>
                <a:uFillTx/>
                <a:latin typeface="Tahoma"/>
                <a:ea typeface="+mn-ea"/>
                <a:cs typeface="+mn-cs"/>
              </a:rPr>
              <a:t>", Cell Systems, 2015</a:t>
            </a:r>
          </a:p>
        </p:txBody>
      </p:sp>
    </p:spTree>
    <p:extLst>
      <p:ext uri="{BB962C8B-B14F-4D97-AF65-F5344CB8AC3E}">
        <p14:creationId xmlns:p14="http://schemas.microsoft.com/office/powerpoint/2010/main" val="201470702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5730A-47B0-D949-A912-EC2F725C6EAD}"/>
              </a:ext>
            </a:extLst>
          </p:cNvPr>
          <p:cNvSpPr>
            <a:spLocks noGrp="1"/>
          </p:cNvSpPr>
          <p:nvPr>
            <p:ph type="title"/>
          </p:nvPr>
        </p:nvSpPr>
        <p:spPr>
          <a:xfrm>
            <a:off x="228600" y="152400"/>
            <a:ext cx="8903034" cy="1066800"/>
          </a:xfrm>
        </p:spPr>
        <p:txBody>
          <a:bodyPr/>
          <a:lstStyle/>
          <a:p>
            <a:r>
              <a:rPr lang="en-US" dirty="0"/>
              <a:t>Another Question: Example from 2020</a:t>
            </a:r>
          </a:p>
        </p:txBody>
      </p:sp>
      <p:sp>
        <p:nvSpPr>
          <p:cNvPr id="4" name="Slide Number Placeholder 3">
            <a:extLst>
              <a:ext uri="{FF2B5EF4-FFF2-40B4-BE49-F238E27FC236}">
                <a16:creationId xmlns:a16="http://schemas.microsoft.com/office/drawing/2014/main" id="{98930A62-F59B-624C-BB84-C9FBB9A0413D}"/>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16949F5-6F85-CE49-BD45-A0C27455A6C6}"/>
              </a:ext>
            </a:extLst>
          </p:cNvPr>
          <p:cNvPicPr>
            <a:picLocks noChangeAspect="1"/>
          </p:cNvPicPr>
          <p:nvPr/>
        </p:nvPicPr>
        <p:blipFill>
          <a:blip r:embed="rId2"/>
          <a:stretch>
            <a:fillRect/>
          </a:stretch>
        </p:blipFill>
        <p:spPr>
          <a:xfrm>
            <a:off x="0" y="950575"/>
            <a:ext cx="9144000" cy="2123372"/>
          </a:xfrm>
          <a:prstGeom prst="rect">
            <a:avLst/>
          </a:prstGeom>
        </p:spPr>
      </p:pic>
      <p:pic>
        <p:nvPicPr>
          <p:cNvPr id="6" name="Picture 5">
            <a:extLst>
              <a:ext uri="{FF2B5EF4-FFF2-40B4-BE49-F238E27FC236}">
                <a16:creationId xmlns:a16="http://schemas.microsoft.com/office/drawing/2014/main" id="{3C3AA88A-5F39-0744-80BD-395C5DEAF9D4}"/>
              </a:ext>
            </a:extLst>
          </p:cNvPr>
          <p:cNvPicPr>
            <a:picLocks noChangeAspect="1"/>
          </p:cNvPicPr>
          <p:nvPr/>
        </p:nvPicPr>
        <p:blipFill>
          <a:blip r:embed="rId3"/>
          <a:stretch>
            <a:fillRect/>
          </a:stretch>
        </p:blipFill>
        <p:spPr>
          <a:xfrm>
            <a:off x="1676400" y="3105902"/>
            <a:ext cx="5410200" cy="3594936"/>
          </a:xfrm>
          <a:prstGeom prst="rect">
            <a:avLst/>
          </a:prstGeom>
        </p:spPr>
      </p:pic>
      <p:sp>
        <p:nvSpPr>
          <p:cNvPr id="7" name="TextBox 6">
            <a:extLst>
              <a:ext uri="{FF2B5EF4-FFF2-40B4-BE49-F238E27FC236}">
                <a16:creationId xmlns:a16="http://schemas.microsoft.com/office/drawing/2014/main" id="{A2B8CED8-A1A9-BC46-ACB3-6E83444CCFA3}"/>
              </a:ext>
            </a:extLst>
          </p:cNvPr>
          <p:cNvSpPr txBox="1"/>
          <p:nvPr/>
        </p:nvSpPr>
        <p:spPr>
          <a:xfrm>
            <a:off x="4533900" y="6702831"/>
            <a:ext cx="4597734" cy="18466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Source: https://nanoporetech.com/about-us/news/200-oxford-nanopore-sequencers-have-left-uk-china-support-rapid-near-sample</a:t>
            </a:r>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5569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5F3C-6A07-CC45-8619-B8A25009DAC1}"/>
              </a:ext>
            </a:extLst>
          </p:cNvPr>
          <p:cNvSpPr>
            <a:spLocks noGrp="1"/>
          </p:cNvSpPr>
          <p:nvPr>
            <p:ph type="title"/>
          </p:nvPr>
        </p:nvSpPr>
        <p:spPr/>
        <p:txBody>
          <a:bodyPr/>
          <a:lstStyle/>
          <a:p>
            <a:r>
              <a:rPr lang="en-US" dirty="0"/>
              <a:t>Example: Scalable SARS-CoV-2 Testing</a:t>
            </a:r>
          </a:p>
        </p:txBody>
      </p:sp>
      <p:pic>
        <p:nvPicPr>
          <p:cNvPr id="6" name="Content Placeholder 5">
            <a:extLst>
              <a:ext uri="{FF2B5EF4-FFF2-40B4-BE49-F238E27FC236}">
                <a16:creationId xmlns:a16="http://schemas.microsoft.com/office/drawing/2014/main" id="{4174EB2D-52BF-EA41-BAD2-DFBEC5135B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978073"/>
            <a:ext cx="8610600" cy="4683175"/>
          </a:xfrm>
        </p:spPr>
      </p:pic>
      <p:sp>
        <p:nvSpPr>
          <p:cNvPr id="4" name="Slide Number Placeholder 3">
            <a:extLst>
              <a:ext uri="{FF2B5EF4-FFF2-40B4-BE49-F238E27FC236}">
                <a16:creationId xmlns:a16="http://schemas.microsoft.com/office/drawing/2014/main" id="{0C052D59-D03C-654F-A70A-38FFE9E3639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79578754-F386-AB4C-97BD-5E60DBE9217B}"/>
              </a:ext>
            </a:extLst>
          </p:cNvPr>
          <p:cNvSpPr/>
          <p:nvPr/>
        </p:nvSpPr>
        <p:spPr>
          <a:xfrm>
            <a:off x="381000" y="5734997"/>
            <a:ext cx="84582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Bloom+, "</a:t>
            </a:r>
            <a:r>
              <a:rPr kumimoji="0" lang="en-US" sz="1800" b="0" i="0" u="none" strike="noStrike" kern="1200" cap="none" spc="0" normalizeH="0" baseline="0" noProof="0">
                <a:ln>
                  <a:noFill/>
                </a:ln>
                <a:solidFill>
                  <a:srgbClr val="000000"/>
                </a:solidFill>
                <a:effectLst/>
                <a:uLnTx/>
                <a:uFillTx/>
                <a:latin typeface="Tahoma"/>
                <a:ea typeface="+mn-ea"/>
                <a:cs typeface="+mn-cs"/>
                <a:hlinkClick r:id="rId3"/>
              </a:rPr>
              <a:t>Swab-Seq: A high-throughput platform for massively scaled up SARS-CoV-2 testing</a:t>
            </a:r>
            <a:r>
              <a:rPr kumimoji="0" lang="en-US" sz="1800" b="0" i="0" u="none" strike="noStrike" kern="1200" cap="none" spc="0" normalizeH="0" baseline="0" noProof="0">
                <a:ln>
                  <a:noFill/>
                </a:ln>
                <a:solidFill>
                  <a:srgbClr val="000000"/>
                </a:solidFill>
                <a:effectLst/>
                <a:uLnTx/>
                <a:uFillTx/>
                <a:latin typeface="Tahoma"/>
                <a:ea typeface="+mn-ea"/>
                <a:cs typeface="+mn-cs"/>
              </a:rPr>
              <a:t>", </a:t>
            </a:r>
            <a:r>
              <a:rPr kumimoji="0" lang="en-US" sz="1800" b="0" i="1" u="none" strike="noStrike" kern="1200" cap="none" spc="0" normalizeH="0" baseline="0" noProof="0" err="1">
                <a:ln>
                  <a:noFill/>
                </a:ln>
                <a:solidFill>
                  <a:srgbClr val="000000"/>
                </a:solidFill>
                <a:effectLst/>
                <a:uLnTx/>
                <a:uFillTx/>
                <a:latin typeface="Tahoma"/>
                <a:ea typeface="+mn-ea"/>
                <a:cs typeface="+mn-cs"/>
              </a:rPr>
              <a:t>medRxiv</a:t>
            </a:r>
            <a:r>
              <a:rPr kumimoji="0" lang="en-US" sz="1800" b="0" i="0" u="none" strike="noStrike" kern="1200" cap="none" spc="0" normalizeH="0" baseline="0" noProof="0">
                <a:ln>
                  <a:noFill/>
                </a:ln>
                <a:solidFill>
                  <a:srgbClr val="000000"/>
                </a:solidFill>
                <a:effectLst/>
                <a:uLnTx/>
                <a:uFillTx/>
                <a:latin typeface="Tahoma"/>
                <a:ea typeface="+mn-ea"/>
                <a:cs typeface="+mn-cs"/>
              </a:rPr>
              <a:t>, 2020</a:t>
            </a:r>
          </a:p>
        </p:txBody>
      </p:sp>
    </p:spTree>
    <p:extLst>
      <p:ext uri="{BB962C8B-B14F-4D97-AF65-F5344CB8AC3E}">
        <p14:creationId xmlns:p14="http://schemas.microsoft.com/office/powerpoint/2010/main" val="26769515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3BE97-2D0F-7244-84AC-AE07AA050571}"/>
              </a:ext>
            </a:extLst>
          </p:cNvPr>
          <p:cNvSpPr>
            <a:spLocks noGrp="1"/>
          </p:cNvSpPr>
          <p:nvPr>
            <p:ph type="title"/>
          </p:nvPr>
        </p:nvSpPr>
        <p:spPr>
          <a:xfrm>
            <a:off x="228600" y="152400"/>
            <a:ext cx="8807896" cy="1066800"/>
          </a:xfrm>
        </p:spPr>
        <p:txBody>
          <a:bodyPr/>
          <a:lstStyle/>
          <a:p>
            <a:r>
              <a:rPr lang="en-US" sz="3600" dirty="0"/>
              <a:t>Example: Rapid Surveillance of Ebola Outbreak</a:t>
            </a:r>
          </a:p>
        </p:txBody>
      </p:sp>
      <p:pic>
        <p:nvPicPr>
          <p:cNvPr id="6" name="Content Placeholder 5">
            <a:extLst>
              <a:ext uri="{FF2B5EF4-FFF2-40B4-BE49-F238E27FC236}">
                <a16:creationId xmlns:a16="http://schemas.microsoft.com/office/drawing/2014/main" id="{FAB50219-E419-6C41-82FB-91FBACAC87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5111" y="959464"/>
            <a:ext cx="6513779" cy="5203590"/>
          </a:xfrm>
        </p:spPr>
      </p:pic>
      <p:sp>
        <p:nvSpPr>
          <p:cNvPr id="4" name="Slide Number Placeholder 3">
            <a:extLst>
              <a:ext uri="{FF2B5EF4-FFF2-40B4-BE49-F238E27FC236}">
                <a16:creationId xmlns:a16="http://schemas.microsoft.com/office/drawing/2014/main" id="{8D1405CF-89C8-4A45-82AD-9D0EC0CE1B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74AE59CE-B97B-4446-807B-6FEB99210EAA}"/>
              </a:ext>
            </a:extLst>
          </p:cNvPr>
          <p:cNvSpPr/>
          <p:nvPr/>
        </p:nvSpPr>
        <p:spPr>
          <a:xfrm>
            <a:off x="0" y="6058972"/>
            <a:ext cx="918023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Quick+, “</a:t>
            </a:r>
            <a:r>
              <a:rPr kumimoji="0" lang="en-US" sz="1800" b="0" i="0" u="none" strike="noStrike" kern="1200" cap="none" spc="0" normalizeH="0" baseline="0" noProof="0">
                <a:ln>
                  <a:noFill/>
                </a:ln>
                <a:solidFill>
                  <a:srgbClr val="000000"/>
                </a:solidFill>
                <a:effectLst/>
                <a:uLnTx/>
                <a:uFillTx/>
                <a:latin typeface="Tahoma"/>
                <a:ea typeface="+mn-ea"/>
                <a:cs typeface="+mn-cs"/>
                <a:hlinkClick r:id="rId3"/>
              </a:rPr>
              <a:t>Real-time, portable genome sequencing for Ebola surveillance</a:t>
            </a:r>
            <a:r>
              <a:rPr kumimoji="0" lang="en-US" sz="1800" b="0" i="0" u="none" strike="noStrike" kern="1200" cap="none" spc="0" normalizeH="0" baseline="0" noProof="0">
                <a:ln>
                  <a:noFill/>
                </a:ln>
                <a:solidFill>
                  <a:srgbClr val="000000"/>
                </a:solidFill>
                <a:effectLst/>
                <a:uLnTx/>
                <a:uFillTx/>
                <a:latin typeface="Tahoma"/>
                <a:ea typeface="+mn-ea"/>
                <a:cs typeface="+mn-cs"/>
              </a:rPr>
              <a:t>”, </a:t>
            </a:r>
            <a:r>
              <a:rPr kumimoji="0" lang="en-US" sz="1800" b="0" i="1" u="none" strike="noStrike" kern="1200" cap="none" spc="0" normalizeH="0" baseline="0" noProof="0">
                <a:ln>
                  <a:noFill/>
                </a:ln>
                <a:solidFill>
                  <a:srgbClr val="000000"/>
                </a:solidFill>
                <a:effectLst/>
                <a:uLnTx/>
                <a:uFillTx/>
                <a:latin typeface="Tahoma"/>
                <a:ea typeface="+mn-ea"/>
                <a:cs typeface="+mn-cs"/>
              </a:rPr>
              <a:t>Nature</a:t>
            </a:r>
            <a:r>
              <a:rPr kumimoji="0" lang="en-US" sz="1800" b="0" i="0" u="none" strike="noStrike" kern="1200" cap="none" spc="0" normalizeH="0" baseline="0" noProof="0">
                <a:ln>
                  <a:noFill/>
                </a:ln>
                <a:solidFill>
                  <a:srgbClr val="000000"/>
                </a:solidFill>
                <a:effectLst/>
                <a:uLnTx/>
                <a:uFillTx/>
                <a:latin typeface="Tahoma"/>
                <a:ea typeface="+mn-ea"/>
                <a:cs typeface="+mn-cs"/>
              </a:rPr>
              <a:t>, 2016</a:t>
            </a:r>
          </a:p>
        </p:txBody>
      </p:sp>
    </p:spTree>
    <p:extLst>
      <p:ext uri="{BB962C8B-B14F-4D97-AF65-F5344CB8AC3E}">
        <p14:creationId xmlns:p14="http://schemas.microsoft.com/office/powerpoint/2010/main" val="93965724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95303"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95304"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grpSp>
        <p:nvGrpSpPr>
          <p:cNvPr id="66" name="Group 65"/>
          <p:cNvGrpSpPr/>
          <p:nvPr/>
        </p:nvGrpSpPr>
        <p:grpSpPr>
          <a:xfrm>
            <a:off x="-289047" y="3715576"/>
            <a:ext cx="9433048" cy="3582965"/>
            <a:chOff x="-108520" y="3573016"/>
            <a:chExt cx="9433048" cy="3582965"/>
          </a:xfrm>
        </p:grpSpPr>
        <p:sp>
          <p:nvSpPr>
            <p:cNvPr id="63" name="Rectangle 62"/>
            <p:cNvSpPr/>
            <p:nvPr/>
          </p:nvSpPr>
          <p:spPr>
            <a:xfrm>
              <a:off x="-108520" y="3573016"/>
              <a:ext cx="9433048" cy="3276000"/>
            </a:xfrm>
            <a:prstGeom prst="rect">
              <a:avLst/>
            </a:prstGeom>
            <a:solidFill>
              <a:schemeClr val="bg1"/>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3" name="Group 2"/>
            <p:cNvGrpSpPr/>
            <p:nvPr/>
          </p:nvGrpSpPr>
          <p:grpSpPr>
            <a:xfrm>
              <a:off x="613105" y="4005064"/>
              <a:ext cx="7919335" cy="3150917"/>
              <a:chOff x="-208582" y="3753558"/>
              <a:chExt cx="7919335" cy="3150917"/>
            </a:xfrm>
          </p:grpSpPr>
          <p:sp>
            <p:nvSpPr>
              <p:cNvPr id="62" name="Rectangle 61"/>
              <p:cNvSpPr/>
              <p:nvPr/>
            </p:nvSpPr>
            <p:spPr>
              <a:xfrm rot="12861">
                <a:off x="-208582" y="3828624"/>
                <a:ext cx="1900479"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8" name="Picture 4" descr="https://i.ytimg.com/vi/thf4TFnkesw/maxresdefault.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6939" b="37412"/>
              <a:stretch/>
            </p:blipFill>
            <p:spPr bwMode="auto">
              <a:xfrm rot="961673">
                <a:off x="144628" y="3753558"/>
                <a:ext cx="6902450" cy="315091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0" name="Oval 2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1" name="Oval 3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2" name="Oval 3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3" name="Oval 3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4" name="Oval 3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5" name="Oval 3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6" name="Oval 3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7" name="Rounded Rectangle 3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8" name="Rectangle 37"/>
              <p:cNvSpPr/>
              <p:nvPr/>
            </p:nvSpPr>
            <p:spPr>
              <a:xfrm>
                <a:off x="293120" y="4523798"/>
                <a:ext cx="2012089"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40"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1"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42"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3"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44"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5"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46"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7"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8"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49"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50"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51"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52"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53"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sp>
            <p:nvSpPr>
              <p:cNvPr id="54" name="Striped Right Arrow 53"/>
              <p:cNvSpPr/>
              <p:nvPr/>
            </p:nvSpPr>
            <p:spPr>
              <a:xfrm rot="16200000">
                <a:off x="3669587" y="5745282"/>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5" name="Striped Right Arrow 54"/>
              <p:cNvSpPr/>
              <p:nvPr/>
            </p:nvSpPr>
            <p:spPr>
              <a:xfrm rot="16200000">
                <a:off x="3966178" y="57247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6" name="Striped Right Arrow 55"/>
              <p:cNvSpPr/>
              <p:nvPr/>
            </p:nvSpPr>
            <p:spPr>
              <a:xfrm rot="5413798">
                <a:off x="3619012" y="41066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7" name="Striped Right Arrow 56"/>
              <p:cNvSpPr/>
              <p:nvPr/>
            </p:nvSpPr>
            <p:spPr>
              <a:xfrm rot="5413798">
                <a:off x="3915603" y="411525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8" name="Rectangle 57"/>
              <p:cNvSpPr/>
              <p:nvPr/>
            </p:nvSpPr>
            <p:spPr>
              <a:xfrm>
                <a:off x="293246" y="4156921"/>
                <a:ext cx="217880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9" name="Rectangle 58"/>
              <p:cNvSpPr/>
              <p:nvPr/>
            </p:nvSpPr>
            <p:spPr>
              <a:xfrm>
                <a:off x="5778582" y="4354557"/>
                <a:ext cx="1617751"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 name="Rectangle 59"/>
              <p:cNvSpPr/>
              <p:nvPr/>
            </p:nvSpPr>
            <p:spPr>
              <a:xfrm>
                <a:off x="5838545" y="4024155"/>
                <a:ext cx="152477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ECE1">
                        <a:lumMod val="75000"/>
                      </a:srgbClr>
                    </a:solidFill>
                    <a:effectLst/>
                    <a:uLnTx/>
                    <a:uFillTx/>
                    <a:latin typeface="Times New Roman" panose="02020603050405020304" pitchFamily="18" charset="0"/>
                    <a:ea typeface="Times New Roman" panose="02020603050405020304" pitchFamily="18" charset="0"/>
                    <a:cs typeface="+mn-cs"/>
                  </a:rPr>
                  <a:t>on average</a:t>
                </a:r>
                <a:endParaRPr kumimoji="0" lang="en-US" sz="1100" b="0" i="0" u="none" strike="noStrike" kern="1200" cap="none" spc="0" normalizeH="0" baseline="0" noProof="0" dirty="0">
                  <a:ln>
                    <a:noFill/>
                  </a:ln>
                  <a:solidFill>
                    <a:srgbClr val="EEECE1">
                      <a:lumMod val="75000"/>
                    </a:srgbClr>
                  </a:solidFill>
                  <a:effectLst/>
                  <a:uLnTx/>
                  <a:uFillTx/>
                  <a:latin typeface="Tahoma"/>
                  <a:ea typeface="+mn-ea"/>
                  <a:cs typeface="+mn-cs"/>
                </a:endParaRPr>
              </a:p>
            </p:txBody>
          </p:sp>
          <p:sp>
            <p:nvSpPr>
              <p:cNvPr id="61" name="Rectangle 60"/>
              <p:cNvSpPr/>
              <p:nvPr/>
            </p:nvSpPr>
            <p:spPr>
              <a:xfrm>
                <a:off x="5594468" y="5530453"/>
                <a:ext cx="211628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(0.6%)</a:t>
                </a:r>
                <a:endParaRPr kumimoji="0" lang="en-US" sz="800" b="0" i="0" u="none" strike="noStrike" kern="1200" cap="none" spc="0" normalizeH="0" baseline="0" noProof="0" dirty="0">
                  <a:ln>
                    <a:noFill/>
                  </a:ln>
                  <a:solidFill>
                    <a:srgbClr val="FF0000"/>
                  </a:solidFill>
                  <a:effectLst/>
                  <a:uLnTx/>
                  <a:uFillTx/>
                  <a:latin typeface="Tahoma"/>
                  <a:ea typeface="+mn-ea"/>
                  <a:cs typeface="+mn-cs"/>
                </a:endParaRPr>
              </a:p>
            </p:txBody>
          </p:sp>
        </p:grpSp>
      </p:grpSp>
      <p:sp>
        <p:nvSpPr>
          <p:cNvPr id="65" name="TextBox 64"/>
          <p:cNvSpPr txBox="1"/>
          <p:nvPr/>
        </p:nvSpPr>
        <p:spPr>
          <a:xfrm>
            <a:off x="1938728" y="3493395"/>
            <a:ext cx="5413161" cy="584775"/>
          </a:xfrm>
          <a:prstGeom prst="rect">
            <a:avLst/>
          </a:prstGeom>
          <a:solidFill>
            <a:srgbClr val="FFFF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ahoma"/>
                <a:ea typeface="+mn-ea"/>
                <a:cs typeface="+mn-cs"/>
              </a:rPr>
              <a:t>Bottlenecked in Mapping!!</a:t>
            </a:r>
          </a:p>
        </p:txBody>
      </p:sp>
    </p:spTree>
    <p:extLst>
      <p:ext uri="{BB962C8B-B14F-4D97-AF65-F5344CB8AC3E}">
        <p14:creationId xmlns:p14="http://schemas.microsoft.com/office/powerpoint/2010/main" val="3890140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500" fill="hold"/>
                                        <p:tgtEl>
                                          <p:spTgt spid="65"/>
                                        </p:tgtEl>
                                        <p:attrNameLst>
                                          <p:attrName>ppt_x</p:attrName>
                                        </p:attrNameLst>
                                      </p:cBhvr>
                                      <p:tavLst>
                                        <p:tav tm="0">
                                          <p:val>
                                            <p:strVal val="#ppt_x"/>
                                          </p:val>
                                        </p:tav>
                                        <p:tav tm="100000">
                                          <p:val>
                                            <p:strVal val="#ppt_x"/>
                                          </p:val>
                                        </p:tav>
                                      </p:tavLst>
                                    </p:anim>
                                    <p:anim calcmode="lin" valueType="num">
                                      <p:cBhvr additive="base">
                                        <p:cTn id="1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50386" y="1816526"/>
            <a:ext cx="6922860" cy="3150917"/>
            <a:chOff x="114305" y="3823961"/>
            <a:chExt cx="6922860" cy="3150917"/>
          </a:xfrm>
        </p:grpSpPr>
        <p:sp>
          <p:nvSpPr>
            <p:cNvPr id="7" name="Rectangle 6"/>
            <p:cNvSpPr/>
            <p:nvPr/>
          </p:nvSpPr>
          <p:spPr>
            <a:xfrm rot="12861">
              <a:off x="114305" y="3829228"/>
              <a:ext cx="1577592"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8" name="Picture 4" descr="https://i.ytimg.com/vi/thf4TFnkesw/maxresdefault.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389" t="16939" b="37412"/>
            <a:stretch/>
          </p:blipFill>
          <p:spPr bwMode="auto">
            <a:xfrm rot="961673">
              <a:off x="644688" y="3823961"/>
              <a:ext cx="6392477" cy="31509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 name="Oval 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 name="Oval 1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2" name="Oval 1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3" name="Oval 1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4" name="Oval 1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5" name="Oval 1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6" name="Oval 1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7" name="Rounded Rectangle 1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8"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19"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20"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21"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22"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23"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24"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25"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26"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27"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28"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29"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30"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31"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32"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grpSp>
      <p:sp>
        <p:nvSpPr>
          <p:cNvPr id="48" name="Rectangle 47"/>
          <p:cNvSpPr/>
          <p:nvPr/>
        </p:nvSpPr>
        <p:spPr>
          <a:xfrm rot="12861">
            <a:off x="-4020" y="1822705"/>
            <a:ext cx="3433391" cy="2398875"/>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lstStyle/>
          <a:p>
            <a:r>
              <a:rPr lang="en-US" dirty="0"/>
              <a:t>The Read Mapping Bottleneck</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07504" y="3373411"/>
            <a:ext cx="311663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sym typeface="Wingdings" panose="05000000000000000000" pitchFamily="2" charset="2"/>
              </a:rPr>
              <a:t>Read Sequencing</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37" name="Rectangle 36"/>
          <p:cNvSpPr/>
          <p:nvPr/>
        </p:nvSpPr>
        <p:spPr>
          <a:xfrm>
            <a:off x="6686788" y="3327375"/>
            <a:ext cx="264263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sym typeface="Wingdings" panose="05000000000000000000" pitchFamily="2" charset="2"/>
              </a:rPr>
              <a:t>Read Mapping</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39" name="Rectangle 38"/>
          <p:cNvSpPr/>
          <p:nvPr/>
        </p:nvSpPr>
        <p:spPr>
          <a:xfrm>
            <a:off x="7308304" y="5877272"/>
            <a:ext cx="160364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Helvetica Neue"/>
                <a:ea typeface="+mn-ea"/>
                <a:cs typeface="+mn-cs"/>
              </a:rPr>
              <a:t>* BWA-MEM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Helvetica Neue"/>
                <a:ea typeface="+mn-ea"/>
                <a:cs typeface="+mn-cs"/>
              </a:rPr>
              <a:t>**</a:t>
            </a:r>
            <a:r>
              <a:rPr kumimoji="0" lang="en-US" sz="1200" b="0" i="0" u="none" strike="noStrike" kern="1200" cap="none" spc="0" normalizeH="0" baseline="0" noProof="0" dirty="0">
                <a:ln>
                  <a:noFill/>
                </a:ln>
                <a:solidFill>
                  <a:srgbClr val="0000FF"/>
                </a:solidFill>
                <a:effectLst/>
                <a:uLnTx/>
                <a:uFillTx/>
                <a:latin typeface="Tahoma"/>
                <a:ea typeface="+mn-ea"/>
                <a:cs typeface="+mn-cs"/>
              </a:rPr>
              <a:t> </a:t>
            </a:r>
            <a:r>
              <a:rPr kumimoji="0" lang="en-US" sz="1200" b="0" i="0" u="none" strike="noStrike" kern="1200" cap="none" spc="0" normalizeH="0" baseline="0" noProof="0" dirty="0">
                <a:ln>
                  <a:noFill/>
                </a:ln>
                <a:solidFill>
                  <a:srgbClr val="5F5F5F"/>
                </a:solidFill>
                <a:effectLst/>
                <a:uLnTx/>
                <a:uFillTx/>
                <a:latin typeface="Tahoma"/>
                <a:ea typeface="+mn-ea"/>
                <a:cs typeface="+mn-cs"/>
              </a:rPr>
              <a:t>HiSeqX10, </a:t>
            </a:r>
            <a:r>
              <a:rPr kumimoji="0" lang="en-US" sz="1200" b="0" i="0" u="none" strike="noStrike" kern="1200" cap="none" spc="0" normalizeH="0" baseline="0" noProof="0" dirty="0" err="1">
                <a:ln>
                  <a:noFill/>
                </a:ln>
                <a:solidFill>
                  <a:srgbClr val="5F5F5F"/>
                </a:solidFill>
                <a:effectLst/>
                <a:uLnTx/>
                <a:uFillTx/>
                <a:latin typeface="Tahoma"/>
                <a:ea typeface="+mn-ea"/>
                <a:cs typeface="+mn-cs"/>
              </a:rPr>
              <a:t>MinION</a:t>
            </a:r>
            <a:endParaRPr kumimoji="0" lang="en-US" sz="1200" b="0" i="0" u="none" strike="noStrike" kern="1200" cap="none" spc="0" normalizeH="0" baseline="0" noProof="0" dirty="0">
              <a:ln>
                <a:noFill/>
              </a:ln>
              <a:solidFill>
                <a:srgbClr val="5F5F5F"/>
              </a:solidFill>
              <a:effectLst/>
              <a:uLnTx/>
              <a:uFillTx/>
              <a:latin typeface="Tahoma"/>
              <a:ea typeface="+mn-ea"/>
              <a:cs typeface="+mn-cs"/>
            </a:endParaRPr>
          </a:p>
        </p:txBody>
      </p:sp>
      <p:sp>
        <p:nvSpPr>
          <p:cNvPr id="40" name="Rectangle 39"/>
          <p:cNvSpPr/>
          <p:nvPr/>
        </p:nvSpPr>
        <p:spPr>
          <a:xfrm>
            <a:off x="8884294" y="3318471"/>
            <a:ext cx="26481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66666"/>
                </a:solidFill>
                <a:effectLst/>
                <a:uLnTx/>
                <a:uFillTx/>
                <a:latin typeface="Helvetica Neue"/>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41" name="Rectangle 40"/>
          <p:cNvSpPr/>
          <p:nvPr/>
        </p:nvSpPr>
        <p:spPr>
          <a:xfrm>
            <a:off x="2783978" y="3420289"/>
            <a:ext cx="34496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Helvetica Neue"/>
                <a:ea typeface="+mn-ea"/>
                <a:cs typeface="+mn-cs"/>
              </a:rPr>
              <a:t>**</a:t>
            </a:r>
            <a:endParaRPr kumimoji="0" lang="en-US" sz="1600" b="0" i="0" u="none" strike="noStrike" kern="1200" cap="none" spc="0" normalizeH="0" baseline="0" noProof="0" dirty="0">
              <a:ln>
                <a:noFill/>
              </a:ln>
              <a:solidFill>
                <a:srgbClr val="0000F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FF"/>
              </a:solidFill>
              <a:effectLst/>
              <a:uLnTx/>
              <a:uFillTx/>
              <a:latin typeface="Tahoma"/>
              <a:ea typeface="+mn-ea"/>
              <a:cs typeface="+mn-cs"/>
            </a:endParaRPr>
          </a:p>
        </p:txBody>
      </p:sp>
      <p:sp>
        <p:nvSpPr>
          <p:cNvPr id="42" name="Rectangle 41"/>
          <p:cNvSpPr/>
          <p:nvPr/>
        </p:nvSpPr>
        <p:spPr>
          <a:xfrm>
            <a:off x="3299707" y="4593322"/>
            <a:ext cx="290015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ahoma"/>
                <a:ea typeface="+mn-ea"/>
                <a:cs typeface="+mn-cs"/>
              </a:rPr>
              <a:t>150x slower</a:t>
            </a:r>
            <a:endParaRPr kumimoji="0" lang="en-US" sz="600" b="0" i="0" u="none" strike="noStrike" kern="1200" cap="none" spc="0" normalizeH="0" baseline="0" noProof="0" dirty="0">
              <a:ln>
                <a:noFill/>
              </a:ln>
              <a:solidFill>
                <a:srgbClr val="FF0000"/>
              </a:solidFill>
              <a:effectLst/>
              <a:uLnTx/>
              <a:uFillTx/>
              <a:latin typeface="Tahoma"/>
              <a:ea typeface="+mn-ea"/>
              <a:cs typeface="+mn-cs"/>
            </a:endParaRPr>
          </a:p>
        </p:txBody>
      </p:sp>
      <p:sp>
        <p:nvSpPr>
          <p:cNvPr id="43" name="Rectangle 42"/>
          <p:cNvSpPr/>
          <p:nvPr/>
        </p:nvSpPr>
        <p:spPr>
          <a:xfrm>
            <a:off x="1665463" y="2171142"/>
            <a:ext cx="1853392"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Million</a:t>
            </a:r>
            <a:r>
              <a:rPr kumimoji="0" lang="en-US" sz="4000" b="0" i="0" u="none" strike="noStrike" kern="1200" cap="none" spc="0" normalizeH="0" baseline="0" noProof="0" dirty="0">
                <a:ln>
                  <a:noFill/>
                </a:ln>
                <a:solidFill>
                  <a:srgbClr val="7588CD"/>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bases/minute</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44" name="Rectangle 43"/>
          <p:cNvSpPr/>
          <p:nvPr/>
        </p:nvSpPr>
        <p:spPr>
          <a:xfrm>
            <a:off x="107504" y="2033553"/>
            <a:ext cx="1723549"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300</a:t>
            </a:r>
            <a:endParaRPr kumimoji="0" lang="en-US" sz="3600" b="0" i="0" u="none" strike="noStrike" kern="1200" cap="none" spc="0" normalizeH="0" baseline="0" noProof="0" dirty="0">
              <a:ln>
                <a:noFill/>
              </a:ln>
              <a:solidFill>
                <a:srgbClr val="0000FF"/>
              </a:solidFill>
              <a:effectLst/>
              <a:uLnTx/>
              <a:uFillTx/>
              <a:latin typeface="Tahoma"/>
              <a:ea typeface="+mn-ea"/>
              <a:cs typeface="+mn-cs"/>
            </a:endParaRPr>
          </a:p>
        </p:txBody>
      </p:sp>
      <p:sp>
        <p:nvSpPr>
          <p:cNvPr id="45" name="Rectangle 44"/>
          <p:cNvSpPr/>
          <p:nvPr/>
        </p:nvSpPr>
        <p:spPr>
          <a:xfrm>
            <a:off x="7309246" y="2134853"/>
            <a:ext cx="1853392"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Million</a:t>
            </a:r>
            <a:r>
              <a:rPr kumimoji="0" lang="en-US" sz="4000" b="0" i="0" u="none" strike="noStrike" kern="1200" cap="none" spc="0" normalizeH="0" baseline="0" noProof="0" dirty="0">
                <a:ln>
                  <a:noFill/>
                </a:ln>
                <a:solidFill>
                  <a:srgbClr val="7588CD"/>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bases/minute</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46" name="Rectangle 45"/>
          <p:cNvSpPr/>
          <p:nvPr/>
        </p:nvSpPr>
        <p:spPr>
          <a:xfrm>
            <a:off x="6799860" y="2027095"/>
            <a:ext cx="697627"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2</a:t>
            </a:r>
            <a:endParaRPr kumimoji="0" lang="en-US" sz="3600" b="0" i="0" u="none" strike="noStrike" kern="1200" cap="none" spc="0" normalizeH="0" baseline="0" noProof="0" dirty="0">
              <a:ln>
                <a:noFill/>
              </a:ln>
              <a:solidFill>
                <a:srgbClr val="0000FF"/>
              </a:solidFill>
              <a:effectLst/>
              <a:uLnTx/>
              <a:uFillTx/>
              <a:latin typeface="Tahoma"/>
              <a:ea typeface="+mn-ea"/>
              <a:cs typeface="+mn-cs"/>
            </a:endParaRPr>
          </a:p>
        </p:txBody>
      </p:sp>
      <p:sp>
        <p:nvSpPr>
          <p:cNvPr id="47" name="Striped Right Arrow 46"/>
          <p:cNvSpPr/>
          <p:nvPr/>
        </p:nvSpPr>
        <p:spPr>
          <a:xfrm rot="16200000">
            <a:off x="4805668" y="3737847"/>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0" name="Striped Right Arrow 49"/>
          <p:cNvSpPr/>
          <p:nvPr/>
        </p:nvSpPr>
        <p:spPr>
          <a:xfrm rot="16200000">
            <a:off x="5102259" y="371734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1" name="Striped Right Arrow 50"/>
          <p:cNvSpPr/>
          <p:nvPr/>
        </p:nvSpPr>
        <p:spPr>
          <a:xfrm rot="5413798">
            <a:off x="4755093" y="209924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2" name="Striped Right Arrow 51"/>
          <p:cNvSpPr/>
          <p:nvPr/>
        </p:nvSpPr>
        <p:spPr>
          <a:xfrm rot="5413798">
            <a:off x="5051684" y="210781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3543918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6" presetClass="emph" presetSubtype="0" fill="hold" grpId="1" nodeType="withEffect">
                                  <p:stCondLst>
                                    <p:cond delay="0"/>
                                  </p:stCondLst>
                                  <p:childTnLst>
                                    <p:animScale>
                                      <p:cBhvr>
                                        <p:cTn id="18" dur="2000" fill="hold"/>
                                        <p:tgtEl>
                                          <p:spTgt spid="47"/>
                                        </p:tgtEl>
                                      </p:cBhvr>
                                      <p:by x="100000" y="150000"/>
                                    </p:animScale>
                                  </p:childTnLst>
                                </p:cTn>
                              </p:par>
                              <p:par>
                                <p:cTn id="19" presetID="6" presetClass="emph" presetSubtype="0" fill="hold" grpId="1" nodeType="withEffect">
                                  <p:stCondLst>
                                    <p:cond delay="0"/>
                                  </p:stCondLst>
                                  <p:childTnLst>
                                    <p:animScale>
                                      <p:cBhvr>
                                        <p:cTn id="20" dur="2000" fill="hold"/>
                                        <p:tgtEl>
                                          <p:spTgt spid="50"/>
                                        </p:tgtEl>
                                      </p:cBhvr>
                                      <p:by x="100000" y="150000"/>
                                    </p:animScale>
                                  </p:childTnLst>
                                </p:cTn>
                              </p:par>
                              <p:par>
                                <p:cTn id="21" presetID="6" presetClass="emph" presetSubtype="0" fill="hold" grpId="1" nodeType="withEffect">
                                  <p:stCondLst>
                                    <p:cond delay="0"/>
                                  </p:stCondLst>
                                  <p:childTnLst>
                                    <p:animScale>
                                      <p:cBhvr>
                                        <p:cTn id="22" dur="2000" fill="hold"/>
                                        <p:tgtEl>
                                          <p:spTgt spid="51"/>
                                        </p:tgtEl>
                                      </p:cBhvr>
                                      <p:by x="100000" y="150000"/>
                                    </p:animScale>
                                  </p:childTnLst>
                                </p:cTn>
                              </p:par>
                              <p:par>
                                <p:cTn id="23" presetID="6" presetClass="emph" presetSubtype="0" fill="hold" grpId="1" nodeType="withEffect">
                                  <p:stCondLst>
                                    <p:cond delay="0"/>
                                  </p:stCondLst>
                                  <p:childTnLst>
                                    <p:animScale>
                                      <p:cBhvr>
                                        <p:cTn id="24" dur="2000" fill="hold"/>
                                        <p:tgtEl>
                                          <p:spTgt spid="52"/>
                                        </p:tgtEl>
                                      </p:cBhvr>
                                      <p:by x="100000" y="150000"/>
                                    </p:animScale>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500"/>
                                        <p:tgtEl>
                                          <p:spTgt spid="4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left)">
                                      <p:cBhvr>
                                        <p:cTn id="35" dur="500"/>
                                        <p:tgtEl>
                                          <p:spTgt spid="3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arn(inVertical)">
                                      <p:cBhvr>
                                        <p:cTn id="38" dur="500"/>
                                        <p:tgtEl>
                                          <p:spTgt spid="42"/>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up)">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2" grpId="0"/>
      <p:bldP spid="45" grpId="0"/>
      <p:bldP spid="46" grpId="0"/>
      <p:bldP spid="47" grpId="0" animBg="1"/>
      <p:bldP spid="47" grpId="1" animBg="1"/>
      <p:bldP spid="50" grpId="0" animBg="1"/>
      <p:bldP spid="50" grpId="1" animBg="1"/>
      <p:bldP spid="51" grpId="0" animBg="1"/>
      <p:bldP spid="51" grpId="1" animBg="1"/>
      <p:bldP spid="52" grpId="0" animBg="1"/>
      <p:bldP spid="5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50386" y="1816526"/>
            <a:ext cx="6922860" cy="3150917"/>
            <a:chOff x="114305" y="3823961"/>
            <a:chExt cx="6922860" cy="3150917"/>
          </a:xfrm>
        </p:grpSpPr>
        <p:sp>
          <p:nvSpPr>
            <p:cNvPr id="7" name="Rectangle 6"/>
            <p:cNvSpPr/>
            <p:nvPr/>
          </p:nvSpPr>
          <p:spPr>
            <a:xfrm rot="12861">
              <a:off x="114305" y="3829228"/>
              <a:ext cx="1577592"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8" name="Picture 4" descr="https://i.ytimg.com/vi/thf4TFnkesw/maxresdefault.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961673">
              <a:off x="644688" y="3823961"/>
              <a:ext cx="6392477" cy="31509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 name="Oval 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 name="Oval 1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2" name="Oval 1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3" name="Oval 1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4" name="Oval 1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5" name="Oval 1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6" name="Oval 1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7" name="Rounded Rectangle 1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8"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1F497D"/>
                  </a:solidFill>
                  <a:effectLst/>
                  <a:uLnTx/>
                  <a:uFillTx/>
                  <a:latin typeface="Tahoma"/>
                  <a:ea typeface="+mn-ea"/>
                  <a:cs typeface="+mn-cs"/>
                </a:rPr>
                <a:t>GAGTCAGAATTTGAC </a:t>
              </a:r>
            </a:p>
          </p:txBody>
        </p:sp>
        <p:sp>
          <p:nvSpPr>
            <p:cNvPr id="19"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C0504D"/>
                  </a:solidFill>
                  <a:effectLst/>
                  <a:uLnTx/>
                  <a:uFillTx/>
                  <a:latin typeface="Tahoma"/>
                  <a:ea typeface="+mn-ea"/>
                  <a:cs typeface="+mn-cs"/>
                </a:rPr>
                <a:t>GAGTCAGAATTTGAC </a:t>
              </a:r>
            </a:p>
          </p:txBody>
        </p:sp>
        <p:sp>
          <p:nvSpPr>
            <p:cNvPr id="20"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8064A2"/>
                  </a:solidFill>
                  <a:effectLst/>
                  <a:uLnTx/>
                  <a:uFillTx/>
                  <a:latin typeface="Tahoma"/>
                  <a:ea typeface="+mn-ea"/>
                  <a:cs typeface="+mn-cs"/>
                </a:rPr>
                <a:t>GAGTCAGAATTTGAC </a:t>
              </a:r>
            </a:p>
          </p:txBody>
        </p:sp>
        <p:sp>
          <p:nvSpPr>
            <p:cNvPr id="21"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79646"/>
                  </a:solidFill>
                  <a:effectLst/>
                  <a:uLnTx/>
                  <a:uFillTx/>
                  <a:latin typeface="Tahoma"/>
                  <a:ea typeface="+mn-ea"/>
                  <a:cs typeface="+mn-cs"/>
                </a:rPr>
                <a:t>GAGTCAGAATTTGAC </a:t>
              </a:r>
            </a:p>
          </p:txBody>
        </p:sp>
        <p:sp>
          <p:nvSpPr>
            <p:cNvPr id="22"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9BBB59"/>
                  </a:solidFill>
                  <a:effectLst/>
                  <a:uLnTx/>
                  <a:uFillTx/>
                  <a:latin typeface="Tahoma"/>
                  <a:ea typeface="+mn-ea"/>
                  <a:cs typeface="+mn-cs"/>
                </a:rPr>
                <a:t>GAGTCAGAATTTGAC </a:t>
              </a:r>
            </a:p>
          </p:txBody>
        </p:sp>
        <p:sp>
          <p:nvSpPr>
            <p:cNvPr id="23"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C0504D"/>
                  </a:solidFill>
                  <a:effectLst/>
                  <a:uLnTx/>
                  <a:uFillTx/>
                  <a:latin typeface="Tahoma"/>
                  <a:ea typeface="+mn-ea"/>
                  <a:cs typeface="+mn-cs"/>
                </a:rPr>
                <a:t>GAGTCAGAATTTGAC </a:t>
              </a:r>
            </a:p>
          </p:txBody>
        </p:sp>
        <p:sp>
          <p:nvSpPr>
            <p:cNvPr id="24"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4F81BD"/>
                  </a:solidFill>
                  <a:effectLst/>
                  <a:uLnTx/>
                  <a:uFillTx/>
                  <a:latin typeface="Tahoma"/>
                  <a:ea typeface="+mn-ea"/>
                  <a:cs typeface="+mn-cs"/>
                </a:rPr>
                <a:t>GAGTCAGAATTTGAC </a:t>
              </a:r>
            </a:p>
          </p:txBody>
        </p:sp>
        <p:sp>
          <p:nvSpPr>
            <p:cNvPr id="25"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79646"/>
                  </a:solidFill>
                  <a:effectLst/>
                  <a:uLnTx/>
                  <a:uFillTx/>
                  <a:latin typeface="Tahoma"/>
                  <a:ea typeface="+mn-ea"/>
                  <a:cs typeface="+mn-cs"/>
                </a:rPr>
                <a:t>GAGTCAGAATTTGAC </a:t>
              </a:r>
            </a:p>
          </p:txBody>
        </p:sp>
        <p:sp>
          <p:nvSpPr>
            <p:cNvPr id="26"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C0504D"/>
                  </a:solidFill>
                  <a:effectLst/>
                  <a:uLnTx/>
                  <a:uFillTx/>
                  <a:latin typeface="Tahoma"/>
                  <a:ea typeface="+mn-ea"/>
                  <a:cs typeface="+mn-cs"/>
                </a:rPr>
                <a:t>GAGTCAGAATTTGAC </a:t>
              </a:r>
            </a:p>
          </p:txBody>
        </p:sp>
        <p:sp>
          <p:nvSpPr>
            <p:cNvPr id="27"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0000"/>
                  </a:solidFill>
                  <a:effectLst/>
                  <a:uLnTx/>
                  <a:uFillTx/>
                  <a:latin typeface="Tahoma"/>
                  <a:ea typeface="+mn-ea"/>
                  <a:cs typeface="+mn-cs"/>
                </a:rPr>
                <a:t>GAGTCAGAATTTGAC </a:t>
              </a:r>
            </a:p>
          </p:txBody>
        </p:sp>
        <p:sp>
          <p:nvSpPr>
            <p:cNvPr id="28"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ahoma"/>
                  <a:ea typeface="+mn-ea"/>
                  <a:cs typeface="+mn-cs"/>
                </a:rPr>
                <a:t>GAGTCAGAATTTGAC </a:t>
              </a:r>
            </a:p>
          </p:txBody>
        </p:sp>
        <p:sp>
          <p:nvSpPr>
            <p:cNvPr id="29"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B0F0"/>
                  </a:solidFill>
                  <a:effectLst/>
                  <a:uLnTx/>
                  <a:uFillTx/>
                  <a:latin typeface="Tahoma"/>
                  <a:ea typeface="+mn-ea"/>
                  <a:cs typeface="+mn-cs"/>
                </a:rPr>
                <a:t>GAGTCAGAATTTGAC </a:t>
              </a:r>
            </a:p>
          </p:txBody>
        </p:sp>
        <p:sp>
          <p:nvSpPr>
            <p:cNvPr id="30"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00"/>
                  </a:solidFill>
                  <a:effectLst/>
                  <a:uLnTx/>
                  <a:uFillTx/>
                  <a:latin typeface="Tahoma"/>
                  <a:ea typeface="+mn-ea"/>
                  <a:cs typeface="+mn-cs"/>
                </a:rPr>
                <a:t>GAGTCAGAATTTGAC </a:t>
              </a:r>
            </a:p>
          </p:txBody>
        </p:sp>
        <p:sp>
          <p:nvSpPr>
            <p:cNvPr id="31"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EEECE1"/>
                  </a:solidFill>
                  <a:effectLst/>
                  <a:uLnTx/>
                  <a:uFillTx/>
                  <a:latin typeface="Tahoma"/>
                  <a:ea typeface="+mn-ea"/>
                  <a:cs typeface="+mn-cs"/>
                </a:rPr>
                <a:t>GAGTCAGAATTTGAC </a:t>
              </a:r>
            </a:p>
          </p:txBody>
        </p:sp>
        <p:sp>
          <p:nvSpPr>
            <p:cNvPr id="32"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7030A0"/>
                  </a:solidFill>
                  <a:effectLst/>
                  <a:uLnTx/>
                  <a:uFillTx/>
                  <a:latin typeface="Tahoma"/>
                  <a:ea typeface="+mn-ea"/>
                  <a:cs typeface="+mn-cs"/>
                </a:rPr>
                <a:t>GAGTCAGAATTTGAC </a:t>
              </a:r>
            </a:p>
          </p:txBody>
        </p:sp>
      </p:grpSp>
      <p:sp>
        <p:nvSpPr>
          <p:cNvPr id="48" name="Rectangle 47"/>
          <p:cNvSpPr/>
          <p:nvPr/>
        </p:nvSpPr>
        <p:spPr>
          <a:xfrm rot="12861">
            <a:off x="-4020" y="1822705"/>
            <a:ext cx="3433391" cy="2398875"/>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lstStyle/>
          <a:p>
            <a:r>
              <a:rPr lang="en-US" dirty="0"/>
              <a:t>The Read Mapping Bottleneck</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Rectangle 42"/>
          <p:cNvSpPr/>
          <p:nvPr/>
        </p:nvSpPr>
        <p:spPr>
          <a:xfrm>
            <a:off x="1141069" y="2132856"/>
            <a:ext cx="263884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ahoma"/>
                <a:ea typeface="+mn-ea"/>
                <a:cs typeface="+mn-cs"/>
              </a:rPr>
              <a:t>Human whole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ahoma"/>
                <a:ea typeface="+mn-ea"/>
                <a:cs typeface="+mn-cs"/>
              </a:rPr>
              <a:t>genomes </a:t>
            </a:r>
            <a:endParaRPr kumimoji="0" lang="en-US" sz="2400" b="0" i="0" u="none" strike="noStrike" kern="1200" cap="none" spc="0" normalizeH="0" baseline="0" noProof="0">
              <a:ln>
                <a:noFill/>
              </a:ln>
              <a:solidFill>
                <a:srgbClr val="0000FF"/>
              </a:solidFill>
              <a:effectLst/>
              <a:uLnTx/>
              <a:uFillTx/>
              <a:latin typeface="Tahoma"/>
              <a:ea typeface="+mn-ea"/>
              <a:cs typeface="+mn-cs"/>
            </a:endParaRPr>
          </a:p>
        </p:txBody>
      </p:sp>
      <p:sp>
        <p:nvSpPr>
          <p:cNvPr id="45" name="Rectangle 44"/>
          <p:cNvSpPr/>
          <p:nvPr/>
        </p:nvSpPr>
        <p:spPr>
          <a:xfrm>
            <a:off x="7309246" y="2134853"/>
            <a:ext cx="196239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FF"/>
                </a:solidFill>
                <a:effectLst/>
                <a:uLnTx/>
                <a:uFillTx/>
                <a:latin typeface="Tahoma"/>
                <a:ea typeface="Times New Roman" panose="02020603050405020304" pitchFamily="18" charset="0"/>
                <a:cs typeface="+mn-cs"/>
              </a:rPr>
              <a:t>Human </a:t>
            </a:r>
            <a:endParaRPr kumimoji="0" lang="en-US" sz="4000" b="0" i="0" u="none" strike="noStrike" kern="1200" cap="none" spc="0" normalizeH="0" baseline="0" noProof="0">
              <a:ln>
                <a:noFill/>
              </a:ln>
              <a:solidFill>
                <a:srgbClr val="7588CD"/>
              </a:solidFill>
              <a:effectLst/>
              <a:uLnTx/>
              <a:uFillTx/>
              <a:latin typeface="Tahoma"/>
              <a:ea typeface="Times New Roman" panose="02020603050405020304" pitchFamily="18" charset="0"/>
              <a:cs typeface="+mn-cs"/>
            </a:endParaRPr>
          </a:p>
        </p:txBody>
      </p:sp>
      <p:sp>
        <p:nvSpPr>
          <p:cNvPr id="46" name="Rectangle 45"/>
          <p:cNvSpPr/>
          <p:nvPr/>
        </p:nvSpPr>
        <p:spPr>
          <a:xfrm>
            <a:off x="6732240" y="2027095"/>
            <a:ext cx="744114"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FF"/>
                </a:solidFill>
                <a:effectLst/>
                <a:uLnTx/>
                <a:uFillTx/>
                <a:latin typeface="Tahoma"/>
                <a:ea typeface="Times New Roman" panose="02020603050405020304" pitchFamily="18" charset="0"/>
                <a:cs typeface="+mn-cs"/>
              </a:rPr>
              <a:t>1</a:t>
            </a:r>
            <a:endParaRPr kumimoji="0" lang="en-US" sz="3600" b="0" i="0" u="none" strike="noStrike" kern="1200" cap="none" spc="0" normalizeH="0" baseline="0" noProof="0">
              <a:ln>
                <a:noFill/>
              </a:ln>
              <a:solidFill>
                <a:srgbClr val="0000FF"/>
              </a:solidFill>
              <a:effectLst/>
              <a:uLnTx/>
              <a:uFillTx/>
              <a:latin typeface="Tahoma"/>
              <a:ea typeface="+mn-ea"/>
              <a:cs typeface="+mn-cs"/>
            </a:endParaRPr>
          </a:p>
        </p:txBody>
      </p:sp>
      <p:sp>
        <p:nvSpPr>
          <p:cNvPr id="47" name="Striped Right Arrow 46"/>
          <p:cNvSpPr/>
          <p:nvPr/>
        </p:nvSpPr>
        <p:spPr>
          <a:xfrm rot="16200000">
            <a:off x="4805668" y="3737847"/>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0" name="Striped Right Arrow 49"/>
          <p:cNvSpPr/>
          <p:nvPr/>
        </p:nvSpPr>
        <p:spPr>
          <a:xfrm rot="16200000">
            <a:off x="5107831" y="3737846"/>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1" name="Striped Right Arrow 50"/>
          <p:cNvSpPr/>
          <p:nvPr/>
        </p:nvSpPr>
        <p:spPr>
          <a:xfrm rot="5413798">
            <a:off x="4812588" y="2090434"/>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2" name="Striped Right Arrow 51"/>
          <p:cNvSpPr/>
          <p:nvPr/>
        </p:nvSpPr>
        <p:spPr>
          <a:xfrm rot="5413798">
            <a:off x="5106149" y="2092113"/>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33" name="Rectangle 32">
            <a:extLst>
              <a:ext uri="{FF2B5EF4-FFF2-40B4-BE49-F238E27FC236}">
                <a16:creationId xmlns:a16="http://schemas.microsoft.com/office/drawing/2014/main" id="{D8C85D51-9794-424F-ABA3-4B00E4DAD481}"/>
              </a:ext>
            </a:extLst>
          </p:cNvPr>
          <p:cNvSpPr/>
          <p:nvPr/>
        </p:nvSpPr>
        <p:spPr>
          <a:xfrm>
            <a:off x="467123" y="4185162"/>
            <a:ext cx="180062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Tahoma"/>
                <a:ea typeface="+mn-ea"/>
                <a:cs typeface="+mn-cs"/>
              </a:rPr>
              <a:t>Illumina </a:t>
            </a:r>
            <a:r>
              <a:rPr kumimoji="0" lang="en-US" sz="1200" b="0" i="0" u="none" strike="noStrike" kern="1200" cap="none" spc="0" normalizeH="0" baseline="0" noProof="0" err="1">
                <a:ln>
                  <a:noFill/>
                </a:ln>
                <a:solidFill>
                  <a:srgbClr val="FFFFFF">
                    <a:lumMod val="50000"/>
                  </a:srgbClr>
                </a:solidFill>
                <a:effectLst/>
                <a:uLnTx/>
                <a:uFillTx/>
                <a:latin typeface="Tahoma"/>
                <a:ea typeface="+mn-ea"/>
                <a:cs typeface="+mn-cs"/>
              </a:rPr>
              <a:t>NovaSeq</a:t>
            </a:r>
            <a:r>
              <a:rPr kumimoji="0" lang="en-US" sz="1200" b="0" i="0" u="none" strike="noStrike" kern="1200" cap="none" spc="0" normalizeH="0" baseline="0" noProof="0">
                <a:ln>
                  <a:noFill/>
                </a:ln>
                <a:solidFill>
                  <a:srgbClr val="FFFFFF">
                    <a:lumMod val="50000"/>
                  </a:srgbClr>
                </a:solidFill>
                <a:effectLst/>
                <a:uLnTx/>
                <a:uFillTx/>
                <a:latin typeface="Tahoma"/>
                <a:ea typeface="+mn-ea"/>
                <a:cs typeface="+mn-cs"/>
              </a:rPr>
              <a:t> 6000 </a:t>
            </a:r>
          </a:p>
        </p:txBody>
      </p:sp>
      <p:sp>
        <p:nvSpPr>
          <p:cNvPr id="34" name="Rectangle 33">
            <a:extLst>
              <a:ext uri="{FF2B5EF4-FFF2-40B4-BE49-F238E27FC236}">
                <a16:creationId xmlns:a16="http://schemas.microsoft.com/office/drawing/2014/main" id="{4018FF9A-DCB0-FB43-AE1A-F906956ABE06}"/>
              </a:ext>
            </a:extLst>
          </p:cNvPr>
          <p:cNvSpPr/>
          <p:nvPr/>
        </p:nvSpPr>
        <p:spPr>
          <a:xfrm>
            <a:off x="-76244" y="1961545"/>
            <a:ext cx="1479892"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FF"/>
                </a:solidFill>
                <a:effectLst/>
                <a:uLnTx/>
                <a:uFillTx/>
                <a:latin typeface="Tahoma"/>
                <a:ea typeface="+mn-ea"/>
                <a:cs typeface="+mn-cs"/>
              </a:rPr>
              <a:t>48</a:t>
            </a:r>
            <a:r>
              <a:rPr kumimoji="0" lang="en-US" sz="4400" b="0" i="0" u="none" strike="noStrike" kern="1200" cap="none" spc="0" normalizeH="0" baseline="0" noProof="0">
                <a:ln>
                  <a:noFill/>
                </a:ln>
                <a:solidFill>
                  <a:srgbClr val="0000FF"/>
                </a:solidFill>
                <a:effectLst/>
                <a:uLnTx/>
                <a:uFillTx/>
                <a:latin typeface="Tahoma"/>
                <a:ea typeface="+mn-ea"/>
                <a:cs typeface="+mn-cs"/>
              </a:rPr>
              <a:t> </a:t>
            </a:r>
            <a:endParaRPr kumimoji="0" lang="en-US" sz="8000" b="0" i="0" u="none" strike="noStrike" kern="1200" cap="none" spc="0" normalizeH="0" baseline="0" noProof="0">
              <a:ln>
                <a:noFill/>
              </a:ln>
              <a:solidFill>
                <a:srgbClr val="0000FF"/>
              </a:solidFill>
              <a:effectLst/>
              <a:uLnTx/>
              <a:uFillTx/>
              <a:latin typeface="Tahoma"/>
              <a:ea typeface="+mn-ea"/>
              <a:cs typeface="+mn-cs"/>
            </a:endParaRPr>
          </a:p>
        </p:txBody>
      </p:sp>
      <p:sp>
        <p:nvSpPr>
          <p:cNvPr id="35" name="Rectangle 34">
            <a:extLst>
              <a:ext uri="{FF2B5EF4-FFF2-40B4-BE49-F238E27FC236}">
                <a16:creationId xmlns:a16="http://schemas.microsoft.com/office/drawing/2014/main" id="{A13E2FC6-0F48-AB41-8B6C-A7D7B1319991}"/>
              </a:ext>
            </a:extLst>
          </p:cNvPr>
          <p:cNvSpPr/>
          <p:nvPr/>
        </p:nvSpPr>
        <p:spPr>
          <a:xfrm>
            <a:off x="1665288" y="3068960"/>
            <a:ext cx="18655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at 30× coverage</a:t>
            </a:r>
            <a:endParaRPr kumimoji="0" lang="en-US" sz="1100" b="0" i="0" u="none" strike="noStrike" kern="1200" cap="none" spc="0" normalizeH="0" baseline="0" noProof="0">
              <a:ln>
                <a:noFill/>
              </a:ln>
              <a:solidFill>
                <a:srgbClr val="000000"/>
              </a:solidFill>
              <a:effectLst/>
              <a:uLnTx/>
              <a:uFillTx/>
              <a:latin typeface="Tahoma"/>
              <a:ea typeface="+mn-ea"/>
              <a:cs typeface="+mn-cs"/>
            </a:endParaRPr>
          </a:p>
        </p:txBody>
      </p:sp>
      <p:sp>
        <p:nvSpPr>
          <p:cNvPr id="36" name="Rectangle 35">
            <a:extLst>
              <a:ext uri="{FF2B5EF4-FFF2-40B4-BE49-F238E27FC236}">
                <a16:creationId xmlns:a16="http://schemas.microsoft.com/office/drawing/2014/main" id="{E229A744-AE57-F046-8C85-1F1C1B4C18CC}"/>
              </a:ext>
            </a:extLst>
          </p:cNvPr>
          <p:cNvSpPr/>
          <p:nvPr/>
        </p:nvSpPr>
        <p:spPr>
          <a:xfrm>
            <a:off x="1037946" y="3524791"/>
            <a:ext cx="195598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a:ea typeface="+mn-ea"/>
                <a:cs typeface="+mn-cs"/>
              </a:rPr>
              <a:t>in about 2 days</a:t>
            </a:r>
          </a:p>
        </p:txBody>
      </p:sp>
      <p:sp>
        <p:nvSpPr>
          <p:cNvPr id="49" name="Rectangle 48">
            <a:extLst>
              <a:ext uri="{FF2B5EF4-FFF2-40B4-BE49-F238E27FC236}">
                <a16:creationId xmlns:a16="http://schemas.microsoft.com/office/drawing/2014/main" id="{DF20F8C0-0B16-CC4C-B3BE-8DA2A36AE5E1}"/>
              </a:ext>
            </a:extLst>
          </p:cNvPr>
          <p:cNvSpPr/>
          <p:nvPr/>
        </p:nvSpPr>
        <p:spPr>
          <a:xfrm>
            <a:off x="7308304" y="2566645"/>
            <a:ext cx="182293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Times New Roman" panose="02020603050405020304" pitchFamily="18" charset="0"/>
                <a:cs typeface="+mn-cs"/>
              </a:rPr>
              <a:t>genome</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53" name="Rectangle 52">
            <a:extLst>
              <a:ext uri="{FF2B5EF4-FFF2-40B4-BE49-F238E27FC236}">
                <a16:creationId xmlns:a16="http://schemas.microsoft.com/office/drawing/2014/main" id="{FCF691F4-ED5C-304C-A4F3-1D81F97623D1}"/>
              </a:ext>
            </a:extLst>
          </p:cNvPr>
          <p:cNvSpPr/>
          <p:nvPr/>
        </p:nvSpPr>
        <p:spPr>
          <a:xfrm>
            <a:off x="7308304" y="3132857"/>
            <a:ext cx="194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32 CPU hours </a:t>
            </a:r>
          </a:p>
        </p:txBody>
      </p:sp>
      <p:sp>
        <p:nvSpPr>
          <p:cNvPr id="54" name="Rectangle 53">
            <a:extLst>
              <a:ext uri="{FF2B5EF4-FFF2-40B4-BE49-F238E27FC236}">
                <a16:creationId xmlns:a16="http://schemas.microsoft.com/office/drawing/2014/main" id="{A1114891-6924-E549-BB9C-5F4051232C35}"/>
              </a:ext>
            </a:extLst>
          </p:cNvPr>
          <p:cNvSpPr/>
          <p:nvPr/>
        </p:nvSpPr>
        <p:spPr>
          <a:xfrm>
            <a:off x="6733819" y="3501008"/>
            <a:ext cx="27347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on a 48-core processor</a:t>
            </a:r>
          </a:p>
        </p:txBody>
      </p:sp>
      <p:graphicFrame>
        <p:nvGraphicFramePr>
          <p:cNvPr id="55" name="Chart 54">
            <a:extLst>
              <a:ext uri="{FF2B5EF4-FFF2-40B4-BE49-F238E27FC236}">
                <a16:creationId xmlns:a16="http://schemas.microsoft.com/office/drawing/2014/main" id="{5A873478-83B7-E14B-B7E1-1CCC5A2CDBFD}"/>
              </a:ext>
            </a:extLst>
          </p:cNvPr>
          <p:cNvGraphicFramePr/>
          <p:nvPr/>
        </p:nvGraphicFramePr>
        <p:xfrm>
          <a:off x="7018331" y="3919633"/>
          <a:ext cx="2165700" cy="1732700"/>
        </p:xfrm>
        <a:graphic>
          <a:graphicData uri="http://schemas.openxmlformats.org/drawingml/2006/chart">
            <c:chart xmlns:c="http://schemas.openxmlformats.org/drawingml/2006/chart" xmlns:r="http://schemas.openxmlformats.org/officeDocument/2006/relationships" r:id="rId4"/>
          </a:graphicData>
        </a:graphic>
      </p:graphicFrame>
      <p:sp>
        <p:nvSpPr>
          <p:cNvPr id="56" name="Rectangle 55">
            <a:extLst>
              <a:ext uri="{FF2B5EF4-FFF2-40B4-BE49-F238E27FC236}">
                <a16:creationId xmlns:a16="http://schemas.microsoft.com/office/drawing/2014/main" id="{934F37AF-5D19-F849-8EE2-ACBDBF0168F9}"/>
              </a:ext>
            </a:extLst>
          </p:cNvPr>
          <p:cNvSpPr/>
          <p:nvPr/>
        </p:nvSpPr>
        <p:spPr>
          <a:xfrm>
            <a:off x="1181792" y="6400736"/>
            <a:ext cx="739417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rPr>
              <a:t>Goyal+, "</a:t>
            </a: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hlinkClick r:id="rId5"/>
              </a:rPr>
              <a:t>Ultra-fast next generation human genome sequencing data processing using DRAGENTM bio-IT processor for precision medicine</a:t>
            </a: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a:t>
            </a:r>
            <a:r>
              <a:rPr kumimoji="0" lang="en-US" sz="1200" b="0" i="1" u="none" strike="noStrike" kern="1200" cap="none" spc="0" normalizeH="0" baseline="0" noProof="0">
                <a:ln>
                  <a:noFill/>
                </a:ln>
                <a:solidFill>
                  <a:srgbClr val="222222"/>
                </a:solidFill>
                <a:effectLst/>
                <a:uLnTx/>
                <a:uFillTx/>
                <a:latin typeface="Arial" panose="020B0604020202020204" pitchFamily="34" charset="0"/>
                <a:ea typeface="+mn-ea"/>
                <a:cs typeface="+mn-cs"/>
              </a:rPr>
              <a:t>Open Journal of Genetics, </a:t>
            </a: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rPr>
              <a:t>2017.</a:t>
            </a:r>
            <a:endParaRPr kumimoji="0" lang="en-US" sz="12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445273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6" presetClass="emph" presetSubtype="0" fill="hold" grpId="1" nodeType="withEffect">
                                  <p:stCondLst>
                                    <p:cond delay="0"/>
                                  </p:stCondLst>
                                  <p:childTnLst>
                                    <p:animScale>
                                      <p:cBhvr>
                                        <p:cTn id="18" dur="2000" fill="hold"/>
                                        <p:tgtEl>
                                          <p:spTgt spid="47"/>
                                        </p:tgtEl>
                                      </p:cBhvr>
                                      <p:by x="100000" y="150000"/>
                                    </p:animScale>
                                  </p:childTnLst>
                                </p:cTn>
                              </p:par>
                              <p:par>
                                <p:cTn id="19" presetID="6" presetClass="emph" presetSubtype="0" fill="hold" grpId="1" nodeType="withEffect">
                                  <p:stCondLst>
                                    <p:cond delay="0"/>
                                  </p:stCondLst>
                                  <p:childTnLst>
                                    <p:animScale>
                                      <p:cBhvr>
                                        <p:cTn id="20" dur="2000" fill="hold"/>
                                        <p:tgtEl>
                                          <p:spTgt spid="50"/>
                                        </p:tgtEl>
                                      </p:cBhvr>
                                      <p:by x="100000" y="150000"/>
                                    </p:animScale>
                                  </p:childTnLst>
                                </p:cTn>
                              </p:par>
                              <p:par>
                                <p:cTn id="21" presetID="6" presetClass="emph" presetSubtype="0" fill="hold" grpId="1" nodeType="withEffect">
                                  <p:stCondLst>
                                    <p:cond delay="0"/>
                                  </p:stCondLst>
                                  <p:childTnLst>
                                    <p:animScale>
                                      <p:cBhvr>
                                        <p:cTn id="22" dur="2000" fill="hold"/>
                                        <p:tgtEl>
                                          <p:spTgt spid="51"/>
                                        </p:tgtEl>
                                      </p:cBhvr>
                                      <p:by x="100000" y="150000"/>
                                    </p:animScale>
                                  </p:childTnLst>
                                </p:cTn>
                              </p:par>
                              <p:par>
                                <p:cTn id="23" presetID="6" presetClass="emph" presetSubtype="0" fill="hold" grpId="1" nodeType="withEffect">
                                  <p:stCondLst>
                                    <p:cond delay="0"/>
                                  </p:stCondLst>
                                  <p:childTnLst>
                                    <p:animScale>
                                      <p:cBhvr>
                                        <p:cTn id="24" dur="2000" fill="hold"/>
                                        <p:tgtEl>
                                          <p:spTgt spid="52"/>
                                        </p:tgtEl>
                                      </p:cBhvr>
                                      <p:by x="100000" y="150000"/>
                                    </p:animScale>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500"/>
                                        <p:tgtEl>
                                          <p:spTgt spid="4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animBg="1"/>
      <p:bldP spid="47" grpId="1" animBg="1"/>
      <p:bldP spid="50" grpId="0" animBg="1"/>
      <p:bldP spid="50" grpId="1" animBg="1"/>
      <p:bldP spid="51" grpId="0" animBg="1"/>
      <p:bldP spid="51" grpId="1" animBg="1"/>
      <p:bldP spid="52" grpId="0" animBg="1"/>
      <p:bldP spid="52" grpId="1" animBg="1"/>
      <p:bldP spid="49" grpId="0"/>
      <p:bldP spid="53" grpId="0"/>
      <p:bldP spid="54" grpId="0"/>
      <p:bldGraphic spid="55"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Problem</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2204864"/>
            <a:ext cx="8610600" cy="5193723"/>
          </a:xfrm>
        </p:spPr>
        <p:txBody>
          <a:bodyPr/>
          <a:lstStyle/>
          <a:p>
            <a:pPr marL="0" indent="0" algn="ctr">
              <a:buNone/>
            </a:pPr>
            <a:r>
              <a:rPr lang="en-US" sz="4000" b="1" dirty="0">
                <a:solidFill>
                  <a:srgbClr val="0000FF"/>
                </a:solidFill>
              </a:rPr>
              <a:t>Need to construct </a:t>
            </a:r>
          </a:p>
          <a:p>
            <a:pPr marL="0" indent="0" algn="ctr">
              <a:buNone/>
            </a:pPr>
            <a:r>
              <a:rPr lang="en-US" sz="4000" b="1" dirty="0">
                <a:solidFill>
                  <a:srgbClr val="0000FF"/>
                </a:solidFill>
              </a:rPr>
              <a:t>the entire genome </a:t>
            </a:r>
          </a:p>
          <a:p>
            <a:pPr marL="0" indent="0" algn="ctr">
              <a:buNone/>
            </a:pPr>
            <a:r>
              <a:rPr lang="en-US" sz="4000" b="1" dirty="0">
                <a:solidFill>
                  <a:srgbClr val="0000FF"/>
                </a:solidFill>
              </a:rPr>
              <a:t>from many reads</a:t>
            </a:r>
            <a:endParaRPr lang="en-US" sz="4000" dirty="0">
              <a:solidFill>
                <a:srgbClr val="FF0000"/>
              </a:solidFill>
            </a:endParaRP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35769763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flipV="1">
            <a:off x="2218475" y="1993767"/>
            <a:ext cx="3816626" cy="122754"/>
          </a:xfrm>
          <a:prstGeom prst="rect">
            <a:avLst/>
          </a:prstGeom>
          <a:gradFill flip="none" rotWithShape="1">
            <a:gsLst>
              <a:gs pos="0">
                <a:srgbClr val="FFFF00"/>
              </a:gs>
              <a:gs pos="27000">
                <a:srgbClr val="D580DB"/>
              </a:gs>
              <a:gs pos="63000">
                <a:srgbClr val="00B0F0"/>
              </a:gs>
              <a:gs pos="89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7" name="TextBox 16"/>
          <p:cNvSpPr txBox="1"/>
          <p:nvPr/>
        </p:nvSpPr>
        <p:spPr>
          <a:xfrm>
            <a:off x="3954982" y="1678228"/>
            <a:ext cx="21966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Large DNA molecule</a:t>
            </a:r>
          </a:p>
        </p:txBody>
      </p:sp>
      <p:sp>
        <p:nvSpPr>
          <p:cNvPr id="27" name="Rectangle 26"/>
          <p:cNvSpPr/>
          <p:nvPr/>
        </p:nvSpPr>
        <p:spPr>
          <a:xfrm rot="20515068">
            <a:off x="2308257" y="2804389"/>
            <a:ext cx="1080000" cy="98550"/>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 name="Rectangle 27"/>
          <p:cNvSpPr/>
          <p:nvPr/>
        </p:nvSpPr>
        <p:spPr>
          <a:xfrm rot="541883">
            <a:off x="3326138" y="2962916"/>
            <a:ext cx="1080000" cy="100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9" name="Rectangle 28"/>
          <p:cNvSpPr/>
          <p:nvPr/>
        </p:nvSpPr>
        <p:spPr>
          <a:xfrm rot="21094906">
            <a:off x="2625287" y="3160417"/>
            <a:ext cx="1080000" cy="100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0" name="Rectangle 29"/>
          <p:cNvSpPr/>
          <p:nvPr/>
        </p:nvSpPr>
        <p:spPr>
          <a:xfrm rot="21250960">
            <a:off x="4014199" y="2778730"/>
            <a:ext cx="1080000" cy="100800"/>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1" name="Rectangle 30"/>
          <p:cNvSpPr/>
          <p:nvPr/>
        </p:nvSpPr>
        <p:spPr>
          <a:xfrm rot="358080">
            <a:off x="4030955" y="3259788"/>
            <a:ext cx="1080000" cy="1008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2" name="Rectangle 31"/>
          <p:cNvSpPr/>
          <p:nvPr/>
        </p:nvSpPr>
        <p:spPr>
          <a:xfrm rot="472447">
            <a:off x="4861120" y="2986372"/>
            <a:ext cx="1080000" cy="1008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3" name="Rectangle 32"/>
          <p:cNvSpPr/>
          <p:nvPr/>
        </p:nvSpPr>
        <p:spPr>
          <a:xfrm rot="21055297">
            <a:off x="5015857" y="3462076"/>
            <a:ext cx="1080000" cy="100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36" name="Straight Arrow Connector 35"/>
          <p:cNvCxnSpPr/>
          <p:nvPr/>
        </p:nvCxnSpPr>
        <p:spPr>
          <a:xfrm>
            <a:off x="4254440" y="2184447"/>
            <a:ext cx="0" cy="5120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894100" y="3618619"/>
            <a:ext cx="22575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Small DNA fragments</a:t>
            </a:r>
          </a:p>
        </p:txBody>
      </p:sp>
      <p:cxnSp>
        <p:nvCxnSpPr>
          <p:cNvPr id="40" name="Straight Arrow Connector 39"/>
          <p:cNvCxnSpPr/>
          <p:nvPr/>
        </p:nvCxnSpPr>
        <p:spPr>
          <a:xfrm>
            <a:off x="4275079" y="3987951"/>
            <a:ext cx="0" cy="5120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517875" y="4984040"/>
            <a:ext cx="8126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Reads</a:t>
            </a:r>
          </a:p>
        </p:txBody>
      </p:sp>
      <p:grpSp>
        <p:nvGrpSpPr>
          <p:cNvPr id="7" name="Group 6"/>
          <p:cNvGrpSpPr/>
          <p:nvPr/>
        </p:nvGrpSpPr>
        <p:grpSpPr>
          <a:xfrm>
            <a:off x="2360658" y="4519360"/>
            <a:ext cx="1562077" cy="338554"/>
            <a:chOff x="2188389" y="4545756"/>
            <a:chExt cx="1562077" cy="338554"/>
          </a:xfrm>
        </p:grpSpPr>
        <p:sp>
          <p:nvSpPr>
            <p:cNvPr id="41" name="Rectangle 40"/>
            <p:cNvSpPr/>
            <p:nvPr/>
          </p:nvSpPr>
          <p:spPr>
            <a:xfrm>
              <a:off x="2250608" y="4593349"/>
              <a:ext cx="1373688" cy="222956"/>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9" name="TextBox 48"/>
            <p:cNvSpPr txBox="1"/>
            <p:nvPr/>
          </p:nvSpPr>
          <p:spPr>
            <a:xfrm>
              <a:off x="2188389" y="4545756"/>
              <a:ext cx="156207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ACGTACCCCGT</a:t>
              </a:r>
            </a:p>
          </p:txBody>
        </p:sp>
      </p:grpSp>
      <p:grpSp>
        <p:nvGrpSpPr>
          <p:cNvPr id="18" name="Group 17"/>
          <p:cNvGrpSpPr/>
          <p:nvPr/>
        </p:nvGrpSpPr>
        <p:grpSpPr>
          <a:xfrm>
            <a:off x="3569046" y="4932628"/>
            <a:ext cx="1561509" cy="338554"/>
            <a:chOff x="3128483" y="5309496"/>
            <a:chExt cx="1561509" cy="338554"/>
          </a:xfrm>
        </p:grpSpPr>
        <p:sp>
          <p:nvSpPr>
            <p:cNvPr id="43" name="Rectangle 42"/>
            <p:cNvSpPr/>
            <p:nvPr/>
          </p:nvSpPr>
          <p:spPr>
            <a:xfrm>
              <a:off x="3203322" y="5362917"/>
              <a:ext cx="1375200" cy="223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0" name="TextBox 49"/>
            <p:cNvSpPr txBox="1"/>
            <p:nvPr/>
          </p:nvSpPr>
          <p:spPr>
            <a:xfrm>
              <a:off x="3128483" y="5309496"/>
              <a:ext cx="156150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GATACACTGTG</a:t>
              </a:r>
            </a:p>
          </p:txBody>
        </p:sp>
      </p:grpSp>
      <p:grpSp>
        <p:nvGrpSpPr>
          <p:cNvPr id="11" name="Group 10"/>
          <p:cNvGrpSpPr/>
          <p:nvPr/>
        </p:nvGrpSpPr>
        <p:grpSpPr>
          <a:xfrm>
            <a:off x="4535963" y="4490619"/>
            <a:ext cx="1539765" cy="338554"/>
            <a:chOff x="4477482" y="4534478"/>
            <a:chExt cx="1539765" cy="338554"/>
          </a:xfrm>
        </p:grpSpPr>
        <p:sp>
          <p:nvSpPr>
            <p:cNvPr id="44" name="Rectangle 43"/>
            <p:cNvSpPr/>
            <p:nvPr/>
          </p:nvSpPr>
          <p:spPr>
            <a:xfrm>
              <a:off x="4541403" y="4588375"/>
              <a:ext cx="1375200" cy="223200"/>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1" name="TextBox 50"/>
            <p:cNvSpPr txBox="1"/>
            <p:nvPr/>
          </p:nvSpPr>
          <p:spPr>
            <a:xfrm>
              <a:off x="4477482" y="4534478"/>
              <a:ext cx="153976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TTTTTTTAATT</a:t>
              </a:r>
            </a:p>
          </p:txBody>
        </p:sp>
      </p:grpSp>
      <p:grpSp>
        <p:nvGrpSpPr>
          <p:cNvPr id="19" name="Group 18"/>
          <p:cNvGrpSpPr/>
          <p:nvPr/>
        </p:nvGrpSpPr>
        <p:grpSpPr>
          <a:xfrm>
            <a:off x="2358575" y="5463512"/>
            <a:ext cx="1564160" cy="338554"/>
            <a:chOff x="3857124" y="4997083"/>
            <a:chExt cx="1564160" cy="338554"/>
          </a:xfrm>
        </p:grpSpPr>
        <p:sp>
          <p:nvSpPr>
            <p:cNvPr id="42" name="Rectangle 41"/>
            <p:cNvSpPr/>
            <p:nvPr/>
          </p:nvSpPr>
          <p:spPr>
            <a:xfrm>
              <a:off x="3938690" y="5047731"/>
              <a:ext cx="1375200" cy="223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2" name="TextBox 51"/>
            <p:cNvSpPr txBox="1"/>
            <p:nvPr/>
          </p:nvSpPr>
          <p:spPr>
            <a:xfrm>
              <a:off x="3857124" y="4997083"/>
              <a:ext cx="156416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CTAGGGACCTT</a:t>
              </a:r>
            </a:p>
          </p:txBody>
        </p:sp>
      </p:grpSp>
      <p:grpSp>
        <p:nvGrpSpPr>
          <p:cNvPr id="13" name="Group 12"/>
          <p:cNvGrpSpPr/>
          <p:nvPr/>
        </p:nvGrpSpPr>
        <p:grpSpPr>
          <a:xfrm>
            <a:off x="4572000" y="5456483"/>
            <a:ext cx="1658240" cy="338554"/>
            <a:chOff x="4551147" y="5294189"/>
            <a:chExt cx="1658240" cy="338554"/>
          </a:xfrm>
        </p:grpSpPr>
        <p:sp>
          <p:nvSpPr>
            <p:cNvPr id="45" name="Rectangle 44"/>
            <p:cNvSpPr/>
            <p:nvPr/>
          </p:nvSpPr>
          <p:spPr>
            <a:xfrm>
              <a:off x="4642047" y="5344410"/>
              <a:ext cx="1375200" cy="2232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3" name="TextBox 52"/>
            <p:cNvSpPr txBox="1"/>
            <p:nvPr/>
          </p:nvSpPr>
          <p:spPr>
            <a:xfrm>
              <a:off x="4551147" y="5294189"/>
              <a:ext cx="165824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ACGACGTAGCT</a:t>
              </a:r>
            </a:p>
          </p:txBody>
        </p:sp>
      </p:grpSp>
      <p:grpSp>
        <p:nvGrpSpPr>
          <p:cNvPr id="12" name="Group 11"/>
          <p:cNvGrpSpPr/>
          <p:nvPr/>
        </p:nvGrpSpPr>
        <p:grpSpPr>
          <a:xfrm>
            <a:off x="5287484" y="4926755"/>
            <a:ext cx="1577052" cy="338554"/>
            <a:chOff x="5390191" y="5006202"/>
            <a:chExt cx="1577052" cy="338554"/>
          </a:xfrm>
        </p:grpSpPr>
        <p:sp>
          <p:nvSpPr>
            <p:cNvPr id="46" name="Rectangle 45"/>
            <p:cNvSpPr/>
            <p:nvPr/>
          </p:nvSpPr>
          <p:spPr>
            <a:xfrm>
              <a:off x="5473122" y="5071106"/>
              <a:ext cx="1375200" cy="223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4" name="TextBox 53"/>
            <p:cNvSpPr txBox="1"/>
            <p:nvPr/>
          </p:nvSpPr>
          <p:spPr>
            <a:xfrm>
              <a:off x="5390191" y="5006202"/>
              <a:ext cx="157705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AAAAAAAAAA</a:t>
              </a:r>
            </a:p>
          </p:txBody>
        </p:sp>
      </p:grpSp>
      <p:grpSp>
        <p:nvGrpSpPr>
          <p:cNvPr id="14" name="Group 13"/>
          <p:cNvGrpSpPr/>
          <p:nvPr/>
        </p:nvGrpSpPr>
        <p:grpSpPr>
          <a:xfrm>
            <a:off x="1858454" y="4937187"/>
            <a:ext cx="1488373" cy="338554"/>
            <a:chOff x="2517296" y="5024271"/>
            <a:chExt cx="1488373" cy="338554"/>
          </a:xfrm>
        </p:grpSpPr>
        <p:sp>
          <p:nvSpPr>
            <p:cNvPr id="47" name="Rectangle 46"/>
            <p:cNvSpPr/>
            <p:nvPr/>
          </p:nvSpPr>
          <p:spPr>
            <a:xfrm>
              <a:off x="2582826" y="5074208"/>
              <a:ext cx="1375200" cy="223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5" name="TextBox 54"/>
            <p:cNvSpPr txBox="1"/>
            <p:nvPr/>
          </p:nvSpPr>
          <p:spPr>
            <a:xfrm>
              <a:off x="2517296" y="5024271"/>
              <a:ext cx="148837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orbel" panose="020B0503020204020204"/>
                  <a:ea typeface="+mn-ea"/>
                  <a:cs typeface="+mn-cs"/>
                </a:rPr>
                <a:t>ACGAGCGGGT</a:t>
              </a:r>
              <a:endPar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sp>
        <p:nvSpPr>
          <p:cNvPr id="21" name="Right Brace 20"/>
          <p:cNvSpPr/>
          <p:nvPr/>
        </p:nvSpPr>
        <p:spPr>
          <a:xfrm>
            <a:off x="6864536" y="4447646"/>
            <a:ext cx="652304" cy="143039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870D95F5-7750-3347-9E12-808E53A13286}"/>
              </a:ext>
            </a:extLst>
          </p:cNvPr>
          <p:cNvSpPr>
            <a:spLocks noGrp="1"/>
          </p:cNvSpPr>
          <p:nvPr>
            <p:ph type="title"/>
          </p:nvPr>
        </p:nvSpPr>
        <p:spPr/>
        <p:txBody>
          <a:bodyPr>
            <a:normAutofit/>
          </a:bodyPr>
          <a:lstStyle/>
          <a:p>
            <a:r>
              <a:rPr lang="en-US" dirty="0"/>
              <a:t>Genome Sequencing</a:t>
            </a:r>
          </a:p>
        </p:txBody>
      </p:sp>
    </p:spTree>
    <p:extLst>
      <p:ext uri="{BB962C8B-B14F-4D97-AF65-F5344CB8AC3E}">
        <p14:creationId xmlns:p14="http://schemas.microsoft.com/office/powerpoint/2010/main" val="138505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7" grpId="0" animBg="1"/>
      <p:bldP spid="28" grpId="0" animBg="1"/>
      <p:bldP spid="29" grpId="0" animBg="1"/>
      <p:bldP spid="30" grpId="0" animBg="1"/>
      <p:bldP spid="31" grpId="0" animBg="1"/>
      <p:bldP spid="32" grpId="0" animBg="1"/>
      <p:bldP spid="33" grpId="0" animBg="1"/>
      <p:bldP spid="38" grpId="0"/>
      <p:bldP spid="48"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solidFill>
                  <a:srgbClr val="0000FF"/>
                </a:solidFill>
              </a:rPr>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fld id="{323594FA-E141-4234-AE05-360401972BE7}" type="slidenum">
              <a:rPr lang="en-US" altLang="en-US" smtClean="0"/>
              <a:pPr/>
              <a:t>4</a:t>
            </a:fld>
            <a:endParaRPr lang="en-US" altLang="en-US"/>
          </a:p>
        </p:txBody>
      </p:sp>
    </p:spTree>
    <p:extLst>
      <p:ext uri="{BB962C8B-B14F-4D97-AF65-F5344CB8AC3E}">
        <p14:creationId xmlns:p14="http://schemas.microsoft.com/office/powerpoint/2010/main" val="241090871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Arrow Connector 19"/>
          <p:cNvCxnSpPr/>
          <p:nvPr/>
        </p:nvCxnSpPr>
        <p:spPr>
          <a:xfrm flipH="1">
            <a:off x="1620982" y="2371199"/>
            <a:ext cx="3097196" cy="2546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718178" y="2371204"/>
            <a:ext cx="3097196" cy="2546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40421" y="2645047"/>
            <a:ext cx="3703319" cy="8925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Read Mapping, </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method of aligning the reads against a known reference genome to </a:t>
            </a:r>
            <a:r>
              <a:rPr kumimoji="0" lang="en-US" sz="1600" b="1" i="0" u="none" strike="noStrike" kern="1200" cap="none" spc="0" normalizeH="0" baseline="0" noProof="0" dirty="0">
                <a:ln>
                  <a:noFill/>
                </a:ln>
                <a:solidFill>
                  <a:srgbClr val="C00000"/>
                </a:solidFill>
                <a:effectLst/>
                <a:uLnTx/>
                <a:uFillTx/>
                <a:latin typeface="Corbel" panose="020B0503020204020204"/>
                <a:ea typeface="+mn-ea"/>
                <a:cs typeface="+mn-cs"/>
              </a:rPr>
              <a:t>detect matches and variations.</a:t>
            </a:r>
            <a:r>
              <a:rPr kumimoji="0" lang="en-US" sz="1800" b="1" i="0" u="none" strike="noStrike" kern="1200" cap="none" spc="0" normalizeH="0" baseline="0" noProof="0" dirty="0">
                <a:ln>
                  <a:noFill/>
                </a:ln>
                <a:solidFill>
                  <a:srgbClr val="C00000"/>
                </a:solidFill>
                <a:effectLst/>
                <a:uLnTx/>
                <a:uFillTx/>
                <a:latin typeface="Corbel" panose="020B0503020204020204"/>
                <a:ea typeface="+mn-ea"/>
                <a:cs typeface="+mn-cs"/>
              </a:rPr>
              <a:t> </a:t>
            </a:r>
          </a:p>
        </p:txBody>
      </p:sp>
      <p:grpSp>
        <p:nvGrpSpPr>
          <p:cNvPr id="65" name="Group 64"/>
          <p:cNvGrpSpPr/>
          <p:nvPr/>
        </p:nvGrpSpPr>
        <p:grpSpPr>
          <a:xfrm>
            <a:off x="2843016" y="1439301"/>
            <a:ext cx="1562077" cy="338554"/>
            <a:chOff x="2188389" y="4545756"/>
            <a:chExt cx="1562077" cy="338554"/>
          </a:xfrm>
        </p:grpSpPr>
        <p:sp>
          <p:nvSpPr>
            <p:cNvPr id="66" name="Rectangle 65"/>
            <p:cNvSpPr/>
            <p:nvPr/>
          </p:nvSpPr>
          <p:spPr>
            <a:xfrm>
              <a:off x="2250608" y="4593349"/>
              <a:ext cx="1373688" cy="222956"/>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7" name="TextBox 66"/>
            <p:cNvSpPr txBox="1"/>
            <p:nvPr/>
          </p:nvSpPr>
          <p:spPr>
            <a:xfrm>
              <a:off x="2188389" y="4545756"/>
              <a:ext cx="156207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ACGTACCCCGT</a:t>
              </a:r>
            </a:p>
          </p:txBody>
        </p:sp>
      </p:grpSp>
      <p:grpSp>
        <p:nvGrpSpPr>
          <p:cNvPr id="68" name="Group 67"/>
          <p:cNvGrpSpPr/>
          <p:nvPr/>
        </p:nvGrpSpPr>
        <p:grpSpPr>
          <a:xfrm>
            <a:off x="4051404" y="1725959"/>
            <a:ext cx="1561509" cy="338554"/>
            <a:chOff x="3128483" y="5309496"/>
            <a:chExt cx="1561509" cy="338554"/>
          </a:xfrm>
        </p:grpSpPr>
        <p:sp>
          <p:nvSpPr>
            <p:cNvPr id="69" name="Rectangle 68"/>
            <p:cNvSpPr/>
            <p:nvPr/>
          </p:nvSpPr>
          <p:spPr>
            <a:xfrm>
              <a:off x="3203322" y="5362917"/>
              <a:ext cx="1375200" cy="223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0" name="TextBox 69"/>
            <p:cNvSpPr txBox="1"/>
            <p:nvPr/>
          </p:nvSpPr>
          <p:spPr>
            <a:xfrm>
              <a:off x="3128483" y="5309496"/>
              <a:ext cx="156150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GATACACTGTG</a:t>
              </a:r>
            </a:p>
          </p:txBody>
        </p:sp>
      </p:grpSp>
      <p:grpSp>
        <p:nvGrpSpPr>
          <p:cNvPr id="71" name="Group 70"/>
          <p:cNvGrpSpPr/>
          <p:nvPr/>
        </p:nvGrpSpPr>
        <p:grpSpPr>
          <a:xfrm>
            <a:off x="5018321" y="1410560"/>
            <a:ext cx="1539765" cy="338554"/>
            <a:chOff x="4477482" y="4534478"/>
            <a:chExt cx="1539765" cy="338554"/>
          </a:xfrm>
        </p:grpSpPr>
        <p:sp>
          <p:nvSpPr>
            <p:cNvPr id="72" name="Rectangle 71"/>
            <p:cNvSpPr/>
            <p:nvPr/>
          </p:nvSpPr>
          <p:spPr>
            <a:xfrm>
              <a:off x="4541403" y="4588375"/>
              <a:ext cx="1375200" cy="223200"/>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3" name="TextBox 72"/>
            <p:cNvSpPr txBox="1"/>
            <p:nvPr/>
          </p:nvSpPr>
          <p:spPr>
            <a:xfrm>
              <a:off x="4477482" y="4534478"/>
              <a:ext cx="153976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TTTTTTTAATT</a:t>
              </a:r>
            </a:p>
          </p:txBody>
        </p:sp>
      </p:grpSp>
      <p:grpSp>
        <p:nvGrpSpPr>
          <p:cNvPr id="74" name="Group 73"/>
          <p:cNvGrpSpPr/>
          <p:nvPr/>
        </p:nvGrpSpPr>
        <p:grpSpPr>
          <a:xfrm>
            <a:off x="2840933" y="2073962"/>
            <a:ext cx="1564160" cy="338554"/>
            <a:chOff x="3857124" y="4997083"/>
            <a:chExt cx="1564160" cy="338554"/>
          </a:xfrm>
        </p:grpSpPr>
        <p:sp>
          <p:nvSpPr>
            <p:cNvPr id="75" name="Rectangle 74"/>
            <p:cNvSpPr/>
            <p:nvPr/>
          </p:nvSpPr>
          <p:spPr>
            <a:xfrm>
              <a:off x="3938690" y="5047731"/>
              <a:ext cx="1375200" cy="223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6" name="TextBox 75"/>
            <p:cNvSpPr txBox="1"/>
            <p:nvPr/>
          </p:nvSpPr>
          <p:spPr>
            <a:xfrm>
              <a:off x="3857124" y="4997083"/>
              <a:ext cx="156416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CTAGGGACCTT</a:t>
              </a:r>
            </a:p>
          </p:txBody>
        </p:sp>
      </p:grpSp>
      <p:grpSp>
        <p:nvGrpSpPr>
          <p:cNvPr id="77" name="Group 76"/>
          <p:cNvGrpSpPr/>
          <p:nvPr/>
        </p:nvGrpSpPr>
        <p:grpSpPr>
          <a:xfrm>
            <a:off x="5054358" y="2066933"/>
            <a:ext cx="1658240" cy="338554"/>
            <a:chOff x="4551147" y="5294189"/>
            <a:chExt cx="1658240" cy="338554"/>
          </a:xfrm>
        </p:grpSpPr>
        <p:sp>
          <p:nvSpPr>
            <p:cNvPr id="78" name="Rectangle 77"/>
            <p:cNvSpPr/>
            <p:nvPr/>
          </p:nvSpPr>
          <p:spPr>
            <a:xfrm>
              <a:off x="4642047" y="5344410"/>
              <a:ext cx="1375200" cy="2232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9" name="TextBox 78"/>
            <p:cNvSpPr txBox="1"/>
            <p:nvPr/>
          </p:nvSpPr>
          <p:spPr>
            <a:xfrm>
              <a:off x="4551147" y="5294189"/>
              <a:ext cx="165824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ACGACGTAGCT</a:t>
              </a:r>
            </a:p>
          </p:txBody>
        </p:sp>
      </p:grpSp>
      <p:grpSp>
        <p:nvGrpSpPr>
          <p:cNvPr id="80" name="Group 79"/>
          <p:cNvGrpSpPr/>
          <p:nvPr/>
        </p:nvGrpSpPr>
        <p:grpSpPr>
          <a:xfrm>
            <a:off x="5769842" y="1720086"/>
            <a:ext cx="1577052" cy="338554"/>
            <a:chOff x="5390191" y="5006202"/>
            <a:chExt cx="1577052" cy="338554"/>
          </a:xfrm>
        </p:grpSpPr>
        <p:sp>
          <p:nvSpPr>
            <p:cNvPr id="81" name="Rectangle 80"/>
            <p:cNvSpPr/>
            <p:nvPr/>
          </p:nvSpPr>
          <p:spPr>
            <a:xfrm>
              <a:off x="5473122" y="5071106"/>
              <a:ext cx="1375200" cy="223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2" name="TextBox 81"/>
            <p:cNvSpPr txBox="1"/>
            <p:nvPr/>
          </p:nvSpPr>
          <p:spPr>
            <a:xfrm>
              <a:off x="5390191" y="5006202"/>
              <a:ext cx="157705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AAAAAAAAAA</a:t>
              </a:r>
            </a:p>
          </p:txBody>
        </p:sp>
      </p:grpSp>
      <p:grpSp>
        <p:nvGrpSpPr>
          <p:cNvPr id="83" name="Group 82"/>
          <p:cNvGrpSpPr/>
          <p:nvPr/>
        </p:nvGrpSpPr>
        <p:grpSpPr>
          <a:xfrm>
            <a:off x="2340812" y="1730518"/>
            <a:ext cx="1488373" cy="338554"/>
            <a:chOff x="2517296" y="5024271"/>
            <a:chExt cx="1488373" cy="338554"/>
          </a:xfrm>
        </p:grpSpPr>
        <p:sp>
          <p:nvSpPr>
            <p:cNvPr id="84" name="Rectangle 83"/>
            <p:cNvSpPr/>
            <p:nvPr/>
          </p:nvSpPr>
          <p:spPr>
            <a:xfrm>
              <a:off x="2582826" y="5074208"/>
              <a:ext cx="1375200" cy="223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5" name="TextBox 84"/>
            <p:cNvSpPr txBox="1"/>
            <p:nvPr/>
          </p:nvSpPr>
          <p:spPr>
            <a:xfrm>
              <a:off x="2517296" y="5024271"/>
              <a:ext cx="148837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orbel" panose="020B0503020204020204"/>
                  <a:ea typeface="+mn-ea"/>
                  <a:cs typeface="+mn-cs"/>
                </a:rPr>
                <a:t>ACGAGCGGGT</a:t>
              </a:r>
              <a:endPar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sp>
        <p:nvSpPr>
          <p:cNvPr id="51" name="TextBox 50"/>
          <p:cNvSpPr txBox="1"/>
          <p:nvPr/>
        </p:nvSpPr>
        <p:spPr>
          <a:xfrm>
            <a:off x="7955064" y="1738605"/>
            <a:ext cx="8126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rbel" panose="020B0503020204020204"/>
                <a:ea typeface="+mn-ea"/>
                <a:cs typeface="+mn-cs"/>
              </a:rPr>
              <a:t>Reads</a:t>
            </a: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2" name="Right Brace 51"/>
          <p:cNvSpPr/>
          <p:nvPr/>
        </p:nvSpPr>
        <p:spPr>
          <a:xfrm>
            <a:off x="7346894" y="1434027"/>
            <a:ext cx="652304" cy="97848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3" name="TextBox 52"/>
          <p:cNvSpPr txBox="1"/>
          <p:nvPr/>
        </p:nvSpPr>
        <p:spPr>
          <a:xfrm>
            <a:off x="5282360" y="2638924"/>
            <a:ext cx="3605738"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orbel" panose="020B0503020204020204"/>
                <a:ea typeface="+mn-ea"/>
                <a:cs typeface="+mn-cs"/>
              </a:rPr>
              <a:t>De novo</a:t>
            </a: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 Assembly, </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method of merging the reads in order to </a:t>
            </a:r>
            <a:r>
              <a:rPr kumimoji="0" lang="en-US" sz="1600" b="1" i="0" u="none" strike="noStrike" kern="1200" cap="none" spc="0" normalizeH="0" baseline="0" noProof="0" dirty="0">
                <a:ln>
                  <a:noFill/>
                </a:ln>
                <a:solidFill>
                  <a:srgbClr val="C00000"/>
                </a:solidFill>
                <a:effectLst/>
                <a:uLnTx/>
                <a:uFillTx/>
                <a:latin typeface="Corbel" panose="020B0503020204020204"/>
                <a:ea typeface="+mn-ea"/>
                <a:cs typeface="+mn-cs"/>
              </a:rPr>
              <a:t>construct</a:t>
            </a:r>
            <a:r>
              <a:rPr kumimoji="0" lang="en-US" sz="1600" b="0" i="0" u="none" strike="noStrike" kern="1200" cap="none" spc="0" normalizeH="0" baseline="0" noProof="0" dirty="0">
                <a:ln>
                  <a:noFill/>
                </a:ln>
                <a:solidFill>
                  <a:srgbClr val="C00000"/>
                </a:solidFill>
                <a:effectLst/>
                <a:uLnTx/>
                <a:uFillTx/>
                <a:latin typeface="Corbel" panose="020B0503020204020204"/>
                <a:ea typeface="+mn-ea"/>
                <a:cs typeface="+mn-cs"/>
              </a:rPr>
              <a:t> </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the original sequence.</a:t>
            </a:r>
            <a:endParaRPr kumimoji="0" lang="en-US" sz="16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4" name="Rectangle 33">
            <a:extLst>
              <a:ext uri="{FF2B5EF4-FFF2-40B4-BE49-F238E27FC236}">
                <a16:creationId xmlns:a16="http://schemas.microsoft.com/office/drawing/2014/main" id="{975DD671-195F-BE45-8AC5-24BF2E38251A}"/>
              </a:ext>
            </a:extLst>
          </p:cNvPr>
          <p:cNvSpPr/>
          <p:nvPr/>
        </p:nvSpPr>
        <p:spPr>
          <a:xfrm rot="5400000">
            <a:off x="2253236" y="4789498"/>
            <a:ext cx="2520000" cy="14408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5" name="TextBox 34">
            <a:extLst>
              <a:ext uri="{FF2B5EF4-FFF2-40B4-BE49-F238E27FC236}">
                <a16:creationId xmlns:a16="http://schemas.microsoft.com/office/drawing/2014/main" id="{35DBE31E-2AE8-824E-81D4-CEA02E0BA8AE}"/>
              </a:ext>
            </a:extLst>
          </p:cNvPr>
          <p:cNvSpPr txBox="1"/>
          <p:nvPr/>
        </p:nvSpPr>
        <p:spPr>
          <a:xfrm>
            <a:off x="3547629" y="5629099"/>
            <a:ext cx="91440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orbel" panose="020B0503020204020204"/>
                <a:ea typeface="+mn-ea"/>
                <a:cs typeface="+mn-cs"/>
              </a:rPr>
              <a:t>Reference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orbel" panose="020B0503020204020204"/>
                <a:ea typeface="+mn-ea"/>
                <a:cs typeface="+mn-cs"/>
              </a:rPr>
              <a:t>Genome</a:t>
            </a:r>
          </a:p>
        </p:txBody>
      </p:sp>
      <p:sp>
        <p:nvSpPr>
          <p:cNvPr id="36" name="Rectangle 35">
            <a:extLst>
              <a:ext uri="{FF2B5EF4-FFF2-40B4-BE49-F238E27FC236}">
                <a16:creationId xmlns:a16="http://schemas.microsoft.com/office/drawing/2014/main" id="{DC75BFC8-5934-3949-AC04-21F9DAD72C6B}"/>
              </a:ext>
            </a:extLst>
          </p:cNvPr>
          <p:cNvSpPr/>
          <p:nvPr/>
        </p:nvSpPr>
        <p:spPr>
          <a:xfrm rot="5400000" flipH="1">
            <a:off x="575820" y="3948663"/>
            <a:ext cx="539999" cy="45719"/>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7" name="Rectangle 36">
            <a:extLst>
              <a:ext uri="{FF2B5EF4-FFF2-40B4-BE49-F238E27FC236}">
                <a16:creationId xmlns:a16="http://schemas.microsoft.com/office/drawing/2014/main" id="{2FFC78D0-0B56-1845-9212-1B3712D4F32E}"/>
              </a:ext>
            </a:extLst>
          </p:cNvPr>
          <p:cNvSpPr/>
          <p:nvPr/>
        </p:nvSpPr>
        <p:spPr>
          <a:xfrm rot="5400000" flipH="1">
            <a:off x="782914" y="4098101"/>
            <a:ext cx="859088" cy="457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8" name="Rectangle 37">
            <a:extLst>
              <a:ext uri="{FF2B5EF4-FFF2-40B4-BE49-F238E27FC236}">
                <a16:creationId xmlns:a16="http://schemas.microsoft.com/office/drawing/2014/main" id="{7A08F44B-57DE-6F4B-BE41-267B614529D7}"/>
              </a:ext>
            </a:extLst>
          </p:cNvPr>
          <p:cNvSpPr/>
          <p:nvPr/>
        </p:nvSpPr>
        <p:spPr>
          <a:xfrm rot="5400000" flipH="1">
            <a:off x="485462" y="4218123"/>
            <a:ext cx="1080000" cy="46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9" name="Rectangle 38">
            <a:extLst>
              <a:ext uri="{FF2B5EF4-FFF2-40B4-BE49-F238E27FC236}">
                <a16:creationId xmlns:a16="http://schemas.microsoft.com/office/drawing/2014/main" id="{0CAEE677-A9D2-0542-B757-8D51FA977CFC}"/>
              </a:ext>
            </a:extLst>
          </p:cNvPr>
          <p:cNvSpPr/>
          <p:nvPr/>
        </p:nvSpPr>
        <p:spPr>
          <a:xfrm rot="5400000" flipH="1">
            <a:off x="59224" y="5245156"/>
            <a:ext cx="1574169" cy="45719"/>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0" name="Rectangle 39">
            <a:extLst>
              <a:ext uri="{FF2B5EF4-FFF2-40B4-BE49-F238E27FC236}">
                <a16:creationId xmlns:a16="http://schemas.microsoft.com/office/drawing/2014/main" id="{CC1CECB6-C55B-C24D-98C0-74D2A66D0F41}"/>
              </a:ext>
            </a:extLst>
          </p:cNvPr>
          <p:cNvSpPr/>
          <p:nvPr/>
        </p:nvSpPr>
        <p:spPr>
          <a:xfrm rot="5400000" flipH="1">
            <a:off x="635768" y="4989380"/>
            <a:ext cx="1541434"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1" name="Rectangle 40">
            <a:extLst>
              <a:ext uri="{FF2B5EF4-FFF2-40B4-BE49-F238E27FC236}">
                <a16:creationId xmlns:a16="http://schemas.microsoft.com/office/drawing/2014/main" id="{1ECE41DC-0C08-A341-BC0C-92E72ECBA423}"/>
              </a:ext>
            </a:extLst>
          </p:cNvPr>
          <p:cNvSpPr/>
          <p:nvPr/>
        </p:nvSpPr>
        <p:spPr>
          <a:xfrm rot="5400000" flipH="1">
            <a:off x="534162" y="5353943"/>
            <a:ext cx="1355512" cy="468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2" name="Rectangle 41">
            <a:extLst>
              <a:ext uri="{FF2B5EF4-FFF2-40B4-BE49-F238E27FC236}">
                <a16:creationId xmlns:a16="http://schemas.microsoft.com/office/drawing/2014/main" id="{A54D0229-9C67-4044-90E1-11CE84F065A8}"/>
              </a:ext>
            </a:extLst>
          </p:cNvPr>
          <p:cNvSpPr/>
          <p:nvPr/>
        </p:nvSpPr>
        <p:spPr>
          <a:xfrm rot="16200000" flipH="1">
            <a:off x="488281" y="5491699"/>
            <a:ext cx="1080000" cy="46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3" name="Rectangle 42">
            <a:extLst>
              <a:ext uri="{FF2B5EF4-FFF2-40B4-BE49-F238E27FC236}">
                <a16:creationId xmlns:a16="http://schemas.microsoft.com/office/drawing/2014/main" id="{C04BE173-DA15-654E-8D13-F2531940D541}"/>
              </a:ext>
            </a:extLst>
          </p:cNvPr>
          <p:cNvSpPr/>
          <p:nvPr/>
        </p:nvSpPr>
        <p:spPr>
          <a:xfrm rot="16200000">
            <a:off x="5119029" y="3918220"/>
            <a:ext cx="539999" cy="45719"/>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4" name="Rectangle 43">
            <a:extLst>
              <a:ext uri="{FF2B5EF4-FFF2-40B4-BE49-F238E27FC236}">
                <a16:creationId xmlns:a16="http://schemas.microsoft.com/office/drawing/2014/main" id="{2873816C-BDD0-0D4A-B792-F691CF4EE896}"/>
              </a:ext>
            </a:extLst>
          </p:cNvPr>
          <p:cNvSpPr/>
          <p:nvPr/>
        </p:nvSpPr>
        <p:spPr>
          <a:xfrm rot="16200000">
            <a:off x="5326123" y="4067658"/>
            <a:ext cx="859088"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5" name="Rectangle 44">
            <a:extLst>
              <a:ext uri="{FF2B5EF4-FFF2-40B4-BE49-F238E27FC236}">
                <a16:creationId xmlns:a16="http://schemas.microsoft.com/office/drawing/2014/main" id="{F794389F-E3EC-E041-A22D-13DF44DA85FA}"/>
              </a:ext>
            </a:extLst>
          </p:cNvPr>
          <p:cNvSpPr/>
          <p:nvPr/>
        </p:nvSpPr>
        <p:spPr>
          <a:xfrm rot="16200000">
            <a:off x="5028671" y="4187680"/>
            <a:ext cx="1080000" cy="46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6" name="Rectangle 45">
            <a:extLst>
              <a:ext uri="{FF2B5EF4-FFF2-40B4-BE49-F238E27FC236}">
                <a16:creationId xmlns:a16="http://schemas.microsoft.com/office/drawing/2014/main" id="{FB8BD113-569A-C743-A2BC-FA16829106DD}"/>
              </a:ext>
            </a:extLst>
          </p:cNvPr>
          <p:cNvSpPr/>
          <p:nvPr/>
        </p:nvSpPr>
        <p:spPr>
          <a:xfrm rot="16200000">
            <a:off x="4602433" y="5214712"/>
            <a:ext cx="1574170" cy="45719"/>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7" name="Rectangle 46">
            <a:extLst>
              <a:ext uri="{FF2B5EF4-FFF2-40B4-BE49-F238E27FC236}">
                <a16:creationId xmlns:a16="http://schemas.microsoft.com/office/drawing/2014/main" id="{DD9C83E3-019F-1C46-B1CE-7AC51B50A9C1}"/>
              </a:ext>
            </a:extLst>
          </p:cNvPr>
          <p:cNvSpPr/>
          <p:nvPr/>
        </p:nvSpPr>
        <p:spPr>
          <a:xfrm rot="16200000">
            <a:off x="5177408" y="4958937"/>
            <a:ext cx="1541434"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8" name="Rectangle 47">
            <a:extLst>
              <a:ext uri="{FF2B5EF4-FFF2-40B4-BE49-F238E27FC236}">
                <a16:creationId xmlns:a16="http://schemas.microsoft.com/office/drawing/2014/main" id="{979A73C1-BC6A-0D42-A3BB-02DD8A9BF59E}"/>
              </a:ext>
            </a:extLst>
          </p:cNvPr>
          <p:cNvSpPr/>
          <p:nvPr/>
        </p:nvSpPr>
        <p:spPr>
          <a:xfrm rot="16200000">
            <a:off x="5076829" y="5324040"/>
            <a:ext cx="1355513"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9" name="Rectangle 48">
            <a:extLst>
              <a:ext uri="{FF2B5EF4-FFF2-40B4-BE49-F238E27FC236}">
                <a16:creationId xmlns:a16="http://schemas.microsoft.com/office/drawing/2014/main" id="{5E444E41-4B11-4A45-B2C7-E496B67C4DE2}"/>
              </a:ext>
            </a:extLst>
          </p:cNvPr>
          <p:cNvSpPr/>
          <p:nvPr/>
        </p:nvSpPr>
        <p:spPr>
          <a:xfrm rot="5400000">
            <a:off x="5031490" y="5461256"/>
            <a:ext cx="1080000" cy="46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0" name="Rectangle 49">
            <a:extLst>
              <a:ext uri="{FF2B5EF4-FFF2-40B4-BE49-F238E27FC236}">
                <a16:creationId xmlns:a16="http://schemas.microsoft.com/office/drawing/2014/main" id="{2A81B5E7-3AC7-2943-8069-AFB6B18EBC09}"/>
              </a:ext>
            </a:extLst>
          </p:cNvPr>
          <p:cNvSpPr/>
          <p:nvPr/>
        </p:nvSpPr>
        <p:spPr>
          <a:xfrm rot="5400000">
            <a:off x="6916574" y="4789542"/>
            <a:ext cx="2520000" cy="144000"/>
          </a:xfrm>
          <a:prstGeom prst="rect">
            <a:avLst/>
          </a:prstGeom>
          <a:gradFill flip="none" rotWithShape="1">
            <a:gsLst>
              <a:gs pos="0">
                <a:srgbClr val="FFFF00"/>
              </a:gs>
              <a:gs pos="27000">
                <a:srgbClr val="D580DB"/>
              </a:gs>
              <a:gs pos="63000">
                <a:srgbClr val="00B0F0"/>
              </a:gs>
              <a:gs pos="89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4" name="TextBox 53">
            <a:extLst>
              <a:ext uri="{FF2B5EF4-FFF2-40B4-BE49-F238E27FC236}">
                <a16:creationId xmlns:a16="http://schemas.microsoft.com/office/drawing/2014/main" id="{E1E766D8-32B9-2044-BAEE-677444058B5F}"/>
              </a:ext>
            </a:extLst>
          </p:cNvPr>
          <p:cNvSpPr txBox="1"/>
          <p:nvPr/>
        </p:nvSpPr>
        <p:spPr>
          <a:xfrm>
            <a:off x="8229600" y="5717360"/>
            <a:ext cx="91440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orbel" panose="020B0503020204020204"/>
                <a:ea typeface="+mn-ea"/>
                <a:cs typeface="+mn-cs"/>
              </a:rPr>
              <a:t>Original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orbel" panose="020B0503020204020204"/>
                <a:ea typeface="+mn-ea"/>
                <a:cs typeface="+mn-cs"/>
              </a:rPr>
              <a:t>Sequence</a:t>
            </a:r>
          </a:p>
        </p:txBody>
      </p:sp>
      <p:sp>
        <p:nvSpPr>
          <p:cNvPr id="5" name="Title 4">
            <a:extLst>
              <a:ext uri="{FF2B5EF4-FFF2-40B4-BE49-F238E27FC236}">
                <a16:creationId xmlns:a16="http://schemas.microsoft.com/office/drawing/2014/main" id="{60BA0EEF-D298-5743-9ECA-343E607FE94F}"/>
              </a:ext>
            </a:extLst>
          </p:cNvPr>
          <p:cNvSpPr>
            <a:spLocks noGrp="1"/>
          </p:cNvSpPr>
          <p:nvPr>
            <p:ph type="title"/>
          </p:nvPr>
        </p:nvSpPr>
        <p:spPr/>
        <p:txBody>
          <a:bodyPr>
            <a:normAutofit/>
          </a:bodyPr>
          <a:lstStyle/>
          <a:p>
            <a:r>
              <a:rPr lang="en-US" dirty="0"/>
              <a:t>Genome Sequence Analysis</a:t>
            </a:r>
          </a:p>
        </p:txBody>
      </p:sp>
    </p:spTree>
    <p:extLst>
      <p:ext uri="{BB962C8B-B14F-4D97-AF65-F5344CB8AC3E}">
        <p14:creationId xmlns:p14="http://schemas.microsoft.com/office/powerpoint/2010/main" val="2924383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1" nodeType="clickEffect">
                                  <p:stCondLst>
                                    <p:cond delay="0"/>
                                  </p:stCondLst>
                                  <p:childTnLst>
                                    <p:animMotion origin="layout" path="M 1.38889E-6 -1.85185E-6 L 0.2717 -0.02083 " pathEditMode="relative" rAng="0" ptsTypes="AA">
                                      <p:cBhvr>
                                        <p:cTn id="34" dur="700" fill="hold"/>
                                        <p:tgtEl>
                                          <p:spTgt spid="36"/>
                                        </p:tgtEl>
                                        <p:attrNameLst>
                                          <p:attrName>ppt_x</p:attrName>
                                          <p:attrName>ppt_y</p:attrName>
                                        </p:attrNameLst>
                                      </p:cBhvr>
                                      <p:rCtr x="13576" y="-1042"/>
                                    </p:animMotion>
                                  </p:childTnLst>
                                </p:cTn>
                              </p:par>
                            </p:childTnLst>
                          </p:cTn>
                        </p:par>
                        <p:par>
                          <p:cTn id="35" fill="hold">
                            <p:stCondLst>
                              <p:cond delay="700"/>
                            </p:stCondLst>
                            <p:childTnLst>
                              <p:par>
                                <p:cTn id="36" presetID="0" presetClass="path" presetSubtype="0" accel="50000" decel="50000" fill="hold" grpId="1" nodeType="afterEffect">
                                  <p:stCondLst>
                                    <p:cond delay="0"/>
                                  </p:stCondLst>
                                  <p:childTnLst>
                                    <p:animMotion origin="layout" path="M 8.33333E-7 -2.59259E-6 L 0.23299 0.23125 " pathEditMode="relative" rAng="0" ptsTypes="AA">
                                      <p:cBhvr>
                                        <p:cTn id="37" dur="700" fill="hold"/>
                                        <p:tgtEl>
                                          <p:spTgt spid="37"/>
                                        </p:tgtEl>
                                        <p:attrNameLst>
                                          <p:attrName>ppt_x</p:attrName>
                                          <p:attrName>ppt_y</p:attrName>
                                        </p:attrNameLst>
                                      </p:cBhvr>
                                      <p:rCtr x="11649" y="11551"/>
                                    </p:animMotion>
                                  </p:childTnLst>
                                </p:cTn>
                              </p:par>
                            </p:childTnLst>
                          </p:cTn>
                        </p:par>
                        <p:par>
                          <p:cTn id="38" fill="hold">
                            <p:stCondLst>
                              <p:cond delay="1400"/>
                            </p:stCondLst>
                            <p:childTnLst>
                              <p:par>
                                <p:cTn id="39" presetID="0" presetClass="path" presetSubtype="0" accel="50000" decel="50000" fill="hold" grpId="1" nodeType="afterEffect">
                                  <p:stCondLst>
                                    <p:cond delay="0"/>
                                  </p:stCondLst>
                                  <p:childTnLst>
                                    <p:animMotion origin="layout" path="M 3.33333E-6 4.81481E-6 L 0.21267 0.01134 " pathEditMode="relative" rAng="0" ptsTypes="AA">
                                      <p:cBhvr>
                                        <p:cTn id="40" dur="700" fill="hold"/>
                                        <p:tgtEl>
                                          <p:spTgt spid="38"/>
                                        </p:tgtEl>
                                        <p:attrNameLst>
                                          <p:attrName>ppt_x</p:attrName>
                                          <p:attrName>ppt_y</p:attrName>
                                        </p:attrNameLst>
                                      </p:cBhvr>
                                      <p:rCtr x="10625" y="556"/>
                                    </p:animMotion>
                                  </p:childTnLst>
                                </p:cTn>
                              </p:par>
                            </p:childTnLst>
                          </p:cTn>
                        </p:par>
                        <p:par>
                          <p:cTn id="41" fill="hold">
                            <p:stCondLst>
                              <p:cond delay="2100"/>
                            </p:stCondLst>
                            <p:childTnLst>
                              <p:par>
                                <p:cTn id="42" presetID="0" presetClass="path" presetSubtype="0" accel="50000" decel="50000" fill="hold" grpId="1" nodeType="afterEffect">
                                  <p:stCondLst>
                                    <p:cond delay="0"/>
                                  </p:stCondLst>
                                  <p:childTnLst>
                                    <p:animMotion origin="layout" path="M 1.38889E-6 -2.22222E-6 L 0.25521 -0.06967 " pathEditMode="relative" rAng="0" ptsTypes="AA">
                                      <p:cBhvr>
                                        <p:cTn id="43" dur="700" fill="hold"/>
                                        <p:tgtEl>
                                          <p:spTgt spid="39"/>
                                        </p:tgtEl>
                                        <p:attrNameLst>
                                          <p:attrName>ppt_x</p:attrName>
                                          <p:attrName>ppt_y</p:attrName>
                                        </p:attrNameLst>
                                      </p:cBhvr>
                                      <p:rCtr x="12760" y="-3495"/>
                                    </p:animMotion>
                                  </p:childTnLst>
                                </p:cTn>
                              </p:par>
                            </p:childTnLst>
                          </p:cTn>
                        </p:par>
                        <p:par>
                          <p:cTn id="44" fill="hold">
                            <p:stCondLst>
                              <p:cond delay="2800"/>
                            </p:stCondLst>
                            <p:childTnLst>
                              <p:par>
                                <p:cTn id="45" presetID="0" presetClass="path" presetSubtype="0" accel="50000" decel="50000" fill="hold" grpId="1" nodeType="afterEffect">
                                  <p:stCondLst>
                                    <p:cond delay="0"/>
                                  </p:stCondLst>
                                  <p:childTnLst>
                                    <p:animMotion origin="layout" path="M -3.33333E-6 -3.7037E-6 L 0.13907 -0.07731 " pathEditMode="relative" rAng="0" ptsTypes="AA">
                                      <p:cBhvr>
                                        <p:cTn id="46" dur="700" fill="hold"/>
                                        <p:tgtEl>
                                          <p:spTgt spid="40"/>
                                        </p:tgtEl>
                                        <p:attrNameLst>
                                          <p:attrName>ppt_x</p:attrName>
                                          <p:attrName>ppt_y</p:attrName>
                                        </p:attrNameLst>
                                      </p:cBhvr>
                                      <p:rCtr x="6944" y="-3866"/>
                                    </p:animMotion>
                                  </p:childTnLst>
                                </p:cTn>
                              </p:par>
                            </p:childTnLst>
                          </p:cTn>
                        </p:par>
                        <p:par>
                          <p:cTn id="47" fill="hold">
                            <p:stCondLst>
                              <p:cond delay="3500"/>
                            </p:stCondLst>
                            <p:childTnLst>
                              <p:par>
                                <p:cTn id="48" presetID="0" presetClass="path" presetSubtype="0" accel="50000" decel="50000" fill="hold" grpId="1" nodeType="afterEffect">
                                  <p:stCondLst>
                                    <p:cond delay="0"/>
                                  </p:stCondLst>
                                  <p:childTnLst>
                                    <p:animMotion origin="layout" path="M 8.33333E-7 -4.44444E-6 L 0.18038 0.00695 " pathEditMode="relative" rAng="0" ptsTypes="AA">
                                      <p:cBhvr>
                                        <p:cTn id="49" dur="700" fill="hold"/>
                                        <p:tgtEl>
                                          <p:spTgt spid="41"/>
                                        </p:tgtEl>
                                        <p:attrNameLst>
                                          <p:attrName>ppt_x</p:attrName>
                                          <p:attrName>ppt_y</p:attrName>
                                        </p:attrNameLst>
                                      </p:cBhvr>
                                      <p:rCtr x="9010" y="347"/>
                                    </p:animMotion>
                                  </p:childTnLst>
                                </p:cTn>
                              </p:par>
                            </p:childTnLst>
                          </p:cTn>
                        </p:par>
                        <p:par>
                          <p:cTn id="50" fill="hold">
                            <p:stCondLst>
                              <p:cond delay="4200"/>
                            </p:stCondLst>
                            <p:childTnLst>
                              <p:par>
                                <p:cTn id="51" presetID="0" presetClass="path" presetSubtype="0" accel="50000" decel="50000" fill="hold" grpId="1" nodeType="afterEffect">
                                  <p:stCondLst>
                                    <p:cond delay="0"/>
                                  </p:stCondLst>
                                  <p:childTnLst>
                                    <p:animMotion origin="layout" path="M -3.88889E-6 -3.33333E-6 L 0.25296 -0.11875 " pathEditMode="relative" rAng="0" ptsTypes="AA">
                                      <p:cBhvr>
                                        <p:cTn id="52" dur="700" fill="hold"/>
                                        <p:tgtEl>
                                          <p:spTgt spid="42"/>
                                        </p:tgtEl>
                                        <p:attrNameLst>
                                          <p:attrName>ppt_x</p:attrName>
                                          <p:attrName>ppt_y</p:attrName>
                                        </p:attrNameLst>
                                      </p:cBhvr>
                                      <p:rCtr x="12639" y="-5949"/>
                                    </p:animMotion>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0" presetClass="path" presetSubtype="0" accel="50000" decel="50000" fill="hold" grpId="1" nodeType="clickEffect">
                                  <p:stCondLst>
                                    <p:cond delay="0"/>
                                  </p:stCondLst>
                                  <p:childTnLst>
                                    <p:animMotion origin="layout" path="M 1.11111E-6 3.7037E-7 L 0.28455 -0.00903 " pathEditMode="relative" rAng="0" ptsTypes="AA">
                                      <p:cBhvr>
                                        <p:cTn id="72" dur="700" fill="hold"/>
                                        <p:tgtEl>
                                          <p:spTgt spid="43"/>
                                        </p:tgtEl>
                                        <p:attrNameLst>
                                          <p:attrName>ppt_x</p:attrName>
                                          <p:attrName>ppt_y</p:attrName>
                                        </p:attrNameLst>
                                      </p:cBhvr>
                                      <p:rCtr x="14219" y="-463"/>
                                    </p:animMotion>
                                  </p:childTnLst>
                                </p:cTn>
                              </p:par>
                            </p:childTnLst>
                          </p:cTn>
                        </p:par>
                        <p:par>
                          <p:cTn id="73" fill="hold">
                            <p:stCondLst>
                              <p:cond delay="700"/>
                            </p:stCondLst>
                            <p:childTnLst>
                              <p:par>
                                <p:cTn id="74" presetID="0" presetClass="path" presetSubtype="0" accel="50000" decel="50000" fill="hold" grpId="1" nodeType="afterEffect">
                                  <p:stCondLst>
                                    <p:cond delay="0"/>
                                  </p:stCondLst>
                                  <p:childTnLst>
                                    <p:animMotion origin="layout" path="M 5.55556E-7 1.11111E-6 L 0.22587 0.03079 " pathEditMode="relative" rAng="0" ptsTypes="AA">
                                      <p:cBhvr>
                                        <p:cTn id="75" dur="700" fill="hold"/>
                                        <p:tgtEl>
                                          <p:spTgt spid="44"/>
                                        </p:tgtEl>
                                        <p:attrNameLst>
                                          <p:attrName>ppt_x</p:attrName>
                                          <p:attrName>ppt_y</p:attrName>
                                        </p:attrNameLst>
                                      </p:cBhvr>
                                      <p:rCtr x="11285" y="1528"/>
                                    </p:animMotion>
                                  </p:childTnLst>
                                </p:cTn>
                              </p:par>
                            </p:childTnLst>
                          </p:cTn>
                        </p:par>
                        <p:par>
                          <p:cTn id="76" fill="hold">
                            <p:stCondLst>
                              <p:cond delay="1400"/>
                            </p:stCondLst>
                            <p:childTnLst>
                              <p:par>
                                <p:cTn id="77" presetID="0" presetClass="path" presetSubtype="0" accel="50000" decel="50000" fill="hold" grpId="1" nodeType="afterEffect">
                                  <p:stCondLst>
                                    <p:cond delay="0"/>
                                  </p:stCondLst>
                                  <p:childTnLst>
                                    <p:animMotion origin="layout" path="M 3.05556E-6 -1.48148E-6 L 0.22239 0.04792 " pathEditMode="relative" rAng="0" ptsTypes="AA">
                                      <p:cBhvr>
                                        <p:cTn id="78" dur="700" fill="hold"/>
                                        <p:tgtEl>
                                          <p:spTgt spid="45"/>
                                        </p:tgtEl>
                                        <p:attrNameLst>
                                          <p:attrName>ppt_x</p:attrName>
                                          <p:attrName>ppt_y</p:attrName>
                                        </p:attrNameLst>
                                      </p:cBhvr>
                                      <p:rCtr x="11111" y="2384"/>
                                    </p:animMotion>
                                  </p:childTnLst>
                                </p:cTn>
                              </p:par>
                            </p:childTnLst>
                          </p:cTn>
                        </p:par>
                        <p:par>
                          <p:cTn id="79" fill="hold">
                            <p:stCondLst>
                              <p:cond delay="2100"/>
                            </p:stCondLst>
                            <p:childTnLst>
                              <p:par>
                                <p:cTn id="80" presetID="0" presetClass="path" presetSubtype="0" accel="50000" decel="50000" fill="hold" grpId="1" nodeType="afterEffect">
                                  <p:stCondLst>
                                    <p:cond delay="0"/>
                                  </p:stCondLst>
                                  <p:childTnLst>
                                    <p:animMotion origin="layout" path="M 1.11111E-6 1.11022E-16 L 0.21788 -0.04977 " pathEditMode="relative" rAng="0" ptsTypes="AA">
                                      <p:cBhvr>
                                        <p:cTn id="81" dur="700" fill="hold"/>
                                        <p:tgtEl>
                                          <p:spTgt spid="46"/>
                                        </p:tgtEl>
                                        <p:attrNameLst>
                                          <p:attrName>ppt_x</p:attrName>
                                          <p:attrName>ppt_y</p:attrName>
                                        </p:attrNameLst>
                                      </p:cBhvr>
                                      <p:rCtr x="10885" y="-2500"/>
                                    </p:animMotion>
                                  </p:childTnLst>
                                </p:cTn>
                              </p:par>
                            </p:childTnLst>
                          </p:cTn>
                        </p:par>
                        <p:par>
                          <p:cTn id="82" fill="hold">
                            <p:stCondLst>
                              <p:cond delay="2800"/>
                            </p:stCondLst>
                            <p:childTnLst>
                              <p:par>
                                <p:cTn id="83" presetID="0" presetClass="path" presetSubtype="0" accel="50000" decel="50000" fill="hold" grpId="1" nodeType="afterEffect">
                                  <p:stCondLst>
                                    <p:cond delay="0"/>
                                  </p:stCondLst>
                                  <p:childTnLst>
                                    <p:animMotion origin="layout" path="M 3.61111E-6 -1.48148E-6 L 0.12899 0.00463 " pathEditMode="relative" rAng="0" ptsTypes="AA">
                                      <p:cBhvr>
                                        <p:cTn id="84" dur="700" fill="hold"/>
                                        <p:tgtEl>
                                          <p:spTgt spid="47"/>
                                        </p:tgtEl>
                                        <p:attrNameLst>
                                          <p:attrName>ppt_x</p:attrName>
                                          <p:attrName>ppt_y</p:attrName>
                                        </p:attrNameLst>
                                      </p:cBhvr>
                                      <p:rCtr x="6441" y="231"/>
                                    </p:animMotion>
                                  </p:childTnLst>
                                </p:cTn>
                              </p:par>
                            </p:childTnLst>
                          </p:cTn>
                        </p:par>
                        <p:par>
                          <p:cTn id="85" fill="hold">
                            <p:stCondLst>
                              <p:cond delay="3500"/>
                            </p:stCondLst>
                            <p:childTnLst>
                              <p:par>
                                <p:cTn id="86" presetID="0" presetClass="path" presetSubtype="0" accel="50000" decel="50000" fill="hold" grpId="1" nodeType="afterEffect">
                                  <p:stCondLst>
                                    <p:cond delay="0"/>
                                  </p:stCondLst>
                                  <p:childTnLst>
                                    <p:animMotion origin="layout" path="M 5.55556E-7 -2.22222E-6 L 0.12431 -0.01389 " pathEditMode="relative" rAng="0" ptsTypes="AA">
                                      <p:cBhvr>
                                        <p:cTn id="87" dur="700" fill="hold"/>
                                        <p:tgtEl>
                                          <p:spTgt spid="48"/>
                                        </p:tgtEl>
                                        <p:attrNameLst>
                                          <p:attrName>ppt_x</p:attrName>
                                          <p:attrName>ppt_y</p:attrName>
                                        </p:attrNameLst>
                                      </p:cBhvr>
                                      <p:rCtr x="6215" y="-694"/>
                                    </p:animMotion>
                                  </p:childTnLst>
                                </p:cTn>
                              </p:par>
                            </p:childTnLst>
                          </p:cTn>
                        </p:par>
                        <p:par>
                          <p:cTn id="88" fill="hold">
                            <p:stCondLst>
                              <p:cond delay="4200"/>
                            </p:stCondLst>
                            <p:childTnLst>
                              <p:par>
                                <p:cTn id="89" presetID="0" presetClass="path" presetSubtype="0" accel="50000" decel="50000" fill="hold" grpId="1" nodeType="afterEffect">
                                  <p:stCondLst>
                                    <p:cond delay="0"/>
                                  </p:stCondLst>
                                  <p:childTnLst>
                                    <p:animMotion origin="layout" path="M -4.16667E-6 -1.11111E-6 L 0.11459 0.00046 " pathEditMode="relative" rAng="0" ptsTypes="AA">
                                      <p:cBhvr>
                                        <p:cTn id="90" dur="700" fill="hold"/>
                                        <p:tgtEl>
                                          <p:spTgt spid="49"/>
                                        </p:tgtEl>
                                        <p:attrNameLst>
                                          <p:attrName>ppt_x</p:attrName>
                                          <p:attrName>ppt_y</p:attrName>
                                        </p:attrNameLst>
                                      </p:cBhvr>
                                      <p:rCtr x="5729" y="23"/>
                                    </p:animMotion>
                                  </p:childTnLst>
                                </p:cTn>
                              </p:par>
                            </p:childTnLst>
                          </p:cTn>
                        </p:par>
                        <p:par>
                          <p:cTn id="91" fill="hold">
                            <p:stCondLst>
                              <p:cond delay="4900"/>
                            </p:stCondLst>
                            <p:childTnLst>
                              <p:par>
                                <p:cTn id="92" presetID="1" presetClass="entr" presetSubtype="0" fill="hold" grpId="0" nodeType="afterEffect">
                                  <p:stCondLst>
                                    <p:cond delay="0"/>
                                  </p:stCondLst>
                                  <p:childTnLst>
                                    <p:set>
                                      <p:cBhvr>
                                        <p:cTn id="93" dur="1" fill="hold">
                                          <p:stCondLst>
                                            <p:cond delay="0"/>
                                          </p:stCondLst>
                                        </p:cTn>
                                        <p:tgtEl>
                                          <p:spTgt spid="50"/>
                                        </p:tgtEl>
                                        <p:attrNameLst>
                                          <p:attrName>style.visibility</p:attrName>
                                        </p:attrNameLst>
                                      </p:cBhvr>
                                      <p:to>
                                        <p:strVal val="visible"/>
                                      </p:to>
                                    </p:set>
                                  </p:childTnLst>
                                </p:cTn>
                              </p:par>
                            </p:childTnLst>
                          </p:cTn>
                        </p:par>
                        <p:par>
                          <p:cTn id="94" fill="hold">
                            <p:stCondLst>
                              <p:cond delay="4900"/>
                            </p:stCondLst>
                            <p:childTnLst>
                              <p:par>
                                <p:cTn id="95" presetID="1" presetClass="entr" presetSubtype="0" fill="hold" grpId="0" nodeType="afterEffect">
                                  <p:stCondLst>
                                    <p:cond delay="0"/>
                                  </p:stCondLst>
                                  <p:childTnLst>
                                    <p:set>
                                      <p:cBhvr>
                                        <p:cTn id="9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3" grpId="0"/>
      <p:bldP spid="34" grpId="0" animBg="1"/>
      <p:bldP spid="35"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Read Mapping</a:t>
            </a:r>
          </a:p>
        </p:txBody>
      </p:sp>
      <p:sp>
        <p:nvSpPr>
          <p:cNvPr id="3" name="Content Placeholder 2"/>
          <p:cNvSpPr>
            <a:spLocks noGrp="1"/>
          </p:cNvSpPr>
          <p:nvPr>
            <p:ph idx="1"/>
          </p:nvPr>
        </p:nvSpPr>
        <p:spPr/>
        <p:txBody>
          <a:bodyPr/>
          <a:lstStyle/>
          <a:p>
            <a:r>
              <a:rPr lang="en-US" sz="2600" dirty="0"/>
              <a:t>Map many short DNA fragments (</a:t>
            </a:r>
            <a:r>
              <a:rPr lang="en-US" sz="2600" dirty="0">
                <a:solidFill>
                  <a:srgbClr val="0000FF"/>
                </a:solidFill>
              </a:rPr>
              <a:t>reads</a:t>
            </a:r>
            <a:r>
              <a:rPr lang="en-US" sz="2600" dirty="0"/>
              <a:t>) to a known reference genome with some differences allowed</a:t>
            </a:r>
          </a:p>
          <a:p>
            <a:endParaRPr lang="en-US" dirty="0"/>
          </a:p>
          <a:p>
            <a:endParaRPr lang="en-US" dirty="0"/>
          </a:p>
          <a:p>
            <a:pPr lvl="1"/>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626174"/>
            <a:ext cx="2448272" cy="2448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p:cNvPicPr>
            <a:picLocks noChangeAspect="1"/>
          </p:cNvPicPr>
          <p:nvPr/>
        </p:nvPicPr>
        <p:blipFill>
          <a:blip r:embed="rId4"/>
          <a:stretch>
            <a:fillRect/>
          </a:stretch>
        </p:blipFill>
        <p:spPr>
          <a:xfrm>
            <a:off x="1007604" y="3238242"/>
            <a:ext cx="1409328" cy="1409328"/>
          </a:xfrm>
          <a:prstGeom prst="rect">
            <a:avLst/>
          </a:prstGeom>
        </p:spPr>
      </p:pic>
      <p:sp>
        <p:nvSpPr>
          <p:cNvPr id="8" name="Freeform 7"/>
          <p:cNvSpPr/>
          <p:nvPr/>
        </p:nvSpPr>
        <p:spPr>
          <a:xfrm>
            <a:off x="3957092" y="29065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Freeform 15"/>
          <p:cNvSpPr/>
          <p:nvPr/>
        </p:nvSpPr>
        <p:spPr>
          <a:xfrm>
            <a:off x="4109492" y="30589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Freeform 16"/>
          <p:cNvSpPr/>
          <p:nvPr/>
        </p:nvSpPr>
        <p:spPr>
          <a:xfrm>
            <a:off x="4385301" y="29573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8" name="Freeform 17"/>
          <p:cNvSpPr/>
          <p:nvPr/>
        </p:nvSpPr>
        <p:spPr>
          <a:xfrm>
            <a:off x="4051510" y="34822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Freeform 18"/>
          <p:cNvSpPr/>
          <p:nvPr/>
        </p:nvSpPr>
        <p:spPr>
          <a:xfrm>
            <a:off x="4327319" y="331857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0" name="Freeform 19"/>
          <p:cNvSpPr/>
          <p:nvPr/>
        </p:nvSpPr>
        <p:spPr>
          <a:xfrm>
            <a:off x="4167474" y="35343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Freeform 20"/>
          <p:cNvSpPr/>
          <p:nvPr/>
        </p:nvSpPr>
        <p:spPr>
          <a:xfrm>
            <a:off x="4442009" y="364595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Freeform 21"/>
          <p:cNvSpPr/>
          <p:nvPr/>
        </p:nvSpPr>
        <p:spPr>
          <a:xfrm>
            <a:off x="4359143" y="3713690"/>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p:cNvSpPr/>
          <p:nvPr/>
        </p:nvSpPr>
        <p:spPr>
          <a:xfrm>
            <a:off x="4051510" y="39902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Freeform 23"/>
          <p:cNvSpPr/>
          <p:nvPr/>
        </p:nvSpPr>
        <p:spPr>
          <a:xfrm>
            <a:off x="4269337" y="387217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p:cNvSpPr/>
          <p:nvPr/>
        </p:nvSpPr>
        <p:spPr>
          <a:xfrm>
            <a:off x="4167474" y="40410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Freeform 25"/>
          <p:cNvSpPr/>
          <p:nvPr/>
        </p:nvSpPr>
        <p:spPr>
          <a:xfrm>
            <a:off x="4384027" y="4176534"/>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Freeform 9"/>
          <p:cNvSpPr/>
          <p:nvPr/>
        </p:nvSpPr>
        <p:spPr>
          <a:xfrm>
            <a:off x="6863049" y="2338143"/>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32" name="Right Arrow 31"/>
          <p:cNvSpPr/>
          <p:nvPr/>
        </p:nvSpPr>
        <p:spPr>
          <a:xfrm>
            <a:off x="2915816" y="3654340"/>
            <a:ext cx="432048" cy="44250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Freeform 26"/>
          <p:cNvSpPr/>
          <p:nvPr/>
        </p:nvSpPr>
        <p:spPr>
          <a:xfrm>
            <a:off x="6863049" y="2348880"/>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accent1"/>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28" name="TextBox 27"/>
          <p:cNvSpPr txBox="1"/>
          <p:nvPr/>
        </p:nvSpPr>
        <p:spPr>
          <a:xfrm>
            <a:off x="6012160" y="1968810"/>
            <a:ext cx="2089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sp>
        <p:nvSpPr>
          <p:cNvPr id="5" name="TextBox 4"/>
          <p:cNvSpPr txBox="1"/>
          <p:nvPr/>
        </p:nvSpPr>
        <p:spPr>
          <a:xfrm>
            <a:off x="3779912" y="4930430"/>
            <a:ext cx="7970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Reads</a:t>
            </a:r>
          </a:p>
        </p:txBody>
      </p:sp>
      <p:sp>
        <p:nvSpPr>
          <p:cNvPr id="6" name="TextBox 5"/>
          <p:cNvSpPr txBox="1"/>
          <p:nvPr/>
        </p:nvSpPr>
        <p:spPr>
          <a:xfrm>
            <a:off x="971600" y="5146454"/>
            <a:ext cx="15829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logically</a:t>
            </a:r>
          </a:p>
        </p:txBody>
      </p:sp>
      <p:sp>
        <p:nvSpPr>
          <p:cNvPr id="29" name="TextBox 28"/>
          <p:cNvSpPr txBox="1"/>
          <p:nvPr/>
        </p:nvSpPr>
        <p:spPr>
          <a:xfrm>
            <a:off x="971600" y="5137162"/>
            <a:ext cx="1749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physically</a:t>
            </a:r>
          </a:p>
        </p:txBody>
      </p:sp>
      <p:sp>
        <p:nvSpPr>
          <p:cNvPr id="7" name="Rectangle 6"/>
          <p:cNvSpPr/>
          <p:nvPr/>
        </p:nvSpPr>
        <p:spPr>
          <a:xfrm>
            <a:off x="1259632" y="5589240"/>
            <a:ext cx="6840760" cy="1173707"/>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90"/>
                </a:solidFill>
                <a:effectLst/>
                <a:uLnTx/>
                <a:uFillTx/>
                <a:latin typeface="Tahoma"/>
                <a:ea typeface="+mn-ea"/>
                <a:cs typeface="+mn-cs"/>
              </a:rPr>
              <a:t>Mapping short reads to reference genome is challenging (billions of 50-300 base pair reads)</a:t>
            </a:r>
          </a:p>
        </p:txBody>
      </p:sp>
    </p:spTree>
    <p:extLst>
      <p:ext uri="{BB962C8B-B14F-4D97-AF65-F5344CB8AC3E}">
        <p14:creationId xmlns:p14="http://schemas.microsoft.com/office/powerpoint/2010/main" val="3824595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1.38889E-6 -1.48148E-6 L 0.2757 -0.01481 " pathEditMode="relative" rAng="0" ptsTypes="AA">
                                      <p:cBhvr>
                                        <p:cTn id="56" dur="2000" fill="hold"/>
                                        <p:tgtEl>
                                          <p:spTgt spid="17"/>
                                        </p:tgtEl>
                                        <p:attrNameLst>
                                          <p:attrName>ppt_x</p:attrName>
                                          <p:attrName>ppt_y</p:attrName>
                                        </p:attrNameLst>
                                      </p:cBhvr>
                                      <p:rCtr x="13785" y="-741"/>
                                    </p:animMotion>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1.38889E-6 7.40741E-7 L 0.27413 -0.16204 " pathEditMode="relative" rAng="0" ptsTypes="AA">
                                      <p:cBhvr>
                                        <p:cTn id="64" dur="2000" fill="hold"/>
                                        <p:tgtEl>
                                          <p:spTgt spid="19"/>
                                        </p:tgtEl>
                                        <p:attrNameLst>
                                          <p:attrName>ppt_x</p:attrName>
                                          <p:attrName>ppt_y</p:attrName>
                                        </p:attrNameLst>
                                      </p:cBhvr>
                                      <p:rCtr x="13698" y="-8102"/>
                                    </p:animMotion>
                                  </p:childTnLst>
                                </p:cTn>
                              </p:par>
                              <p:par>
                                <p:cTn id="65" presetID="42" presetClass="path" presetSubtype="0" accel="50000" decel="50000" fill="hold" grpId="1" nodeType="withEffect">
                                  <p:stCondLst>
                                    <p:cond delay="0"/>
                                  </p:stCondLst>
                                  <p:childTnLst>
                                    <p:animMotion origin="layout" path="M -1.38889E-6 -4.44444E-6 L 0.28524 -0.16759 " pathEditMode="relative" rAng="0" ptsTypes="AA">
                                      <p:cBhvr>
                                        <p:cTn id="66" dur="2000" fill="hold"/>
                                        <p:tgtEl>
                                          <p:spTgt spid="21"/>
                                        </p:tgtEl>
                                        <p:attrNameLst>
                                          <p:attrName>ppt_x</p:attrName>
                                          <p:attrName>ppt_y</p:attrName>
                                        </p:attrNameLst>
                                      </p:cBhvr>
                                      <p:rCtr x="14253" y="-8380"/>
                                    </p:animMotion>
                                  </p:childTnLst>
                                </p:cTn>
                              </p:par>
                              <p:par>
                                <p:cTn id="67" presetID="42" presetClass="path" presetSubtype="0" accel="50000" decel="50000" fill="hold" grpId="1" nodeType="withEffect">
                                  <p:stCondLst>
                                    <p:cond delay="0"/>
                                  </p:stCondLst>
                                  <p:childTnLst>
                                    <p:animMotion origin="layout" path="M -1.38889E-6 7.40741E-7 L 0.29149 0.06991 " pathEditMode="relative" rAng="0" ptsTypes="AA">
                                      <p:cBhvr>
                                        <p:cTn id="68" dur="2000" fill="hold"/>
                                        <p:tgtEl>
                                          <p:spTgt spid="26"/>
                                        </p:tgtEl>
                                        <p:attrNameLst>
                                          <p:attrName>ppt_x</p:attrName>
                                          <p:attrName>ppt_y</p:attrName>
                                        </p:attrNameLst>
                                      </p:cBhvr>
                                      <p:rCtr x="14566" y="3495"/>
                                    </p:animMotion>
                                  </p:childTnLst>
                                </p:cTn>
                              </p:par>
                              <p:par>
                                <p:cTn id="69" presetID="42" presetClass="path" presetSubtype="0" accel="50000" decel="50000" fill="hold" grpId="1" nodeType="withEffect">
                                  <p:stCondLst>
                                    <p:cond delay="0"/>
                                  </p:stCondLst>
                                  <p:childTnLst>
                                    <p:animMotion origin="layout" path="M -3.61111E-6 1.85185E-6 L 0.3099 0.10579 " pathEditMode="relative" rAng="0" ptsTypes="AA">
                                      <p:cBhvr>
                                        <p:cTn id="70" dur="2000" fill="hold"/>
                                        <p:tgtEl>
                                          <p:spTgt spid="22"/>
                                        </p:tgtEl>
                                        <p:attrNameLst>
                                          <p:attrName>ppt_x</p:attrName>
                                          <p:attrName>ppt_y</p:attrName>
                                        </p:attrNameLst>
                                      </p:cBhvr>
                                      <p:rCtr x="15486" y="5278"/>
                                    </p:animMotion>
                                  </p:childTnLst>
                                </p:cTn>
                              </p:par>
                              <p:par>
                                <p:cTn id="71" presetID="42" presetClass="path" presetSubtype="0" accel="50000" decel="50000" fill="hold" grpId="1" nodeType="withEffect">
                                  <p:stCondLst>
                                    <p:cond delay="0"/>
                                  </p:stCondLst>
                                  <p:childTnLst>
                                    <p:animMotion origin="layout" path="M 3.61111E-6 -1.11111E-6 L 0.32274 -0.11921 " pathEditMode="relative" rAng="0" ptsTypes="AA">
                                      <p:cBhvr>
                                        <p:cTn id="72" dur="2000" fill="hold"/>
                                        <p:tgtEl>
                                          <p:spTgt spid="24"/>
                                        </p:tgtEl>
                                        <p:attrNameLst>
                                          <p:attrName>ppt_x</p:attrName>
                                          <p:attrName>ppt_y</p:attrName>
                                        </p:attrNameLst>
                                      </p:cBhvr>
                                      <p:rCtr x="16128" y="-5972"/>
                                    </p:animMotion>
                                  </p:childTnLst>
                                </p:cTn>
                              </p:par>
                              <p:par>
                                <p:cTn id="73" presetID="42" presetClass="path" presetSubtype="0" accel="50000" decel="50000" fill="hold" grpId="1" nodeType="withEffect">
                                  <p:stCondLst>
                                    <p:cond delay="0"/>
                                  </p:stCondLst>
                                  <p:childTnLst>
                                    <p:animMotion origin="layout" path="M 3.33333E-6 3.7037E-6 L 0.30573 0.04398 " pathEditMode="relative" rAng="0" ptsTypes="AA">
                                      <p:cBhvr>
                                        <p:cTn id="74" dur="2000" fill="hold"/>
                                        <p:tgtEl>
                                          <p:spTgt spid="16"/>
                                        </p:tgtEl>
                                        <p:attrNameLst>
                                          <p:attrName>ppt_x</p:attrName>
                                          <p:attrName>ppt_y</p:attrName>
                                        </p:attrNameLst>
                                      </p:cBhvr>
                                      <p:rCtr x="15278" y="2199"/>
                                    </p:animMotion>
                                  </p:childTnLst>
                                </p:cTn>
                              </p:par>
                              <p:par>
                                <p:cTn id="75" presetID="42" presetClass="path" presetSubtype="0" accel="50000" decel="50000" fill="hold" grpId="1" nodeType="withEffect">
                                  <p:stCondLst>
                                    <p:cond delay="0"/>
                                  </p:stCondLst>
                                  <p:childTnLst>
                                    <p:animMotion origin="layout" path="M 3.33333E-6 -7.40741E-7 L 0.31527 0.00602 " pathEditMode="relative" rAng="0" ptsTypes="AA">
                                      <p:cBhvr>
                                        <p:cTn id="76" dur="2000" fill="hold"/>
                                        <p:tgtEl>
                                          <p:spTgt spid="20"/>
                                        </p:tgtEl>
                                        <p:attrNameLst>
                                          <p:attrName>ppt_x</p:attrName>
                                          <p:attrName>ppt_y</p:attrName>
                                        </p:attrNameLst>
                                      </p:cBhvr>
                                      <p:rCtr x="15764" y="301"/>
                                    </p:animMotion>
                                  </p:childTnLst>
                                </p:cTn>
                              </p:par>
                              <p:par>
                                <p:cTn id="77" presetID="42" presetClass="path" presetSubtype="0" accel="50000" decel="50000" fill="hold" grpId="1" nodeType="withEffect">
                                  <p:stCondLst>
                                    <p:cond delay="0"/>
                                  </p:stCondLst>
                                  <p:childTnLst>
                                    <p:animMotion origin="layout" path="M 5.55112E-17 -4.07407E-6 L 0.34601 0.13959 " pathEditMode="relative" rAng="0" ptsTypes="AA">
                                      <p:cBhvr>
                                        <p:cTn id="78" dur="2000" fill="hold"/>
                                        <p:tgtEl>
                                          <p:spTgt spid="8"/>
                                        </p:tgtEl>
                                        <p:attrNameLst>
                                          <p:attrName>ppt_x</p:attrName>
                                          <p:attrName>ppt_y</p:attrName>
                                        </p:attrNameLst>
                                      </p:cBhvr>
                                      <p:rCtr x="17292" y="6968"/>
                                    </p:animMotion>
                                  </p:childTnLst>
                                </p:cTn>
                              </p:par>
                              <p:par>
                                <p:cTn id="79" presetID="42" presetClass="path" presetSubtype="0" accel="50000" decel="50000" fill="hold" grpId="1" nodeType="withEffect">
                                  <p:stCondLst>
                                    <p:cond delay="0"/>
                                  </p:stCondLst>
                                  <p:childTnLst>
                                    <p:animMotion origin="layout" path="M -3.05556E-6 -1.85185E-6 L 0.33577 0.09769 " pathEditMode="relative" rAng="0" ptsTypes="AA">
                                      <p:cBhvr>
                                        <p:cTn id="80" dur="2000" fill="hold"/>
                                        <p:tgtEl>
                                          <p:spTgt spid="18"/>
                                        </p:tgtEl>
                                        <p:attrNameLst>
                                          <p:attrName>ppt_x</p:attrName>
                                          <p:attrName>ppt_y</p:attrName>
                                        </p:attrNameLst>
                                      </p:cBhvr>
                                      <p:rCtr x="16788" y="4884"/>
                                    </p:animMotion>
                                  </p:childTnLst>
                                </p:cTn>
                              </p:par>
                              <p:par>
                                <p:cTn id="81" presetID="42" presetClass="path" presetSubtype="0" accel="50000" decel="50000" fill="hold" grpId="1" nodeType="withEffect">
                                  <p:stCondLst>
                                    <p:cond delay="0"/>
                                  </p:stCondLst>
                                  <p:childTnLst>
                                    <p:animMotion origin="layout" path="M -3.05556E-6 4.07407E-6 L 0.35938 0.13912 " pathEditMode="relative" rAng="0" ptsTypes="AA">
                                      <p:cBhvr>
                                        <p:cTn id="82" dur="2000" fill="hold"/>
                                        <p:tgtEl>
                                          <p:spTgt spid="23"/>
                                        </p:tgtEl>
                                        <p:attrNameLst>
                                          <p:attrName>ppt_x</p:attrName>
                                          <p:attrName>ppt_y</p:attrName>
                                        </p:attrNameLst>
                                      </p:cBhvr>
                                      <p:rCtr x="17969" y="6944"/>
                                    </p:animMotion>
                                  </p:childTnLst>
                                </p:cTn>
                              </p:par>
                              <p:par>
                                <p:cTn id="83" presetID="42" presetClass="path" presetSubtype="0" accel="50000" decel="50000" fill="hold" grpId="1" nodeType="withEffect">
                                  <p:stCondLst>
                                    <p:cond delay="0"/>
                                  </p:stCondLst>
                                  <p:childTnLst>
                                    <p:animMotion origin="layout" path="M 3.33333E-6 -3.33333E-6 L 0.3309 0.17361 " pathEditMode="relative" rAng="0" ptsTypes="AA">
                                      <p:cBhvr>
                                        <p:cTn id="84" dur="2000" fill="hold"/>
                                        <p:tgtEl>
                                          <p:spTgt spid="25"/>
                                        </p:tgtEl>
                                        <p:attrNameLst>
                                          <p:attrName>ppt_x</p:attrName>
                                          <p:attrName>ppt_y</p:attrName>
                                        </p:attrNameLst>
                                      </p:cBhvr>
                                      <p:rCtr x="16545" y="8681"/>
                                    </p:animMotion>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2" nodeType="click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22"/>
                                        </p:tgtEl>
                                      </p:cBhvr>
                                    </p:animEffect>
                                    <p:set>
                                      <p:cBhvr>
                                        <p:cTn id="107" dur="1" fill="hold">
                                          <p:stCondLst>
                                            <p:cond delay="499"/>
                                          </p:stCondLst>
                                        </p:cTn>
                                        <p:tgtEl>
                                          <p:spTgt spid="22"/>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23"/>
                                        </p:tgtEl>
                                      </p:cBhvr>
                                    </p:animEffect>
                                    <p:set>
                                      <p:cBhvr>
                                        <p:cTn id="110" dur="1" fill="hold">
                                          <p:stCondLst>
                                            <p:cond delay="499"/>
                                          </p:stCondLst>
                                        </p:cTn>
                                        <p:tgtEl>
                                          <p:spTgt spid="23"/>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24"/>
                                        </p:tgtEl>
                                      </p:cBhvr>
                                    </p:animEffect>
                                    <p:set>
                                      <p:cBhvr>
                                        <p:cTn id="113" dur="1" fill="hold">
                                          <p:stCondLst>
                                            <p:cond delay="499"/>
                                          </p:stCondLst>
                                        </p:cTn>
                                        <p:tgtEl>
                                          <p:spTgt spid="24"/>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7"/>
                                        </p:tgtEl>
                                      </p:cBhvr>
                                    </p:animEffect>
                                    <p:set>
                                      <p:cBhvr>
                                        <p:cTn id="119" dur="1" fill="hold">
                                          <p:stCondLst>
                                            <p:cond delay="499"/>
                                          </p:stCondLst>
                                        </p:cTn>
                                        <p:tgtEl>
                                          <p:spTgt spid="17"/>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26"/>
                                        </p:tgtEl>
                                      </p:cBhvr>
                                    </p:animEffect>
                                    <p:set>
                                      <p:cBhvr>
                                        <p:cTn id="122" dur="1" fill="hold">
                                          <p:stCondLst>
                                            <p:cond delay="499"/>
                                          </p:stCondLst>
                                        </p:cTn>
                                        <p:tgtEl>
                                          <p:spTgt spid="26"/>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fade">
                                      <p:cBhvr>
                                        <p:cTn id="125" dur="500"/>
                                        <p:tgtEl>
                                          <p:spTgt spid="27"/>
                                        </p:tgtEl>
                                      </p:cBhvr>
                                    </p:animEffect>
                                  </p:childTnLst>
                                </p:cTn>
                              </p:par>
                              <p:par>
                                <p:cTn id="126" presetID="1" presetClass="entr" presetSubtype="0" fill="hold" grpId="0" nodeType="withEffect">
                                  <p:stCondLst>
                                    <p:cond delay="0"/>
                                  </p:stCondLst>
                                  <p:childTnLst>
                                    <p:set>
                                      <p:cBhvr>
                                        <p:cTn id="127" dur="1" fill="hold">
                                          <p:stCondLst>
                                            <p:cond delay="0"/>
                                          </p:stCondLst>
                                        </p:cTn>
                                        <p:tgtEl>
                                          <p:spTgt spid="28"/>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8" grpId="1" animBg="1"/>
      <p:bldP spid="8"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10" grpId="0" animBg="1"/>
      <p:bldP spid="32" grpId="0" animBg="1"/>
      <p:bldP spid="27" grpId="0" animBg="1"/>
      <p:bldP spid="28" grpId="0"/>
      <p:bldP spid="28" grpId="1"/>
      <p:bldP spid="5" grpId="0"/>
      <p:bldP spid="6" grpId="0"/>
      <p:bldP spid="6" grpId="1"/>
      <p:bldP spid="29" grpId="0"/>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Read Mapping for Metagenomic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Freeform 7"/>
          <p:cNvSpPr/>
          <p:nvPr/>
        </p:nvSpPr>
        <p:spPr>
          <a:xfrm>
            <a:off x="3927425" y="169313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Freeform 15"/>
          <p:cNvSpPr/>
          <p:nvPr/>
        </p:nvSpPr>
        <p:spPr>
          <a:xfrm>
            <a:off x="4079825" y="184553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Freeform 16"/>
          <p:cNvSpPr/>
          <p:nvPr/>
        </p:nvSpPr>
        <p:spPr>
          <a:xfrm>
            <a:off x="4355634" y="174393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8" name="Freeform 17"/>
          <p:cNvSpPr/>
          <p:nvPr/>
        </p:nvSpPr>
        <p:spPr>
          <a:xfrm>
            <a:off x="4021843" y="226886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Freeform 18"/>
          <p:cNvSpPr/>
          <p:nvPr/>
        </p:nvSpPr>
        <p:spPr>
          <a:xfrm>
            <a:off x="4297652" y="210517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0" name="Freeform 19"/>
          <p:cNvSpPr/>
          <p:nvPr/>
        </p:nvSpPr>
        <p:spPr>
          <a:xfrm>
            <a:off x="4137807" y="232099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Freeform 20"/>
          <p:cNvSpPr/>
          <p:nvPr/>
        </p:nvSpPr>
        <p:spPr>
          <a:xfrm>
            <a:off x="4412342" y="243255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Freeform 21"/>
          <p:cNvSpPr/>
          <p:nvPr/>
        </p:nvSpPr>
        <p:spPr>
          <a:xfrm>
            <a:off x="4329476" y="250029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p:cNvSpPr/>
          <p:nvPr/>
        </p:nvSpPr>
        <p:spPr>
          <a:xfrm>
            <a:off x="4021843" y="277686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Freeform 23"/>
          <p:cNvSpPr/>
          <p:nvPr/>
        </p:nvSpPr>
        <p:spPr>
          <a:xfrm>
            <a:off x="4239670" y="265877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p:cNvSpPr/>
          <p:nvPr/>
        </p:nvSpPr>
        <p:spPr>
          <a:xfrm>
            <a:off x="4137807" y="282766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Freeform 25"/>
          <p:cNvSpPr/>
          <p:nvPr/>
        </p:nvSpPr>
        <p:spPr>
          <a:xfrm>
            <a:off x="4354360" y="29631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Freeform 9"/>
          <p:cNvSpPr/>
          <p:nvPr/>
        </p:nvSpPr>
        <p:spPr>
          <a:xfrm>
            <a:off x="6833382" y="112474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32" name="Right Arrow 31"/>
          <p:cNvSpPr/>
          <p:nvPr/>
        </p:nvSpPr>
        <p:spPr>
          <a:xfrm>
            <a:off x="2934728" y="3716064"/>
            <a:ext cx="432048" cy="44250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Freeform 26"/>
          <p:cNvSpPr/>
          <p:nvPr/>
        </p:nvSpPr>
        <p:spPr>
          <a:xfrm>
            <a:off x="6833382" y="113548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EC14CD"/>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28" name="TextBox 27"/>
          <p:cNvSpPr txBox="1"/>
          <p:nvPr/>
        </p:nvSpPr>
        <p:spPr>
          <a:xfrm>
            <a:off x="5739892" y="5617089"/>
            <a:ext cx="13249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Reference Database</a:t>
            </a:r>
          </a:p>
        </p:txBody>
      </p:sp>
      <p:sp>
        <p:nvSpPr>
          <p:cNvPr id="5" name="TextBox 4"/>
          <p:cNvSpPr txBox="1"/>
          <p:nvPr/>
        </p:nvSpPr>
        <p:spPr>
          <a:xfrm>
            <a:off x="3491880" y="5585764"/>
            <a:ext cx="150695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Tahoma"/>
                <a:ea typeface="+mn-ea"/>
                <a:cs typeface="+mn-cs"/>
              </a:rPr>
              <a:t>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Tahoma"/>
                <a:ea typeface="+mn-ea"/>
                <a:cs typeface="+mn-cs"/>
              </a:rPr>
              <a:t>“text format”</a:t>
            </a:r>
          </a:p>
        </p:txBody>
      </p:sp>
      <p:sp>
        <p:nvSpPr>
          <p:cNvPr id="6" name="TextBox 5"/>
          <p:cNvSpPr txBox="1"/>
          <p:nvPr/>
        </p:nvSpPr>
        <p:spPr>
          <a:xfrm>
            <a:off x="107504" y="5085184"/>
            <a:ext cx="297060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genetic material recovered directly from environmental samples</a:t>
            </a:r>
          </a:p>
        </p:txBody>
      </p:sp>
      <p:sp>
        <p:nvSpPr>
          <p:cNvPr id="11" name="Freeform 10"/>
          <p:cNvSpPr/>
          <p:nvPr/>
        </p:nvSpPr>
        <p:spPr>
          <a:xfrm rot="17013983">
            <a:off x="1195313" y="2538240"/>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FF0000"/>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47" name="Freeform 46"/>
          <p:cNvSpPr/>
          <p:nvPr/>
        </p:nvSpPr>
        <p:spPr>
          <a:xfrm rot="1273582">
            <a:off x="1717304" y="2822142"/>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9BBB59"/>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48" name="Freeform 47"/>
          <p:cNvSpPr/>
          <p:nvPr/>
        </p:nvSpPr>
        <p:spPr>
          <a:xfrm rot="7029475">
            <a:off x="785547" y="3325973"/>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00B0F0"/>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49" name="Freeform 48"/>
          <p:cNvSpPr/>
          <p:nvPr/>
        </p:nvSpPr>
        <p:spPr>
          <a:xfrm rot="19725651" flipH="1">
            <a:off x="1216454" y="3580259"/>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FFC000"/>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50" name="Freeform 49"/>
          <p:cNvSpPr/>
          <p:nvPr/>
        </p:nvSpPr>
        <p:spPr>
          <a:xfrm flipH="1">
            <a:off x="673322" y="2495538"/>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EC14CD"/>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9" name="Freeform 28"/>
          <p:cNvSpPr/>
          <p:nvPr/>
        </p:nvSpPr>
        <p:spPr>
          <a:xfrm>
            <a:off x="4655051" y="26545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0" name="Freeform 29"/>
          <p:cNvSpPr/>
          <p:nvPr/>
        </p:nvSpPr>
        <p:spPr>
          <a:xfrm>
            <a:off x="4807451" y="28069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Freeform 30"/>
          <p:cNvSpPr/>
          <p:nvPr/>
        </p:nvSpPr>
        <p:spPr>
          <a:xfrm>
            <a:off x="5083260" y="27053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3" name="Freeform 32"/>
          <p:cNvSpPr/>
          <p:nvPr/>
        </p:nvSpPr>
        <p:spPr>
          <a:xfrm>
            <a:off x="4749469" y="323032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4" name="Freeform 33"/>
          <p:cNvSpPr/>
          <p:nvPr/>
        </p:nvSpPr>
        <p:spPr>
          <a:xfrm>
            <a:off x="5025278" y="3066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Freeform 34"/>
          <p:cNvSpPr/>
          <p:nvPr/>
        </p:nvSpPr>
        <p:spPr>
          <a:xfrm>
            <a:off x="4865433" y="328245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6" name="Freeform 35"/>
          <p:cNvSpPr/>
          <p:nvPr/>
        </p:nvSpPr>
        <p:spPr>
          <a:xfrm>
            <a:off x="5139968" y="339401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7" name="Freeform 36"/>
          <p:cNvSpPr/>
          <p:nvPr/>
        </p:nvSpPr>
        <p:spPr>
          <a:xfrm>
            <a:off x="5057102" y="346175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8" name="Freeform 37"/>
          <p:cNvSpPr/>
          <p:nvPr/>
        </p:nvSpPr>
        <p:spPr>
          <a:xfrm>
            <a:off x="4749469" y="373832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9" name="Freeform 38"/>
          <p:cNvSpPr/>
          <p:nvPr/>
        </p:nvSpPr>
        <p:spPr>
          <a:xfrm>
            <a:off x="4967296" y="362023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0" name="Freeform 39"/>
          <p:cNvSpPr/>
          <p:nvPr/>
        </p:nvSpPr>
        <p:spPr>
          <a:xfrm>
            <a:off x="4865433" y="378912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1" name="Freeform 40"/>
          <p:cNvSpPr/>
          <p:nvPr/>
        </p:nvSpPr>
        <p:spPr>
          <a:xfrm>
            <a:off x="5081986" y="392459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2" name="Freeform 41"/>
          <p:cNvSpPr/>
          <p:nvPr/>
        </p:nvSpPr>
        <p:spPr>
          <a:xfrm>
            <a:off x="7561008" y="208620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43" name="Freeform 42"/>
          <p:cNvSpPr/>
          <p:nvPr/>
        </p:nvSpPr>
        <p:spPr>
          <a:xfrm>
            <a:off x="7561008" y="209694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FFC00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44" name="Freeform 43"/>
          <p:cNvSpPr/>
          <p:nvPr/>
        </p:nvSpPr>
        <p:spPr>
          <a:xfrm>
            <a:off x="3682447" y="340110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5" name="Freeform 44"/>
          <p:cNvSpPr/>
          <p:nvPr/>
        </p:nvSpPr>
        <p:spPr>
          <a:xfrm>
            <a:off x="3834847" y="355350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6" name="Freeform 45"/>
          <p:cNvSpPr/>
          <p:nvPr/>
        </p:nvSpPr>
        <p:spPr>
          <a:xfrm>
            <a:off x="4110656" y="345190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1" name="Freeform 50"/>
          <p:cNvSpPr/>
          <p:nvPr/>
        </p:nvSpPr>
        <p:spPr>
          <a:xfrm>
            <a:off x="3776865" y="39768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2" name="Freeform 51"/>
          <p:cNvSpPr/>
          <p:nvPr/>
        </p:nvSpPr>
        <p:spPr>
          <a:xfrm>
            <a:off x="4052674" y="381314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3" name="Freeform 52"/>
          <p:cNvSpPr/>
          <p:nvPr/>
        </p:nvSpPr>
        <p:spPr>
          <a:xfrm>
            <a:off x="3892829" y="402896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4" name="Freeform 53"/>
          <p:cNvSpPr/>
          <p:nvPr/>
        </p:nvSpPr>
        <p:spPr>
          <a:xfrm>
            <a:off x="4167364" y="414052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5" name="Freeform 54"/>
          <p:cNvSpPr/>
          <p:nvPr/>
        </p:nvSpPr>
        <p:spPr>
          <a:xfrm>
            <a:off x="4084498" y="420826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6" name="Freeform 55"/>
          <p:cNvSpPr/>
          <p:nvPr/>
        </p:nvSpPr>
        <p:spPr>
          <a:xfrm>
            <a:off x="3776865" y="44848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7" name="Freeform 56"/>
          <p:cNvSpPr/>
          <p:nvPr/>
        </p:nvSpPr>
        <p:spPr>
          <a:xfrm>
            <a:off x="3994692" y="436674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8" name="Freeform 57"/>
          <p:cNvSpPr/>
          <p:nvPr/>
        </p:nvSpPr>
        <p:spPr>
          <a:xfrm>
            <a:off x="3892829" y="4535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9" name="Freeform 58"/>
          <p:cNvSpPr/>
          <p:nvPr/>
        </p:nvSpPr>
        <p:spPr>
          <a:xfrm>
            <a:off x="4109382" y="467110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0" name="Freeform 59"/>
          <p:cNvSpPr/>
          <p:nvPr/>
        </p:nvSpPr>
        <p:spPr>
          <a:xfrm>
            <a:off x="6588404" y="283271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61" name="Freeform 60"/>
          <p:cNvSpPr/>
          <p:nvPr/>
        </p:nvSpPr>
        <p:spPr>
          <a:xfrm>
            <a:off x="6588404" y="284345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FF000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62" name="Freeform 61"/>
          <p:cNvSpPr/>
          <p:nvPr/>
        </p:nvSpPr>
        <p:spPr>
          <a:xfrm>
            <a:off x="4460661" y="379647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3" name="Freeform 62"/>
          <p:cNvSpPr/>
          <p:nvPr/>
        </p:nvSpPr>
        <p:spPr>
          <a:xfrm>
            <a:off x="4613061" y="394887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4" name="Freeform 63"/>
          <p:cNvSpPr/>
          <p:nvPr/>
        </p:nvSpPr>
        <p:spPr>
          <a:xfrm>
            <a:off x="4888870" y="384727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5" name="Freeform 64"/>
          <p:cNvSpPr/>
          <p:nvPr/>
        </p:nvSpPr>
        <p:spPr>
          <a:xfrm>
            <a:off x="4555079" y="437220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6" name="Freeform 65"/>
          <p:cNvSpPr/>
          <p:nvPr/>
        </p:nvSpPr>
        <p:spPr>
          <a:xfrm>
            <a:off x="4830888" y="420851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7" name="Freeform 66"/>
          <p:cNvSpPr/>
          <p:nvPr/>
        </p:nvSpPr>
        <p:spPr>
          <a:xfrm>
            <a:off x="4671043" y="442433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8" name="Freeform 67"/>
          <p:cNvSpPr/>
          <p:nvPr/>
        </p:nvSpPr>
        <p:spPr>
          <a:xfrm>
            <a:off x="4945578" y="453589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Freeform 68"/>
          <p:cNvSpPr/>
          <p:nvPr/>
        </p:nvSpPr>
        <p:spPr>
          <a:xfrm>
            <a:off x="4862712" y="460363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Freeform 69"/>
          <p:cNvSpPr/>
          <p:nvPr/>
        </p:nvSpPr>
        <p:spPr>
          <a:xfrm>
            <a:off x="4555079" y="488020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1" name="Freeform 70"/>
          <p:cNvSpPr/>
          <p:nvPr/>
        </p:nvSpPr>
        <p:spPr>
          <a:xfrm>
            <a:off x="4772906" y="476211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2" name="Freeform 71"/>
          <p:cNvSpPr/>
          <p:nvPr/>
        </p:nvSpPr>
        <p:spPr>
          <a:xfrm>
            <a:off x="4671043" y="493100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3" name="Freeform 72"/>
          <p:cNvSpPr/>
          <p:nvPr/>
        </p:nvSpPr>
        <p:spPr>
          <a:xfrm>
            <a:off x="4887596" y="506647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4" name="Freeform 73"/>
          <p:cNvSpPr/>
          <p:nvPr/>
        </p:nvSpPr>
        <p:spPr>
          <a:xfrm>
            <a:off x="7366618" y="322808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5" name="Freeform 74"/>
          <p:cNvSpPr/>
          <p:nvPr/>
        </p:nvSpPr>
        <p:spPr>
          <a:xfrm>
            <a:off x="7366618" y="323882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00B0F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6" name="Freeform 75"/>
          <p:cNvSpPr/>
          <p:nvPr/>
        </p:nvSpPr>
        <p:spPr>
          <a:xfrm>
            <a:off x="7618990" y="2835483"/>
            <a:ext cx="356805" cy="901575"/>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 name="connsiteX0" fmla="*/ 0 w 226683"/>
              <a:gd name="connsiteY0" fmla="*/ 0 h 2528711"/>
              <a:gd name="connsiteX1" fmla="*/ 112889 w 226683"/>
              <a:gd name="connsiteY1" fmla="*/ 180622 h 2528711"/>
              <a:gd name="connsiteX2" fmla="*/ 45155 w 226683"/>
              <a:gd name="connsiteY2" fmla="*/ 395111 h 2528711"/>
              <a:gd name="connsiteX3" fmla="*/ 158044 w 226683"/>
              <a:gd name="connsiteY3" fmla="*/ 620889 h 2528711"/>
              <a:gd name="connsiteX4" fmla="*/ 22577 w 226683"/>
              <a:gd name="connsiteY4" fmla="*/ 880533 h 2528711"/>
              <a:gd name="connsiteX5" fmla="*/ 180622 w 226683"/>
              <a:gd name="connsiteY5" fmla="*/ 1128889 h 2528711"/>
              <a:gd name="connsiteX6" fmla="*/ 67733 w 226683"/>
              <a:gd name="connsiteY6" fmla="*/ 1365956 h 2528711"/>
              <a:gd name="connsiteX7" fmla="*/ 191911 w 226683"/>
              <a:gd name="connsiteY7" fmla="*/ 1648178 h 2528711"/>
              <a:gd name="connsiteX8" fmla="*/ 67733 w 226683"/>
              <a:gd name="connsiteY8" fmla="*/ 1930400 h 2528711"/>
              <a:gd name="connsiteX9" fmla="*/ 225777 w 226683"/>
              <a:gd name="connsiteY9" fmla="*/ 2144889 h 2528711"/>
              <a:gd name="connsiteX10" fmla="*/ 135466 w 226683"/>
              <a:gd name="connsiteY10" fmla="*/ 2404533 h 2528711"/>
              <a:gd name="connsiteX11" fmla="*/ 203200 w 226683"/>
              <a:gd name="connsiteY11" fmla="*/ 2528711 h 2528711"/>
              <a:gd name="connsiteX0" fmla="*/ 90389 w 204183"/>
              <a:gd name="connsiteY0" fmla="*/ 0 h 2348089"/>
              <a:gd name="connsiteX1" fmla="*/ 22655 w 204183"/>
              <a:gd name="connsiteY1" fmla="*/ 214489 h 2348089"/>
              <a:gd name="connsiteX2" fmla="*/ 135544 w 204183"/>
              <a:gd name="connsiteY2" fmla="*/ 440267 h 2348089"/>
              <a:gd name="connsiteX3" fmla="*/ 77 w 204183"/>
              <a:gd name="connsiteY3" fmla="*/ 699911 h 2348089"/>
              <a:gd name="connsiteX4" fmla="*/ 158122 w 204183"/>
              <a:gd name="connsiteY4" fmla="*/ 948267 h 2348089"/>
              <a:gd name="connsiteX5" fmla="*/ 45233 w 204183"/>
              <a:gd name="connsiteY5" fmla="*/ 1185334 h 2348089"/>
              <a:gd name="connsiteX6" fmla="*/ 169411 w 204183"/>
              <a:gd name="connsiteY6" fmla="*/ 1467556 h 2348089"/>
              <a:gd name="connsiteX7" fmla="*/ 45233 w 204183"/>
              <a:gd name="connsiteY7" fmla="*/ 1749778 h 2348089"/>
              <a:gd name="connsiteX8" fmla="*/ 203277 w 204183"/>
              <a:gd name="connsiteY8" fmla="*/ 1964267 h 2348089"/>
              <a:gd name="connsiteX9" fmla="*/ 112966 w 204183"/>
              <a:gd name="connsiteY9" fmla="*/ 2223911 h 2348089"/>
              <a:gd name="connsiteX10" fmla="*/ 180700 w 204183"/>
              <a:gd name="connsiteY10" fmla="*/ 2348089 h 2348089"/>
              <a:gd name="connsiteX0" fmla="*/ 22655 w 204183"/>
              <a:gd name="connsiteY0" fmla="*/ 0 h 2133600"/>
              <a:gd name="connsiteX1" fmla="*/ 135544 w 204183"/>
              <a:gd name="connsiteY1" fmla="*/ 225778 h 2133600"/>
              <a:gd name="connsiteX2" fmla="*/ 77 w 204183"/>
              <a:gd name="connsiteY2" fmla="*/ 485422 h 2133600"/>
              <a:gd name="connsiteX3" fmla="*/ 158122 w 204183"/>
              <a:gd name="connsiteY3" fmla="*/ 733778 h 2133600"/>
              <a:gd name="connsiteX4" fmla="*/ 45233 w 204183"/>
              <a:gd name="connsiteY4" fmla="*/ 970845 h 2133600"/>
              <a:gd name="connsiteX5" fmla="*/ 169411 w 204183"/>
              <a:gd name="connsiteY5" fmla="*/ 1253067 h 2133600"/>
              <a:gd name="connsiteX6" fmla="*/ 45233 w 204183"/>
              <a:gd name="connsiteY6" fmla="*/ 1535289 h 2133600"/>
              <a:gd name="connsiteX7" fmla="*/ 203277 w 204183"/>
              <a:gd name="connsiteY7" fmla="*/ 1749778 h 2133600"/>
              <a:gd name="connsiteX8" fmla="*/ 112966 w 204183"/>
              <a:gd name="connsiteY8" fmla="*/ 2009422 h 2133600"/>
              <a:gd name="connsiteX9" fmla="*/ 180700 w 204183"/>
              <a:gd name="connsiteY9" fmla="*/ 2133600 h 2133600"/>
              <a:gd name="connsiteX0" fmla="*/ 22655 w 204183"/>
              <a:gd name="connsiteY0" fmla="*/ 0 h 2009422"/>
              <a:gd name="connsiteX1" fmla="*/ 135544 w 204183"/>
              <a:gd name="connsiteY1" fmla="*/ 225778 h 2009422"/>
              <a:gd name="connsiteX2" fmla="*/ 77 w 204183"/>
              <a:gd name="connsiteY2" fmla="*/ 485422 h 2009422"/>
              <a:gd name="connsiteX3" fmla="*/ 158122 w 204183"/>
              <a:gd name="connsiteY3" fmla="*/ 733778 h 2009422"/>
              <a:gd name="connsiteX4" fmla="*/ 45233 w 204183"/>
              <a:gd name="connsiteY4" fmla="*/ 970845 h 2009422"/>
              <a:gd name="connsiteX5" fmla="*/ 169411 w 204183"/>
              <a:gd name="connsiteY5" fmla="*/ 1253067 h 2009422"/>
              <a:gd name="connsiteX6" fmla="*/ 45233 w 204183"/>
              <a:gd name="connsiteY6" fmla="*/ 1535289 h 2009422"/>
              <a:gd name="connsiteX7" fmla="*/ 203277 w 204183"/>
              <a:gd name="connsiteY7" fmla="*/ 1749778 h 2009422"/>
              <a:gd name="connsiteX8" fmla="*/ 112966 w 204183"/>
              <a:gd name="connsiteY8" fmla="*/ 2009422 h 2009422"/>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45233 w 203277"/>
              <a:gd name="connsiteY6" fmla="*/ 1535289 h 1749778"/>
              <a:gd name="connsiteX7" fmla="*/ 203277 w 203277"/>
              <a:gd name="connsiteY7" fmla="*/ 1749778 h 1749778"/>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203277 w 203277"/>
              <a:gd name="connsiteY6" fmla="*/ 1749778 h 1749778"/>
              <a:gd name="connsiteX0" fmla="*/ 22655 w 169411"/>
              <a:gd name="connsiteY0" fmla="*/ 0 h 1253067"/>
              <a:gd name="connsiteX1" fmla="*/ 135544 w 169411"/>
              <a:gd name="connsiteY1" fmla="*/ 225778 h 1253067"/>
              <a:gd name="connsiteX2" fmla="*/ 77 w 169411"/>
              <a:gd name="connsiteY2" fmla="*/ 485422 h 1253067"/>
              <a:gd name="connsiteX3" fmla="*/ 158122 w 169411"/>
              <a:gd name="connsiteY3" fmla="*/ 733778 h 1253067"/>
              <a:gd name="connsiteX4" fmla="*/ 45233 w 169411"/>
              <a:gd name="connsiteY4" fmla="*/ 970845 h 1253067"/>
              <a:gd name="connsiteX5" fmla="*/ 169411 w 169411"/>
              <a:gd name="connsiteY5" fmla="*/ 1253067 h 1253067"/>
              <a:gd name="connsiteX0" fmla="*/ 22655 w 158455"/>
              <a:gd name="connsiteY0" fmla="*/ 0 h 970845"/>
              <a:gd name="connsiteX1" fmla="*/ 135544 w 158455"/>
              <a:gd name="connsiteY1" fmla="*/ 225778 h 970845"/>
              <a:gd name="connsiteX2" fmla="*/ 77 w 158455"/>
              <a:gd name="connsiteY2" fmla="*/ 485422 h 970845"/>
              <a:gd name="connsiteX3" fmla="*/ 158122 w 158455"/>
              <a:gd name="connsiteY3" fmla="*/ 733778 h 970845"/>
              <a:gd name="connsiteX4" fmla="*/ 45233 w 158455"/>
              <a:gd name="connsiteY4" fmla="*/ 970845 h 970845"/>
              <a:gd name="connsiteX0" fmla="*/ 22655 w 158122"/>
              <a:gd name="connsiteY0" fmla="*/ 0 h 733778"/>
              <a:gd name="connsiteX1" fmla="*/ 135544 w 158122"/>
              <a:gd name="connsiteY1" fmla="*/ 225778 h 733778"/>
              <a:gd name="connsiteX2" fmla="*/ 77 w 158122"/>
              <a:gd name="connsiteY2" fmla="*/ 485422 h 733778"/>
              <a:gd name="connsiteX3" fmla="*/ 158122 w 158122"/>
              <a:gd name="connsiteY3" fmla="*/ 733778 h 733778"/>
            </a:gdLst>
            <a:ahLst/>
            <a:cxnLst>
              <a:cxn ang="0">
                <a:pos x="connsiteX0" y="connsiteY0"/>
              </a:cxn>
              <a:cxn ang="0">
                <a:pos x="connsiteX1" y="connsiteY1"/>
              </a:cxn>
              <a:cxn ang="0">
                <a:pos x="connsiteX2" y="connsiteY2"/>
              </a:cxn>
              <a:cxn ang="0">
                <a:pos x="connsiteX3" y="connsiteY3"/>
              </a:cxn>
            </a:cxnLst>
            <a:rect l="l" t="t" r="r" b="b"/>
            <a:pathLst>
              <a:path w="158122" h="733778">
                <a:moveTo>
                  <a:pt x="22655" y="0"/>
                </a:moveTo>
                <a:cubicBezTo>
                  <a:pt x="30181" y="73378"/>
                  <a:pt x="139307" y="144874"/>
                  <a:pt x="135544" y="225778"/>
                </a:cubicBezTo>
                <a:cubicBezTo>
                  <a:pt x="131781" y="306682"/>
                  <a:pt x="-3686" y="400755"/>
                  <a:pt x="77" y="485422"/>
                </a:cubicBezTo>
                <a:cubicBezTo>
                  <a:pt x="3840" y="570089"/>
                  <a:pt x="150596" y="652874"/>
                  <a:pt x="158122" y="733778"/>
                </a:cubicBezTo>
              </a:path>
            </a:pathLst>
          </a:custGeom>
          <a:ln w="38100">
            <a:solidFill>
              <a:srgbClr val="FF000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7" name="Freeform 76"/>
          <p:cNvSpPr/>
          <p:nvPr/>
        </p:nvSpPr>
        <p:spPr>
          <a:xfrm>
            <a:off x="6993213" y="3154092"/>
            <a:ext cx="356967" cy="895292"/>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 name="connsiteX0" fmla="*/ 0 w 226683"/>
              <a:gd name="connsiteY0" fmla="*/ 0 h 2528711"/>
              <a:gd name="connsiteX1" fmla="*/ 112889 w 226683"/>
              <a:gd name="connsiteY1" fmla="*/ 180622 h 2528711"/>
              <a:gd name="connsiteX2" fmla="*/ 45155 w 226683"/>
              <a:gd name="connsiteY2" fmla="*/ 395111 h 2528711"/>
              <a:gd name="connsiteX3" fmla="*/ 158044 w 226683"/>
              <a:gd name="connsiteY3" fmla="*/ 620889 h 2528711"/>
              <a:gd name="connsiteX4" fmla="*/ 22577 w 226683"/>
              <a:gd name="connsiteY4" fmla="*/ 880533 h 2528711"/>
              <a:gd name="connsiteX5" fmla="*/ 180622 w 226683"/>
              <a:gd name="connsiteY5" fmla="*/ 1128889 h 2528711"/>
              <a:gd name="connsiteX6" fmla="*/ 67733 w 226683"/>
              <a:gd name="connsiteY6" fmla="*/ 1365956 h 2528711"/>
              <a:gd name="connsiteX7" fmla="*/ 191911 w 226683"/>
              <a:gd name="connsiteY7" fmla="*/ 1648178 h 2528711"/>
              <a:gd name="connsiteX8" fmla="*/ 67733 w 226683"/>
              <a:gd name="connsiteY8" fmla="*/ 1930400 h 2528711"/>
              <a:gd name="connsiteX9" fmla="*/ 225777 w 226683"/>
              <a:gd name="connsiteY9" fmla="*/ 2144889 h 2528711"/>
              <a:gd name="connsiteX10" fmla="*/ 135466 w 226683"/>
              <a:gd name="connsiteY10" fmla="*/ 2404533 h 2528711"/>
              <a:gd name="connsiteX11" fmla="*/ 203200 w 226683"/>
              <a:gd name="connsiteY11" fmla="*/ 2528711 h 2528711"/>
              <a:gd name="connsiteX0" fmla="*/ 90389 w 204183"/>
              <a:gd name="connsiteY0" fmla="*/ 0 h 2348089"/>
              <a:gd name="connsiteX1" fmla="*/ 22655 w 204183"/>
              <a:gd name="connsiteY1" fmla="*/ 214489 h 2348089"/>
              <a:gd name="connsiteX2" fmla="*/ 135544 w 204183"/>
              <a:gd name="connsiteY2" fmla="*/ 440267 h 2348089"/>
              <a:gd name="connsiteX3" fmla="*/ 77 w 204183"/>
              <a:gd name="connsiteY3" fmla="*/ 699911 h 2348089"/>
              <a:gd name="connsiteX4" fmla="*/ 158122 w 204183"/>
              <a:gd name="connsiteY4" fmla="*/ 948267 h 2348089"/>
              <a:gd name="connsiteX5" fmla="*/ 45233 w 204183"/>
              <a:gd name="connsiteY5" fmla="*/ 1185334 h 2348089"/>
              <a:gd name="connsiteX6" fmla="*/ 169411 w 204183"/>
              <a:gd name="connsiteY6" fmla="*/ 1467556 h 2348089"/>
              <a:gd name="connsiteX7" fmla="*/ 45233 w 204183"/>
              <a:gd name="connsiteY7" fmla="*/ 1749778 h 2348089"/>
              <a:gd name="connsiteX8" fmla="*/ 203277 w 204183"/>
              <a:gd name="connsiteY8" fmla="*/ 1964267 h 2348089"/>
              <a:gd name="connsiteX9" fmla="*/ 112966 w 204183"/>
              <a:gd name="connsiteY9" fmla="*/ 2223911 h 2348089"/>
              <a:gd name="connsiteX10" fmla="*/ 180700 w 204183"/>
              <a:gd name="connsiteY10" fmla="*/ 2348089 h 2348089"/>
              <a:gd name="connsiteX0" fmla="*/ 22655 w 204183"/>
              <a:gd name="connsiteY0" fmla="*/ 0 h 2133600"/>
              <a:gd name="connsiteX1" fmla="*/ 135544 w 204183"/>
              <a:gd name="connsiteY1" fmla="*/ 225778 h 2133600"/>
              <a:gd name="connsiteX2" fmla="*/ 77 w 204183"/>
              <a:gd name="connsiteY2" fmla="*/ 485422 h 2133600"/>
              <a:gd name="connsiteX3" fmla="*/ 158122 w 204183"/>
              <a:gd name="connsiteY3" fmla="*/ 733778 h 2133600"/>
              <a:gd name="connsiteX4" fmla="*/ 45233 w 204183"/>
              <a:gd name="connsiteY4" fmla="*/ 970845 h 2133600"/>
              <a:gd name="connsiteX5" fmla="*/ 169411 w 204183"/>
              <a:gd name="connsiteY5" fmla="*/ 1253067 h 2133600"/>
              <a:gd name="connsiteX6" fmla="*/ 45233 w 204183"/>
              <a:gd name="connsiteY6" fmla="*/ 1535289 h 2133600"/>
              <a:gd name="connsiteX7" fmla="*/ 203277 w 204183"/>
              <a:gd name="connsiteY7" fmla="*/ 1749778 h 2133600"/>
              <a:gd name="connsiteX8" fmla="*/ 112966 w 204183"/>
              <a:gd name="connsiteY8" fmla="*/ 2009422 h 2133600"/>
              <a:gd name="connsiteX9" fmla="*/ 180700 w 204183"/>
              <a:gd name="connsiteY9" fmla="*/ 2133600 h 2133600"/>
              <a:gd name="connsiteX0" fmla="*/ 22655 w 204183"/>
              <a:gd name="connsiteY0" fmla="*/ 0 h 2009422"/>
              <a:gd name="connsiteX1" fmla="*/ 135544 w 204183"/>
              <a:gd name="connsiteY1" fmla="*/ 225778 h 2009422"/>
              <a:gd name="connsiteX2" fmla="*/ 77 w 204183"/>
              <a:gd name="connsiteY2" fmla="*/ 485422 h 2009422"/>
              <a:gd name="connsiteX3" fmla="*/ 158122 w 204183"/>
              <a:gd name="connsiteY3" fmla="*/ 733778 h 2009422"/>
              <a:gd name="connsiteX4" fmla="*/ 45233 w 204183"/>
              <a:gd name="connsiteY4" fmla="*/ 970845 h 2009422"/>
              <a:gd name="connsiteX5" fmla="*/ 169411 w 204183"/>
              <a:gd name="connsiteY5" fmla="*/ 1253067 h 2009422"/>
              <a:gd name="connsiteX6" fmla="*/ 45233 w 204183"/>
              <a:gd name="connsiteY6" fmla="*/ 1535289 h 2009422"/>
              <a:gd name="connsiteX7" fmla="*/ 203277 w 204183"/>
              <a:gd name="connsiteY7" fmla="*/ 1749778 h 2009422"/>
              <a:gd name="connsiteX8" fmla="*/ 112966 w 204183"/>
              <a:gd name="connsiteY8" fmla="*/ 2009422 h 2009422"/>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45233 w 203277"/>
              <a:gd name="connsiteY6" fmla="*/ 1535289 h 1749778"/>
              <a:gd name="connsiteX7" fmla="*/ 203277 w 203277"/>
              <a:gd name="connsiteY7" fmla="*/ 1749778 h 1749778"/>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203277 w 203277"/>
              <a:gd name="connsiteY6" fmla="*/ 1749778 h 1749778"/>
              <a:gd name="connsiteX0" fmla="*/ 22655 w 169411"/>
              <a:gd name="connsiteY0" fmla="*/ 0 h 1253067"/>
              <a:gd name="connsiteX1" fmla="*/ 135544 w 169411"/>
              <a:gd name="connsiteY1" fmla="*/ 225778 h 1253067"/>
              <a:gd name="connsiteX2" fmla="*/ 77 w 169411"/>
              <a:gd name="connsiteY2" fmla="*/ 485422 h 1253067"/>
              <a:gd name="connsiteX3" fmla="*/ 158122 w 169411"/>
              <a:gd name="connsiteY3" fmla="*/ 733778 h 1253067"/>
              <a:gd name="connsiteX4" fmla="*/ 45233 w 169411"/>
              <a:gd name="connsiteY4" fmla="*/ 970845 h 1253067"/>
              <a:gd name="connsiteX5" fmla="*/ 169411 w 169411"/>
              <a:gd name="connsiteY5" fmla="*/ 1253067 h 1253067"/>
              <a:gd name="connsiteX0" fmla="*/ 22655 w 158455"/>
              <a:gd name="connsiteY0" fmla="*/ 0 h 970845"/>
              <a:gd name="connsiteX1" fmla="*/ 135544 w 158455"/>
              <a:gd name="connsiteY1" fmla="*/ 225778 h 970845"/>
              <a:gd name="connsiteX2" fmla="*/ 77 w 158455"/>
              <a:gd name="connsiteY2" fmla="*/ 485422 h 970845"/>
              <a:gd name="connsiteX3" fmla="*/ 158122 w 158455"/>
              <a:gd name="connsiteY3" fmla="*/ 733778 h 970845"/>
              <a:gd name="connsiteX4" fmla="*/ 45233 w 158455"/>
              <a:gd name="connsiteY4" fmla="*/ 970845 h 970845"/>
              <a:gd name="connsiteX0" fmla="*/ 22655 w 158122"/>
              <a:gd name="connsiteY0" fmla="*/ 0 h 733778"/>
              <a:gd name="connsiteX1" fmla="*/ 135544 w 158122"/>
              <a:gd name="connsiteY1" fmla="*/ 225778 h 733778"/>
              <a:gd name="connsiteX2" fmla="*/ 77 w 158122"/>
              <a:gd name="connsiteY2" fmla="*/ 485422 h 733778"/>
              <a:gd name="connsiteX3" fmla="*/ 158122 w 158122"/>
              <a:gd name="connsiteY3" fmla="*/ 733778 h 733778"/>
              <a:gd name="connsiteX0" fmla="*/ 14305 w 149772"/>
              <a:gd name="connsiteY0" fmla="*/ 0 h 733778"/>
              <a:gd name="connsiteX1" fmla="*/ 127194 w 149772"/>
              <a:gd name="connsiteY1" fmla="*/ 225778 h 733778"/>
              <a:gd name="connsiteX2" fmla="*/ 82 w 149772"/>
              <a:gd name="connsiteY2" fmla="*/ 510997 h 733778"/>
              <a:gd name="connsiteX3" fmla="*/ 149772 w 149772"/>
              <a:gd name="connsiteY3" fmla="*/ 733778 h 733778"/>
              <a:gd name="connsiteX0" fmla="*/ 14372 w 158194"/>
              <a:gd name="connsiteY0" fmla="*/ 0 h 728664"/>
              <a:gd name="connsiteX1" fmla="*/ 127261 w 158194"/>
              <a:gd name="connsiteY1" fmla="*/ 225778 h 728664"/>
              <a:gd name="connsiteX2" fmla="*/ 149 w 158194"/>
              <a:gd name="connsiteY2" fmla="*/ 510997 h 728664"/>
              <a:gd name="connsiteX3" fmla="*/ 158194 w 158194"/>
              <a:gd name="connsiteY3" fmla="*/ 728664 h 728664"/>
            </a:gdLst>
            <a:ahLst/>
            <a:cxnLst>
              <a:cxn ang="0">
                <a:pos x="connsiteX0" y="connsiteY0"/>
              </a:cxn>
              <a:cxn ang="0">
                <a:pos x="connsiteX1" y="connsiteY1"/>
              </a:cxn>
              <a:cxn ang="0">
                <a:pos x="connsiteX2" y="connsiteY2"/>
              </a:cxn>
              <a:cxn ang="0">
                <a:pos x="connsiteX3" y="connsiteY3"/>
              </a:cxn>
            </a:cxnLst>
            <a:rect l="l" t="t" r="r" b="b"/>
            <a:pathLst>
              <a:path w="158194" h="728664">
                <a:moveTo>
                  <a:pt x="14372" y="0"/>
                </a:moveTo>
                <a:cubicBezTo>
                  <a:pt x="21898" y="73378"/>
                  <a:pt x="129631" y="140612"/>
                  <a:pt x="127261" y="225778"/>
                </a:cubicBezTo>
                <a:cubicBezTo>
                  <a:pt x="124891" y="310944"/>
                  <a:pt x="-5006" y="427183"/>
                  <a:pt x="149" y="510997"/>
                </a:cubicBezTo>
                <a:cubicBezTo>
                  <a:pt x="5304" y="594811"/>
                  <a:pt x="150668" y="647760"/>
                  <a:pt x="158194" y="728664"/>
                </a:cubicBezTo>
              </a:path>
            </a:pathLst>
          </a:custGeom>
          <a:ln w="38100">
            <a:solidFill>
              <a:srgbClr val="00B0F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8" name="Freeform 77"/>
          <p:cNvSpPr/>
          <p:nvPr/>
        </p:nvSpPr>
        <p:spPr>
          <a:xfrm>
            <a:off x="7433193" y="4000547"/>
            <a:ext cx="356805" cy="901575"/>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 name="connsiteX0" fmla="*/ 0 w 226683"/>
              <a:gd name="connsiteY0" fmla="*/ 0 h 2528711"/>
              <a:gd name="connsiteX1" fmla="*/ 112889 w 226683"/>
              <a:gd name="connsiteY1" fmla="*/ 180622 h 2528711"/>
              <a:gd name="connsiteX2" fmla="*/ 45155 w 226683"/>
              <a:gd name="connsiteY2" fmla="*/ 395111 h 2528711"/>
              <a:gd name="connsiteX3" fmla="*/ 158044 w 226683"/>
              <a:gd name="connsiteY3" fmla="*/ 620889 h 2528711"/>
              <a:gd name="connsiteX4" fmla="*/ 22577 w 226683"/>
              <a:gd name="connsiteY4" fmla="*/ 880533 h 2528711"/>
              <a:gd name="connsiteX5" fmla="*/ 180622 w 226683"/>
              <a:gd name="connsiteY5" fmla="*/ 1128889 h 2528711"/>
              <a:gd name="connsiteX6" fmla="*/ 67733 w 226683"/>
              <a:gd name="connsiteY6" fmla="*/ 1365956 h 2528711"/>
              <a:gd name="connsiteX7" fmla="*/ 191911 w 226683"/>
              <a:gd name="connsiteY7" fmla="*/ 1648178 h 2528711"/>
              <a:gd name="connsiteX8" fmla="*/ 67733 w 226683"/>
              <a:gd name="connsiteY8" fmla="*/ 1930400 h 2528711"/>
              <a:gd name="connsiteX9" fmla="*/ 225777 w 226683"/>
              <a:gd name="connsiteY9" fmla="*/ 2144889 h 2528711"/>
              <a:gd name="connsiteX10" fmla="*/ 135466 w 226683"/>
              <a:gd name="connsiteY10" fmla="*/ 2404533 h 2528711"/>
              <a:gd name="connsiteX11" fmla="*/ 203200 w 226683"/>
              <a:gd name="connsiteY11" fmla="*/ 2528711 h 2528711"/>
              <a:gd name="connsiteX0" fmla="*/ 90389 w 204183"/>
              <a:gd name="connsiteY0" fmla="*/ 0 h 2348089"/>
              <a:gd name="connsiteX1" fmla="*/ 22655 w 204183"/>
              <a:gd name="connsiteY1" fmla="*/ 214489 h 2348089"/>
              <a:gd name="connsiteX2" fmla="*/ 135544 w 204183"/>
              <a:gd name="connsiteY2" fmla="*/ 440267 h 2348089"/>
              <a:gd name="connsiteX3" fmla="*/ 77 w 204183"/>
              <a:gd name="connsiteY3" fmla="*/ 699911 h 2348089"/>
              <a:gd name="connsiteX4" fmla="*/ 158122 w 204183"/>
              <a:gd name="connsiteY4" fmla="*/ 948267 h 2348089"/>
              <a:gd name="connsiteX5" fmla="*/ 45233 w 204183"/>
              <a:gd name="connsiteY5" fmla="*/ 1185334 h 2348089"/>
              <a:gd name="connsiteX6" fmla="*/ 169411 w 204183"/>
              <a:gd name="connsiteY6" fmla="*/ 1467556 h 2348089"/>
              <a:gd name="connsiteX7" fmla="*/ 45233 w 204183"/>
              <a:gd name="connsiteY7" fmla="*/ 1749778 h 2348089"/>
              <a:gd name="connsiteX8" fmla="*/ 203277 w 204183"/>
              <a:gd name="connsiteY8" fmla="*/ 1964267 h 2348089"/>
              <a:gd name="connsiteX9" fmla="*/ 112966 w 204183"/>
              <a:gd name="connsiteY9" fmla="*/ 2223911 h 2348089"/>
              <a:gd name="connsiteX10" fmla="*/ 180700 w 204183"/>
              <a:gd name="connsiteY10" fmla="*/ 2348089 h 2348089"/>
              <a:gd name="connsiteX0" fmla="*/ 22655 w 204183"/>
              <a:gd name="connsiteY0" fmla="*/ 0 h 2133600"/>
              <a:gd name="connsiteX1" fmla="*/ 135544 w 204183"/>
              <a:gd name="connsiteY1" fmla="*/ 225778 h 2133600"/>
              <a:gd name="connsiteX2" fmla="*/ 77 w 204183"/>
              <a:gd name="connsiteY2" fmla="*/ 485422 h 2133600"/>
              <a:gd name="connsiteX3" fmla="*/ 158122 w 204183"/>
              <a:gd name="connsiteY3" fmla="*/ 733778 h 2133600"/>
              <a:gd name="connsiteX4" fmla="*/ 45233 w 204183"/>
              <a:gd name="connsiteY4" fmla="*/ 970845 h 2133600"/>
              <a:gd name="connsiteX5" fmla="*/ 169411 w 204183"/>
              <a:gd name="connsiteY5" fmla="*/ 1253067 h 2133600"/>
              <a:gd name="connsiteX6" fmla="*/ 45233 w 204183"/>
              <a:gd name="connsiteY6" fmla="*/ 1535289 h 2133600"/>
              <a:gd name="connsiteX7" fmla="*/ 203277 w 204183"/>
              <a:gd name="connsiteY7" fmla="*/ 1749778 h 2133600"/>
              <a:gd name="connsiteX8" fmla="*/ 112966 w 204183"/>
              <a:gd name="connsiteY8" fmla="*/ 2009422 h 2133600"/>
              <a:gd name="connsiteX9" fmla="*/ 180700 w 204183"/>
              <a:gd name="connsiteY9" fmla="*/ 2133600 h 2133600"/>
              <a:gd name="connsiteX0" fmla="*/ 22655 w 204183"/>
              <a:gd name="connsiteY0" fmla="*/ 0 h 2009422"/>
              <a:gd name="connsiteX1" fmla="*/ 135544 w 204183"/>
              <a:gd name="connsiteY1" fmla="*/ 225778 h 2009422"/>
              <a:gd name="connsiteX2" fmla="*/ 77 w 204183"/>
              <a:gd name="connsiteY2" fmla="*/ 485422 h 2009422"/>
              <a:gd name="connsiteX3" fmla="*/ 158122 w 204183"/>
              <a:gd name="connsiteY3" fmla="*/ 733778 h 2009422"/>
              <a:gd name="connsiteX4" fmla="*/ 45233 w 204183"/>
              <a:gd name="connsiteY4" fmla="*/ 970845 h 2009422"/>
              <a:gd name="connsiteX5" fmla="*/ 169411 w 204183"/>
              <a:gd name="connsiteY5" fmla="*/ 1253067 h 2009422"/>
              <a:gd name="connsiteX6" fmla="*/ 45233 w 204183"/>
              <a:gd name="connsiteY6" fmla="*/ 1535289 h 2009422"/>
              <a:gd name="connsiteX7" fmla="*/ 203277 w 204183"/>
              <a:gd name="connsiteY7" fmla="*/ 1749778 h 2009422"/>
              <a:gd name="connsiteX8" fmla="*/ 112966 w 204183"/>
              <a:gd name="connsiteY8" fmla="*/ 2009422 h 2009422"/>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45233 w 203277"/>
              <a:gd name="connsiteY6" fmla="*/ 1535289 h 1749778"/>
              <a:gd name="connsiteX7" fmla="*/ 203277 w 203277"/>
              <a:gd name="connsiteY7" fmla="*/ 1749778 h 1749778"/>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203277 w 203277"/>
              <a:gd name="connsiteY6" fmla="*/ 1749778 h 1749778"/>
              <a:gd name="connsiteX0" fmla="*/ 22655 w 169411"/>
              <a:gd name="connsiteY0" fmla="*/ 0 h 1253067"/>
              <a:gd name="connsiteX1" fmla="*/ 135544 w 169411"/>
              <a:gd name="connsiteY1" fmla="*/ 225778 h 1253067"/>
              <a:gd name="connsiteX2" fmla="*/ 77 w 169411"/>
              <a:gd name="connsiteY2" fmla="*/ 485422 h 1253067"/>
              <a:gd name="connsiteX3" fmla="*/ 158122 w 169411"/>
              <a:gd name="connsiteY3" fmla="*/ 733778 h 1253067"/>
              <a:gd name="connsiteX4" fmla="*/ 45233 w 169411"/>
              <a:gd name="connsiteY4" fmla="*/ 970845 h 1253067"/>
              <a:gd name="connsiteX5" fmla="*/ 169411 w 169411"/>
              <a:gd name="connsiteY5" fmla="*/ 1253067 h 1253067"/>
              <a:gd name="connsiteX0" fmla="*/ 22655 w 158455"/>
              <a:gd name="connsiteY0" fmla="*/ 0 h 970845"/>
              <a:gd name="connsiteX1" fmla="*/ 135544 w 158455"/>
              <a:gd name="connsiteY1" fmla="*/ 225778 h 970845"/>
              <a:gd name="connsiteX2" fmla="*/ 77 w 158455"/>
              <a:gd name="connsiteY2" fmla="*/ 485422 h 970845"/>
              <a:gd name="connsiteX3" fmla="*/ 158122 w 158455"/>
              <a:gd name="connsiteY3" fmla="*/ 733778 h 970845"/>
              <a:gd name="connsiteX4" fmla="*/ 45233 w 158455"/>
              <a:gd name="connsiteY4" fmla="*/ 970845 h 970845"/>
              <a:gd name="connsiteX0" fmla="*/ 22655 w 158122"/>
              <a:gd name="connsiteY0" fmla="*/ 0 h 733778"/>
              <a:gd name="connsiteX1" fmla="*/ 135544 w 158122"/>
              <a:gd name="connsiteY1" fmla="*/ 225778 h 733778"/>
              <a:gd name="connsiteX2" fmla="*/ 77 w 158122"/>
              <a:gd name="connsiteY2" fmla="*/ 485422 h 733778"/>
              <a:gd name="connsiteX3" fmla="*/ 158122 w 158122"/>
              <a:gd name="connsiteY3" fmla="*/ 733778 h 733778"/>
            </a:gdLst>
            <a:ahLst/>
            <a:cxnLst>
              <a:cxn ang="0">
                <a:pos x="connsiteX0" y="connsiteY0"/>
              </a:cxn>
              <a:cxn ang="0">
                <a:pos x="connsiteX1" y="connsiteY1"/>
              </a:cxn>
              <a:cxn ang="0">
                <a:pos x="connsiteX2" y="connsiteY2"/>
              </a:cxn>
              <a:cxn ang="0">
                <a:pos x="connsiteX3" y="connsiteY3"/>
              </a:cxn>
            </a:cxnLst>
            <a:rect l="l" t="t" r="r" b="b"/>
            <a:pathLst>
              <a:path w="158122" h="733778">
                <a:moveTo>
                  <a:pt x="22655" y="0"/>
                </a:moveTo>
                <a:cubicBezTo>
                  <a:pt x="30181" y="73378"/>
                  <a:pt x="139307" y="144874"/>
                  <a:pt x="135544" y="225778"/>
                </a:cubicBezTo>
                <a:cubicBezTo>
                  <a:pt x="131781" y="306682"/>
                  <a:pt x="-3686" y="400755"/>
                  <a:pt x="77" y="485422"/>
                </a:cubicBezTo>
                <a:cubicBezTo>
                  <a:pt x="3840" y="570089"/>
                  <a:pt x="150596" y="652874"/>
                  <a:pt x="158122" y="733778"/>
                </a:cubicBezTo>
              </a:path>
            </a:pathLst>
          </a:custGeom>
          <a:ln w="38100">
            <a:solidFill>
              <a:srgbClr val="FF00C4"/>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 name="Rectangle 6"/>
          <p:cNvSpPr/>
          <p:nvPr/>
        </p:nvSpPr>
        <p:spPr>
          <a:xfrm>
            <a:off x="106895" y="908720"/>
            <a:ext cx="6337313" cy="78891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ahoma"/>
                <a:ea typeface="+mn-ea"/>
                <a:cs typeface="+mn-cs"/>
              </a:rPr>
              <a:t>Reads from different </a:t>
            </a:r>
            <a:r>
              <a:rPr kumimoji="0" lang="en-US" sz="2000" b="0" i="0" u="none" strike="noStrike" kern="1200" cap="none" spc="0" normalizeH="0" baseline="0" noProof="0">
                <a:ln>
                  <a:noFill/>
                </a:ln>
                <a:solidFill>
                  <a:srgbClr val="0000FF"/>
                </a:solidFill>
                <a:effectLst/>
                <a:uLnTx/>
                <a:uFillTx/>
                <a:latin typeface="Tahoma"/>
                <a:ea typeface="+mn-ea"/>
                <a:cs typeface="+mn-cs"/>
              </a:rPr>
              <a:t>unknown</a:t>
            </a:r>
            <a:r>
              <a:rPr kumimoji="0" lang="en-US" sz="2000" b="0" i="0" u="none" strike="noStrike" kern="1200" cap="none" spc="0" normalizeH="0" baseline="0" noProof="0">
                <a:ln>
                  <a:noFill/>
                </a:ln>
                <a:solidFill>
                  <a:srgbClr val="000000"/>
                </a:solidFill>
                <a:effectLst/>
                <a:uLnTx/>
                <a:uFillTx/>
                <a:latin typeface="Tahoma"/>
                <a:ea typeface="+mn-ea"/>
                <a:cs typeface="+mn-cs"/>
              </a:rPr>
              <a:t> donors at sequencing time are mapped to </a:t>
            </a:r>
            <a:r>
              <a:rPr kumimoji="0" lang="en-US" sz="2000" b="0" i="0" u="none" strike="noStrike" kern="1200" cap="none" spc="0" normalizeH="0" baseline="0" noProof="0">
                <a:ln>
                  <a:noFill/>
                </a:ln>
                <a:solidFill>
                  <a:srgbClr val="0000FF"/>
                </a:solidFill>
                <a:effectLst/>
                <a:uLnTx/>
                <a:uFillTx/>
                <a:latin typeface="Tahoma"/>
                <a:ea typeface="+mn-ea"/>
                <a:cs typeface="+mn-cs"/>
              </a:rPr>
              <a:t>many known reference </a:t>
            </a:r>
            <a:r>
              <a:rPr kumimoji="0" lang="en-US" sz="2000" b="0" i="0" u="none" strike="noStrike" kern="1200" cap="none" spc="0" normalizeH="0" baseline="0" noProof="0">
                <a:ln>
                  <a:noFill/>
                </a:ln>
                <a:solidFill>
                  <a:srgbClr val="000000"/>
                </a:solidFill>
                <a:effectLst/>
                <a:uLnTx/>
                <a:uFillTx/>
                <a:latin typeface="Tahoma"/>
                <a:ea typeface="+mn-ea"/>
                <a:cs typeface="+mn-cs"/>
              </a:rPr>
              <a:t>genomes</a:t>
            </a: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031486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animEffect transition="in" filter="fade">
                                      <p:cBhvr>
                                        <p:cTn id="9" dur="500"/>
                                        <p:tgtEl>
                                          <p:spTgt spid="50"/>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5"/>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3"/>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4"/>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5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5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58"/>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4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62"/>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63"/>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65"/>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67"/>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68"/>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69"/>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70"/>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71"/>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72"/>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64"/>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3"/>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8"/>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16"/>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20"/>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21"/>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22"/>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2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25"/>
                                        </p:tgtEl>
                                        <p:attrNameLst>
                                          <p:attrName>style.visibility</p:attrName>
                                        </p:attrNameLst>
                                      </p:cBhvr>
                                      <p:to>
                                        <p:strVal val="visible"/>
                                      </p:to>
                                    </p:set>
                                  </p:childTnLst>
                                </p:cTn>
                              </p:par>
                              <p:par>
                                <p:cTn id="120" presetID="1" presetClass="entr" presetSubtype="0" fill="hold" grpId="1" nodeType="withEffect">
                                  <p:stCondLst>
                                    <p:cond delay="0"/>
                                  </p:stCondLst>
                                  <p:childTnLst>
                                    <p:set>
                                      <p:cBhvr>
                                        <p:cTn id="121" dur="1" fill="hold">
                                          <p:stCondLst>
                                            <p:cond delay="0"/>
                                          </p:stCondLst>
                                        </p:cTn>
                                        <p:tgtEl>
                                          <p:spTgt spid="17"/>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26"/>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3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5"/>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42"/>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74"/>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60"/>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10"/>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28"/>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42" presetClass="path" presetSubtype="0" accel="50000" decel="50000" fill="hold" grpId="0" nodeType="clickEffect">
                                  <p:stCondLst>
                                    <p:cond delay="0"/>
                                  </p:stCondLst>
                                  <p:childTnLst>
                                    <p:animMotion origin="layout" path="M 3.61111E-6 -4.44444E-6 L 0.27569 -0.01481 " pathEditMode="relative" rAng="0" ptsTypes="AA">
                                      <p:cBhvr>
                                        <p:cTn id="143" dur="2000" fill="hold"/>
                                        <p:tgtEl>
                                          <p:spTgt spid="17"/>
                                        </p:tgtEl>
                                        <p:attrNameLst>
                                          <p:attrName>ppt_x</p:attrName>
                                          <p:attrName>ppt_y</p:attrName>
                                        </p:attrNameLst>
                                      </p:cBhvr>
                                      <p:rCtr x="13785" y="-741"/>
                                    </p:animMotion>
                                  </p:childTnLst>
                                </p:cTn>
                              </p:par>
                              <p:par>
                                <p:cTn id="144" presetID="42" presetClass="path" presetSubtype="0" accel="50000" decel="50000" fill="hold" grpId="1" nodeType="withEffect">
                                  <p:stCondLst>
                                    <p:cond delay="0"/>
                                  </p:stCondLst>
                                  <p:childTnLst>
                                    <p:animMotion origin="layout" path="M -2.77778E-6 -7.40741E-7 L 0.27413 -0.16204 " pathEditMode="relative" rAng="0" ptsTypes="AA">
                                      <p:cBhvr>
                                        <p:cTn id="145" dur="2000" fill="hold"/>
                                        <p:tgtEl>
                                          <p:spTgt spid="19"/>
                                        </p:tgtEl>
                                        <p:attrNameLst>
                                          <p:attrName>ppt_x</p:attrName>
                                          <p:attrName>ppt_y</p:attrName>
                                        </p:attrNameLst>
                                      </p:cBhvr>
                                      <p:rCtr x="13698" y="-8102"/>
                                    </p:animMotion>
                                  </p:childTnLst>
                                </p:cTn>
                              </p:par>
                              <p:par>
                                <p:cTn id="146" presetID="42" presetClass="path" presetSubtype="0" accel="50000" decel="50000" fill="hold" grpId="1" nodeType="withEffect">
                                  <p:stCondLst>
                                    <p:cond delay="0"/>
                                  </p:stCondLst>
                                  <p:childTnLst>
                                    <p:animMotion origin="layout" path="M -2.77778E-6 4.07407E-6 L 0.28525 -0.1676 " pathEditMode="relative" rAng="0" ptsTypes="AA">
                                      <p:cBhvr>
                                        <p:cTn id="147" dur="2000" fill="hold"/>
                                        <p:tgtEl>
                                          <p:spTgt spid="21"/>
                                        </p:tgtEl>
                                        <p:attrNameLst>
                                          <p:attrName>ppt_x</p:attrName>
                                          <p:attrName>ppt_y</p:attrName>
                                        </p:attrNameLst>
                                      </p:cBhvr>
                                      <p:rCtr x="14253" y="-8380"/>
                                    </p:animMotion>
                                  </p:childTnLst>
                                </p:cTn>
                              </p:par>
                              <p:par>
                                <p:cTn id="148" presetID="42" presetClass="path" presetSubtype="0" accel="50000" decel="50000" fill="hold" grpId="1" nodeType="withEffect">
                                  <p:stCondLst>
                                    <p:cond delay="0"/>
                                  </p:stCondLst>
                                  <p:childTnLst>
                                    <p:animMotion origin="layout" path="M -2.77778E-6 -2.22222E-6 L 0.2915 0.06991 " pathEditMode="relative" rAng="0" ptsTypes="AA">
                                      <p:cBhvr>
                                        <p:cTn id="149" dur="2000" fill="hold"/>
                                        <p:tgtEl>
                                          <p:spTgt spid="26"/>
                                        </p:tgtEl>
                                        <p:attrNameLst>
                                          <p:attrName>ppt_x</p:attrName>
                                          <p:attrName>ppt_y</p:attrName>
                                        </p:attrNameLst>
                                      </p:cBhvr>
                                      <p:rCtr x="14566" y="3495"/>
                                    </p:animMotion>
                                  </p:childTnLst>
                                </p:cTn>
                              </p:par>
                              <p:par>
                                <p:cTn id="150" presetID="42" presetClass="path" presetSubtype="0" accel="50000" decel="50000" fill="hold" grpId="1" nodeType="withEffect">
                                  <p:stCondLst>
                                    <p:cond delay="0"/>
                                  </p:stCondLst>
                                  <p:childTnLst>
                                    <p:animMotion origin="layout" path="M 5E-6 3.7037E-7 L 0.3099 0.10579 " pathEditMode="relative" rAng="0" ptsTypes="AA">
                                      <p:cBhvr>
                                        <p:cTn id="151" dur="2000" fill="hold"/>
                                        <p:tgtEl>
                                          <p:spTgt spid="22"/>
                                        </p:tgtEl>
                                        <p:attrNameLst>
                                          <p:attrName>ppt_x</p:attrName>
                                          <p:attrName>ppt_y</p:attrName>
                                        </p:attrNameLst>
                                      </p:cBhvr>
                                      <p:rCtr x="15486" y="5278"/>
                                    </p:animMotion>
                                  </p:childTnLst>
                                </p:cTn>
                              </p:par>
                              <p:par>
                                <p:cTn id="152" presetID="42" presetClass="path" presetSubtype="0" accel="50000" decel="50000" fill="hold" grpId="1" nodeType="withEffect">
                                  <p:stCondLst>
                                    <p:cond delay="0"/>
                                  </p:stCondLst>
                                  <p:childTnLst>
                                    <p:animMotion origin="layout" path="M -2.77778E-6 2.22222E-6 L 0.32275 -0.11922 " pathEditMode="relative" rAng="0" ptsTypes="AA">
                                      <p:cBhvr>
                                        <p:cTn id="153" dur="2000" fill="hold"/>
                                        <p:tgtEl>
                                          <p:spTgt spid="24"/>
                                        </p:tgtEl>
                                        <p:attrNameLst>
                                          <p:attrName>ppt_x</p:attrName>
                                          <p:attrName>ppt_y</p:attrName>
                                        </p:attrNameLst>
                                      </p:cBhvr>
                                      <p:rCtr x="16128" y="-5972"/>
                                    </p:animMotion>
                                  </p:childTnLst>
                                </p:cTn>
                              </p:par>
                              <p:par>
                                <p:cTn id="154" presetID="42" presetClass="path" presetSubtype="0" accel="50000" decel="50000" fill="hold" grpId="1" nodeType="withEffect">
                                  <p:stCondLst>
                                    <p:cond delay="0"/>
                                  </p:stCondLst>
                                  <p:childTnLst>
                                    <p:animMotion origin="layout" path="M 1.94444E-6 7.40741E-7 L 0.30573 0.04398 " pathEditMode="relative" rAng="0" ptsTypes="AA">
                                      <p:cBhvr>
                                        <p:cTn id="155" dur="2000" fill="hold"/>
                                        <p:tgtEl>
                                          <p:spTgt spid="16"/>
                                        </p:tgtEl>
                                        <p:attrNameLst>
                                          <p:attrName>ppt_x</p:attrName>
                                          <p:attrName>ppt_y</p:attrName>
                                        </p:attrNameLst>
                                      </p:cBhvr>
                                      <p:rCtr x="15278" y="2199"/>
                                    </p:animMotion>
                                  </p:childTnLst>
                                </p:cTn>
                              </p:par>
                              <p:par>
                                <p:cTn id="156" presetID="42" presetClass="path" presetSubtype="0" accel="50000" decel="50000" fill="hold" grpId="1" nodeType="withEffect">
                                  <p:stCondLst>
                                    <p:cond delay="0"/>
                                  </p:stCondLst>
                                  <p:childTnLst>
                                    <p:animMotion origin="layout" path="M 1.94444E-6 -2.22222E-6 L 0.31528 0.00602 " pathEditMode="relative" rAng="0" ptsTypes="AA">
                                      <p:cBhvr>
                                        <p:cTn id="157" dur="2000" fill="hold"/>
                                        <p:tgtEl>
                                          <p:spTgt spid="20"/>
                                        </p:tgtEl>
                                        <p:attrNameLst>
                                          <p:attrName>ppt_x</p:attrName>
                                          <p:attrName>ppt_y</p:attrName>
                                        </p:attrNameLst>
                                      </p:cBhvr>
                                      <p:rCtr x="15764" y="301"/>
                                    </p:animMotion>
                                  </p:childTnLst>
                                </p:cTn>
                              </p:par>
                              <p:par>
                                <p:cTn id="158" presetID="42" presetClass="path" presetSubtype="0" accel="50000" decel="50000" fill="hold" grpId="1" nodeType="withEffect">
                                  <p:stCondLst>
                                    <p:cond delay="0"/>
                                  </p:stCondLst>
                                  <p:childTnLst>
                                    <p:animMotion origin="layout" path="M -1.38889E-6 2.96296E-6 L 0.34601 0.13958 " pathEditMode="relative" rAng="0" ptsTypes="AA">
                                      <p:cBhvr>
                                        <p:cTn id="159" dur="2000" fill="hold"/>
                                        <p:tgtEl>
                                          <p:spTgt spid="8"/>
                                        </p:tgtEl>
                                        <p:attrNameLst>
                                          <p:attrName>ppt_x</p:attrName>
                                          <p:attrName>ppt_y</p:attrName>
                                        </p:attrNameLst>
                                      </p:cBhvr>
                                      <p:rCtr x="17292" y="6968"/>
                                    </p:animMotion>
                                  </p:childTnLst>
                                </p:cTn>
                              </p:par>
                              <p:par>
                                <p:cTn id="160" presetID="42" presetClass="path" presetSubtype="0" accel="50000" decel="50000" fill="hold" grpId="1" nodeType="withEffect">
                                  <p:stCondLst>
                                    <p:cond delay="0"/>
                                  </p:stCondLst>
                                  <p:childTnLst>
                                    <p:animMotion origin="layout" path="M -4.44444E-6 -3.33333E-6 L 0.33577 0.09769 " pathEditMode="relative" rAng="0" ptsTypes="AA">
                                      <p:cBhvr>
                                        <p:cTn id="161" dur="2000" fill="hold"/>
                                        <p:tgtEl>
                                          <p:spTgt spid="18"/>
                                        </p:tgtEl>
                                        <p:attrNameLst>
                                          <p:attrName>ppt_x</p:attrName>
                                          <p:attrName>ppt_y</p:attrName>
                                        </p:attrNameLst>
                                      </p:cBhvr>
                                      <p:rCtr x="16788" y="4884"/>
                                    </p:animMotion>
                                  </p:childTnLst>
                                </p:cTn>
                              </p:par>
                              <p:par>
                                <p:cTn id="162" presetID="42" presetClass="path" presetSubtype="0" accel="50000" decel="50000" fill="hold" grpId="1" nodeType="withEffect">
                                  <p:stCondLst>
                                    <p:cond delay="0"/>
                                  </p:stCondLst>
                                  <p:childTnLst>
                                    <p:animMotion origin="layout" path="M -4.44444E-6 2.59259E-6 L 0.38646 0.10069 " pathEditMode="relative" rAng="0" ptsTypes="AA">
                                      <p:cBhvr>
                                        <p:cTn id="163" dur="2000" fill="hold"/>
                                        <p:tgtEl>
                                          <p:spTgt spid="23"/>
                                        </p:tgtEl>
                                        <p:attrNameLst>
                                          <p:attrName>ppt_x</p:attrName>
                                          <p:attrName>ppt_y</p:attrName>
                                        </p:attrNameLst>
                                      </p:cBhvr>
                                      <p:rCtr x="19323" y="5023"/>
                                    </p:animMotion>
                                  </p:childTnLst>
                                </p:cTn>
                              </p:par>
                              <p:par>
                                <p:cTn id="164" presetID="42" presetClass="path" presetSubtype="0" accel="50000" decel="50000" fill="hold" grpId="1" nodeType="withEffect">
                                  <p:stCondLst>
                                    <p:cond delay="0"/>
                                  </p:stCondLst>
                                  <p:childTnLst>
                                    <p:animMotion origin="layout" path="M 1.94444E-6 -4.81481E-6 L 0.3309 0.17362 " pathEditMode="relative" rAng="0" ptsTypes="AA">
                                      <p:cBhvr>
                                        <p:cTn id="165" dur="2000" fill="hold"/>
                                        <p:tgtEl>
                                          <p:spTgt spid="25"/>
                                        </p:tgtEl>
                                        <p:attrNameLst>
                                          <p:attrName>ppt_x</p:attrName>
                                          <p:attrName>ppt_y</p:attrName>
                                        </p:attrNameLst>
                                      </p:cBhvr>
                                      <p:rCtr x="16545" y="8681"/>
                                    </p:animMotion>
                                  </p:childTnLst>
                                </p:cTn>
                              </p:par>
                            </p:childTnLst>
                          </p:cTn>
                        </p:par>
                        <p:par>
                          <p:cTn id="166" fill="hold">
                            <p:stCondLst>
                              <p:cond delay="2000"/>
                            </p:stCondLst>
                            <p:childTnLst>
                              <p:par>
                                <p:cTn id="167" presetID="42" presetClass="path" presetSubtype="0" accel="50000" decel="50000" fill="hold" grpId="0" nodeType="afterEffect">
                                  <p:stCondLst>
                                    <p:cond delay="0"/>
                                  </p:stCondLst>
                                  <p:childTnLst>
                                    <p:animMotion origin="layout" path="M 2.77778E-7 4.07407E-6 L 0.27569 -0.01482 " pathEditMode="relative" rAng="0" ptsTypes="AA">
                                      <p:cBhvr>
                                        <p:cTn id="168" dur="2000" fill="hold"/>
                                        <p:tgtEl>
                                          <p:spTgt spid="64"/>
                                        </p:tgtEl>
                                        <p:attrNameLst>
                                          <p:attrName>ppt_x</p:attrName>
                                          <p:attrName>ppt_y</p:attrName>
                                        </p:attrNameLst>
                                      </p:cBhvr>
                                      <p:rCtr x="13785" y="-741"/>
                                    </p:animMotion>
                                  </p:childTnLst>
                                </p:cTn>
                              </p:par>
                              <p:par>
                                <p:cTn id="169" presetID="42" presetClass="path" presetSubtype="0" accel="50000" decel="50000" fill="hold" grpId="1" nodeType="withEffect">
                                  <p:stCondLst>
                                    <p:cond delay="0"/>
                                  </p:stCondLst>
                                  <p:childTnLst>
                                    <p:animMotion origin="layout" path="M 3.88889E-6 -3.7037E-6 L 0.27413 -0.16203 " pathEditMode="relative" rAng="0" ptsTypes="AA">
                                      <p:cBhvr>
                                        <p:cTn id="170" dur="2000" fill="hold"/>
                                        <p:tgtEl>
                                          <p:spTgt spid="66"/>
                                        </p:tgtEl>
                                        <p:attrNameLst>
                                          <p:attrName>ppt_x</p:attrName>
                                          <p:attrName>ppt_y</p:attrName>
                                        </p:attrNameLst>
                                      </p:cBhvr>
                                      <p:rCtr x="13698" y="-8102"/>
                                    </p:animMotion>
                                  </p:childTnLst>
                                </p:cTn>
                              </p:par>
                              <p:par>
                                <p:cTn id="171" presetID="42" presetClass="path" presetSubtype="0" accel="50000" decel="50000" fill="hold" grpId="1" nodeType="withEffect">
                                  <p:stCondLst>
                                    <p:cond delay="0"/>
                                  </p:stCondLst>
                                  <p:childTnLst>
                                    <p:animMotion origin="layout" path="M 3.88889E-6 1.11111E-6 L 0.25503 -0.10695 " pathEditMode="relative" rAng="0" ptsTypes="AA">
                                      <p:cBhvr>
                                        <p:cTn id="172" dur="2000" fill="hold"/>
                                        <p:tgtEl>
                                          <p:spTgt spid="68"/>
                                        </p:tgtEl>
                                        <p:attrNameLst>
                                          <p:attrName>ppt_x</p:attrName>
                                          <p:attrName>ppt_y</p:attrName>
                                        </p:attrNameLst>
                                      </p:cBhvr>
                                      <p:rCtr x="12743" y="-5347"/>
                                    </p:animMotion>
                                  </p:childTnLst>
                                </p:cTn>
                              </p:par>
                              <p:par>
                                <p:cTn id="173" presetID="42" presetClass="path" presetSubtype="0" accel="50000" decel="50000" fill="hold" grpId="1" nodeType="withEffect">
                                  <p:stCondLst>
                                    <p:cond delay="0"/>
                                  </p:stCondLst>
                                  <p:childTnLst>
                                    <p:animMotion origin="layout" path="M 3.88889E-6 -3.7037E-6 L 0.29149 0.06991 " pathEditMode="relative" rAng="0" ptsTypes="AA">
                                      <p:cBhvr>
                                        <p:cTn id="174" dur="2000" fill="hold"/>
                                        <p:tgtEl>
                                          <p:spTgt spid="73"/>
                                        </p:tgtEl>
                                        <p:attrNameLst>
                                          <p:attrName>ppt_x</p:attrName>
                                          <p:attrName>ppt_y</p:attrName>
                                        </p:attrNameLst>
                                      </p:cBhvr>
                                      <p:rCtr x="14566" y="3495"/>
                                    </p:animMotion>
                                  </p:childTnLst>
                                </p:cTn>
                              </p:par>
                              <p:par>
                                <p:cTn id="175" presetID="42" presetClass="path" presetSubtype="0" accel="50000" decel="50000" fill="hold" grpId="1" nodeType="withEffect">
                                  <p:stCondLst>
                                    <p:cond delay="0"/>
                                  </p:stCondLst>
                                  <p:childTnLst>
                                    <p:animMotion origin="layout" path="M 1.66667E-6 -2.59259E-6 L 0.30989 0.10579 " pathEditMode="relative" rAng="0" ptsTypes="AA">
                                      <p:cBhvr>
                                        <p:cTn id="176" dur="2000" fill="hold"/>
                                        <p:tgtEl>
                                          <p:spTgt spid="69"/>
                                        </p:tgtEl>
                                        <p:attrNameLst>
                                          <p:attrName>ppt_x</p:attrName>
                                          <p:attrName>ppt_y</p:attrName>
                                        </p:attrNameLst>
                                      </p:cBhvr>
                                      <p:rCtr x="15486" y="5278"/>
                                    </p:animMotion>
                                  </p:childTnLst>
                                </p:cTn>
                              </p:par>
                              <p:par>
                                <p:cTn id="177" presetID="42" presetClass="path" presetSubtype="0" accel="50000" decel="50000" fill="hold" grpId="1" nodeType="withEffect">
                                  <p:stCondLst>
                                    <p:cond delay="0"/>
                                  </p:stCondLst>
                                  <p:childTnLst>
                                    <p:animMotion origin="layout" path="M 3.88889E-6 -7.40741E-7 L 0.32274 -0.11921 " pathEditMode="relative" rAng="0" ptsTypes="AA">
                                      <p:cBhvr>
                                        <p:cTn id="178" dur="2000" fill="hold"/>
                                        <p:tgtEl>
                                          <p:spTgt spid="71"/>
                                        </p:tgtEl>
                                        <p:attrNameLst>
                                          <p:attrName>ppt_x</p:attrName>
                                          <p:attrName>ppt_y</p:attrName>
                                        </p:attrNameLst>
                                      </p:cBhvr>
                                      <p:rCtr x="16128" y="-5972"/>
                                    </p:animMotion>
                                  </p:childTnLst>
                                </p:cTn>
                              </p:par>
                              <p:par>
                                <p:cTn id="179" presetID="42" presetClass="path" presetSubtype="0" accel="50000" decel="50000" fill="hold" grpId="1" nodeType="withEffect">
                                  <p:stCondLst>
                                    <p:cond delay="0"/>
                                  </p:stCondLst>
                                  <p:childTnLst>
                                    <p:animMotion origin="layout" path="M -1.38889E-6 -7.40741E-7 L 0.30573 0.04398 " pathEditMode="relative" rAng="0" ptsTypes="AA">
                                      <p:cBhvr>
                                        <p:cTn id="180" dur="2000" fill="hold"/>
                                        <p:tgtEl>
                                          <p:spTgt spid="63"/>
                                        </p:tgtEl>
                                        <p:attrNameLst>
                                          <p:attrName>ppt_x</p:attrName>
                                          <p:attrName>ppt_y</p:attrName>
                                        </p:attrNameLst>
                                      </p:cBhvr>
                                      <p:rCtr x="15278" y="2199"/>
                                    </p:animMotion>
                                  </p:childTnLst>
                                </p:cTn>
                              </p:par>
                              <p:par>
                                <p:cTn id="181" presetID="42" presetClass="path" presetSubtype="0" accel="50000" decel="50000" fill="hold" grpId="1" nodeType="withEffect">
                                  <p:stCondLst>
                                    <p:cond delay="0"/>
                                  </p:stCondLst>
                                  <p:childTnLst>
                                    <p:animMotion origin="layout" path="M -1.38889E-6 4.81481E-6 L 0.23351 0.03379 " pathEditMode="relative" rAng="0" ptsTypes="AA">
                                      <p:cBhvr>
                                        <p:cTn id="182" dur="2000" fill="hold"/>
                                        <p:tgtEl>
                                          <p:spTgt spid="67"/>
                                        </p:tgtEl>
                                        <p:attrNameLst>
                                          <p:attrName>ppt_x</p:attrName>
                                          <p:attrName>ppt_y</p:attrName>
                                        </p:attrNameLst>
                                      </p:cBhvr>
                                      <p:rCtr x="11667" y="1690"/>
                                    </p:animMotion>
                                  </p:childTnLst>
                                </p:cTn>
                              </p:par>
                              <p:par>
                                <p:cTn id="183" presetID="42" presetClass="path" presetSubtype="0" accel="50000" decel="50000" fill="hold" grpId="1" nodeType="withEffect">
                                  <p:stCondLst>
                                    <p:cond delay="0"/>
                                  </p:stCondLst>
                                  <p:childTnLst>
                                    <p:animMotion origin="layout" path="M -4.72222E-6 1.48148E-6 L 0.34601 0.13958 " pathEditMode="relative" rAng="0" ptsTypes="AA">
                                      <p:cBhvr>
                                        <p:cTn id="184" dur="2000" fill="hold"/>
                                        <p:tgtEl>
                                          <p:spTgt spid="62"/>
                                        </p:tgtEl>
                                        <p:attrNameLst>
                                          <p:attrName>ppt_x</p:attrName>
                                          <p:attrName>ppt_y</p:attrName>
                                        </p:attrNameLst>
                                      </p:cBhvr>
                                      <p:rCtr x="17292" y="6968"/>
                                    </p:animMotion>
                                  </p:childTnLst>
                                </p:cTn>
                              </p:par>
                              <p:par>
                                <p:cTn id="185" presetID="42" presetClass="path" presetSubtype="0" accel="50000" decel="50000" fill="hold" grpId="1" nodeType="withEffect">
                                  <p:stCondLst>
                                    <p:cond delay="0"/>
                                  </p:stCondLst>
                                  <p:childTnLst>
                                    <p:animMotion origin="layout" path="M 2.22222E-6 3.7037E-6 L 0.33576 0.09768 " pathEditMode="relative" rAng="0" ptsTypes="AA">
                                      <p:cBhvr>
                                        <p:cTn id="186" dur="2000" fill="hold"/>
                                        <p:tgtEl>
                                          <p:spTgt spid="65"/>
                                        </p:tgtEl>
                                        <p:attrNameLst>
                                          <p:attrName>ppt_x</p:attrName>
                                          <p:attrName>ppt_y</p:attrName>
                                        </p:attrNameLst>
                                      </p:cBhvr>
                                      <p:rCtr x="16788" y="4884"/>
                                    </p:animMotion>
                                  </p:childTnLst>
                                </p:cTn>
                              </p:par>
                              <p:par>
                                <p:cTn id="187" presetID="42" presetClass="path" presetSubtype="0" accel="50000" decel="50000" fill="hold" grpId="1" nodeType="withEffect">
                                  <p:stCondLst>
                                    <p:cond delay="0"/>
                                  </p:stCondLst>
                                  <p:childTnLst>
                                    <p:animMotion origin="layout" path="M 2.22222E-6 -3.7037E-7 L 0.35937 0.13912 " pathEditMode="relative" rAng="0" ptsTypes="AA">
                                      <p:cBhvr>
                                        <p:cTn id="188" dur="2000" fill="hold"/>
                                        <p:tgtEl>
                                          <p:spTgt spid="70"/>
                                        </p:tgtEl>
                                        <p:attrNameLst>
                                          <p:attrName>ppt_x</p:attrName>
                                          <p:attrName>ppt_y</p:attrName>
                                        </p:attrNameLst>
                                      </p:cBhvr>
                                      <p:rCtr x="17969" y="6944"/>
                                    </p:animMotion>
                                  </p:childTnLst>
                                </p:cTn>
                              </p:par>
                              <p:par>
                                <p:cTn id="189" presetID="42" presetClass="path" presetSubtype="0" accel="50000" decel="50000" fill="hold" grpId="1" nodeType="withEffect">
                                  <p:stCondLst>
                                    <p:cond delay="0"/>
                                  </p:stCondLst>
                                  <p:childTnLst>
                                    <p:animMotion origin="layout" path="M -1.38889E-6 2.22222E-6 L 0.3309 0.17361 " pathEditMode="relative" rAng="0" ptsTypes="AA">
                                      <p:cBhvr>
                                        <p:cTn id="190" dur="2000" fill="hold"/>
                                        <p:tgtEl>
                                          <p:spTgt spid="72"/>
                                        </p:tgtEl>
                                        <p:attrNameLst>
                                          <p:attrName>ppt_x</p:attrName>
                                          <p:attrName>ppt_y</p:attrName>
                                        </p:attrNameLst>
                                      </p:cBhvr>
                                      <p:rCtr x="16545" y="8681"/>
                                    </p:animMotion>
                                  </p:childTnLst>
                                </p:cTn>
                              </p:par>
                            </p:childTnLst>
                          </p:cTn>
                        </p:par>
                        <p:par>
                          <p:cTn id="191" fill="hold">
                            <p:stCondLst>
                              <p:cond delay="4000"/>
                            </p:stCondLst>
                            <p:childTnLst>
                              <p:par>
                                <p:cTn id="192" presetID="42" presetClass="path" presetSubtype="0" accel="50000" decel="50000" fill="hold" grpId="0" nodeType="afterEffect">
                                  <p:stCondLst>
                                    <p:cond delay="0"/>
                                  </p:stCondLst>
                                  <p:childTnLst>
                                    <p:animMotion origin="layout" path="M -2.77778E-7 -7.40741E-7 L 0.27569 -0.01481 " pathEditMode="relative" rAng="0" ptsTypes="AA">
                                      <p:cBhvr>
                                        <p:cTn id="193" dur="2000" fill="hold"/>
                                        <p:tgtEl>
                                          <p:spTgt spid="31"/>
                                        </p:tgtEl>
                                        <p:attrNameLst>
                                          <p:attrName>ppt_x</p:attrName>
                                          <p:attrName>ppt_y</p:attrName>
                                        </p:attrNameLst>
                                      </p:cBhvr>
                                      <p:rCtr x="13785" y="-741"/>
                                    </p:animMotion>
                                  </p:childTnLst>
                                </p:cTn>
                              </p:par>
                              <p:par>
                                <p:cTn id="194" presetID="42" presetClass="path" presetSubtype="0" accel="50000" decel="50000" fill="hold" grpId="1" nodeType="withEffect">
                                  <p:stCondLst>
                                    <p:cond delay="0"/>
                                  </p:stCondLst>
                                  <p:childTnLst>
                                    <p:animMotion origin="layout" path="M -2.77778E-7 1.48148E-6 L 0.27413 -0.16204 " pathEditMode="relative" rAng="0" ptsTypes="AA">
                                      <p:cBhvr>
                                        <p:cTn id="195" dur="2000" fill="hold"/>
                                        <p:tgtEl>
                                          <p:spTgt spid="34"/>
                                        </p:tgtEl>
                                        <p:attrNameLst>
                                          <p:attrName>ppt_x</p:attrName>
                                          <p:attrName>ppt_y</p:attrName>
                                        </p:attrNameLst>
                                      </p:cBhvr>
                                      <p:rCtr x="13698" y="-8102"/>
                                    </p:animMotion>
                                  </p:childTnLst>
                                </p:cTn>
                              </p:par>
                              <p:par>
                                <p:cTn id="196" presetID="42" presetClass="path" presetSubtype="0" accel="50000" decel="50000" fill="hold" grpId="1" nodeType="withEffect">
                                  <p:stCondLst>
                                    <p:cond delay="0"/>
                                  </p:stCondLst>
                                  <p:childTnLst>
                                    <p:animMotion origin="layout" path="M -2.77778E-7 -3.7037E-6 L 0.28524 -0.16759 " pathEditMode="relative" rAng="0" ptsTypes="AA">
                                      <p:cBhvr>
                                        <p:cTn id="197" dur="2000" fill="hold"/>
                                        <p:tgtEl>
                                          <p:spTgt spid="36"/>
                                        </p:tgtEl>
                                        <p:attrNameLst>
                                          <p:attrName>ppt_x</p:attrName>
                                          <p:attrName>ppt_y</p:attrName>
                                        </p:attrNameLst>
                                      </p:cBhvr>
                                      <p:rCtr x="14253" y="-8380"/>
                                    </p:animMotion>
                                  </p:childTnLst>
                                </p:cTn>
                              </p:par>
                              <p:par>
                                <p:cTn id="198" presetID="42" presetClass="path" presetSubtype="0" accel="50000" decel="50000" fill="hold" grpId="1" nodeType="withEffect">
                                  <p:stCondLst>
                                    <p:cond delay="0"/>
                                  </p:stCondLst>
                                  <p:childTnLst>
                                    <p:animMotion origin="layout" path="M 3.33333E-6 1.48148E-6 L 0.29149 0.06991 " pathEditMode="relative" rAng="0" ptsTypes="AA">
                                      <p:cBhvr>
                                        <p:cTn id="199" dur="2000" fill="hold"/>
                                        <p:tgtEl>
                                          <p:spTgt spid="41"/>
                                        </p:tgtEl>
                                        <p:attrNameLst>
                                          <p:attrName>ppt_x</p:attrName>
                                          <p:attrName>ppt_y</p:attrName>
                                        </p:attrNameLst>
                                      </p:cBhvr>
                                      <p:rCtr x="14566" y="3495"/>
                                    </p:animMotion>
                                  </p:childTnLst>
                                </p:cTn>
                              </p:par>
                              <p:par>
                                <p:cTn id="200" presetID="42" presetClass="path" presetSubtype="0" accel="50000" decel="50000" fill="hold" grpId="1" nodeType="withEffect">
                                  <p:stCondLst>
                                    <p:cond delay="0"/>
                                  </p:stCondLst>
                                  <p:childTnLst>
                                    <p:animMotion origin="layout" path="M -2.5E-6 2.59259E-6 L 0.3099 0.10578 " pathEditMode="relative" rAng="0" ptsTypes="AA">
                                      <p:cBhvr>
                                        <p:cTn id="201" dur="2000" fill="hold"/>
                                        <p:tgtEl>
                                          <p:spTgt spid="37"/>
                                        </p:tgtEl>
                                        <p:attrNameLst>
                                          <p:attrName>ppt_x</p:attrName>
                                          <p:attrName>ppt_y</p:attrName>
                                        </p:attrNameLst>
                                      </p:cBhvr>
                                      <p:rCtr x="15486" y="5278"/>
                                    </p:animMotion>
                                  </p:childTnLst>
                                </p:cTn>
                              </p:par>
                              <p:par>
                                <p:cTn id="202" presetID="42" presetClass="path" presetSubtype="0" accel="50000" decel="50000" fill="hold" grpId="1" nodeType="withEffect">
                                  <p:stCondLst>
                                    <p:cond delay="0"/>
                                  </p:stCondLst>
                                  <p:childTnLst>
                                    <p:animMotion origin="layout" path="M 3.33333E-6 -4.07407E-6 L 0.32274 -0.11921 " pathEditMode="relative" rAng="0" ptsTypes="AA">
                                      <p:cBhvr>
                                        <p:cTn id="203" dur="2000" fill="hold"/>
                                        <p:tgtEl>
                                          <p:spTgt spid="39"/>
                                        </p:tgtEl>
                                        <p:attrNameLst>
                                          <p:attrName>ppt_x</p:attrName>
                                          <p:attrName>ppt_y</p:attrName>
                                        </p:attrNameLst>
                                      </p:cBhvr>
                                      <p:rCtr x="16128" y="-5972"/>
                                    </p:animMotion>
                                  </p:childTnLst>
                                </p:cTn>
                              </p:par>
                              <p:par>
                                <p:cTn id="204" presetID="42" presetClass="path" presetSubtype="0" accel="50000" decel="50000" fill="hold" grpId="1" nodeType="withEffect">
                                  <p:stCondLst>
                                    <p:cond delay="0"/>
                                  </p:stCondLst>
                                  <p:childTnLst>
                                    <p:animMotion origin="layout" path="M -1.94444E-6 4.44444E-6 L 0.30573 0.04398 " pathEditMode="relative" rAng="0" ptsTypes="AA">
                                      <p:cBhvr>
                                        <p:cTn id="205" dur="2000" fill="hold"/>
                                        <p:tgtEl>
                                          <p:spTgt spid="30"/>
                                        </p:tgtEl>
                                        <p:attrNameLst>
                                          <p:attrName>ppt_x</p:attrName>
                                          <p:attrName>ppt_y</p:attrName>
                                        </p:attrNameLst>
                                      </p:cBhvr>
                                      <p:rCtr x="15278" y="2199"/>
                                    </p:animMotion>
                                  </p:childTnLst>
                                </p:cTn>
                              </p:par>
                              <p:par>
                                <p:cTn id="206" presetID="42" presetClass="path" presetSubtype="0" accel="50000" decel="50000" fill="hold" grpId="1" nodeType="withEffect">
                                  <p:stCondLst>
                                    <p:cond delay="0"/>
                                  </p:stCondLst>
                                  <p:childTnLst>
                                    <p:animMotion origin="layout" path="M 4.44444E-6 0 L 0.20034 0.01644 " pathEditMode="relative" rAng="0" ptsTypes="AA">
                                      <p:cBhvr>
                                        <p:cTn id="207" dur="2000" fill="hold"/>
                                        <p:tgtEl>
                                          <p:spTgt spid="35"/>
                                        </p:tgtEl>
                                        <p:attrNameLst>
                                          <p:attrName>ppt_x</p:attrName>
                                          <p:attrName>ppt_y</p:attrName>
                                        </p:attrNameLst>
                                      </p:cBhvr>
                                      <p:rCtr x="10017" y="810"/>
                                    </p:animMotion>
                                  </p:childTnLst>
                                </p:cTn>
                              </p:par>
                              <p:par>
                                <p:cTn id="208" presetID="42" presetClass="path" presetSubtype="0" accel="50000" decel="50000" fill="hold" grpId="1" nodeType="withEffect">
                                  <p:stCondLst>
                                    <p:cond delay="0"/>
                                  </p:stCondLst>
                                  <p:childTnLst>
                                    <p:animMotion origin="layout" path="M 4.72222E-6 -3.33333E-6 L 0.346 0.13959 " pathEditMode="relative" rAng="0" ptsTypes="AA">
                                      <p:cBhvr>
                                        <p:cTn id="209" dur="2000" fill="hold"/>
                                        <p:tgtEl>
                                          <p:spTgt spid="29"/>
                                        </p:tgtEl>
                                        <p:attrNameLst>
                                          <p:attrName>ppt_x</p:attrName>
                                          <p:attrName>ppt_y</p:attrName>
                                        </p:attrNameLst>
                                      </p:cBhvr>
                                      <p:rCtr x="17292" y="6968"/>
                                    </p:animMotion>
                                  </p:childTnLst>
                                </p:cTn>
                              </p:par>
                              <p:par>
                                <p:cTn id="210" presetID="42" presetClass="path" presetSubtype="0" accel="50000" decel="50000" fill="hold" grpId="1" nodeType="withEffect">
                                  <p:stCondLst>
                                    <p:cond delay="0"/>
                                  </p:stCondLst>
                                  <p:childTnLst>
                                    <p:animMotion origin="layout" path="M -1.94444E-6 -1.11111E-6 L 0.33577 0.09769 " pathEditMode="relative" rAng="0" ptsTypes="AA">
                                      <p:cBhvr>
                                        <p:cTn id="211" dur="2000" fill="hold"/>
                                        <p:tgtEl>
                                          <p:spTgt spid="33"/>
                                        </p:tgtEl>
                                        <p:attrNameLst>
                                          <p:attrName>ppt_x</p:attrName>
                                          <p:attrName>ppt_y</p:attrName>
                                        </p:attrNameLst>
                                      </p:cBhvr>
                                      <p:rCtr x="16788" y="4884"/>
                                    </p:animMotion>
                                  </p:childTnLst>
                                </p:cTn>
                              </p:par>
                              <p:par>
                                <p:cTn id="212" presetID="42" presetClass="path" presetSubtype="0" accel="50000" decel="50000" fill="hold" grpId="1" nodeType="withEffect">
                                  <p:stCondLst>
                                    <p:cond delay="0"/>
                                  </p:stCondLst>
                                  <p:childTnLst>
                                    <p:animMotion origin="layout" path="M -1.94444E-6 4.81481E-6 L 0.35938 0.13912 " pathEditMode="relative" rAng="0" ptsTypes="AA">
                                      <p:cBhvr>
                                        <p:cTn id="213" dur="2000" fill="hold"/>
                                        <p:tgtEl>
                                          <p:spTgt spid="38"/>
                                        </p:tgtEl>
                                        <p:attrNameLst>
                                          <p:attrName>ppt_x</p:attrName>
                                          <p:attrName>ppt_y</p:attrName>
                                        </p:attrNameLst>
                                      </p:cBhvr>
                                      <p:rCtr x="17969" y="6944"/>
                                    </p:animMotion>
                                  </p:childTnLst>
                                </p:cTn>
                              </p:par>
                              <p:par>
                                <p:cTn id="214" presetID="42" presetClass="path" presetSubtype="0" accel="50000" decel="50000" fill="hold" grpId="1" nodeType="withEffect">
                                  <p:stCondLst>
                                    <p:cond delay="0"/>
                                  </p:stCondLst>
                                  <p:childTnLst>
                                    <p:animMotion origin="layout" path="M 4.44444E-6 -2.59259E-6 L 0.3309 0.17361 " pathEditMode="relative" rAng="0" ptsTypes="AA">
                                      <p:cBhvr>
                                        <p:cTn id="215" dur="2000" fill="hold"/>
                                        <p:tgtEl>
                                          <p:spTgt spid="40"/>
                                        </p:tgtEl>
                                        <p:attrNameLst>
                                          <p:attrName>ppt_x</p:attrName>
                                          <p:attrName>ppt_y</p:attrName>
                                        </p:attrNameLst>
                                      </p:cBhvr>
                                      <p:rCtr x="16545" y="8681"/>
                                    </p:animMotion>
                                  </p:childTnLst>
                                </p:cTn>
                              </p:par>
                            </p:childTnLst>
                          </p:cTn>
                        </p:par>
                        <p:par>
                          <p:cTn id="216" fill="hold">
                            <p:stCondLst>
                              <p:cond delay="6000"/>
                            </p:stCondLst>
                            <p:childTnLst>
                              <p:par>
                                <p:cTn id="217" presetID="42" presetClass="path" presetSubtype="0" accel="50000" decel="50000" fill="hold" grpId="0" nodeType="afterEffect">
                                  <p:stCondLst>
                                    <p:cond delay="0"/>
                                  </p:stCondLst>
                                  <p:childTnLst>
                                    <p:animMotion origin="layout" path="M 3.33333E-6 2.96296E-6 L 0.40017 -0.01459 " pathEditMode="relative" rAng="0" ptsTypes="AA">
                                      <p:cBhvr>
                                        <p:cTn id="218" dur="2000" fill="hold"/>
                                        <p:tgtEl>
                                          <p:spTgt spid="46"/>
                                        </p:tgtEl>
                                        <p:attrNameLst>
                                          <p:attrName>ppt_x</p:attrName>
                                          <p:attrName>ppt_y</p:attrName>
                                        </p:attrNameLst>
                                      </p:cBhvr>
                                      <p:rCtr x="20000" y="-741"/>
                                    </p:animMotion>
                                  </p:childTnLst>
                                </p:cTn>
                              </p:par>
                              <p:par>
                                <p:cTn id="219" presetID="42" presetClass="path" presetSubtype="0" accel="50000" decel="50000" fill="hold" grpId="1" nodeType="withEffect">
                                  <p:stCondLst>
                                    <p:cond delay="0"/>
                                  </p:stCondLst>
                                  <p:childTnLst>
                                    <p:animMotion origin="layout" path="M 3.33333E-6 -4.81481E-6 L 0.27413 -0.16203 " pathEditMode="relative" rAng="0" ptsTypes="AA">
                                      <p:cBhvr>
                                        <p:cTn id="220" dur="2000" fill="hold"/>
                                        <p:tgtEl>
                                          <p:spTgt spid="52"/>
                                        </p:tgtEl>
                                        <p:attrNameLst>
                                          <p:attrName>ppt_x</p:attrName>
                                          <p:attrName>ppt_y</p:attrName>
                                        </p:attrNameLst>
                                      </p:cBhvr>
                                      <p:rCtr x="13698" y="-8102"/>
                                    </p:animMotion>
                                  </p:childTnLst>
                                </p:cTn>
                              </p:par>
                              <p:par>
                                <p:cTn id="221" presetID="42" presetClass="path" presetSubtype="0" accel="50000" decel="50000" fill="hold" grpId="1" nodeType="withEffect">
                                  <p:stCondLst>
                                    <p:cond delay="0"/>
                                  </p:stCondLst>
                                  <p:childTnLst>
                                    <p:animMotion origin="layout" path="M 3.33333E-6 1.11022E-16 L 0.28524 -0.16759 " pathEditMode="relative" rAng="0" ptsTypes="AA">
                                      <p:cBhvr>
                                        <p:cTn id="222" dur="2000" fill="hold"/>
                                        <p:tgtEl>
                                          <p:spTgt spid="54"/>
                                        </p:tgtEl>
                                        <p:attrNameLst>
                                          <p:attrName>ppt_x</p:attrName>
                                          <p:attrName>ppt_y</p:attrName>
                                        </p:attrNameLst>
                                      </p:cBhvr>
                                      <p:rCtr x="14253" y="-8380"/>
                                    </p:animMotion>
                                  </p:childTnLst>
                                </p:cTn>
                              </p:par>
                              <p:par>
                                <p:cTn id="223" presetID="42" presetClass="path" presetSubtype="0" accel="50000" decel="50000" fill="hold" grpId="1" nodeType="withEffect">
                                  <p:stCondLst>
                                    <p:cond delay="0"/>
                                  </p:stCondLst>
                                  <p:childTnLst>
                                    <p:animMotion origin="layout" path="M 3.33333E-6 -4.81481E-6 L 0.29149 0.06991 " pathEditMode="relative" rAng="0" ptsTypes="AA">
                                      <p:cBhvr>
                                        <p:cTn id="224" dur="2000" fill="hold"/>
                                        <p:tgtEl>
                                          <p:spTgt spid="59"/>
                                        </p:tgtEl>
                                        <p:attrNameLst>
                                          <p:attrName>ppt_x</p:attrName>
                                          <p:attrName>ppt_y</p:attrName>
                                        </p:attrNameLst>
                                      </p:cBhvr>
                                      <p:rCtr x="14566" y="3495"/>
                                    </p:animMotion>
                                  </p:childTnLst>
                                </p:cTn>
                              </p:par>
                              <p:par>
                                <p:cTn id="225" presetID="42" presetClass="path" presetSubtype="0" accel="50000" decel="50000" fill="hold" grpId="1" nodeType="withEffect">
                                  <p:stCondLst>
                                    <p:cond delay="0"/>
                                  </p:stCondLst>
                                  <p:childTnLst>
                                    <p:animMotion origin="layout" path="M 1.11111E-6 -3.7037E-6 L 0.30989 0.10579 " pathEditMode="relative" rAng="0" ptsTypes="AA">
                                      <p:cBhvr>
                                        <p:cTn id="226" dur="2000" fill="hold"/>
                                        <p:tgtEl>
                                          <p:spTgt spid="55"/>
                                        </p:tgtEl>
                                        <p:attrNameLst>
                                          <p:attrName>ppt_x</p:attrName>
                                          <p:attrName>ppt_y</p:attrName>
                                        </p:attrNameLst>
                                      </p:cBhvr>
                                      <p:rCtr x="15486" y="5278"/>
                                    </p:animMotion>
                                  </p:childTnLst>
                                </p:cTn>
                              </p:par>
                              <p:par>
                                <p:cTn id="227" presetID="42" presetClass="path" presetSubtype="0" accel="50000" decel="50000" fill="hold" grpId="1" nodeType="withEffect">
                                  <p:stCondLst>
                                    <p:cond delay="0"/>
                                  </p:stCondLst>
                                  <p:childTnLst>
                                    <p:animMotion origin="layout" path="M -3.05556E-6 -1.85185E-6 L 0.32275 -0.11921 " pathEditMode="relative" rAng="0" ptsTypes="AA">
                                      <p:cBhvr>
                                        <p:cTn id="228" dur="2000" fill="hold"/>
                                        <p:tgtEl>
                                          <p:spTgt spid="57"/>
                                        </p:tgtEl>
                                        <p:attrNameLst>
                                          <p:attrName>ppt_x</p:attrName>
                                          <p:attrName>ppt_y</p:attrName>
                                        </p:attrNameLst>
                                      </p:cBhvr>
                                      <p:rCtr x="16128" y="-5972"/>
                                    </p:animMotion>
                                  </p:childTnLst>
                                </p:cTn>
                              </p:par>
                              <p:par>
                                <p:cTn id="229" presetID="42" presetClass="path" presetSubtype="0" accel="50000" decel="50000" fill="hold" grpId="1" nodeType="withEffect">
                                  <p:stCondLst>
                                    <p:cond delay="0"/>
                                  </p:stCondLst>
                                  <p:childTnLst>
                                    <p:animMotion origin="layout" path="M -1.94444E-6 -1.85185E-6 L 0.30573 0.04398 " pathEditMode="relative" rAng="0" ptsTypes="AA">
                                      <p:cBhvr>
                                        <p:cTn id="230" dur="2000" fill="hold"/>
                                        <p:tgtEl>
                                          <p:spTgt spid="45"/>
                                        </p:tgtEl>
                                        <p:attrNameLst>
                                          <p:attrName>ppt_x</p:attrName>
                                          <p:attrName>ppt_y</p:attrName>
                                        </p:attrNameLst>
                                      </p:cBhvr>
                                      <p:rCtr x="15278" y="2199"/>
                                    </p:animMotion>
                                  </p:childTnLst>
                                </p:cTn>
                              </p:par>
                              <p:par>
                                <p:cTn id="231" presetID="42" presetClass="path" presetSubtype="0" accel="50000" decel="50000" fill="hold" grpId="1" nodeType="withEffect">
                                  <p:stCondLst>
                                    <p:cond delay="0"/>
                                  </p:stCondLst>
                                  <p:childTnLst>
                                    <p:animMotion origin="layout" path="M -1.94444E-6 3.7037E-6 L 0.31528 0.00601 " pathEditMode="relative" rAng="0" ptsTypes="AA">
                                      <p:cBhvr>
                                        <p:cTn id="232" dur="2000" fill="hold"/>
                                        <p:tgtEl>
                                          <p:spTgt spid="53"/>
                                        </p:tgtEl>
                                        <p:attrNameLst>
                                          <p:attrName>ppt_x</p:attrName>
                                          <p:attrName>ppt_y</p:attrName>
                                        </p:attrNameLst>
                                      </p:cBhvr>
                                      <p:rCtr x="15764" y="301"/>
                                    </p:animMotion>
                                  </p:childTnLst>
                                </p:cTn>
                              </p:par>
                              <p:par>
                                <p:cTn id="233" presetID="42" presetClass="path" presetSubtype="0" accel="50000" decel="50000" fill="hold" grpId="1" nodeType="withEffect">
                                  <p:stCondLst>
                                    <p:cond delay="0"/>
                                  </p:stCondLst>
                                  <p:childTnLst>
                                    <p:animMotion origin="layout" path="M 4.72222E-6 3.7037E-7 L 0.346 0.13958 " pathEditMode="relative" rAng="0" ptsTypes="AA">
                                      <p:cBhvr>
                                        <p:cTn id="234" dur="2000" fill="hold"/>
                                        <p:tgtEl>
                                          <p:spTgt spid="44"/>
                                        </p:tgtEl>
                                        <p:attrNameLst>
                                          <p:attrName>ppt_x</p:attrName>
                                          <p:attrName>ppt_y</p:attrName>
                                        </p:attrNameLst>
                                      </p:cBhvr>
                                      <p:rCtr x="17292" y="6968"/>
                                    </p:animMotion>
                                  </p:childTnLst>
                                </p:cTn>
                              </p:par>
                              <p:par>
                                <p:cTn id="235" presetID="42" presetClass="path" presetSubtype="0" accel="50000" decel="50000" fill="hold" grpId="1" nodeType="withEffect">
                                  <p:stCondLst>
                                    <p:cond delay="0"/>
                                  </p:stCondLst>
                                  <p:childTnLst>
                                    <p:animMotion origin="layout" path="M 1.66667E-6 2.59259E-6 L 0.41319 0.07153 " pathEditMode="relative" rAng="0" ptsTypes="AA">
                                      <p:cBhvr>
                                        <p:cTn id="236" dur="2000" fill="hold"/>
                                        <p:tgtEl>
                                          <p:spTgt spid="51"/>
                                        </p:tgtEl>
                                        <p:attrNameLst>
                                          <p:attrName>ppt_x</p:attrName>
                                          <p:attrName>ppt_y</p:attrName>
                                        </p:attrNameLst>
                                      </p:cBhvr>
                                      <p:rCtr x="20660" y="3565"/>
                                    </p:animMotion>
                                  </p:childTnLst>
                                </p:cTn>
                              </p:par>
                              <p:par>
                                <p:cTn id="237" presetID="42" presetClass="path" presetSubtype="0" accel="50000" decel="50000" fill="hold" grpId="1" nodeType="withEffect">
                                  <p:stCondLst>
                                    <p:cond delay="0"/>
                                  </p:stCondLst>
                                  <p:childTnLst>
                                    <p:animMotion origin="layout" path="M 1.66667E-6 -1.48148E-6 L 0.35937 0.13912 " pathEditMode="relative" rAng="0" ptsTypes="AA">
                                      <p:cBhvr>
                                        <p:cTn id="238" dur="2000" fill="hold"/>
                                        <p:tgtEl>
                                          <p:spTgt spid="56"/>
                                        </p:tgtEl>
                                        <p:attrNameLst>
                                          <p:attrName>ppt_x</p:attrName>
                                          <p:attrName>ppt_y</p:attrName>
                                        </p:attrNameLst>
                                      </p:cBhvr>
                                      <p:rCtr x="17969" y="6944"/>
                                    </p:animMotion>
                                  </p:childTnLst>
                                </p:cTn>
                              </p:par>
                              <p:par>
                                <p:cTn id="239" presetID="42" presetClass="path" presetSubtype="0" accel="50000" decel="50000" fill="hold" grpId="1" nodeType="withEffect">
                                  <p:stCondLst>
                                    <p:cond delay="0"/>
                                  </p:stCondLst>
                                  <p:childTnLst>
                                    <p:animMotion origin="layout" path="M -1.94444E-6 1.11111E-6 L 0.3309 0.17361 " pathEditMode="relative" rAng="0" ptsTypes="AA">
                                      <p:cBhvr>
                                        <p:cTn id="240" dur="2000" fill="hold"/>
                                        <p:tgtEl>
                                          <p:spTgt spid="58"/>
                                        </p:tgtEl>
                                        <p:attrNameLst>
                                          <p:attrName>ppt_x</p:attrName>
                                          <p:attrName>ppt_y</p:attrName>
                                        </p:attrNameLst>
                                      </p:cBhvr>
                                      <p:rCtr x="16545" y="8681"/>
                                    </p:animMotion>
                                  </p:childTnLst>
                                </p:cTn>
                              </p:par>
                            </p:childTnLst>
                          </p:cTn>
                        </p:par>
                      </p:childTnLst>
                    </p:cTn>
                  </p:par>
                  <p:par>
                    <p:cTn id="241" fill="hold">
                      <p:stCondLst>
                        <p:cond delay="indefinite"/>
                      </p:stCondLst>
                      <p:childTnLst>
                        <p:par>
                          <p:cTn id="242" fill="hold">
                            <p:stCondLst>
                              <p:cond delay="0"/>
                            </p:stCondLst>
                            <p:childTnLst>
                              <p:par>
                                <p:cTn id="243" presetID="10" presetClass="exit" presetSubtype="0" fill="hold" grpId="2" nodeType="clickEffect">
                                  <p:stCondLst>
                                    <p:cond delay="0"/>
                                  </p:stCondLst>
                                  <p:childTnLst>
                                    <p:animEffect transition="out" filter="fade">
                                      <p:cBhvr>
                                        <p:cTn id="244" dur="500"/>
                                        <p:tgtEl>
                                          <p:spTgt spid="8"/>
                                        </p:tgtEl>
                                      </p:cBhvr>
                                    </p:animEffect>
                                    <p:set>
                                      <p:cBhvr>
                                        <p:cTn id="245" dur="1" fill="hold">
                                          <p:stCondLst>
                                            <p:cond delay="499"/>
                                          </p:stCondLst>
                                        </p:cTn>
                                        <p:tgtEl>
                                          <p:spTgt spid="8"/>
                                        </p:tgtEl>
                                        <p:attrNameLst>
                                          <p:attrName>style.visibility</p:attrName>
                                        </p:attrNameLst>
                                      </p:cBhvr>
                                      <p:to>
                                        <p:strVal val="hidden"/>
                                      </p:to>
                                    </p:set>
                                  </p:childTnLst>
                                </p:cTn>
                              </p:par>
                              <p:par>
                                <p:cTn id="246" presetID="10" presetClass="exit" presetSubtype="0" fill="hold" grpId="2" nodeType="withEffect">
                                  <p:stCondLst>
                                    <p:cond delay="0"/>
                                  </p:stCondLst>
                                  <p:childTnLst>
                                    <p:animEffect transition="out" filter="fade">
                                      <p:cBhvr>
                                        <p:cTn id="247" dur="500"/>
                                        <p:tgtEl>
                                          <p:spTgt spid="16"/>
                                        </p:tgtEl>
                                      </p:cBhvr>
                                    </p:animEffect>
                                    <p:set>
                                      <p:cBhvr>
                                        <p:cTn id="248" dur="1" fill="hold">
                                          <p:stCondLst>
                                            <p:cond delay="499"/>
                                          </p:stCondLst>
                                        </p:cTn>
                                        <p:tgtEl>
                                          <p:spTgt spid="16"/>
                                        </p:tgtEl>
                                        <p:attrNameLst>
                                          <p:attrName>style.visibility</p:attrName>
                                        </p:attrNameLst>
                                      </p:cBhvr>
                                      <p:to>
                                        <p:strVal val="hidden"/>
                                      </p:to>
                                    </p:set>
                                  </p:childTnLst>
                                </p:cTn>
                              </p:par>
                              <p:par>
                                <p:cTn id="249" presetID="10" presetClass="exit" presetSubtype="0" fill="hold" grpId="2" nodeType="withEffect">
                                  <p:stCondLst>
                                    <p:cond delay="0"/>
                                  </p:stCondLst>
                                  <p:childTnLst>
                                    <p:animEffect transition="out" filter="fade">
                                      <p:cBhvr>
                                        <p:cTn id="250" dur="500"/>
                                        <p:tgtEl>
                                          <p:spTgt spid="18"/>
                                        </p:tgtEl>
                                      </p:cBhvr>
                                    </p:animEffect>
                                    <p:set>
                                      <p:cBhvr>
                                        <p:cTn id="251" dur="1" fill="hold">
                                          <p:stCondLst>
                                            <p:cond delay="499"/>
                                          </p:stCondLst>
                                        </p:cTn>
                                        <p:tgtEl>
                                          <p:spTgt spid="18"/>
                                        </p:tgtEl>
                                        <p:attrNameLst>
                                          <p:attrName>style.visibility</p:attrName>
                                        </p:attrNameLst>
                                      </p:cBhvr>
                                      <p:to>
                                        <p:strVal val="hidden"/>
                                      </p:to>
                                    </p:set>
                                  </p:childTnLst>
                                </p:cTn>
                              </p:par>
                              <p:par>
                                <p:cTn id="252" presetID="10" presetClass="exit" presetSubtype="0" fill="hold" grpId="2" nodeType="withEffect">
                                  <p:stCondLst>
                                    <p:cond delay="0"/>
                                  </p:stCondLst>
                                  <p:childTnLst>
                                    <p:animEffect transition="out" filter="fade">
                                      <p:cBhvr>
                                        <p:cTn id="253" dur="500"/>
                                        <p:tgtEl>
                                          <p:spTgt spid="19"/>
                                        </p:tgtEl>
                                      </p:cBhvr>
                                    </p:animEffect>
                                    <p:set>
                                      <p:cBhvr>
                                        <p:cTn id="254" dur="1" fill="hold">
                                          <p:stCondLst>
                                            <p:cond delay="499"/>
                                          </p:stCondLst>
                                        </p:cTn>
                                        <p:tgtEl>
                                          <p:spTgt spid="19"/>
                                        </p:tgtEl>
                                        <p:attrNameLst>
                                          <p:attrName>style.visibility</p:attrName>
                                        </p:attrNameLst>
                                      </p:cBhvr>
                                      <p:to>
                                        <p:strVal val="hidden"/>
                                      </p:to>
                                    </p:set>
                                  </p:childTnLst>
                                </p:cTn>
                              </p:par>
                              <p:par>
                                <p:cTn id="255" presetID="10" presetClass="exit" presetSubtype="0" fill="hold" grpId="2" nodeType="withEffect">
                                  <p:stCondLst>
                                    <p:cond delay="0"/>
                                  </p:stCondLst>
                                  <p:childTnLst>
                                    <p:animEffect transition="out" filter="fade">
                                      <p:cBhvr>
                                        <p:cTn id="256" dur="500"/>
                                        <p:tgtEl>
                                          <p:spTgt spid="20"/>
                                        </p:tgtEl>
                                      </p:cBhvr>
                                    </p:animEffect>
                                    <p:set>
                                      <p:cBhvr>
                                        <p:cTn id="257" dur="1" fill="hold">
                                          <p:stCondLst>
                                            <p:cond delay="499"/>
                                          </p:stCondLst>
                                        </p:cTn>
                                        <p:tgtEl>
                                          <p:spTgt spid="20"/>
                                        </p:tgtEl>
                                        <p:attrNameLst>
                                          <p:attrName>style.visibility</p:attrName>
                                        </p:attrNameLst>
                                      </p:cBhvr>
                                      <p:to>
                                        <p:strVal val="hidden"/>
                                      </p:to>
                                    </p:set>
                                  </p:childTnLst>
                                </p:cTn>
                              </p:par>
                              <p:par>
                                <p:cTn id="258" presetID="10" presetClass="exit" presetSubtype="0" fill="hold" grpId="2" nodeType="withEffect">
                                  <p:stCondLst>
                                    <p:cond delay="0"/>
                                  </p:stCondLst>
                                  <p:childTnLst>
                                    <p:animEffect transition="out" filter="fade">
                                      <p:cBhvr>
                                        <p:cTn id="259" dur="500"/>
                                        <p:tgtEl>
                                          <p:spTgt spid="21"/>
                                        </p:tgtEl>
                                      </p:cBhvr>
                                    </p:animEffect>
                                    <p:set>
                                      <p:cBhvr>
                                        <p:cTn id="260" dur="1" fill="hold">
                                          <p:stCondLst>
                                            <p:cond delay="499"/>
                                          </p:stCondLst>
                                        </p:cTn>
                                        <p:tgtEl>
                                          <p:spTgt spid="21"/>
                                        </p:tgtEl>
                                        <p:attrNameLst>
                                          <p:attrName>style.visibility</p:attrName>
                                        </p:attrNameLst>
                                      </p:cBhvr>
                                      <p:to>
                                        <p:strVal val="hidden"/>
                                      </p:to>
                                    </p:set>
                                  </p:childTnLst>
                                </p:cTn>
                              </p:par>
                              <p:par>
                                <p:cTn id="261" presetID="10" presetClass="exit" presetSubtype="0" fill="hold" grpId="2" nodeType="withEffect">
                                  <p:stCondLst>
                                    <p:cond delay="0"/>
                                  </p:stCondLst>
                                  <p:childTnLst>
                                    <p:animEffect transition="out" filter="fade">
                                      <p:cBhvr>
                                        <p:cTn id="262" dur="500"/>
                                        <p:tgtEl>
                                          <p:spTgt spid="22"/>
                                        </p:tgtEl>
                                      </p:cBhvr>
                                    </p:animEffect>
                                    <p:set>
                                      <p:cBhvr>
                                        <p:cTn id="263" dur="1" fill="hold">
                                          <p:stCondLst>
                                            <p:cond delay="499"/>
                                          </p:stCondLst>
                                        </p:cTn>
                                        <p:tgtEl>
                                          <p:spTgt spid="22"/>
                                        </p:tgtEl>
                                        <p:attrNameLst>
                                          <p:attrName>style.visibility</p:attrName>
                                        </p:attrNameLst>
                                      </p:cBhvr>
                                      <p:to>
                                        <p:strVal val="hidden"/>
                                      </p:to>
                                    </p:set>
                                  </p:childTnLst>
                                </p:cTn>
                              </p:par>
                              <p:par>
                                <p:cTn id="264" presetID="10" presetClass="exit" presetSubtype="0" fill="hold" grpId="2" nodeType="withEffect">
                                  <p:stCondLst>
                                    <p:cond delay="0"/>
                                  </p:stCondLst>
                                  <p:childTnLst>
                                    <p:animEffect transition="out" filter="fade">
                                      <p:cBhvr>
                                        <p:cTn id="265" dur="500"/>
                                        <p:tgtEl>
                                          <p:spTgt spid="23"/>
                                        </p:tgtEl>
                                      </p:cBhvr>
                                    </p:animEffect>
                                    <p:set>
                                      <p:cBhvr>
                                        <p:cTn id="266" dur="1" fill="hold">
                                          <p:stCondLst>
                                            <p:cond delay="499"/>
                                          </p:stCondLst>
                                        </p:cTn>
                                        <p:tgtEl>
                                          <p:spTgt spid="23"/>
                                        </p:tgtEl>
                                        <p:attrNameLst>
                                          <p:attrName>style.visibility</p:attrName>
                                        </p:attrNameLst>
                                      </p:cBhvr>
                                      <p:to>
                                        <p:strVal val="hidden"/>
                                      </p:to>
                                    </p:set>
                                  </p:childTnLst>
                                </p:cTn>
                              </p:par>
                              <p:par>
                                <p:cTn id="267" presetID="10" presetClass="exit" presetSubtype="0" fill="hold" grpId="2" nodeType="withEffect">
                                  <p:stCondLst>
                                    <p:cond delay="0"/>
                                  </p:stCondLst>
                                  <p:childTnLst>
                                    <p:animEffect transition="out" filter="fade">
                                      <p:cBhvr>
                                        <p:cTn id="268" dur="500"/>
                                        <p:tgtEl>
                                          <p:spTgt spid="24"/>
                                        </p:tgtEl>
                                      </p:cBhvr>
                                    </p:animEffect>
                                    <p:set>
                                      <p:cBhvr>
                                        <p:cTn id="269" dur="1" fill="hold">
                                          <p:stCondLst>
                                            <p:cond delay="499"/>
                                          </p:stCondLst>
                                        </p:cTn>
                                        <p:tgtEl>
                                          <p:spTgt spid="24"/>
                                        </p:tgtEl>
                                        <p:attrNameLst>
                                          <p:attrName>style.visibility</p:attrName>
                                        </p:attrNameLst>
                                      </p:cBhvr>
                                      <p:to>
                                        <p:strVal val="hidden"/>
                                      </p:to>
                                    </p:set>
                                  </p:childTnLst>
                                </p:cTn>
                              </p:par>
                              <p:par>
                                <p:cTn id="270" presetID="10" presetClass="exit" presetSubtype="0" fill="hold" grpId="2" nodeType="withEffect">
                                  <p:stCondLst>
                                    <p:cond delay="0"/>
                                  </p:stCondLst>
                                  <p:childTnLst>
                                    <p:animEffect transition="out" filter="fade">
                                      <p:cBhvr>
                                        <p:cTn id="271" dur="500"/>
                                        <p:tgtEl>
                                          <p:spTgt spid="25"/>
                                        </p:tgtEl>
                                      </p:cBhvr>
                                    </p:animEffect>
                                    <p:set>
                                      <p:cBhvr>
                                        <p:cTn id="272" dur="1" fill="hold">
                                          <p:stCondLst>
                                            <p:cond delay="499"/>
                                          </p:stCondLst>
                                        </p:cTn>
                                        <p:tgtEl>
                                          <p:spTgt spid="25"/>
                                        </p:tgtEl>
                                        <p:attrNameLst>
                                          <p:attrName>style.visibility</p:attrName>
                                        </p:attrNameLst>
                                      </p:cBhvr>
                                      <p:to>
                                        <p:strVal val="hidden"/>
                                      </p:to>
                                    </p:set>
                                  </p:childTnLst>
                                </p:cTn>
                              </p:par>
                              <p:par>
                                <p:cTn id="273" presetID="10" presetClass="exit" presetSubtype="0" fill="hold" grpId="2" nodeType="withEffect">
                                  <p:stCondLst>
                                    <p:cond delay="0"/>
                                  </p:stCondLst>
                                  <p:childTnLst>
                                    <p:animEffect transition="out" filter="fade">
                                      <p:cBhvr>
                                        <p:cTn id="274" dur="500"/>
                                        <p:tgtEl>
                                          <p:spTgt spid="17"/>
                                        </p:tgtEl>
                                      </p:cBhvr>
                                    </p:animEffect>
                                    <p:set>
                                      <p:cBhvr>
                                        <p:cTn id="275" dur="1" fill="hold">
                                          <p:stCondLst>
                                            <p:cond delay="499"/>
                                          </p:stCondLst>
                                        </p:cTn>
                                        <p:tgtEl>
                                          <p:spTgt spid="17"/>
                                        </p:tgtEl>
                                        <p:attrNameLst>
                                          <p:attrName>style.visibility</p:attrName>
                                        </p:attrNameLst>
                                      </p:cBhvr>
                                      <p:to>
                                        <p:strVal val="hidden"/>
                                      </p:to>
                                    </p:set>
                                  </p:childTnLst>
                                </p:cTn>
                              </p:par>
                              <p:par>
                                <p:cTn id="276" presetID="10" presetClass="exit" presetSubtype="0" fill="hold" grpId="2" nodeType="withEffect">
                                  <p:stCondLst>
                                    <p:cond delay="0"/>
                                  </p:stCondLst>
                                  <p:childTnLst>
                                    <p:animEffect transition="out" filter="fade">
                                      <p:cBhvr>
                                        <p:cTn id="277" dur="500"/>
                                        <p:tgtEl>
                                          <p:spTgt spid="26"/>
                                        </p:tgtEl>
                                      </p:cBhvr>
                                    </p:animEffect>
                                    <p:set>
                                      <p:cBhvr>
                                        <p:cTn id="278" dur="1" fill="hold">
                                          <p:stCondLst>
                                            <p:cond delay="499"/>
                                          </p:stCondLst>
                                        </p:cTn>
                                        <p:tgtEl>
                                          <p:spTgt spid="26"/>
                                        </p:tgtEl>
                                        <p:attrNameLst>
                                          <p:attrName>style.visibility</p:attrName>
                                        </p:attrNameLst>
                                      </p:cBhvr>
                                      <p:to>
                                        <p:strVal val="hidden"/>
                                      </p:to>
                                    </p:set>
                                  </p:childTnLst>
                                </p:cTn>
                              </p:par>
                              <p:par>
                                <p:cTn id="279" presetID="10" presetClass="exit" presetSubtype="0" fill="hold" grpId="2" nodeType="withEffect">
                                  <p:stCondLst>
                                    <p:cond delay="0"/>
                                  </p:stCondLst>
                                  <p:childTnLst>
                                    <p:animEffect transition="out" filter="fade">
                                      <p:cBhvr>
                                        <p:cTn id="280" dur="500"/>
                                        <p:tgtEl>
                                          <p:spTgt spid="29"/>
                                        </p:tgtEl>
                                      </p:cBhvr>
                                    </p:animEffect>
                                    <p:set>
                                      <p:cBhvr>
                                        <p:cTn id="281" dur="1" fill="hold">
                                          <p:stCondLst>
                                            <p:cond delay="499"/>
                                          </p:stCondLst>
                                        </p:cTn>
                                        <p:tgtEl>
                                          <p:spTgt spid="29"/>
                                        </p:tgtEl>
                                        <p:attrNameLst>
                                          <p:attrName>style.visibility</p:attrName>
                                        </p:attrNameLst>
                                      </p:cBhvr>
                                      <p:to>
                                        <p:strVal val="hidden"/>
                                      </p:to>
                                    </p:set>
                                  </p:childTnLst>
                                </p:cTn>
                              </p:par>
                              <p:par>
                                <p:cTn id="282" presetID="10" presetClass="exit" presetSubtype="0" fill="hold" grpId="2" nodeType="withEffect">
                                  <p:stCondLst>
                                    <p:cond delay="0"/>
                                  </p:stCondLst>
                                  <p:childTnLst>
                                    <p:animEffect transition="out" filter="fade">
                                      <p:cBhvr>
                                        <p:cTn id="283" dur="500"/>
                                        <p:tgtEl>
                                          <p:spTgt spid="30"/>
                                        </p:tgtEl>
                                      </p:cBhvr>
                                    </p:animEffect>
                                    <p:set>
                                      <p:cBhvr>
                                        <p:cTn id="284" dur="1" fill="hold">
                                          <p:stCondLst>
                                            <p:cond delay="499"/>
                                          </p:stCondLst>
                                        </p:cTn>
                                        <p:tgtEl>
                                          <p:spTgt spid="30"/>
                                        </p:tgtEl>
                                        <p:attrNameLst>
                                          <p:attrName>style.visibility</p:attrName>
                                        </p:attrNameLst>
                                      </p:cBhvr>
                                      <p:to>
                                        <p:strVal val="hidden"/>
                                      </p:to>
                                    </p:set>
                                  </p:childTnLst>
                                </p:cTn>
                              </p:par>
                              <p:par>
                                <p:cTn id="285" presetID="10" presetClass="exit" presetSubtype="0" fill="hold" grpId="2" nodeType="withEffect">
                                  <p:stCondLst>
                                    <p:cond delay="0"/>
                                  </p:stCondLst>
                                  <p:childTnLst>
                                    <p:animEffect transition="out" filter="fade">
                                      <p:cBhvr>
                                        <p:cTn id="286" dur="500"/>
                                        <p:tgtEl>
                                          <p:spTgt spid="33"/>
                                        </p:tgtEl>
                                      </p:cBhvr>
                                    </p:animEffect>
                                    <p:set>
                                      <p:cBhvr>
                                        <p:cTn id="287" dur="1" fill="hold">
                                          <p:stCondLst>
                                            <p:cond delay="499"/>
                                          </p:stCondLst>
                                        </p:cTn>
                                        <p:tgtEl>
                                          <p:spTgt spid="33"/>
                                        </p:tgtEl>
                                        <p:attrNameLst>
                                          <p:attrName>style.visibility</p:attrName>
                                        </p:attrNameLst>
                                      </p:cBhvr>
                                      <p:to>
                                        <p:strVal val="hidden"/>
                                      </p:to>
                                    </p:set>
                                  </p:childTnLst>
                                </p:cTn>
                              </p:par>
                              <p:par>
                                <p:cTn id="288" presetID="10" presetClass="exit" presetSubtype="0" fill="hold" grpId="2" nodeType="withEffect">
                                  <p:stCondLst>
                                    <p:cond delay="0"/>
                                  </p:stCondLst>
                                  <p:childTnLst>
                                    <p:animEffect transition="out" filter="fade">
                                      <p:cBhvr>
                                        <p:cTn id="289" dur="500"/>
                                        <p:tgtEl>
                                          <p:spTgt spid="34"/>
                                        </p:tgtEl>
                                      </p:cBhvr>
                                    </p:animEffect>
                                    <p:set>
                                      <p:cBhvr>
                                        <p:cTn id="290" dur="1" fill="hold">
                                          <p:stCondLst>
                                            <p:cond delay="499"/>
                                          </p:stCondLst>
                                        </p:cTn>
                                        <p:tgtEl>
                                          <p:spTgt spid="34"/>
                                        </p:tgtEl>
                                        <p:attrNameLst>
                                          <p:attrName>style.visibility</p:attrName>
                                        </p:attrNameLst>
                                      </p:cBhvr>
                                      <p:to>
                                        <p:strVal val="hidden"/>
                                      </p:to>
                                    </p:set>
                                  </p:childTnLst>
                                </p:cTn>
                              </p:par>
                              <p:par>
                                <p:cTn id="291" presetID="10" presetClass="exit" presetSubtype="0" fill="hold" grpId="2" nodeType="withEffect">
                                  <p:stCondLst>
                                    <p:cond delay="0"/>
                                  </p:stCondLst>
                                  <p:childTnLst>
                                    <p:animEffect transition="out" filter="fade">
                                      <p:cBhvr>
                                        <p:cTn id="292" dur="500"/>
                                        <p:tgtEl>
                                          <p:spTgt spid="35"/>
                                        </p:tgtEl>
                                      </p:cBhvr>
                                    </p:animEffect>
                                    <p:set>
                                      <p:cBhvr>
                                        <p:cTn id="293" dur="1" fill="hold">
                                          <p:stCondLst>
                                            <p:cond delay="499"/>
                                          </p:stCondLst>
                                        </p:cTn>
                                        <p:tgtEl>
                                          <p:spTgt spid="35"/>
                                        </p:tgtEl>
                                        <p:attrNameLst>
                                          <p:attrName>style.visibility</p:attrName>
                                        </p:attrNameLst>
                                      </p:cBhvr>
                                      <p:to>
                                        <p:strVal val="hidden"/>
                                      </p:to>
                                    </p:set>
                                  </p:childTnLst>
                                </p:cTn>
                              </p:par>
                              <p:par>
                                <p:cTn id="294" presetID="10" presetClass="exit" presetSubtype="0" fill="hold" grpId="2" nodeType="withEffect">
                                  <p:stCondLst>
                                    <p:cond delay="0"/>
                                  </p:stCondLst>
                                  <p:childTnLst>
                                    <p:animEffect transition="out" filter="fade">
                                      <p:cBhvr>
                                        <p:cTn id="295" dur="500"/>
                                        <p:tgtEl>
                                          <p:spTgt spid="36"/>
                                        </p:tgtEl>
                                      </p:cBhvr>
                                    </p:animEffect>
                                    <p:set>
                                      <p:cBhvr>
                                        <p:cTn id="296" dur="1" fill="hold">
                                          <p:stCondLst>
                                            <p:cond delay="499"/>
                                          </p:stCondLst>
                                        </p:cTn>
                                        <p:tgtEl>
                                          <p:spTgt spid="36"/>
                                        </p:tgtEl>
                                        <p:attrNameLst>
                                          <p:attrName>style.visibility</p:attrName>
                                        </p:attrNameLst>
                                      </p:cBhvr>
                                      <p:to>
                                        <p:strVal val="hidden"/>
                                      </p:to>
                                    </p:set>
                                  </p:childTnLst>
                                </p:cTn>
                              </p:par>
                              <p:par>
                                <p:cTn id="297" presetID="10" presetClass="exit" presetSubtype="0" fill="hold" grpId="2" nodeType="withEffect">
                                  <p:stCondLst>
                                    <p:cond delay="0"/>
                                  </p:stCondLst>
                                  <p:childTnLst>
                                    <p:animEffect transition="out" filter="fade">
                                      <p:cBhvr>
                                        <p:cTn id="298" dur="500"/>
                                        <p:tgtEl>
                                          <p:spTgt spid="37"/>
                                        </p:tgtEl>
                                      </p:cBhvr>
                                    </p:animEffect>
                                    <p:set>
                                      <p:cBhvr>
                                        <p:cTn id="299" dur="1" fill="hold">
                                          <p:stCondLst>
                                            <p:cond delay="499"/>
                                          </p:stCondLst>
                                        </p:cTn>
                                        <p:tgtEl>
                                          <p:spTgt spid="37"/>
                                        </p:tgtEl>
                                        <p:attrNameLst>
                                          <p:attrName>style.visibility</p:attrName>
                                        </p:attrNameLst>
                                      </p:cBhvr>
                                      <p:to>
                                        <p:strVal val="hidden"/>
                                      </p:to>
                                    </p:set>
                                  </p:childTnLst>
                                </p:cTn>
                              </p:par>
                              <p:par>
                                <p:cTn id="300" presetID="10" presetClass="exit" presetSubtype="0" fill="hold" grpId="2" nodeType="withEffect">
                                  <p:stCondLst>
                                    <p:cond delay="0"/>
                                  </p:stCondLst>
                                  <p:childTnLst>
                                    <p:animEffect transition="out" filter="fade">
                                      <p:cBhvr>
                                        <p:cTn id="301" dur="500"/>
                                        <p:tgtEl>
                                          <p:spTgt spid="38"/>
                                        </p:tgtEl>
                                      </p:cBhvr>
                                    </p:animEffect>
                                    <p:set>
                                      <p:cBhvr>
                                        <p:cTn id="302" dur="1" fill="hold">
                                          <p:stCondLst>
                                            <p:cond delay="499"/>
                                          </p:stCondLst>
                                        </p:cTn>
                                        <p:tgtEl>
                                          <p:spTgt spid="38"/>
                                        </p:tgtEl>
                                        <p:attrNameLst>
                                          <p:attrName>style.visibility</p:attrName>
                                        </p:attrNameLst>
                                      </p:cBhvr>
                                      <p:to>
                                        <p:strVal val="hidden"/>
                                      </p:to>
                                    </p:set>
                                  </p:childTnLst>
                                </p:cTn>
                              </p:par>
                              <p:par>
                                <p:cTn id="303" presetID="10" presetClass="exit" presetSubtype="0" fill="hold" grpId="2" nodeType="withEffect">
                                  <p:stCondLst>
                                    <p:cond delay="0"/>
                                  </p:stCondLst>
                                  <p:childTnLst>
                                    <p:animEffect transition="out" filter="fade">
                                      <p:cBhvr>
                                        <p:cTn id="304" dur="500"/>
                                        <p:tgtEl>
                                          <p:spTgt spid="39"/>
                                        </p:tgtEl>
                                      </p:cBhvr>
                                    </p:animEffect>
                                    <p:set>
                                      <p:cBhvr>
                                        <p:cTn id="305" dur="1" fill="hold">
                                          <p:stCondLst>
                                            <p:cond delay="499"/>
                                          </p:stCondLst>
                                        </p:cTn>
                                        <p:tgtEl>
                                          <p:spTgt spid="39"/>
                                        </p:tgtEl>
                                        <p:attrNameLst>
                                          <p:attrName>style.visibility</p:attrName>
                                        </p:attrNameLst>
                                      </p:cBhvr>
                                      <p:to>
                                        <p:strVal val="hidden"/>
                                      </p:to>
                                    </p:set>
                                  </p:childTnLst>
                                </p:cTn>
                              </p:par>
                              <p:par>
                                <p:cTn id="306" presetID="10" presetClass="exit" presetSubtype="0" fill="hold" grpId="2" nodeType="withEffect">
                                  <p:stCondLst>
                                    <p:cond delay="0"/>
                                  </p:stCondLst>
                                  <p:childTnLst>
                                    <p:animEffect transition="out" filter="fade">
                                      <p:cBhvr>
                                        <p:cTn id="307" dur="500"/>
                                        <p:tgtEl>
                                          <p:spTgt spid="40"/>
                                        </p:tgtEl>
                                      </p:cBhvr>
                                    </p:animEffect>
                                    <p:set>
                                      <p:cBhvr>
                                        <p:cTn id="308" dur="1" fill="hold">
                                          <p:stCondLst>
                                            <p:cond delay="499"/>
                                          </p:stCondLst>
                                        </p:cTn>
                                        <p:tgtEl>
                                          <p:spTgt spid="40"/>
                                        </p:tgtEl>
                                        <p:attrNameLst>
                                          <p:attrName>style.visibility</p:attrName>
                                        </p:attrNameLst>
                                      </p:cBhvr>
                                      <p:to>
                                        <p:strVal val="hidden"/>
                                      </p:to>
                                    </p:set>
                                  </p:childTnLst>
                                </p:cTn>
                              </p:par>
                              <p:par>
                                <p:cTn id="309" presetID="10" presetClass="exit" presetSubtype="0" fill="hold" grpId="2" nodeType="withEffect">
                                  <p:stCondLst>
                                    <p:cond delay="0"/>
                                  </p:stCondLst>
                                  <p:childTnLst>
                                    <p:animEffect transition="out" filter="fade">
                                      <p:cBhvr>
                                        <p:cTn id="310" dur="500"/>
                                        <p:tgtEl>
                                          <p:spTgt spid="31"/>
                                        </p:tgtEl>
                                      </p:cBhvr>
                                    </p:animEffect>
                                    <p:set>
                                      <p:cBhvr>
                                        <p:cTn id="311" dur="1" fill="hold">
                                          <p:stCondLst>
                                            <p:cond delay="499"/>
                                          </p:stCondLst>
                                        </p:cTn>
                                        <p:tgtEl>
                                          <p:spTgt spid="31"/>
                                        </p:tgtEl>
                                        <p:attrNameLst>
                                          <p:attrName>style.visibility</p:attrName>
                                        </p:attrNameLst>
                                      </p:cBhvr>
                                      <p:to>
                                        <p:strVal val="hidden"/>
                                      </p:to>
                                    </p:set>
                                  </p:childTnLst>
                                </p:cTn>
                              </p:par>
                              <p:par>
                                <p:cTn id="312" presetID="10" presetClass="exit" presetSubtype="0" fill="hold" grpId="2" nodeType="withEffect">
                                  <p:stCondLst>
                                    <p:cond delay="0"/>
                                  </p:stCondLst>
                                  <p:childTnLst>
                                    <p:animEffect transition="out" filter="fade">
                                      <p:cBhvr>
                                        <p:cTn id="313" dur="500"/>
                                        <p:tgtEl>
                                          <p:spTgt spid="41"/>
                                        </p:tgtEl>
                                      </p:cBhvr>
                                    </p:animEffect>
                                    <p:set>
                                      <p:cBhvr>
                                        <p:cTn id="314" dur="1" fill="hold">
                                          <p:stCondLst>
                                            <p:cond delay="499"/>
                                          </p:stCondLst>
                                        </p:cTn>
                                        <p:tgtEl>
                                          <p:spTgt spid="41"/>
                                        </p:tgtEl>
                                        <p:attrNameLst>
                                          <p:attrName>style.visibility</p:attrName>
                                        </p:attrNameLst>
                                      </p:cBhvr>
                                      <p:to>
                                        <p:strVal val="hidden"/>
                                      </p:to>
                                    </p:set>
                                  </p:childTnLst>
                                </p:cTn>
                              </p:par>
                              <p:par>
                                <p:cTn id="315" presetID="10" presetClass="exit" presetSubtype="0" fill="hold" grpId="2" nodeType="withEffect">
                                  <p:stCondLst>
                                    <p:cond delay="0"/>
                                  </p:stCondLst>
                                  <p:childTnLst>
                                    <p:animEffect transition="out" filter="fade">
                                      <p:cBhvr>
                                        <p:cTn id="316" dur="500"/>
                                        <p:tgtEl>
                                          <p:spTgt spid="44"/>
                                        </p:tgtEl>
                                      </p:cBhvr>
                                    </p:animEffect>
                                    <p:set>
                                      <p:cBhvr>
                                        <p:cTn id="317" dur="1" fill="hold">
                                          <p:stCondLst>
                                            <p:cond delay="499"/>
                                          </p:stCondLst>
                                        </p:cTn>
                                        <p:tgtEl>
                                          <p:spTgt spid="44"/>
                                        </p:tgtEl>
                                        <p:attrNameLst>
                                          <p:attrName>style.visibility</p:attrName>
                                        </p:attrNameLst>
                                      </p:cBhvr>
                                      <p:to>
                                        <p:strVal val="hidden"/>
                                      </p:to>
                                    </p:set>
                                  </p:childTnLst>
                                </p:cTn>
                              </p:par>
                              <p:par>
                                <p:cTn id="318" presetID="10" presetClass="exit" presetSubtype="0" fill="hold" grpId="2" nodeType="withEffect">
                                  <p:stCondLst>
                                    <p:cond delay="0"/>
                                  </p:stCondLst>
                                  <p:childTnLst>
                                    <p:animEffect transition="out" filter="fade">
                                      <p:cBhvr>
                                        <p:cTn id="319" dur="500"/>
                                        <p:tgtEl>
                                          <p:spTgt spid="45"/>
                                        </p:tgtEl>
                                      </p:cBhvr>
                                    </p:animEffect>
                                    <p:set>
                                      <p:cBhvr>
                                        <p:cTn id="320" dur="1" fill="hold">
                                          <p:stCondLst>
                                            <p:cond delay="499"/>
                                          </p:stCondLst>
                                        </p:cTn>
                                        <p:tgtEl>
                                          <p:spTgt spid="45"/>
                                        </p:tgtEl>
                                        <p:attrNameLst>
                                          <p:attrName>style.visibility</p:attrName>
                                        </p:attrNameLst>
                                      </p:cBhvr>
                                      <p:to>
                                        <p:strVal val="hidden"/>
                                      </p:to>
                                    </p:set>
                                  </p:childTnLst>
                                </p:cTn>
                              </p:par>
                              <p:par>
                                <p:cTn id="321" presetID="10" presetClass="exit" presetSubtype="0" fill="hold" grpId="2" nodeType="withEffect">
                                  <p:stCondLst>
                                    <p:cond delay="0"/>
                                  </p:stCondLst>
                                  <p:childTnLst>
                                    <p:animEffect transition="out" filter="fade">
                                      <p:cBhvr>
                                        <p:cTn id="322" dur="500"/>
                                        <p:tgtEl>
                                          <p:spTgt spid="51"/>
                                        </p:tgtEl>
                                      </p:cBhvr>
                                    </p:animEffect>
                                    <p:set>
                                      <p:cBhvr>
                                        <p:cTn id="323" dur="1" fill="hold">
                                          <p:stCondLst>
                                            <p:cond delay="499"/>
                                          </p:stCondLst>
                                        </p:cTn>
                                        <p:tgtEl>
                                          <p:spTgt spid="51"/>
                                        </p:tgtEl>
                                        <p:attrNameLst>
                                          <p:attrName>style.visibility</p:attrName>
                                        </p:attrNameLst>
                                      </p:cBhvr>
                                      <p:to>
                                        <p:strVal val="hidden"/>
                                      </p:to>
                                    </p:set>
                                  </p:childTnLst>
                                </p:cTn>
                              </p:par>
                              <p:par>
                                <p:cTn id="324" presetID="10" presetClass="exit" presetSubtype="0" fill="hold" grpId="2" nodeType="withEffect">
                                  <p:stCondLst>
                                    <p:cond delay="0"/>
                                  </p:stCondLst>
                                  <p:childTnLst>
                                    <p:animEffect transition="out" filter="fade">
                                      <p:cBhvr>
                                        <p:cTn id="325" dur="500"/>
                                        <p:tgtEl>
                                          <p:spTgt spid="52"/>
                                        </p:tgtEl>
                                      </p:cBhvr>
                                    </p:animEffect>
                                    <p:set>
                                      <p:cBhvr>
                                        <p:cTn id="326" dur="1" fill="hold">
                                          <p:stCondLst>
                                            <p:cond delay="499"/>
                                          </p:stCondLst>
                                        </p:cTn>
                                        <p:tgtEl>
                                          <p:spTgt spid="52"/>
                                        </p:tgtEl>
                                        <p:attrNameLst>
                                          <p:attrName>style.visibility</p:attrName>
                                        </p:attrNameLst>
                                      </p:cBhvr>
                                      <p:to>
                                        <p:strVal val="hidden"/>
                                      </p:to>
                                    </p:set>
                                  </p:childTnLst>
                                </p:cTn>
                              </p:par>
                              <p:par>
                                <p:cTn id="327" presetID="10" presetClass="exit" presetSubtype="0" fill="hold" grpId="2" nodeType="withEffect">
                                  <p:stCondLst>
                                    <p:cond delay="0"/>
                                  </p:stCondLst>
                                  <p:childTnLst>
                                    <p:animEffect transition="out" filter="fade">
                                      <p:cBhvr>
                                        <p:cTn id="328" dur="500"/>
                                        <p:tgtEl>
                                          <p:spTgt spid="53"/>
                                        </p:tgtEl>
                                      </p:cBhvr>
                                    </p:animEffect>
                                    <p:set>
                                      <p:cBhvr>
                                        <p:cTn id="329" dur="1" fill="hold">
                                          <p:stCondLst>
                                            <p:cond delay="499"/>
                                          </p:stCondLst>
                                        </p:cTn>
                                        <p:tgtEl>
                                          <p:spTgt spid="53"/>
                                        </p:tgtEl>
                                        <p:attrNameLst>
                                          <p:attrName>style.visibility</p:attrName>
                                        </p:attrNameLst>
                                      </p:cBhvr>
                                      <p:to>
                                        <p:strVal val="hidden"/>
                                      </p:to>
                                    </p:set>
                                  </p:childTnLst>
                                </p:cTn>
                              </p:par>
                              <p:par>
                                <p:cTn id="330" presetID="10" presetClass="exit" presetSubtype="0" fill="hold" grpId="2" nodeType="withEffect">
                                  <p:stCondLst>
                                    <p:cond delay="0"/>
                                  </p:stCondLst>
                                  <p:childTnLst>
                                    <p:animEffect transition="out" filter="fade">
                                      <p:cBhvr>
                                        <p:cTn id="331" dur="500"/>
                                        <p:tgtEl>
                                          <p:spTgt spid="54"/>
                                        </p:tgtEl>
                                      </p:cBhvr>
                                    </p:animEffect>
                                    <p:set>
                                      <p:cBhvr>
                                        <p:cTn id="332" dur="1" fill="hold">
                                          <p:stCondLst>
                                            <p:cond delay="499"/>
                                          </p:stCondLst>
                                        </p:cTn>
                                        <p:tgtEl>
                                          <p:spTgt spid="54"/>
                                        </p:tgtEl>
                                        <p:attrNameLst>
                                          <p:attrName>style.visibility</p:attrName>
                                        </p:attrNameLst>
                                      </p:cBhvr>
                                      <p:to>
                                        <p:strVal val="hidden"/>
                                      </p:to>
                                    </p:set>
                                  </p:childTnLst>
                                </p:cTn>
                              </p:par>
                              <p:par>
                                <p:cTn id="333" presetID="10" presetClass="exit" presetSubtype="0" fill="hold" grpId="2" nodeType="withEffect">
                                  <p:stCondLst>
                                    <p:cond delay="0"/>
                                  </p:stCondLst>
                                  <p:childTnLst>
                                    <p:animEffect transition="out" filter="fade">
                                      <p:cBhvr>
                                        <p:cTn id="334" dur="500"/>
                                        <p:tgtEl>
                                          <p:spTgt spid="55"/>
                                        </p:tgtEl>
                                      </p:cBhvr>
                                    </p:animEffect>
                                    <p:set>
                                      <p:cBhvr>
                                        <p:cTn id="335" dur="1" fill="hold">
                                          <p:stCondLst>
                                            <p:cond delay="499"/>
                                          </p:stCondLst>
                                        </p:cTn>
                                        <p:tgtEl>
                                          <p:spTgt spid="55"/>
                                        </p:tgtEl>
                                        <p:attrNameLst>
                                          <p:attrName>style.visibility</p:attrName>
                                        </p:attrNameLst>
                                      </p:cBhvr>
                                      <p:to>
                                        <p:strVal val="hidden"/>
                                      </p:to>
                                    </p:set>
                                  </p:childTnLst>
                                </p:cTn>
                              </p:par>
                              <p:par>
                                <p:cTn id="336" presetID="10" presetClass="exit" presetSubtype="0" fill="hold" grpId="2" nodeType="withEffect">
                                  <p:stCondLst>
                                    <p:cond delay="0"/>
                                  </p:stCondLst>
                                  <p:childTnLst>
                                    <p:animEffect transition="out" filter="fade">
                                      <p:cBhvr>
                                        <p:cTn id="337" dur="500"/>
                                        <p:tgtEl>
                                          <p:spTgt spid="56"/>
                                        </p:tgtEl>
                                      </p:cBhvr>
                                    </p:animEffect>
                                    <p:set>
                                      <p:cBhvr>
                                        <p:cTn id="338" dur="1" fill="hold">
                                          <p:stCondLst>
                                            <p:cond delay="499"/>
                                          </p:stCondLst>
                                        </p:cTn>
                                        <p:tgtEl>
                                          <p:spTgt spid="56"/>
                                        </p:tgtEl>
                                        <p:attrNameLst>
                                          <p:attrName>style.visibility</p:attrName>
                                        </p:attrNameLst>
                                      </p:cBhvr>
                                      <p:to>
                                        <p:strVal val="hidden"/>
                                      </p:to>
                                    </p:set>
                                  </p:childTnLst>
                                </p:cTn>
                              </p:par>
                              <p:par>
                                <p:cTn id="339" presetID="10" presetClass="exit" presetSubtype="0" fill="hold" grpId="2" nodeType="withEffect">
                                  <p:stCondLst>
                                    <p:cond delay="0"/>
                                  </p:stCondLst>
                                  <p:childTnLst>
                                    <p:animEffect transition="out" filter="fade">
                                      <p:cBhvr>
                                        <p:cTn id="340" dur="500"/>
                                        <p:tgtEl>
                                          <p:spTgt spid="57"/>
                                        </p:tgtEl>
                                      </p:cBhvr>
                                    </p:animEffect>
                                    <p:set>
                                      <p:cBhvr>
                                        <p:cTn id="341" dur="1" fill="hold">
                                          <p:stCondLst>
                                            <p:cond delay="499"/>
                                          </p:stCondLst>
                                        </p:cTn>
                                        <p:tgtEl>
                                          <p:spTgt spid="57"/>
                                        </p:tgtEl>
                                        <p:attrNameLst>
                                          <p:attrName>style.visibility</p:attrName>
                                        </p:attrNameLst>
                                      </p:cBhvr>
                                      <p:to>
                                        <p:strVal val="hidden"/>
                                      </p:to>
                                    </p:set>
                                  </p:childTnLst>
                                </p:cTn>
                              </p:par>
                              <p:par>
                                <p:cTn id="342" presetID="10" presetClass="exit" presetSubtype="0" fill="hold" grpId="2" nodeType="withEffect">
                                  <p:stCondLst>
                                    <p:cond delay="0"/>
                                  </p:stCondLst>
                                  <p:childTnLst>
                                    <p:animEffect transition="out" filter="fade">
                                      <p:cBhvr>
                                        <p:cTn id="343" dur="500"/>
                                        <p:tgtEl>
                                          <p:spTgt spid="58"/>
                                        </p:tgtEl>
                                      </p:cBhvr>
                                    </p:animEffect>
                                    <p:set>
                                      <p:cBhvr>
                                        <p:cTn id="344" dur="1" fill="hold">
                                          <p:stCondLst>
                                            <p:cond delay="499"/>
                                          </p:stCondLst>
                                        </p:cTn>
                                        <p:tgtEl>
                                          <p:spTgt spid="58"/>
                                        </p:tgtEl>
                                        <p:attrNameLst>
                                          <p:attrName>style.visibility</p:attrName>
                                        </p:attrNameLst>
                                      </p:cBhvr>
                                      <p:to>
                                        <p:strVal val="hidden"/>
                                      </p:to>
                                    </p:set>
                                  </p:childTnLst>
                                </p:cTn>
                              </p:par>
                              <p:par>
                                <p:cTn id="345" presetID="10" presetClass="exit" presetSubtype="0" fill="hold" grpId="2" nodeType="withEffect">
                                  <p:stCondLst>
                                    <p:cond delay="0"/>
                                  </p:stCondLst>
                                  <p:childTnLst>
                                    <p:animEffect transition="out" filter="fade">
                                      <p:cBhvr>
                                        <p:cTn id="346" dur="500"/>
                                        <p:tgtEl>
                                          <p:spTgt spid="46"/>
                                        </p:tgtEl>
                                      </p:cBhvr>
                                    </p:animEffect>
                                    <p:set>
                                      <p:cBhvr>
                                        <p:cTn id="347" dur="1" fill="hold">
                                          <p:stCondLst>
                                            <p:cond delay="499"/>
                                          </p:stCondLst>
                                        </p:cTn>
                                        <p:tgtEl>
                                          <p:spTgt spid="46"/>
                                        </p:tgtEl>
                                        <p:attrNameLst>
                                          <p:attrName>style.visibility</p:attrName>
                                        </p:attrNameLst>
                                      </p:cBhvr>
                                      <p:to>
                                        <p:strVal val="hidden"/>
                                      </p:to>
                                    </p:set>
                                  </p:childTnLst>
                                </p:cTn>
                              </p:par>
                              <p:par>
                                <p:cTn id="348" presetID="10" presetClass="exit" presetSubtype="0" fill="hold" grpId="2" nodeType="withEffect">
                                  <p:stCondLst>
                                    <p:cond delay="0"/>
                                  </p:stCondLst>
                                  <p:childTnLst>
                                    <p:animEffect transition="out" filter="fade">
                                      <p:cBhvr>
                                        <p:cTn id="349" dur="500"/>
                                        <p:tgtEl>
                                          <p:spTgt spid="59"/>
                                        </p:tgtEl>
                                      </p:cBhvr>
                                    </p:animEffect>
                                    <p:set>
                                      <p:cBhvr>
                                        <p:cTn id="350" dur="1" fill="hold">
                                          <p:stCondLst>
                                            <p:cond delay="499"/>
                                          </p:stCondLst>
                                        </p:cTn>
                                        <p:tgtEl>
                                          <p:spTgt spid="59"/>
                                        </p:tgtEl>
                                        <p:attrNameLst>
                                          <p:attrName>style.visibility</p:attrName>
                                        </p:attrNameLst>
                                      </p:cBhvr>
                                      <p:to>
                                        <p:strVal val="hidden"/>
                                      </p:to>
                                    </p:set>
                                  </p:childTnLst>
                                </p:cTn>
                              </p:par>
                              <p:par>
                                <p:cTn id="351" presetID="10" presetClass="exit" presetSubtype="0" fill="hold" grpId="2" nodeType="withEffect">
                                  <p:stCondLst>
                                    <p:cond delay="0"/>
                                  </p:stCondLst>
                                  <p:childTnLst>
                                    <p:animEffect transition="out" filter="fade">
                                      <p:cBhvr>
                                        <p:cTn id="352" dur="500"/>
                                        <p:tgtEl>
                                          <p:spTgt spid="62"/>
                                        </p:tgtEl>
                                      </p:cBhvr>
                                    </p:animEffect>
                                    <p:set>
                                      <p:cBhvr>
                                        <p:cTn id="353" dur="1" fill="hold">
                                          <p:stCondLst>
                                            <p:cond delay="499"/>
                                          </p:stCondLst>
                                        </p:cTn>
                                        <p:tgtEl>
                                          <p:spTgt spid="62"/>
                                        </p:tgtEl>
                                        <p:attrNameLst>
                                          <p:attrName>style.visibility</p:attrName>
                                        </p:attrNameLst>
                                      </p:cBhvr>
                                      <p:to>
                                        <p:strVal val="hidden"/>
                                      </p:to>
                                    </p:set>
                                  </p:childTnLst>
                                </p:cTn>
                              </p:par>
                              <p:par>
                                <p:cTn id="354" presetID="10" presetClass="exit" presetSubtype="0" fill="hold" grpId="2" nodeType="withEffect">
                                  <p:stCondLst>
                                    <p:cond delay="0"/>
                                  </p:stCondLst>
                                  <p:childTnLst>
                                    <p:animEffect transition="out" filter="fade">
                                      <p:cBhvr>
                                        <p:cTn id="355" dur="500"/>
                                        <p:tgtEl>
                                          <p:spTgt spid="63"/>
                                        </p:tgtEl>
                                      </p:cBhvr>
                                    </p:animEffect>
                                    <p:set>
                                      <p:cBhvr>
                                        <p:cTn id="356" dur="1" fill="hold">
                                          <p:stCondLst>
                                            <p:cond delay="499"/>
                                          </p:stCondLst>
                                        </p:cTn>
                                        <p:tgtEl>
                                          <p:spTgt spid="63"/>
                                        </p:tgtEl>
                                        <p:attrNameLst>
                                          <p:attrName>style.visibility</p:attrName>
                                        </p:attrNameLst>
                                      </p:cBhvr>
                                      <p:to>
                                        <p:strVal val="hidden"/>
                                      </p:to>
                                    </p:set>
                                  </p:childTnLst>
                                </p:cTn>
                              </p:par>
                              <p:par>
                                <p:cTn id="357" presetID="10" presetClass="exit" presetSubtype="0" fill="hold" grpId="2" nodeType="withEffect">
                                  <p:stCondLst>
                                    <p:cond delay="0"/>
                                  </p:stCondLst>
                                  <p:childTnLst>
                                    <p:animEffect transition="out" filter="fade">
                                      <p:cBhvr>
                                        <p:cTn id="358" dur="500"/>
                                        <p:tgtEl>
                                          <p:spTgt spid="65"/>
                                        </p:tgtEl>
                                      </p:cBhvr>
                                    </p:animEffect>
                                    <p:set>
                                      <p:cBhvr>
                                        <p:cTn id="359" dur="1" fill="hold">
                                          <p:stCondLst>
                                            <p:cond delay="499"/>
                                          </p:stCondLst>
                                        </p:cTn>
                                        <p:tgtEl>
                                          <p:spTgt spid="65"/>
                                        </p:tgtEl>
                                        <p:attrNameLst>
                                          <p:attrName>style.visibility</p:attrName>
                                        </p:attrNameLst>
                                      </p:cBhvr>
                                      <p:to>
                                        <p:strVal val="hidden"/>
                                      </p:to>
                                    </p:set>
                                  </p:childTnLst>
                                </p:cTn>
                              </p:par>
                              <p:par>
                                <p:cTn id="360" presetID="10" presetClass="exit" presetSubtype="0" fill="hold" grpId="2" nodeType="withEffect">
                                  <p:stCondLst>
                                    <p:cond delay="0"/>
                                  </p:stCondLst>
                                  <p:childTnLst>
                                    <p:animEffect transition="out" filter="fade">
                                      <p:cBhvr>
                                        <p:cTn id="361" dur="500"/>
                                        <p:tgtEl>
                                          <p:spTgt spid="66"/>
                                        </p:tgtEl>
                                      </p:cBhvr>
                                    </p:animEffect>
                                    <p:set>
                                      <p:cBhvr>
                                        <p:cTn id="362" dur="1" fill="hold">
                                          <p:stCondLst>
                                            <p:cond delay="499"/>
                                          </p:stCondLst>
                                        </p:cTn>
                                        <p:tgtEl>
                                          <p:spTgt spid="66"/>
                                        </p:tgtEl>
                                        <p:attrNameLst>
                                          <p:attrName>style.visibility</p:attrName>
                                        </p:attrNameLst>
                                      </p:cBhvr>
                                      <p:to>
                                        <p:strVal val="hidden"/>
                                      </p:to>
                                    </p:set>
                                  </p:childTnLst>
                                </p:cTn>
                              </p:par>
                              <p:par>
                                <p:cTn id="363" presetID="10" presetClass="exit" presetSubtype="0" fill="hold" grpId="2" nodeType="withEffect">
                                  <p:stCondLst>
                                    <p:cond delay="0"/>
                                  </p:stCondLst>
                                  <p:childTnLst>
                                    <p:animEffect transition="out" filter="fade">
                                      <p:cBhvr>
                                        <p:cTn id="364" dur="500"/>
                                        <p:tgtEl>
                                          <p:spTgt spid="67"/>
                                        </p:tgtEl>
                                      </p:cBhvr>
                                    </p:animEffect>
                                    <p:set>
                                      <p:cBhvr>
                                        <p:cTn id="365" dur="1" fill="hold">
                                          <p:stCondLst>
                                            <p:cond delay="499"/>
                                          </p:stCondLst>
                                        </p:cTn>
                                        <p:tgtEl>
                                          <p:spTgt spid="67"/>
                                        </p:tgtEl>
                                        <p:attrNameLst>
                                          <p:attrName>style.visibility</p:attrName>
                                        </p:attrNameLst>
                                      </p:cBhvr>
                                      <p:to>
                                        <p:strVal val="hidden"/>
                                      </p:to>
                                    </p:set>
                                  </p:childTnLst>
                                </p:cTn>
                              </p:par>
                              <p:par>
                                <p:cTn id="366" presetID="10" presetClass="exit" presetSubtype="0" fill="hold" grpId="2" nodeType="withEffect">
                                  <p:stCondLst>
                                    <p:cond delay="0"/>
                                  </p:stCondLst>
                                  <p:childTnLst>
                                    <p:animEffect transition="out" filter="fade">
                                      <p:cBhvr>
                                        <p:cTn id="367" dur="500"/>
                                        <p:tgtEl>
                                          <p:spTgt spid="68"/>
                                        </p:tgtEl>
                                      </p:cBhvr>
                                    </p:animEffect>
                                    <p:set>
                                      <p:cBhvr>
                                        <p:cTn id="368" dur="1" fill="hold">
                                          <p:stCondLst>
                                            <p:cond delay="499"/>
                                          </p:stCondLst>
                                        </p:cTn>
                                        <p:tgtEl>
                                          <p:spTgt spid="68"/>
                                        </p:tgtEl>
                                        <p:attrNameLst>
                                          <p:attrName>style.visibility</p:attrName>
                                        </p:attrNameLst>
                                      </p:cBhvr>
                                      <p:to>
                                        <p:strVal val="hidden"/>
                                      </p:to>
                                    </p:set>
                                  </p:childTnLst>
                                </p:cTn>
                              </p:par>
                              <p:par>
                                <p:cTn id="369" presetID="10" presetClass="exit" presetSubtype="0" fill="hold" grpId="2" nodeType="withEffect">
                                  <p:stCondLst>
                                    <p:cond delay="0"/>
                                  </p:stCondLst>
                                  <p:childTnLst>
                                    <p:animEffect transition="out" filter="fade">
                                      <p:cBhvr>
                                        <p:cTn id="370" dur="500"/>
                                        <p:tgtEl>
                                          <p:spTgt spid="69"/>
                                        </p:tgtEl>
                                      </p:cBhvr>
                                    </p:animEffect>
                                    <p:set>
                                      <p:cBhvr>
                                        <p:cTn id="371" dur="1" fill="hold">
                                          <p:stCondLst>
                                            <p:cond delay="499"/>
                                          </p:stCondLst>
                                        </p:cTn>
                                        <p:tgtEl>
                                          <p:spTgt spid="69"/>
                                        </p:tgtEl>
                                        <p:attrNameLst>
                                          <p:attrName>style.visibility</p:attrName>
                                        </p:attrNameLst>
                                      </p:cBhvr>
                                      <p:to>
                                        <p:strVal val="hidden"/>
                                      </p:to>
                                    </p:set>
                                  </p:childTnLst>
                                </p:cTn>
                              </p:par>
                              <p:par>
                                <p:cTn id="372" presetID="10" presetClass="exit" presetSubtype="0" fill="hold" grpId="2" nodeType="withEffect">
                                  <p:stCondLst>
                                    <p:cond delay="0"/>
                                  </p:stCondLst>
                                  <p:childTnLst>
                                    <p:animEffect transition="out" filter="fade">
                                      <p:cBhvr>
                                        <p:cTn id="373" dur="500"/>
                                        <p:tgtEl>
                                          <p:spTgt spid="70"/>
                                        </p:tgtEl>
                                      </p:cBhvr>
                                    </p:animEffect>
                                    <p:set>
                                      <p:cBhvr>
                                        <p:cTn id="374" dur="1" fill="hold">
                                          <p:stCondLst>
                                            <p:cond delay="499"/>
                                          </p:stCondLst>
                                        </p:cTn>
                                        <p:tgtEl>
                                          <p:spTgt spid="70"/>
                                        </p:tgtEl>
                                        <p:attrNameLst>
                                          <p:attrName>style.visibility</p:attrName>
                                        </p:attrNameLst>
                                      </p:cBhvr>
                                      <p:to>
                                        <p:strVal val="hidden"/>
                                      </p:to>
                                    </p:set>
                                  </p:childTnLst>
                                </p:cTn>
                              </p:par>
                              <p:par>
                                <p:cTn id="375" presetID="10" presetClass="exit" presetSubtype="0" fill="hold" grpId="2" nodeType="withEffect">
                                  <p:stCondLst>
                                    <p:cond delay="0"/>
                                  </p:stCondLst>
                                  <p:childTnLst>
                                    <p:animEffect transition="out" filter="fade">
                                      <p:cBhvr>
                                        <p:cTn id="376" dur="500"/>
                                        <p:tgtEl>
                                          <p:spTgt spid="71"/>
                                        </p:tgtEl>
                                      </p:cBhvr>
                                    </p:animEffect>
                                    <p:set>
                                      <p:cBhvr>
                                        <p:cTn id="377" dur="1" fill="hold">
                                          <p:stCondLst>
                                            <p:cond delay="499"/>
                                          </p:stCondLst>
                                        </p:cTn>
                                        <p:tgtEl>
                                          <p:spTgt spid="71"/>
                                        </p:tgtEl>
                                        <p:attrNameLst>
                                          <p:attrName>style.visibility</p:attrName>
                                        </p:attrNameLst>
                                      </p:cBhvr>
                                      <p:to>
                                        <p:strVal val="hidden"/>
                                      </p:to>
                                    </p:set>
                                  </p:childTnLst>
                                </p:cTn>
                              </p:par>
                              <p:par>
                                <p:cTn id="378" presetID="10" presetClass="exit" presetSubtype="0" fill="hold" grpId="2" nodeType="withEffect">
                                  <p:stCondLst>
                                    <p:cond delay="0"/>
                                  </p:stCondLst>
                                  <p:childTnLst>
                                    <p:animEffect transition="out" filter="fade">
                                      <p:cBhvr>
                                        <p:cTn id="379" dur="500"/>
                                        <p:tgtEl>
                                          <p:spTgt spid="72"/>
                                        </p:tgtEl>
                                      </p:cBhvr>
                                    </p:animEffect>
                                    <p:set>
                                      <p:cBhvr>
                                        <p:cTn id="380" dur="1" fill="hold">
                                          <p:stCondLst>
                                            <p:cond delay="499"/>
                                          </p:stCondLst>
                                        </p:cTn>
                                        <p:tgtEl>
                                          <p:spTgt spid="72"/>
                                        </p:tgtEl>
                                        <p:attrNameLst>
                                          <p:attrName>style.visibility</p:attrName>
                                        </p:attrNameLst>
                                      </p:cBhvr>
                                      <p:to>
                                        <p:strVal val="hidden"/>
                                      </p:to>
                                    </p:set>
                                  </p:childTnLst>
                                </p:cTn>
                              </p:par>
                              <p:par>
                                <p:cTn id="381" presetID="10" presetClass="exit" presetSubtype="0" fill="hold" grpId="2" nodeType="withEffect">
                                  <p:stCondLst>
                                    <p:cond delay="0"/>
                                  </p:stCondLst>
                                  <p:childTnLst>
                                    <p:animEffect transition="out" filter="fade">
                                      <p:cBhvr>
                                        <p:cTn id="382" dur="500"/>
                                        <p:tgtEl>
                                          <p:spTgt spid="64"/>
                                        </p:tgtEl>
                                      </p:cBhvr>
                                    </p:animEffect>
                                    <p:set>
                                      <p:cBhvr>
                                        <p:cTn id="383" dur="1" fill="hold">
                                          <p:stCondLst>
                                            <p:cond delay="499"/>
                                          </p:stCondLst>
                                        </p:cTn>
                                        <p:tgtEl>
                                          <p:spTgt spid="64"/>
                                        </p:tgtEl>
                                        <p:attrNameLst>
                                          <p:attrName>style.visibility</p:attrName>
                                        </p:attrNameLst>
                                      </p:cBhvr>
                                      <p:to>
                                        <p:strVal val="hidden"/>
                                      </p:to>
                                    </p:set>
                                  </p:childTnLst>
                                </p:cTn>
                              </p:par>
                              <p:par>
                                <p:cTn id="384" presetID="10" presetClass="exit" presetSubtype="0" fill="hold" grpId="2" nodeType="withEffect">
                                  <p:stCondLst>
                                    <p:cond delay="0"/>
                                  </p:stCondLst>
                                  <p:childTnLst>
                                    <p:animEffect transition="out" filter="fade">
                                      <p:cBhvr>
                                        <p:cTn id="385" dur="500"/>
                                        <p:tgtEl>
                                          <p:spTgt spid="73"/>
                                        </p:tgtEl>
                                      </p:cBhvr>
                                    </p:animEffect>
                                    <p:set>
                                      <p:cBhvr>
                                        <p:cTn id="386" dur="1" fill="hold">
                                          <p:stCondLst>
                                            <p:cond delay="499"/>
                                          </p:stCondLst>
                                        </p:cTn>
                                        <p:tgtEl>
                                          <p:spTgt spid="73"/>
                                        </p:tgtEl>
                                        <p:attrNameLst>
                                          <p:attrName>style.visibility</p:attrName>
                                        </p:attrNameLst>
                                      </p:cBhvr>
                                      <p:to>
                                        <p:strVal val="hidden"/>
                                      </p:to>
                                    </p:set>
                                  </p:childTnLst>
                                </p:cTn>
                              </p:par>
                              <p:par>
                                <p:cTn id="387" presetID="10" presetClass="entr" presetSubtype="0" fill="hold" grpId="0" nodeType="withEffect">
                                  <p:stCondLst>
                                    <p:cond delay="0"/>
                                  </p:stCondLst>
                                  <p:childTnLst>
                                    <p:set>
                                      <p:cBhvr>
                                        <p:cTn id="388" dur="1" fill="hold">
                                          <p:stCondLst>
                                            <p:cond delay="0"/>
                                          </p:stCondLst>
                                        </p:cTn>
                                        <p:tgtEl>
                                          <p:spTgt spid="75"/>
                                        </p:tgtEl>
                                        <p:attrNameLst>
                                          <p:attrName>style.visibility</p:attrName>
                                        </p:attrNameLst>
                                      </p:cBhvr>
                                      <p:to>
                                        <p:strVal val="visible"/>
                                      </p:to>
                                    </p:set>
                                    <p:animEffect transition="in" filter="fade">
                                      <p:cBhvr>
                                        <p:cTn id="389" dur="500"/>
                                        <p:tgtEl>
                                          <p:spTgt spid="75"/>
                                        </p:tgtEl>
                                      </p:cBhvr>
                                    </p:animEffect>
                                  </p:childTnLst>
                                </p:cTn>
                              </p:par>
                              <p:par>
                                <p:cTn id="390" presetID="10" presetClass="entr" presetSubtype="0" fill="hold" grpId="0" nodeType="withEffect">
                                  <p:stCondLst>
                                    <p:cond delay="0"/>
                                  </p:stCondLst>
                                  <p:childTnLst>
                                    <p:set>
                                      <p:cBhvr>
                                        <p:cTn id="391" dur="1" fill="hold">
                                          <p:stCondLst>
                                            <p:cond delay="0"/>
                                          </p:stCondLst>
                                        </p:cTn>
                                        <p:tgtEl>
                                          <p:spTgt spid="61"/>
                                        </p:tgtEl>
                                        <p:attrNameLst>
                                          <p:attrName>style.visibility</p:attrName>
                                        </p:attrNameLst>
                                      </p:cBhvr>
                                      <p:to>
                                        <p:strVal val="visible"/>
                                      </p:to>
                                    </p:set>
                                    <p:animEffect transition="in" filter="fade">
                                      <p:cBhvr>
                                        <p:cTn id="392" dur="500"/>
                                        <p:tgtEl>
                                          <p:spTgt spid="61"/>
                                        </p:tgtEl>
                                      </p:cBhvr>
                                    </p:animEffect>
                                  </p:childTnLst>
                                </p:cTn>
                              </p:par>
                              <p:par>
                                <p:cTn id="393" presetID="10" presetClass="entr" presetSubtype="0" fill="hold" grpId="0" nodeType="withEffect">
                                  <p:stCondLst>
                                    <p:cond delay="0"/>
                                  </p:stCondLst>
                                  <p:childTnLst>
                                    <p:set>
                                      <p:cBhvr>
                                        <p:cTn id="394" dur="1" fill="hold">
                                          <p:stCondLst>
                                            <p:cond delay="0"/>
                                          </p:stCondLst>
                                        </p:cTn>
                                        <p:tgtEl>
                                          <p:spTgt spid="27"/>
                                        </p:tgtEl>
                                        <p:attrNameLst>
                                          <p:attrName>style.visibility</p:attrName>
                                        </p:attrNameLst>
                                      </p:cBhvr>
                                      <p:to>
                                        <p:strVal val="visible"/>
                                      </p:to>
                                    </p:set>
                                    <p:animEffect transition="in" filter="fade">
                                      <p:cBhvr>
                                        <p:cTn id="395" dur="500"/>
                                        <p:tgtEl>
                                          <p:spTgt spid="27"/>
                                        </p:tgtEl>
                                      </p:cBhvr>
                                    </p:animEffect>
                                  </p:childTnLst>
                                </p:cTn>
                              </p:par>
                              <p:par>
                                <p:cTn id="396" presetID="10" presetClass="entr" presetSubtype="0" fill="hold" grpId="0" nodeType="withEffect">
                                  <p:stCondLst>
                                    <p:cond delay="0"/>
                                  </p:stCondLst>
                                  <p:childTnLst>
                                    <p:set>
                                      <p:cBhvr>
                                        <p:cTn id="397" dur="1" fill="hold">
                                          <p:stCondLst>
                                            <p:cond delay="0"/>
                                          </p:stCondLst>
                                        </p:cTn>
                                        <p:tgtEl>
                                          <p:spTgt spid="43"/>
                                        </p:tgtEl>
                                        <p:attrNameLst>
                                          <p:attrName>style.visibility</p:attrName>
                                        </p:attrNameLst>
                                      </p:cBhvr>
                                      <p:to>
                                        <p:strVal val="visible"/>
                                      </p:to>
                                    </p:set>
                                    <p:animEffect transition="in" filter="fade">
                                      <p:cBhvr>
                                        <p:cTn id="398" dur="500"/>
                                        <p:tgtEl>
                                          <p:spTgt spid="43"/>
                                        </p:tgtEl>
                                      </p:cBhvr>
                                    </p:animEffect>
                                  </p:childTnLst>
                                </p:cTn>
                              </p:par>
                              <p:par>
                                <p:cTn id="399" presetID="22" presetClass="entr" presetSubtype="4" fill="hold" grpId="0" nodeType="withEffect">
                                  <p:stCondLst>
                                    <p:cond delay="0"/>
                                  </p:stCondLst>
                                  <p:childTnLst>
                                    <p:set>
                                      <p:cBhvr>
                                        <p:cTn id="400" dur="1" fill="hold">
                                          <p:stCondLst>
                                            <p:cond delay="0"/>
                                          </p:stCondLst>
                                        </p:cTn>
                                        <p:tgtEl>
                                          <p:spTgt spid="76"/>
                                        </p:tgtEl>
                                        <p:attrNameLst>
                                          <p:attrName>style.visibility</p:attrName>
                                        </p:attrNameLst>
                                      </p:cBhvr>
                                      <p:to>
                                        <p:strVal val="visible"/>
                                      </p:to>
                                    </p:set>
                                    <p:animEffect transition="in" filter="wipe(down)">
                                      <p:cBhvr>
                                        <p:cTn id="401" dur="500"/>
                                        <p:tgtEl>
                                          <p:spTgt spid="76"/>
                                        </p:tgtEl>
                                      </p:cBhvr>
                                    </p:animEffect>
                                  </p:childTnLst>
                                </p:cTn>
                              </p:par>
                              <p:par>
                                <p:cTn id="402" presetID="22" presetClass="entr" presetSubtype="4" fill="hold" grpId="0" nodeType="withEffect">
                                  <p:stCondLst>
                                    <p:cond delay="0"/>
                                  </p:stCondLst>
                                  <p:childTnLst>
                                    <p:set>
                                      <p:cBhvr>
                                        <p:cTn id="403" dur="1" fill="hold">
                                          <p:stCondLst>
                                            <p:cond delay="0"/>
                                          </p:stCondLst>
                                        </p:cTn>
                                        <p:tgtEl>
                                          <p:spTgt spid="77"/>
                                        </p:tgtEl>
                                        <p:attrNameLst>
                                          <p:attrName>style.visibility</p:attrName>
                                        </p:attrNameLst>
                                      </p:cBhvr>
                                      <p:to>
                                        <p:strVal val="visible"/>
                                      </p:to>
                                    </p:set>
                                    <p:animEffect transition="in" filter="wipe(down)">
                                      <p:cBhvr>
                                        <p:cTn id="404" dur="500"/>
                                        <p:tgtEl>
                                          <p:spTgt spid="77"/>
                                        </p:tgtEl>
                                      </p:cBhvr>
                                    </p:animEffect>
                                  </p:childTnLst>
                                </p:cTn>
                              </p:par>
                              <p:par>
                                <p:cTn id="405" presetID="22" presetClass="entr" presetSubtype="4" fill="hold" grpId="0" nodeType="withEffect">
                                  <p:stCondLst>
                                    <p:cond delay="0"/>
                                  </p:stCondLst>
                                  <p:childTnLst>
                                    <p:set>
                                      <p:cBhvr>
                                        <p:cTn id="406" dur="1" fill="hold">
                                          <p:stCondLst>
                                            <p:cond delay="0"/>
                                          </p:stCondLst>
                                        </p:cTn>
                                        <p:tgtEl>
                                          <p:spTgt spid="78"/>
                                        </p:tgtEl>
                                        <p:attrNameLst>
                                          <p:attrName>style.visibility</p:attrName>
                                        </p:attrNameLst>
                                      </p:cBhvr>
                                      <p:to>
                                        <p:strVal val="visible"/>
                                      </p:to>
                                    </p:set>
                                    <p:animEffect transition="in" filter="wipe(down)">
                                      <p:cBhvr>
                                        <p:cTn id="40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10" grpId="0" animBg="1"/>
      <p:bldP spid="32" grpId="0" animBg="1"/>
      <p:bldP spid="27" grpId="0" animBg="1"/>
      <p:bldP spid="28" grpId="0"/>
      <p:bldP spid="5" grpId="0"/>
      <p:bldP spid="6" grpId="0"/>
      <p:bldP spid="11" grpId="0" animBg="1"/>
      <p:bldP spid="47" grpId="0" animBg="1"/>
      <p:bldP spid="48" grpId="0" animBg="1"/>
      <p:bldP spid="49" grpId="0" animBg="1"/>
      <p:bldP spid="50" grpId="0" animBg="1"/>
      <p:bldP spid="29" grpId="0" animBg="1"/>
      <p:bldP spid="29" grpId="1" animBg="1"/>
      <p:bldP spid="29" grpId="2" animBg="1"/>
      <p:bldP spid="30" grpId="0" animBg="1"/>
      <p:bldP spid="30" grpId="1" animBg="1"/>
      <p:bldP spid="30" grpId="2" animBg="1"/>
      <p:bldP spid="31" grpId="0" animBg="1"/>
      <p:bldP spid="31" grpId="1" animBg="1"/>
      <p:bldP spid="31"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3" grpId="0" animBg="1"/>
      <p:bldP spid="44" grpId="0" animBg="1"/>
      <p:bldP spid="44" grpId="1" animBg="1"/>
      <p:bldP spid="44" grpId="2" animBg="1"/>
      <p:bldP spid="45" grpId="0" animBg="1"/>
      <p:bldP spid="45" grpId="1" animBg="1"/>
      <p:bldP spid="45" grpId="2" animBg="1"/>
      <p:bldP spid="46" grpId="0" animBg="1"/>
      <p:bldP spid="46" grpId="1" animBg="1"/>
      <p:bldP spid="46"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P spid="54" grpId="1" animBg="1"/>
      <p:bldP spid="54" grpId="2" animBg="1"/>
      <p:bldP spid="55" grpId="0" animBg="1"/>
      <p:bldP spid="55" grpId="1" animBg="1"/>
      <p:bldP spid="55" grpId="2" animBg="1"/>
      <p:bldP spid="56" grpId="0" animBg="1"/>
      <p:bldP spid="56" grpId="1" animBg="1"/>
      <p:bldP spid="56" grpId="2" animBg="1"/>
      <p:bldP spid="57" grpId="0" animBg="1"/>
      <p:bldP spid="57" grpId="1" animBg="1"/>
      <p:bldP spid="57" grpId="2" animBg="1"/>
      <p:bldP spid="58" grpId="0" animBg="1"/>
      <p:bldP spid="58" grpId="1" animBg="1"/>
      <p:bldP spid="58" grpId="2" animBg="1"/>
      <p:bldP spid="59" grpId="0" animBg="1"/>
      <p:bldP spid="59" grpId="1" animBg="1"/>
      <p:bldP spid="59" grpId="2" animBg="1"/>
      <p:bldP spid="60" grpId="0" animBg="1"/>
      <p:bldP spid="61" grpId="0" animBg="1"/>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5" grpId="2" animBg="1"/>
      <p:bldP spid="66" grpId="0" animBg="1"/>
      <p:bldP spid="66" grpId="1" animBg="1"/>
      <p:bldP spid="66" grpId="2" animBg="1"/>
      <p:bldP spid="67" grpId="0" animBg="1"/>
      <p:bldP spid="67" grpId="1" animBg="1"/>
      <p:bldP spid="67" grpId="2" animBg="1"/>
      <p:bldP spid="68" grpId="0" animBg="1"/>
      <p:bldP spid="68" grpId="1" animBg="1"/>
      <p:bldP spid="68" grpId="2" animBg="1"/>
      <p:bldP spid="69" grpId="0" animBg="1"/>
      <p:bldP spid="69" grpId="1" animBg="1"/>
      <p:bldP spid="69" grpId="2" animBg="1"/>
      <p:bldP spid="70" grpId="0" animBg="1"/>
      <p:bldP spid="70" grpId="1" animBg="1"/>
      <p:bldP spid="70" grpId="2" animBg="1"/>
      <p:bldP spid="71" grpId="0" animBg="1"/>
      <p:bldP spid="71" grpId="1" animBg="1"/>
      <p:bldP spid="71" grpId="2" animBg="1"/>
      <p:bldP spid="72" grpId="0" animBg="1"/>
      <p:bldP spid="72" grpId="1" animBg="1"/>
      <p:bldP spid="72" grpId="2" animBg="1"/>
      <p:bldP spid="73" grpId="0" animBg="1"/>
      <p:bldP spid="73" grpId="1" animBg="1"/>
      <p:bldP spid="73" grpId="2" animBg="1"/>
      <p:bldP spid="74" grpId="0" animBg="1"/>
      <p:bldP spid="75" grpId="0" animBg="1"/>
      <p:bldP spid="76" grpId="0" animBg="1"/>
      <p:bldP spid="77" grpId="0" animBg="1"/>
      <p:bldP spid="7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Chart 63"/>
          <p:cNvGraphicFramePr>
            <a:graphicFrameLocks/>
          </p:cNvGraphicFramePr>
          <p:nvPr/>
        </p:nvGraphicFramePr>
        <p:xfrm>
          <a:off x="846314" y="897229"/>
          <a:ext cx="7127725" cy="55802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915400" cy="1066800"/>
          </a:xfrm>
        </p:spPr>
        <p:txBody>
          <a:bodyPr/>
          <a:lstStyle/>
          <a:p>
            <a:r>
              <a:rPr lang="en-US" dirty="0"/>
              <a:t>Read Mapping Execution Time Breakdown </a:t>
            </a:r>
          </a:p>
        </p:txBody>
      </p:sp>
    </p:spTree>
    <p:extLst>
      <p:ext uri="{BB962C8B-B14F-4D97-AF65-F5344CB8AC3E}">
        <p14:creationId xmlns:p14="http://schemas.microsoft.com/office/powerpoint/2010/main" val="2523142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Read Alignment/Verification</a:t>
            </a:r>
          </a:p>
        </p:txBody>
      </p:sp>
      <p:sp>
        <p:nvSpPr>
          <p:cNvPr id="5" name="Content Placeholder 4"/>
          <p:cNvSpPr>
            <a:spLocks noGrp="1"/>
          </p:cNvSpPr>
          <p:nvPr>
            <p:ph idx="1"/>
          </p:nvPr>
        </p:nvSpPr>
        <p:spPr>
          <a:xfrm>
            <a:off x="228600" y="1052736"/>
            <a:ext cx="8610600" cy="5195664"/>
          </a:xfrm>
        </p:spPr>
        <p:txBody>
          <a:bodyPr/>
          <a:lstStyle/>
          <a:p>
            <a:r>
              <a:rPr lang="en-US" b="1" u="sng" dirty="0"/>
              <a:t>Edit distance </a:t>
            </a:r>
            <a:r>
              <a:rPr lang="en-US" dirty="0"/>
              <a:t>is defined as the minimum number of edits (i.e. insertions, deletions, or substitutions) needed to make the read exactly match the reference segment.</a:t>
            </a:r>
          </a:p>
        </p:txBody>
      </p:sp>
      <p:graphicFrame>
        <p:nvGraphicFramePr>
          <p:cNvPr id="10" name="Table 9"/>
          <p:cNvGraphicFramePr>
            <a:graphicFrameLocks noGrp="1"/>
          </p:cNvGraphicFramePr>
          <p:nvPr/>
        </p:nvGraphicFramePr>
        <p:xfrm>
          <a:off x="2560320" y="3229341"/>
          <a:ext cx="4023360" cy="914400"/>
        </p:xfrm>
        <a:graphic>
          <a:graphicData uri="http://schemas.openxmlformats.org/drawingml/2006/table">
            <a:tbl>
              <a:tblPr/>
              <a:tblGrid>
                <a:gridCol w="335280">
                  <a:extLst>
                    <a:ext uri="{9D8B030D-6E8A-4147-A177-3AD203B41FA5}">
                      <a16:colId xmlns:a16="http://schemas.microsoft.com/office/drawing/2014/main" val="20000"/>
                    </a:ext>
                  </a:extLst>
                </a:gridCol>
                <a:gridCol w="335280">
                  <a:extLst>
                    <a:ext uri="{9D8B030D-6E8A-4147-A177-3AD203B41FA5}">
                      <a16:colId xmlns:a16="http://schemas.microsoft.com/office/drawing/2014/main" val="20001"/>
                    </a:ext>
                  </a:extLst>
                </a:gridCol>
                <a:gridCol w="335280">
                  <a:extLst>
                    <a:ext uri="{9D8B030D-6E8A-4147-A177-3AD203B41FA5}">
                      <a16:colId xmlns:a16="http://schemas.microsoft.com/office/drawing/2014/main" val="20002"/>
                    </a:ext>
                  </a:extLst>
                </a:gridCol>
                <a:gridCol w="335280">
                  <a:extLst>
                    <a:ext uri="{9D8B030D-6E8A-4147-A177-3AD203B41FA5}">
                      <a16:colId xmlns:a16="http://schemas.microsoft.com/office/drawing/2014/main" val="20003"/>
                    </a:ext>
                  </a:extLst>
                </a:gridCol>
                <a:gridCol w="335280">
                  <a:extLst>
                    <a:ext uri="{9D8B030D-6E8A-4147-A177-3AD203B41FA5}">
                      <a16:colId xmlns:a16="http://schemas.microsoft.com/office/drawing/2014/main" val="20004"/>
                    </a:ext>
                  </a:extLst>
                </a:gridCol>
                <a:gridCol w="335280">
                  <a:extLst>
                    <a:ext uri="{9D8B030D-6E8A-4147-A177-3AD203B41FA5}">
                      <a16:colId xmlns:a16="http://schemas.microsoft.com/office/drawing/2014/main" val="20005"/>
                    </a:ext>
                  </a:extLst>
                </a:gridCol>
                <a:gridCol w="335280">
                  <a:extLst>
                    <a:ext uri="{9D8B030D-6E8A-4147-A177-3AD203B41FA5}">
                      <a16:colId xmlns:a16="http://schemas.microsoft.com/office/drawing/2014/main" val="20006"/>
                    </a:ext>
                  </a:extLst>
                </a:gridCol>
                <a:gridCol w="335280">
                  <a:extLst>
                    <a:ext uri="{9D8B030D-6E8A-4147-A177-3AD203B41FA5}">
                      <a16:colId xmlns:a16="http://schemas.microsoft.com/office/drawing/2014/main" val="20007"/>
                    </a:ext>
                  </a:extLst>
                </a:gridCol>
                <a:gridCol w="335280">
                  <a:extLst>
                    <a:ext uri="{9D8B030D-6E8A-4147-A177-3AD203B41FA5}">
                      <a16:colId xmlns:a16="http://schemas.microsoft.com/office/drawing/2014/main" val="20008"/>
                    </a:ext>
                  </a:extLst>
                </a:gridCol>
                <a:gridCol w="335280">
                  <a:extLst>
                    <a:ext uri="{9D8B030D-6E8A-4147-A177-3AD203B41FA5}">
                      <a16:colId xmlns:a16="http://schemas.microsoft.com/office/drawing/2014/main" val="20009"/>
                    </a:ext>
                  </a:extLst>
                </a:gridCol>
                <a:gridCol w="335280">
                  <a:extLst>
                    <a:ext uri="{9D8B030D-6E8A-4147-A177-3AD203B41FA5}">
                      <a16:colId xmlns:a16="http://schemas.microsoft.com/office/drawing/2014/main" val="20010"/>
                    </a:ext>
                  </a:extLst>
                </a:gridCol>
                <a:gridCol w="335280">
                  <a:extLst>
                    <a:ext uri="{9D8B030D-6E8A-4147-A177-3AD203B41FA5}">
                      <a16:colId xmlns:a16="http://schemas.microsoft.com/office/drawing/2014/main" val="20011"/>
                    </a:ext>
                  </a:extLst>
                </a:gridCol>
              </a:tblGrid>
              <a:tr h="316416">
                <a:tc>
                  <a:txBody>
                    <a:bodyPr/>
                    <a:lstStyle/>
                    <a:p>
                      <a:pPr algn="ctr"/>
                      <a:r>
                        <a:rPr lang="en-US" sz="24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24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ar-SA" sz="2400" dirty="0"/>
                        <a:t>-</a:t>
                      </a:r>
                      <a:endParaRPr lang="en-US" sz="24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24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H</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24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D</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316416">
                <a:tc>
                  <a:txBody>
                    <a:bodyPr/>
                    <a:lstStyle/>
                    <a:p>
                      <a:pPr algn="ctr"/>
                      <a:r>
                        <a:rPr lang="en-US" sz="2400"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2400" dirty="0"/>
                        <a:t>W</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2400" dirty="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24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24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D</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1"/>
                  </a:ext>
                </a:extLst>
              </a:tr>
            </a:tbl>
          </a:graphicData>
        </a:graphic>
      </p:graphicFrame>
      <p:sp>
        <p:nvSpPr>
          <p:cNvPr id="20" name="Rectangle 19"/>
          <p:cNvSpPr/>
          <p:nvPr/>
        </p:nvSpPr>
        <p:spPr>
          <a:xfrm>
            <a:off x="2606807" y="2706519"/>
            <a:ext cx="3930387"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NETHERLANDS x SWITZERLAND</a:t>
            </a:r>
          </a:p>
        </p:txBody>
      </p:sp>
      <p:graphicFrame>
        <p:nvGraphicFramePr>
          <p:cNvPr id="22" name="Table 21"/>
          <p:cNvGraphicFramePr>
            <a:graphicFrameLocks noGrp="1"/>
          </p:cNvGraphicFramePr>
          <p:nvPr/>
        </p:nvGraphicFramePr>
        <p:xfrm>
          <a:off x="3578914" y="4941168"/>
          <a:ext cx="1986172" cy="975360"/>
        </p:xfrm>
        <a:graphic>
          <a:graphicData uri="http://schemas.openxmlformats.org/drawingml/2006/table">
            <a:tbl>
              <a:tblPr firstRow="1" bandRow="1">
                <a:tableStyleId>{5C22544A-7EE6-4342-B048-85BDC9FD1C3A}</a:tableStyleId>
              </a:tblPr>
              <a:tblGrid>
                <a:gridCol w="1986172">
                  <a:extLst>
                    <a:ext uri="{9D8B030D-6E8A-4147-A177-3AD203B41FA5}">
                      <a16:colId xmlns:a16="http://schemas.microsoft.com/office/drawing/2014/main" val="20000"/>
                    </a:ext>
                  </a:extLst>
                </a:gridCol>
              </a:tblGrid>
              <a:tr h="243840">
                <a:tc>
                  <a:txBody>
                    <a:bodyPr/>
                    <a:lstStyle/>
                    <a:p>
                      <a:pPr algn="ctr"/>
                      <a:r>
                        <a:rPr lang="en-US" sz="1600" b="0" cap="none" spc="0" dirty="0">
                          <a:ln w="0"/>
                          <a:solidFill>
                            <a:schemeClr val="tx1"/>
                          </a:solidFill>
                          <a:effectLst/>
                        </a:rPr>
                        <a:t>m</a:t>
                      </a:r>
                      <a:r>
                        <a:rPr lang="ar-SA" sz="1600" b="0" cap="none" spc="0" dirty="0">
                          <a:ln w="0"/>
                          <a:solidFill>
                            <a:schemeClr val="tx1"/>
                          </a:solidFill>
                          <a:effectLst/>
                        </a:rPr>
                        <a:t>atch</a:t>
                      </a:r>
                      <a:endParaRPr lang="en-US" sz="1600" b="0" cap="none" spc="0" dirty="0">
                        <a:ln w="0"/>
                        <a:solidFill>
                          <a:schemeClr val="tx1"/>
                        </a:solidFill>
                        <a:effectLst/>
                      </a:endParaRPr>
                    </a:p>
                  </a:txBody>
                  <a:tcPr marL="0" marR="0" marT="0" marB="0">
                    <a:solidFill>
                      <a:srgbClr val="FFFF00"/>
                    </a:solidFill>
                  </a:tcPr>
                </a:tc>
                <a:extLst>
                  <a:ext uri="{0D108BD9-81ED-4DB2-BD59-A6C34878D82A}">
                    <a16:rowId xmlns:a16="http://schemas.microsoft.com/office/drawing/2014/main" val="10000"/>
                  </a:ext>
                </a:extLst>
              </a:tr>
              <a:tr h="243840">
                <a:tc>
                  <a:txBody>
                    <a:bodyPr/>
                    <a:lstStyle/>
                    <a:p>
                      <a:pPr algn="ctr"/>
                      <a:r>
                        <a:rPr lang="en-US" sz="1600" b="0" cap="none" spc="0" dirty="0">
                          <a:ln w="0"/>
                          <a:solidFill>
                            <a:schemeClr val="tx1"/>
                          </a:solidFill>
                          <a:effectLst/>
                        </a:rPr>
                        <a:t>d</a:t>
                      </a:r>
                      <a:r>
                        <a:rPr lang="ar-SA" sz="1600" b="0" cap="none" spc="0" dirty="0">
                          <a:ln w="0"/>
                          <a:solidFill>
                            <a:schemeClr val="tx1"/>
                          </a:solidFill>
                          <a:effectLst/>
                        </a:rPr>
                        <a:t>eletion</a:t>
                      </a:r>
                      <a:endParaRPr lang="en-US" sz="1600" b="0" cap="none" spc="0" dirty="0">
                        <a:ln w="0"/>
                        <a:solidFill>
                          <a:schemeClr val="tx1"/>
                        </a:solidFill>
                        <a:effectLst/>
                      </a:endParaRPr>
                    </a:p>
                  </a:txBody>
                  <a:tcPr marL="0" marR="0" marT="0" marB="0">
                    <a:solidFill>
                      <a:srgbClr val="FF66FF"/>
                    </a:solidFill>
                  </a:tcPr>
                </a:tc>
                <a:extLst>
                  <a:ext uri="{0D108BD9-81ED-4DB2-BD59-A6C34878D82A}">
                    <a16:rowId xmlns:a16="http://schemas.microsoft.com/office/drawing/2014/main" val="10001"/>
                  </a:ext>
                </a:extLst>
              </a:tr>
              <a:tr h="243840">
                <a:tc>
                  <a:txBody>
                    <a:bodyPr/>
                    <a:lstStyle/>
                    <a:p>
                      <a:pPr algn="ctr"/>
                      <a:r>
                        <a:rPr lang="en-US" sz="1600" b="0" cap="none" spc="0" dirty="0">
                          <a:ln w="0"/>
                          <a:solidFill>
                            <a:schemeClr val="tx1"/>
                          </a:solidFill>
                          <a:effectLst/>
                        </a:rPr>
                        <a:t>i</a:t>
                      </a:r>
                      <a:r>
                        <a:rPr lang="ar-SA" sz="1600" b="0" cap="none" spc="0" dirty="0">
                          <a:ln w="0"/>
                          <a:solidFill>
                            <a:schemeClr val="tx1"/>
                          </a:solidFill>
                          <a:effectLst/>
                        </a:rPr>
                        <a:t>nsertion </a:t>
                      </a:r>
                      <a:endParaRPr lang="en-US" sz="1600" b="0" cap="none" spc="0" dirty="0">
                        <a:ln w="0"/>
                        <a:solidFill>
                          <a:schemeClr val="tx1"/>
                        </a:solidFill>
                        <a:effectLst/>
                      </a:endParaRPr>
                    </a:p>
                  </a:txBody>
                  <a:tcPr marL="0" marR="0" marT="0" marB="0">
                    <a:solidFill>
                      <a:srgbClr val="00B0F0"/>
                    </a:solidFill>
                  </a:tcPr>
                </a:tc>
                <a:extLst>
                  <a:ext uri="{0D108BD9-81ED-4DB2-BD59-A6C34878D82A}">
                    <a16:rowId xmlns:a16="http://schemas.microsoft.com/office/drawing/2014/main" val="10002"/>
                  </a:ext>
                </a:extLst>
              </a:tr>
              <a:tr h="243840">
                <a:tc>
                  <a:txBody>
                    <a:bodyPr/>
                    <a:lstStyle/>
                    <a:p>
                      <a:pPr algn="ctr"/>
                      <a:r>
                        <a:rPr lang="ar-SA" sz="1600" b="0" cap="none" spc="0" dirty="0">
                          <a:ln w="0"/>
                          <a:solidFill>
                            <a:schemeClr val="tx1"/>
                          </a:solidFill>
                          <a:effectLst/>
                        </a:rPr>
                        <a:t>mismatch</a:t>
                      </a:r>
                      <a:endParaRPr lang="en-US" sz="1600" b="0" cap="none" spc="0" dirty="0">
                        <a:ln w="0"/>
                        <a:solidFill>
                          <a:schemeClr val="tx1"/>
                        </a:solidFill>
                        <a:effectLst/>
                      </a:endParaRPr>
                    </a:p>
                  </a:txBody>
                  <a:tcPr marL="0" marR="0" marT="0" marB="0">
                    <a:solidFill>
                      <a:srgbClr val="92D05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85758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Challenges in Read Mapping</a:t>
            </a:r>
          </a:p>
        </p:txBody>
      </p:sp>
      <p:sp>
        <p:nvSpPr>
          <p:cNvPr id="3" name="内容占位符 2"/>
          <p:cNvSpPr>
            <a:spLocks noGrp="1"/>
          </p:cNvSpPr>
          <p:nvPr>
            <p:ph idx="1"/>
          </p:nvPr>
        </p:nvSpPr>
        <p:spPr/>
        <p:txBody>
          <a:bodyPr/>
          <a:lstStyle/>
          <a:p>
            <a:r>
              <a:rPr lang="en-US" sz="2000" dirty="0">
                <a:solidFill>
                  <a:srgbClr val="0000FF"/>
                </a:solidFill>
              </a:rPr>
              <a:t>Need to find many mappings of each read</a:t>
            </a:r>
          </a:p>
          <a:p>
            <a:pPr lvl="1"/>
            <a:r>
              <a:rPr lang="en-US" sz="2000" dirty="0"/>
              <a:t>A short read may map to many locations, especially with High-Throughput DNA Sequencing technologies</a:t>
            </a:r>
          </a:p>
          <a:p>
            <a:pPr lvl="1"/>
            <a:r>
              <a:rPr lang="en-US" sz="2000" dirty="0">
                <a:solidFill>
                  <a:srgbClr val="FF0000"/>
                </a:solidFill>
              </a:rPr>
              <a:t>How can we find all mappings efficiently?</a:t>
            </a:r>
          </a:p>
          <a:p>
            <a:pPr lvl="1"/>
            <a:endParaRPr lang="en-US" sz="2000" dirty="0"/>
          </a:p>
          <a:p>
            <a:r>
              <a:rPr lang="en-US" sz="2000" dirty="0">
                <a:solidFill>
                  <a:srgbClr val="0000FF"/>
                </a:solidFill>
              </a:rPr>
              <a:t>Need to tolerate small variances/errors in each read</a:t>
            </a:r>
          </a:p>
          <a:p>
            <a:pPr lvl="1"/>
            <a:r>
              <a:rPr lang="en-US" sz="2000" dirty="0"/>
              <a:t>Each individual is different: Subject’s DNA may slightly differ from the reference (Mismatches, insertions, deletions)</a:t>
            </a:r>
          </a:p>
          <a:p>
            <a:pPr lvl="1"/>
            <a:r>
              <a:rPr lang="en-US" sz="2000" dirty="0">
                <a:solidFill>
                  <a:srgbClr val="FF0000"/>
                </a:solidFill>
              </a:rPr>
              <a:t>How can we efficiently map each read with up to </a:t>
            </a:r>
            <a:r>
              <a:rPr lang="en-US" sz="2000" i="1" dirty="0">
                <a:solidFill>
                  <a:srgbClr val="FF0000"/>
                </a:solidFill>
              </a:rPr>
              <a:t>e</a:t>
            </a:r>
            <a:r>
              <a:rPr lang="en-US" sz="2000" dirty="0">
                <a:solidFill>
                  <a:srgbClr val="FF0000"/>
                </a:solidFill>
              </a:rPr>
              <a:t> errors present?</a:t>
            </a:r>
          </a:p>
          <a:p>
            <a:endParaRPr lang="en-US" sz="2000" dirty="0"/>
          </a:p>
          <a:p>
            <a:r>
              <a:rPr lang="en-US" sz="2000" dirty="0">
                <a:solidFill>
                  <a:srgbClr val="0000FF"/>
                </a:solidFill>
              </a:rPr>
              <a:t>Need to map each read very fast (i.e., performance is important)</a:t>
            </a:r>
          </a:p>
          <a:p>
            <a:pPr lvl="1"/>
            <a:r>
              <a:rPr lang="en-US" sz="2000" dirty="0"/>
              <a:t>Human DNA is 3.2 billion base pairs long </a:t>
            </a:r>
            <a:r>
              <a:rPr lang="en-US" sz="2000" dirty="0">
                <a:sym typeface="Wingdings"/>
              </a:rPr>
              <a:t> </a:t>
            </a:r>
            <a:r>
              <a:rPr lang="en-US" sz="2000" dirty="0"/>
              <a:t>Millions to billions of reads (State-of-the-art mappers take weeks to map a human’s DNA)</a:t>
            </a:r>
          </a:p>
          <a:p>
            <a:pPr lvl="1"/>
            <a:r>
              <a:rPr lang="en-US" sz="2000" dirty="0">
                <a:solidFill>
                  <a:srgbClr val="FF0000"/>
                </a:solidFill>
              </a:rPr>
              <a:t>How can we design a much higher performance read mapper?</a:t>
            </a:r>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82655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389"/>
            <a:ext cx="8610600" cy="1066800"/>
          </a:xfrm>
        </p:spPr>
        <p:txBody>
          <a:bodyPr/>
          <a:lstStyle/>
          <a:p>
            <a:r>
              <a:rPr lang="en-US" dirty="0"/>
              <a:t>Why Is Read Alignment Slow?</a:t>
            </a:r>
          </a:p>
        </p:txBody>
      </p:sp>
      <p:sp>
        <p:nvSpPr>
          <p:cNvPr id="13" name="Content Placeholder 12"/>
          <p:cNvSpPr>
            <a:spLocks noGrp="1"/>
          </p:cNvSpPr>
          <p:nvPr>
            <p:ph idx="1"/>
          </p:nvPr>
        </p:nvSpPr>
        <p:spPr>
          <a:xfrm>
            <a:off x="228600" y="1371600"/>
            <a:ext cx="4546600" cy="990484"/>
          </a:xfrm>
        </p:spPr>
        <p:txBody>
          <a:bodyPr/>
          <a:lstStyle/>
          <a:p>
            <a:r>
              <a:rPr lang="en-US" dirty="0">
                <a:solidFill>
                  <a:srgbClr val="FF0000"/>
                </a:solidFill>
                <a:effectLst>
                  <a:outerShdw blurRad="38100" dist="38100" dir="2700000" algn="tl">
                    <a:srgbClr val="000000">
                      <a:alpha val="43137"/>
                    </a:srgbClr>
                  </a:outerShdw>
                </a:effectLst>
              </a:rPr>
              <a:t>Quadratic-time</a:t>
            </a:r>
            <a:r>
              <a:rPr lang="en-US" dirty="0"/>
              <a:t> dynamic-programming algorithm(s)</a:t>
            </a:r>
          </a:p>
          <a:p>
            <a:endParaRPr lang="en-US" dirty="0"/>
          </a:p>
        </p:txBody>
      </p:sp>
      <p:graphicFrame>
        <p:nvGraphicFramePr>
          <p:cNvPr id="3" name="Object 2"/>
          <p:cNvGraphicFramePr>
            <a:graphicFrameLocks noChangeAspect="1"/>
          </p:cNvGraphicFramePr>
          <p:nvPr/>
        </p:nvGraphicFramePr>
        <p:xfrm>
          <a:off x="4533900" y="1481817"/>
          <a:ext cx="4170868" cy="4717563"/>
        </p:xfrm>
        <a:graphic>
          <a:graphicData uri="http://schemas.openxmlformats.org/presentationml/2006/ole">
            <mc:AlternateContent xmlns:mc="http://schemas.openxmlformats.org/markup-compatibility/2006">
              <mc:Choice xmlns:v="urn:schemas-microsoft-com:vml" Requires="v">
                <p:oleObj spid="_x0000_s117793" name="Visio" r:id="rId4" imgW="1138581" imgH="1228784" progId="Visio.Drawing.11">
                  <p:embed/>
                </p:oleObj>
              </mc:Choice>
              <mc:Fallback>
                <p:oleObj name="Visio" r:id="rId4" imgW="1138581" imgH="1228784" progId="Visio.Drawing.11">
                  <p:embed/>
                  <p:pic>
                    <p:nvPicPr>
                      <p:cNvPr id="3" name="Object 2"/>
                      <p:cNvPicPr/>
                      <p:nvPr/>
                    </p:nvPicPr>
                    <p:blipFill>
                      <a:blip r:embed="rId5"/>
                      <a:stretch>
                        <a:fillRect/>
                      </a:stretch>
                    </p:blipFill>
                    <p:spPr>
                      <a:xfrm>
                        <a:off x="4533900" y="1481817"/>
                        <a:ext cx="4170868" cy="4717563"/>
                      </a:xfrm>
                      <a:prstGeom prst="rect">
                        <a:avLst/>
                      </a:prstGeom>
                    </p:spPr>
                  </p:pic>
                </p:oleObj>
              </mc:Fallback>
            </mc:AlternateContent>
          </a:graphicData>
        </a:graphic>
      </p:graphicFrame>
      <p:sp>
        <p:nvSpPr>
          <p:cNvPr id="11" name="Rectangle 10"/>
          <p:cNvSpPr/>
          <p:nvPr/>
        </p:nvSpPr>
        <p:spPr>
          <a:xfrm>
            <a:off x="5573486" y="1944914"/>
            <a:ext cx="3131282" cy="3164115"/>
          </a:xfrm>
          <a:prstGeom prst="rect">
            <a:avLst/>
          </a:prstGeom>
          <a:solidFill>
            <a:schemeClr val="bg1">
              <a:alpha val="73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grpSp>
        <p:nvGrpSpPr>
          <p:cNvPr id="10" name="Group 9"/>
          <p:cNvGrpSpPr/>
          <p:nvPr/>
        </p:nvGrpSpPr>
        <p:grpSpPr>
          <a:xfrm>
            <a:off x="5733143" y="2133600"/>
            <a:ext cx="2663374" cy="522510"/>
            <a:chOff x="5733143" y="2133600"/>
            <a:chExt cx="2663374" cy="522510"/>
          </a:xfrm>
        </p:grpSpPr>
        <p:cxnSp>
          <p:nvCxnSpPr>
            <p:cNvPr id="5" name="Straight Arrow Connector 4"/>
            <p:cNvCxnSpPr/>
            <p:nvPr/>
          </p:nvCxnSpPr>
          <p:spPr>
            <a:xfrm>
              <a:off x="5733143" y="213360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769431" y="2416626"/>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762176" y="265611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769432" y="2148114"/>
              <a:ext cx="2489197" cy="213970"/>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776692" y="2431140"/>
              <a:ext cx="2489197" cy="213970"/>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6734629" y="2699660"/>
            <a:ext cx="8273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ahoma"/>
                <a:ea typeface="+mn-ea"/>
                <a:cs typeface="+mn-cs"/>
              </a:rPr>
              <a:t>etc</a:t>
            </a:r>
            <a:endPar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a:ea typeface="+mn-ea"/>
              <a:cs typeface="+mn-cs"/>
            </a:endParaRPr>
          </a:p>
        </p:txBody>
      </p:sp>
      <p:grpSp>
        <p:nvGrpSpPr>
          <p:cNvPr id="33" name="Group 32"/>
          <p:cNvGrpSpPr/>
          <p:nvPr/>
        </p:nvGrpSpPr>
        <p:grpSpPr>
          <a:xfrm rot="16200000" flipH="1">
            <a:off x="4695548" y="3236690"/>
            <a:ext cx="2663374" cy="522510"/>
            <a:chOff x="5733143" y="2133600"/>
            <a:chExt cx="2663374" cy="522510"/>
          </a:xfrm>
        </p:grpSpPr>
        <p:cxnSp>
          <p:nvCxnSpPr>
            <p:cNvPr id="34" name="Straight Arrow Connector 33"/>
            <p:cNvCxnSpPr/>
            <p:nvPr/>
          </p:nvCxnSpPr>
          <p:spPr>
            <a:xfrm>
              <a:off x="5733143" y="213360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769431" y="2416626"/>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762176" y="265611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769432" y="2148114"/>
              <a:ext cx="2489197" cy="213970"/>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5776692" y="2431140"/>
              <a:ext cx="2489197" cy="213970"/>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6366424" y="3447146"/>
            <a:ext cx="8273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ahoma"/>
                <a:ea typeface="+mn-ea"/>
                <a:cs typeface="+mn-cs"/>
              </a:rPr>
              <a:t>etc</a:t>
            </a:r>
            <a:endPar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a:ea typeface="+mn-ea"/>
              <a:cs typeface="+mn-cs"/>
            </a:endParaRPr>
          </a:p>
        </p:txBody>
      </p:sp>
      <p:sp>
        <p:nvSpPr>
          <p:cNvPr id="48" name="Content Placeholder 12"/>
          <p:cNvSpPr txBox="1">
            <a:spLocks/>
          </p:cNvSpPr>
          <p:nvPr/>
        </p:nvSpPr>
        <p:spPr bwMode="auto">
          <a:xfrm>
            <a:off x="213106" y="3102315"/>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ahoma"/>
                <a:ea typeface="+mn-ea"/>
                <a:cs typeface="+mn-cs"/>
              </a:rPr>
              <a:t>Data dependencies </a:t>
            </a:r>
            <a:r>
              <a:rPr kumimoji="0" lang="en-US" sz="2400" b="0" i="0" u="none" strike="noStrike" kern="0" cap="none" spc="0" normalizeH="0" baseline="0" noProof="0" dirty="0">
                <a:ln>
                  <a:noFill/>
                </a:ln>
                <a:solidFill>
                  <a:srgbClr val="000000"/>
                </a:solidFill>
                <a:effectLst/>
                <a:uLnTx/>
                <a:uFillTx/>
                <a:latin typeface="Tahoma"/>
                <a:ea typeface="+mn-ea"/>
                <a:cs typeface="+mn-cs"/>
              </a:rPr>
              <a:t>limit the computation parallelism</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2400" b="0" i="0" u="none" strike="noStrike" kern="0" cap="none" spc="0" normalizeH="0" baseline="0" noProof="0" dirty="0">
              <a:ln>
                <a:noFill/>
              </a:ln>
              <a:solidFill>
                <a:srgbClr val="000000"/>
              </a:solidFill>
              <a:effectLst/>
              <a:uLnTx/>
              <a:uFillTx/>
              <a:latin typeface="Tahoma"/>
              <a:ea typeface="+mn-ea"/>
              <a:cs typeface="+mn-cs"/>
            </a:endParaRPr>
          </a:p>
        </p:txBody>
      </p:sp>
      <p:sp>
        <p:nvSpPr>
          <p:cNvPr id="49" name="Content Placeholder 12"/>
          <p:cNvSpPr txBox="1">
            <a:spLocks/>
          </p:cNvSpPr>
          <p:nvPr/>
        </p:nvSpPr>
        <p:spPr bwMode="auto">
          <a:xfrm>
            <a:off x="228600" y="4829632"/>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ahoma"/>
                <a:ea typeface="+mn-ea"/>
                <a:cs typeface="+mn-cs"/>
              </a:rPr>
              <a:t>Entire matrix</a:t>
            </a:r>
            <a:r>
              <a:rPr kumimoji="0" lang="en-US" sz="2400" b="0" i="0" u="none" strike="noStrike" kern="0" cap="none" spc="0" normalizeH="0" baseline="0" noProof="0" dirty="0">
                <a:ln>
                  <a:noFill/>
                </a:ln>
                <a:solidFill>
                  <a:srgbClr val="000000"/>
                </a:solidFill>
                <a:effectLst/>
                <a:uLnTx/>
                <a:uFillTx/>
                <a:latin typeface="Tahoma"/>
                <a:ea typeface="+mn-ea"/>
                <a:cs typeface="+mn-cs"/>
              </a:rPr>
              <a:t> computed even though strings may be dissimilar</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2400" b="0" i="0" u="none" strike="noStrike" kern="0" cap="none" spc="0" normalizeH="0" baseline="0" noProof="0" dirty="0">
              <a:ln>
                <a:noFill/>
              </a:ln>
              <a:solidFill>
                <a:srgbClr val="000000"/>
              </a:solidFill>
              <a:effectLst/>
              <a:uLnTx/>
              <a:uFillTx/>
              <a:latin typeface="Tahoma"/>
              <a:ea typeface="+mn-ea"/>
              <a:cs typeface="+mn-cs"/>
            </a:endParaRPr>
          </a:p>
        </p:txBody>
      </p:sp>
      <p:grpSp>
        <p:nvGrpSpPr>
          <p:cNvPr id="29" name="Group 28"/>
          <p:cNvGrpSpPr/>
          <p:nvPr/>
        </p:nvGrpSpPr>
        <p:grpSpPr>
          <a:xfrm>
            <a:off x="5985638" y="2331878"/>
            <a:ext cx="821387" cy="932260"/>
            <a:chOff x="7193738" y="3686629"/>
            <a:chExt cx="821387" cy="932260"/>
          </a:xfrm>
        </p:grpSpPr>
        <p:cxnSp>
          <p:nvCxnSpPr>
            <p:cNvPr id="51" name="Straight Arrow Connector 50"/>
            <p:cNvCxnSpPr/>
            <p:nvPr/>
          </p:nvCxnSpPr>
          <p:spPr>
            <a:xfrm flipV="1">
              <a:off x="7193738" y="3686629"/>
              <a:ext cx="208548" cy="140849"/>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7271671" y="3717561"/>
              <a:ext cx="391872" cy="35609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300694" y="3717561"/>
              <a:ext cx="668514" cy="618707"/>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7271671" y="3751121"/>
              <a:ext cx="130616" cy="322530"/>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7300694" y="3805303"/>
              <a:ext cx="362850" cy="530965"/>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rot="18883330">
              <a:off x="7416802" y="4020566"/>
              <a:ext cx="8273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ahoma"/>
                  <a:ea typeface="+mn-ea"/>
                  <a:cs typeface="+mn-cs"/>
                </a:rPr>
                <a:t>etc</a:t>
              </a:r>
              <a:endPar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a:ea typeface="+mn-ea"/>
                <a:cs typeface="+mn-cs"/>
              </a:endParaRPr>
            </a:p>
          </p:txBody>
        </p:sp>
      </p:grpSp>
    </p:spTree>
    <p:extLst>
      <p:ext uri="{BB962C8B-B14F-4D97-AF65-F5344CB8AC3E}">
        <p14:creationId xmlns:p14="http://schemas.microsoft.com/office/powerpoint/2010/main" val="273090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4" presetClass="entr" presetSubtype="1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randombar(horizontal)">
                                      <p:cBhvr>
                                        <p:cTn id="23" dur="500"/>
                                        <p:tgtEl>
                                          <p:spTgt spid="3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randombar(horizontal)">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47"/>
                                        </p:tgtEl>
                                      </p:cBhvr>
                                    </p:animEffect>
                                    <p:set>
                                      <p:cBhvr>
                                        <p:cTn id="34" dur="1" fill="hold">
                                          <p:stCondLst>
                                            <p:cond delay="499"/>
                                          </p:stCondLst>
                                        </p:cTn>
                                        <p:tgtEl>
                                          <p:spTgt spid="47"/>
                                        </p:tgtEl>
                                        <p:attrNameLst>
                                          <p:attrName>style.visibility</p:attrName>
                                        </p:attrNameLst>
                                      </p:cBhvr>
                                      <p:to>
                                        <p:strVal val="hidden"/>
                                      </p:to>
                                    </p:set>
                                  </p:childTnLst>
                                </p:cTn>
                              </p:par>
                              <p:par>
                                <p:cTn id="35" presetID="14" presetClass="entr" presetSubtype="1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1"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42" presetClass="exit" presetSubtype="0" fill="hold" nodeType="withEffect">
                                  <p:stCondLst>
                                    <p:cond delay="0"/>
                                  </p:stCondLst>
                                  <p:childTnLst>
                                    <p:animEffect transition="out" filter="fade">
                                      <p:cBhvr>
                                        <p:cTn id="46" dur="1000"/>
                                        <p:tgtEl>
                                          <p:spTgt spid="29"/>
                                        </p:tgtEl>
                                      </p:cBhvr>
                                    </p:animEffect>
                                    <p:anim calcmode="lin" valueType="num">
                                      <p:cBhvr>
                                        <p:cTn id="47" dur="1000"/>
                                        <p:tgtEl>
                                          <p:spTgt spid="29"/>
                                        </p:tgtEl>
                                        <p:attrNameLst>
                                          <p:attrName>ppt_x</p:attrName>
                                        </p:attrNameLst>
                                      </p:cBhvr>
                                      <p:tavLst>
                                        <p:tav tm="0">
                                          <p:val>
                                            <p:strVal val="ppt_x"/>
                                          </p:val>
                                        </p:tav>
                                        <p:tav tm="100000">
                                          <p:val>
                                            <p:strVal val="ppt_x"/>
                                          </p:val>
                                        </p:tav>
                                      </p:tavLst>
                                    </p:anim>
                                    <p:anim calcmode="lin" valueType="num">
                                      <p:cBhvr>
                                        <p:cTn id="48" dur="1000"/>
                                        <p:tgtEl>
                                          <p:spTgt spid="29"/>
                                        </p:tgtEl>
                                        <p:attrNameLst>
                                          <p:attrName>ppt_y</p:attrName>
                                        </p:attrNameLst>
                                      </p:cBhvr>
                                      <p:tavLst>
                                        <p:tav tm="0">
                                          <p:val>
                                            <p:strVal val="ppt_y"/>
                                          </p:val>
                                        </p:tav>
                                        <p:tav tm="100000">
                                          <p:val>
                                            <p:strVal val="ppt_y+.1"/>
                                          </p:val>
                                        </p:tav>
                                      </p:tavLst>
                                    </p:anim>
                                    <p:set>
                                      <p:cBhvr>
                                        <p:cTn id="49" dur="1" fill="hold">
                                          <p:stCondLst>
                                            <p:cond delay="999"/>
                                          </p:stCondLst>
                                        </p:cTn>
                                        <p:tgtEl>
                                          <p:spTgt spid="29"/>
                                        </p:tgtEl>
                                        <p:attrNameLst>
                                          <p:attrName>style.visibility</p:attrName>
                                        </p:attrNameLst>
                                      </p:cBhvr>
                                      <p:to>
                                        <p:strVal val="hidden"/>
                                      </p:to>
                                    </p:set>
                                  </p:childTnLst>
                                </p:cTn>
                              </p:par>
                              <p:par>
                                <p:cTn id="50" presetID="2" presetClass="entr" presetSubtype="4"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 calcmode="lin" valueType="num">
                                      <p:cBhvr additive="base">
                                        <p:cTn id="52" dur="500" fill="hold"/>
                                        <p:tgtEl>
                                          <p:spTgt spid="49"/>
                                        </p:tgtEl>
                                        <p:attrNameLst>
                                          <p:attrName>ppt_x</p:attrName>
                                        </p:attrNameLst>
                                      </p:cBhvr>
                                      <p:tavLst>
                                        <p:tav tm="0">
                                          <p:val>
                                            <p:strVal val="#ppt_x"/>
                                          </p:val>
                                        </p:tav>
                                        <p:tav tm="100000">
                                          <p:val>
                                            <p:strVal val="#ppt_x"/>
                                          </p:val>
                                        </p:tav>
                                      </p:tavLst>
                                    </p:anim>
                                    <p:anim calcmode="lin" valueType="num">
                                      <p:cBhvr additive="base">
                                        <p:cTn id="53"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P spid="47" grpId="0"/>
      <p:bldP spid="47" grpId="1"/>
      <p:bldP spid="48" grpId="0"/>
      <p:bldP spid="4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830302" y="2023080"/>
          <a:ext cx="3566160" cy="3566160"/>
        </p:xfrm>
        <a:graphic>
          <a:graphicData uri="http://schemas.openxmlformats.org/drawingml/2006/table">
            <a:tbl>
              <a:tblPr/>
              <a:tblGrid>
                <a:gridCol w="274320">
                  <a:extLst>
                    <a:ext uri="{9D8B030D-6E8A-4147-A177-3AD203B41FA5}">
                      <a16:colId xmlns:a16="http://schemas.microsoft.com/office/drawing/2014/main" val="20000"/>
                    </a:ext>
                  </a:extLst>
                </a:gridCol>
                <a:gridCol w="274320">
                  <a:extLst>
                    <a:ext uri="{9D8B030D-6E8A-4147-A177-3AD203B41FA5}">
                      <a16:colId xmlns:a16="http://schemas.microsoft.com/office/drawing/2014/main" val="20001"/>
                    </a:ext>
                  </a:extLst>
                </a:gridCol>
                <a:gridCol w="274320">
                  <a:extLst>
                    <a:ext uri="{9D8B030D-6E8A-4147-A177-3AD203B41FA5}">
                      <a16:colId xmlns:a16="http://schemas.microsoft.com/office/drawing/2014/main" val="20002"/>
                    </a:ext>
                  </a:extLst>
                </a:gridCol>
                <a:gridCol w="274320">
                  <a:extLst>
                    <a:ext uri="{9D8B030D-6E8A-4147-A177-3AD203B41FA5}">
                      <a16:colId xmlns:a16="http://schemas.microsoft.com/office/drawing/2014/main" val="20003"/>
                    </a:ext>
                  </a:extLst>
                </a:gridCol>
                <a:gridCol w="274320">
                  <a:extLst>
                    <a:ext uri="{9D8B030D-6E8A-4147-A177-3AD203B41FA5}">
                      <a16:colId xmlns:a16="http://schemas.microsoft.com/office/drawing/2014/main" val="20004"/>
                    </a:ext>
                  </a:extLst>
                </a:gridCol>
                <a:gridCol w="274320">
                  <a:extLst>
                    <a:ext uri="{9D8B030D-6E8A-4147-A177-3AD203B41FA5}">
                      <a16:colId xmlns:a16="http://schemas.microsoft.com/office/drawing/2014/main" val="20005"/>
                    </a:ext>
                  </a:extLst>
                </a:gridCol>
                <a:gridCol w="274320">
                  <a:extLst>
                    <a:ext uri="{9D8B030D-6E8A-4147-A177-3AD203B41FA5}">
                      <a16:colId xmlns:a16="http://schemas.microsoft.com/office/drawing/2014/main" val="20006"/>
                    </a:ext>
                  </a:extLst>
                </a:gridCol>
                <a:gridCol w="274320">
                  <a:extLst>
                    <a:ext uri="{9D8B030D-6E8A-4147-A177-3AD203B41FA5}">
                      <a16:colId xmlns:a16="http://schemas.microsoft.com/office/drawing/2014/main" val="20007"/>
                    </a:ext>
                  </a:extLst>
                </a:gridCol>
                <a:gridCol w="274320">
                  <a:extLst>
                    <a:ext uri="{9D8B030D-6E8A-4147-A177-3AD203B41FA5}">
                      <a16:colId xmlns:a16="http://schemas.microsoft.com/office/drawing/2014/main" val="20008"/>
                    </a:ext>
                  </a:extLst>
                </a:gridCol>
                <a:gridCol w="274320">
                  <a:extLst>
                    <a:ext uri="{9D8B030D-6E8A-4147-A177-3AD203B41FA5}">
                      <a16:colId xmlns:a16="http://schemas.microsoft.com/office/drawing/2014/main" val="20009"/>
                    </a:ext>
                  </a:extLst>
                </a:gridCol>
                <a:gridCol w="274320">
                  <a:extLst>
                    <a:ext uri="{9D8B030D-6E8A-4147-A177-3AD203B41FA5}">
                      <a16:colId xmlns:a16="http://schemas.microsoft.com/office/drawing/2014/main" val="20010"/>
                    </a:ext>
                  </a:extLst>
                </a:gridCol>
                <a:gridCol w="274320">
                  <a:extLst>
                    <a:ext uri="{9D8B030D-6E8A-4147-A177-3AD203B41FA5}">
                      <a16:colId xmlns:a16="http://schemas.microsoft.com/office/drawing/2014/main" val="20011"/>
                    </a:ext>
                  </a:extLst>
                </a:gridCol>
                <a:gridCol w="274320">
                  <a:extLst>
                    <a:ext uri="{9D8B030D-6E8A-4147-A177-3AD203B41FA5}">
                      <a16:colId xmlns:a16="http://schemas.microsoft.com/office/drawing/2014/main" val="20012"/>
                    </a:ext>
                  </a:extLst>
                </a:gridCol>
              </a:tblGrid>
              <a:tr h="274320">
                <a:tc>
                  <a:txBody>
                    <a:bodyPr/>
                    <a:lstStyle/>
                    <a:p>
                      <a:pPr algn="ctr"/>
                      <a:endParaRPr lang="en-US" sz="1300" dirty="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H</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274320">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20">
                <a:tc>
                  <a:txBody>
                    <a:bodyPr/>
                    <a:lstStyle/>
                    <a:p>
                      <a:pPr algn="ctr"/>
                      <a:r>
                        <a:rPr lang="en-US" sz="1300" dirty="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dirty="0">
                          <a:solidFill>
                            <a:schemeClr val="bg1"/>
                          </a:solidFill>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74320">
                <a:tc>
                  <a:txBody>
                    <a:bodyPr/>
                    <a:lstStyle/>
                    <a:p>
                      <a:pPr algn="ctr"/>
                      <a:r>
                        <a:rPr lang="en-US" sz="1300" dirty="0">
                          <a:effectLst/>
                        </a:rPr>
                        <a:t>W</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solidFill>
                            <a:schemeClr val="bg1"/>
                          </a:solidFill>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74320">
                <a:tc>
                  <a:txBody>
                    <a:bodyPr/>
                    <a:lstStyle/>
                    <a:p>
                      <a:pPr algn="ctr"/>
                      <a:r>
                        <a:rPr lang="en-US" sz="1300" dirty="0">
                          <a:effectLst/>
                        </a:rPr>
                        <a:t>I</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solidFill>
                            <a:schemeClr val="bg1"/>
                          </a:solidFill>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74320">
                <a:tc>
                  <a:txBody>
                    <a:bodyPr/>
                    <a:lstStyle/>
                    <a:p>
                      <a:pPr algn="ctr"/>
                      <a:r>
                        <a:rPr lang="en-US" sz="1300" dirty="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74320">
                <a:tc>
                  <a:txBody>
                    <a:bodyPr/>
                    <a:lstStyle/>
                    <a:p>
                      <a:pPr algn="ctr"/>
                      <a:r>
                        <a:rPr lang="en-US" sz="1300" dirty="0">
                          <a:effectLst/>
                        </a:rPr>
                        <a:t>Z</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74320">
                <a:tc>
                  <a:txBody>
                    <a:bodyPr/>
                    <a:lstStyle/>
                    <a:p>
                      <a:pPr algn="ctr"/>
                      <a:r>
                        <a:rPr lang="en-US" sz="1300" dirty="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74320">
                <a:tc>
                  <a:txBody>
                    <a:bodyPr/>
                    <a:lstStyle/>
                    <a:p>
                      <a:pPr algn="ctr"/>
                      <a:r>
                        <a:rPr lang="en-US" sz="1300" dirty="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74320">
                <a:tc>
                  <a:txBody>
                    <a:bodyPr/>
                    <a:lstStyle/>
                    <a:p>
                      <a:pPr algn="ctr"/>
                      <a:r>
                        <a:rPr lang="en-US" sz="1300" dirty="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74320">
                <a:tc>
                  <a:txBody>
                    <a:bodyPr/>
                    <a:lstStyle/>
                    <a:p>
                      <a:pPr algn="ctr"/>
                      <a:r>
                        <a:rPr lang="en-US" sz="1300" dirty="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74320">
                <a:tc>
                  <a:txBody>
                    <a:bodyPr/>
                    <a:lstStyle/>
                    <a:p>
                      <a:pPr algn="ctr"/>
                      <a:r>
                        <a:rPr lang="en-US" sz="1300" dirty="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274320">
                <a:tc>
                  <a:txBody>
                    <a:bodyPr/>
                    <a:lstStyle/>
                    <a:p>
                      <a:pPr algn="ctr"/>
                      <a:r>
                        <a:rPr lang="en-US" sz="1300" i="0" dirty="0">
                          <a:solidFill>
                            <a:srgbClr val="333333"/>
                          </a:solidFill>
                          <a:effectLst/>
                          <a:latin typeface="Helvetica Neue"/>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b="0" i="0" dirty="0">
                          <a:solidFill>
                            <a:srgbClr val="333333"/>
                          </a:solidFill>
                          <a:effectLst/>
                          <a:latin typeface="Helvetica Neue"/>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dirty="0">
                          <a:solidFill>
                            <a:schemeClr val="bg1"/>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0" i="0">
                          <a:solidFill>
                            <a:schemeClr val="bg1"/>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0" i="0">
                          <a:solidFill>
                            <a:schemeClr val="bg1"/>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0" i="0">
                          <a:solidFill>
                            <a:schemeClr val="bg1"/>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0" i="0">
                          <a:solidFill>
                            <a:schemeClr val="bg1"/>
                          </a:solidFill>
                          <a:effectLst/>
                          <a:latin typeface="Helvetica Neue"/>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0" i="0">
                          <a:solidFill>
                            <a:schemeClr val="bg1"/>
                          </a:solidFill>
                          <a:effectLst/>
                          <a:latin typeface="Helvetica Neue"/>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0" i="0">
                          <a:solidFill>
                            <a:schemeClr val="bg1"/>
                          </a:solidFill>
                          <a:effectLst/>
                          <a:latin typeface="Helvetica Neue"/>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0" i="0">
                          <a:solidFill>
                            <a:schemeClr val="bg1"/>
                          </a:solidFill>
                          <a:effectLst/>
                          <a:latin typeface="Helvetica Neue"/>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0" i="0">
                          <a:solidFill>
                            <a:schemeClr val="bg1"/>
                          </a:solidFill>
                          <a:effectLst/>
                          <a:latin typeface="Helvetica Neue"/>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0" i="0" dirty="0">
                          <a:solidFill>
                            <a:schemeClr val="bg1"/>
                          </a:solidFill>
                          <a:effectLst/>
                          <a:latin typeface="Helvetica Neue"/>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rPr>
                        <a:t>5</a:t>
                      </a:r>
                    </a:p>
                  </a:txBody>
                  <a:tcPr marL="66203" marR="66203" marT="33101" marB="3310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bl>
          </a:graphicData>
        </a:graphic>
      </p:graphicFrame>
      <p:sp>
        <p:nvSpPr>
          <p:cNvPr id="2" name="Title 1"/>
          <p:cNvSpPr>
            <a:spLocks noGrp="1"/>
          </p:cNvSpPr>
          <p:nvPr>
            <p:ph type="title"/>
          </p:nvPr>
        </p:nvSpPr>
        <p:spPr>
          <a:xfrm>
            <a:off x="228600" y="83389"/>
            <a:ext cx="8610600" cy="1066800"/>
          </a:xfrm>
        </p:spPr>
        <p:txBody>
          <a:bodyPr/>
          <a:lstStyle/>
          <a:p>
            <a:r>
              <a:rPr lang="en-US" dirty="0"/>
              <a:t>Example: Dynamic Programming Table</a:t>
            </a:r>
          </a:p>
        </p:txBody>
      </p:sp>
      <p:sp>
        <p:nvSpPr>
          <p:cNvPr id="37" name="Rectangle 36"/>
          <p:cNvSpPr/>
          <p:nvPr/>
        </p:nvSpPr>
        <p:spPr>
          <a:xfrm>
            <a:off x="2710549" y="1591216"/>
            <a:ext cx="380566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mn-cs"/>
              </a:rPr>
              <a:t>NETHERLANDS x SWITZERLAND</a:t>
            </a:r>
          </a:p>
        </p:txBody>
      </p:sp>
      <p:cxnSp>
        <p:nvCxnSpPr>
          <p:cNvPr id="9" name="Straight Arrow Connector 8"/>
          <p:cNvCxnSpPr/>
          <p:nvPr/>
        </p:nvCxnSpPr>
        <p:spPr>
          <a:xfrm flipV="1">
            <a:off x="4397358" y="2887176"/>
            <a:ext cx="0" cy="36576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031598" y="3247216"/>
            <a:ext cx="365760"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4037318" y="2959184"/>
            <a:ext cx="360040" cy="28803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361576" y="2276872"/>
            <a:ext cx="274320" cy="274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2" name="Rectangle 11"/>
          <p:cNvSpPr/>
          <p:nvPr/>
        </p:nvSpPr>
        <p:spPr>
          <a:xfrm>
            <a:off x="3073544" y="2290584"/>
            <a:ext cx="274320" cy="274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3" name="Rectangle 12"/>
          <p:cNvSpPr/>
          <p:nvPr/>
        </p:nvSpPr>
        <p:spPr>
          <a:xfrm>
            <a:off x="3073544" y="2578616"/>
            <a:ext cx="274320" cy="274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 name="Rectangle 3"/>
          <p:cNvSpPr/>
          <p:nvPr/>
        </p:nvSpPr>
        <p:spPr>
          <a:xfrm>
            <a:off x="186493" y="2852936"/>
            <a:ext cx="272932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immediate left,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upper left,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upper entries of its own</a:t>
            </a:r>
          </a:p>
        </p:txBody>
      </p:sp>
    </p:spTree>
    <p:extLst>
      <p:ext uri="{BB962C8B-B14F-4D97-AF65-F5344CB8AC3E}">
        <p14:creationId xmlns:p14="http://schemas.microsoft.com/office/powerpoint/2010/main" val="156878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0"/>
                            </p:stCondLst>
                            <p:childTnLst>
                              <p:par>
                                <p:cTn id="12" presetID="19" presetClass="emph" presetSubtype="0" fill="hold" grpId="1" nodeType="afterEffect">
                                  <p:stCondLst>
                                    <p:cond delay="0"/>
                                  </p:stCondLst>
                                  <p:childTnLst>
                                    <p:animClr clrSpc="rgb" dir="cw">
                                      <p:cBhvr override="childStyle">
                                        <p:cTn id="13" dur="500" fill="hold"/>
                                        <p:tgtEl>
                                          <p:spTgt spid="13"/>
                                        </p:tgtEl>
                                        <p:attrNameLst>
                                          <p:attrName>style.color</p:attrName>
                                        </p:attrNameLst>
                                      </p:cBhvr>
                                      <p:to>
                                        <a:srgbClr val="FF0000"/>
                                      </p:to>
                                    </p:animClr>
                                    <p:animClr clrSpc="rgb" dir="cw">
                                      <p:cBhvr>
                                        <p:cTn id="14" dur="500" fill="hold"/>
                                        <p:tgtEl>
                                          <p:spTgt spid="13"/>
                                        </p:tgtEl>
                                        <p:attrNameLst>
                                          <p:attrName>fillcolor</p:attrName>
                                        </p:attrNameLst>
                                      </p:cBhvr>
                                      <p:to>
                                        <a:srgbClr val="FF0000"/>
                                      </p:to>
                                    </p:animClr>
                                    <p:set>
                                      <p:cBhvr>
                                        <p:cTn id="15" dur="500" fill="hold"/>
                                        <p:tgtEl>
                                          <p:spTgt spid="13"/>
                                        </p:tgtEl>
                                        <p:attrNameLst>
                                          <p:attrName>fill.type</p:attrName>
                                        </p:attrNameLst>
                                      </p:cBhvr>
                                      <p:to>
                                        <p:strVal val="solid"/>
                                      </p:to>
                                    </p:set>
                                    <p:set>
                                      <p:cBhvr>
                                        <p:cTn id="16" dur="500" fill="hold"/>
                                        <p:tgtEl>
                                          <p:spTgt spid="13"/>
                                        </p:tgtEl>
                                        <p:attrNameLst>
                                          <p:attrName>fill.on</p:attrName>
                                        </p:attrNameLst>
                                      </p:cBhvr>
                                      <p:to>
                                        <p:strVal val="true"/>
                                      </p:to>
                                    </p:set>
                                  </p:childTnLst>
                                </p:cTn>
                              </p:par>
                              <p:par>
                                <p:cTn id="17" presetID="19" presetClass="emph" presetSubtype="0" fill="hold" grpId="1" nodeType="withEffect">
                                  <p:stCondLst>
                                    <p:cond delay="0"/>
                                  </p:stCondLst>
                                  <p:childTnLst>
                                    <p:animClr clrSpc="rgb" dir="cw">
                                      <p:cBhvr override="childStyle">
                                        <p:cTn id="18" dur="500" fill="hold"/>
                                        <p:tgtEl>
                                          <p:spTgt spid="3"/>
                                        </p:tgtEl>
                                        <p:attrNameLst>
                                          <p:attrName>style.color</p:attrName>
                                        </p:attrNameLst>
                                      </p:cBhvr>
                                      <p:to>
                                        <a:srgbClr val="FF0000"/>
                                      </p:to>
                                    </p:animClr>
                                    <p:animClr clrSpc="rgb" dir="cw">
                                      <p:cBhvr>
                                        <p:cTn id="19" dur="500" fill="hold"/>
                                        <p:tgtEl>
                                          <p:spTgt spid="3"/>
                                        </p:tgtEl>
                                        <p:attrNameLst>
                                          <p:attrName>fillcolor</p:attrName>
                                        </p:attrNameLst>
                                      </p:cBhvr>
                                      <p:to>
                                        <a:srgbClr val="FF0000"/>
                                      </p:to>
                                    </p:animClr>
                                    <p:set>
                                      <p:cBhvr>
                                        <p:cTn id="20" dur="500" fill="hold"/>
                                        <p:tgtEl>
                                          <p:spTgt spid="3"/>
                                        </p:tgtEl>
                                        <p:attrNameLst>
                                          <p:attrName>fill.type</p:attrName>
                                        </p:attrNameLst>
                                      </p:cBhvr>
                                      <p:to>
                                        <p:strVal val="solid"/>
                                      </p:to>
                                    </p:set>
                                    <p:set>
                                      <p:cBhvr>
                                        <p:cTn id="21" dur="500" fill="hold"/>
                                        <p:tgtEl>
                                          <p:spTgt spid="3"/>
                                        </p:tgtEl>
                                        <p:attrNameLst>
                                          <p:attrName>fill.on</p:attrName>
                                        </p:attrNameLst>
                                      </p:cBhvr>
                                      <p:to>
                                        <p:strVal val="true"/>
                                      </p:to>
                                    </p:set>
                                  </p:childTnLst>
                                </p:cTn>
                              </p:par>
                              <p:par>
                                <p:cTn id="22" presetID="19" presetClass="emph" presetSubtype="0" fill="hold" grpId="1" nodeType="withEffect">
                                  <p:stCondLst>
                                    <p:cond delay="0"/>
                                  </p:stCondLst>
                                  <p:childTnLst>
                                    <p:animClr clrSpc="rgb" dir="cw">
                                      <p:cBhvr override="childStyle">
                                        <p:cTn id="23" dur="500" fill="hold"/>
                                        <p:tgtEl>
                                          <p:spTgt spid="12"/>
                                        </p:tgtEl>
                                        <p:attrNameLst>
                                          <p:attrName>style.color</p:attrName>
                                        </p:attrNameLst>
                                      </p:cBhvr>
                                      <p:to>
                                        <a:srgbClr val="FF0000"/>
                                      </p:to>
                                    </p:animClr>
                                    <p:animClr clrSpc="rgb" dir="cw">
                                      <p:cBhvr>
                                        <p:cTn id="24" dur="500" fill="hold"/>
                                        <p:tgtEl>
                                          <p:spTgt spid="12"/>
                                        </p:tgtEl>
                                        <p:attrNameLst>
                                          <p:attrName>fillcolor</p:attrName>
                                        </p:attrNameLst>
                                      </p:cBhvr>
                                      <p:to>
                                        <a:srgbClr val="FF0000"/>
                                      </p:to>
                                    </p:animClr>
                                    <p:set>
                                      <p:cBhvr>
                                        <p:cTn id="25" dur="500" fill="hold"/>
                                        <p:tgtEl>
                                          <p:spTgt spid="12"/>
                                        </p:tgtEl>
                                        <p:attrNameLst>
                                          <p:attrName>fill.type</p:attrName>
                                        </p:attrNameLst>
                                      </p:cBhvr>
                                      <p:to>
                                        <p:strVal val="solid"/>
                                      </p:to>
                                    </p:set>
                                    <p:set>
                                      <p:cBhvr>
                                        <p:cTn id="26" dur="500" fill="hold"/>
                                        <p:tgtEl>
                                          <p:spTgt spid="12"/>
                                        </p:tgtEl>
                                        <p:attrNameLst>
                                          <p:attrName>fill.on</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2" grpId="1" animBg="1"/>
      <p:bldP spid="13" grpId="0" animBg="1"/>
      <p:bldP spid="13" grpId="1" animBg="1"/>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830302" y="2023080"/>
          <a:ext cx="3566160" cy="3566160"/>
        </p:xfrm>
        <a:graphic>
          <a:graphicData uri="http://schemas.openxmlformats.org/drawingml/2006/table">
            <a:tbl>
              <a:tblPr/>
              <a:tblGrid>
                <a:gridCol w="274320">
                  <a:extLst>
                    <a:ext uri="{9D8B030D-6E8A-4147-A177-3AD203B41FA5}">
                      <a16:colId xmlns:a16="http://schemas.microsoft.com/office/drawing/2014/main" val="20000"/>
                    </a:ext>
                  </a:extLst>
                </a:gridCol>
                <a:gridCol w="274320">
                  <a:extLst>
                    <a:ext uri="{9D8B030D-6E8A-4147-A177-3AD203B41FA5}">
                      <a16:colId xmlns:a16="http://schemas.microsoft.com/office/drawing/2014/main" val="20001"/>
                    </a:ext>
                  </a:extLst>
                </a:gridCol>
                <a:gridCol w="274320">
                  <a:extLst>
                    <a:ext uri="{9D8B030D-6E8A-4147-A177-3AD203B41FA5}">
                      <a16:colId xmlns:a16="http://schemas.microsoft.com/office/drawing/2014/main" val="20002"/>
                    </a:ext>
                  </a:extLst>
                </a:gridCol>
                <a:gridCol w="274320">
                  <a:extLst>
                    <a:ext uri="{9D8B030D-6E8A-4147-A177-3AD203B41FA5}">
                      <a16:colId xmlns:a16="http://schemas.microsoft.com/office/drawing/2014/main" val="20003"/>
                    </a:ext>
                  </a:extLst>
                </a:gridCol>
                <a:gridCol w="274320">
                  <a:extLst>
                    <a:ext uri="{9D8B030D-6E8A-4147-A177-3AD203B41FA5}">
                      <a16:colId xmlns:a16="http://schemas.microsoft.com/office/drawing/2014/main" val="20004"/>
                    </a:ext>
                  </a:extLst>
                </a:gridCol>
                <a:gridCol w="274320">
                  <a:extLst>
                    <a:ext uri="{9D8B030D-6E8A-4147-A177-3AD203B41FA5}">
                      <a16:colId xmlns:a16="http://schemas.microsoft.com/office/drawing/2014/main" val="20005"/>
                    </a:ext>
                  </a:extLst>
                </a:gridCol>
                <a:gridCol w="274320">
                  <a:extLst>
                    <a:ext uri="{9D8B030D-6E8A-4147-A177-3AD203B41FA5}">
                      <a16:colId xmlns:a16="http://schemas.microsoft.com/office/drawing/2014/main" val="20006"/>
                    </a:ext>
                  </a:extLst>
                </a:gridCol>
                <a:gridCol w="274320">
                  <a:extLst>
                    <a:ext uri="{9D8B030D-6E8A-4147-A177-3AD203B41FA5}">
                      <a16:colId xmlns:a16="http://schemas.microsoft.com/office/drawing/2014/main" val="20007"/>
                    </a:ext>
                  </a:extLst>
                </a:gridCol>
                <a:gridCol w="274320">
                  <a:extLst>
                    <a:ext uri="{9D8B030D-6E8A-4147-A177-3AD203B41FA5}">
                      <a16:colId xmlns:a16="http://schemas.microsoft.com/office/drawing/2014/main" val="20008"/>
                    </a:ext>
                  </a:extLst>
                </a:gridCol>
                <a:gridCol w="274320">
                  <a:extLst>
                    <a:ext uri="{9D8B030D-6E8A-4147-A177-3AD203B41FA5}">
                      <a16:colId xmlns:a16="http://schemas.microsoft.com/office/drawing/2014/main" val="20009"/>
                    </a:ext>
                  </a:extLst>
                </a:gridCol>
                <a:gridCol w="274320">
                  <a:extLst>
                    <a:ext uri="{9D8B030D-6E8A-4147-A177-3AD203B41FA5}">
                      <a16:colId xmlns:a16="http://schemas.microsoft.com/office/drawing/2014/main" val="20010"/>
                    </a:ext>
                  </a:extLst>
                </a:gridCol>
                <a:gridCol w="274320">
                  <a:extLst>
                    <a:ext uri="{9D8B030D-6E8A-4147-A177-3AD203B41FA5}">
                      <a16:colId xmlns:a16="http://schemas.microsoft.com/office/drawing/2014/main" val="20011"/>
                    </a:ext>
                  </a:extLst>
                </a:gridCol>
                <a:gridCol w="274320">
                  <a:extLst>
                    <a:ext uri="{9D8B030D-6E8A-4147-A177-3AD203B41FA5}">
                      <a16:colId xmlns:a16="http://schemas.microsoft.com/office/drawing/2014/main" val="20012"/>
                    </a:ext>
                  </a:extLst>
                </a:gridCol>
              </a:tblGrid>
              <a:tr h="274320">
                <a:tc>
                  <a:txBody>
                    <a:bodyPr/>
                    <a:lstStyle/>
                    <a:p>
                      <a:pPr algn="ctr"/>
                      <a:endParaRPr lang="en-US" sz="1300" dirty="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H</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274320">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20">
                <a:tc>
                  <a:txBody>
                    <a:bodyPr/>
                    <a:lstStyle/>
                    <a:p>
                      <a:pPr algn="ctr"/>
                      <a:r>
                        <a:rPr lang="en-US" sz="1300" dirty="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4320">
                <a:tc>
                  <a:txBody>
                    <a:bodyPr/>
                    <a:lstStyle/>
                    <a:p>
                      <a:pPr algn="ctr"/>
                      <a:r>
                        <a:rPr lang="en-US" sz="1300" dirty="0">
                          <a:effectLst/>
                        </a:rPr>
                        <a:t>W</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4320">
                <a:tc>
                  <a:txBody>
                    <a:bodyPr/>
                    <a:lstStyle/>
                    <a:p>
                      <a:pPr algn="ctr"/>
                      <a:r>
                        <a:rPr lang="en-US" sz="1300" dirty="0">
                          <a:effectLst/>
                        </a:rPr>
                        <a:t>I</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4320">
                <a:tc>
                  <a:txBody>
                    <a:bodyPr/>
                    <a:lstStyle/>
                    <a:p>
                      <a:pPr algn="ctr"/>
                      <a:r>
                        <a:rPr lang="en-US" sz="1300" dirty="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4320">
                <a:tc>
                  <a:txBody>
                    <a:bodyPr/>
                    <a:lstStyle/>
                    <a:p>
                      <a:pPr algn="ctr"/>
                      <a:r>
                        <a:rPr lang="en-US" sz="1300" dirty="0">
                          <a:effectLst/>
                        </a:rPr>
                        <a:t>Z</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4320">
                <a:tc>
                  <a:txBody>
                    <a:bodyPr/>
                    <a:lstStyle/>
                    <a:p>
                      <a:pPr algn="ctr"/>
                      <a:r>
                        <a:rPr lang="en-US" sz="1300" dirty="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74320">
                <a:tc>
                  <a:txBody>
                    <a:bodyPr/>
                    <a:lstStyle/>
                    <a:p>
                      <a:pPr algn="ctr"/>
                      <a:r>
                        <a:rPr lang="en-US" sz="1300" dirty="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74320">
                <a:tc>
                  <a:txBody>
                    <a:bodyPr/>
                    <a:lstStyle/>
                    <a:p>
                      <a:pPr algn="ctr"/>
                      <a:r>
                        <a:rPr lang="en-US" sz="1300" dirty="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74320">
                <a:tc>
                  <a:txBody>
                    <a:bodyPr/>
                    <a:lstStyle/>
                    <a:p>
                      <a:pPr algn="ctr"/>
                      <a:r>
                        <a:rPr lang="en-US" sz="1300" dirty="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74320">
                <a:tc>
                  <a:txBody>
                    <a:bodyPr/>
                    <a:lstStyle/>
                    <a:p>
                      <a:pPr algn="ctr"/>
                      <a:r>
                        <a:rPr lang="en-US" sz="1300" dirty="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74320">
                <a:tc>
                  <a:txBody>
                    <a:bodyPr/>
                    <a:lstStyle/>
                    <a:p>
                      <a:pPr algn="ctr"/>
                      <a:r>
                        <a:rPr lang="en-US" sz="1300" i="0" dirty="0">
                          <a:solidFill>
                            <a:srgbClr val="333333"/>
                          </a:solidFill>
                          <a:effectLst/>
                          <a:latin typeface="Helvetica Neue"/>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b="0" i="0" dirty="0">
                          <a:solidFill>
                            <a:srgbClr val="333333"/>
                          </a:solidFill>
                          <a:effectLst/>
                          <a:latin typeface="Helvetica Neue"/>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dirty="0"/>
                        <a:t>5</a:t>
                      </a:r>
                    </a:p>
                  </a:txBody>
                  <a:tcPr marL="66203" marR="66203" marT="33101" marB="3310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2"/>
                  </a:ext>
                </a:extLst>
              </a:tr>
            </a:tbl>
          </a:graphicData>
        </a:graphic>
      </p:graphicFrame>
      <p:sp>
        <p:nvSpPr>
          <p:cNvPr id="2" name="Title 1"/>
          <p:cNvSpPr>
            <a:spLocks noGrp="1"/>
          </p:cNvSpPr>
          <p:nvPr>
            <p:ph type="title"/>
          </p:nvPr>
        </p:nvSpPr>
        <p:spPr>
          <a:xfrm>
            <a:off x="228600" y="83389"/>
            <a:ext cx="8610600" cy="1066800"/>
          </a:xfrm>
        </p:spPr>
        <p:txBody>
          <a:bodyPr/>
          <a:lstStyle/>
          <a:p>
            <a:r>
              <a:rPr lang="en-US" dirty="0"/>
              <a:t>Example: Dynamic Programming Table</a:t>
            </a:r>
          </a:p>
        </p:txBody>
      </p:sp>
      <p:sp>
        <p:nvSpPr>
          <p:cNvPr id="36" name="Rectangle 35"/>
          <p:cNvSpPr/>
          <p:nvPr/>
        </p:nvSpPr>
        <p:spPr>
          <a:xfrm>
            <a:off x="1627423" y="5714138"/>
            <a:ext cx="5971918" cy="830997"/>
          </a:xfrm>
          <a:prstGeom prst="rect">
            <a:avLst/>
          </a:prstGeom>
          <a:solidFill>
            <a:schemeClr val="bg1"/>
          </a:solidFill>
          <a:ln w="19050">
            <a:solidFill>
              <a:srgbClr val="FE0606"/>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ahoma"/>
                <a:ea typeface="+mn-ea"/>
                <a:cs typeface="+mn-cs"/>
              </a:rPr>
              <a:t>Matrix-filling is O(</a:t>
            </a:r>
            <a:r>
              <a:rPr kumimoji="0" lang="en-US" sz="2400" b="0" i="0" u="none" strike="noStrike" kern="1200" cap="none" spc="0" normalizeH="0" baseline="0" noProof="0" dirty="0" err="1">
                <a:ln>
                  <a:noFill/>
                </a:ln>
                <a:solidFill>
                  <a:prstClr val="black"/>
                </a:solidFill>
                <a:effectLst/>
                <a:uLnTx/>
                <a:uFillTx/>
                <a:latin typeface="Tahoma"/>
                <a:ea typeface="+mn-ea"/>
                <a:cs typeface="+mn-cs"/>
              </a:rPr>
              <a:t>mn</a:t>
            </a:r>
            <a:r>
              <a:rPr kumimoji="0" lang="en-US" sz="2400" b="0" i="0" u="none" strike="noStrike" kern="1200" cap="none" spc="0" normalizeH="0" baseline="0" noProof="0" dirty="0">
                <a:ln>
                  <a:noFill/>
                </a:ln>
                <a:solidFill>
                  <a:prstClr val="black"/>
                </a:solidFill>
                <a:effectLst/>
                <a:uLnTx/>
                <a:uFillTx/>
                <a:latin typeface="Tahoma"/>
                <a:ea typeface="+mn-ea"/>
                <a:cs typeface="+mn-cs"/>
              </a:rPr>
              <a:t>) time and space.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Tahoma"/>
                <a:ea typeface="+mn-ea"/>
                <a:cs typeface="+mn-cs"/>
              </a:rPr>
              <a:t>Backtrace</a:t>
            </a:r>
            <a:r>
              <a:rPr kumimoji="0" lang="en-US" sz="2400" b="0" i="0" u="none" strike="noStrike" kern="1200" cap="none" spc="0" normalizeH="0" baseline="0" noProof="0" dirty="0">
                <a:ln>
                  <a:noFill/>
                </a:ln>
                <a:solidFill>
                  <a:prstClr val="black"/>
                </a:solidFill>
                <a:effectLst/>
                <a:uLnTx/>
                <a:uFillTx/>
                <a:latin typeface="Tahoma"/>
                <a:ea typeface="+mn-ea"/>
                <a:cs typeface="+mn-cs"/>
              </a:rPr>
              <a:t> is O(m + n) time.</a:t>
            </a:r>
          </a:p>
        </p:txBody>
      </p:sp>
      <p:sp>
        <p:nvSpPr>
          <p:cNvPr id="37" name="Rectangle 36"/>
          <p:cNvSpPr/>
          <p:nvPr/>
        </p:nvSpPr>
        <p:spPr>
          <a:xfrm>
            <a:off x="2710549" y="1591216"/>
            <a:ext cx="380566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mn-cs"/>
              </a:rPr>
              <a:t>NETHERLANDS x SWITZERLAND</a:t>
            </a:r>
          </a:p>
        </p:txBody>
      </p:sp>
    </p:spTree>
    <p:extLst>
      <p:ext uri="{BB962C8B-B14F-4D97-AF65-F5344CB8AC3E}">
        <p14:creationId xmlns:p14="http://schemas.microsoft.com/office/powerpoint/2010/main" val="3980450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5364088" y="1844824"/>
          <a:ext cx="3566160" cy="3566160"/>
        </p:xfrm>
        <a:graphic>
          <a:graphicData uri="http://schemas.openxmlformats.org/drawingml/2006/table">
            <a:tbl>
              <a:tblPr/>
              <a:tblGrid>
                <a:gridCol w="274320">
                  <a:extLst>
                    <a:ext uri="{9D8B030D-6E8A-4147-A177-3AD203B41FA5}">
                      <a16:colId xmlns:a16="http://schemas.microsoft.com/office/drawing/2014/main" val="20000"/>
                    </a:ext>
                  </a:extLst>
                </a:gridCol>
                <a:gridCol w="274320">
                  <a:extLst>
                    <a:ext uri="{9D8B030D-6E8A-4147-A177-3AD203B41FA5}">
                      <a16:colId xmlns:a16="http://schemas.microsoft.com/office/drawing/2014/main" val="20001"/>
                    </a:ext>
                  </a:extLst>
                </a:gridCol>
                <a:gridCol w="274320">
                  <a:extLst>
                    <a:ext uri="{9D8B030D-6E8A-4147-A177-3AD203B41FA5}">
                      <a16:colId xmlns:a16="http://schemas.microsoft.com/office/drawing/2014/main" val="20002"/>
                    </a:ext>
                  </a:extLst>
                </a:gridCol>
                <a:gridCol w="274320">
                  <a:extLst>
                    <a:ext uri="{9D8B030D-6E8A-4147-A177-3AD203B41FA5}">
                      <a16:colId xmlns:a16="http://schemas.microsoft.com/office/drawing/2014/main" val="20003"/>
                    </a:ext>
                  </a:extLst>
                </a:gridCol>
                <a:gridCol w="274320">
                  <a:extLst>
                    <a:ext uri="{9D8B030D-6E8A-4147-A177-3AD203B41FA5}">
                      <a16:colId xmlns:a16="http://schemas.microsoft.com/office/drawing/2014/main" val="20004"/>
                    </a:ext>
                  </a:extLst>
                </a:gridCol>
                <a:gridCol w="274320">
                  <a:extLst>
                    <a:ext uri="{9D8B030D-6E8A-4147-A177-3AD203B41FA5}">
                      <a16:colId xmlns:a16="http://schemas.microsoft.com/office/drawing/2014/main" val="20005"/>
                    </a:ext>
                  </a:extLst>
                </a:gridCol>
                <a:gridCol w="274320">
                  <a:extLst>
                    <a:ext uri="{9D8B030D-6E8A-4147-A177-3AD203B41FA5}">
                      <a16:colId xmlns:a16="http://schemas.microsoft.com/office/drawing/2014/main" val="20006"/>
                    </a:ext>
                  </a:extLst>
                </a:gridCol>
                <a:gridCol w="274320">
                  <a:extLst>
                    <a:ext uri="{9D8B030D-6E8A-4147-A177-3AD203B41FA5}">
                      <a16:colId xmlns:a16="http://schemas.microsoft.com/office/drawing/2014/main" val="20007"/>
                    </a:ext>
                  </a:extLst>
                </a:gridCol>
                <a:gridCol w="274320">
                  <a:extLst>
                    <a:ext uri="{9D8B030D-6E8A-4147-A177-3AD203B41FA5}">
                      <a16:colId xmlns:a16="http://schemas.microsoft.com/office/drawing/2014/main" val="20008"/>
                    </a:ext>
                  </a:extLst>
                </a:gridCol>
                <a:gridCol w="274320">
                  <a:extLst>
                    <a:ext uri="{9D8B030D-6E8A-4147-A177-3AD203B41FA5}">
                      <a16:colId xmlns:a16="http://schemas.microsoft.com/office/drawing/2014/main" val="20009"/>
                    </a:ext>
                  </a:extLst>
                </a:gridCol>
                <a:gridCol w="274320">
                  <a:extLst>
                    <a:ext uri="{9D8B030D-6E8A-4147-A177-3AD203B41FA5}">
                      <a16:colId xmlns:a16="http://schemas.microsoft.com/office/drawing/2014/main" val="20010"/>
                    </a:ext>
                  </a:extLst>
                </a:gridCol>
                <a:gridCol w="274320">
                  <a:extLst>
                    <a:ext uri="{9D8B030D-6E8A-4147-A177-3AD203B41FA5}">
                      <a16:colId xmlns:a16="http://schemas.microsoft.com/office/drawing/2014/main" val="20011"/>
                    </a:ext>
                  </a:extLst>
                </a:gridCol>
                <a:gridCol w="274320">
                  <a:extLst>
                    <a:ext uri="{9D8B030D-6E8A-4147-A177-3AD203B41FA5}">
                      <a16:colId xmlns:a16="http://schemas.microsoft.com/office/drawing/2014/main" val="20012"/>
                    </a:ext>
                  </a:extLst>
                </a:gridCol>
              </a:tblGrid>
              <a:tr h="274320">
                <a:tc>
                  <a:txBody>
                    <a:bodyPr/>
                    <a:lstStyle/>
                    <a:p>
                      <a:pPr algn="ctr"/>
                      <a:endParaRPr lang="en-US" sz="1300" dirty="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H</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274320">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20">
                <a:tc>
                  <a:txBody>
                    <a:bodyPr/>
                    <a:lstStyle/>
                    <a:p>
                      <a:pPr algn="ctr"/>
                      <a:r>
                        <a:rPr lang="en-US" sz="1300" dirty="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4320">
                <a:tc>
                  <a:txBody>
                    <a:bodyPr/>
                    <a:lstStyle/>
                    <a:p>
                      <a:pPr algn="ctr"/>
                      <a:r>
                        <a:rPr lang="en-US" sz="1300" dirty="0">
                          <a:effectLst/>
                        </a:rPr>
                        <a:t>W</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4320">
                <a:tc>
                  <a:txBody>
                    <a:bodyPr/>
                    <a:lstStyle/>
                    <a:p>
                      <a:pPr algn="ctr"/>
                      <a:r>
                        <a:rPr lang="en-US" sz="1300" dirty="0">
                          <a:effectLst/>
                        </a:rPr>
                        <a:t>I</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4320">
                <a:tc>
                  <a:txBody>
                    <a:bodyPr/>
                    <a:lstStyle/>
                    <a:p>
                      <a:pPr algn="ctr"/>
                      <a:r>
                        <a:rPr lang="en-US" sz="1300" dirty="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4320">
                <a:tc>
                  <a:txBody>
                    <a:bodyPr/>
                    <a:lstStyle/>
                    <a:p>
                      <a:pPr algn="ctr"/>
                      <a:r>
                        <a:rPr lang="en-US" sz="1300" dirty="0">
                          <a:effectLst/>
                        </a:rPr>
                        <a:t>Z</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4320">
                <a:tc>
                  <a:txBody>
                    <a:bodyPr/>
                    <a:lstStyle/>
                    <a:p>
                      <a:pPr algn="ctr"/>
                      <a:r>
                        <a:rPr lang="en-US" sz="1300" dirty="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74320">
                <a:tc>
                  <a:txBody>
                    <a:bodyPr/>
                    <a:lstStyle/>
                    <a:p>
                      <a:pPr algn="ctr"/>
                      <a:r>
                        <a:rPr lang="en-US" sz="1300" dirty="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74320">
                <a:tc>
                  <a:txBody>
                    <a:bodyPr/>
                    <a:lstStyle/>
                    <a:p>
                      <a:pPr algn="ctr"/>
                      <a:r>
                        <a:rPr lang="en-US" sz="1300" dirty="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74320">
                <a:tc>
                  <a:txBody>
                    <a:bodyPr/>
                    <a:lstStyle/>
                    <a:p>
                      <a:pPr algn="ctr"/>
                      <a:r>
                        <a:rPr lang="en-US" sz="1300" dirty="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74320">
                <a:tc>
                  <a:txBody>
                    <a:bodyPr/>
                    <a:lstStyle/>
                    <a:p>
                      <a:pPr algn="ctr"/>
                      <a:r>
                        <a:rPr lang="en-US" sz="1300" dirty="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74320">
                <a:tc>
                  <a:txBody>
                    <a:bodyPr/>
                    <a:lstStyle/>
                    <a:p>
                      <a:pPr algn="ctr"/>
                      <a:r>
                        <a:rPr lang="en-US" sz="1300" i="0" dirty="0">
                          <a:solidFill>
                            <a:srgbClr val="333333"/>
                          </a:solidFill>
                          <a:effectLst/>
                          <a:latin typeface="Helvetica Neue"/>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b="0" i="0" dirty="0">
                          <a:solidFill>
                            <a:srgbClr val="333333"/>
                          </a:solidFill>
                          <a:effectLst/>
                          <a:latin typeface="Helvetica Neue"/>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dirty="0"/>
                        <a:t>5</a:t>
                      </a:r>
                    </a:p>
                  </a:txBody>
                  <a:tcPr marL="66203" marR="66203" marT="33101" marB="3310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2"/>
                  </a:ext>
                </a:extLst>
              </a:tr>
            </a:tbl>
          </a:graphicData>
        </a:graphic>
      </p:graphicFrame>
      <p:sp>
        <p:nvSpPr>
          <p:cNvPr id="2" name="Title 1"/>
          <p:cNvSpPr>
            <a:spLocks noGrp="1"/>
          </p:cNvSpPr>
          <p:nvPr>
            <p:ph type="title"/>
          </p:nvPr>
        </p:nvSpPr>
        <p:spPr>
          <a:xfrm>
            <a:off x="228600" y="83389"/>
            <a:ext cx="8610600" cy="1066800"/>
          </a:xfrm>
        </p:spPr>
        <p:txBody>
          <a:bodyPr/>
          <a:lstStyle/>
          <a:p>
            <a:r>
              <a:rPr lang="en-US" dirty="0"/>
              <a:t>Example: Dynamic Programming</a:t>
            </a:r>
          </a:p>
        </p:txBody>
      </p:sp>
      <p:sp>
        <p:nvSpPr>
          <p:cNvPr id="13" name="Content Placeholder 12"/>
          <p:cNvSpPr>
            <a:spLocks noGrp="1"/>
          </p:cNvSpPr>
          <p:nvPr>
            <p:ph idx="1"/>
          </p:nvPr>
        </p:nvSpPr>
        <p:spPr>
          <a:xfrm>
            <a:off x="228600" y="1371600"/>
            <a:ext cx="4546600" cy="990484"/>
          </a:xfrm>
        </p:spPr>
        <p:txBody>
          <a:bodyPr/>
          <a:lstStyle/>
          <a:p>
            <a:r>
              <a:rPr lang="en-US" dirty="0">
                <a:solidFill>
                  <a:srgbClr val="FF0000"/>
                </a:solidFill>
                <a:effectLst>
                  <a:outerShdw blurRad="38100" dist="38100" dir="2700000" algn="tl">
                    <a:srgbClr val="000000">
                      <a:alpha val="43137"/>
                    </a:srgbClr>
                  </a:outerShdw>
                </a:effectLst>
              </a:rPr>
              <a:t>Quadratic-time</a:t>
            </a:r>
            <a:r>
              <a:rPr lang="en-US" dirty="0"/>
              <a:t> dynamic-programming algorithm</a:t>
            </a:r>
          </a:p>
          <a:p>
            <a:endParaRPr lang="en-US" dirty="0"/>
          </a:p>
        </p:txBody>
      </p:sp>
      <p:sp>
        <p:nvSpPr>
          <p:cNvPr id="11" name="Rectangle 10"/>
          <p:cNvSpPr/>
          <p:nvPr/>
        </p:nvSpPr>
        <p:spPr>
          <a:xfrm>
            <a:off x="5660304" y="2117236"/>
            <a:ext cx="3376192" cy="3392720"/>
          </a:xfrm>
          <a:prstGeom prst="rect">
            <a:avLst/>
          </a:prstGeom>
          <a:solidFill>
            <a:schemeClr val="bg1">
              <a:alpha val="73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grpSp>
        <p:nvGrpSpPr>
          <p:cNvPr id="10" name="Group 9"/>
          <p:cNvGrpSpPr/>
          <p:nvPr/>
        </p:nvGrpSpPr>
        <p:grpSpPr>
          <a:xfrm>
            <a:off x="5805151" y="2315384"/>
            <a:ext cx="2663374" cy="522510"/>
            <a:chOff x="5733143" y="2133600"/>
            <a:chExt cx="2663374" cy="522510"/>
          </a:xfrm>
        </p:grpSpPr>
        <p:cxnSp>
          <p:nvCxnSpPr>
            <p:cNvPr id="5" name="Straight Arrow Connector 4"/>
            <p:cNvCxnSpPr/>
            <p:nvPr/>
          </p:nvCxnSpPr>
          <p:spPr>
            <a:xfrm>
              <a:off x="5733143" y="213360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769431" y="2416626"/>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762176" y="265611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769432" y="2148114"/>
              <a:ext cx="2489197" cy="21397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776692" y="2431140"/>
              <a:ext cx="2489197" cy="21397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6806637" y="2881444"/>
            <a:ext cx="8273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ahoma"/>
                <a:ea typeface="+mn-ea"/>
                <a:cs typeface="+mn-cs"/>
              </a:rPr>
              <a:t>etc</a:t>
            </a:r>
            <a:endPar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a:ea typeface="+mn-ea"/>
              <a:cs typeface="+mn-cs"/>
            </a:endParaRPr>
          </a:p>
        </p:txBody>
      </p:sp>
      <p:grpSp>
        <p:nvGrpSpPr>
          <p:cNvPr id="33" name="Group 32"/>
          <p:cNvGrpSpPr/>
          <p:nvPr/>
        </p:nvGrpSpPr>
        <p:grpSpPr>
          <a:xfrm rot="16200000" flipH="1">
            <a:off x="4767556" y="3418474"/>
            <a:ext cx="2663374" cy="522510"/>
            <a:chOff x="5733143" y="2133600"/>
            <a:chExt cx="2663374" cy="522510"/>
          </a:xfrm>
        </p:grpSpPr>
        <p:cxnSp>
          <p:nvCxnSpPr>
            <p:cNvPr id="34" name="Straight Arrow Connector 33"/>
            <p:cNvCxnSpPr/>
            <p:nvPr/>
          </p:nvCxnSpPr>
          <p:spPr>
            <a:xfrm>
              <a:off x="5733143" y="213360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769431" y="2416626"/>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762176" y="265611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769432" y="2148114"/>
              <a:ext cx="2489197" cy="21397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5776692" y="2431140"/>
              <a:ext cx="2489197" cy="21397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6438432" y="3628930"/>
            <a:ext cx="8273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ahoma"/>
                <a:ea typeface="+mn-ea"/>
                <a:cs typeface="+mn-cs"/>
              </a:rPr>
              <a:t>etc</a:t>
            </a:r>
            <a:endPar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a:ea typeface="+mn-ea"/>
              <a:cs typeface="+mn-cs"/>
            </a:endParaRPr>
          </a:p>
        </p:txBody>
      </p:sp>
      <p:sp>
        <p:nvSpPr>
          <p:cNvPr id="48" name="Content Placeholder 12"/>
          <p:cNvSpPr txBox="1">
            <a:spLocks/>
          </p:cNvSpPr>
          <p:nvPr/>
        </p:nvSpPr>
        <p:spPr bwMode="auto">
          <a:xfrm>
            <a:off x="81153" y="3510938"/>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ahoma"/>
                <a:ea typeface="+mn-ea"/>
                <a:cs typeface="+mn-cs"/>
              </a:rPr>
              <a:t>Data dependencies </a:t>
            </a:r>
            <a:r>
              <a:rPr kumimoji="0" lang="en-US" sz="2400" b="0" i="0" u="none" strike="noStrike" kern="0" cap="none" spc="0" normalizeH="0" baseline="0" noProof="0" dirty="0">
                <a:ln>
                  <a:noFill/>
                </a:ln>
                <a:solidFill>
                  <a:srgbClr val="000000"/>
                </a:solidFill>
                <a:effectLst/>
                <a:uLnTx/>
                <a:uFillTx/>
                <a:latin typeface="Tahoma"/>
                <a:ea typeface="+mn-ea"/>
                <a:cs typeface="+mn-cs"/>
              </a:rPr>
              <a:t>limit the computation parallelism</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2400" b="0" i="0" u="none" strike="noStrike" kern="0" cap="none" spc="0" normalizeH="0" baseline="0" noProof="0" dirty="0">
              <a:ln>
                <a:noFill/>
              </a:ln>
              <a:solidFill>
                <a:srgbClr val="000000"/>
              </a:solidFill>
              <a:effectLst/>
              <a:uLnTx/>
              <a:uFillTx/>
              <a:latin typeface="Tahoma"/>
              <a:ea typeface="+mn-ea"/>
              <a:cs typeface="+mn-cs"/>
            </a:endParaRPr>
          </a:p>
        </p:txBody>
      </p:sp>
      <p:sp>
        <p:nvSpPr>
          <p:cNvPr id="49" name="Content Placeholder 12"/>
          <p:cNvSpPr txBox="1">
            <a:spLocks/>
          </p:cNvSpPr>
          <p:nvPr/>
        </p:nvSpPr>
        <p:spPr bwMode="auto">
          <a:xfrm>
            <a:off x="96647" y="5238255"/>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ahoma"/>
                <a:ea typeface="+mn-ea"/>
                <a:cs typeface="+mn-cs"/>
              </a:rPr>
              <a:t>Entire matrix</a:t>
            </a:r>
            <a:r>
              <a:rPr kumimoji="0" lang="en-US" sz="2400" b="0" i="0" u="none" strike="noStrike" kern="0" cap="none" spc="0" normalizeH="0" baseline="0" noProof="0" dirty="0">
                <a:ln>
                  <a:noFill/>
                </a:ln>
                <a:solidFill>
                  <a:srgbClr val="000000"/>
                </a:solidFill>
                <a:effectLst/>
                <a:uLnTx/>
                <a:uFillTx/>
                <a:latin typeface="Tahoma"/>
                <a:ea typeface="+mn-ea"/>
                <a:cs typeface="+mn-cs"/>
              </a:rPr>
              <a:t> is computed even though strings can be dissimilar.</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2400" b="0" i="0" u="none" strike="noStrike" kern="0" cap="none" spc="0" normalizeH="0" baseline="0" noProof="0" dirty="0">
              <a:ln>
                <a:noFill/>
              </a:ln>
              <a:solidFill>
                <a:srgbClr val="000000"/>
              </a:solidFill>
              <a:effectLst/>
              <a:uLnTx/>
              <a:uFillTx/>
              <a:latin typeface="Tahoma"/>
              <a:ea typeface="+mn-ea"/>
              <a:cs typeface="+mn-cs"/>
            </a:endParaRPr>
          </a:p>
        </p:txBody>
      </p:sp>
      <p:grpSp>
        <p:nvGrpSpPr>
          <p:cNvPr id="29" name="Group 28"/>
          <p:cNvGrpSpPr/>
          <p:nvPr/>
        </p:nvGrpSpPr>
        <p:grpSpPr>
          <a:xfrm>
            <a:off x="6057646" y="2513662"/>
            <a:ext cx="821387" cy="932260"/>
            <a:chOff x="7193738" y="3686629"/>
            <a:chExt cx="821387" cy="932260"/>
          </a:xfrm>
        </p:grpSpPr>
        <p:cxnSp>
          <p:nvCxnSpPr>
            <p:cNvPr id="51" name="Straight Arrow Connector 50"/>
            <p:cNvCxnSpPr/>
            <p:nvPr/>
          </p:nvCxnSpPr>
          <p:spPr>
            <a:xfrm flipV="1">
              <a:off x="7193738" y="3686629"/>
              <a:ext cx="208548" cy="140849"/>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7271671" y="3717561"/>
              <a:ext cx="391872" cy="35609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300694" y="3717561"/>
              <a:ext cx="668514" cy="618707"/>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7271671" y="3751121"/>
              <a:ext cx="130616" cy="32253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7300694" y="3805303"/>
              <a:ext cx="362850" cy="530965"/>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rot="18883330">
              <a:off x="7416802" y="4020566"/>
              <a:ext cx="8273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ahoma"/>
                  <a:ea typeface="+mn-ea"/>
                  <a:cs typeface="+mn-cs"/>
                </a:rPr>
                <a:t>etc</a:t>
              </a:r>
              <a:endPar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a:ea typeface="+mn-ea"/>
                <a:cs typeface="+mn-cs"/>
              </a:endParaRPr>
            </a:p>
          </p:txBody>
        </p:sp>
      </p:grpSp>
      <p:sp>
        <p:nvSpPr>
          <p:cNvPr id="4" name="TextBox 3"/>
          <p:cNvSpPr txBox="1"/>
          <p:nvPr/>
        </p:nvSpPr>
        <p:spPr>
          <a:xfrm>
            <a:off x="568159" y="2199176"/>
            <a:ext cx="15841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WHY?!</a:t>
            </a:r>
          </a:p>
        </p:txBody>
      </p:sp>
      <p:sp>
        <p:nvSpPr>
          <p:cNvPr id="32" name="Rectangle 31"/>
          <p:cNvSpPr/>
          <p:nvPr/>
        </p:nvSpPr>
        <p:spPr>
          <a:xfrm>
            <a:off x="634380" y="3117543"/>
            <a:ext cx="380566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mn-cs"/>
              </a:rPr>
              <a:t>NETHERLANDS x SWITZERLAND</a:t>
            </a:r>
          </a:p>
        </p:txBody>
      </p:sp>
      <p:sp>
        <p:nvSpPr>
          <p:cNvPr id="6" name="TextBox 5"/>
          <p:cNvSpPr txBox="1"/>
          <p:nvPr/>
        </p:nvSpPr>
        <p:spPr>
          <a:xfrm>
            <a:off x="634735" y="3426979"/>
            <a:ext cx="4093344" cy="28931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NETHERLANDS x 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NETHERLANDS x SW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NETHERLANDS x SWI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NETERLANDS x SWIT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NETHERLANDS x SWITZ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NETHERLANDS x SWITZE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NETHERLANDS x SWITZER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NETHERLANDS x SWITZERL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NETHERLANDS x SWITZERLA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NETHERLANDS x SWITZERLAN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NETHERLANDS x SWITZERLAND </a:t>
            </a:r>
          </a:p>
        </p:txBody>
      </p:sp>
      <p:sp>
        <p:nvSpPr>
          <p:cNvPr id="36" name="TextBox 35">
            <a:extLst>
              <a:ext uri="{FF2B5EF4-FFF2-40B4-BE49-F238E27FC236}">
                <a16:creationId xmlns:a16="http://schemas.microsoft.com/office/drawing/2014/main" id="{333B12C1-9FF8-FA4B-8CB5-67FA33F2AFEF}"/>
              </a:ext>
            </a:extLst>
          </p:cNvPr>
          <p:cNvSpPr txBox="1"/>
          <p:nvPr/>
        </p:nvSpPr>
        <p:spPr>
          <a:xfrm>
            <a:off x="624419" y="2669281"/>
            <a:ext cx="3594962" cy="369332"/>
          </a:xfrm>
          <a:prstGeom prst="rect">
            <a:avLst/>
          </a:prstGeom>
          <a:noFill/>
        </p:spPr>
        <p:txBody>
          <a:bodyPr wrap="square" rtlCol="0">
            <a:spAutoFit/>
          </a:bodyPr>
          <a:lstStyle/>
          <a:p>
            <a:r>
              <a:rPr lang="en-US" dirty="0">
                <a:solidFill>
                  <a:schemeClr val="bg1">
                    <a:lumMod val="50000"/>
                  </a:schemeClr>
                </a:solidFill>
              </a:rPr>
              <a:t>Enumerate all possible prefixes</a:t>
            </a:r>
          </a:p>
        </p:txBody>
      </p:sp>
    </p:spTree>
    <p:extLst>
      <p:ext uri="{BB962C8B-B14F-4D97-AF65-F5344CB8AC3E}">
        <p14:creationId xmlns:p14="http://schemas.microsoft.com/office/powerpoint/2010/main" val="30069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fade">
                                      <p:cBhvr>
                                        <p:cTn id="12" dur="500"/>
                                        <p:tgtEl>
                                          <p:spTgt spid="3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bg/>
                                          </p:spTgt>
                                        </p:tgtEl>
                                        <p:attrNameLst>
                                          <p:attrName>style.visibility</p:attrName>
                                        </p:attrNameLst>
                                      </p:cBhvr>
                                      <p:to>
                                        <p:strVal val="visible"/>
                                      </p:to>
                                    </p:set>
                                    <p:animEffect transition="in" filter="wipe(left)">
                                      <p:cBhvr>
                                        <p:cTn id="22" dur="500"/>
                                        <p:tgtEl>
                                          <p:spTgt spid="6">
                                            <p:bg/>
                                          </p:spTgt>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500"/>
                                        <p:tgtEl>
                                          <p:spTgt spid="6">
                                            <p:txEl>
                                              <p:pRg st="0" end="0"/>
                                            </p:txEl>
                                          </p:spTgt>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500"/>
                                        <p:tgtEl>
                                          <p:spTgt spid="6">
                                            <p:txEl>
                                              <p:pRg st="1" end="1"/>
                                            </p:txEl>
                                          </p:spTgt>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left)">
                                      <p:cBhvr>
                                        <p:cTn id="34" dur="500"/>
                                        <p:tgtEl>
                                          <p:spTgt spid="6">
                                            <p:txEl>
                                              <p:pRg st="2" end="2"/>
                                            </p:txEl>
                                          </p:spTgt>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wipe(left)">
                                      <p:cBhvr>
                                        <p:cTn id="38" dur="250"/>
                                        <p:tgtEl>
                                          <p:spTgt spid="6">
                                            <p:txEl>
                                              <p:pRg st="3" end="3"/>
                                            </p:txEl>
                                          </p:spTgt>
                                        </p:tgtEl>
                                      </p:cBhvr>
                                    </p:animEffect>
                                  </p:childTnLst>
                                </p:cTn>
                              </p:par>
                            </p:childTnLst>
                          </p:cTn>
                        </p:par>
                        <p:par>
                          <p:cTn id="39" fill="hold">
                            <p:stCondLst>
                              <p:cond delay="2250"/>
                            </p:stCondLst>
                            <p:childTnLst>
                              <p:par>
                                <p:cTn id="40" presetID="22" presetClass="entr" presetSubtype="8" fill="hold" grpId="0" nodeType="after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wipe(left)">
                                      <p:cBhvr>
                                        <p:cTn id="42" dur="250"/>
                                        <p:tgtEl>
                                          <p:spTgt spid="6">
                                            <p:txEl>
                                              <p:pRg st="4" end="4"/>
                                            </p:txEl>
                                          </p:spTgt>
                                        </p:tgtEl>
                                      </p:cBhvr>
                                    </p:animEffect>
                                  </p:childTnLst>
                                </p:cTn>
                              </p:par>
                            </p:childTnLst>
                          </p:cTn>
                        </p:par>
                        <p:par>
                          <p:cTn id="43" fill="hold">
                            <p:stCondLst>
                              <p:cond delay="2500"/>
                            </p:stCondLst>
                            <p:childTnLst>
                              <p:par>
                                <p:cTn id="44" presetID="22" presetClass="entr" presetSubtype="8" fill="hold" grpId="0" nodeType="afterEffect">
                                  <p:stCondLst>
                                    <p:cond delay="0"/>
                                  </p:stCondLst>
                                  <p:childTnLst>
                                    <p:set>
                                      <p:cBhvr>
                                        <p:cTn id="45" dur="1" fill="hold">
                                          <p:stCondLst>
                                            <p:cond delay="0"/>
                                          </p:stCondLst>
                                        </p:cTn>
                                        <p:tgtEl>
                                          <p:spTgt spid="6">
                                            <p:txEl>
                                              <p:pRg st="5" end="5"/>
                                            </p:txEl>
                                          </p:spTgt>
                                        </p:tgtEl>
                                        <p:attrNameLst>
                                          <p:attrName>style.visibility</p:attrName>
                                        </p:attrNameLst>
                                      </p:cBhvr>
                                      <p:to>
                                        <p:strVal val="visible"/>
                                      </p:to>
                                    </p:set>
                                    <p:animEffect transition="in" filter="wipe(left)">
                                      <p:cBhvr>
                                        <p:cTn id="46" dur="250"/>
                                        <p:tgtEl>
                                          <p:spTgt spid="6">
                                            <p:txEl>
                                              <p:pRg st="5" end="5"/>
                                            </p:txEl>
                                          </p:spTgt>
                                        </p:tgtEl>
                                      </p:cBhvr>
                                    </p:animEffect>
                                  </p:childTnLst>
                                </p:cTn>
                              </p:par>
                            </p:childTnLst>
                          </p:cTn>
                        </p:par>
                        <p:par>
                          <p:cTn id="47" fill="hold">
                            <p:stCondLst>
                              <p:cond delay="2750"/>
                            </p:stCondLst>
                            <p:childTnLst>
                              <p:par>
                                <p:cTn id="48" presetID="22" presetClass="entr" presetSubtype="8" fill="hold" grpId="0" nodeType="after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wipe(left)">
                                      <p:cBhvr>
                                        <p:cTn id="50" dur="250"/>
                                        <p:tgtEl>
                                          <p:spTgt spid="6">
                                            <p:txEl>
                                              <p:pRg st="6" end="6"/>
                                            </p:txEl>
                                          </p:spTgt>
                                        </p:tgtEl>
                                      </p:cBhvr>
                                    </p:animEffect>
                                  </p:childTnLst>
                                </p:cTn>
                              </p:par>
                            </p:childTnLst>
                          </p:cTn>
                        </p:par>
                        <p:par>
                          <p:cTn id="51" fill="hold">
                            <p:stCondLst>
                              <p:cond delay="3000"/>
                            </p:stCondLst>
                            <p:childTnLst>
                              <p:par>
                                <p:cTn id="52" presetID="22" presetClass="entr" presetSubtype="8" fill="hold" grpId="0" nodeType="afterEffect">
                                  <p:stCondLst>
                                    <p:cond delay="0"/>
                                  </p:stCondLst>
                                  <p:childTnLst>
                                    <p:set>
                                      <p:cBhvr>
                                        <p:cTn id="53" dur="1" fill="hold">
                                          <p:stCondLst>
                                            <p:cond delay="0"/>
                                          </p:stCondLst>
                                        </p:cTn>
                                        <p:tgtEl>
                                          <p:spTgt spid="6">
                                            <p:txEl>
                                              <p:pRg st="7" end="7"/>
                                            </p:txEl>
                                          </p:spTgt>
                                        </p:tgtEl>
                                        <p:attrNameLst>
                                          <p:attrName>style.visibility</p:attrName>
                                        </p:attrNameLst>
                                      </p:cBhvr>
                                      <p:to>
                                        <p:strVal val="visible"/>
                                      </p:to>
                                    </p:set>
                                    <p:animEffect transition="in" filter="wipe(left)">
                                      <p:cBhvr>
                                        <p:cTn id="54" dur="250"/>
                                        <p:tgtEl>
                                          <p:spTgt spid="6">
                                            <p:txEl>
                                              <p:pRg st="7" end="7"/>
                                            </p:txEl>
                                          </p:spTgt>
                                        </p:tgtEl>
                                      </p:cBhvr>
                                    </p:animEffect>
                                  </p:childTnLst>
                                </p:cTn>
                              </p:par>
                            </p:childTnLst>
                          </p:cTn>
                        </p:par>
                        <p:par>
                          <p:cTn id="55" fill="hold">
                            <p:stCondLst>
                              <p:cond delay="3250"/>
                            </p:stCondLst>
                            <p:childTnLst>
                              <p:par>
                                <p:cTn id="56" presetID="22" presetClass="entr" presetSubtype="8" fill="hold" grpId="0" nodeType="afterEffect">
                                  <p:stCondLst>
                                    <p:cond delay="0"/>
                                  </p:stCondLst>
                                  <p:childTnLst>
                                    <p:set>
                                      <p:cBhvr>
                                        <p:cTn id="57" dur="1" fill="hold">
                                          <p:stCondLst>
                                            <p:cond delay="0"/>
                                          </p:stCondLst>
                                        </p:cTn>
                                        <p:tgtEl>
                                          <p:spTgt spid="6">
                                            <p:txEl>
                                              <p:pRg st="8" end="8"/>
                                            </p:txEl>
                                          </p:spTgt>
                                        </p:tgtEl>
                                        <p:attrNameLst>
                                          <p:attrName>style.visibility</p:attrName>
                                        </p:attrNameLst>
                                      </p:cBhvr>
                                      <p:to>
                                        <p:strVal val="visible"/>
                                      </p:to>
                                    </p:set>
                                    <p:animEffect transition="in" filter="wipe(left)">
                                      <p:cBhvr>
                                        <p:cTn id="58" dur="250"/>
                                        <p:tgtEl>
                                          <p:spTgt spid="6">
                                            <p:txEl>
                                              <p:pRg st="8" end="8"/>
                                            </p:txEl>
                                          </p:spTgt>
                                        </p:tgtEl>
                                      </p:cBhvr>
                                    </p:animEffect>
                                  </p:childTnLst>
                                </p:cTn>
                              </p:par>
                            </p:childTnLst>
                          </p:cTn>
                        </p:par>
                        <p:par>
                          <p:cTn id="59" fill="hold">
                            <p:stCondLst>
                              <p:cond delay="3500"/>
                            </p:stCondLst>
                            <p:childTnLst>
                              <p:par>
                                <p:cTn id="60" presetID="22" presetClass="entr" presetSubtype="8" fill="hold" grpId="0" nodeType="afterEffect">
                                  <p:stCondLst>
                                    <p:cond delay="0"/>
                                  </p:stCondLst>
                                  <p:childTnLst>
                                    <p:set>
                                      <p:cBhvr>
                                        <p:cTn id="61" dur="1" fill="hold">
                                          <p:stCondLst>
                                            <p:cond delay="0"/>
                                          </p:stCondLst>
                                        </p:cTn>
                                        <p:tgtEl>
                                          <p:spTgt spid="6">
                                            <p:txEl>
                                              <p:pRg st="9" end="9"/>
                                            </p:txEl>
                                          </p:spTgt>
                                        </p:tgtEl>
                                        <p:attrNameLst>
                                          <p:attrName>style.visibility</p:attrName>
                                        </p:attrNameLst>
                                      </p:cBhvr>
                                      <p:to>
                                        <p:strVal val="visible"/>
                                      </p:to>
                                    </p:set>
                                    <p:animEffect transition="in" filter="wipe(left)">
                                      <p:cBhvr>
                                        <p:cTn id="62" dur="250"/>
                                        <p:tgtEl>
                                          <p:spTgt spid="6">
                                            <p:txEl>
                                              <p:pRg st="9" end="9"/>
                                            </p:txEl>
                                          </p:spTgt>
                                        </p:tgtEl>
                                      </p:cBhvr>
                                    </p:animEffect>
                                  </p:childTnLst>
                                </p:cTn>
                              </p:par>
                            </p:childTnLst>
                          </p:cTn>
                        </p:par>
                        <p:par>
                          <p:cTn id="63" fill="hold">
                            <p:stCondLst>
                              <p:cond delay="3750"/>
                            </p:stCondLst>
                            <p:childTnLst>
                              <p:par>
                                <p:cTn id="64" presetID="22" presetClass="entr" presetSubtype="8" fill="hold" grpId="0" nodeType="afterEffect">
                                  <p:stCondLst>
                                    <p:cond delay="0"/>
                                  </p:stCondLst>
                                  <p:childTnLst>
                                    <p:set>
                                      <p:cBhvr>
                                        <p:cTn id="65" dur="1" fill="hold">
                                          <p:stCondLst>
                                            <p:cond delay="0"/>
                                          </p:stCondLst>
                                        </p:cTn>
                                        <p:tgtEl>
                                          <p:spTgt spid="6">
                                            <p:txEl>
                                              <p:pRg st="10" end="10"/>
                                            </p:txEl>
                                          </p:spTgt>
                                        </p:tgtEl>
                                        <p:attrNameLst>
                                          <p:attrName>style.visibility</p:attrName>
                                        </p:attrNameLst>
                                      </p:cBhvr>
                                      <p:to>
                                        <p:strVal val="visible"/>
                                      </p:to>
                                    </p:set>
                                    <p:animEffect transition="in" filter="wipe(left)">
                                      <p:cBhvr>
                                        <p:cTn id="66" dur="250"/>
                                        <p:tgtEl>
                                          <p:spTgt spid="6">
                                            <p:txEl>
                                              <p:pRg st="10" end="1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
                                            <p:txEl>
                                              <p:pRg st="0" end="0"/>
                                            </p:txEl>
                                          </p:spTgt>
                                        </p:tgtEl>
                                      </p:cBhvr>
                                    </p:animEffect>
                                    <p:set>
                                      <p:cBhvr>
                                        <p:cTn id="71" dur="1" fill="hold">
                                          <p:stCondLst>
                                            <p:cond delay="499"/>
                                          </p:stCondLst>
                                        </p:cTn>
                                        <p:tgtEl>
                                          <p:spTgt spid="4">
                                            <p:txEl>
                                              <p:pRg st="0" end="0"/>
                                            </p:txEl>
                                          </p:spTgt>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2"/>
                                        </p:tgtEl>
                                      </p:cBhvr>
                                    </p:animEffect>
                                    <p:set>
                                      <p:cBhvr>
                                        <p:cTn id="74" dur="1" fill="hold">
                                          <p:stCondLst>
                                            <p:cond delay="499"/>
                                          </p:stCondLst>
                                        </p:cTn>
                                        <p:tgtEl>
                                          <p:spTgt spid="3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6">
                                            <p:txEl>
                                              <p:pRg st="0" end="0"/>
                                            </p:txEl>
                                          </p:spTgt>
                                        </p:tgtEl>
                                      </p:cBhvr>
                                    </p:animEffect>
                                    <p:set>
                                      <p:cBhvr>
                                        <p:cTn id="77" dur="1" fill="hold">
                                          <p:stCondLst>
                                            <p:cond delay="499"/>
                                          </p:stCondLst>
                                        </p:cTn>
                                        <p:tgtEl>
                                          <p:spTgt spid="6">
                                            <p:txEl>
                                              <p:pRg st="0" end="0"/>
                                            </p:txEl>
                                          </p:spTgt>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6">
                                            <p:txEl>
                                              <p:pRg st="1" end="1"/>
                                            </p:txEl>
                                          </p:spTgt>
                                        </p:tgtEl>
                                      </p:cBhvr>
                                    </p:animEffect>
                                    <p:set>
                                      <p:cBhvr>
                                        <p:cTn id="80" dur="1" fill="hold">
                                          <p:stCondLst>
                                            <p:cond delay="499"/>
                                          </p:stCondLst>
                                        </p:cTn>
                                        <p:tgtEl>
                                          <p:spTgt spid="6">
                                            <p:txEl>
                                              <p:pRg st="1" end="1"/>
                                            </p:txEl>
                                          </p:spTgt>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6">
                                            <p:txEl>
                                              <p:pRg st="2" end="2"/>
                                            </p:txEl>
                                          </p:spTgt>
                                        </p:tgtEl>
                                      </p:cBhvr>
                                    </p:animEffect>
                                    <p:set>
                                      <p:cBhvr>
                                        <p:cTn id="83" dur="1" fill="hold">
                                          <p:stCondLst>
                                            <p:cond delay="499"/>
                                          </p:stCondLst>
                                        </p:cTn>
                                        <p:tgtEl>
                                          <p:spTgt spid="6">
                                            <p:txEl>
                                              <p:pRg st="2" end="2"/>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6">
                                            <p:txEl>
                                              <p:pRg st="3" end="3"/>
                                            </p:txEl>
                                          </p:spTgt>
                                        </p:tgtEl>
                                      </p:cBhvr>
                                    </p:animEffect>
                                    <p:set>
                                      <p:cBhvr>
                                        <p:cTn id="86" dur="1" fill="hold">
                                          <p:stCondLst>
                                            <p:cond delay="499"/>
                                          </p:stCondLst>
                                        </p:cTn>
                                        <p:tgtEl>
                                          <p:spTgt spid="6">
                                            <p:txEl>
                                              <p:pRg st="3" end="3"/>
                                            </p:txEl>
                                          </p:spTgt>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6">
                                            <p:txEl>
                                              <p:pRg st="4" end="4"/>
                                            </p:txEl>
                                          </p:spTgt>
                                        </p:tgtEl>
                                      </p:cBhvr>
                                    </p:animEffect>
                                    <p:set>
                                      <p:cBhvr>
                                        <p:cTn id="89" dur="1" fill="hold">
                                          <p:stCondLst>
                                            <p:cond delay="499"/>
                                          </p:stCondLst>
                                        </p:cTn>
                                        <p:tgtEl>
                                          <p:spTgt spid="6">
                                            <p:txEl>
                                              <p:pRg st="4" end="4"/>
                                            </p:txEl>
                                          </p:spTgt>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6">
                                            <p:txEl>
                                              <p:pRg st="5" end="5"/>
                                            </p:txEl>
                                          </p:spTgt>
                                        </p:tgtEl>
                                      </p:cBhvr>
                                    </p:animEffect>
                                    <p:set>
                                      <p:cBhvr>
                                        <p:cTn id="92" dur="1" fill="hold">
                                          <p:stCondLst>
                                            <p:cond delay="499"/>
                                          </p:stCondLst>
                                        </p:cTn>
                                        <p:tgtEl>
                                          <p:spTgt spid="6">
                                            <p:txEl>
                                              <p:pRg st="5" end="5"/>
                                            </p:txEl>
                                          </p:spTgt>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6">
                                            <p:txEl>
                                              <p:pRg st="6" end="6"/>
                                            </p:txEl>
                                          </p:spTgt>
                                        </p:tgtEl>
                                      </p:cBhvr>
                                    </p:animEffect>
                                    <p:set>
                                      <p:cBhvr>
                                        <p:cTn id="95" dur="1" fill="hold">
                                          <p:stCondLst>
                                            <p:cond delay="499"/>
                                          </p:stCondLst>
                                        </p:cTn>
                                        <p:tgtEl>
                                          <p:spTgt spid="6">
                                            <p:txEl>
                                              <p:pRg st="6" end="6"/>
                                            </p:txEl>
                                          </p:spTgt>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6">
                                            <p:txEl>
                                              <p:pRg st="7" end="7"/>
                                            </p:txEl>
                                          </p:spTgt>
                                        </p:tgtEl>
                                      </p:cBhvr>
                                    </p:animEffect>
                                    <p:set>
                                      <p:cBhvr>
                                        <p:cTn id="98" dur="1" fill="hold">
                                          <p:stCondLst>
                                            <p:cond delay="499"/>
                                          </p:stCondLst>
                                        </p:cTn>
                                        <p:tgtEl>
                                          <p:spTgt spid="6">
                                            <p:txEl>
                                              <p:pRg st="7" end="7"/>
                                            </p:txEl>
                                          </p:spTgt>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6">
                                            <p:txEl>
                                              <p:pRg st="8" end="8"/>
                                            </p:txEl>
                                          </p:spTgt>
                                        </p:tgtEl>
                                      </p:cBhvr>
                                    </p:animEffect>
                                    <p:set>
                                      <p:cBhvr>
                                        <p:cTn id="101" dur="1" fill="hold">
                                          <p:stCondLst>
                                            <p:cond delay="499"/>
                                          </p:stCondLst>
                                        </p:cTn>
                                        <p:tgtEl>
                                          <p:spTgt spid="6">
                                            <p:txEl>
                                              <p:pRg st="8" end="8"/>
                                            </p:txEl>
                                          </p:spTgt>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6">
                                            <p:txEl>
                                              <p:pRg st="9" end="9"/>
                                            </p:txEl>
                                          </p:spTgt>
                                        </p:tgtEl>
                                      </p:cBhvr>
                                    </p:animEffect>
                                    <p:set>
                                      <p:cBhvr>
                                        <p:cTn id="104" dur="1" fill="hold">
                                          <p:stCondLst>
                                            <p:cond delay="499"/>
                                          </p:stCondLst>
                                        </p:cTn>
                                        <p:tgtEl>
                                          <p:spTgt spid="6">
                                            <p:txEl>
                                              <p:pRg st="9" end="9"/>
                                            </p:txEl>
                                          </p:spTgt>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6">
                                            <p:txEl>
                                              <p:pRg st="10" end="10"/>
                                            </p:txEl>
                                          </p:spTgt>
                                        </p:tgtEl>
                                      </p:cBhvr>
                                    </p:animEffect>
                                    <p:set>
                                      <p:cBhvr>
                                        <p:cTn id="107" dur="1" fill="hold">
                                          <p:stCondLst>
                                            <p:cond delay="499"/>
                                          </p:stCondLst>
                                        </p:cTn>
                                        <p:tgtEl>
                                          <p:spTgt spid="6">
                                            <p:txEl>
                                              <p:pRg st="10" end="10"/>
                                            </p:txEl>
                                          </p:spTgt>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6">
                                            <p:bg/>
                                          </p:spTgt>
                                        </p:tgtEl>
                                      </p:cBhvr>
                                    </p:animEffect>
                                    <p:set>
                                      <p:cBhvr>
                                        <p:cTn id="110" dur="1" fill="hold">
                                          <p:stCondLst>
                                            <p:cond delay="499"/>
                                          </p:stCondLst>
                                        </p:cTn>
                                        <p:tgtEl>
                                          <p:spTgt spid="6">
                                            <p:bg/>
                                          </p:spTgt>
                                        </p:tgtEl>
                                        <p:attrNameLst>
                                          <p:attrName>style.visibility</p:attrName>
                                        </p:attrNameLst>
                                      </p:cBhvr>
                                      <p:to>
                                        <p:strVal val="hidden"/>
                                      </p:to>
                                    </p:set>
                                  </p:childTnLst>
                                </p:cTn>
                              </p:par>
                              <p:par>
                                <p:cTn id="111" presetID="1" presetClass="exit" presetSubtype="0" fill="hold" grpId="0" nodeType="withEffect">
                                  <p:stCondLst>
                                    <p:cond delay="0"/>
                                  </p:stCondLst>
                                  <p:childTnLst>
                                    <p:set>
                                      <p:cBhvr>
                                        <p:cTn id="112" dur="1" fill="hold">
                                          <p:stCondLst>
                                            <p:cond delay="0"/>
                                          </p:stCondLst>
                                        </p:cTn>
                                        <p:tgtEl>
                                          <p:spTgt spid="36">
                                            <p:txEl>
                                              <p:pRg st="0" end="0"/>
                                            </p:txEl>
                                          </p:spTgt>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1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0"/>
                                        </p:tgtEl>
                                      </p:cBhvr>
                                    </p:animEffect>
                                    <p:set>
                                      <p:cBhvr>
                                        <p:cTn id="127" dur="1" fill="hold">
                                          <p:stCondLst>
                                            <p:cond delay="499"/>
                                          </p:stCondLst>
                                        </p:cTn>
                                        <p:tgtEl>
                                          <p:spTgt spid="10"/>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2"/>
                                        </p:tgtEl>
                                      </p:cBhvr>
                                    </p:animEffect>
                                    <p:set>
                                      <p:cBhvr>
                                        <p:cTn id="130" dur="1" fill="hold">
                                          <p:stCondLst>
                                            <p:cond delay="499"/>
                                          </p:stCondLst>
                                        </p:cTn>
                                        <p:tgtEl>
                                          <p:spTgt spid="12"/>
                                        </p:tgtEl>
                                        <p:attrNameLst>
                                          <p:attrName>style.visibility</p:attrName>
                                        </p:attrNameLst>
                                      </p:cBhvr>
                                      <p:to>
                                        <p:strVal val="hidden"/>
                                      </p:to>
                                    </p:set>
                                  </p:childTnLst>
                                </p:cTn>
                              </p:par>
                              <p:par>
                                <p:cTn id="131" presetID="14" presetClass="entr" presetSubtype="10" fill="hold" nodeType="withEffect">
                                  <p:stCondLst>
                                    <p:cond delay="0"/>
                                  </p:stCondLst>
                                  <p:childTnLst>
                                    <p:set>
                                      <p:cBhvr>
                                        <p:cTn id="132" dur="1" fill="hold">
                                          <p:stCondLst>
                                            <p:cond delay="0"/>
                                          </p:stCondLst>
                                        </p:cTn>
                                        <p:tgtEl>
                                          <p:spTgt spid="33"/>
                                        </p:tgtEl>
                                        <p:attrNameLst>
                                          <p:attrName>style.visibility</p:attrName>
                                        </p:attrNameLst>
                                      </p:cBhvr>
                                      <p:to>
                                        <p:strVal val="visible"/>
                                      </p:to>
                                    </p:set>
                                    <p:animEffect transition="in" filter="randombar(horizontal)">
                                      <p:cBhvr>
                                        <p:cTn id="133" dur="500"/>
                                        <p:tgtEl>
                                          <p:spTgt spid="33"/>
                                        </p:tgtEl>
                                      </p:cBhvr>
                                    </p:animEffect>
                                  </p:childTnLst>
                                </p:cTn>
                              </p:par>
                              <p:par>
                                <p:cTn id="134" presetID="14" presetClass="entr" presetSubtype="10" fill="hold" grpId="0" nodeType="withEffect">
                                  <p:stCondLst>
                                    <p:cond delay="0"/>
                                  </p:stCondLst>
                                  <p:childTnLst>
                                    <p:set>
                                      <p:cBhvr>
                                        <p:cTn id="135" dur="1" fill="hold">
                                          <p:stCondLst>
                                            <p:cond delay="0"/>
                                          </p:stCondLst>
                                        </p:cTn>
                                        <p:tgtEl>
                                          <p:spTgt spid="47"/>
                                        </p:tgtEl>
                                        <p:attrNameLst>
                                          <p:attrName>style.visibility</p:attrName>
                                        </p:attrNameLst>
                                      </p:cBhvr>
                                      <p:to>
                                        <p:strVal val="visible"/>
                                      </p:to>
                                    </p:set>
                                    <p:animEffect transition="in" filter="randombar(horizontal)">
                                      <p:cBhvr>
                                        <p:cTn id="136" dur="500"/>
                                        <p:tgtEl>
                                          <p:spTgt spid="47"/>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nodeType="clickEffect">
                                  <p:stCondLst>
                                    <p:cond delay="0"/>
                                  </p:stCondLst>
                                  <p:childTnLst>
                                    <p:animEffect transition="out" filter="fade">
                                      <p:cBhvr>
                                        <p:cTn id="140" dur="500"/>
                                        <p:tgtEl>
                                          <p:spTgt spid="33"/>
                                        </p:tgtEl>
                                      </p:cBhvr>
                                    </p:animEffect>
                                    <p:set>
                                      <p:cBhvr>
                                        <p:cTn id="141" dur="1" fill="hold">
                                          <p:stCondLst>
                                            <p:cond delay="499"/>
                                          </p:stCondLst>
                                        </p:cTn>
                                        <p:tgtEl>
                                          <p:spTgt spid="33"/>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47"/>
                                        </p:tgtEl>
                                      </p:cBhvr>
                                    </p:animEffect>
                                    <p:set>
                                      <p:cBhvr>
                                        <p:cTn id="144" dur="1" fill="hold">
                                          <p:stCondLst>
                                            <p:cond delay="499"/>
                                          </p:stCondLst>
                                        </p:cTn>
                                        <p:tgtEl>
                                          <p:spTgt spid="47"/>
                                        </p:tgtEl>
                                        <p:attrNameLst>
                                          <p:attrName>style.visibility</p:attrName>
                                        </p:attrNameLst>
                                      </p:cBhvr>
                                      <p:to>
                                        <p:strVal val="hidden"/>
                                      </p:to>
                                    </p:set>
                                  </p:childTnLst>
                                </p:cTn>
                              </p:par>
                              <p:par>
                                <p:cTn id="145" presetID="14" presetClass="entr" presetSubtype="10" fill="hold" nodeType="withEffect">
                                  <p:stCondLst>
                                    <p:cond delay="0"/>
                                  </p:stCondLst>
                                  <p:childTnLst>
                                    <p:set>
                                      <p:cBhvr>
                                        <p:cTn id="146" dur="1" fill="hold">
                                          <p:stCondLst>
                                            <p:cond delay="0"/>
                                          </p:stCondLst>
                                        </p:cTn>
                                        <p:tgtEl>
                                          <p:spTgt spid="29"/>
                                        </p:tgtEl>
                                        <p:attrNameLst>
                                          <p:attrName>style.visibility</p:attrName>
                                        </p:attrNameLst>
                                      </p:cBhvr>
                                      <p:to>
                                        <p:strVal val="visible"/>
                                      </p:to>
                                    </p:set>
                                    <p:animEffect transition="in" filter="randombar(horizontal)">
                                      <p:cBhvr>
                                        <p:cTn id="147" dur="500"/>
                                        <p:tgtEl>
                                          <p:spTgt spid="29"/>
                                        </p:tgtEl>
                                      </p:cBhvr>
                                    </p:animEffect>
                                  </p:childTnLst>
                                </p:cTn>
                              </p:par>
                            </p:childTnLst>
                          </p:cTn>
                        </p:par>
                      </p:childTnLst>
                    </p:cTn>
                  </p:par>
                  <p:par>
                    <p:cTn id="148" fill="hold">
                      <p:stCondLst>
                        <p:cond delay="indefinite"/>
                      </p:stCondLst>
                      <p:childTnLst>
                        <p:par>
                          <p:cTn id="149" fill="hold">
                            <p:stCondLst>
                              <p:cond delay="0"/>
                            </p:stCondLst>
                            <p:childTnLst>
                              <p:par>
                                <p:cTn id="150" presetID="42" presetClass="exit" presetSubtype="0" fill="hold" grpId="1" nodeType="clickEffect">
                                  <p:stCondLst>
                                    <p:cond delay="0"/>
                                  </p:stCondLst>
                                  <p:childTnLst>
                                    <p:animEffect transition="out" filter="fade">
                                      <p:cBhvr>
                                        <p:cTn id="151" dur="1000"/>
                                        <p:tgtEl>
                                          <p:spTgt spid="11"/>
                                        </p:tgtEl>
                                      </p:cBhvr>
                                    </p:animEffect>
                                    <p:anim calcmode="lin" valueType="num">
                                      <p:cBhvr>
                                        <p:cTn id="152" dur="1000"/>
                                        <p:tgtEl>
                                          <p:spTgt spid="11"/>
                                        </p:tgtEl>
                                        <p:attrNameLst>
                                          <p:attrName>ppt_x</p:attrName>
                                        </p:attrNameLst>
                                      </p:cBhvr>
                                      <p:tavLst>
                                        <p:tav tm="0">
                                          <p:val>
                                            <p:strVal val="ppt_x"/>
                                          </p:val>
                                        </p:tav>
                                        <p:tav tm="100000">
                                          <p:val>
                                            <p:strVal val="ppt_x"/>
                                          </p:val>
                                        </p:tav>
                                      </p:tavLst>
                                    </p:anim>
                                    <p:anim calcmode="lin" valueType="num">
                                      <p:cBhvr>
                                        <p:cTn id="153" dur="1000"/>
                                        <p:tgtEl>
                                          <p:spTgt spid="11"/>
                                        </p:tgtEl>
                                        <p:attrNameLst>
                                          <p:attrName>ppt_y</p:attrName>
                                        </p:attrNameLst>
                                      </p:cBhvr>
                                      <p:tavLst>
                                        <p:tav tm="0">
                                          <p:val>
                                            <p:strVal val="ppt_y"/>
                                          </p:val>
                                        </p:tav>
                                        <p:tav tm="100000">
                                          <p:val>
                                            <p:strVal val="ppt_y+.1"/>
                                          </p:val>
                                        </p:tav>
                                      </p:tavLst>
                                    </p:anim>
                                    <p:set>
                                      <p:cBhvr>
                                        <p:cTn id="154" dur="1" fill="hold">
                                          <p:stCondLst>
                                            <p:cond delay="999"/>
                                          </p:stCondLst>
                                        </p:cTn>
                                        <p:tgtEl>
                                          <p:spTgt spid="11"/>
                                        </p:tgtEl>
                                        <p:attrNameLst>
                                          <p:attrName>style.visibility</p:attrName>
                                        </p:attrNameLst>
                                      </p:cBhvr>
                                      <p:to>
                                        <p:strVal val="hidden"/>
                                      </p:to>
                                    </p:set>
                                  </p:childTnLst>
                                </p:cTn>
                              </p:par>
                              <p:par>
                                <p:cTn id="155" presetID="42" presetClass="exit" presetSubtype="0" fill="hold" nodeType="withEffect">
                                  <p:stCondLst>
                                    <p:cond delay="0"/>
                                  </p:stCondLst>
                                  <p:childTnLst>
                                    <p:animEffect transition="out" filter="fade">
                                      <p:cBhvr>
                                        <p:cTn id="156" dur="1000"/>
                                        <p:tgtEl>
                                          <p:spTgt spid="29"/>
                                        </p:tgtEl>
                                      </p:cBhvr>
                                    </p:animEffect>
                                    <p:anim calcmode="lin" valueType="num">
                                      <p:cBhvr>
                                        <p:cTn id="157" dur="1000"/>
                                        <p:tgtEl>
                                          <p:spTgt spid="29"/>
                                        </p:tgtEl>
                                        <p:attrNameLst>
                                          <p:attrName>ppt_x</p:attrName>
                                        </p:attrNameLst>
                                      </p:cBhvr>
                                      <p:tavLst>
                                        <p:tav tm="0">
                                          <p:val>
                                            <p:strVal val="ppt_x"/>
                                          </p:val>
                                        </p:tav>
                                        <p:tav tm="100000">
                                          <p:val>
                                            <p:strVal val="ppt_x"/>
                                          </p:val>
                                        </p:tav>
                                      </p:tavLst>
                                    </p:anim>
                                    <p:anim calcmode="lin" valueType="num">
                                      <p:cBhvr>
                                        <p:cTn id="158" dur="1000"/>
                                        <p:tgtEl>
                                          <p:spTgt spid="29"/>
                                        </p:tgtEl>
                                        <p:attrNameLst>
                                          <p:attrName>ppt_y</p:attrName>
                                        </p:attrNameLst>
                                      </p:cBhvr>
                                      <p:tavLst>
                                        <p:tav tm="0">
                                          <p:val>
                                            <p:strVal val="ppt_y"/>
                                          </p:val>
                                        </p:tav>
                                        <p:tav tm="100000">
                                          <p:val>
                                            <p:strVal val="ppt_y+.1"/>
                                          </p:val>
                                        </p:tav>
                                      </p:tavLst>
                                    </p:anim>
                                    <p:set>
                                      <p:cBhvr>
                                        <p:cTn id="159" dur="1" fill="hold">
                                          <p:stCondLst>
                                            <p:cond delay="999"/>
                                          </p:stCondLst>
                                        </p:cTn>
                                        <p:tgtEl>
                                          <p:spTgt spid="29"/>
                                        </p:tgtEl>
                                        <p:attrNameLst>
                                          <p:attrName>style.visibility</p:attrName>
                                        </p:attrNameLst>
                                      </p:cBhvr>
                                      <p:to>
                                        <p:strVal val="hidden"/>
                                      </p:to>
                                    </p:set>
                                  </p:childTnLst>
                                </p:cTn>
                              </p:par>
                              <p:par>
                                <p:cTn id="160" presetID="2" presetClass="entr" presetSubtype="4" fill="hold" grpId="0" nodeType="withEffect">
                                  <p:stCondLst>
                                    <p:cond delay="0"/>
                                  </p:stCondLst>
                                  <p:childTnLst>
                                    <p:set>
                                      <p:cBhvr>
                                        <p:cTn id="161" dur="1" fill="hold">
                                          <p:stCondLst>
                                            <p:cond delay="0"/>
                                          </p:stCondLst>
                                        </p:cTn>
                                        <p:tgtEl>
                                          <p:spTgt spid="49"/>
                                        </p:tgtEl>
                                        <p:attrNameLst>
                                          <p:attrName>style.visibility</p:attrName>
                                        </p:attrNameLst>
                                      </p:cBhvr>
                                      <p:to>
                                        <p:strVal val="visible"/>
                                      </p:to>
                                    </p:set>
                                    <p:anim calcmode="lin" valueType="num">
                                      <p:cBhvr additive="base">
                                        <p:cTn id="162" dur="500" fill="hold"/>
                                        <p:tgtEl>
                                          <p:spTgt spid="49"/>
                                        </p:tgtEl>
                                        <p:attrNameLst>
                                          <p:attrName>ppt_x</p:attrName>
                                        </p:attrNameLst>
                                      </p:cBhvr>
                                      <p:tavLst>
                                        <p:tav tm="0">
                                          <p:val>
                                            <p:strVal val="#ppt_x"/>
                                          </p:val>
                                        </p:tav>
                                        <p:tav tm="100000">
                                          <p:val>
                                            <p:strVal val="#ppt_x"/>
                                          </p:val>
                                        </p:tav>
                                      </p:tavLst>
                                    </p:anim>
                                    <p:anim calcmode="lin" valueType="num">
                                      <p:cBhvr additive="base">
                                        <p:cTn id="163"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P spid="47" grpId="0"/>
      <p:bldP spid="47" grpId="1"/>
      <p:bldP spid="48" grpId="0"/>
      <p:bldP spid="49" grpId="0"/>
      <p:bldP spid="4" grpId="0" build="allAtOnce"/>
      <p:bldP spid="32" grpId="0"/>
      <p:bldP spid="32" grpId="1"/>
      <p:bldP spid="6" grpId="0" build="p" animBg="1"/>
      <p:bldP spid="6" grpId="1" build="allAtOnce" animBg="1"/>
      <p:bldP spid="36"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What Is a Genome Made Of?</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a:t>
            </a:fld>
            <a:endParaRPr lang="en-US" altLang="en-US"/>
          </a:p>
        </p:txBody>
      </p:sp>
      <p:pic>
        <p:nvPicPr>
          <p:cNvPr id="6"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0713" t="16302" r="51507" b="48876"/>
          <a:stretch/>
        </p:blipFill>
        <p:spPr bwMode="auto">
          <a:xfrm>
            <a:off x="6930356" y="4772494"/>
            <a:ext cx="216024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dna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 y="920585"/>
            <a:ext cx="8291264" cy="53301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2854944" y="5251077"/>
            <a:ext cx="926631" cy="532707"/>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94151" y="5692191"/>
            <a:ext cx="1584176" cy="369332"/>
          </a:xfrm>
          <a:prstGeom prst="rect">
            <a:avLst/>
          </a:prstGeom>
          <a:noFill/>
        </p:spPr>
        <p:txBody>
          <a:bodyPr wrap="square" rtlCol="0">
            <a:spAutoFit/>
          </a:bodyPr>
          <a:lstStyle/>
          <a:p>
            <a:r>
              <a:rPr lang="en-US" dirty="0">
                <a:ea typeface="Meiryo" panose="020B0604030504040204" pitchFamily="34" charset="-128"/>
                <a:cs typeface="Aparajita" panose="020B0604020202020204" pitchFamily="34" charset="0"/>
              </a:rPr>
              <a:t>Cell</a:t>
            </a:r>
          </a:p>
        </p:txBody>
      </p:sp>
      <p:sp>
        <p:nvSpPr>
          <p:cNvPr id="9" name="Rectangle 8"/>
          <p:cNvSpPr/>
          <p:nvPr/>
        </p:nvSpPr>
        <p:spPr>
          <a:xfrm>
            <a:off x="722507" y="5899941"/>
            <a:ext cx="978153" cy="369332"/>
          </a:xfrm>
          <a:prstGeom prst="rect">
            <a:avLst/>
          </a:prstGeom>
        </p:spPr>
        <p:txBody>
          <a:bodyPr wrap="none">
            <a:spAutoFit/>
          </a:bodyPr>
          <a:lstStyle/>
          <a:p>
            <a:r>
              <a:rPr lang="en-US" dirty="0">
                <a:ea typeface="Meiryo" panose="020B0604030504040204" pitchFamily="34" charset="-128"/>
                <a:cs typeface="Aparajita" panose="020B0604020202020204" pitchFamily="34" charset="0"/>
              </a:rPr>
              <a:t>Nucleus</a:t>
            </a:r>
          </a:p>
        </p:txBody>
      </p:sp>
      <p:cxnSp>
        <p:nvCxnSpPr>
          <p:cNvPr id="11" name="Straight Arrow Connector 10"/>
          <p:cNvCxnSpPr/>
          <p:nvPr/>
        </p:nvCxnSpPr>
        <p:spPr>
          <a:xfrm flipV="1">
            <a:off x="982736" y="3871940"/>
            <a:ext cx="764410" cy="2028001"/>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15"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72999" t="17063" r="10630" b="48116"/>
          <a:stretch/>
        </p:blipFill>
        <p:spPr bwMode="auto">
          <a:xfrm>
            <a:off x="8132614" y="3292690"/>
            <a:ext cx="936104" cy="15121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85141" y="6416077"/>
            <a:ext cx="7297614" cy="369332"/>
          </a:xfrm>
          <a:prstGeom prst="rect">
            <a:avLst/>
          </a:prstGeom>
        </p:spPr>
        <p:txBody>
          <a:bodyPr wrap="square">
            <a:spAutoFit/>
          </a:bodyPr>
          <a:lstStyle/>
          <a:p>
            <a:r>
              <a:rPr lang="en-US" dirty="0"/>
              <a:t>The discovery of DNA’s double-helical structure (Watson+, 1953) </a:t>
            </a:r>
          </a:p>
        </p:txBody>
      </p:sp>
    </p:spTree>
    <p:extLst>
      <p:ext uri="{BB962C8B-B14F-4D97-AF65-F5344CB8AC3E}">
        <p14:creationId xmlns:p14="http://schemas.microsoft.com/office/powerpoint/2010/main" val="124557735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E1C88-80BD-3F42-8E64-1DBA0E566073}"/>
              </a:ext>
            </a:extLst>
          </p:cNvPr>
          <p:cNvSpPr>
            <a:spLocks noGrp="1"/>
          </p:cNvSpPr>
          <p:nvPr>
            <p:ph type="title"/>
          </p:nvPr>
        </p:nvSpPr>
        <p:spPr/>
        <p:txBody>
          <a:bodyPr/>
          <a:lstStyle/>
          <a:p>
            <a:r>
              <a:rPr lang="en-US" dirty="0"/>
              <a:t>Read Mapping Survey in 111 Pages</a:t>
            </a:r>
          </a:p>
        </p:txBody>
      </p:sp>
      <p:sp>
        <p:nvSpPr>
          <p:cNvPr id="4" name="Slide Number Placeholder 3">
            <a:extLst>
              <a:ext uri="{FF2B5EF4-FFF2-40B4-BE49-F238E27FC236}">
                <a16:creationId xmlns:a16="http://schemas.microsoft.com/office/drawing/2014/main" id="{38622231-A3EC-3A4A-952B-4A50B5E1861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13FF36B7-4AC0-1540-86E7-03D1A14C2BD6}"/>
              </a:ext>
            </a:extLst>
          </p:cNvPr>
          <p:cNvSpPr/>
          <p:nvPr/>
        </p:nvSpPr>
        <p:spPr>
          <a:xfrm>
            <a:off x="230188" y="4872415"/>
            <a:ext cx="87343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Tahoma"/>
                <a:ea typeface="+mn-ea"/>
                <a:cs typeface="+mn-cs"/>
              </a:rPr>
              <a:t>Alser</a:t>
            </a:r>
            <a:r>
              <a:rPr kumimoji="0" lang="en-US" sz="1800" b="0" i="0" u="none" strike="noStrike" kern="1200" cap="none" spc="0" normalizeH="0" baseline="0" noProof="0">
                <a:ln>
                  <a:noFill/>
                </a:ln>
                <a:solidFill>
                  <a:srgbClr val="000000"/>
                </a:solidFill>
                <a:effectLst/>
                <a:uLnTx/>
                <a:uFillTx/>
                <a:latin typeface="Tahoma"/>
                <a:ea typeface="+mn-ea"/>
                <a:cs typeface="+mn-cs"/>
              </a:rPr>
              <a:t>+, "</a:t>
            </a:r>
            <a:r>
              <a:rPr kumimoji="0" lang="en-US" sz="1800" b="0" i="0" u="none" strike="noStrike" kern="1200" cap="none" spc="0" normalizeH="0" baseline="0" noProof="0">
                <a:ln>
                  <a:noFill/>
                </a:ln>
                <a:solidFill>
                  <a:srgbClr val="000000"/>
                </a:solidFill>
                <a:effectLst/>
                <a:uLnTx/>
                <a:uFillTx/>
                <a:latin typeface="Tahoma"/>
                <a:ea typeface="+mn-ea"/>
                <a:cs typeface="+mn-cs"/>
                <a:hlinkClick r:id="rId2"/>
              </a:rPr>
              <a:t>Technology dictates algorithms: Recent developments in read alignment</a:t>
            </a:r>
            <a:r>
              <a:rPr kumimoji="0" lang="en-US" sz="1800" b="0" i="0" u="none" strike="noStrike" kern="1200" cap="none" spc="0" normalizeH="0" baseline="0" noProof="0">
                <a:ln>
                  <a:noFill/>
                </a:ln>
                <a:solidFill>
                  <a:srgbClr val="000000"/>
                </a:solidFill>
                <a:effectLst/>
                <a:uLnTx/>
                <a:uFillTx/>
                <a:latin typeface="Tahoma"/>
                <a:ea typeface="+mn-ea"/>
                <a:cs typeface="+mn-cs"/>
              </a:rPr>
              <a:t>", </a:t>
            </a:r>
            <a:r>
              <a:rPr kumimoji="0" lang="en-US" sz="1800" b="0" i="0" u="none" strike="noStrike" kern="1200" cap="none" spc="0" normalizeH="0" baseline="0" noProof="0" err="1">
                <a:ln>
                  <a:noFill/>
                </a:ln>
                <a:solidFill>
                  <a:srgbClr val="000000"/>
                </a:solidFill>
                <a:effectLst/>
                <a:uLnTx/>
                <a:uFillTx/>
                <a:latin typeface="Tahoma"/>
                <a:ea typeface="+mn-ea"/>
                <a:cs typeface="+mn-cs"/>
              </a:rPr>
              <a:t>arXiv</a:t>
            </a:r>
            <a:r>
              <a:rPr kumimoji="0" lang="en-US" sz="1800" b="0" i="0" u="none" strike="noStrike" kern="1200" cap="none" spc="0" normalizeH="0" baseline="0" noProof="0">
                <a:ln>
                  <a:noFill/>
                </a:ln>
                <a:solidFill>
                  <a:srgbClr val="000000"/>
                </a:solidFill>
                <a:effectLst/>
                <a:uLnTx/>
                <a:uFillTx/>
                <a:latin typeface="Tahoma"/>
                <a:ea typeface="+mn-ea"/>
                <a:cs typeface="+mn-cs"/>
              </a:rPr>
              <a:t>,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GitHub: </a:t>
            </a:r>
            <a:r>
              <a:rPr kumimoji="0" lang="en-US" sz="1800" b="0" i="0" u="none" strike="noStrike" kern="1200" cap="none" spc="0" normalizeH="0" baseline="0" noProof="0">
                <a:ln>
                  <a:noFill/>
                </a:ln>
                <a:solidFill>
                  <a:srgbClr val="000000"/>
                </a:solidFill>
                <a:effectLst/>
                <a:uLnTx/>
                <a:uFillTx/>
                <a:latin typeface="Tahoma"/>
                <a:ea typeface="+mn-ea"/>
                <a:cs typeface="+mn-cs"/>
                <a:hlinkClick r:id="rId3"/>
              </a:rPr>
              <a:t>https://github.com/Mangul-Lab-USC/review_technology_dictates_algorithms</a:t>
            </a:r>
            <a:r>
              <a:rPr kumimoji="0" lang="en-US" sz="1800" b="0" i="0" u="none" strike="noStrike" kern="1200" cap="none" spc="0" normalizeH="0" baseline="0" noProof="0">
                <a:ln>
                  <a:noFill/>
                </a:ln>
                <a:solidFill>
                  <a:srgbClr val="000000"/>
                </a:solidFill>
                <a:effectLst/>
                <a:uLnTx/>
                <a:uFillTx/>
                <a:latin typeface="Tahoma"/>
                <a:ea typeface="+mn-ea"/>
                <a:cs typeface="+mn-cs"/>
              </a:rPr>
              <a:t> </a:t>
            </a:r>
          </a:p>
        </p:txBody>
      </p:sp>
      <p:sp>
        <p:nvSpPr>
          <p:cNvPr id="8" name="Rectangle 7">
            <a:extLst>
              <a:ext uri="{FF2B5EF4-FFF2-40B4-BE49-F238E27FC236}">
                <a16:creationId xmlns:a16="http://schemas.microsoft.com/office/drawing/2014/main" id="{4102AD8E-33B7-AA4D-9292-210449678727}"/>
              </a:ext>
            </a:extLst>
          </p:cNvPr>
          <p:cNvSpPr/>
          <p:nvPr/>
        </p:nvSpPr>
        <p:spPr>
          <a:xfrm>
            <a:off x="776300" y="1039104"/>
            <a:ext cx="7515199"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In-depth </a:t>
            </a:r>
            <a:r>
              <a:rPr lang="en-US" b="1" dirty="0">
                <a:solidFill>
                  <a:srgbClr val="FF0000"/>
                </a:solidFill>
                <a:latin typeface="Tahoma"/>
              </a:rPr>
              <a:t>a</a:t>
            </a:r>
            <a:r>
              <a:rPr kumimoji="0" lang="en-US" sz="1800" b="1" i="0" u="none" strike="noStrike" kern="1200" cap="none" spc="0" normalizeH="0" baseline="0" noProof="0" dirty="0" err="1">
                <a:ln>
                  <a:noFill/>
                </a:ln>
                <a:solidFill>
                  <a:srgbClr val="FF0000"/>
                </a:solidFill>
                <a:effectLst/>
                <a:uLnTx/>
                <a:uFillTx/>
                <a:latin typeface="Tahoma"/>
                <a:ea typeface="+mn-ea"/>
                <a:cs typeface="+mn-cs"/>
              </a:rPr>
              <a:t>nalysis</a:t>
            </a:r>
            <a:r>
              <a:rPr kumimoji="0" lang="en-US" sz="1800" b="1" i="0" u="none" strike="noStrike" kern="1200" cap="none" spc="0" normalizeH="0" baseline="0" noProof="0" dirty="0">
                <a:ln>
                  <a:noFill/>
                </a:ln>
                <a:solidFill>
                  <a:srgbClr val="FF0000"/>
                </a:solidFill>
                <a:effectLst/>
                <a:uLnTx/>
                <a:uFillTx/>
                <a:latin typeface="Tahoma"/>
                <a:ea typeface="+mn-ea"/>
                <a:cs typeface="+mn-cs"/>
              </a:rPr>
              <a:t> of 107 read mapping techniques (1988-2020)</a:t>
            </a:r>
          </a:p>
        </p:txBody>
      </p:sp>
      <p:pic>
        <p:nvPicPr>
          <p:cNvPr id="10" name="Picture 9">
            <a:extLst>
              <a:ext uri="{FF2B5EF4-FFF2-40B4-BE49-F238E27FC236}">
                <a16:creationId xmlns:a16="http://schemas.microsoft.com/office/drawing/2014/main" id="{F4DE0360-E1AB-8A44-9CAA-D6A01728E7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08122"/>
            <a:ext cx="9144000" cy="3361038"/>
          </a:xfrm>
          <a:prstGeom prst="rect">
            <a:avLst/>
          </a:prstGeom>
        </p:spPr>
      </p:pic>
    </p:spTree>
    <p:extLst>
      <p:ext uri="{BB962C8B-B14F-4D97-AF65-F5344CB8AC3E}">
        <p14:creationId xmlns:p14="http://schemas.microsoft.com/office/powerpoint/2010/main" val="3107395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solidFill>
                  <a:srgbClr val="0000FF"/>
                </a:solidFill>
              </a:rPr>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19905138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p:nvPr>
        </p:nvSpPr>
        <p:spPr/>
        <p:txBody>
          <a:bodyPr/>
          <a:lstStyle/>
          <a:p>
            <a:r>
              <a:rPr lang="en-US" dirty="0"/>
              <a:t>Read Mapping Algorithms: Two Styles</a:t>
            </a:r>
          </a:p>
        </p:txBody>
      </p:sp>
      <p:sp>
        <p:nvSpPr>
          <p:cNvPr id="33795" name="Content Placeholder 4"/>
          <p:cNvSpPr>
            <a:spLocks noGrp="1"/>
          </p:cNvSpPr>
          <p:nvPr>
            <p:ph idx="1"/>
          </p:nvPr>
        </p:nvSpPr>
        <p:spPr>
          <a:xfrm>
            <a:off x="251520" y="1268760"/>
            <a:ext cx="8795320" cy="4530725"/>
          </a:xfrm>
        </p:spPr>
        <p:txBody>
          <a:bodyPr/>
          <a:lstStyle/>
          <a:p>
            <a:r>
              <a:rPr lang="en-US" sz="2200" dirty="0">
                <a:solidFill>
                  <a:srgbClr val="7030A0"/>
                </a:solidFill>
              </a:rPr>
              <a:t>Hash based seed-and-extend </a:t>
            </a:r>
            <a:r>
              <a:rPr lang="en-US" sz="2200" dirty="0"/>
              <a:t>(hash table, suffix array, suffix tree)</a:t>
            </a:r>
          </a:p>
          <a:p>
            <a:pPr lvl="1"/>
            <a:r>
              <a:rPr lang="en-US" sz="2000" dirty="0"/>
              <a:t>Index the “k-</a:t>
            </a:r>
            <a:r>
              <a:rPr lang="en-US" sz="2000" dirty="0" err="1"/>
              <a:t>mers</a:t>
            </a:r>
            <a:r>
              <a:rPr lang="en-US" sz="2000" dirty="0"/>
              <a:t>” in the genome into a hash table (pre-processing)</a:t>
            </a:r>
          </a:p>
          <a:p>
            <a:pPr lvl="1"/>
            <a:r>
              <a:rPr lang="en-US" sz="2000" dirty="0"/>
              <a:t>When searching a read, find the location of a k-</a:t>
            </a:r>
            <a:r>
              <a:rPr lang="en-US" sz="2000" dirty="0" err="1"/>
              <a:t>mer</a:t>
            </a:r>
            <a:r>
              <a:rPr lang="en-US" sz="2000" dirty="0"/>
              <a:t> in the read; then extend through alignment</a:t>
            </a:r>
          </a:p>
          <a:p>
            <a:pPr lvl="1"/>
            <a:r>
              <a:rPr lang="en-US" sz="2000" dirty="0">
                <a:solidFill>
                  <a:srgbClr val="0432FF"/>
                </a:solidFill>
              </a:rPr>
              <a:t>More sensitive (can find all mapping locations)</a:t>
            </a:r>
            <a:r>
              <a:rPr lang="en-US" sz="2000" dirty="0"/>
              <a:t>, but </a:t>
            </a:r>
            <a:r>
              <a:rPr lang="en-US" sz="2000" dirty="0">
                <a:solidFill>
                  <a:srgbClr val="FF0000"/>
                </a:solidFill>
              </a:rPr>
              <a:t>slow</a:t>
            </a:r>
          </a:p>
          <a:p>
            <a:pPr lvl="1"/>
            <a:r>
              <a:rPr lang="en-US" sz="2000" dirty="0"/>
              <a:t>Requires </a:t>
            </a:r>
            <a:r>
              <a:rPr lang="en-US" sz="2000" dirty="0">
                <a:solidFill>
                  <a:srgbClr val="FF0000"/>
                </a:solidFill>
              </a:rPr>
              <a:t>large memory</a:t>
            </a:r>
            <a:r>
              <a:rPr lang="en-US" sz="2000" dirty="0"/>
              <a:t>; this </a:t>
            </a:r>
            <a:r>
              <a:rPr lang="en-US" sz="2000" dirty="0">
                <a:solidFill>
                  <a:srgbClr val="0000FF"/>
                </a:solidFill>
              </a:rPr>
              <a:t>can be reduced </a:t>
            </a:r>
            <a:r>
              <a:rPr lang="en-US" sz="2000" dirty="0"/>
              <a:t>with cost to run time</a:t>
            </a:r>
          </a:p>
          <a:p>
            <a:endParaRPr lang="en-US" sz="2200" dirty="0"/>
          </a:p>
          <a:p>
            <a:r>
              <a:rPr lang="en-US" sz="2200" dirty="0">
                <a:solidFill>
                  <a:srgbClr val="7030A0"/>
                </a:solidFill>
              </a:rPr>
              <a:t>Burrows-Wheeler Transform &amp; </a:t>
            </a:r>
            <a:r>
              <a:rPr lang="en-US" sz="2200" dirty="0" err="1">
                <a:solidFill>
                  <a:srgbClr val="7030A0"/>
                </a:solidFill>
              </a:rPr>
              <a:t>Ferragina-Manzini</a:t>
            </a:r>
            <a:r>
              <a:rPr lang="en-US" sz="2200" dirty="0">
                <a:solidFill>
                  <a:srgbClr val="7030A0"/>
                </a:solidFill>
              </a:rPr>
              <a:t> Index based aligners</a:t>
            </a:r>
          </a:p>
          <a:p>
            <a:pPr lvl="1"/>
            <a:r>
              <a:rPr lang="en-US" sz="2000" dirty="0"/>
              <a:t>BWT is a compression method used to compress the genome index</a:t>
            </a:r>
          </a:p>
          <a:p>
            <a:pPr lvl="1"/>
            <a:r>
              <a:rPr lang="en-US" sz="2000" dirty="0"/>
              <a:t>Perfect matches can be found very quickly, memory lookup costs increase for imperfect matches</a:t>
            </a:r>
          </a:p>
          <a:p>
            <a:pPr lvl="1"/>
            <a:r>
              <a:rPr lang="en-US" sz="2000" dirty="0">
                <a:solidFill>
                  <a:srgbClr val="FF0000"/>
                </a:solidFill>
              </a:rPr>
              <a:t>Reduced sensitivity</a:t>
            </a:r>
          </a:p>
        </p:txBody>
      </p:sp>
    </p:spTree>
    <p:extLst>
      <p:ext uri="{BB962C8B-B14F-4D97-AF65-F5344CB8AC3E}">
        <p14:creationId xmlns:p14="http://schemas.microsoft.com/office/powerpoint/2010/main" val="231689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79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79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29F3-BCD2-5D4C-B450-A9D887BA7C2C}"/>
              </a:ext>
            </a:extLst>
          </p:cNvPr>
          <p:cNvSpPr>
            <a:spLocks noGrp="1"/>
          </p:cNvSpPr>
          <p:nvPr>
            <p:ph type="title"/>
          </p:nvPr>
        </p:nvSpPr>
        <p:spPr/>
        <p:txBody>
          <a:bodyPr/>
          <a:lstStyle/>
          <a:p>
            <a:r>
              <a:rPr lang="en-US" dirty="0"/>
              <a:t>Hash Table Based Read Mappers</a:t>
            </a:r>
          </a:p>
        </p:txBody>
      </p:sp>
      <p:sp>
        <p:nvSpPr>
          <p:cNvPr id="3" name="Content Placeholder 2">
            <a:extLst>
              <a:ext uri="{FF2B5EF4-FFF2-40B4-BE49-F238E27FC236}">
                <a16:creationId xmlns:a16="http://schemas.microsoft.com/office/drawing/2014/main" id="{9CB9A27D-976C-BB40-AF25-3357EC40A623}"/>
              </a:ext>
            </a:extLst>
          </p:cNvPr>
          <p:cNvSpPr>
            <a:spLocks noGrp="1"/>
          </p:cNvSpPr>
          <p:nvPr>
            <p:ph idx="1"/>
          </p:nvPr>
        </p:nvSpPr>
        <p:spPr/>
        <p:txBody>
          <a:bodyPr/>
          <a:lstStyle/>
          <a:p>
            <a:r>
              <a:rPr lang="en-US" dirty="0"/>
              <a:t>Key Idea</a:t>
            </a:r>
          </a:p>
          <a:p>
            <a:pPr lvl="1">
              <a:lnSpc>
                <a:spcPct val="120000"/>
              </a:lnSpc>
            </a:pPr>
            <a:r>
              <a:rPr lang="en-US" sz="2400" dirty="0">
                <a:solidFill>
                  <a:srgbClr val="0000FF"/>
                </a:solidFill>
              </a:rPr>
              <a:t>Preprocess the reference into a </a:t>
            </a:r>
            <a:r>
              <a:rPr lang="en-US" sz="2400" i="1" dirty="0">
                <a:solidFill>
                  <a:srgbClr val="0000FF"/>
                </a:solidFill>
              </a:rPr>
              <a:t>Hash Table</a:t>
            </a:r>
          </a:p>
          <a:p>
            <a:pPr lvl="1">
              <a:lnSpc>
                <a:spcPct val="120000"/>
              </a:lnSpc>
            </a:pPr>
            <a:r>
              <a:rPr lang="en-US" sz="2400" dirty="0"/>
              <a:t>Use </a:t>
            </a:r>
            <a:r>
              <a:rPr lang="en-US" sz="2400" i="1" dirty="0">
                <a:solidFill>
                  <a:srgbClr val="000000"/>
                </a:solidFill>
              </a:rPr>
              <a:t>Hash Table </a:t>
            </a:r>
            <a:r>
              <a:rPr lang="en-US" sz="2400" dirty="0"/>
              <a:t>to map reads</a:t>
            </a:r>
          </a:p>
          <a:p>
            <a:pPr lvl="1"/>
            <a:endParaRPr lang="en-US" dirty="0"/>
          </a:p>
        </p:txBody>
      </p:sp>
      <p:sp>
        <p:nvSpPr>
          <p:cNvPr id="4" name="Slide Number Placeholder 3">
            <a:extLst>
              <a:ext uri="{FF2B5EF4-FFF2-40B4-BE49-F238E27FC236}">
                <a16:creationId xmlns:a16="http://schemas.microsoft.com/office/drawing/2014/main" id="{0D977D54-C17D-6D4E-84B5-CE2B52996A7B}"/>
              </a:ext>
            </a:extLst>
          </p:cNvPr>
          <p:cNvSpPr>
            <a:spLocks noGrp="1"/>
          </p:cNvSpPr>
          <p:nvPr>
            <p:ph type="sldNum" sz="quarter" idx="11"/>
          </p:nvPr>
        </p:nvSpPr>
        <p:spPr/>
        <p:txBody>
          <a:bodyPr/>
          <a:lstStyle/>
          <a:p>
            <a:fld id="{323594FA-E141-4234-AE05-360401972BE7}" type="slidenum">
              <a:rPr lang="en-US" altLang="en-US" smtClean="0"/>
              <a:pPr/>
              <a:t>53</a:t>
            </a:fld>
            <a:endParaRPr lang="en-US" altLang="en-US"/>
          </a:p>
        </p:txBody>
      </p:sp>
    </p:spTree>
    <p:extLst>
      <p:ext uri="{BB962C8B-B14F-4D97-AF65-F5344CB8AC3E}">
        <p14:creationId xmlns:p14="http://schemas.microsoft.com/office/powerpoint/2010/main" val="217635785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756320"/>
          </a:xfrm>
        </p:spPr>
        <p:txBody>
          <a:bodyPr/>
          <a:lstStyle/>
          <a:p>
            <a:r>
              <a:rPr lang="en-US" dirty="0"/>
              <a:t>Hash Table-Based Mappers </a:t>
            </a:r>
            <a:r>
              <a:rPr lang="en-US" sz="2600" dirty="0"/>
              <a:t>[Alkan+ Nature Gen’09]</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graphicFrame>
        <p:nvGraphicFramePr>
          <p:cNvPr id="5" name="内容占位符 52"/>
          <p:cNvGraphicFramePr>
            <a:graphicFrameLocks/>
          </p:cNvGraphicFramePr>
          <p:nvPr/>
        </p:nvGraphicFramePr>
        <p:xfrm>
          <a:off x="2997943" y="1815815"/>
          <a:ext cx="2222128" cy="335280"/>
        </p:xfrm>
        <a:graphic>
          <a:graphicData uri="http://schemas.openxmlformats.org/drawingml/2006/table">
            <a:tbl>
              <a:tblPr firstRow="1" bandRow="1">
                <a:tableStyleId>{5C22544A-7EE6-4342-B048-85BDC9FD1C3A}</a:tableStyleId>
              </a:tblPr>
              <a:tblGrid>
                <a:gridCol w="555532">
                  <a:extLst>
                    <a:ext uri="{9D8B030D-6E8A-4147-A177-3AD203B41FA5}">
                      <a16:colId xmlns:a16="http://schemas.microsoft.com/office/drawing/2014/main" val="20000"/>
                    </a:ext>
                  </a:extLst>
                </a:gridCol>
                <a:gridCol w="555532">
                  <a:extLst>
                    <a:ext uri="{9D8B030D-6E8A-4147-A177-3AD203B41FA5}">
                      <a16:colId xmlns:a16="http://schemas.microsoft.com/office/drawing/2014/main" val="20001"/>
                    </a:ext>
                  </a:extLst>
                </a:gridCol>
                <a:gridCol w="555532">
                  <a:extLst>
                    <a:ext uri="{9D8B030D-6E8A-4147-A177-3AD203B41FA5}">
                      <a16:colId xmlns:a16="http://schemas.microsoft.com/office/drawing/2014/main" val="20002"/>
                    </a:ext>
                  </a:extLst>
                </a:gridCol>
                <a:gridCol w="555532">
                  <a:extLst>
                    <a:ext uri="{9D8B030D-6E8A-4147-A177-3AD203B41FA5}">
                      <a16:colId xmlns:a16="http://schemas.microsoft.com/office/drawing/2014/main" val="20003"/>
                    </a:ext>
                  </a:extLst>
                </a:gridCol>
              </a:tblGrid>
              <a:tr h="181213">
                <a:tc>
                  <a:txBody>
                    <a:bodyPr/>
                    <a:lstStyle/>
                    <a:p>
                      <a:r>
                        <a:rPr lang="en-US" sz="1600" b="0" dirty="0">
                          <a:solidFill>
                            <a:schemeClr val="accent1">
                              <a:lumMod val="75000"/>
                            </a:schemeClr>
                          </a:solidFill>
                        </a:rPr>
                        <a:t>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324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577</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940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Rectangle 84"/>
          <p:cNvSpPr/>
          <p:nvPr/>
        </p:nvSpPr>
        <p:spPr>
          <a:xfrm>
            <a:off x="683568" y="1846803"/>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sp>
        <p:nvSpPr>
          <p:cNvPr id="7" name="Rectangle 85"/>
          <p:cNvSpPr/>
          <p:nvPr/>
        </p:nvSpPr>
        <p:spPr>
          <a:xfrm>
            <a:off x="683568" y="2272580"/>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t>
            </a: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8" name="Rectangle 86"/>
          <p:cNvSpPr/>
          <p:nvPr/>
        </p:nvSpPr>
        <p:spPr>
          <a:xfrm>
            <a:off x="676932" y="2743259"/>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t>
            </a:r>
            <a:r>
              <a:rPr kumimoji="0" lang="en-US" sz="2000" b="0" i="0" u="none" strike="noStrike" kern="1200" cap="none" spc="0" normalizeH="0" baseline="0" noProof="0" dirty="0">
                <a:ln>
                  <a:noFill/>
                </a:ln>
                <a:solidFill>
                  <a:srgbClr val="1A3A15"/>
                </a:solidFill>
                <a:effectLst/>
                <a:uLnTx/>
                <a:uFillTx/>
                <a:latin typeface="Tahoma"/>
                <a:ea typeface="+mn-ea"/>
                <a:cs typeface="+mn-cs"/>
              </a:rPr>
              <a:t>T</a:t>
            </a:r>
            <a:endParaRPr kumimoji="0" lang="en-US" sz="2000" b="0" i="0" u="none" strike="noStrike" kern="1200" cap="none" spc="0" normalizeH="0" baseline="0" noProof="0" dirty="0">
              <a:ln>
                <a:solidFill>
                  <a:srgbClr val="3B812F"/>
                </a:solidFill>
              </a:ln>
              <a:solidFill>
                <a:srgbClr val="1A3A15"/>
              </a:solidFill>
              <a:effectLst/>
              <a:uLnTx/>
              <a:uFillTx/>
              <a:latin typeface="Tahoma"/>
              <a:ea typeface="+mn-ea"/>
              <a:cs typeface="+mn-cs"/>
            </a:endParaRPr>
          </a:p>
        </p:txBody>
      </p:sp>
      <p:graphicFrame>
        <p:nvGraphicFramePr>
          <p:cNvPr id="9" name="内容占位符 52"/>
          <p:cNvGraphicFramePr>
            <a:graphicFrameLocks/>
          </p:cNvGraphicFramePr>
          <p:nvPr/>
        </p:nvGraphicFramePr>
        <p:xfrm>
          <a:off x="2997943" y="2255519"/>
          <a:ext cx="2780555" cy="335280"/>
        </p:xfrm>
        <a:graphic>
          <a:graphicData uri="http://schemas.openxmlformats.org/drawingml/2006/table">
            <a:tbl>
              <a:tblPr firstRow="1" bandRow="1">
                <a:tableStyleId>{5C22544A-7EE6-4342-B048-85BDC9FD1C3A}</a:tableStyleId>
              </a:tblPr>
              <a:tblGrid>
                <a:gridCol w="556111">
                  <a:extLst>
                    <a:ext uri="{9D8B030D-6E8A-4147-A177-3AD203B41FA5}">
                      <a16:colId xmlns:a16="http://schemas.microsoft.com/office/drawing/2014/main" val="20000"/>
                    </a:ext>
                  </a:extLst>
                </a:gridCol>
                <a:gridCol w="556111">
                  <a:extLst>
                    <a:ext uri="{9D8B030D-6E8A-4147-A177-3AD203B41FA5}">
                      <a16:colId xmlns:a16="http://schemas.microsoft.com/office/drawing/2014/main" val="20001"/>
                    </a:ext>
                  </a:extLst>
                </a:gridCol>
                <a:gridCol w="556111">
                  <a:extLst>
                    <a:ext uri="{9D8B030D-6E8A-4147-A177-3AD203B41FA5}">
                      <a16:colId xmlns:a16="http://schemas.microsoft.com/office/drawing/2014/main" val="20002"/>
                    </a:ext>
                  </a:extLst>
                </a:gridCol>
                <a:gridCol w="556111">
                  <a:extLst>
                    <a:ext uri="{9D8B030D-6E8A-4147-A177-3AD203B41FA5}">
                      <a16:colId xmlns:a16="http://schemas.microsoft.com/office/drawing/2014/main" val="20003"/>
                    </a:ext>
                  </a:extLst>
                </a:gridCol>
                <a:gridCol w="556111">
                  <a:extLst>
                    <a:ext uri="{9D8B030D-6E8A-4147-A177-3AD203B41FA5}">
                      <a16:colId xmlns:a16="http://schemas.microsoft.com/office/drawing/2014/main" val="20004"/>
                    </a:ext>
                  </a:extLst>
                </a:gridCol>
              </a:tblGrid>
              <a:tr h="181213">
                <a:tc>
                  <a:txBody>
                    <a:bodyPr/>
                    <a:lstStyle/>
                    <a:p>
                      <a:r>
                        <a:rPr lang="en-US" sz="1600" b="0" dirty="0">
                          <a:solidFill>
                            <a:schemeClr val="accent1">
                              <a:lumMod val="75000"/>
                            </a:schemeClr>
                          </a:solidFill>
                        </a:rPr>
                        <a:t>13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421</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412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765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889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11" name="直接箭头连接符 59"/>
          <p:cNvCxnSpPr>
            <a:stCxn id="6" idx="3"/>
            <a:endCxn id="5" idx="1"/>
          </p:cNvCxnSpPr>
          <p:nvPr/>
        </p:nvCxnSpPr>
        <p:spPr>
          <a:xfrm>
            <a:off x="2763747" y="1981582"/>
            <a:ext cx="234196" cy="1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62"/>
          <p:cNvCxnSpPr>
            <a:stCxn id="7" idx="3"/>
            <a:endCxn id="9" idx="1"/>
          </p:cNvCxnSpPr>
          <p:nvPr/>
        </p:nvCxnSpPr>
        <p:spPr>
          <a:xfrm>
            <a:off x="2757111" y="2419349"/>
            <a:ext cx="240832" cy="3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64"/>
          <p:cNvCxnSpPr>
            <a:stCxn id="8" idx="3"/>
          </p:cNvCxnSpPr>
          <p:nvPr/>
        </p:nvCxnSpPr>
        <p:spPr>
          <a:xfrm>
            <a:off x="2757111" y="2902015"/>
            <a:ext cx="2408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84"/>
          <p:cNvSpPr/>
          <p:nvPr/>
        </p:nvSpPr>
        <p:spPr>
          <a:xfrm>
            <a:off x="683567" y="3223144"/>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a:t>
            </a:r>
            <a:endParaRPr kumimoji="0" lang="en-US" sz="2000" b="0" i="0" u="none" strike="noStrike" kern="1200" cap="none" spc="0" normalizeH="0" baseline="0" noProof="0" dirty="0">
              <a:ln>
                <a:solidFill>
                  <a:srgbClr val="3B812F"/>
                </a:solidFill>
              </a:ln>
              <a:solidFill>
                <a:srgbClr val="000000"/>
              </a:solidFill>
              <a:effectLst/>
              <a:uLnTx/>
              <a:uFillTx/>
              <a:latin typeface="Tahoma"/>
              <a:ea typeface="+mn-ea"/>
              <a:cs typeface="+mn-cs"/>
            </a:endParaRPr>
          </a:p>
        </p:txBody>
      </p:sp>
      <p:sp>
        <p:nvSpPr>
          <p:cNvPr id="19" name="Rectangle 85"/>
          <p:cNvSpPr/>
          <p:nvPr/>
        </p:nvSpPr>
        <p:spPr>
          <a:xfrm>
            <a:off x="683567" y="3648921"/>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20" name="Rectangle 86"/>
          <p:cNvSpPr/>
          <p:nvPr/>
        </p:nvSpPr>
        <p:spPr>
          <a:xfrm>
            <a:off x="676931" y="4119600"/>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a:t>
            </a:r>
            <a:endParaRPr kumimoji="0" lang="en-US" sz="2000" b="0" i="0" u="none" strike="noStrike" kern="1200" cap="none" spc="0" normalizeH="0" baseline="0" noProof="0" dirty="0">
              <a:ln>
                <a:solidFill>
                  <a:srgbClr val="3B812F"/>
                </a:solidFill>
              </a:ln>
              <a:solidFill>
                <a:srgbClr val="77933C"/>
              </a:solidFill>
              <a:effectLst/>
              <a:uLnTx/>
              <a:uFillTx/>
              <a:latin typeface="Tahoma"/>
              <a:ea typeface="+mn-ea"/>
              <a:cs typeface="+mn-cs"/>
            </a:endParaRPr>
          </a:p>
        </p:txBody>
      </p:sp>
      <p:graphicFrame>
        <p:nvGraphicFramePr>
          <p:cNvPr id="21" name="内容占位符 52"/>
          <p:cNvGraphicFramePr>
            <a:graphicFrameLocks/>
          </p:cNvGraphicFramePr>
          <p:nvPr/>
        </p:nvGraphicFramePr>
        <p:xfrm>
          <a:off x="2997943" y="3631860"/>
          <a:ext cx="2798195" cy="335280"/>
        </p:xfrm>
        <a:graphic>
          <a:graphicData uri="http://schemas.openxmlformats.org/drawingml/2006/table">
            <a:tbl>
              <a:tblPr firstRow="1" bandRow="1">
                <a:tableStyleId>{5C22544A-7EE6-4342-B048-85BDC9FD1C3A}</a:tableStyleId>
              </a:tblPr>
              <a:tblGrid>
                <a:gridCol w="559639">
                  <a:extLst>
                    <a:ext uri="{9D8B030D-6E8A-4147-A177-3AD203B41FA5}">
                      <a16:colId xmlns:a16="http://schemas.microsoft.com/office/drawing/2014/main" val="20000"/>
                    </a:ext>
                  </a:extLst>
                </a:gridCol>
                <a:gridCol w="559639">
                  <a:extLst>
                    <a:ext uri="{9D8B030D-6E8A-4147-A177-3AD203B41FA5}">
                      <a16:colId xmlns:a16="http://schemas.microsoft.com/office/drawing/2014/main" val="20001"/>
                    </a:ext>
                  </a:extLst>
                </a:gridCol>
                <a:gridCol w="559639">
                  <a:extLst>
                    <a:ext uri="{9D8B030D-6E8A-4147-A177-3AD203B41FA5}">
                      <a16:colId xmlns:a16="http://schemas.microsoft.com/office/drawing/2014/main" val="20002"/>
                    </a:ext>
                  </a:extLst>
                </a:gridCol>
                <a:gridCol w="559639">
                  <a:extLst>
                    <a:ext uri="{9D8B030D-6E8A-4147-A177-3AD203B41FA5}">
                      <a16:colId xmlns:a16="http://schemas.microsoft.com/office/drawing/2014/main" val="20003"/>
                    </a:ext>
                  </a:extLst>
                </a:gridCol>
                <a:gridCol w="559639">
                  <a:extLst>
                    <a:ext uri="{9D8B030D-6E8A-4147-A177-3AD203B41FA5}">
                      <a16:colId xmlns:a16="http://schemas.microsoft.com/office/drawing/2014/main" val="20004"/>
                    </a:ext>
                  </a:extLst>
                </a:gridCol>
              </a:tblGrid>
              <a:tr h="181213">
                <a:tc>
                  <a:txBody>
                    <a:bodyPr/>
                    <a:lstStyle/>
                    <a:p>
                      <a:r>
                        <a:rPr lang="en-US" sz="1600" b="0" dirty="0">
                          <a:solidFill>
                            <a:schemeClr val="accent1">
                              <a:lumMod val="75000"/>
                            </a:schemeClr>
                          </a:solidFill>
                        </a:rPr>
                        <a:t>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459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744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988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989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24" name="直接箭头连接符 62"/>
          <p:cNvCxnSpPr>
            <a:stCxn id="19" idx="3"/>
            <a:endCxn id="21" idx="1"/>
          </p:cNvCxnSpPr>
          <p:nvPr/>
        </p:nvCxnSpPr>
        <p:spPr>
          <a:xfrm>
            <a:off x="2757110" y="3795690"/>
            <a:ext cx="240833" cy="3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84"/>
          <p:cNvSpPr/>
          <p:nvPr/>
        </p:nvSpPr>
        <p:spPr>
          <a:xfrm>
            <a:off x="683566" y="4581128"/>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a:t>
            </a:r>
            <a:endParaRPr kumimoji="0" lang="en-US" sz="2000" b="0" i="0" u="none" strike="noStrike" kern="1200" cap="none" spc="0" normalizeH="0" baseline="0" noProof="0" dirty="0">
              <a:ln>
                <a:solidFill>
                  <a:srgbClr val="3B812F"/>
                </a:solidFill>
              </a:ln>
              <a:solidFill>
                <a:srgbClr val="3B812F"/>
              </a:solidFill>
              <a:effectLst/>
              <a:uLnTx/>
              <a:uFillTx/>
              <a:latin typeface="Tahoma"/>
              <a:ea typeface="+mn-ea"/>
              <a:cs typeface="+mn-cs"/>
            </a:endParaRPr>
          </a:p>
        </p:txBody>
      </p:sp>
      <p:sp>
        <p:nvSpPr>
          <p:cNvPr id="38" name="Rectangle 85"/>
          <p:cNvSpPr/>
          <p:nvPr/>
        </p:nvSpPr>
        <p:spPr>
          <a:xfrm>
            <a:off x="683566" y="5006905"/>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a:t>
            </a:r>
            <a:endParaRPr kumimoji="0" lang="en-US" sz="2000" b="0" i="0" u="none" strike="noStrike" kern="1200" cap="none" spc="0" normalizeH="0" baseline="0" noProof="0" dirty="0">
              <a:ln>
                <a:solidFill>
                  <a:srgbClr val="3B812F"/>
                </a:solidFill>
              </a:ln>
              <a:solidFill>
                <a:srgbClr val="CC9900">
                  <a:lumMod val="60000"/>
                  <a:lumOff val="40000"/>
                </a:srgbClr>
              </a:solidFill>
              <a:effectLst/>
              <a:uLnTx/>
              <a:uFillTx/>
              <a:latin typeface="Tahoma"/>
              <a:ea typeface="+mn-ea"/>
              <a:cs typeface="+mn-cs"/>
            </a:endParaRPr>
          </a:p>
        </p:txBody>
      </p:sp>
      <p:sp>
        <p:nvSpPr>
          <p:cNvPr id="39" name="Rectangle 86"/>
          <p:cNvSpPr/>
          <p:nvPr/>
        </p:nvSpPr>
        <p:spPr>
          <a:xfrm>
            <a:off x="676930" y="5477584"/>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lumMod val="50000"/>
                  </a:srgbClr>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lumMod val="50000"/>
                </a:srgbClr>
              </a:solidFill>
              <a:effectLst/>
              <a:uLnTx/>
              <a:uFillTx/>
              <a:latin typeface="Tahoma"/>
              <a:ea typeface="+mn-ea"/>
              <a:cs typeface="+mn-cs"/>
            </a:endParaRPr>
          </a:p>
        </p:txBody>
      </p:sp>
      <p:graphicFrame>
        <p:nvGraphicFramePr>
          <p:cNvPr id="41" name="内容占位符 52"/>
          <p:cNvGraphicFramePr>
            <a:graphicFrameLocks/>
          </p:cNvGraphicFramePr>
          <p:nvPr/>
        </p:nvGraphicFramePr>
        <p:xfrm>
          <a:off x="2997941" y="5472510"/>
          <a:ext cx="1718076" cy="335280"/>
        </p:xfrm>
        <a:graphic>
          <a:graphicData uri="http://schemas.openxmlformats.org/drawingml/2006/table">
            <a:tbl>
              <a:tblPr firstRow="1" bandRow="1">
                <a:tableStyleId>{5C22544A-7EE6-4342-B048-85BDC9FD1C3A}</a:tableStyleId>
              </a:tblPr>
              <a:tblGrid>
                <a:gridCol w="572692">
                  <a:extLst>
                    <a:ext uri="{9D8B030D-6E8A-4147-A177-3AD203B41FA5}">
                      <a16:colId xmlns:a16="http://schemas.microsoft.com/office/drawing/2014/main" val="20000"/>
                    </a:ext>
                  </a:extLst>
                </a:gridCol>
                <a:gridCol w="572692">
                  <a:extLst>
                    <a:ext uri="{9D8B030D-6E8A-4147-A177-3AD203B41FA5}">
                      <a16:colId xmlns:a16="http://schemas.microsoft.com/office/drawing/2014/main" val="20001"/>
                    </a:ext>
                  </a:extLst>
                </a:gridCol>
                <a:gridCol w="572692">
                  <a:extLst>
                    <a:ext uri="{9D8B030D-6E8A-4147-A177-3AD203B41FA5}">
                      <a16:colId xmlns:a16="http://schemas.microsoft.com/office/drawing/2014/main" val="20002"/>
                    </a:ext>
                  </a:extLst>
                </a:gridCol>
              </a:tblGrid>
              <a:tr h="181213">
                <a:tc>
                  <a:txBody>
                    <a:bodyPr/>
                    <a:lstStyle/>
                    <a:p>
                      <a:r>
                        <a:rPr lang="en-US" sz="1600" b="0" dirty="0">
                          <a:solidFill>
                            <a:schemeClr val="accent1">
                              <a:lumMod val="75000"/>
                            </a:schemeClr>
                          </a:solidFill>
                        </a:rPr>
                        <a:t>36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535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123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44" name="直接箭头连接符 64"/>
          <p:cNvCxnSpPr>
            <a:stCxn id="39" idx="3"/>
            <a:endCxn id="41" idx="1"/>
          </p:cNvCxnSpPr>
          <p:nvPr/>
        </p:nvCxnSpPr>
        <p:spPr>
          <a:xfrm>
            <a:off x="2757109" y="5636340"/>
            <a:ext cx="240832" cy="3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997941" y="2717349"/>
            <a:ext cx="72006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NULL</a:t>
            </a:r>
          </a:p>
        </p:txBody>
      </p:sp>
      <p:sp>
        <p:nvSpPr>
          <p:cNvPr id="61" name="Freeform 60"/>
          <p:cNvSpPr/>
          <p:nvPr/>
        </p:nvSpPr>
        <p:spPr>
          <a:xfrm>
            <a:off x="7812360" y="2437818"/>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62" name="TextBox 61"/>
          <p:cNvSpPr txBox="1"/>
          <p:nvPr/>
        </p:nvSpPr>
        <p:spPr>
          <a:xfrm>
            <a:off x="6767618" y="1846803"/>
            <a:ext cx="2089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sp>
        <p:nvSpPr>
          <p:cNvPr id="63" name="Freeform 62"/>
          <p:cNvSpPr/>
          <p:nvPr/>
        </p:nvSpPr>
        <p:spPr>
          <a:xfrm>
            <a:off x="7788275" y="2555751"/>
            <a:ext cx="298450" cy="536593"/>
          </a:xfrm>
          <a:custGeom>
            <a:avLst/>
            <a:gdLst>
              <a:gd name="connsiteX0" fmla="*/ 60325 w 298450"/>
              <a:gd name="connsiteY0" fmla="*/ 0 h 536593"/>
              <a:gd name="connsiteX1" fmla="*/ 47625 w 298450"/>
              <a:gd name="connsiteY1" fmla="*/ 15875 h 536593"/>
              <a:gd name="connsiteX2" fmla="*/ 34925 w 298450"/>
              <a:gd name="connsiteY2" fmla="*/ 38100 h 536593"/>
              <a:gd name="connsiteX3" fmla="*/ 28575 w 298450"/>
              <a:gd name="connsiteY3" fmla="*/ 57150 h 536593"/>
              <a:gd name="connsiteX4" fmla="*/ 15875 w 298450"/>
              <a:gd name="connsiteY4" fmla="*/ 76200 h 536593"/>
              <a:gd name="connsiteX5" fmla="*/ 9525 w 298450"/>
              <a:gd name="connsiteY5" fmla="*/ 95250 h 536593"/>
              <a:gd name="connsiteX6" fmla="*/ 3175 w 298450"/>
              <a:gd name="connsiteY6" fmla="*/ 114300 h 536593"/>
              <a:gd name="connsiteX7" fmla="*/ 0 w 298450"/>
              <a:gd name="connsiteY7" fmla="*/ 123825 h 536593"/>
              <a:gd name="connsiteX8" fmla="*/ 3175 w 298450"/>
              <a:gd name="connsiteY8" fmla="*/ 161925 h 536593"/>
              <a:gd name="connsiteX9" fmla="*/ 6350 w 298450"/>
              <a:gd name="connsiteY9" fmla="*/ 171450 h 536593"/>
              <a:gd name="connsiteX10" fmla="*/ 15875 w 298450"/>
              <a:gd name="connsiteY10" fmla="*/ 177800 h 536593"/>
              <a:gd name="connsiteX11" fmla="*/ 34925 w 298450"/>
              <a:gd name="connsiteY11" fmla="*/ 190500 h 536593"/>
              <a:gd name="connsiteX12" fmla="*/ 63500 w 298450"/>
              <a:gd name="connsiteY12" fmla="*/ 209550 h 536593"/>
              <a:gd name="connsiteX13" fmla="*/ 73025 w 298450"/>
              <a:gd name="connsiteY13" fmla="*/ 215900 h 536593"/>
              <a:gd name="connsiteX14" fmla="*/ 82550 w 298450"/>
              <a:gd name="connsiteY14" fmla="*/ 219075 h 536593"/>
              <a:gd name="connsiteX15" fmla="*/ 101600 w 298450"/>
              <a:gd name="connsiteY15" fmla="*/ 231775 h 536593"/>
              <a:gd name="connsiteX16" fmla="*/ 111125 w 298450"/>
              <a:gd name="connsiteY16" fmla="*/ 238125 h 536593"/>
              <a:gd name="connsiteX17" fmla="*/ 130175 w 298450"/>
              <a:gd name="connsiteY17" fmla="*/ 250825 h 536593"/>
              <a:gd name="connsiteX18" fmla="*/ 149225 w 298450"/>
              <a:gd name="connsiteY18" fmla="*/ 263525 h 536593"/>
              <a:gd name="connsiteX19" fmla="*/ 168275 w 298450"/>
              <a:gd name="connsiteY19" fmla="*/ 276225 h 536593"/>
              <a:gd name="connsiteX20" fmla="*/ 177800 w 298450"/>
              <a:gd name="connsiteY20" fmla="*/ 282575 h 536593"/>
              <a:gd name="connsiteX21" fmla="*/ 187325 w 298450"/>
              <a:gd name="connsiteY21" fmla="*/ 285750 h 536593"/>
              <a:gd name="connsiteX22" fmla="*/ 206375 w 298450"/>
              <a:gd name="connsiteY22" fmla="*/ 298450 h 536593"/>
              <a:gd name="connsiteX23" fmla="*/ 225425 w 298450"/>
              <a:gd name="connsiteY23" fmla="*/ 311150 h 536593"/>
              <a:gd name="connsiteX24" fmla="*/ 234950 w 298450"/>
              <a:gd name="connsiteY24" fmla="*/ 317500 h 536593"/>
              <a:gd name="connsiteX25" fmla="*/ 244475 w 298450"/>
              <a:gd name="connsiteY25" fmla="*/ 323850 h 536593"/>
              <a:gd name="connsiteX26" fmla="*/ 263525 w 298450"/>
              <a:gd name="connsiteY26" fmla="*/ 339725 h 536593"/>
              <a:gd name="connsiteX27" fmla="*/ 285750 w 298450"/>
              <a:gd name="connsiteY27" fmla="*/ 368300 h 536593"/>
              <a:gd name="connsiteX28" fmla="*/ 295275 w 298450"/>
              <a:gd name="connsiteY28" fmla="*/ 387350 h 536593"/>
              <a:gd name="connsiteX29" fmla="*/ 298450 w 298450"/>
              <a:gd name="connsiteY29" fmla="*/ 396875 h 536593"/>
              <a:gd name="connsiteX30" fmla="*/ 288925 w 298450"/>
              <a:gd name="connsiteY30" fmla="*/ 431800 h 536593"/>
              <a:gd name="connsiteX31" fmla="*/ 279400 w 298450"/>
              <a:gd name="connsiteY31" fmla="*/ 438150 h 536593"/>
              <a:gd name="connsiteX32" fmla="*/ 266700 w 298450"/>
              <a:gd name="connsiteY32" fmla="*/ 457200 h 536593"/>
              <a:gd name="connsiteX33" fmla="*/ 260350 w 298450"/>
              <a:gd name="connsiteY33" fmla="*/ 466725 h 536593"/>
              <a:gd name="connsiteX34" fmla="*/ 250825 w 298450"/>
              <a:gd name="connsiteY34" fmla="*/ 473075 h 536593"/>
              <a:gd name="connsiteX35" fmla="*/ 238125 w 298450"/>
              <a:gd name="connsiteY35" fmla="*/ 492125 h 536593"/>
              <a:gd name="connsiteX36" fmla="*/ 215900 w 298450"/>
              <a:gd name="connsiteY36" fmla="*/ 520700 h 536593"/>
              <a:gd name="connsiteX37" fmla="*/ 206375 w 298450"/>
              <a:gd name="connsiteY37" fmla="*/ 527050 h 536593"/>
              <a:gd name="connsiteX38" fmla="*/ 196850 w 298450"/>
              <a:gd name="connsiteY38" fmla="*/ 536575 h 53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98450" h="536593">
                <a:moveTo>
                  <a:pt x="60325" y="0"/>
                </a:moveTo>
                <a:cubicBezTo>
                  <a:pt x="56092" y="5292"/>
                  <a:pt x="50916" y="9951"/>
                  <a:pt x="47625" y="15875"/>
                </a:cubicBezTo>
                <a:cubicBezTo>
                  <a:pt x="31635" y="44657"/>
                  <a:pt x="59602" y="13423"/>
                  <a:pt x="34925" y="38100"/>
                </a:cubicBezTo>
                <a:cubicBezTo>
                  <a:pt x="32808" y="44450"/>
                  <a:pt x="32288" y="51581"/>
                  <a:pt x="28575" y="57150"/>
                </a:cubicBezTo>
                <a:cubicBezTo>
                  <a:pt x="24342" y="63500"/>
                  <a:pt x="18288" y="68960"/>
                  <a:pt x="15875" y="76200"/>
                </a:cubicBezTo>
                <a:lnTo>
                  <a:pt x="9525" y="95250"/>
                </a:lnTo>
                <a:lnTo>
                  <a:pt x="3175" y="114300"/>
                </a:lnTo>
                <a:lnTo>
                  <a:pt x="0" y="123825"/>
                </a:lnTo>
                <a:cubicBezTo>
                  <a:pt x="1058" y="136525"/>
                  <a:pt x="1491" y="149293"/>
                  <a:pt x="3175" y="161925"/>
                </a:cubicBezTo>
                <a:cubicBezTo>
                  <a:pt x="3617" y="165242"/>
                  <a:pt x="4259" y="168837"/>
                  <a:pt x="6350" y="171450"/>
                </a:cubicBezTo>
                <a:cubicBezTo>
                  <a:pt x="8734" y="174430"/>
                  <a:pt x="12944" y="175357"/>
                  <a:pt x="15875" y="177800"/>
                </a:cubicBezTo>
                <a:cubicBezTo>
                  <a:pt x="49697" y="205985"/>
                  <a:pt x="4794" y="173761"/>
                  <a:pt x="34925" y="190500"/>
                </a:cubicBezTo>
                <a:lnTo>
                  <a:pt x="63500" y="209550"/>
                </a:lnTo>
                <a:cubicBezTo>
                  <a:pt x="66675" y="211667"/>
                  <a:pt x="69405" y="214693"/>
                  <a:pt x="73025" y="215900"/>
                </a:cubicBezTo>
                <a:cubicBezTo>
                  <a:pt x="76200" y="216958"/>
                  <a:pt x="79624" y="217450"/>
                  <a:pt x="82550" y="219075"/>
                </a:cubicBezTo>
                <a:cubicBezTo>
                  <a:pt x="89221" y="222781"/>
                  <a:pt x="95250" y="227542"/>
                  <a:pt x="101600" y="231775"/>
                </a:cubicBezTo>
                <a:cubicBezTo>
                  <a:pt x="104775" y="233892"/>
                  <a:pt x="108427" y="235427"/>
                  <a:pt x="111125" y="238125"/>
                </a:cubicBezTo>
                <a:cubicBezTo>
                  <a:pt x="123017" y="250017"/>
                  <a:pt x="116390" y="246230"/>
                  <a:pt x="130175" y="250825"/>
                </a:cubicBezTo>
                <a:cubicBezTo>
                  <a:pt x="151314" y="271964"/>
                  <a:pt x="128548" y="252038"/>
                  <a:pt x="149225" y="263525"/>
                </a:cubicBezTo>
                <a:cubicBezTo>
                  <a:pt x="155896" y="267231"/>
                  <a:pt x="161925" y="271992"/>
                  <a:pt x="168275" y="276225"/>
                </a:cubicBezTo>
                <a:cubicBezTo>
                  <a:pt x="171450" y="278342"/>
                  <a:pt x="174180" y="281368"/>
                  <a:pt x="177800" y="282575"/>
                </a:cubicBezTo>
                <a:cubicBezTo>
                  <a:pt x="180975" y="283633"/>
                  <a:pt x="184399" y="284125"/>
                  <a:pt x="187325" y="285750"/>
                </a:cubicBezTo>
                <a:cubicBezTo>
                  <a:pt x="193996" y="289456"/>
                  <a:pt x="200025" y="294217"/>
                  <a:pt x="206375" y="298450"/>
                </a:cubicBezTo>
                <a:lnTo>
                  <a:pt x="225425" y="311150"/>
                </a:lnTo>
                <a:lnTo>
                  <a:pt x="234950" y="317500"/>
                </a:lnTo>
                <a:cubicBezTo>
                  <a:pt x="238125" y="319617"/>
                  <a:pt x="241777" y="321152"/>
                  <a:pt x="244475" y="323850"/>
                </a:cubicBezTo>
                <a:cubicBezTo>
                  <a:pt x="256698" y="336073"/>
                  <a:pt x="250264" y="330884"/>
                  <a:pt x="263525" y="339725"/>
                </a:cubicBezTo>
                <a:cubicBezTo>
                  <a:pt x="278716" y="362511"/>
                  <a:pt x="270829" y="353379"/>
                  <a:pt x="285750" y="368300"/>
                </a:cubicBezTo>
                <a:cubicBezTo>
                  <a:pt x="293730" y="392241"/>
                  <a:pt x="282965" y="362731"/>
                  <a:pt x="295275" y="387350"/>
                </a:cubicBezTo>
                <a:cubicBezTo>
                  <a:pt x="296772" y="390343"/>
                  <a:pt x="297392" y="393700"/>
                  <a:pt x="298450" y="396875"/>
                </a:cubicBezTo>
                <a:cubicBezTo>
                  <a:pt x="296572" y="411900"/>
                  <a:pt x="299216" y="421509"/>
                  <a:pt x="288925" y="431800"/>
                </a:cubicBezTo>
                <a:cubicBezTo>
                  <a:pt x="286227" y="434498"/>
                  <a:pt x="282575" y="436033"/>
                  <a:pt x="279400" y="438150"/>
                </a:cubicBezTo>
                <a:lnTo>
                  <a:pt x="266700" y="457200"/>
                </a:lnTo>
                <a:cubicBezTo>
                  <a:pt x="264583" y="460375"/>
                  <a:pt x="263525" y="464608"/>
                  <a:pt x="260350" y="466725"/>
                </a:cubicBezTo>
                <a:lnTo>
                  <a:pt x="250825" y="473075"/>
                </a:lnTo>
                <a:cubicBezTo>
                  <a:pt x="244753" y="491291"/>
                  <a:pt x="251998" y="474288"/>
                  <a:pt x="238125" y="492125"/>
                </a:cubicBezTo>
                <a:cubicBezTo>
                  <a:pt x="225082" y="508894"/>
                  <a:pt x="229558" y="509319"/>
                  <a:pt x="215900" y="520700"/>
                </a:cubicBezTo>
                <a:cubicBezTo>
                  <a:pt x="212969" y="523143"/>
                  <a:pt x="209550" y="524933"/>
                  <a:pt x="206375" y="527050"/>
                </a:cubicBezTo>
                <a:cubicBezTo>
                  <a:pt x="199438" y="537456"/>
                  <a:pt x="203841" y="536575"/>
                  <a:pt x="196850" y="536575"/>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4" name="Freeform 63"/>
          <p:cNvSpPr/>
          <p:nvPr/>
        </p:nvSpPr>
        <p:spPr>
          <a:xfrm>
            <a:off x="7855744" y="3277270"/>
            <a:ext cx="319087" cy="511969"/>
          </a:xfrm>
          <a:custGeom>
            <a:avLst/>
            <a:gdLst>
              <a:gd name="connsiteX0" fmla="*/ 126206 w 319087"/>
              <a:gd name="connsiteY0" fmla="*/ 0 h 511969"/>
              <a:gd name="connsiteX1" fmla="*/ 135731 w 319087"/>
              <a:gd name="connsiteY1" fmla="*/ 11906 h 511969"/>
              <a:gd name="connsiteX2" fmla="*/ 142875 w 319087"/>
              <a:gd name="connsiteY2" fmla="*/ 19050 h 511969"/>
              <a:gd name="connsiteX3" fmla="*/ 154781 w 319087"/>
              <a:gd name="connsiteY3" fmla="*/ 33337 h 511969"/>
              <a:gd name="connsiteX4" fmla="*/ 161925 w 319087"/>
              <a:gd name="connsiteY4" fmla="*/ 35719 h 511969"/>
              <a:gd name="connsiteX5" fmla="*/ 176212 w 319087"/>
              <a:gd name="connsiteY5" fmla="*/ 45244 h 511969"/>
              <a:gd name="connsiteX6" fmla="*/ 188119 w 319087"/>
              <a:gd name="connsiteY6" fmla="*/ 54769 h 511969"/>
              <a:gd name="connsiteX7" fmla="*/ 195262 w 319087"/>
              <a:gd name="connsiteY7" fmla="*/ 61912 h 511969"/>
              <a:gd name="connsiteX8" fmla="*/ 202406 w 319087"/>
              <a:gd name="connsiteY8" fmla="*/ 66675 h 511969"/>
              <a:gd name="connsiteX9" fmla="*/ 216694 w 319087"/>
              <a:gd name="connsiteY9" fmla="*/ 80962 h 511969"/>
              <a:gd name="connsiteX10" fmla="*/ 230981 w 319087"/>
              <a:gd name="connsiteY10" fmla="*/ 88106 h 511969"/>
              <a:gd name="connsiteX11" fmla="*/ 238125 w 319087"/>
              <a:gd name="connsiteY11" fmla="*/ 95250 h 511969"/>
              <a:gd name="connsiteX12" fmla="*/ 245269 w 319087"/>
              <a:gd name="connsiteY12" fmla="*/ 100012 h 511969"/>
              <a:gd name="connsiteX13" fmla="*/ 252412 w 319087"/>
              <a:gd name="connsiteY13" fmla="*/ 107156 h 511969"/>
              <a:gd name="connsiteX14" fmla="*/ 259556 w 319087"/>
              <a:gd name="connsiteY14" fmla="*/ 111919 h 511969"/>
              <a:gd name="connsiteX15" fmla="*/ 280987 w 319087"/>
              <a:gd name="connsiteY15" fmla="*/ 130969 h 511969"/>
              <a:gd name="connsiteX16" fmla="*/ 292894 w 319087"/>
              <a:gd name="connsiteY16" fmla="*/ 145256 h 511969"/>
              <a:gd name="connsiteX17" fmla="*/ 302419 w 319087"/>
              <a:gd name="connsiteY17" fmla="*/ 159544 h 511969"/>
              <a:gd name="connsiteX18" fmla="*/ 307181 w 319087"/>
              <a:gd name="connsiteY18" fmla="*/ 166687 h 511969"/>
              <a:gd name="connsiteX19" fmla="*/ 316706 w 319087"/>
              <a:gd name="connsiteY19" fmla="*/ 180975 h 511969"/>
              <a:gd name="connsiteX20" fmla="*/ 319087 w 319087"/>
              <a:gd name="connsiteY20" fmla="*/ 188119 h 511969"/>
              <a:gd name="connsiteX21" fmla="*/ 316706 w 319087"/>
              <a:gd name="connsiteY21" fmla="*/ 209550 h 511969"/>
              <a:gd name="connsiteX22" fmla="*/ 307181 w 319087"/>
              <a:gd name="connsiteY22" fmla="*/ 223837 h 511969"/>
              <a:gd name="connsiteX23" fmla="*/ 295275 w 319087"/>
              <a:gd name="connsiteY23" fmla="*/ 235744 h 511969"/>
              <a:gd name="connsiteX24" fmla="*/ 283369 w 319087"/>
              <a:gd name="connsiteY24" fmla="*/ 245269 h 511969"/>
              <a:gd name="connsiteX25" fmla="*/ 271462 w 319087"/>
              <a:gd name="connsiteY25" fmla="*/ 259556 h 511969"/>
              <a:gd name="connsiteX26" fmla="*/ 257175 w 319087"/>
              <a:gd name="connsiteY26" fmla="*/ 269081 h 511969"/>
              <a:gd name="connsiteX27" fmla="*/ 235744 w 319087"/>
              <a:gd name="connsiteY27" fmla="*/ 283369 h 511969"/>
              <a:gd name="connsiteX28" fmla="*/ 228600 w 319087"/>
              <a:gd name="connsiteY28" fmla="*/ 288131 h 511969"/>
              <a:gd name="connsiteX29" fmla="*/ 221456 w 319087"/>
              <a:gd name="connsiteY29" fmla="*/ 295275 h 511969"/>
              <a:gd name="connsiteX30" fmla="*/ 214312 w 319087"/>
              <a:gd name="connsiteY30" fmla="*/ 300037 h 511969"/>
              <a:gd name="connsiteX31" fmla="*/ 200025 w 319087"/>
              <a:gd name="connsiteY31" fmla="*/ 314325 h 511969"/>
              <a:gd name="connsiteX32" fmla="*/ 195262 w 319087"/>
              <a:gd name="connsiteY32" fmla="*/ 321469 h 511969"/>
              <a:gd name="connsiteX33" fmla="*/ 188119 w 319087"/>
              <a:gd name="connsiteY33" fmla="*/ 323850 h 511969"/>
              <a:gd name="connsiteX34" fmla="*/ 180975 w 319087"/>
              <a:gd name="connsiteY34" fmla="*/ 330994 h 511969"/>
              <a:gd name="connsiteX35" fmla="*/ 166687 w 319087"/>
              <a:gd name="connsiteY35" fmla="*/ 340519 h 511969"/>
              <a:gd name="connsiteX36" fmla="*/ 159544 w 319087"/>
              <a:gd name="connsiteY36" fmla="*/ 345281 h 511969"/>
              <a:gd name="connsiteX37" fmla="*/ 130969 w 319087"/>
              <a:gd name="connsiteY37" fmla="*/ 364331 h 511969"/>
              <a:gd name="connsiteX38" fmla="*/ 109537 w 319087"/>
              <a:gd name="connsiteY38" fmla="*/ 378619 h 511969"/>
              <a:gd name="connsiteX39" fmla="*/ 95250 w 319087"/>
              <a:gd name="connsiteY39" fmla="*/ 388144 h 511969"/>
              <a:gd name="connsiteX40" fmla="*/ 88106 w 319087"/>
              <a:gd name="connsiteY40" fmla="*/ 395287 h 511969"/>
              <a:gd name="connsiteX41" fmla="*/ 80962 w 319087"/>
              <a:gd name="connsiteY41" fmla="*/ 397669 h 511969"/>
              <a:gd name="connsiteX42" fmla="*/ 66675 w 319087"/>
              <a:gd name="connsiteY42" fmla="*/ 407194 h 511969"/>
              <a:gd name="connsiteX43" fmla="*/ 66675 w 319087"/>
              <a:gd name="connsiteY43" fmla="*/ 407194 h 511969"/>
              <a:gd name="connsiteX44" fmla="*/ 52387 w 319087"/>
              <a:gd name="connsiteY44" fmla="*/ 419100 h 511969"/>
              <a:gd name="connsiteX45" fmla="*/ 47625 w 319087"/>
              <a:gd name="connsiteY45" fmla="*/ 426244 h 511969"/>
              <a:gd name="connsiteX46" fmla="*/ 33337 w 319087"/>
              <a:gd name="connsiteY46" fmla="*/ 435769 h 511969"/>
              <a:gd name="connsiteX47" fmla="*/ 14287 w 319087"/>
              <a:gd name="connsiteY47" fmla="*/ 464344 h 511969"/>
              <a:gd name="connsiteX48" fmla="*/ 9525 w 319087"/>
              <a:gd name="connsiteY48" fmla="*/ 471487 h 511969"/>
              <a:gd name="connsiteX49" fmla="*/ 4762 w 319087"/>
              <a:gd name="connsiteY49" fmla="*/ 478631 h 511969"/>
              <a:gd name="connsiteX50" fmla="*/ 0 w 319087"/>
              <a:gd name="connsiteY50" fmla="*/ 497681 h 511969"/>
              <a:gd name="connsiteX51" fmla="*/ 2381 w 319087"/>
              <a:gd name="connsiteY51" fmla="*/ 511969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19087" h="511969">
                <a:moveTo>
                  <a:pt x="126206" y="0"/>
                </a:moveTo>
                <a:cubicBezTo>
                  <a:pt x="129381" y="3969"/>
                  <a:pt x="132384" y="8081"/>
                  <a:pt x="135731" y="11906"/>
                </a:cubicBezTo>
                <a:cubicBezTo>
                  <a:pt x="137949" y="14440"/>
                  <a:pt x="140719" y="16463"/>
                  <a:pt x="142875" y="19050"/>
                </a:cubicBezTo>
                <a:cubicBezTo>
                  <a:pt x="148368" y="25642"/>
                  <a:pt x="146951" y="28117"/>
                  <a:pt x="154781" y="33337"/>
                </a:cubicBezTo>
                <a:cubicBezTo>
                  <a:pt x="156870" y="34729"/>
                  <a:pt x="159731" y="34500"/>
                  <a:pt x="161925" y="35719"/>
                </a:cubicBezTo>
                <a:cubicBezTo>
                  <a:pt x="166928" y="38499"/>
                  <a:pt x="176212" y="45244"/>
                  <a:pt x="176212" y="45244"/>
                </a:cubicBezTo>
                <a:cubicBezTo>
                  <a:pt x="186864" y="61219"/>
                  <a:pt x="174316" y="45567"/>
                  <a:pt x="188119" y="54769"/>
                </a:cubicBezTo>
                <a:cubicBezTo>
                  <a:pt x="190921" y="56637"/>
                  <a:pt x="192675" y="59756"/>
                  <a:pt x="195262" y="61912"/>
                </a:cubicBezTo>
                <a:cubicBezTo>
                  <a:pt x="197461" y="63744"/>
                  <a:pt x="200267" y="64774"/>
                  <a:pt x="202406" y="66675"/>
                </a:cubicBezTo>
                <a:cubicBezTo>
                  <a:pt x="207440" y="71150"/>
                  <a:pt x="210305" y="78831"/>
                  <a:pt x="216694" y="80962"/>
                </a:cubicBezTo>
                <a:cubicBezTo>
                  <a:pt x="223851" y="83349"/>
                  <a:pt x="224828" y="82979"/>
                  <a:pt x="230981" y="88106"/>
                </a:cubicBezTo>
                <a:cubicBezTo>
                  <a:pt x="233568" y="90262"/>
                  <a:pt x="235538" y="93094"/>
                  <a:pt x="238125" y="95250"/>
                </a:cubicBezTo>
                <a:cubicBezTo>
                  <a:pt x="240324" y="97082"/>
                  <a:pt x="243070" y="98180"/>
                  <a:pt x="245269" y="100012"/>
                </a:cubicBezTo>
                <a:cubicBezTo>
                  <a:pt x="247856" y="102168"/>
                  <a:pt x="249825" y="105000"/>
                  <a:pt x="252412" y="107156"/>
                </a:cubicBezTo>
                <a:cubicBezTo>
                  <a:pt x="254611" y="108988"/>
                  <a:pt x="257417" y="110018"/>
                  <a:pt x="259556" y="111919"/>
                </a:cubicBezTo>
                <a:cubicBezTo>
                  <a:pt x="284027" y="133670"/>
                  <a:pt x="264773" y="120158"/>
                  <a:pt x="280987" y="130969"/>
                </a:cubicBezTo>
                <a:cubicBezTo>
                  <a:pt x="298023" y="156518"/>
                  <a:pt x="271482" y="117726"/>
                  <a:pt x="292894" y="145256"/>
                </a:cubicBezTo>
                <a:cubicBezTo>
                  <a:pt x="296408" y="149774"/>
                  <a:pt x="299244" y="154781"/>
                  <a:pt x="302419" y="159544"/>
                </a:cubicBezTo>
                <a:lnTo>
                  <a:pt x="307181" y="166687"/>
                </a:lnTo>
                <a:lnTo>
                  <a:pt x="316706" y="180975"/>
                </a:lnTo>
                <a:lnTo>
                  <a:pt x="319087" y="188119"/>
                </a:lnTo>
                <a:cubicBezTo>
                  <a:pt x="318293" y="195263"/>
                  <a:pt x="318979" y="202731"/>
                  <a:pt x="316706" y="209550"/>
                </a:cubicBezTo>
                <a:cubicBezTo>
                  <a:pt x="314896" y="214980"/>
                  <a:pt x="310356" y="219075"/>
                  <a:pt x="307181" y="223837"/>
                </a:cubicBezTo>
                <a:cubicBezTo>
                  <a:pt x="300830" y="233363"/>
                  <a:pt x="304802" y="229393"/>
                  <a:pt x="295275" y="235744"/>
                </a:cubicBezTo>
                <a:cubicBezTo>
                  <a:pt x="284623" y="251718"/>
                  <a:pt x="297170" y="236068"/>
                  <a:pt x="283369" y="245269"/>
                </a:cubicBezTo>
                <a:cubicBezTo>
                  <a:pt x="265461" y="257208"/>
                  <a:pt x="285522" y="247254"/>
                  <a:pt x="271462" y="259556"/>
                </a:cubicBezTo>
                <a:cubicBezTo>
                  <a:pt x="267155" y="263325"/>
                  <a:pt x="261937" y="265906"/>
                  <a:pt x="257175" y="269081"/>
                </a:cubicBezTo>
                <a:lnTo>
                  <a:pt x="235744" y="283369"/>
                </a:lnTo>
                <a:cubicBezTo>
                  <a:pt x="233363" y="284957"/>
                  <a:pt x="230624" y="286107"/>
                  <a:pt x="228600" y="288131"/>
                </a:cubicBezTo>
                <a:cubicBezTo>
                  <a:pt x="226219" y="290512"/>
                  <a:pt x="224043" y="293119"/>
                  <a:pt x="221456" y="295275"/>
                </a:cubicBezTo>
                <a:cubicBezTo>
                  <a:pt x="219257" y="297107"/>
                  <a:pt x="216451" y="298136"/>
                  <a:pt x="214312" y="300037"/>
                </a:cubicBezTo>
                <a:cubicBezTo>
                  <a:pt x="209278" y="304512"/>
                  <a:pt x="203761" y="308721"/>
                  <a:pt x="200025" y="314325"/>
                </a:cubicBezTo>
                <a:cubicBezTo>
                  <a:pt x="198437" y="316706"/>
                  <a:pt x="197497" y="319681"/>
                  <a:pt x="195262" y="321469"/>
                </a:cubicBezTo>
                <a:cubicBezTo>
                  <a:pt x="193302" y="323037"/>
                  <a:pt x="190500" y="323056"/>
                  <a:pt x="188119" y="323850"/>
                </a:cubicBezTo>
                <a:cubicBezTo>
                  <a:pt x="185738" y="326231"/>
                  <a:pt x="183633" y="328926"/>
                  <a:pt x="180975" y="330994"/>
                </a:cubicBezTo>
                <a:cubicBezTo>
                  <a:pt x="176457" y="334508"/>
                  <a:pt x="171450" y="337344"/>
                  <a:pt x="166687" y="340519"/>
                </a:cubicBezTo>
                <a:lnTo>
                  <a:pt x="159544" y="345281"/>
                </a:lnTo>
                <a:lnTo>
                  <a:pt x="130969" y="364331"/>
                </a:lnTo>
                <a:lnTo>
                  <a:pt x="109537" y="378619"/>
                </a:lnTo>
                <a:cubicBezTo>
                  <a:pt x="109535" y="378621"/>
                  <a:pt x="95251" y="388143"/>
                  <a:pt x="95250" y="388144"/>
                </a:cubicBezTo>
                <a:cubicBezTo>
                  <a:pt x="92869" y="390525"/>
                  <a:pt x="90908" y="393419"/>
                  <a:pt x="88106" y="395287"/>
                </a:cubicBezTo>
                <a:cubicBezTo>
                  <a:pt x="86017" y="396679"/>
                  <a:pt x="83156" y="396450"/>
                  <a:pt x="80962" y="397669"/>
                </a:cubicBezTo>
                <a:cubicBezTo>
                  <a:pt x="75959" y="400449"/>
                  <a:pt x="71437" y="404019"/>
                  <a:pt x="66675" y="407194"/>
                </a:cubicBezTo>
                <a:lnTo>
                  <a:pt x="66675" y="407194"/>
                </a:lnTo>
                <a:cubicBezTo>
                  <a:pt x="57507" y="416361"/>
                  <a:pt x="62333" y="412469"/>
                  <a:pt x="52387" y="419100"/>
                </a:cubicBezTo>
                <a:cubicBezTo>
                  <a:pt x="50800" y="421481"/>
                  <a:pt x="49779" y="424359"/>
                  <a:pt x="47625" y="426244"/>
                </a:cubicBezTo>
                <a:cubicBezTo>
                  <a:pt x="43317" y="430013"/>
                  <a:pt x="33337" y="435769"/>
                  <a:pt x="33337" y="435769"/>
                </a:cubicBezTo>
                <a:lnTo>
                  <a:pt x="14287" y="464344"/>
                </a:lnTo>
                <a:lnTo>
                  <a:pt x="9525" y="471487"/>
                </a:lnTo>
                <a:lnTo>
                  <a:pt x="4762" y="478631"/>
                </a:lnTo>
                <a:cubicBezTo>
                  <a:pt x="2883" y="484268"/>
                  <a:pt x="0" y="491935"/>
                  <a:pt x="0" y="497681"/>
                </a:cubicBezTo>
                <a:cubicBezTo>
                  <a:pt x="0" y="502509"/>
                  <a:pt x="2381" y="511969"/>
                  <a:pt x="2381" y="511969"/>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5" name="Freeform 64"/>
          <p:cNvSpPr/>
          <p:nvPr/>
        </p:nvSpPr>
        <p:spPr>
          <a:xfrm>
            <a:off x="7960473" y="4913189"/>
            <a:ext cx="247696" cy="347662"/>
          </a:xfrm>
          <a:custGeom>
            <a:avLst/>
            <a:gdLst>
              <a:gd name="connsiteX0" fmla="*/ 159590 w 247696"/>
              <a:gd name="connsiteY0" fmla="*/ 0 h 347662"/>
              <a:gd name="connsiteX1" fmla="*/ 147683 w 247696"/>
              <a:gd name="connsiteY1" fmla="*/ 7143 h 347662"/>
              <a:gd name="connsiteX2" fmla="*/ 138158 w 247696"/>
              <a:gd name="connsiteY2" fmla="*/ 11906 h 347662"/>
              <a:gd name="connsiteX3" fmla="*/ 121490 w 247696"/>
              <a:gd name="connsiteY3" fmla="*/ 26193 h 347662"/>
              <a:gd name="connsiteX4" fmla="*/ 107202 w 247696"/>
              <a:gd name="connsiteY4" fmla="*/ 35718 h 347662"/>
              <a:gd name="connsiteX5" fmla="*/ 92915 w 247696"/>
              <a:gd name="connsiteY5" fmla="*/ 50006 h 347662"/>
              <a:gd name="connsiteX6" fmla="*/ 78627 w 247696"/>
              <a:gd name="connsiteY6" fmla="*/ 59531 h 347662"/>
              <a:gd name="connsiteX7" fmla="*/ 71483 w 247696"/>
              <a:gd name="connsiteY7" fmla="*/ 66675 h 347662"/>
              <a:gd name="connsiteX8" fmla="*/ 57196 w 247696"/>
              <a:gd name="connsiteY8" fmla="*/ 76200 h 347662"/>
              <a:gd name="connsiteX9" fmla="*/ 42908 w 247696"/>
              <a:gd name="connsiteY9" fmla="*/ 85725 h 347662"/>
              <a:gd name="connsiteX10" fmla="*/ 35765 w 247696"/>
              <a:gd name="connsiteY10" fmla="*/ 90487 h 347662"/>
              <a:gd name="connsiteX11" fmla="*/ 28621 w 247696"/>
              <a:gd name="connsiteY11" fmla="*/ 95250 h 347662"/>
              <a:gd name="connsiteX12" fmla="*/ 23858 w 247696"/>
              <a:gd name="connsiteY12" fmla="*/ 102393 h 347662"/>
              <a:gd name="connsiteX13" fmla="*/ 16715 w 247696"/>
              <a:gd name="connsiteY13" fmla="*/ 107156 h 347662"/>
              <a:gd name="connsiteX14" fmla="*/ 11952 w 247696"/>
              <a:gd name="connsiteY14" fmla="*/ 121443 h 347662"/>
              <a:gd name="connsiteX15" fmla="*/ 9571 w 247696"/>
              <a:gd name="connsiteY15" fmla="*/ 128587 h 347662"/>
              <a:gd name="connsiteX16" fmla="*/ 4808 w 247696"/>
              <a:gd name="connsiteY16" fmla="*/ 135731 h 347662"/>
              <a:gd name="connsiteX17" fmla="*/ 46 w 247696"/>
              <a:gd name="connsiteY17" fmla="*/ 150018 h 347662"/>
              <a:gd name="connsiteX18" fmla="*/ 7190 w 247696"/>
              <a:gd name="connsiteY18" fmla="*/ 188118 h 347662"/>
              <a:gd name="connsiteX19" fmla="*/ 9571 w 247696"/>
              <a:gd name="connsiteY19" fmla="*/ 195262 h 347662"/>
              <a:gd name="connsiteX20" fmla="*/ 19096 w 247696"/>
              <a:gd name="connsiteY20" fmla="*/ 209550 h 347662"/>
              <a:gd name="connsiteX21" fmla="*/ 21477 w 247696"/>
              <a:gd name="connsiteY21" fmla="*/ 216693 h 347662"/>
              <a:gd name="connsiteX22" fmla="*/ 28621 w 247696"/>
              <a:gd name="connsiteY22" fmla="*/ 221456 h 347662"/>
              <a:gd name="connsiteX23" fmla="*/ 35765 w 247696"/>
              <a:gd name="connsiteY23" fmla="*/ 228600 h 347662"/>
              <a:gd name="connsiteX24" fmla="*/ 42908 w 247696"/>
              <a:gd name="connsiteY24" fmla="*/ 233362 h 347662"/>
              <a:gd name="connsiteX25" fmla="*/ 50052 w 247696"/>
              <a:gd name="connsiteY25" fmla="*/ 240506 h 347662"/>
              <a:gd name="connsiteX26" fmla="*/ 64340 w 247696"/>
              <a:gd name="connsiteY26" fmla="*/ 245268 h 347662"/>
              <a:gd name="connsiteX27" fmla="*/ 78627 w 247696"/>
              <a:gd name="connsiteY27" fmla="*/ 252412 h 347662"/>
              <a:gd name="connsiteX28" fmla="*/ 85771 w 247696"/>
              <a:gd name="connsiteY28" fmla="*/ 257175 h 347662"/>
              <a:gd name="connsiteX29" fmla="*/ 100058 w 247696"/>
              <a:gd name="connsiteY29" fmla="*/ 261937 h 347662"/>
              <a:gd name="connsiteX30" fmla="*/ 107202 w 247696"/>
              <a:gd name="connsiteY30" fmla="*/ 264318 h 347662"/>
              <a:gd name="connsiteX31" fmla="*/ 121490 w 247696"/>
              <a:gd name="connsiteY31" fmla="*/ 273843 h 347662"/>
              <a:gd name="connsiteX32" fmla="*/ 128633 w 247696"/>
              <a:gd name="connsiteY32" fmla="*/ 276225 h 347662"/>
              <a:gd name="connsiteX33" fmla="*/ 150065 w 247696"/>
              <a:gd name="connsiteY33" fmla="*/ 288131 h 347662"/>
              <a:gd name="connsiteX34" fmla="*/ 166733 w 247696"/>
              <a:gd name="connsiteY34" fmla="*/ 297656 h 347662"/>
              <a:gd name="connsiteX35" fmla="*/ 181021 w 247696"/>
              <a:gd name="connsiteY35" fmla="*/ 307181 h 347662"/>
              <a:gd name="connsiteX36" fmla="*/ 188165 w 247696"/>
              <a:gd name="connsiteY36" fmla="*/ 311943 h 347662"/>
              <a:gd name="connsiteX37" fmla="*/ 209596 w 247696"/>
              <a:gd name="connsiteY37" fmla="*/ 328612 h 347662"/>
              <a:gd name="connsiteX38" fmla="*/ 223883 w 247696"/>
              <a:gd name="connsiteY38" fmla="*/ 333375 h 347662"/>
              <a:gd name="connsiteX39" fmla="*/ 238171 w 247696"/>
              <a:gd name="connsiteY39" fmla="*/ 342900 h 347662"/>
              <a:gd name="connsiteX40" fmla="*/ 247696 w 247696"/>
              <a:gd name="connsiteY40" fmla="*/ 347662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7696" h="347662">
                <a:moveTo>
                  <a:pt x="159590" y="0"/>
                </a:moveTo>
                <a:cubicBezTo>
                  <a:pt x="155621" y="2381"/>
                  <a:pt x="151729" y="4895"/>
                  <a:pt x="147683" y="7143"/>
                </a:cubicBezTo>
                <a:cubicBezTo>
                  <a:pt x="144580" y="8867"/>
                  <a:pt x="141168" y="10025"/>
                  <a:pt x="138158" y="11906"/>
                </a:cubicBezTo>
                <a:cubicBezTo>
                  <a:pt x="118873" y="23960"/>
                  <a:pt x="137434" y="13792"/>
                  <a:pt x="121490" y="26193"/>
                </a:cubicBezTo>
                <a:cubicBezTo>
                  <a:pt x="116972" y="29707"/>
                  <a:pt x="111249" y="31670"/>
                  <a:pt x="107202" y="35718"/>
                </a:cubicBezTo>
                <a:cubicBezTo>
                  <a:pt x="102440" y="40481"/>
                  <a:pt x="98519" y="46270"/>
                  <a:pt x="92915" y="50006"/>
                </a:cubicBezTo>
                <a:cubicBezTo>
                  <a:pt x="88152" y="53181"/>
                  <a:pt x="82674" y="55484"/>
                  <a:pt x="78627" y="59531"/>
                </a:cubicBezTo>
                <a:cubicBezTo>
                  <a:pt x="76246" y="61912"/>
                  <a:pt x="74141" y="64607"/>
                  <a:pt x="71483" y="66675"/>
                </a:cubicBezTo>
                <a:cubicBezTo>
                  <a:pt x="66965" y="70189"/>
                  <a:pt x="61958" y="73025"/>
                  <a:pt x="57196" y="76200"/>
                </a:cubicBezTo>
                <a:lnTo>
                  <a:pt x="42908" y="85725"/>
                </a:lnTo>
                <a:lnTo>
                  <a:pt x="35765" y="90487"/>
                </a:lnTo>
                <a:lnTo>
                  <a:pt x="28621" y="95250"/>
                </a:lnTo>
                <a:cubicBezTo>
                  <a:pt x="27033" y="97631"/>
                  <a:pt x="25882" y="100369"/>
                  <a:pt x="23858" y="102393"/>
                </a:cubicBezTo>
                <a:cubicBezTo>
                  <a:pt x="21834" y="104417"/>
                  <a:pt x="18232" y="104729"/>
                  <a:pt x="16715" y="107156"/>
                </a:cubicBezTo>
                <a:cubicBezTo>
                  <a:pt x="14054" y="111413"/>
                  <a:pt x="13540" y="116681"/>
                  <a:pt x="11952" y="121443"/>
                </a:cubicBezTo>
                <a:cubicBezTo>
                  <a:pt x="11158" y="123824"/>
                  <a:pt x="10963" y="126499"/>
                  <a:pt x="9571" y="128587"/>
                </a:cubicBezTo>
                <a:lnTo>
                  <a:pt x="4808" y="135731"/>
                </a:lnTo>
                <a:cubicBezTo>
                  <a:pt x="3221" y="140493"/>
                  <a:pt x="-453" y="145023"/>
                  <a:pt x="46" y="150018"/>
                </a:cubicBezTo>
                <a:cubicBezTo>
                  <a:pt x="2927" y="178831"/>
                  <a:pt x="-96" y="166260"/>
                  <a:pt x="7190" y="188118"/>
                </a:cubicBezTo>
                <a:cubicBezTo>
                  <a:pt x="7984" y="190499"/>
                  <a:pt x="8179" y="193173"/>
                  <a:pt x="9571" y="195262"/>
                </a:cubicBezTo>
                <a:lnTo>
                  <a:pt x="19096" y="209550"/>
                </a:lnTo>
                <a:cubicBezTo>
                  <a:pt x="19890" y="211931"/>
                  <a:pt x="19909" y="214733"/>
                  <a:pt x="21477" y="216693"/>
                </a:cubicBezTo>
                <a:cubicBezTo>
                  <a:pt x="23265" y="218928"/>
                  <a:pt x="26422" y="219624"/>
                  <a:pt x="28621" y="221456"/>
                </a:cubicBezTo>
                <a:cubicBezTo>
                  <a:pt x="31208" y="223612"/>
                  <a:pt x="33178" y="226444"/>
                  <a:pt x="35765" y="228600"/>
                </a:cubicBezTo>
                <a:cubicBezTo>
                  <a:pt x="37963" y="230432"/>
                  <a:pt x="40710" y="231530"/>
                  <a:pt x="42908" y="233362"/>
                </a:cubicBezTo>
                <a:cubicBezTo>
                  <a:pt x="45495" y="235518"/>
                  <a:pt x="47108" y="238871"/>
                  <a:pt x="50052" y="240506"/>
                </a:cubicBezTo>
                <a:cubicBezTo>
                  <a:pt x="54441" y="242944"/>
                  <a:pt x="64340" y="245268"/>
                  <a:pt x="64340" y="245268"/>
                </a:cubicBezTo>
                <a:cubicBezTo>
                  <a:pt x="84805" y="258914"/>
                  <a:pt x="58915" y="242556"/>
                  <a:pt x="78627" y="252412"/>
                </a:cubicBezTo>
                <a:cubicBezTo>
                  <a:pt x="81187" y="253692"/>
                  <a:pt x="83156" y="256013"/>
                  <a:pt x="85771" y="257175"/>
                </a:cubicBezTo>
                <a:cubicBezTo>
                  <a:pt x="90358" y="259214"/>
                  <a:pt x="95296" y="260350"/>
                  <a:pt x="100058" y="261937"/>
                </a:cubicBezTo>
                <a:lnTo>
                  <a:pt x="107202" y="264318"/>
                </a:lnTo>
                <a:cubicBezTo>
                  <a:pt x="111965" y="267493"/>
                  <a:pt x="116060" y="272032"/>
                  <a:pt x="121490" y="273843"/>
                </a:cubicBezTo>
                <a:cubicBezTo>
                  <a:pt x="123871" y="274637"/>
                  <a:pt x="126439" y="275006"/>
                  <a:pt x="128633" y="276225"/>
                </a:cubicBezTo>
                <a:cubicBezTo>
                  <a:pt x="153190" y="289869"/>
                  <a:pt x="133903" y="282745"/>
                  <a:pt x="150065" y="288131"/>
                </a:cubicBezTo>
                <a:cubicBezTo>
                  <a:pt x="174769" y="304601"/>
                  <a:pt x="136528" y="279533"/>
                  <a:pt x="166733" y="297656"/>
                </a:cubicBezTo>
                <a:cubicBezTo>
                  <a:pt x="171641" y="300601"/>
                  <a:pt x="176258" y="304006"/>
                  <a:pt x="181021" y="307181"/>
                </a:cubicBezTo>
                <a:cubicBezTo>
                  <a:pt x="183402" y="308768"/>
                  <a:pt x="186141" y="309919"/>
                  <a:pt x="188165" y="311943"/>
                </a:cubicBezTo>
                <a:cubicBezTo>
                  <a:pt x="194330" y="318109"/>
                  <a:pt x="201048" y="325762"/>
                  <a:pt x="209596" y="328612"/>
                </a:cubicBezTo>
                <a:cubicBezTo>
                  <a:pt x="214358" y="330200"/>
                  <a:pt x="219706" y="330590"/>
                  <a:pt x="223883" y="333375"/>
                </a:cubicBezTo>
                <a:cubicBezTo>
                  <a:pt x="228646" y="336550"/>
                  <a:pt x="232741" y="341090"/>
                  <a:pt x="238171" y="342900"/>
                </a:cubicBezTo>
                <a:cubicBezTo>
                  <a:pt x="246380" y="345636"/>
                  <a:pt x="243540" y="343506"/>
                  <a:pt x="247696" y="347662"/>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6" name="Freeform 65"/>
          <p:cNvSpPr/>
          <p:nvPr/>
        </p:nvSpPr>
        <p:spPr>
          <a:xfrm>
            <a:off x="7952955" y="4241676"/>
            <a:ext cx="157583" cy="347663"/>
          </a:xfrm>
          <a:custGeom>
            <a:avLst/>
            <a:gdLst>
              <a:gd name="connsiteX0" fmla="*/ 133770 w 157583"/>
              <a:gd name="connsiteY0" fmla="*/ 0 h 347663"/>
              <a:gd name="connsiteX1" fmla="*/ 109958 w 157583"/>
              <a:gd name="connsiteY1" fmla="*/ 19050 h 347663"/>
              <a:gd name="connsiteX2" fmla="*/ 95670 w 157583"/>
              <a:gd name="connsiteY2" fmla="*/ 23813 h 347663"/>
              <a:gd name="connsiteX3" fmla="*/ 67095 w 157583"/>
              <a:gd name="connsiteY3" fmla="*/ 42863 h 347663"/>
              <a:gd name="connsiteX4" fmla="*/ 48045 w 157583"/>
              <a:gd name="connsiteY4" fmla="*/ 71438 h 347663"/>
              <a:gd name="connsiteX5" fmla="*/ 33758 w 157583"/>
              <a:gd name="connsiteY5" fmla="*/ 85725 h 347663"/>
              <a:gd name="connsiteX6" fmla="*/ 28995 w 157583"/>
              <a:gd name="connsiteY6" fmla="*/ 100013 h 347663"/>
              <a:gd name="connsiteX7" fmla="*/ 9945 w 157583"/>
              <a:gd name="connsiteY7" fmla="*/ 128588 h 347663"/>
              <a:gd name="connsiteX8" fmla="*/ 420 w 157583"/>
              <a:gd name="connsiteY8" fmla="*/ 157163 h 347663"/>
              <a:gd name="connsiteX9" fmla="*/ 24233 w 157583"/>
              <a:gd name="connsiteY9" fmla="*/ 204788 h 347663"/>
              <a:gd name="connsiteX10" fmla="*/ 33758 w 157583"/>
              <a:gd name="connsiteY10" fmla="*/ 219075 h 347663"/>
              <a:gd name="connsiteX11" fmla="*/ 43283 w 157583"/>
              <a:gd name="connsiteY11" fmla="*/ 233363 h 347663"/>
              <a:gd name="connsiteX12" fmla="*/ 57570 w 157583"/>
              <a:gd name="connsiteY12" fmla="*/ 242888 h 347663"/>
              <a:gd name="connsiteX13" fmla="*/ 81383 w 157583"/>
              <a:gd name="connsiteY13" fmla="*/ 266700 h 347663"/>
              <a:gd name="connsiteX14" fmla="*/ 105195 w 157583"/>
              <a:gd name="connsiteY14" fmla="*/ 295275 h 347663"/>
              <a:gd name="connsiteX15" fmla="*/ 119483 w 157583"/>
              <a:gd name="connsiteY15" fmla="*/ 304800 h 347663"/>
              <a:gd name="connsiteX16" fmla="*/ 143295 w 157583"/>
              <a:gd name="connsiteY16" fmla="*/ 328613 h 347663"/>
              <a:gd name="connsiteX17" fmla="*/ 152820 w 157583"/>
              <a:gd name="connsiteY17" fmla="*/ 342900 h 347663"/>
              <a:gd name="connsiteX18" fmla="*/ 157583 w 157583"/>
              <a:gd name="connsiteY18" fmla="*/ 347663 h 3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583" h="347663">
                <a:moveTo>
                  <a:pt x="133770" y="0"/>
                </a:moveTo>
                <a:cubicBezTo>
                  <a:pt x="125833" y="6350"/>
                  <a:pt x="118578" y="13663"/>
                  <a:pt x="109958" y="19050"/>
                </a:cubicBezTo>
                <a:cubicBezTo>
                  <a:pt x="105701" y="21711"/>
                  <a:pt x="99847" y="21028"/>
                  <a:pt x="95670" y="23813"/>
                </a:cubicBezTo>
                <a:cubicBezTo>
                  <a:pt x="59995" y="47596"/>
                  <a:pt x="101069" y="31538"/>
                  <a:pt x="67095" y="42863"/>
                </a:cubicBezTo>
                <a:cubicBezTo>
                  <a:pt x="21521" y="88437"/>
                  <a:pt x="75614" y="30085"/>
                  <a:pt x="48045" y="71438"/>
                </a:cubicBezTo>
                <a:cubicBezTo>
                  <a:pt x="44309" y="77042"/>
                  <a:pt x="38520" y="80963"/>
                  <a:pt x="33758" y="85725"/>
                </a:cubicBezTo>
                <a:cubicBezTo>
                  <a:pt x="32170" y="90488"/>
                  <a:pt x="31433" y="95624"/>
                  <a:pt x="28995" y="100013"/>
                </a:cubicBezTo>
                <a:cubicBezTo>
                  <a:pt x="23436" y="110020"/>
                  <a:pt x="9945" y="128588"/>
                  <a:pt x="9945" y="128588"/>
                </a:cubicBezTo>
                <a:cubicBezTo>
                  <a:pt x="6770" y="138113"/>
                  <a:pt x="-2015" y="147423"/>
                  <a:pt x="420" y="157163"/>
                </a:cubicBezTo>
                <a:cubicBezTo>
                  <a:pt x="7960" y="187318"/>
                  <a:pt x="1552" y="170767"/>
                  <a:pt x="24233" y="204788"/>
                </a:cubicBezTo>
                <a:lnTo>
                  <a:pt x="33758" y="219075"/>
                </a:lnTo>
                <a:cubicBezTo>
                  <a:pt x="36933" y="223838"/>
                  <a:pt x="38520" y="230188"/>
                  <a:pt x="43283" y="233363"/>
                </a:cubicBezTo>
                <a:lnTo>
                  <a:pt x="57570" y="242888"/>
                </a:lnTo>
                <a:cubicBezTo>
                  <a:pt x="75034" y="269083"/>
                  <a:pt x="57568" y="246854"/>
                  <a:pt x="81383" y="266700"/>
                </a:cubicBezTo>
                <a:cubicBezTo>
                  <a:pt x="128200" y="305715"/>
                  <a:pt x="67728" y="257810"/>
                  <a:pt x="105195" y="295275"/>
                </a:cubicBezTo>
                <a:cubicBezTo>
                  <a:pt x="109243" y="299322"/>
                  <a:pt x="114720" y="301625"/>
                  <a:pt x="119483" y="304800"/>
                </a:cubicBezTo>
                <a:cubicBezTo>
                  <a:pt x="144881" y="342898"/>
                  <a:pt x="111548" y="296866"/>
                  <a:pt x="143295" y="328613"/>
                </a:cubicBezTo>
                <a:cubicBezTo>
                  <a:pt x="147342" y="332660"/>
                  <a:pt x="149386" y="338321"/>
                  <a:pt x="152820" y="342900"/>
                </a:cubicBezTo>
                <a:cubicBezTo>
                  <a:pt x="154167" y="344696"/>
                  <a:pt x="155995" y="346075"/>
                  <a:pt x="157583" y="347663"/>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cxnSp>
        <p:nvCxnSpPr>
          <p:cNvPr id="68" name="Straight Arrow Connector 67"/>
          <p:cNvCxnSpPr>
            <a:stCxn id="63" idx="12"/>
          </p:cNvCxnSpPr>
          <p:nvPr/>
        </p:nvCxnSpPr>
        <p:spPr>
          <a:xfrm flipH="1" flipV="1">
            <a:off x="3275856" y="2116360"/>
            <a:ext cx="4575919" cy="6489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64" idx="34"/>
          </p:cNvCxnSpPr>
          <p:nvPr/>
        </p:nvCxnSpPr>
        <p:spPr>
          <a:xfrm flipH="1" flipV="1">
            <a:off x="3851920" y="2116360"/>
            <a:ext cx="4184799" cy="14919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1" idx="7"/>
          </p:cNvCxnSpPr>
          <p:nvPr/>
        </p:nvCxnSpPr>
        <p:spPr>
          <a:xfrm flipH="1" flipV="1">
            <a:off x="4355976" y="2116360"/>
            <a:ext cx="3614974" cy="2277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65" idx="13"/>
          </p:cNvCxnSpPr>
          <p:nvPr/>
        </p:nvCxnSpPr>
        <p:spPr>
          <a:xfrm flipH="1" flipV="1">
            <a:off x="5004048" y="2116360"/>
            <a:ext cx="2973140" cy="29039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3568" y="1124744"/>
            <a:ext cx="217239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k-</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mer</a:t>
            </a:r>
            <a:r>
              <a:rPr kumimoji="0" lang="en-US" sz="1800" b="0" i="0" u="none" strike="noStrike" kern="1200" cap="none" spc="0" normalizeH="0" baseline="0" noProof="0" dirty="0">
                <a:ln>
                  <a:noFill/>
                </a:ln>
                <a:solidFill>
                  <a:srgbClr val="000000"/>
                </a:solidFill>
                <a:effectLst/>
                <a:uLnTx/>
                <a:uFillTx/>
                <a:latin typeface="Tahoma"/>
                <a:ea typeface="+mn-ea"/>
                <a:cs typeface="+mn-cs"/>
              </a:rPr>
              <a:t> or </a:t>
            </a:r>
            <a:r>
              <a:rPr kumimoji="0" lang="en-US" sz="1800" b="0" i="0" u="none" strike="noStrike" kern="1200" cap="none" spc="0" normalizeH="0" baseline="0" noProof="0" dirty="0">
                <a:ln>
                  <a:noFill/>
                </a:ln>
                <a:solidFill>
                  <a:srgbClr val="0000FF"/>
                </a:solidFill>
                <a:effectLst/>
                <a:uLnTx/>
                <a:uFillTx/>
                <a:latin typeface="Tahoma"/>
                <a:ea typeface="+mn-ea"/>
                <a:cs typeface="+mn-cs"/>
              </a:rPr>
              <a:t>12-mer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Tahoma"/>
              </a:rPr>
              <a:t>(string of length k)</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p>
        </p:txBody>
      </p:sp>
      <p:sp>
        <p:nvSpPr>
          <p:cNvPr id="14" name="TextBox 13"/>
          <p:cNvSpPr txBox="1"/>
          <p:nvPr/>
        </p:nvSpPr>
        <p:spPr>
          <a:xfrm>
            <a:off x="3255625" y="1196752"/>
            <a:ext cx="32816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Location list—where the k-</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mer</a:t>
            </a: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 occurs in reference gnome</a:t>
            </a:r>
          </a:p>
        </p:txBody>
      </p:sp>
      <p:sp>
        <p:nvSpPr>
          <p:cNvPr id="40" name="Rectangle 39"/>
          <p:cNvSpPr/>
          <p:nvPr/>
        </p:nvSpPr>
        <p:spPr>
          <a:xfrm>
            <a:off x="611560" y="1772816"/>
            <a:ext cx="2232248" cy="432048"/>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TextBox 15"/>
          <p:cNvSpPr txBox="1"/>
          <p:nvPr/>
        </p:nvSpPr>
        <p:spPr>
          <a:xfrm>
            <a:off x="5148064" y="5805264"/>
            <a:ext cx="2976596" cy="461665"/>
          </a:xfrm>
          <a:prstGeom prst="rect">
            <a:avLst/>
          </a:prstGeom>
          <a:ln>
            <a:solidFill>
              <a:srgbClr val="FF1919"/>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ahoma"/>
                <a:ea typeface="+mn-ea"/>
                <a:cs typeface="+mn-cs"/>
              </a:rPr>
              <a:t>Once for a reference</a:t>
            </a:r>
          </a:p>
        </p:txBody>
      </p:sp>
    </p:spTree>
    <p:extLst>
      <p:ext uri="{BB962C8B-B14F-4D97-AF65-F5344CB8AC3E}">
        <p14:creationId xmlns:p14="http://schemas.microsoft.com/office/powerpoint/2010/main" val="3498441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par>
                          <p:cTn id="35" fill="hold">
                            <p:stCondLst>
                              <p:cond delay="0"/>
                            </p:stCondLst>
                            <p:childTnLst>
                              <p:par>
                                <p:cTn id="36" presetID="22" presetClass="entr" presetSubtype="4" fill="hold" grpId="0"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wipe(down)">
                                      <p:cBhvr>
                                        <p:cTn id="38" dur="500"/>
                                        <p:tgtEl>
                                          <p:spTgt spid="63"/>
                                        </p:tgtEl>
                                      </p:cBhvr>
                                    </p:animEffect>
                                  </p:childTnLst>
                                </p:cTn>
                              </p:par>
                            </p:childTnLst>
                          </p:cTn>
                        </p:par>
                        <p:par>
                          <p:cTn id="39" fill="hold">
                            <p:stCondLst>
                              <p:cond delay="500"/>
                            </p:stCondLst>
                            <p:childTnLst>
                              <p:par>
                                <p:cTn id="40" presetID="22" presetClass="entr" presetSubtype="4" fill="hold" nodeType="after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wipe(down)">
                                      <p:cBhvr>
                                        <p:cTn id="42" dur="500"/>
                                        <p:tgtEl>
                                          <p:spTgt spid="68"/>
                                        </p:tgtEl>
                                      </p:cBhvr>
                                    </p:animEffect>
                                  </p:childTnLst>
                                </p:cTn>
                              </p:par>
                            </p:childTnLst>
                          </p:cTn>
                        </p:par>
                        <p:par>
                          <p:cTn id="43" fill="hold">
                            <p:stCondLst>
                              <p:cond delay="1000"/>
                            </p:stCondLst>
                            <p:childTnLst>
                              <p:par>
                                <p:cTn id="44" presetID="22" presetClass="entr" presetSubtype="4" fill="hold" grpId="0" nodeType="after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00"/>
                                        <p:tgtEl>
                                          <p:spTgt spid="64"/>
                                        </p:tgtEl>
                                      </p:cBhvr>
                                    </p:animEffect>
                                  </p:childTnLst>
                                </p:cTn>
                              </p:par>
                            </p:childTnLst>
                          </p:cTn>
                        </p:par>
                        <p:par>
                          <p:cTn id="47" fill="hold">
                            <p:stCondLst>
                              <p:cond delay="1500"/>
                            </p:stCondLst>
                            <p:childTnLst>
                              <p:par>
                                <p:cTn id="48" presetID="22" presetClass="entr" presetSubtype="4" fill="hold" nodeType="after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wipe(down)">
                                      <p:cBhvr>
                                        <p:cTn id="50" dur="500"/>
                                        <p:tgtEl>
                                          <p:spTgt spid="70"/>
                                        </p:tgtEl>
                                      </p:cBhvr>
                                    </p:animEffect>
                                  </p:child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wipe(down)">
                                      <p:cBhvr>
                                        <p:cTn id="54" dur="500"/>
                                        <p:tgtEl>
                                          <p:spTgt spid="66"/>
                                        </p:tgtEl>
                                      </p:cBhvr>
                                    </p:animEffect>
                                  </p:childTnLst>
                                </p:cTn>
                              </p:par>
                            </p:childTnLst>
                          </p:cTn>
                        </p:par>
                        <p:par>
                          <p:cTn id="55" fill="hold">
                            <p:stCondLst>
                              <p:cond delay="2500"/>
                            </p:stCondLst>
                            <p:childTnLst>
                              <p:par>
                                <p:cTn id="56" presetID="22" presetClass="entr" presetSubtype="4" fill="hold" nodeType="after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wipe(down)">
                                      <p:cBhvr>
                                        <p:cTn id="58" dur="500"/>
                                        <p:tgtEl>
                                          <p:spTgt spid="72"/>
                                        </p:tgtEl>
                                      </p:cBhvr>
                                    </p:animEffect>
                                  </p:childTnLst>
                                </p:cTn>
                              </p:par>
                            </p:childTnLst>
                          </p:cTn>
                        </p:par>
                        <p:par>
                          <p:cTn id="59" fill="hold">
                            <p:stCondLst>
                              <p:cond delay="3000"/>
                            </p:stCondLst>
                            <p:childTnLst>
                              <p:par>
                                <p:cTn id="60" presetID="22" presetClass="entr" presetSubtype="4" fill="hold" grpId="0" nodeType="after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par>
                          <p:cTn id="63" fill="hold">
                            <p:stCondLst>
                              <p:cond delay="3500"/>
                            </p:stCondLst>
                            <p:childTnLst>
                              <p:par>
                                <p:cTn id="64" presetID="22" presetClass="entr" presetSubtype="4" fill="hold" nodeType="afterEffect">
                                  <p:stCondLst>
                                    <p:cond delay="0"/>
                                  </p:stCondLst>
                                  <p:childTnLst>
                                    <p:set>
                                      <p:cBhvr>
                                        <p:cTn id="65" dur="1" fill="hold">
                                          <p:stCondLst>
                                            <p:cond delay="0"/>
                                          </p:stCondLst>
                                        </p:cTn>
                                        <p:tgtEl>
                                          <p:spTgt spid="74"/>
                                        </p:tgtEl>
                                        <p:attrNameLst>
                                          <p:attrName>style.visibility</p:attrName>
                                        </p:attrNameLst>
                                      </p:cBhvr>
                                      <p:to>
                                        <p:strVal val="visible"/>
                                      </p:to>
                                    </p:set>
                                    <p:animEffect transition="in" filter="wipe(down)">
                                      <p:cBhvr>
                                        <p:cTn id="66" dur="500"/>
                                        <p:tgtEl>
                                          <p:spTgt spid="74"/>
                                        </p:tgtEl>
                                      </p:cBhvr>
                                    </p:animEffect>
                                  </p:childTnLst>
                                </p:cTn>
                              </p:par>
                            </p:childTnLst>
                          </p:cTn>
                        </p:par>
                        <p:par>
                          <p:cTn id="67" fill="hold">
                            <p:stCondLst>
                              <p:cond delay="4000"/>
                            </p:stCondLst>
                            <p:childTnLst>
                              <p:par>
                                <p:cTn id="68" presetID="1" presetClass="entr" presetSubtype="0" fill="hold" nodeType="afterEffect">
                                  <p:stCondLst>
                                    <p:cond delay="0"/>
                                  </p:stCondLst>
                                  <p:childTnLst>
                                    <p:set>
                                      <p:cBhvr>
                                        <p:cTn id="69" dur="1" fill="hold">
                                          <p:stCondLst>
                                            <p:cond delay="0"/>
                                          </p:stCondLst>
                                        </p:cTn>
                                        <p:tgtEl>
                                          <p:spTgt spid="5"/>
                                        </p:tgtEl>
                                        <p:attrNameLst>
                                          <p:attrName>style.visibility</p:attrName>
                                        </p:attrNameLst>
                                      </p:cBhvr>
                                      <p:to>
                                        <p:strVal val="visible"/>
                                      </p:to>
                                    </p:set>
                                  </p:childTnLst>
                                </p:cTn>
                              </p:par>
                            </p:childTnLst>
                          </p:cTn>
                        </p:par>
                        <p:par>
                          <p:cTn id="70" fill="hold">
                            <p:stCondLst>
                              <p:cond delay="4000"/>
                            </p:stCondLst>
                            <p:childTnLst>
                              <p:par>
                                <p:cTn id="71" presetID="1" presetClass="entr" presetSubtype="0" fill="hold" nodeType="after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par>
                                <p:cTn id="93" presetID="1" presetClass="exit" presetSubtype="0" fill="hold" grpId="1" nodeType="withEffect">
                                  <p:stCondLst>
                                    <p:cond delay="0"/>
                                  </p:stCondLst>
                                  <p:childTnLst>
                                    <p:set>
                                      <p:cBhvr>
                                        <p:cTn id="94" dur="1" fill="hold">
                                          <p:stCondLst>
                                            <p:cond delay="0"/>
                                          </p:stCondLst>
                                        </p:cTn>
                                        <p:tgtEl>
                                          <p:spTgt spid="4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8" grpId="0" animBg="1"/>
      <p:bldP spid="19" grpId="0" animBg="1"/>
      <p:bldP spid="20" grpId="0" animBg="1"/>
      <p:bldP spid="37" grpId="0" animBg="1"/>
      <p:bldP spid="38" grpId="0" animBg="1"/>
      <p:bldP spid="39" grpId="0" animBg="1"/>
      <p:bldP spid="54" grpId="0" animBg="1"/>
      <p:bldP spid="61" grpId="0" animBg="1"/>
      <p:bldP spid="62" grpId="0"/>
      <p:bldP spid="63" grpId="0" animBg="1"/>
      <p:bldP spid="64" grpId="0" animBg="1"/>
      <p:bldP spid="65" grpId="0" animBg="1"/>
      <p:bldP spid="66" grpId="0" animBg="1"/>
      <p:bldP spid="10" grpId="0"/>
      <p:bldP spid="14" grpId="0"/>
      <p:bldP spid="40" grpId="0" animBg="1"/>
      <p:bldP spid="40" grpId="1"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29F3-BCD2-5D4C-B450-A9D887BA7C2C}"/>
              </a:ext>
            </a:extLst>
          </p:cNvPr>
          <p:cNvSpPr>
            <a:spLocks noGrp="1"/>
          </p:cNvSpPr>
          <p:nvPr>
            <p:ph type="title"/>
          </p:nvPr>
        </p:nvSpPr>
        <p:spPr/>
        <p:txBody>
          <a:bodyPr/>
          <a:lstStyle/>
          <a:p>
            <a:r>
              <a:rPr lang="en-US" dirty="0"/>
              <a:t>Hash Table Based Read Mappers</a:t>
            </a:r>
          </a:p>
        </p:txBody>
      </p:sp>
      <p:sp>
        <p:nvSpPr>
          <p:cNvPr id="3" name="Content Placeholder 2">
            <a:extLst>
              <a:ext uri="{FF2B5EF4-FFF2-40B4-BE49-F238E27FC236}">
                <a16:creationId xmlns:a16="http://schemas.microsoft.com/office/drawing/2014/main" id="{9CB9A27D-976C-BB40-AF25-3357EC40A623}"/>
              </a:ext>
            </a:extLst>
          </p:cNvPr>
          <p:cNvSpPr>
            <a:spLocks noGrp="1"/>
          </p:cNvSpPr>
          <p:nvPr>
            <p:ph idx="1"/>
          </p:nvPr>
        </p:nvSpPr>
        <p:spPr/>
        <p:txBody>
          <a:bodyPr/>
          <a:lstStyle/>
          <a:p>
            <a:r>
              <a:rPr lang="en-US" dirty="0"/>
              <a:t>Key Idea</a:t>
            </a:r>
          </a:p>
          <a:p>
            <a:pPr lvl="1">
              <a:lnSpc>
                <a:spcPct val="120000"/>
              </a:lnSpc>
            </a:pPr>
            <a:r>
              <a:rPr lang="en-US" sz="2400" dirty="0">
                <a:solidFill>
                  <a:srgbClr val="000000"/>
                </a:solidFill>
              </a:rPr>
              <a:t>Preprocess the reference into a </a:t>
            </a:r>
            <a:r>
              <a:rPr lang="en-US" sz="2400" i="1" dirty="0">
                <a:solidFill>
                  <a:srgbClr val="000000"/>
                </a:solidFill>
              </a:rPr>
              <a:t>Hash Table</a:t>
            </a:r>
          </a:p>
          <a:p>
            <a:pPr lvl="1">
              <a:lnSpc>
                <a:spcPct val="120000"/>
              </a:lnSpc>
            </a:pPr>
            <a:r>
              <a:rPr lang="en-US" sz="2400" dirty="0">
                <a:solidFill>
                  <a:srgbClr val="0000FF"/>
                </a:solidFill>
              </a:rPr>
              <a:t>Use </a:t>
            </a:r>
            <a:r>
              <a:rPr lang="en-US" sz="2400" i="1" dirty="0">
                <a:solidFill>
                  <a:srgbClr val="0000FF"/>
                </a:solidFill>
              </a:rPr>
              <a:t>Hash Table </a:t>
            </a:r>
            <a:r>
              <a:rPr lang="en-US" sz="2400" dirty="0">
                <a:solidFill>
                  <a:srgbClr val="0000FF"/>
                </a:solidFill>
              </a:rPr>
              <a:t>to map reads</a:t>
            </a:r>
          </a:p>
          <a:p>
            <a:pPr lvl="1"/>
            <a:endParaRPr lang="en-US" dirty="0"/>
          </a:p>
        </p:txBody>
      </p:sp>
      <p:sp>
        <p:nvSpPr>
          <p:cNvPr id="4" name="Slide Number Placeholder 3">
            <a:extLst>
              <a:ext uri="{FF2B5EF4-FFF2-40B4-BE49-F238E27FC236}">
                <a16:creationId xmlns:a16="http://schemas.microsoft.com/office/drawing/2014/main" id="{0D977D54-C17D-6D4E-84B5-CE2B52996A7B}"/>
              </a:ext>
            </a:extLst>
          </p:cNvPr>
          <p:cNvSpPr>
            <a:spLocks noGrp="1"/>
          </p:cNvSpPr>
          <p:nvPr>
            <p:ph type="sldNum" sz="quarter" idx="11"/>
          </p:nvPr>
        </p:nvSpPr>
        <p:spPr/>
        <p:txBody>
          <a:bodyPr/>
          <a:lstStyle/>
          <a:p>
            <a:fld id="{323594FA-E141-4234-AE05-360401972BE7}" type="slidenum">
              <a:rPr lang="en-US" altLang="en-US" smtClean="0"/>
              <a:pPr/>
              <a:t>55</a:t>
            </a:fld>
            <a:endParaRPr lang="en-US" altLang="en-US"/>
          </a:p>
        </p:txBody>
      </p:sp>
    </p:spTree>
    <p:extLst>
      <p:ext uri="{BB962C8B-B14F-4D97-AF65-F5344CB8AC3E}">
        <p14:creationId xmlns:p14="http://schemas.microsoft.com/office/powerpoint/2010/main" val="378153261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ontent Placeholder 2"/>
          <p:cNvSpPr txBox="1">
            <a:spLocks/>
          </p:cNvSpPr>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72" name="矩形 71"/>
          <p:cNvSpPr/>
          <p:nvPr/>
        </p:nvSpPr>
        <p:spPr>
          <a:xfrm>
            <a:off x="4038600" y="3096238"/>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12</a:t>
            </a:r>
          </a:p>
        </p:txBody>
      </p:sp>
      <p:sp>
        <p:nvSpPr>
          <p:cNvPr id="2" name="标题 1"/>
          <p:cNvSpPr>
            <a:spLocks noGrp="1"/>
          </p:cNvSpPr>
          <p:nvPr>
            <p:ph type="title"/>
          </p:nvPr>
        </p:nvSpPr>
        <p:spPr>
          <a:xfrm>
            <a:off x="228600" y="152400"/>
            <a:ext cx="8807896" cy="756320"/>
          </a:xfrm>
        </p:spPr>
        <p:txBody>
          <a:bodyPr/>
          <a:lstStyle/>
          <a:p>
            <a:r>
              <a:rPr lang="en-US" dirty="0"/>
              <a:t>Hash Table-Based Mappers </a:t>
            </a:r>
            <a:r>
              <a:rPr lang="en-US" sz="2400" dirty="0"/>
              <a:t>[Alkan+ Nature Gen’09]</a:t>
            </a:r>
            <a:endParaRPr lang="en-US" dirty="0"/>
          </a:p>
        </p:txBody>
      </p:sp>
      <p:graphicFrame>
        <p:nvGraphicFramePr>
          <p:cNvPr id="53" name="内容占位符 52"/>
          <p:cNvGraphicFramePr>
            <a:graphicFrameLocks noGrp="1"/>
          </p:cNvGraphicFramePr>
          <p:nvPr>
            <p:ph idx="1"/>
          </p:nvPr>
        </p:nvGraphicFramePr>
        <p:xfrm>
          <a:off x="2524565" y="4289187"/>
          <a:ext cx="1615388" cy="213360"/>
        </p:xfrm>
        <a:graphic>
          <a:graphicData uri="http://schemas.openxmlformats.org/drawingml/2006/table">
            <a:tbl>
              <a:tblPr firstRow="1" bandRow="1">
                <a:tableStyleId>{5C22544A-7EE6-4342-B048-85BDC9FD1C3A}</a:tableStyleId>
              </a:tblPr>
              <a:tblGrid>
                <a:gridCol w="403847">
                  <a:extLst>
                    <a:ext uri="{9D8B030D-6E8A-4147-A177-3AD203B41FA5}">
                      <a16:colId xmlns:a16="http://schemas.microsoft.com/office/drawing/2014/main" val="20000"/>
                    </a:ext>
                  </a:extLst>
                </a:gridCol>
                <a:gridCol w="403847">
                  <a:extLst>
                    <a:ext uri="{9D8B030D-6E8A-4147-A177-3AD203B41FA5}">
                      <a16:colId xmlns:a16="http://schemas.microsoft.com/office/drawing/2014/main" val="20001"/>
                    </a:ext>
                  </a:extLst>
                </a:gridCol>
                <a:gridCol w="403847">
                  <a:extLst>
                    <a:ext uri="{9D8B030D-6E8A-4147-A177-3AD203B41FA5}">
                      <a16:colId xmlns:a16="http://schemas.microsoft.com/office/drawing/2014/main" val="20002"/>
                    </a:ext>
                  </a:extLst>
                </a:gridCol>
                <a:gridCol w="403847">
                  <a:extLst>
                    <a:ext uri="{9D8B030D-6E8A-4147-A177-3AD203B41FA5}">
                      <a16:colId xmlns:a16="http://schemas.microsoft.com/office/drawing/2014/main" val="20003"/>
                    </a:ext>
                  </a:extLst>
                </a:gridCol>
              </a:tblGrid>
              <a:tr h="181213">
                <a:tc>
                  <a:txBody>
                    <a:bodyPr/>
                    <a:lstStyle/>
                    <a:p>
                      <a:r>
                        <a:rPr lang="en-US" sz="800" b="0" dirty="0">
                          <a:solidFill>
                            <a:schemeClr val="accent1">
                              <a:lumMod val="75000"/>
                            </a:schemeClr>
                          </a:solidFill>
                        </a:rPr>
                        <a:t>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324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557</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940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81"/>
          <p:cNvSpPr/>
          <p:nvPr/>
        </p:nvSpPr>
        <p:spPr>
          <a:xfrm>
            <a:off x="353145" y="1196752"/>
            <a:ext cx="5530120"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7" name="Rectangle 85"/>
          <p:cNvSpPr/>
          <p:nvPr/>
        </p:nvSpPr>
        <p:spPr>
          <a:xfrm>
            <a:off x="983621" y="2086305"/>
            <a:ext cx="1906831"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8" name="Rectangle 86"/>
          <p:cNvSpPr/>
          <p:nvPr/>
        </p:nvSpPr>
        <p:spPr>
          <a:xfrm>
            <a:off x="1763688" y="1965903"/>
            <a:ext cx="1820157"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9" name="Down Arrow 88"/>
          <p:cNvSpPr/>
          <p:nvPr/>
        </p:nvSpPr>
        <p:spPr>
          <a:xfrm>
            <a:off x="1157062" y="1589025"/>
            <a:ext cx="693393" cy="3077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ahoma"/>
              <a:ea typeface="+mn-ea"/>
              <a:cs typeface="+mn-cs"/>
            </a:endParaRPr>
          </a:p>
        </p:txBody>
      </p:sp>
      <p:sp>
        <p:nvSpPr>
          <p:cNvPr id="16" name="Rectangle 95"/>
          <p:cNvSpPr/>
          <p:nvPr/>
        </p:nvSpPr>
        <p:spPr>
          <a:xfrm>
            <a:off x="5829529" y="2830680"/>
            <a:ext cx="2258027" cy="907048"/>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6633">
                    <a:lumMod val="75000"/>
                  </a:srgbClr>
                </a:solidFill>
                <a:effectLst/>
                <a:uLnTx/>
                <a:uFillTx/>
                <a:latin typeface="Tahoma"/>
                <a:ea typeface="+mn-ea"/>
                <a:cs typeface="+mn-cs"/>
              </a:rPr>
              <a:t>Reference Genome</a:t>
            </a:r>
          </a:p>
        </p:txBody>
      </p:sp>
      <p:sp>
        <p:nvSpPr>
          <p:cNvPr id="23" name="Down Arrow 102"/>
          <p:cNvSpPr/>
          <p:nvPr/>
        </p:nvSpPr>
        <p:spPr>
          <a:xfrm>
            <a:off x="1230402" y="2604697"/>
            <a:ext cx="511398" cy="29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103"/>
          <p:cNvSpPr/>
          <p:nvPr/>
        </p:nvSpPr>
        <p:spPr>
          <a:xfrm>
            <a:off x="594180" y="2993782"/>
            <a:ext cx="1765224" cy="976956"/>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Hash Table (HT)</a:t>
            </a:r>
          </a:p>
        </p:txBody>
      </p:sp>
      <p:sp>
        <p:nvSpPr>
          <p:cNvPr id="25" name="Down Arrow 104"/>
          <p:cNvSpPr/>
          <p:nvPr/>
        </p:nvSpPr>
        <p:spPr>
          <a:xfrm rot="16200000">
            <a:off x="4905401" y="3028904"/>
            <a:ext cx="511398" cy="54999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TextBox 34"/>
          <p:cNvSpPr txBox="1"/>
          <p:nvPr/>
        </p:nvSpPr>
        <p:spPr>
          <a:xfrm>
            <a:off x="6300192" y="1412776"/>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sp>
        <p:nvSpPr>
          <p:cNvPr id="36" name="TextBox 35"/>
          <p:cNvSpPr txBox="1"/>
          <p:nvPr/>
        </p:nvSpPr>
        <p:spPr>
          <a:xfrm>
            <a:off x="4010283" y="1839209"/>
            <a:ext cx="12582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k-</a:t>
            </a:r>
            <a:r>
              <a:rPr kumimoji="0" lang="en-US" sz="2800" b="0" i="0" u="none" strike="noStrike" kern="1200" cap="none" spc="0" normalizeH="0" baseline="0" noProof="0" dirty="0" err="1">
                <a:ln>
                  <a:noFill/>
                </a:ln>
                <a:solidFill>
                  <a:srgbClr val="000000"/>
                </a:solidFill>
                <a:effectLst/>
                <a:uLnTx/>
                <a:uFillTx/>
                <a:latin typeface="Tahoma"/>
                <a:ea typeface="+mn-ea"/>
                <a:cs typeface="+mn-cs"/>
              </a:rPr>
              <a:t>mers</a:t>
            </a:r>
            <a:endParaRPr kumimoji="0" lang="en-US" sz="2800" b="0" i="0" u="none" strike="noStrike" kern="1200" cap="none" spc="0" normalizeH="0" baseline="0" noProof="0" dirty="0">
              <a:ln>
                <a:noFill/>
              </a:ln>
              <a:solidFill>
                <a:srgbClr val="000000"/>
              </a:solidFill>
              <a:effectLst/>
              <a:uLnTx/>
              <a:uFillTx/>
              <a:latin typeface="Tahoma"/>
              <a:ea typeface="+mn-ea"/>
              <a:cs typeface="+mn-cs"/>
            </a:endParaRPr>
          </a:p>
        </p:txBody>
      </p:sp>
      <p:cxnSp>
        <p:nvCxnSpPr>
          <p:cNvPr id="39" name="Straight Arrow Connector 257"/>
          <p:cNvCxnSpPr>
            <a:endCxn id="5" idx="3"/>
          </p:cNvCxnSpPr>
          <p:nvPr/>
        </p:nvCxnSpPr>
        <p:spPr>
          <a:xfrm flipH="1">
            <a:off x="5883265" y="1331531"/>
            <a:ext cx="4169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259"/>
          <p:cNvCxnSpPr>
            <a:stCxn id="36" idx="1"/>
            <a:endCxn id="8" idx="3"/>
          </p:cNvCxnSpPr>
          <p:nvPr/>
        </p:nvCxnSpPr>
        <p:spPr>
          <a:xfrm flipH="1" flipV="1">
            <a:off x="3583845" y="2100682"/>
            <a:ext cx="426438" cy="1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Rectangle 84"/>
          <p:cNvSpPr/>
          <p:nvPr/>
        </p:nvSpPr>
        <p:spPr>
          <a:xfrm>
            <a:off x="210190" y="4262784"/>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sp>
        <p:nvSpPr>
          <p:cNvPr id="49" name="Rectangle 85"/>
          <p:cNvSpPr/>
          <p:nvPr/>
        </p:nvSpPr>
        <p:spPr>
          <a:xfrm>
            <a:off x="210190" y="4688561"/>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50" name="Rectangle 86"/>
          <p:cNvSpPr/>
          <p:nvPr/>
        </p:nvSpPr>
        <p:spPr>
          <a:xfrm>
            <a:off x="203554" y="5159240"/>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graphicFrame>
        <p:nvGraphicFramePr>
          <p:cNvPr id="57" name="内容占位符 52"/>
          <p:cNvGraphicFramePr>
            <a:graphicFrameLocks/>
          </p:cNvGraphicFramePr>
          <p:nvPr/>
        </p:nvGraphicFramePr>
        <p:xfrm>
          <a:off x="2524565" y="4728650"/>
          <a:ext cx="2009335" cy="213360"/>
        </p:xfrm>
        <a:graphic>
          <a:graphicData uri="http://schemas.openxmlformats.org/drawingml/2006/table">
            <a:tbl>
              <a:tblPr firstRow="1" bandRow="1">
                <a:tableStyleId>{5C22544A-7EE6-4342-B048-85BDC9FD1C3A}</a:tableStyleId>
              </a:tblPr>
              <a:tblGrid>
                <a:gridCol w="401867">
                  <a:extLst>
                    <a:ext uri="{9D8B030D-6E8A-4147-A177-3AD203B41FA5}">
                      <a16:colId xmlns:a16="http://schemas.microsoft.com/office/drawing/2014/main" val="20000"/>
                    </a:ext>
                  </a:extLst>
                </a:gridCol>
                <a:gridCol w="401867">
                  <a:extLst>
                    <a:ext uri="{9D8B030D-6E8A-4147-A177-3AD203B41FA5}">
                      <a16:colId xmlns:a16="http://schemas.microsoft.com/office/drawing/2014/main" val="20001"/>
                    </a:ext>
                  </a:extLst>
                </a:gridCol>
                <a:gridCol w="401867">
                  <a:extLst>
                    <a:ext uri="{9D8B030D-6E8A-4147-A177-3AD203B41FA5}">
                      <a16:colId xmlns:a16="http://schemas.microsoft.com/office/drawing/2014/main" val="20002"/>
                    </a:ext>
                  </a:extLst>
                </a:gridCol>
                <a:gridCol w="401867">
                  <a:extLst>
                    <a:ext uri="{9D8B030D-6E8A-4147-A177-3AD203B41FA5}">
                      <a16:colId xmlns:a16="http://schemas.microsoft.com/office/drawing/2014/main" val="20003"/>
                    </a:ext>
                  </a:extLst>
                </a:gridCol>
                <a:gridCol w="401867">
                  <a:extLst>
                    <a:ext uri="{9D8B030D-6E8A-4147-A177-3AD203B41FA5}">
                      <a16:colId xmlns:a16="http://schemas.microsoft.com/office/drawing/2014/main" val="20004"/>
                    </a:ext>
                  </a:extLst>
                </a:gridCol>
              </a:tblGrid>
              <a:tr h="181213">
                <a:tc>
                  <a:txBody>
                    <a:bodyPr/>
                    <a:lstStyle/>
                    <a:p>
                      <a:r>
                        <a:rPr lang="en-US" sz="800" b="0" dirty="0">
                          <a:solidFill>
                            <a:schemeClr val="accent1">
                              <a:lumMod val="75000"/>
                            </a:schemeClr>
                          </a:solidFill>
                        </a:rPr>
                        <a:t>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459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744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988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989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58" name="内容占位符 52"/>
          <p:cNvGraphicFramePr>
            <a:graphicFrameLocks/>
          </p:cNvGraphicFramePr>
          <p:nvPr/>
        </p:nvGraphicFramePr>
        <p:xfrm>
          <a:off x="2524565" y="5211316"/>
          <a:ext cx="1205601" cy="213360"/>
        </p:xfrm>
        <a:graphic>
          <a:graphicData uri="http://schemas.openxmlformats.org/drawingml/2006/table">
            <a:tbl>
              <a:tblPr firstRow="1" bandRow="1">
                <a:tableStyleId>{5C22544A-7EE6-4342-B048-85BDC9FD1C3A}</a:tableStyleId>
              </a:tblPr>
              <a:tblGrid>
                <a:gridCol w="401867">
                  <a:extLst>
                    <a:ext uri="{9D8B030D-6E8A-4147-A177-3AD203B41FA5}">
                      <a16:colId xmlns:a16="http://schemas.microsoft.com/office/drawing/2014/main" val="20000"/>
                    </a:ext>
                  </a:extLst>
                </a:gridCol>
                <a:gridCol w="401867">
                  <a:extLst>
                    <a:ext uri="{9D8B030D-6E8A-4147-A177-3AD203B41FA5}">
                      <a16:colId xmlns:a16="http://schemas.microsoft.com/office/drawing/2014/main" val="20001"/>
                    </a:ext>
                  </a:extLst>
                </a:gridCol>
                <a:gridCol w="401867">
                  <a:extLst>
                    <a:ext uri="{9D8B030D-6E8A-4147-A177-3AD203B41FA5}">
                      <a16:colId xmlns:a16="http://schemas.microsoft.com/office/drawing/2014/main" val="20002"/>
                    </a:ext>
                  </a:extLst>
                </a:gridCol>
              </a:tblGrid>
              <a:tr h="181213">
                <a:tc>
                  <a:txBody>
                    <a:bodyPr/>
                    <a:lstStyle/>
                    <a:p>
                      <a:r>
                        <a:rPr lang="en-US" sz="800" b="0" dirty="0">
                          <a:solidFill>
                            <a:schemeClr val="accent1">
                              <a:lumMod val="75000"/>
                            </a:schemeClr>
                          </a:solidFill>
                        </a:rPr>
                        <a:t>36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535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823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60" name="直接箭头连接符 59"/>
          <p:cNvCxnSpPr>
            <a:stCxn id="48" idx="3"/>
            <a:endCxn id="53" idx="1"/>
          </p:cNvCxnSpPr>
          <p:nvPr/>
        </p:nvCxnSpPr>
        <p:spPr>
          <a:xfrm flipV="1">
            <a:off x="2290369" y="4395867"/>
            <a:ext cx="234196" cy="16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stCxn id="49" idx="3"/>
            <a:endCxn id="57" idx="1"/>
          </p:cNvCxnSpPr>
          <p:nvPr/>
        </p:nvCxnSpPr>
        <p:spPr>
          <a:xfrm>
            <a:off x="2283733" y="4835330"/>
            <a:ext cx="2408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a:stCxn id="50" idx="3"/>
            <a:endCxn id="58" idx="1"/>
          </p:cNvCxnSpPr>
          <p:nvPr/>
        </p:nvCxnSpPr>
        <p:spPr>
          <a:xfrm>
            <a:off x="2283733" y="5317996"/>
            <a:ext cx="2408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2429989" y="4233635"/>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Down Arrow 96"/>
          <p:cNvSpPr/>
          <p:nvPr/>
        </p:nvSpPr>
        <p:spPr>
          <a:xfrm>
            <a:off x="6745121" y="3819534"/>
            <a:ext cx="561788" cy="26140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Rectangle 101"/>
          <p:cNvSpPr/>
          <p:nvPr/>
        </p:nvSpPr>
        <p:spPr>
          <a:xfrm>
            <a:off x="4774797" y="4304200"/>
            <a:ext cx="4333707" cy="269557"/>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812F"/>
                </a:solidFill>
                <a:effectLst/>
                <a:uLnTx/>
                <a:uFillTx/>
                <a:latin typeface="Tahoma"/>
                <a:ea typeface="+mn-ea"/>
                <a:cs typeface="+mn-cs"/>
              </a:rPr>
              <a:t>…</a:t>
            </a:r>
            <a:r>
              <a:rPr kumimoji="0" lang="en-US" sz="14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1400" b="0" i="0" u="none" strike="noStrike" kern="1200" cap="none" spc="0" normalizeH="0" baseline="0" noProof="0" dirty="0">
                <a:ln>
                  <a:noFill/>
                </a:ln>
                <a:solidFill>
                  <a:srgbClr val="35742A"/>
                </a:solidFill>
                <a:effectLst/>
                <a:uLnTx/>
                <a:uFillTx/>
                <a:latin typeface="Tahoma"/>
                <a:ea typeface="+mn-ea"/>
                <a:cs typeface="+mn-cs"/>
              </a:rPr>
              <a:t>TTTTTTTTTTTT</a:t>
            </a:r>
            <a:r>
              <a:rPr kumimoji="0" lang="en-US" sz="1400" b="0" i="0" u="none" strike="noStrike" kern="1200" cap="none" spc="0" normalizeH="0" baseline="0" noProof="0" dirty="0">
                <a:ln>
                  <a:noFill/>
                </a:ln>
                <a:solidFill>
                  <a:srgbClr val="FFFFFF">
                    <a:lumMod val="75000"/>
                  </a:srgbClr>
                </a:solidFill>
                <a:effectLst/>
                <a:uLnTx/>
                <a:uFillTx/>
                <a:latin typeface="Tahoma"/>
                <a:ea typeface="+mn-ea"/>
                <a:cs typeface="+mn-cs"/>
              </a:rPr>
              <a:t>…</a:t>
            </a:r>
            <a:endParaRPr kumimoji="0" lang="en-US" sz="1400" b="0" i="0" u="none" strike="noStrike" kern="1200" cap="none" spc="0" normalizeH="0" baseline="0" noProof="0" dirty="0">
              <a:ln>
                <a:solidFill>
                  <a:srgbClr val="3B812F"/>
                </a:solidFill>
              </a:ln>
              <a:solidFill>
                <a:srgbClr val="FFFFFF">
                  <a:lumMod val="75000"/>
                </a:srgbClr>
              </a:solidFill>
              <a:effectLst/>
              <a:uLnTx/>
              <a:uFillTx/>
              <a:latin typeface="Tahoma"/>
              <a:ea typeface="+mn-ea"/>
              <a:cs typeface="+mn-cs"/>
            </a:endParaRPr>
          </a:p>
        </p:txBody>
      </p:sp>
      <p:cxnSp>
        <p:nvCxnSpPr>
          <p:cNvPr id="74" name="直接箭头连接符 73"/>
          <p:cNvCxnSpPr>
            <a:stCxn id="72" idx="2"/>
          </p:cNvCxnSpPr>
          <p:nvPr/>
        </p:nvCxnSpPr>
        <p:spPr>
          <a:xfrm rot="16200000" flipH="1">
            <a:off x="4291197" y="3463456"/>
            <a:ext cx="894950" cy="83102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75" name="Rectangle 81"/>
          <p:cNvSpPr/>
          <p:nvPr/>
        </p:nvSpPr>
        <p:spPr>
          <a:xfrm>
            <a:off x="4774797" y="5049525"/>
            <a:ext cx="4333707" cy="311006"/>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00000"/>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800000"/>
                </a:solidFill>
                <a:effectLst/>
                <a:uLnTx/>
                <a:uFillTx/>
                <a:latin typeface="Tahoma"/>
                <a:ea typeface="+mn-ea"/>
                <a:cs typeface="+mn-cs"/>
              </a:rPr>
              <a:t>AAAAAAAA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14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14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6" name="Rectangle 84"/>
          <p:cNvSpPr/>
          <p:nvPr/>
        </p:nvSpPr>
        <p:spPr>
          <a:xfrm>
            <a:off x="203554" y="2229746"/>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cxnSp>
        <p:nvCxnSpPr>
          <p:cNvPr id="66" name="直接箭头连接符 73"/>
          <p:cNvCxnSpPr>
            <a:stCxn id="67" idx="0"/>
            <a:endCxn id="72" idx="2"/>
          </p:cNvCxnSpPr>
          <p:nvPr/>
        </p:nvCxnSpPr>
        <p:spPr>
          <a:xfrm rot="5400000" flipH="1" flipV="1">
            <a:off x="3117784" y="3028258"/>
            <a:ext cx="802144" cy="1608611"/>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直接箭头连接符 73"/>
          <p:cNvCxnSpPr>
            <a:endCxn id="72" idx="1"/>
          </p:cNvCxnSpPr>
          <p:nvPr/>
        </p:nvCxnSpPr>
        <p:spPr>
          <a:xfrm rot="5400000" flipH="1" flipV="1">
            <a:off x="3110590" y="3302622"/>
            <a:ext cx="966767" cy="889254"/>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80" name="矩形 71"/>
          <p:cNvSpPr/>
          <p:nvPr/>
        </p:nvSpPr>
        <p:spPr>
          <a:xfrm>
            <a:off x="4032482" y="3099241"/>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324</a:t>
            </a:r>
          </a:p>
        </p:txBody>
      </p:sp>
      <p:sp>
        <p:nvSpPr>
          <p:cNvPr id="81" name="矩形 66"/>
          <p:cNvSpPr/>
          <p:nvPr/>
        </p:nvSpPr>
        <p:spPr>
          <a:xfrm>
            <a:off x="2429989" y="4667703"/>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2" name="矩形 66"/>
          <p:cNvSpPr/>
          <p:nvPr/>
        </p:nvSpPr>
        <p:spPr>
          <a:xfrm>
            <a:off x="2429989" y="514149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3" name="Rectangle 101"/>
          <p:cNvSpPr/>
          <p:nvPr/>
        </p:nvSpPr>
        <p:spPr>
          <a:xfrm>
            <a:off x="4774797" y="4306392"/>
            <a:ext cx="4333707" cy="269557"/>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812F"/>
                </a:solidFill>
                <a:effectLst/>
                <a:uLnTx/>
                <a:uFillTx/>
                <a:latin typeface="Tahoma"/>
                <a:ea typeface="+mn-ea"/>
                <a:cs typeface="+mn-cs"/>
              </a:rPr>
              <a:t>..  </a:t>
            </a:r>
            <a:r>
              <a:rPr kumimoji="0" lang="en-US" sz="1400" b="0" i="0" u="none" strike="noStrike" kern="1200" cap="none" spc="0" normalizeH="0" baseline="0" noProof="0" dirty="0">
                <a:ln>
                  <a:noFill/>
                </a:ln>
                <a:solidFill>
                  <a:srgbClr val="800000"/>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800000"/>
                </a:solidFill>
                <a:effectLst/>
                <a:uLnTx/>
                <a:uFillTx/>
                <a:latin typeface="Tahoma"/>
                <a:ea typeface="+mn-ea"/>
                <a:cs typeface="+mn-cs"/>
              </a:rPr>
              <a:t>AAAAAAAA</a:t>
            </a:r>
            <a:r>
              <a:rPr kumimoji="0" lang="en-US" sz="1400" b="0" i="0" u="none" strike="noStrike" kern="1200" cap="none" spc="0" normalizeH="0" baseline="0" noProof="0" dirty="0">
                <a:ln>
                  <a:noFill/>
                </a:ln>
                <a:solidFill>
                  <a:srgbClr val="800000"/>
                </a:solidFill>
                <a:effectLst/>
                <a:uLnTx/>
                <a:uFillTx/>
                <a:latin typeface="Tahoma"/>
                <a:ea typeface="+mn-ea"/>
                <a:cs typeface="+mn-cs"/>
              </a:rPr>
              <a:t>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a:t>
            </a:r>
            <a:r>
              <a:rPr kumimoji="0" lang="en-US" sz="1400" b="0" i="0" u="none" strike="noStrike" kern="1200" cap="none" spc="0" normalizeH="0" baseline="0" noProof="0" dirty="0">
                <a:ln>
                  <a:noFill/>
                </a:ln>
                <a:solidFill>
                  <a:srgbClr val="7030A0"/>
                </a:solidFill>
                <a:effectLst/>
                <a:uLnTx/>
                <a:uFillTx/>
                <a:latin typeface="Tahoma"/>
                <a:ea typeface="+mn-ea"/>
                <a:cs typeface="+mn-cs"/>
              </a:rPr>
              <a:t>G</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a:t>
            </a:r>
            <a:r>
              <a:rPr kumimoji="0" lang="en-US" sz="1400" b="0" i="0" u="none" strike="noStrike" kern="1200" cap="none" spc="0" normalizeH="0" baseline="0" noProof="0" dirty="0">
                <a:ln>
                  <a:noFill/>
                </a:ln>
                <a:solidFill>
                  <a:srgbClr val="800000"/>
                </a:solidFill>
                <a:effectLst/>
                <a:uLnTx/>
                <a:uFillTx/>
                <a:latin typeface="Tahoma"/>
                <a:ea typeface="+mn-ea"/>
                <a:cs typeface="+mn-cs"/>
              </a:rPr>
              <a:t>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800000"/>
                </a:solidFill>
                <a:effectLst/>
                <a:uLnTx/>
                <a:uFillTx/>
                <a:latin typeface="Tahoma"/>
                <a:ea typeface="+mn-ea"/>
                <a:cs typeface="+mn-cs"/>
              </a:rPr>
              <a:t>AA</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E2CAAA">
                    <a:lumMod val="50000"/>
                  </a:srgbClr>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7030A0"/>
                </a:solidFill>
                <a:effectLst/>
                <a:uLnTx/>
                <a:uFillTx/>
                <a:latin typeface="Tahoma"/>
                <a:ea typeface="+mn-ea"/>
                <a:cs typeface="+mn-cs"/>
              </a:rPr>
              <a:t>GG</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7030A0"/>
                </a:solidFill>
                <a:effectLst/>
                <a:uLnTx/>
                <a:uFillTx/>
                <a:latin typeface="Tahoma"/>
                <a:ea typeface="+mn-ea"/>
                <a:cs typeface="+mn-cs"/>
              </a:rPr>
              <a:t>G</a:t>
            </a:r>
            <a:r>
              <a:rPr kumimoji="0" lang="en-US" sz="1400" b="0" i="0" u="none" strike="noStrike" kern="1200" cap="none" spc="0" normalizeH="0" baseline="0" noProof="0" dirty="0">
                <a:ln>
                  <a:noFill/>
                </a:ln>
                <a:solidFill>
                  <a:srgbClr val="FFFFFF">
                    <a:lumMod val="75000"/>
                  </a:srgbClr>
                </a:solidFill>
                <a:effectLst/>
                <a:uLnTx/>
                <a:uFillTx/>
                <a:latin typeface="Tahoma"/>
                <a:ea typeface="+mn-ea"/>
                <a:cs typeface="+mn-cs"/>
              </a:rPr>
              <a:t>..</a:t>
            </a:r>
            <a:endParaRPr kumimoji="0" lang="en-US" sz="1400" b="0" i="0" u="none" strike="noStrike" kern="1200" cap="none" spc="0" normalizeH="0" baseline="0" noProof="0" dirty="0">
              <a:ln>
                <a:solidFill>
                  <a:srgbClr val="3B812F"/>
                </a:solidFill>
              </a:ln>
              <a:solidFill>
                <a:srgbClr val="FFFFFF">
                  <a:lumMod val="75000"/>
                </a:srgbClr>
              </a:solidFill>
              <a:effectLst/>
              <a:uLnTx/>
              <a:uFillTx/>
              <a:latin typeface="Tahoma"/>
              <a:ea typeface="+mn-ea"/>
              <a:cs typeface="+mn-cs"/>
            </a:endParaRPr>
          </a:p>
        </p:txBody>
      </p:sp>
      <p:sp>
        <p:nvSpPr>
          <p:cNvPr id="3" name="Rectangle 2"/>
          <p:cNvSpPr/>
          <p:nvPr/>
        </p:nvSpPr>
        <p:spPr>
          <a:xfrm>
            <a:off x="5076056" y="4306351"/>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1" name="Rectangle 40"/>
          <p:cNvSpPr/>
          <p:nvPr/>
        </p:nvSpPr>
        <p:spPr>
          <a:xfrm>
            <a:off x="5076056" y="5075347"/>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2" name="Rectangle 41"/>
          <p:cNvSpPr/>
          <p:nvPr/>
        </p:nvSpPr>
        <p:spPr>
          <a:xfrm>
            <a:off x="6372200" y="4300114"/>
            <a:ext cx="2520280" cy="268447"/>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3" name="Rectangle 42"/>
          <p:cNvSpPr/>
          <p:nvPr/>
        </p:nvSpPr>
        <p:spPr>
          <a:xfrm>
            <a:off x="6372200" y="5069110"/>
            <a:ext cx="2520280" cy="268447"/>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4" name="TextBox 43"/>
          <p:cNvSpPr txBox="1"/>
          <p:nvPr/>
        </p:nvSpPr>
        <p:spPr>
          <a:xfrm>
            <a:off x="6505526" y="5625589"/>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cxnSp>
        <p:nvCxnSpPr>
          <p:cNvPr id="45" name="Straight Arrow Connector 257"/>
          <p:cNvCxnSpPr>
            <a:stCxn id="44" idx="0"/>
            <a:endCxn id="75" idx="2"/>
          </p:cNvCxnSpPr>
          <p:nvPr/>
        </p:nvCxnSpPr>
        <p:spPr>
          <a:xfrm flipH="1" flipV="1">
            <a:off x="6941651" y="5360531"/>
            <a:ext cx="8805" cy="2650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矩形 71"/>
          <p:cNvSpPr/>
          <p:nvPr/>
        </p:nvSpPr>
        <p:spPr>
          <a:xfrm>
            <a:off x="4031100" y="310530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2" name="Rectangle 101"/>
          <p:cNvSpPr/>
          <p:nvPr/>
        </p:nvSpPr>
        <p:spPr>
          <a:xfrm>
            <a:off x="4783024" y="4297120"/>
            <a:ext cx="4333707" cy="269557"/>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812F"/>
                </a:solidFill>
                <a:effectLst/>
                <a:uLnTx/>
                <a:uFillTx/>
                <a:latin typeface="Tahoma"/>
                <a:ea typeface="+mn-ea"/>
                <a:cs typeface="+mn-cs"/>
              </a:rPr>
              <a:t>..</a:t>
            </a:r>
            <a:r>
              <a:rPr kumimoji="0" lang="en-US" sz="1400" b="0" i="0" u="none" strike="noStrike" kern="1200" cap="none" spc="0" normalizeH="0" baseline="0" noProof="0" dirty="0">
                <a:ln>
                  <a:noFill/>
                </a:ln>
                <a:solidFill>
                  <a:srgbClr val="800000"/>
                </a:solidFill>
                <a:effectLst/>
                <a:uLnTx/>
                <a:uFillTx/>
                <a:latin typeface="Tahoma"/>
                <a:ea typeface="+mn-ea"/>
                <a:cs typeface="+mn-cs"/>
              </a:rPr>
              <a:t>****************************************</a:t>
            </a:r>
            <a:r>
              <a:rPr kumimoji="0" lang="en-US" sz="1400" b="0" i="0" u="none" strike="noStrike" kern="1200" cap="none" spc="0" normalizeH="0" baseline="0" noProof="0" dirty="0">
                <a:ln>
                  <a:noFill/>
                </a:ln>
                <a:solidFill>
                  <a:srgbClr val="FFFFFF">
                    <a:lumMod val="75000"/>
                  </a:srgbClr>
                </a:solidFill>
                <a:effectLst/>
                <a:uLnTx/>
                <a:uFillTx/>
                <a:latin typeface="Tahoma"/>
                <a:ea typeface="+mn-ea"/>
                <a:cs typeface="+mn-cs"/>
              </a:rPr>
              <a:t>..</a:t>
            </a:r>
            <a:endParaRPr kumimoji="0" lang="en-US" sz="1400" b="0" i="0" u="none" strike="noStrike" kern="1200" cap="none" spc="0" normalizeH="0" baseline="0" noProof="0" dirty="0">
              <a:ln>
                <a:solidFill>
                  <a:srgbClr val="3B812F"/>
                </a:solidFill>
              </a:ln>
              <a:solidFill>
                <a:srgbClr val="FFFFFF">
                  <a:lumMod val="75000"/>
                </a:srgbClr>
              </a:solidFill>
              <a:effectLst/>
              <a:uLnTx/>
              <a:uFillTx/>
              <a:latin typeface="Tahoma"/>
              <a:ea typeface="+mn-ea"/>
              <a:cs typeface="+mn-cs"/>
            </a:endParaRPr>
          </a:p>
        </p:txBody>
      </p:sp>
      <p:sp>
        <p:nvSpPr>
          <p:cNvPr id="4" name="12-Point Star 3"/>
          <p:cNvSpPr/>
          <p:nvPr/>
        </p:nvSpPr>
        <p:spPr>
          <a:xfrm>
            <a:off x="6948264" y="4041413"/>
            <a:ext cx="2088232" cy="1296144"/>
          </a:xfrm>
          <a:prstGeom prst="star1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Invalid mapping</a:t>
            </a:r>
          </a:p>
        </p:txBody>
      </p:sp>
      <p:sp>
        <p:nvSpPr>
          <p:cNvPr id="62" name="Rectangle 61"/>
          <p:cNvSpPr/>
          <p:nvPr/>
        </p:nvSpPr>
        <p:spPr>
          <a:xfrm>
            <a:off x="5076056" y="4080941"/>
            <a:ext cx="157052" cy="15269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4" name="Rectangle 53"/>
          <p:cNvSpPr/>
          <p:nvPr/>
        </p:nvSpPr>
        <p:spPr>
          <a:xfrm>
            <a:off x="5076056" y="4300114"/>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5" name="Rectangle 54"/>
          <p:cNvSpPr/>
          <p:nvPr/>
        </p:nvSpPr>
        <p:spPr>
          <a:xfrm>
            <a:off x="5076056" y="5049525"/>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6" name="Rectangle 55"/>
          <p:cNvSpPr/>
          <p:nvPr/>
        </p:nvSpPr>
        <p:spPr>
          <a:xfrm>
            <a:off x="6372200" y="4301986"/>
            <a:ext cx="2520280" cy="266576"/>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9" name="Rectangle 58"/>
          <p:cNvSpPr/>
          <p:nvPr/>
        </p:nvSpPr>
        <p:spPr>
          <a:xfrm>
            <a:off x="6372200" y="5051397"/>
            <a:ext cx="2520280" cy="266576"/>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1" name="Slide Number Placeholder 3"/>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grpSp>
        <p:nvGrpSpPr>
          <p:cNvPr id="21" name="Group 20"/>
          <p:cNvGrpSpPr/>
          <p:nvPr/>
        </p:nvGrpSpPr>
        <p:grpSpPr>
          <a:xfrm>
            <a:off x="7164288" y="4077072"/>
            <a:ext cx="2195736" cy="1934056"/>
            <a:chOff x="7164288" y="4077072"/>
            <a:chExt cx="2195736" cy="1934056"/>
          </a:xfrm>
        </p:grpSpPr>
        <p:sp>
          <p:nvSpPr>
            <p:cNvPr id="17" name="Oval 16"/>
            <p:cNvSpPr/>
            <p:nvPr/>
          </p:nvSpPr>
          <p:spPr>
            <a:xfrm>
              <a:off x="7164288" y="4077072"/>
              <a:ext cx="1728192" cy="1224136"/>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85000"/>
                    </a:srgbClr>
                  </a:solidFill>
                  <a:effectLst/>
                  <a:uLnTx/>
                  <a:uFillTx/>
                  <a:latin typeface="Tahoma"/>
                  <a:ea typeface="+mn-ea"/>
                  <a:cs typeface="+mn-cs"/>
                </a:rPr>
                <a:t>Valid mapping</a:t>
              </a:r>
            </a:p>
          </p:txBody>
        </p:sp>
        <p:sp>
          <p:nvSpPr>
            <p:cNvPr id="20" name="TextBox 19"/>
            <p:cNvSpPr txBox="1"/>
            <p:nvPr/>
          </p:nvSpPr>
          <p:spPr>
            <a:xfrm>
              <a:off x="7668344" y="4149080"/>
              <a:ext cx="169168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8000"/>
                  </a:solidFill>
                  <a:effectLst/>
                  <a:uLnTx/>
                  <a:uFillTx/>
                  <a:latin typeface="Zapf Dingbats"/>
                  <a:ea typeface="Zapf Dingbats"/>
                  <a:cs typeface="Zapf Dingbats"/>
                  <a:sym typeface="Zapf Dingbats"/>
                </a:rPr>
                <a:t>✔</a:t>
              </a:r>
              <a:endParaRPr kumimoji="0" lang="en-US" sz="11500" b="0" i="0" u="none" strike="noStrike" kern="1200" cap="none" spc="0" normalizeH="0" baseline="0" noProof="0" dirty="0">
                <a:ln>
                  <a:noFill/>
                </a:ln>
                <a:solidFill>
                  <a:srgbClr val="008000"/>
                </a:solidFill>
                <a:effectLst/>
                <a:uLnTx/>
                <a:uFillTx/>
                <a:latin typeface="Tahoma"/>
                <a:ea typeface="+mn-ea"/>
                <a:cs typeface="+mn-cs"/>
              </a:endParaRPr>
            </a:p>
          </p:txBody>
        </p:sp>
      </p:grpSp>
      <p:sp>
        <p:nvSpPr>
          <p:cNvPr id="22" name="Rectangle 21"/>
          <p:cNvSpPr/>
          <p:nvPr/>
        </p:nvSpPr>
        <p:spPr>
          <a:xfrm>
            <a:off x="1835696" y="5733256"/>
            <a:ext cx="3528392" cy="432048"/>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1919"/>
                </a:solidFill>
                <a:effectLst/>
                <a:uLnTx/>
                <a:uFillTx/>
                <a:latin typeface="Tahoma"/>
                <a:ea typeface="+mn-ea"/>
                <a:cs typeface="+mn-cs"/>
              </a:rPr>
              <a:t>Verification/Local Alignment</a:t>
            </a:r>
          </a:p>
        </p:txBody>
      </p:sp>
    </p:spTree>
    <p:extLst>
      <p:ext uri="{BB962C8B-B14F-4D97-AF65-F5344CB8AC3E}">
        <p14:creationId xmlns:p14="http://schemas.microsoft.com/office/powerpoint/2010/main" val="3033925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72"/>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1" nodeType="clickEffect">
                                  <p:stCondLst>
                                    <p:cond delay="0"/>
                                  </p:stCondLst>
                                  <p:childTnLst>
                                    <p:animMotion origin="layout" path="M 4.72222E-6 7.40741E-7 L 0.01024 -0.00023 " pathEditMode="relative" rAng="0" ptsTypes="AA">
                                      <p:cBhvr>
                                        <p:cTn id="78" dur="500" fill="hold"/>
                                        <p:tgtEl>
                                          <p:spTgt spid="62"/>
                                        </p:tgtEl>
                                        <p:attrNameLst>
                                          <p:attrName>ppt_x</p:attrName>
                                          <p:attrName>ppt_y</p:attrName>
                                        </p:attrNameLst>
                                      </p:cBhvr>
                                      <p:rCtr x="503" y="-23"/>
                                    </p:animMotion>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2" nodeType="clickEffect">
                                  <p:stCondLst>
                                    <p:cond delay="0"/>
                                  </p:stCondLst>
                                  <p:childTnLst>
                                    <p:animMotion origin="layout" path="M 0.01025 -0.00023 L 0.02795 0.00023 " pathEditMode="relative" rAng="0" ptsTypes="AA">
                                      <p:cBhvr>
                                        <p:cTn id="82" dur="900" fill="hold"/>
                                        <p:tgtEl>
                                          <p:spTgt spid="62"/>
                                        </p:tgtEl>
                                        <p:attrNameLst>
                                          <p:attrName>ppt_x</p:attrName>
                                          <p:attrName>ppt_y</p:attrName>
                                        </p:attrNameLst>
                                      </p:cBhvr>
                                      <p:rCtr x="885" y="23"/>
                                    </p:animMotion>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3" nodeType="clickEffect">
                                  <p:stCondLst>
                                    <p:cond delay="0"/>
                                  </p:stCondLst>
                                  <p:childTnLst>
                                    <p:animMotion origin="layout" path="M 0.02291 7.40741E-7 L 0.39305 -0.00139 " pathEditMode="relative" rAng="0" ptsTypes="AA">
                                      <p:cBhvr>
                                        <p:cTn id="86" dur="500" fill="hold"/>
                                        <p:tgtEl>
                                          <p:spTgt spid="62"/>
                                        </p:tgtEl>
                                        <p:attrNameLst>
                                          <p:attrName>ppt_x</p:attrName>
                                          <p:attrName>ppt_y</p:attrName>
                                        </p:attrNameLst>
                                      </p:cBhvr>
                                      <p:rCtr x="18507" y="-69"/>
                                    </p:animMotion>
                                  </p:childTnLst>
                                </p:cTn>
                              </p:par>
                            </p:childTnLst>
                          </p:cTn>
                        </p:par>
                        <p:par>
                          <p:cTn id="87" fill="hold">
                            <p:stCondLst>
                              <p:cond delay="500"/>
                            </p:stCondLst>
                            <p:childTnLst>
                              <p:par>
                                <p:cTn id="88" presetID="6" presetClass="emph" presetSubtype="0" fill="hold" grpId="1" nodeType="afterEffect">
                                  <p:stCondLst>
                                    <p:cond delay="0"/>
                                  </p:stCondLst>
                                  <p:childTnLst>
                                    <p:animScale>
                                      <p:cBhvr>
                                        <p:cTn id="89" dur="500" fill="hold"/>
                                        <p:tgtEl>
                                          <p:spTgt spid="22"/>
                                        </p:tgtEl>
                                      </p:cBhvr>
                                      <p:by x="150000" y="150000"/>
                                    </p:animScale>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5"/>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54"/>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59"/>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56"/>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1"/>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21"/>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54"/>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56"/>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55"/>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59"/>
                                        </p:tgtEl>
                                        <p:attrNameLst>
                                          <p:attrName>style.visibility</p:attrName>
                                        </p:attrNameLst>
                                      </p:cBhvr>
                                      <p:to>
                                        <p:strVal val="hidden"/>
                                      </p:to>
                                    </p:set>
                                  </p:childTnLst>
                                </p:cTn>
                              </p:par>
                              <p:par>
                                <p:cTn id="118" presetID="42" presetClass="path" presetSubtype="0" accel="50000" decel="50000" fill="hold" grpId="1" nodeType="withEffect">
                                  <p:stCondLst>
                                    <p:cond delay="0"/>
                                  </p:stCondLst>
                                  <p:childTnLst>
                                    <p:animMotion origin="layout" path="M 5E-6 -1.55679E-6 L 0.04566 -1.55679E-6 " pathEditMode="relative" rAng="0" ptsTypes="AA">
                                      <p:cBhvr>
                                        <p:cTn id="119" dur="500" fill="hold"/>
                                        <p:tgtEl>
                                          <p:spTgt spid="67"/>
                                        </p:tgtEl>
                                        <p:attrNameLst>
                                          <p:attrName>ppt_x</p:attrName>
                                          <p:attrName>ppt_y</p:attrName>
                                        </p:attrNameLst>
                                      </p:cBhvr>
                                      <p:rCtr x="2274" y="0"/>
                                    </p:animMotion>
                                  </p:childTnLst>
                                </p:cTn>
                              </p:par>
                              <p:par>
                                <p:cTn id="120" presetID="1" presetClass="exit" presetSubtype="0" fill="hold" nodeType="withEffect">
                                  <p:stCondLst>
                                    <p:cond delay="0"/>
                                  </p:stCondLst>
                                  <p:childTnLst>
                                    <p:set>
                                      <p:cBhvr>
                                        <p:cTn id="121" dur="1" fill="hold">
                                          <p:stCondLst>
                                            <p:cond delay="0"/>
                                          </p:stCondLst>
                                        </p:cTn>
                                        <p:tgtEl>
                                          <p:spTgt spid="66"/>
                                        </p:tgtEl>
                                        <p:attrNameLst>
                                          <p:attrName>style.visibility</p:attrName>
                                        </p:attrNameLst>
                                      </p:cBhvr>
                                      <p:to>
                                        <p:strVal val="hidden"/>
                                      </p:to>
                                    </p:set>
                                  </p:childTnLst>
                                </p:cTn>
                              </p:par>
                              <p:par>
                                <p:cTn id="122" presetID="1" presetClass="entr" presetSubtype="0" fill="hold" nodeType="withEffect">
                                  <p:stCondLst>
                                    <p:cond delay="0"/>
                                  </p:stCondLst>
                                  <p:childTnLst>
                                    <p:set>
                                      <p:cBhvr>
                                        <p:cTn id="123" dur="1" fill="hold">
                                          <p:stCondLst>
                                            <p:cond delay="0"/>
                                          </p:stCondLst>
                                        </p:cTn>
                                        <p:tgtEl>
                                          <p:spTgt spid="79"/>
                                        </p:tgtEl>
                                        <p:attrNameLst>
                                          <p:attrName>style.visibility</p:attrName>
                                        </p:attrNameLst>
                                      </p:cBhvr>
                                      <p:to>
                                        <p:strVal val="visible"/>
                                      </p:to>
                                    </p:set>
                                  </p:childTnLst>
                                </p:cTn>
                              </p:par>
                            </p:childTnLst>
                          </p:cTn>
                        </p:par>
                        <p:par>
                          <p:cTn id="124" fill="hold">
                            <p:stCondLst>
                              <p:cond delay="500"/>
                            </p:stCondLst>
                            <p:childTnLst>
                              <p:par>
                                <p:cTn id="125" presetID="1" presetClass="entr" presetSubtype="0" fill="hold" grpId="0" nodeType="afterEffect">
                                  <p:stCondLst>
                                    <p:cond delay="0"/>
                                  </p:stCondLst>
                                  <p:childTnLst>
                                    <p:set>
                                      <p:cBhvr>
                                        <p:cTn id="126" dur="1" fill="hold">
                                          <p:stCondLst>
                                            <p:cond delay="0"/>
                                          </p:stCondLst>
                                        </p:cTn>
                                        <p:tgtEl>
                                          <p:spTgt spid="80"/>
                                        </p:tgtEl>
                                        <p:attrNameLst>
                                          <p:attrName>style.visibility</p:attrName>
                                        </p:attrNameLst>
                                      </p:cBhvr>
                                      <p:to>
                                        <p:strVal val="visible"/>
                                      </p:to>
                                    </p:set>
                                  </p:childTnLst>
                                </p:cTn>
                              </p:par>
                              <p:par>
                                <p:cTn id="127" presetID="1" presetClass="exit" presetSubtype="0" fill="hold" grpId="1" nodeType="withEffect">
                                  <p:stCondLst>
                                    <p:cond delay="0"/>
                                  </p:stCondLst>
                                  <p:childTnLst>
                                    <p:set>
                                      <p:cBhvr>
                                        <p:cTn id="128" dur="1" fill="hold">
                                          <p:stCondLst>
                                            <p:cond delay="0"/>
                                          </p:stCondLst>
                                        </p:cTn>
                                        <p:tgtEl>
                                          <p:spTgt spid="7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83"/>
                                        </p:tgtEl>
                                        <p:attrNameLst>
                                          <p:attrName>style.visibility</p:attrName>
                                        </p:attrNameLst>
                                      </p:cBhvr>
                                      <p:to>
                                        <p:strVal val="visible"/>
                                      </p:to>
                                    </p:set>
                                    <p:animEffect transition="in" filter="wipe(down)">
                                      <p:cBhvr>
                                        <p:cTn id="133" dur="500"/>
                                        <p:tgtEl>
                                          <p:spTgt spid="83"/>
                                        </p:tgtEl>
                                      </p:cBhvr>
                                    </p:animEffect>
                                  </p:childTnLst>
                                </p:cTn>
                              </p:par>
                            </p:childTnLst>
                          </p:cTn>
                        </p:par>
                      </p:childTnLst>
                    </p:cTn>
                  </p:par>
                  <p:par>
                    <p:cTn id="134" fill="hold">
                      <p:stCondLst>
                        <p:cond delay="indefinite"/>
                      </p:stCondLst>
                      <p:childTnLst>
                        <p:par>
                          <p:cTn id="135" fill="hold">
                            <p:stCondLst>
                              <p:cond delay="0"/>
                            </p:stCondLst>
                            <p:childTnLst>
                              <p:par>
                                <p:cTn id="136" presetID="42" presetClass="path" presetSubtype="0" accel="50000" decel="50000" fill="hold" grpId="4" nodeType="clickEffect">
                                  <p:stCondLst>
                                    <p:cond delay="0"/>
                                  </p:stCondLst>
                                  <p:childTnLst>
                                    <p:animMotion origin="layout" path="M 4.72222E-6 -0.00023 L 0.38506 -0.00185 " pathEditMode="relative" rAng="0" ptsTypes="AA">
                                      <p:cBhvr>
                                        <p:cTn id="137" dur="500" fill="hold"/>
                                        <p:tgtEl>
                                          <p:spTgt spid="62"/>
                                        </p:tgtEl>
                                        <p:attrNameLst>
                                          <p:attrName>ppt_x</p:attrName>
                                          <p:attrName>ppt_y</p:attrName>
                                        </p:attrNameLst>
                                      </p:cBhvr>
                                      <p:rCtr x="19253" y="-93"/>
                                    </p:animMotion>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41"/>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3"/>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43"/>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42"/>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4"/>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xit" presetSubtype="0" fill="hold" grpId="1" nodeType="clickEffect">
                                  <p:stCondLst>
                                    <p:cond delay="0"/>
                                  </p:stCondLst>
                                  <p:childTnLst>
                                    <p:set>
                                      <p:cBhvr>
                                        <p:cTn id="157" dur="1" fill="hold">
                                          <p:stCondLst>
                                            <p:cond delay="0"/>
                                          </p:stCondLst>
                                        </p:cTn>
                                        <p:tgtEl>
                                          <p:spTgt spid="43"/>
                                        </p:tgtEl>
                                        <p:attrNameLst>
                                          <p:attrName>style.visibility</p:attrName>
                                        </p:attrNameLst>
                                      </p:cBhvr>
                                      <p:to>
                                        <p:strVal val="hidden"/>
                                      </p:to>
                                    </p:set>
                                  </p:childTnLst>
                                </p:cTn>
                              </p:par>
                              <p:par>
                                <p:cTn id="158" presetID="1" presetClass="exit" presetSubtype="0" fill="hold" grpId="1" nodeType="withEffect">
                                  <p:stCondLst>
                                    <p:cond delay="0"/>
                                  </p:stCondLst>
                                  <p:childTnLst>
                                    <p:set>
                                      <p:cBhvr>
                                        <p:cTn id="159" dur="1" fill="hold">
                                          <p:stCondLst>
                                            <p:cond delay="0"/>
                                          </p:stCondLst>
                                        </p:cTn>
                                        <p:tgtEl>
                                          <p:spTgt spid="41"/>
                                        </p:tgtEl>
                                        <p:attrNameLst>
                                          <p:attrName>style.visibility</p:attrName>
                                        </p:attrNameLst>
                                      </p:cBhvr>
                                      <p:to>
                                        <p:strVal val="hidden"/>
                                      </p:to>
                                    </p:set>
                                  </p:childTnLst>
                                </p:cTn>
                              </p:par>
                              <p:par>
                                <p:cTn id="160" presetID="1" presetClass="exit" presetSubtype="0" fill="hold" grpId="1" nodeType="withEffect">
                                  <p:stCondLst>
                                    <p:cond delay="0"/>
                                  </p:stCondLst>
                                  <p:childTnLst>
                                    <p:set>
                                      <p:cBhvr>
                                        <p:cTn id="161" dur="1" fill="hold">
                                          <p:stCondLst>
                                            <p:cond delay="0"/>
                                          </p:stCondLst>
                                        </p:cTn>
                                        <p:tgtEl>
                                          <p:spTgt spid="80"/>
                                        </p:tgtEl>
                                        <p:attrNameLst>
                                          <p:attrName>style.visibility</p:attrName>
                                        </p:attrNameLst>
                                      </p:cBhvr>
                                      <p:to>
                                        <p:strVal val="hidden"/>
                                      </p:to>
                                    </p:set>
                                  </p:childTnLst>
                                </p:cTn>
                              </p:par>
                            </p:childTnLst>
                          </p:cTn>
                        </p:par>
                        <p:par>
                          <p:cTn id="162" fill="hold">
                            <p:stCondLst>
                              <p:cond delay="0"/>
                            </p:stCondLst>
                            <p:childTnLst>
                              <p:par>
                                <p:cTn id="163" presetID="1" presetClass="entr" presetSubtype="0" fill="hold" grpId="0" nodeType="afterEffect">
                                  <p:stCondLst>
                                    <p:cond delay="0"/>
                                  </p:stCondLst>
                                  <p:childTnLst>
                                    <p:set>
                                      <p:cBhvr>
                                        <p:cTn id="164" dur="1" fill="hold">
                                          <p:stCondLst>
                                            <p:cond delay="0"/>
                                          </p:stCondLst>
                                        </p:cTn>
                                        <p:tgtEl>
                                          <p:spTgt spid="51"/>
                                        </p:tgtEl>
                                        <p:attrNameLst>
                                          <p:attrName>style.visibility</p:attrName>
                                        </p:attrNameLst>
                                      </p:cBhvr>
                                      <p:to>
                                        <p:strVal val="visible"/>
                                      </p:to>
                                    </p:set>
                                  </p:childTnLst>
                                </p:cTn>
                              </p:par>
                            </p:childTnLst>
                          </p:cTn>
                        </p:par>
                        <p:par>
                          <p:cTn id="165" fill="hold">
                            <p:stCondLst>
                              <p:cond delay="0"/>
                            </p:stCondLst>
                            <p:childTnLst>
                              <p:par>
                                <p:cTn id="166" presetID="22" presetClass="entr" presetSubtype="4" fill="hold" grpId="0" nodeType="afterEffect">
                                  <p:stCondLst>
                                    <p:cond delay="0"/>
                                  </p:stCondLst>
                                  <p:childTnLst>
                                    <p:set>
                                      <p:cBhvr>
                                        <p:cTn id="167" dur="1" fill="hold">
                                          <p:stCondLst>
                                            <p:cond delay="0"/>
                                          </p:stCondLst>
                                        </p:cTn>
                                        <p:tgtEl>
                                          <p:spTgt spid="52"/>
                                        </p:tgtEl>
                                        <p:attrNameLst>
                                          <p:attrName>style.visibility</p:attrName>
                                        </p:attrNameLst>
                                      </p:cBhvr>
                                      <p:to>
                                        <p:strVal val="visible"/>
                                      </p:to>
                                    </p:set>
                                    <p:animEffect transition="in" filter="wipe(down)">
                                      <p:cBhvr>
                                        <p:cTn id="168" dur="500"/>
                                        <p:tgtEl>
                                          <p:spTgt spid="52"/>
                                        </p:tgtEl>
                                      </p:cBhvr>
                                    </p:animEffect>
                                  </p:childTnLst>
                                </p:cTn>
                              </p:par>
                              <p:par>
                                <p:cTn id="169" presetID="42" presetClass="path" presetSubtype="0" accel="50000" decel="50000" fill="hold" grpId="2" nodeType="withEffect">
                                  <p:stCondLst>
                                    <p:cond delay="0"/>
                                  </p:stCondLst>
                                  <p:childTnLst>
                                    <p:animMotion origin="layout" path="M 0.04566 4.07407E-6 L 0.1323 4.07407E-6 " pathEditMode="relative" rAng="0" ptsTypes="AA">
                                      <p:cBhvr>
                                        <p:cTn id="170" dur="500" fill="hold"/>
                                        <p:tgtEl>
                                          <p:spTgt spid="67"/>
                                        </p:tgtEl>
                                        <p:attrNameLst>
                                          <p:attrName>ppt_x</p:attrName>
                                          <p:attrName>ppt_y</p:attrName>
                                        </p:attrNameLst>
                                      </p:cBhvr>
                                      <p:rCtr x="4323" y="0"/>
                                    </p:animMotion>
                                  </p:childTnLst>
                                </p:cTn>
                              </p:par>
                            </p:childTnLst>
                          </p:cTn>
                        </p:par>
                        <p:par>
                          <p:cTn id="171" fill="hold">
                            <p:stCondLst>
                              <p:cond delay="500"/>
                            </p:stCondLst>
                            <p:childTnLst>
                              <p:par>
                                <p:cTn id="172" presetID="1" presetClass="exit" presetSubtype="0" fill="hold" grpId="3" nodeType="afterEffect">
                                  <p:stCondLst>
                                    <p:cond delay="0"/>
                                  </p:stCondLst>
                                  <p:childTnLst>
                                    <p:set>
                                      <p:cBhvr>
                                        <p:cTn id="173" dur="1" fill="hold">
                                          <p:stCondLst>
                                            <p:cond delay="0"/>
                                          </p:stCondLst>
                                        </p:cTn>
                                        <p:tgtEl>
                                          <p:spTgt spid="67"/>
                                        </p:tgtEl>
                                        <p:attrNameLst>
                                          <p:attrName>style.visibility</p:attrName>
                                        </p:attrNameLst>
                                      </p:cBhvr>
                                      <p:to>
                                        <p:strVal val="hidden"/>
                                      </p:to>
                                    </p:set>
                                  </p:childTnLst>
                                </p:cTn>
                              </p:par>
                            </p:childTnLst>
                          </p:cTn>
                        </p:par>
                        <p:par>
                          <p:cTn id="174" fill="hold">
                            <p:stCondLst>
                              <p:cond delay="500"/>
                            </p:stCondLst>
                            <p:childTnLst>
                              <p:par>
                                <p:cTn id="175" presetID="1" presetClass="entr" presetSubtype="0" fill="hold" grpId="0" nodeType="afterEffect">
                                  <p:stCondLst>
                                    <p:cond delay="0"/>
                                  </p:stCondLst>
                                  <p:childTnLst>
                                    <p:set>
                                      <p:cBhvr>
                                        <p:cTn id="176" dur="1" fill="hold">
                                          <p:stCondLst>
                                            <p:cond delay="0"/>
                                          </p:stCondLst>
                                        </p:cTn>
                                        <p:tgtEl>
                                          <p:spTgt spid="81"/>
                                        </p:tgtEl>
                                        <p:attrNameLst>
                                          <p:attrName>style.visibility</p:attrName>
                                        </p:attrNameLst>
                                      </p:cBhvr>
                                      <p:to>
                                        <p:strVal val="visible"/>
                                      </p:to>
                                    </p:set>
                                  </p:childTnLst>
                                </p:cTn>
                              </p:par>
                            </p:childTnLst>
                          </p:cTn>
                        </p:par>
                        <p:par>
                          <p:cTn id="177" fill="hold">
                            <p:stCondLst>
                              <p:cond delay="500"/>
                            </p:stCondLst>
                            <p:childTnLst>
                              <p:par>
                                <p:cTn id="178" presetID="42" presetClass="path" presetSubtype="0" accel="50000" decel="50000" fill="hold" grpId="1" nodeType="afterEffect">
                                  <p:stCondLst>
                                    <p:cond delay="0"/>
                                  </p:stCondLst>
                                  <p:childTnLst>
                                    <p:animMotion origin="layout" path="M 5E-6 -3.7037E-7 L 0.17952 -0.00023 " pathEditMode="relative" rAng="0" ptsTypes="AA">
                                      <p:cBhvr>
                                        <p:cTn id="179" dur="500" fill="hold"/>
                                        <p:tgtEl>
                                          <p:spTgt spid="81"/>
                                        </p:tgtEl>
                                        <p:attrNameLst>
                                          <p:attrName>ppt_x</p:attrName>
                                          <p:attrName>ppt_y</p:attrName>
                                        </p:attrNameLst>
                                      </p:cBhvr>
                                      <p:rCtr x="8976" y="-23"/>
                                    </p:animMotion>
                                  </p:childTnLst>
                                </p:cTn>
                              </p:par>
                            </p:childTnLst>
                          </p:cTn>
                        </p:par>
                        <p:par>
                          <p:cTn id="180" fill="hold">
                            <p:stCondLst>
                              <p:cond delay="1000"/>
                            </p:stCondLst>
                            <p:childTnLst>
                              <p:par>
                                <p:cTn id="181" presetID="1" presetClass="exit" presetSubtype="0" fill="hold" grpId="2" nodeType="afterEffect">
                                  <p:stCondLst>
                                    <p:cond delay="0"/>
                                  </p:stCondLst>
                                  <p:childTnLst>
                                    <p:set>
                                      <p:cBhvr>
                                        <p:cTn id="182" dur="1" fill="hold">
                                          <p:stCondLst>
                                            <p:cond delay="0"/>
                                          </p:stCondLst>
                                        </p:cTn>
                                        <p:tgtEl>
                                          <p:spTgt spid="81"/>
                                        </p:tgtEl>
                                        <p:attrNameLst>
                                          <p:attrName>style.visibility</p:attrName>
                                        </p:attrNameLst>
                                      </p:cBhvr>
                                      <p:to>
                                        <p:strVal val="hidden"/>
                                      </p:to>
                                    </p:set>
                                  </p:childTnLst>
                                </p:cTn>
                              </p:par>
                            </p:childTnLst>
                          </p:cTn>
                        </p:par>
                        <p:par>
                          <p:cTn id="183" fill="hold">
                            <p:stCondLst>
                              <p:cond delay="1000"/>
                            </p:stCondLst>
                            <p:childTnLst>
                              <p:par>
                                <p:cTn id="184" presetID="1" presetClass="entr" presetSubtype="0" fill="hold" grpId="0" nodeType="afterEffect">
                                  <p:stCondLst>
                                    <p:cond delay="0"/>
                                  </p:stCondLst>
                                  <p:childTnLst>
                                    <p:set>
                                      <p:cBhvr>
                                        <p:cTn id="185" dur="1" fill="hold">
                                          <p:stCondLst>
                                            <p:cond delay="0"/>
                                          </p:stCondLst>
                                        </p:cTn>
                                        <p:tgtEl>
                                          <p:spTgt spid="82"/>
                                        </p:tgtEl>
                                        <p:attrNameLst>
                                          <p:attrName>style.visibility</p:attrName>
                                        </p:attrNameLst>
                                      </p:cBhvr>
                                      <p:to>
                                        <p:strVal val="visible"/>
                                      </p:to>
                                    </p:set>
                                  </p:childTnLst>
                                </p:cTn>
                              </p:par>
                            </p:childTnLst>
                          </p:cTn>
                        </p:par>
                        <p:par>
                          <p:cTn id="186" fill="hold">
                            <p:stCondLst>
                              <p:cond delay="1000"/>
                            </p:stCondLst>
                            <p:childTnLst>
                              <p:par>
                                <p:cTn id="187" presetID="42" presetClass="path" presetSubtype="0" accel="50000" decel="50000" fill="hold" grpId="1" nodeType="afterEffect">
                                  <p:stCondLst>
                                    <p:cond delay="0"/>
                                  </p:stCondLst>
                                  <p:childTnLst>
                                    <p:animMotion origin="layout" path="M 5E-6 -3.33333E-6 L 0.09289 -3.33333E-6 " pathEditMode="relative" rAng="0" ptsTypes="AA">
                                      <p:cBhvr>
                                        <p:cTn id="188" dur="500" fill="hold"/>
                                        <p:tgtEl>
                                          <p:spTgt spid="82"/>
                                        </p:tgtEl>
                                        <p:attrNameLst>
                                          <p:attrName>ppt_x</p:attrName>
                                          <p:attrName>ppt_y</p:attrName>
                                        </p:attrNameLst>
                                      </p:cBhvr>
                                      <p:rCtr x="4635" y="0"/>
                                    </p:animMotion>
                                  </p:childTnLst>
                                </p:cTn>
                              </p:par>
                            </p:childTnLst>
                          </p:cTn>
                        </p:par>
                        <p:par>
                          <p:cTn id="189" fill="hold">
                            <p:stCondLst>
                              <p:cond delay="1500"/>
                            </p:stCondLst>
                            <p:childTnLst>
                              <p:par>
                                <p:cTn id="190" presetID="1" presetClass="exit" presetSubtype="0" fill="hold" grpId="2" nodeType="afterEffect">
                                  <p:stCondLst>
                                    <p:cond delay="0"/>
                                  </p:stCondLst>
                                  <p:childTnLst>
                                    <p:set>
                                      <p:cBhvr>
                                        <p:cTn id="191" dur="1" fill="hold">
                                          <p:stCondLst>
                                            <p:cond delay="0"/>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7" grpId="0" animBg="1"/>
      <p:bldP spid="8" grpId="0" animBg="1"/>
      <p:bldP spid="9" grpId="0" animBg="1"/>
      <p:bldP spid="16" grpId="0" animBg="1"/>
      <p:bldP spid="23" grpId="0" animBg="1"/>
      <p:bldP spid="24" grpId="0" animBg="1"/>
      <p:bldP spid="25" grpId="0" animBg="1"/>
      <p:bldP spid="36" grpId="0"/>
      <p:bldP spid="48" grpId="0" animBg="1"/>
      <p:bldP spid="49" grpId="0" animBg="1"/>
      <p:bldP spid="50" grpId="0" animBg="1"/>
      <p:bldP spid="67" grpId="0" animBg="1"/>
      <p:bldP spid="67" grpId="1" animBg="1"/>
      <p:bldP spid="67" grpId="2" animBg="1"/>
      <p:bldP spid="67" grpId="3" animBg="1"/>
      <p:bldP spid="69" grpId="0" animBg="1"/>
      <p:bldP spid="70" grpId="0" animBg="1"/>
      <p:bldP spid="75" grpId="0" animBg="1"/>
      <p:bldP spid="6" grpId="0" animBg="1"/>
      <p:bldP spid="80" grpId="0" animBg="1"/>
      <p:bldP spid="80" grpId="1" animBg="1"/>
      <p:bldP spid="81" grpId="0" animBg="1"/>
      <p:bldP spid="81" grpId="1" animBg="1"/>
      <p:bldP spid="81" grpId="2" animBg="1"/>
      <p:bldP spid="82" grpId="0" animBg="1"/>
      <p:bldP spid="82" grpId="1" animBg="1"/>
      <p:bldP spid="82" grpId="2" animBg="1"/>
      <p:bldP spid="83" grpId="0" animBg="1"/>
      <p:bldP spid="3" grpId="0" animBg="1"/>
      <p:bldP spid="41" grpId="0" animBg="1"/>
      <p:bldP spid="41" grpId="1" animBg="1"/>
      <p:bldP spid="42" grpId="0" animBg="1"/>
      <p:bldP spid="43" grpId="0" animBg="1"/>
      <p:bldP spid="43" grpId="1" animBg="1"/>
      <p:bldP spid="44" grpId="0"/>
      <p:bldP spid="51" grpId="0" animBg="1"/>
      <p:bldP spid="52" grpId="0" animBg="1"/>
      <p:bldP spid="4" grpId="0" animBg="1"/>
      <p:bldP spid="62" grpId="0" animBg="1"/>
      <p:bldP spid="62" grpId="1" animBg="1"/>
      <p:bldP spid="62" grpId="2" animBg="1"/>
      <p:bldP spid="62" grpId="3" animBg="1"/>
      <p:bldP spid="62" grpId="4" animBg="1"/>
      <p:bldP spid="54" grpId="0" animBg="1"/>
      <p:bldP spid="54" grpId="1" animBg="1"/>
      <p:bldP spid="55" grpId="0" animBg="1"/>
      <p:bldP spid="55" grpId="1" animBg="1"/>
      <p:bldP spid="56" grpId="0" animBg="1"/>
      <p:bldP spid="56" grpId="1" animBg="1"/>
      <p:bldP spid="59" grpId="0" animBg="1"/>
      <p:bldP spid="59" grpId="1" animBg="1"/>
      <p:bldP spid="22" grpId="0" animBg="1"/>
      <p:bldP spid="22"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First Step: Comprehensive Mapping</a:t>
            </a:r>
          </a:p>
        </p:txBody>
      </p:sp>
      <p:sp>
        <p:nvSpPr>
          <p:cNvPr id="3" name="Content Placeholder 2"/>
          <p:cNvSpPr>
            <a:spLocks noGrp="1"/>
          </p:cNvSpPr>
          <p:nvPr>
            <p:ph idx="1"/>
          </p:nvPr>
        </p:nvSpPr>
        <p:spPr/>
        <p:txBody>
          <a:bodyPr/>
          <a:lstStyle/>
          <a:p>
            <a:r>
              <a:rPr lang="en-US" dirty="0">
                <a:solidFill>
                  <a:srgbClr val="0000FF"/>
                </a:solidFill>
              </a:rPr>
              <a:t>+ Guaranteed to find </a:t>
            </a:r>
            <a:r>
              <a:rPr lang="en-US" i="1" dirty="0">
                <a:solidFill>
                  <a:srgbClr val="0000FF"/>
                </a:solidFill>
              </a:rPr>
              <a:t>all</a:t>
            </a:r>
            <a:r>
              <a:rPr lang="en-US" dirty="0">
                <a:solidFill>
                  <a:srgbClr val="0000FF"/>
                </a:solidFill>
              </a:rPr>
              <a:t> mappings </a:t>
            </a:r>
            <a:r>
              <a:rPr lang="en-US" dirty="0">
                <a:solidFill>
                  <a:srgbClr val="0000FF"/>
                </a:solidFill>
                <a:sym typeface="Wingdings" pitchFamily="2" charset="2"/>
              </a:rPr>
              <a:t> sensitive</a:t>
            </a:r>
            <a:endParaRPr lang="en-US" dirty="0">
              <a:solidFill>
                <a:srgbClr val="0000FF"/>
              </a:solidFill>
            </a:endParaRPr>
          </a:p>
          <a:p>
            <a:r>
              <a:rPr lang="en-US" dirty="0">
                <a:solidFill>
                  <a:srgbClr val="0000FF"/>
                </a:solidFill>
              </a:rPr>
              <a:t>+ Can tolerate up to </a:t>
            </a:r>
            <a:r>
              <a:rPr lang="en-US" i="1" dirty="0">
                <a:solidFill>
                  <a:srgbClr val="0000FF"/>
                </a:solidFill>
              </a:rPr>
              <a:t>e</a:t>
            </a:r>
            <a:r>
              <a:rPr lang="en-US" dirty="0">
                <a:solidFill>
                  <a:srgbClr val="0000FF"/>
                </a:solidFill>
              </a:rPr>
              <a:t> errors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3F3DD0-964F-E14E-9680-7F8D5AE1424B}"/>
              </a:ext>
            </a:extLst>
          </p:cNvPr>
          <p:cNvPicPr>
            <a:picLocks noChangeAspect="1"/>
          </p:cNvPicPr>
          <p:nvPr/>
        </p:nvPicPr>
        <p:blipFill>
          <a:blip r:embed="rId3"/>
          <a:stretch>
            <a:fillRect/>
          </a:stretch>
        </p:blipFill>
        <p:spPr>
          <a:xfrm>
            <a:off x="0" y="3493941"/>
            <a:ext cx="9144000" cy="2311323"/>
          </a:xfrm>
          <a:prstGeom prst="rect">
            <a:avLst/>
          </a:prstGeom>
        </p:spPr>
      </p:pic>
      <p:pic>
        <p:nvPicPr>
          <p:cNvPr id="6" name="Picture 5">
            <a:extLst>
              <a:ext uri="{FF2B5EF4-FFF2-40B4-BE49-F238E27FC236}">
                <a16:creationId xmlns:a16="http://schemas.microsoft.com/office/drawing/2014/main" id="{2CFF0334-A291-C943-B06C-11E8E31BF6EB}"/>
              </a:ext>
            </a:extLst>
          </p:cNvPr>
          <p:cNvPicPr>
            <a:picLocks noChangeAspect="1"/>
          </p:cNvPicPr>
          <p:nvPr/>
        </p:nvPicPr>
        <p:blipFill>
          <a:blip r:embed="rId4"/>
          <a:stretch>
            <a:fillRect/>
          </a:stretch>
        </p:blipFill>
        <p:spPr>
          <a:xfrm>
            <a:off x="220572" y="2413589"/>
            <a:ext cx="2006600" cy="1054100"/>
          </a:xfrm>
          <a:prstGeom prst="rect">
            <a:avLst/>
          </a:prstGeom>
        </p:spPr>
      </p:pic>
      <p:sp>
        <p:nvSpPr>
          <p:cNvPr id="7" name="TextBox 6">
            <a:extLst>
              <a:ext uri="{FF2B5EF4-FFF2-40B4-BE49-F238E27FC236}">
                <a16:creationId xmlns:a16="http://schemas.microsoft.com/office/drawing/2014/main" id="{B5FAA595-D157-7848-B3BE-4AE98FFE1F09}"/>
              </a:ext>
            </a:extLst>
          </p:cNvPr>
          <p:cNvSpPr txBox="1"/>
          <p:nvPr/>
        </p:nvSpPr>
        <p:spPr>
          <a:xfrm>
            <a:off x="4716016" y="2761087"/>
            <a:ext cx="33237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http://mrfast.sourceforge.net/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TextBox 7">
            <a:extLst>
              <a:ext uri="{FF2B5EF4-FFF2-40B4-BE49-F238E27FC236}">
                <a16:creationId xmlns:a16="http://schemas.microsoft.com/office/drawing/2014/main" id="{B6F2078C-FC19-AF41-9835-8FB9CC884161}"/>
              </a:ext>
            </a:extLst>
          </p:cNvPr>
          <p:cNvSpPr txBox="1"/>
          <p:nvPr/>
        </p:nvSpPr>
        <p:spPr>
          <a:xfrm>
            <a:off x="611560" y="6239173"/>
            <a:ext cx="761137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Alkan+,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"Personalized copy number and segmental duplication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maps using next-generation sequencing”</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rPr>
              <a:t>Nature Genetics 2009.</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25446650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Problem and Goal</a:t>
            </a:r>
          </a:p>
        </p:txBody>
      </p:sp>
      <p:sp>
        <p:nvSpPr>
          <p:cNvPr id="3" name="内容占位符 2"/>
          <p:cNvSpPr>
            <a:spLocks noGrp="1"/>
          </p:cNvSpPr>
          <p:nvPr>
            <p:ph idx="1"/>
          </p:nvPr>
        </p:nvSpPr>
        <p:spPr/>
        <p:txBody>
          <a:bodyPr/>
          <a:lstStyle/>
          <a:p>
            <a:r>
              <a:rPr lang="en-US" dirty="0">
                <a:solidFill>
                  <a:srgbClr val="FF0000"/>
                </a:solidFill>
              </a:rPr>
              <a:t>Poor performance of existing read mappers: Very slow </a:t>
            </a:r>
          </a:p>
          <a:p>
            <a:pPr lvl="1"/>
            <a:r>
              <a:rPr lang="en-US" dirty="0">
                <a:solidFill>
                  <a:srgbClr val="FF0000"/>
                </a:solidFill>
              </a:rPr>
              <a:t>Verification/alignment takes too long to execute</a:t>
            </a:r>
          </a:p>
          <a:p>
            <a:pPr lvl="1"/>
            <a:r>
              <a:rPr lang="en-US" dirty="0"/>
              <a:t>Verification requires a memory access for reference genome + many base-pair-wise comparisons between the reference and the read (edit distance computation)</a:t>
            </a:r>
          </a:p>
          <a:p>
            <a:pPr marL="0" indent="0">
              <a:buNone/>
            </a:pPr>
            <a:endParaRPr lang="en-US" dirty="0">
              <a:solidFill>
                <a:srgbClr val="FF0000"/>
              </a:solidFill>
            </a:endParaRPr>
          </a:p>
          <a:p>
            <a:endParaRPr lang="en-US" dirty="0">
              <a:solidFill>
                <a:srgbClr val="FF0000"/>
              </a:solidFill>
            </a:endParaRPr>
          </a:p>
          <a:p>
            <a:endParaRPr lang="en-US" dirty="0"/>
          </a:p>
          <a:p>
            <a:endParaRPr lang="en-US" dirty="0"/>
          </a:p>
          <a:p>
            <a:endParaRPr lang="en-US" dirty="0"/>
          </a:p>
          <a:p>
            <a:r>
              <a:rPr lang="en-US" dirty="0">
                <a:solidFill>
                  <a:srgbClr val="0000FF"/>
                </a:solidFill>
              </a:rPr>
              <a:t>Goal: Speed up the mapper by reducing the cost of verification</a:t>
            </a:r>
          </a:p>
          <a:p>
            <a:endParaRPr lang="en-US" dirty="0">
              <a:solidFill>
                <a:srgbClr val="FF0000"/>
              </a:solidFill>
            </a:endParaRPr>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5" name="Chart 170"/>
          <p:cNvGraphicFramePr/>
          <p:nvPr>
            <p:extLst>
              <p:ext uri="{D42A27DB-BD31-4B8C-83A1-F6EECF244321}">
                <p14:modId xmlns:p14="http://schemas.microsoft.com/office/powerpoint/2010/main" val="2139960055"/>
              </p:ext>
            </p:extLst>
          </p:nvPr>
        </p:nvGraphicFramePr>
        <p:xfrm>
          <a:off x="539552" y="3212976"/>
          <a:ext cx="8280170" cy="156221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292080" y="3501008"/>
            <a:ext cx="936104" cy="461665"/>
          </a:xfrm>
          <a:prstGeom prst="rect">
            <a:avLst/>
          </a:prstGeom>
          <a:noFill/>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1919"/>
                </a:solidFill>
                <a:effectLst/>
                <a:uLnTx/>
                <a:uFillTx/>
                <a:latin typeface="Tahoma"/>
                <a:ea typeface="+mn-ea"/>
                <a:cs typeface="+mn-cs"/>
              </a:rPr>
              <a:t>95%</a:t>
            </a:r>
          </a:p>
        </p:txBody>
      </p:sp>
    </p:spTree>
    <p:extLst>
      <p:ext uri="{BB962C8B-B14F-4D97-AF65-F5344CB8AC3E}">
        <p14:creationId xmlns:p14="http://schemas.microsoft.com/office/powerpoint/2010/main" val="15165038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Overarching Key Idea</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1916832"/>
            <a:ext cx="8610600" cy="5193723"/>
          </a:xfrm>
        </p:spPr>
        <p:txBody>
          <a:bodyPr/>
          <a:lstStyle/>
          <a:p>
            <a:pPr marL="0" indent="0" algn="ctr">
              <a:buNone/>
            </a:pPr>
            <a:r>
              <a:rPr lang="en-US" sz="4000" b="1" dirty="0">
                <a:solidFill>
                  <a:srgbClr val="0000FF"/>
                </a:solidFill>
              </a:rPr>
              <a:t>Filter fast </a:t>
            </a:r>
            <a:r>
              <a:rPr lang="en-US" sz="4000" dirty="0">
                <a:solidFill>
                  <a:srgbClr val="0000FF"/>
                </a:solidFill>
              </a:rPr>
              <a:t>before you align</a:t>
            </a:r>
          </a:p>
          <a:p>
            <a:pPr marL="0" indent="0" algn="ctr">
              <a:buNone/>
            </a:pPr>
            <a:endParaRPr lang="en-US" dirty="0">
              <a:solidFill>
                <a:srgbClr val="0000FF"/>
              </a:solidFill>
            </a:endParaRPr>
          </a:p>
          <a:p>
            <a:pPr marL="0" indent="0" algn="ctr">
              <a:buNone/>
            </a:pPr>
            <a:endParaRPr lang="en-US" dirty="0">
              <a:solidFill>
                <a:srgbClr val="0000FF"/>
              </a:solidFill>
            </a:endParaRPr>
          </a:p>
          <a:p>
            <a:pPr marL="0" indent="0" algn="ctr">
              <a:buNone/>
            </a:pPr>
            <a:r>
              <a:rPr lang="en-US" sz="4000" b="1" dirty="0">
                <a:solidFill>
                  <a:srgbClr val="FF0000"/>
                </a:solidFill>
              </a:rPr>
              <a:t>Minimize costly </a:t>
            </a:r>
          </a:p>
          <a:p>
            <a:pPr marL="0" indent="0" algn="ctr">
              <a:buNone/>
            </a:pPr>
            <a:r>
              <a:rPr lang="en-US" sz="4000" b="1" dirty="0">
                <a:solidFill>
                  <a:srgbClr val="FF0000"/>
                </a:solidFill>
              </a:rPr>
              <a:t>edit distance computations</a:t>
            </a:r>
          </a:p>
          <a:p>
            <a:pPr marL="0" indent="0" algn="ctr">
              <a:buNone/>
            </a:pPr>
            <a:r>
              <a:rPr lang="en-US" sz="4000" dirty="0">
                <a:solidFill>
                  <a:srgbClr val="FF0000"/>
                </a:solidFill>
              </a:rPr>
              <a:t>(“approximate string comparisons”)</a:t>
            </a:r>
          </a:p>
          <a:p>
            <a:pPr marL="0" indent="0" algn="ctr">
              <a:buNone/>
            </a:pPr>
            <a:endParaRPr lang="en-US" sz="4000" dirty="0">
              <a:solidFill>
                <a:srgbClr val="FF0000"/>
              </a:solidFill>
            </a:endParaRP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923827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The Central Dogma of Molecular Biology</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6</a:t>
            </a:fld>
            <a:endParaRPr lang="en-US" altLang="en-US"/>
          </a:p>
        </p:txBody>
      </p:sp>
      <p:pic>
        <p:nvPicPr>
          <p:cNvPr id="16396" name="Picture 12" descr="Image result for the central dogma of b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30" y="1029335"/>
            <a:ext cx="8615801" cy="376510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cook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38" y="4480164"/>
            <a:ext cx="1728230" cy="1762501"/>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Image result for apple pie cookboo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5034" y="4463865"/>
            <a:ext cx="1267389" cy="1856614"/>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Image result for apple pie with whipped cre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1471" y="4558300"/>
            <a:ext cx="2521669" cy="16790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874252" y="3279704"/>
            <a:ext cx="1458888" cy="369332"/>
          </a:xfrm>
          <a:prstGeom prst="rect">
            <a:avLst/>
          </a:prstGeom>
          <a:noFill/>
        </p:spPr>
        <p:txBody>
          <a:bodyPr wrap="square" rtlCol="0">
            <a:spAutoFit/>
          </a:bodyPr>
          <a:lstStyle/>
          <a:p>
            <a:r>
              <a:rPr lang="en-US" dirty="0">
                <a:solidFill>
                  <a:schemeClr val="bg1"/>
                </a:solidFill>
              </a:rPr>
              <a:t>Phenotypes </a:t>
            </a:r>
          </a:p>
        </p:txBody>
      </p:sp>
      <p:sp>
        <p:nvSpPr>
          <p:cNvPr id="19" name="TextBox 18"/>
          <p:cNvSpPr txBox="1"/>
          <p:nvPr/>
        </p:nvSpPr>
        <p:spPr>
          <a:xfrm>
            <a:off x="1259632" y="3284984"/>
            <a:ext cx="1458888" cy="369332"/>
          </a:xfrm>
          <a:prstGeom prst="rect">
            <a:avLst/>
          </a:prstGeom>
          <a:noFill/>
        </p:spPr>
        <p:txBody>
          <a:bodyPr wrap="square" rtlCol="0">
            <a:spAutoFit/>
          </a:bodyPr>
          <a:lstStyle/>
          <a:p>
            <a:r>
              <a:rPr lang="en-US" dirty="0">
                <a:solidFill>
                  <a:schemeClr val="bg1"/>
                </a:solidFill>
              </a:rPr>
              <a:t>Genotypes </a:t>
            </a:r>
          </a:p>
        </p:txBody>
      </p:sp>
      <p:pic>
        <p:nvPicPr>
          <p:cNvPr id="21506" name="Picture 2" descr="Image result for human genetic traits"/>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3728" y="1275468"/>
            <a:ext cx="1714656" cy="1433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01798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p:txBody>
          <a:bodyPr/>
          <a:lstStyle/>
          <a:p>
            <a:r>
              <a:rPr lang="en-US" dirty="0"/>
              <a:t>Accelerating Genome Analysis: Overview</a:t>
            </a:r>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hlinkClick r:id="rId2"/>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fld id="{323594FA-E141-4234-AE05-360401972BE7}" type="slidenum">
              <a:rPr lang="en-US" altLang="en-US" smtClean="0"/>
              <a:pPr/>
              <a:t>60</a:t>
            </a:fld>
            <a:endParaRPr lang="en-US" altLang="en-US"/>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05822844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solidFill>
                  <a:srgbClr val="0000FF"/>
                </a:solidFill>
              </a:rPr>
              <a:t>Algorithmic Acceleration </a:t>
            </a:r>
          </a:p>
          <a:p>
            <a:pPr lvl="1"/>
            <a:r>
              <a:rPr lang="en-US" dirty="0">
                <a:solidFill>
                  <a:srgbClr val="0000FF"/>
                </a:solidFill>
              </a:rPr>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9160842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D96E-CA21-B247-ABBA-4E57AE4DEF41}"/>
              </a:ext>
            </a:extLst>
          </p:cNvPr>
          <p:cNvSpPr>
            <a:spLocks noGrp="1"/>
          </p:cNvSpPr>
          <p:nvPr>
            <p:ph type="title"/>
          </p:nvPr>
        </p:nvSpPr>
        <p:spPr/>
        <p:txBody>
          <a:bodyPr/>
          <a:lstStyle/>
          <a:p>
            <a:r>
              <a:rPr lang="en-US" dirty="0"/>
              <a:t>Our First Filter: Pure Software Approach</a:t>
            </a:r>
          </a:p>
        </p:txBody>
      </p:sp>
      <p:sp>
        <p:nvSpPr>
          <p:cNvPr id="3" name="Content Placeholder 2">
            <a:extLst>
              <a:ext uri="{FF2B5EF4-FFF2-40B4-BE49-F238E27FC236}">
                <a16:creationId xmlns:a16="http://schemas.microsoft.com/office/drawing/2014/main" id="{44879405-C231-C349-B472-0EDABFFC613A}"/>
              </a:ext>
            </a:extLst>
          </p:cNvPr>
          <p:cNvSpPr>
            <a:spLocks noGrp="1"/>
          </p:cNvSpPr>
          <p:nvPr>
            <p:ph idx="1"/>
          </p:nvPr>
        </p:nvSpPr>
        <p:spPr/>
        <p:txBody>
          <a:bodyPr/>
          <a:lstStyle/>
          <a:p>
            <a:r>
              <a:rPr lang="en-US" dirty="0"/>
              <a:t>Download the source code and try for yourself</a:t>
            </a:r>
          </a:p>
          <a:p>
            <a:pPr lvl="1"/>
            <a:r>
              <a:rPr lang="en-US" dirty="0">
                <a:hlinkClick r:id="rId2"/>
              </a:rPr>
              <a:t>Download link to FastHASH</a:t>
            </a: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5C08FFFF-1FE8-6D4B-A824-03B363B973A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02554146-E233-5C46-8E38-9D3E670DB060}"/>
              </a:ext>
            </a:extLst>
          </p:cNvPr>
          <p:cNvPicPr>
            <a:picLocks noChangeAspect="1"/>
          </p:cNvPicPr>
          <p:nvPr/>
        </p:nvPicPr>
        <p:blipFill>
          <a:blip r:embed="rId3"/>
          <a:stretch>
            <a:fillRect/>
          </a:stretch>
        </p:blipFill>
        <p:spPr>
          <a:xfrm>
            <a:off x="0" y="2780928"/>
            <a:ext cx="9144000" cy="3237722"/>
          </a:xfrm>
          <a:prstGeom prst="rect">
            <a:avLst/>
          </a:prstGeom>
        </p:spPr>
      </p:pic>
    </p:spTree>
    <p:extLst>
      <p:ext uri="{BB962C8B-B14F-4D97-AF65-F5344CB8AC3E}">
        <p14:creationId xmlns:p14="http://schemas.microsoft.com/office/powerpoint/2010/main" val="232526071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the Cost of Verification</a:t>
            </a:r>
          </a:p>
        </p:txBody>
      </p:sp>
      <p:sp>
        <p:nvSpPr>
          <p:cNvPr id="3" name="Content Placeholder 2"/>
          <p:cNvSpPr>
            <a:spLocks noGrp="1"/>
          </p:cNvSpPr>
          <p:nvPr>
            <p:ph idx="1"/>
          </p:nvPr>
        </p:nvSpPr>
        <p:spPr/>
        <p:txBody>
          <a:bodyPr/>
          <a:lstStyle/>
          <a:p>
            <a:r>
              <a:rPr lang="en-US" dirty="0"/>
              <a:t>We observe that </a:t>
            </a:r>
            <a:r>
              <a:rPr lang="en-US" dirty="0">
                <a:solidFill>
                  <a:srgbClr val="FF0000"/>
                </a:solidFill>
              </a:rPr>
              <a:t>most verification (edit distance computation) calculations are unnecessary</a:t>
            </a:r>
          </a:p>
          <a:p>
            <a:pPr lvl="1"/>
            <a:r>
              <a:rPr lang="en-US" dirty="0">
                <a:solidFill>
                  <a:srgbClr val="FF0000"/>
                </a:solidFill>
              </a:rPr>
              <a:t>1 out of 1000 potential locations passes the verification process</a:t>
            </a:r>
          </a:p>
          <a:p>
            <a:endParaRPr lang="en-US" dirty="0"/>
          </a:p>
          <a:p>
            <a:r>
              <a:rPr lang="en-US" dirty="0"/>
              <a:t>We observe that we can get rid of unnecessary verification calculations by</a:t>
            </a:r>
          </a:p>
          <a:p>
            <a:pPr lvl="1"/>
            <a:r>
              <a:rPr lang="en-US" i="1" dirty="0"/>
              <a:t>Detecting and rejecting </a:t>
            </a:r>
            <a:r>
              <a:rPr lang="en-US" i="1" dirty="0">
                <a:solidFill>
                  <a:srgbClr val="0000FF"/>
                </a:solidFill>
              </a:rPr>
              <a:t>early</a:t>
            </a:r>
            <a:r>
              <a:rPr lang="en-US" i="1" dirty="0"/>
              <a:t> </a:t>
            </a:r>
            <a:r>
              <a:rPr lang="en-US" dirty="0"/>
              <a:t>invalid mappings (filtering)</a:t>
            </a:r>
            <a:endParaRPr lang="en-US" i="1" dirty="0"/>
          </a:p>
          <a:p>
            <a:pPr lvl="1"/>
            <a:r>
              <a:rPr lang="en-US" i="1" dirty="0"/>
              <a:t>Reducing</a:t>
            </a:r>
            <a:r>
              <a:rPr lang="en-US" dirty="0"/>
              <a:t> the </a:t>
            </a:r>
            <a:r>
              <a:rPr lang="en-US" i="1" dirty="0">
                <a:solidFill>
                  <a:srgbClr val="0000FF"/>
                </a:solidFill>
              </a:rPr>
              <a:t>number</a:t>
            </a:r>
            <a:r>
              <a:rPr lang="en-US" dirty="0"/>
              <a:t> of potential mappings to examine</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13557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Observations </a:t>
            </a:r>
            <a:r>
              <a:rPr lang="en-US" sz="2800" dirty="0"/>
              <a:t>[Xin+, BMC Genomics 2013]</a:t>
            </a:r>
          </a:p>
        </p:txBody>
      </p:sp>
      <p:sp>
        <p:nvSpPr>
          <p:cNvPr id="3" name="Content Placeholder 2"/>
          <p:cNvSpPr>
            <a:spLocks noGrp="1"/>
          </p:cNvSpPr>
          <p:nvPr>
            <p:ph idx="1"/>
          </p:nvPr>
        </p:nvSpPr>
        <p:spPr/>
        <p:txBody>
          <a:bodyPr/>
          <a:lstStyle/>
          <a:p>
            <a:r>
              <a:rPr lang="en-US" dirty="0"/>
              <a:t>Observation 1</a:t>
            </a:r>
          </a:p>
          <a:p>
            <a:pPr lvl="1"/>
            <a:r>
              <a:rPr lang="en-US" dirty="0">
                <a:solidFill>
                  <a:srgbClr val="0000FF"/>
                </a:solidFill>
              </a:rPr>
              <a:t>Adjacent k-</a:t>
            </a:r>
            <a:r>
              <a:rPr lang="en-US" dirty="0" err="1">
                <a:solidFill>
                  <a:srgbClr val="0000FF"/>
                </a:solidFill>
              </a:rPr>
              <a:t>mers</a:t>
            </a:r>
            <a:r>
              <a:rPr lang="en-US" dirty="0">
                <a:solidFill>
                  <a:srgbClr val="0000FF"/>
                </a:solidFill>
              </a:rPr>
              <a:t> in the read should also be adjacent in the reference genome</a:t>
            </a:r>
          </a:p>
          <a:p>
            <a:pPr lvl="1"/>
            <a:r>
              <a:rPr lang="en-US" dirty="0">
                <a:solidFill>
                  <a:srgbClr val="FF0000"/>
                </a:solidFill>
              </a:rPr>
              <a:t>Read mapper can quickly reject mappings that do </a:t>
            </a:r>
            <a:r>
              <a:rPr lang="en-US" b="1" dirty="0">
                <a:solidFill>
                  <a:srgbClr val="FF0000"/>
                </a:solidFill>
              </a:rPr>
              <a:t>not</a:t>
            </a:r>
            <a:r>
              <a:rPr lang="en-US" dirty="0">
                <a:solidFill>
                  <a:srgbClr val="FF0000"/>
                </a:solidFill>
              </a:rPr>
              <a:t> satisfy this property</a:t>
            </a:r>
          </a:p>
          <a:p>
            <a:pPr lvl="1"/>
            <a:endParaRPr lang="en-US" dirty="0"/>
          </a:p>
          <a:p>
            <a:r>
              <a:rPr lang="en-US" dirty="0"/>
              <a:t>Observation 2</a:t>
            </a:r>
          </a:p>
          <a:p>
            <a:pPr lvl="1"/>
            <a:r>
              <a:rPr lang="en-US" dirty="0"/>
              <a:t>Some k-</a:t>
            </a:r>
            <a:r>
              <a:rPr lang="en-US" dirty="0" err="1"/>
              <a:t>mers</a:t>
            </a:r>
            <a:r>
              <a:rPr lang="en-US" dirty="0"/>
              <a:t> are </a:t>
            </a:r>
            <a:r>
              <a:rPr lang="en-US" dirty="0">
                <a:solidFill>
                  <a:srgbClr val="0000FF"/>
                </a:solidFill>
              </a:rPr>
              <a:t>cheaper</a:t>
            </a:r>
            <a:r>
              <a:rPr lang="en-US" dirty="0"/>
              <a:t> to verify than others because they have shorter location lists (they occur less frequently in the reference genome)</a:t>
            </a:r>
            <a:r>
              <a:rPr lang="en-US" dirty="0">
                <a:solidFill>
                  <a:srgbClr val="0000FF"/>
                </a:solidFill>
              </a:rPr>
              <a:t>	</a:t>
            </a:r>
          </a:p>
          <a:p>
            <a:pPr lvl="2"/>
            <a:r>
              <a:rPr lang="en-US" dirty="0"/>
              <a:t>Mapper needs to examine only </a:t>
            </a:r>
            <a:r>
              <a:rPr lang="en-US" i="1" dirty="0">
                <a:solidFill>
                  <a:srgbClr val="0000FF"/>
                </a:solidFill>
              </a:rPr>
              <a:t>e+1</a:t>
            </a:r>
            <a:r>
              <a:rPr lang="en-US" dirty="0"/>
              <a:t> k-</a:t>
            </a:r>
            <a:r>
              <a:rPr lang="en-US" dirty="0" err="1"/>
              <a:t>mers</a:t>
            </a:r>
            <a:r>
              <a:rPr lang="en-US" dirty="0"/>
              <a:t>’ locations to tolerate </a:t>
            </a:r>
            <a:r>
              <a:rPr lang="en-US" i="1" dirty="0">
                <a:solidFill>
                  <a:srgbClr val="0000FF"/>
                </a:solidFill>
              </a:rPr>
              <a:t>e</a:t>
            </a:r>
            <a:r>
              <a:rPr lang="en-US" dirty="0"/>
              <a:t> errors</a:t>
            </a:r>
          </a:p>
          <a:p>
            <a:pPr lvl="1"/>
            <a:r>
              <a:rPr lang="en-US" dirty="0">
                <a:solidFill>
                  <a:srgbClr val="FF0000"/>
                </a:solidFill>
              </a:rPr>
              <a:t>Read mapper can choose the cheapest </a:t>
            </a:r>
            <a:r>
              <a:rPr lang="en-US" i="1" dirty="0">
                <a:solidFill>
                  <a:srgbClr val="0000FF"/>
                </a:solidFill>
              </a:rPr>
              <a:t>e+1</a:t>
            </a:r>
            <a:r>
              <a:rPr lang="en-US" dirty="0">
                <a:solidFill>
                  <a:srgbClr val="0000FF"/>
                </a:solidFill>
              </a:rPr>
              <a:t> </a:t>
            </a:r>
            <a:r>
              <a:rPr lang="en-US" dirty="0">
                <a:solidFill>
                  <a:srgbClr val="FF0000"/>
                </a:solidFill>
              </a:rPr>
              <a:t>k-</a:t>
            </a:r>
            <a:r>
              <a:rPr lang="en-US" dirty="0" err="1">
                <a:solidFill>
                  <a:srgbClr val="FF0000"/>
                </a:solidFill>
              </a:rPr>
              <a:t>mers</a:t>
            </a:r>
            <a:r>
              <a:rPr lang="en-US" dirty="0">
                <a:solidFill>
                  <a:srgbClr val="FF0000"/>
                </a:solidFill>
              </a:rPr>
              <a:t> and verify their locations</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96918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 y="152400"/>
            <a:ext cx="8915400" cy="756320"/>
          </a:xfrm>
        </p:spPr>
        <p:txBody>
          <a:bodyPr/>
          <a:lstStyle/>
          <a:p>
            <a:r>
              <a:rPr lang="en-US" dirty="0" err="1"/>
              <a:t>FastHASH</a:t>
            </a:r>
            <a:r>
              <a:rPr lang="en-US" dirty="0"/>
              <a:t> Mechanisms </a:t>
            </a:r>
            <a:r>
              <a:rPr lang="en-US" sz="2600" dirty="0">
                <a:solidFill>
                  <a:srgbClr val="006633"/>
                </a:solidFill>
              </a:rPr>
              <a:t>[Xin+, BMC Genomics 2013]</a:t>
            </a:r>
            <a:endParaRPr lang="en-US" sz="2600" dirty="0"/>
          </a:p>
        </p:txBody>
      </p:sp>
      <p:sp>
        <p:nvSpPr>
          <p:cNvPr id="3" name="内容占位符 2"/>
          <p:cNvSpPr>
            <a:spLocks noGrp="1"/>
          </p:cNvSpPr>
          <p:nvPr>
            <p:ph idx="1"/>
          </p:nvPr>
        </p:nvSpPr>
        <p:spPr/>
        <p:txBody>
          <a:bodyPr/>
          <a:lstStyle/>
          <a:p>
            <a:endParaRPr lang="en-US" b="1" dirty="0">
              <a:solidFill>
                <a:srgbClr val="0000FF"/>
              </a:solidFill>
            </a:endParaRPr>
          </a:p>
          <a:p>
            <a:endParaRPr lang="en-US" b="1" dirty="0">
              <a:solidFill>
                <a:srgbClr val="0000FF"/>
              </a:solidFill>
            </a:endParaRPr>
          </a:p>
          <a:p>
            <a:r>
              <a:rPr lang="en-US" b="1" dirty="0">
                <a:solidFill>
                  <a:srgbClr val="0000FF"/>
                </a:solidFill>
              </a:rPr>
              <a:t>Adjacency Filtering (AF)</a:t>
            </a:r>
            <a:r>
              <a:rPr lang="en-US" dirty="0">
                <a:solidFill>
                  <a:srgbClr val="0000FF"/>
                </a:solidFill>
              </a:rPr>
              <a:t>: </a:t>
            </a:r>
            <a:r>
              <a:rPr lang="en-US" dirty="0"/>
              <a:t>Rejects obviously invalid mapping locations at early stage to avoid unnecessary verifications</a:t>
            </a:r>
          </a:p>
          <a:p>
            <a:endParaRPr lang="en-US" dirty="0"/>
          </a:p>
          <a:p>
            <a:endParaRPr lang="en-US" b="1" dirty="0">
              <a:solidFill>
                <a:srgbClr val="0000FF"/>
              </a:solidFill>
            </a:endParaRPr>
          </a:p>
          <a:p>
            <a:r>
              <a:rPr lang="en-US" b="1" dirty="0">
                <a:solidFill>
                  <a:srgbClr val="0000FF"/>
                </a:solidFill>
              </a:rPr>
              <a:t>Cheap K-</a:t>
            </a:r>
            <a:r>
              <a:rPr lang="en-US" b="1" dirty="0" err="1">
                <a:solidFill>
                  <a:srgbClr val="0000FF"/>
                </a:solidFill>
              </a:rPr>
              <a:t>mer</a:t>
            </a:r>
            <a:r>
              <a:rPr lang="en-US" b="1" dirty="0">
                <a:solidFill>
                  <a:srgbClr val="0000FF"/>
                </a:solidFill>
              </a:rPr>
              <a:t> Selection (CKS): </a:t>
            </a:r>
            <a:r>
              <a:rPr lang="en-US" dirty="0"/>
              <a:t>Reduces the absolute number of potential mapping locations to verify</a:t>
            </a:r>
          </a:p>
          <a:p>
            <a:endParaRPr lang="en-US" dirty="0"/>
          </a:p>
          <a:p>
            <a:endParaRPr lang="en-US" dirty="0"/>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51520" y="1772816"/>
            <a:ext cx="8208912" cy="1224136"/>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474385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Adjacency Filtering (AF)</a:t>
            </a:r>
          </a:p>
        </p:txBody>
      </p:sp>
      <p:sp>
        <p:nvSpPr>
          <p:cNvPr id="3" name="Content Placeholder 2"/>
          <p:cNvSpPr>
            <a:spLocks noGrp="1"/>
          </p:cNvSpPr>
          <p:nvPr>
            <p:ph idx="1"/>
          </p:nvPr>
        </p:nvSpPr>
        <p:spPr/>
        <p:txBody>
          <a:bodyPr/>
          <a:lstStyle/>
          <a:p>
            <a:r>
              <a:rPr lang="en-US" b="1" dirty="0">
                <a:solidFill>
                  <a:srgbClr val="FF0000"/>
                </a:solidFill>
              </a:rPr>
              <a:t>Goal:</a:t>
            </a:r>
            <a:r>
              <a:rPr lang="en-US" b="1" dirty="0"/>
              <a:t> </a:t>
            </a:r>
            <a:r>
              <a:rPr lang="en-US" dirty="0"/>
              <a:t>detect and filter out invalid mappings at early stage</a:t>
            </a:r>
          </a:p>
          <a:p>
            <a:r>
              <a:rPr lang="en-US" b="1" dirty="0">
                <a:solidFill>
                  <a:srgbClr val="0000FF"/>
                </a:solidFill>
              </a:rPr>
              <a:t>Key Insight:</a:t>
            </a:r>
            <a:r>
              <a:rPr lang="en-US" b="1" dirty="0"/>
              <a:t> </a:t>
            </a:r>
            <a:r>
              <a:rPr lang="en-US" dirty="0"/>
              <a:t>For a valid mapping, adjacent k-</a:t>
            </a:r>
            <a:r>
              <a:rPr lang="en-US" dirty="0" err="1"/>
              <a:t>mers</a:t>
            </a:r>
            <a:r>
              <a:rPr lang="en-US" dirty="0"/>
              <a:t> in the read are also adjacent in the reference genome</a:t>
            </a:r>
          </a:p>
          <a:p>
            <a:endParaRPr lang="en-US" dirty="0"/>
          </a:p>
          <a:p>
            <a:endParaRPr lang="en-US" dirty="0"/>
          </a:p>
          <a:p>
            <a:endParaRPr lang="en-US" dirty="0"/>
          </a:p>
          <a:p>
            <a:endParaRPr lang="en-US" dirty="0"/>
          </a:p>
          <a:p>
            <a:endParaRPr lang="en-US" dirty="0"/>
          </a:p>
          <a:p>
            <a:r>
              <a:rPr lang="en-US" b="1" dirty="0">
                <a:solidFill>
                  <a:srgbClr val="0000FF"/>
                </a:solidFill>
              </a:rPr>
              <a:t>Key Idea: </a:t>
            </a:r>
            <a:r>
              <a:rPr lang="en-US" dirty="0"/>
              <a:t>search for adjacent locations in the k-</a:t>
            </a:r>
            <a:r>
              <a:rPr lang="en-US" dirty="0" err="1"/>
              <a:t>mers</a:t>
            </a:r>
            <a:r>
              <a:rPr lang="en-US" dirty="0"/>
              <a:t>’ location lists</a:t>
            </a:r>
          </a:p>
          <a:p>
            <a:pPr lvl="1"/>
            <a:r>
              <a:rPr lang="en-US" dirty="0"/>
              <a:t>If more than </a:t>
            </a:r>
            <a:r>
              <a:rPr lang="en-US" i="1" dirty="0">
                <a:solidFill>
                  <a:srgbClr val="0000FF"/>
                </a:solidFill>
              </a:rPr>
              <a:t>e</a:t>
            </a:r>
            <a:r>
              <a:rPr lang="en-US" dirty="0">
                <a:solidFill>
                  <a:srgbClr val="0000FF"/>
                </a:solidFill>
              </a:rPr>
              <a:t> </a:t>
            </a:r>
            <a:r>
              <a:rPr lang="en-US" dirty="0"/>
              <a:t>k-</a:t>
            </a:r>
            <a:r>
              <a:rPr lang="en-US" dirty="0" err="1"/>
              <a:t>mers</a:t>
            </a:r>
            <a:r>
              <a:rPr lang="en-US" dirty="0"/>
              <a:t> fail </a:t>
            </a:r>
            <a:r>
              <a:rPr lang="en-US" dirty="0">
                <a:sym typeface="Wingdings" pitchFamily="2" charset="2"/>
              </a:rPr>
              <a:t> </a:t>
            </a:r>
            <a:r>
              <a:rPr lang="en-US" dirty="0"/>
              <a:t>there must be more than e errors </a:t>
            </a:r>
            <a:r>
              <a:rPr lang="en-US" dirty="0">
                <a:sym typeface="Wingdings" pitchFamily="2" charset="2"/>
              </a:rPr>
              <a:t> </a:t>
            </a:r>
            <a:r>
              <a:rPr lang="en-US" dirty="0"/>
              <a:t>invalid mapping</a:t>
            </a: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ectangle 81"/>
          <p:cNvSpPr/>
          <p:nvPr/>
        </p:nvSpPr>
        <p:spPr>
          <a:xfrm>
            <a:off x="1047462" y="2385119"/>
            <a:ext cx="5530120"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6" name="TextBox 5"/>
          <p:cNvSpPr txBox="1"/>
          <p:nvPr/>
        </p:nvSpPr>
        <p:spPr>
          <a:xfrm>
            <a:off x="6994509" y="2258288"/>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cxnSp>
        <p:nvCxnSpPr>
          <p:cNvPr id="7" name="Straight Arrow Connector 257"/>
          <p:cNvCxnSpPr>
            <a:stCxn id="6" idx="1"/>
            <a:endCxn id="5" idx="3"/>
          </p:cNvCxnSpPr>
          <p:nvPr/>
        </p:nvCxnSpPr>
        <p:spPr>
          <a:xfrm flipH="1">
            <a:off x="6577582" y="2519898"/>
            <a:ext cx="4169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67544" y="3122384"/>
            <a:ext cx="7776864" cy="0"/>
          </a:xfrm>
          <a:prstGeom prst="line">
            <a:avLst/>
          </a:prstGeom>
          <a:ln w="57150" cmpd="sng">
            <a:solidFill>
              <a:schemeClr val="bg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732240" y="3266400"/>
            <a:ext cx="20889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cxnSp>
        <p:nvCxnSpPr>
          <p:cNvPr id="12" name="Straight Arrow Connector 11"/>
          <p:cNvCxnSpPr/>
          <p:nvPr/>
        </p:nvCxnSpPr>
        <p:spPr>
          <a:xfrm flipH="1">
            <a:off x="1224643" y="2618328"/>
            <a:ext cx="899085" cy="497708"/>
          </a:xfrm>
          <a:prstGeom prst="straightConnector1">
            <a:avLst/>
          </a:prstGeom>
          <a:ln>
            <a:solidFill>
              <a:srgbClr val="8C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195736" y="2618328"/>
            <a:ext cx="432048" cy="504056"/>
          </a:xfrm>
          <a:prstGeom prst="straightConnector1">
            <a:avLst/>
          </a:prstGeom>
          <a:ln>
            <a:solidFill>
              <a:srgbClr val="8C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339752" y="2618328"/>
            <a:ext cx="1296144" cy="504056"/>
          </a:xfrm>
          <a:prstGeom prst="straightConnector1">
            <a:avLst/>
          </a:prstGeom>
          <a:ln>
            <a:solidFill>
              <a:srgbClr val="8C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627784" y="2618328"/>
            <a:ext cx="3528392" cy="504056"/>
          </a:xfrm>
          <a:prstGeom prst="straightConnector1">
            <a:avLst/>
          </a:prstGeom>
          <a:ln>
            <a:solidFill>
              <a:srgbClr val="8C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1378857" y="2618328"/>
            <a:ext cx="2257040" cy="4931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5" idx="2"/>
          </p:cNvCxnSpPr>
          <p:nvPr/>
        </p:nvCxnSpPr>
        <p:spPr>
          <a:xfrm flipH="1">
            <a:off x="2915816" y="2654676"/>
            <a:ext cx="896706" cy="4677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995936" y="2618328"/>
            <a:ext cx="936104"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283968" y="2618328"/>
            <a:ext cx="1368152"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644008" y="2618328"/>
            <a:ext cx="2520280"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1510270" y="2618328"/>
            <a:ext cx="3997834" cy="491456"/>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4355976" y="2618328"/>
            <a:ext cx="1296144" cy="504056"/>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5868144" y="2618328"/>
            <a:ext cx="504056" cy="504056"/>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971600" y="2915652"/>
            <a:ext cx="792088" cy="432048"/>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7" name="TextBox 36"/>
          <p:cNvSpPr txBox="1"/>
          <p:nvPr/>
        </p:nvSpPr>
        <p:spPr>
          <a:xfrm>
            <a:off x="539552" y="3419708"/>
            <a:ext cx="16176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Valid mapping</a:t>
            </a:r>
          </a:p>
        </p:txBody>
      </p:sp>
      <p:cxnSp>
        <p:nvCxnSpPr>
          <p:cNvPr id="43" name="Straight Connector 42"/>
          <p:cNvCxnSpPr/>
          <p:nvPr/>
        </p:nvCxnSpPr>
        <p:spPr>
          <a:xfrm>
            <a:off x="2946634"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918310"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638390"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7143693"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1372830"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518365" y="3120373"/>
            <a:ext cx="144016" cy="0"/>
          </a:xfrm>
          <a:prstGeom prst="line">
            <a:avLst/>
          </a:prstGeom>
          <a:ln w="57150"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227514" y="3120373"/>
            <a:ext cx="144016"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2627784" y="3122824"/>
            <a:ext cx="144016"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608680" y="3122824"/>
            <a:ext cx="144016"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124424" y="3122824"/>
            <a:ext cx="144016"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4374120" y="3122824"/>
            <a:ext cx="144016" cy="0"/>
          </a:xfrm>
          <a:prstGeom prst="line">
            <a:avLst/>
          </a:prstGeom>
          <a:ln w="57150"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358592" y="3123392"/>
            <a:ext cx="144016" cy="0"/>
          </a:xfrm>
          <a:prstGeom prst="line">
            <a:avLst/>
          </a:prstGeom>
          <a:ln w="57150"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2450269"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39" name="TextBox 38"/>
          <p:cNvSpPr txBox="1"/>
          <p:nvPr/>
        </p:nvSpPr>
        <p:spPr>
          <a:xfrm>
            <a:off x="3479302" y="3414889"/>
            <a:ext cx="18127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Invalid mapping</a:t>
            </a:r>
          </a:p>
        </p:txBody>
      </p:sp>
      <p:sp>
        <p:nvSpPr>
          <p:cNvPr id="40" name="Rectangle 39"/>
          <p:cNvSpPr/>
          <p:nvPr/>
        </p:nvSpPr>
        <p:spPr>
          <a:xfrm>
            <a:off x="3419872"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41" name="Rectangle 40"/>
          <p:cNvSpPr/>
          <p:nvPr/>
        </p:nvSpPr>
        <p:spPr>
          <a:xfrm>
            <a:off x="4355976"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42" name="Rectangle 41"/>
          <p:cNvSpPr/>
          <p:nvPr/>
        </p:nvSpPr>
        <p:spPr>
          <a:xfrm>
            <a:off x="5652120"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48" name="Rectangle 47"/>
          <p:cNvSpPr/>
          <p:nvPr/>
        </p:nvSpPr>
        <p:spPr>
          <a:xfrm>
            <a:off x="6876256"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4281066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par>
                                <p:cTn id="27" presetID="22" presetClass="entr" presetSubtype="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par>
                                <p:cTn id="33" presetID="22" presetClass="entr" presetSubtype="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500"/>
                                        <p:tgtEl>
                                          <p:spTgt spid="20"/>
                                        </p:tgtEl>
                                      </p:cBhvr>
                                    </p:animEffect>
                                  </p:childTnLst>
                                </p:cTn>
                              </p:par>
                              <p:par>
                                <p:cTn id="36" presetID="22" presetClass="entr" presetSubtype="1"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par>
                                <p:cTn id="39" presetID="22" presetClass="entr" presetSubtype="1"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par>
                                <p:cTn id="42" presetID="22" presetClass="entr" presetSubtype="1"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up)">
                                      <p:cBhvr>
                                        <p:cTn id="44" dur="500"/>
                                        <p:tgtEl>
                                          <p:spTgt spid="31"/>
                                        </p:tgtEl>
                                      </p:cBhvr>
                                    </p:animEffect>
                                  </p:childTnLst>
                                </p:cTn>
                              </p:par>
                              <p:par>
                                <p:cTn id="45" presetID="22" presetClass="entr" presetSubtype="1"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up)">
                                      <p:cBhvr>
                                        <p:cTn id="47" dur="500"/>
                                        <p:tgtEl>
                                          <p:spTgt spid="27"/>
                                        </p:tgtEl>
                                      </p:cBhvr>
                                    </p:animEffect>
                                  </p:childTnLst>
                                </p:cTn>
                              </p:par>
                              <p:par>
                                <p:cTn id="48" presetID="22" presetClass="entr" presetSubtype="1"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up)">
                                      <p:cBhvr>
                                        <p:cTn id="50" dur="500"/>
                                        <p:tgtEl>
                                          <p:spTgt spid="33"/>
                                        </p:tgtEl>
                                      </p:cBhvr>
                                    </p:animEffect>
                                  </p:childTnLst>
                                </p:cTn>
                              </p:par>
                              <p:par>
                                <p:cTn id="51" presetID="22" presetClass="entr" presetSubtype="1"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par>
                                <p:cTn id="54" presetID="22" presetClass="entr" presetSubtype="1"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up)">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checkerboard(across)">
                                      <p:cBhvr>
                                        <p:cTn id="87" dur="500"/>
                                        <p:tgtEl>
                                          <p:spTgt spid="36"/>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checkerboard(across)">
                                      <p:cBhvr>
                                        <p:cTn id="95" dur="500"/>
                                        <p:tgtEl>
                                          <p:spTgt spid="38"/>
                                        </p:tgtEl>
                                      </p:cBhvr>
                                    </p:animEffect>
                                  </p:childTnLst>
                                </p:cTn>
                              </p:par>
                              <p:par>
                                <p:cTn id="96" presetID="5" presetClass="entr" presetSubtype="10" fill="hold" grpId="0" nodeType="with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checkerboard(across)">
                                      <p:cBhvr>
                                        <p:cTn id="98" dur="500"/>
                                        <p:tgtEl>
                                          <p:spTgt spid="40"/>
                                        </p:tgtEl>
                                      </p:cBhvr>
                                    </p:animEffect>
                                  </p:childTnLst>
                                </p:cTn>
                              </p:par>
                              <p:par>
                                <p:cTn id="99" presetID="5" presetClass="entr" presetSubtype="10" fill="hold" grpId="0" nodeType="with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checkerboard(across)">
                                      <p:cBhvr>
                                        <p:cTn id="101" dur="500"/>
                                        <p:tgtEl>
                                          <p:spTgt spid="41"/>
                                        </p:tgtEl>
                                      </p:cBhvr>
                                    </p:animEffect>
                                  </p:childTnLst>
                                </p:cTn>
                              </p:par>
                              <p:par>
                                <p:cTn id="102" presetID="5" presetClass="entr" presetSubtype="10" fill="hold" grpId="0" nodeType="with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checkerboard(across)">
                                      <p:cBhvr>
                                        <p:cTn id="104" dur="500"/>
                                        <p:tgtEl>
                                          <p:spTgt spid="42"/>
                                        </p:tgtEl>
                                      </p:cBhvr>
                                    </p:animEffect>
                                  </p:childTnLst>
                                </p:cTn>
                              </p:par>
                              <p:par>
                                <p:cTn id="105" presetID="5" presetClass="entr" presetSubtype="10" fill="hold" grpId="0"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checkerboard(across)">
                                      <p:cBhvr>
                                        <p:cTn id="107" dur="500"/>
                                        <p:tgtEl>
                                          <p:spTgt spid="48"/>
                                        </p:tgtEl>
                                      </p:cBhvr>
                                    </p:animEffect>
                                  </p:childTnLst>
                                </p:cTn>
                              </p:par>
                            </p:childTnLst>
                          </p:cTn>
                        </p:par>
                        <p:par>
                          <p:cTn id="108" fill="hold">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
                                            <p:txEl>
                                              <p:pRg st="7" end="7"/>
                                            </p:txEl>
                                          </p:spTgt>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P spid="36" grpId="0" animBg="1"/>
      <p:bldP spid="37" grpId="0"/>
      <p:bldP spid="38" grpId="0" animBg="1"/>
      <p:bldP spid="39" grpId="0"/>
      <p:bldP spid="40" grpId="0" animBg="1"/>
      <p:bldP spid="41" grpId="0" animBg="1"/>
      <p:bldP spid="42" grpId="0" animBg="1"/>
      <p:bldP spid="4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2524125" y="4620782"/>
            <a:ext cx="2017909" cy="22116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1" name="TextBox 70"/>
          <p:cNvSpPr txBox="1"/>
          <p:nvPr/>
        </p:nvSpPr>
        <p:spPr>
          <a:xfrm>
            <a:off x="2528316" y="4622318"/>
            <a:ext cx="2017909" cy="22116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3" name="TextBox 72"/>
          <p:cNvSpPr txBox="1"/>
          <p:nvPr/>
        </p:nvSpPr>
        <p:spPr>
          <a:xfrm>
            <a:off x="2526865" y="4622318"/>
            <a:ext cx="2017909" cy="22116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2" name="矩形 71"/>
          <p:cNvSpPr/>
          <p:nvPr/>
        </p:nvSpPr>
        <p:spPr>
          <a:xfrm>
            <a:off x="4032482" y="2990885"/>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12</a:t>
            </a:r>
          </a:p>
        </p:txBody>
      </p:sp>
      <p:sp>
        <p:nvSpPr>
          <p:cNvPr id="2" name="标题 1"/>
          <p:cNvSpPr>
            <a:spLocks noGrp="1"/>
          </p:cNvSpPr>
          <p:nvPr>
            <p:ph type="title"/>
          </p:nvPr>
        </p:nvSpPr>
        <p:spPr/>
        <p:txBody>
          <a:bodyPr/>
          <a:lstStyle/>
          <a:p>
            <a:r>
              <a:rPr lang="en-US" dirty="0"/>
              <a:t>Adjacency Filtering (AF)</a:t>
            </a:r>
          </a:p>
        </p:txBody>
      </p:sp>
      <p:graphicFrame>
        <p:nvGraphicFramePr>
          <p:cNvPr id="53" name="内容占位符 52"/>
          <p:cNvGraphicFramePr>
            <a:graphicFrameLocks noGrp="1"/>
          </p:cNvGraphicFramePr>
          <p:nvPr>
            <p:ph idx="1"/>
          </p:nvPr>
        </p:nvGraphicFramePr>
        <p:xfrm>
          <a:off x="2524565" y="4180830"/>
          <a:ext cx="1615388" cy="213360"/>
        </p:xfrm>
        <a:graphic>
          <a:graphicData uri="http://schemas.openxmlformats.org/drawingml/2006/table">
            <a:tbl>
              <a:tblPr firstRow="1" bandRow="1">
                <a:tableStyleId>{5C22544A-7EE6-4342-B048-85BDC9FD1C3A}</a:tableStyleId>
              </a:tblPr>
              <a:tblGrid>
                <a:gridCol w="403847">
                  <a:extLst>
                    <a:ext uri="{9D8B030D-6E8A-4147-A177-3AD203B41FA5}">
                      <a16:colId xmlns:a16="http://schemas.microsoft.com/office/drawing/2014/main" val="20000"/>
                    </a:ext>
                  </a:extLst>
                </a:gridCol>
                <a:gridCol w="403847">
                  <a:extLst>
                    <a:ext uri="{9D8B030D-6E8A-4147-A177-3AD203B41FA5}">
                      <a16:colId xmlns:a16="http://schemas.microsoft.com/office/drawing/2014/main" val="20001"/>
                    </a:ext>
                  </a:extLst>
                </a:gridCol>
                <a:gridCol w="403847">
                  <a:extLst>
                    <a:ext uri="{9D8B030D-6E8A-4147-A177-3AD203B41FA5}">
                      <a16:colId xmlns:a16="http://schemas.microsoft.com/office/drawing/2014/main" val="20002"/>
                    </a:ext>
                  </a:extLst>
                </a:gridCol>
                <a:gridCol w="403847">
                  <a:extLst>
                    <a:ext uri="{9D8B030D-6E8A-4147-A177-3AD203B41FA5}">
                      <a16:colId xmlns:a16="http://schemas.microsoft.com/office/drawing/2014/main" val="20003"/>
                    </a:ext>
                  </a:extLst>
                </a:gridCol>
              </a:tblGrid>
              <a:tr h="181213">
                <a:tc>
                  <a:txBody>
                    <a:bodyPr/>
                    <a:lstStyle/>
                    <a:p>
                      <a:r>
                        <a:rPr lang="en-US" sz="800" b="0" dirty="0">
                          <a:solidFill>
                            <a:schemeClr val="accent1">
                              <a:lumMod val="75000"/>
                            </a:schemeClr>
                          </a:solidFill>
                        </a:rPr>
                        <a:t>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324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557</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940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81"/>
          <p:cNvSpPr/>
          <p:nvPr/>
        </p:nvSpPr>
        <p:spPr>
          <a:xfrm>
            <a:off x="353145" y="1088395"/>
            <a:ext cx="5530120"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7" name="Rectangle 85"/>
          <p:cNvSpPr/>
          <p:nvPr/>
        </p:nvSpPr>
        <p:spPr>
          <a:xfrm>
            <a:off x="983621" y="1977948"/>
            <a:ext cx="1906831"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8" name="Rectangle 86"/>
          <p:cNvSpPr/>
          <p:nvPr/>
        </p:nvSpPr>
        <p:spPr>
          <a:xfrm>
            <a:off x="1763688" y="1857546"/>
            <a:ext cx="1820157"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9" name="Down Arrow 88"/>
          <p:cNvSpPr/>
          <p:nvPr/>
        </p:nvSpPr>
        <p:spPr>
          <a:xfrm>
            <a:off x="1157062" y="1480668"/>
            <a:ext cx="693393" cy="3077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ahoma"/>
              <a:ea typeface="+mn-ea"/>
              <a:cs typeface="+mn-cs"/>
            </a:endParaRPr>
          </a:p>
        </p:txBody>
      </p:sp>
      <p:sp>
        <p:nvSpPr>
          <p:cNvPr id="16" name="Rectangle 95"/>
          <p:cNvSpPr/>
          <p:nvPr/>
        </p:nvSpPr>
        <p:spPr>
          <a:xfrm>
            <a:off x="5829529" y="2722323"/>
            <a:ext cx="2258027" cy="907048"/>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6633">
                    <a:lumMod val="75000"/>
                  </a:srgbClr>
                </a:solidFill>
                <a:effectLst/>
                <a:uLnTx/>
                <a:uFillTx/>
                <a:latin typeface="Tahoma"/>
                <a:ea typeface="+mn-ea"/>
                <a:cs typeface="+mn-cs"/>
              </a:rPr>
              <a:t>Reference Genome</a:t>
            </a:r>
          </a:p>
        </p:txBody>
      </p:sp>
      <p:sp>
        <p:nvSpPr>
          <p:cNvPr id="23" name="Down Arrow 102"/>
          <p:cNvSpPr/>
          <p:nvPr/>
        </p:nvSpPr>
        <p:spPr>
          <a:xfrm>
            <a:off x="1230402" y="2496340"/>
            <a:ext cx="511398" cy="29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103"/>
          <p:cNvSpPr/>
          <p:nvPr/>
        </p:nvSpPr>
        <p:spPr>
          <a:xfrm>
            <a:off x="594180" y="2885425"/>
            <a:ext cx="1765224" cy="976956"/>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Hash Table (HT)</a:t>
            </a:r>
          </a:p>
        </p:txBody>
      </p:sp>
      <p:sp>
        <p:nvSpPr>
          <p:cNvPr id="25" name="Down Arrow 104"/>
          <p:cNvSpPr/>
          <p:nvPr/>
        </p:nvSpPr>
        <p:spPr>
          <a:xfrm rot="16200000">
            <a:off x="4905401" y="2920547"/>
            <a:ext cx="511398" cy="54999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TextBox 34"/>
          <p:cNvSpPr txBox="1"/>
          <p:nvPr/>
        </p:nvSpPr>
        <p:spPr>
          <a:xfrm>
            <a:off x="6300192" y="961564"/>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sp>
        <p:nvSpPr>
          <p:cNvPr id="36" name="TextBox 35"/>
          <p:cNvSpPr txBox="1"/>
          <p:nvPr/>
        </p:nvSpPr>
        <p:spPr>
          <a:xfrm>
            <a:off x="4010283" y="1730852"/>
            <a:ext cx="12582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k-</a:t>
            </a:r>
            <a:r>
              <a:rPr kumimoji="0" lang="en-US" sz="2800" b="0" i="0" u="none" strike="noStrike" kern="1200" cap="none" spc="0" normalizeH="0" baseline="0" noProof="0" dirty="0" err="1">
                <a:ln>
                  <a:noFill/>
                </a:ln>
                <a:solidFill>
                  <a:srgbClr val="000000"/>
                </a:solidFill>
                <a:effectLst/>
                <a:uLnTx/>
                <a:uFillTx/>
                <a:latin typeface="Tahoma"/>
                <a:ea typeface="+mn-ea"/>
                <a:cs typeface="+mn-cs"/>
              </a:rPr>
              <a:t>mers</a:t>
            </a:r>
            <a:endParaRPr kumimoji="0" lang="en-US" sz="2800" b="0" i="0" u="none" strike="noStrike" kern="1200" cap="none" spc="0" normalizeH="0" baseline="0" noProof="0" dirty="0">
              <a:ln>
                <a:noFill/>
              </a:ln>
              <a:solidFill>
                <a:srgbClr val="000000"/>
              </a:solidFill>
              <a:effectLst/>
              <a:uLnTx/>
              <a:uFillTx/>
              <a:latin typeface="Tahoma"/>
              <a:ea typeface="+mn-ea"/>
              <a:cs typeface="+mn-cs"/>
            </a:endParaRPr>
          </a:p>
        </p:txBody>
      </p:sp>
      <p:cxnSp>
        <p:nvCxnSpPr>
          <p:cNvPr id="39" name="Straight Arrow Connector 257"/>
          <p:cNvCxnSpPr>
            <a:stCxn id="35" idx="1"/>
            <a:endCxn id="5" idx="3"/>
          </p:cNvCxnSpPr>
          <p:nvPr/>
        </p:nvCxnSpPr>
        <p:spPr>
          <a:xfrm flipH="1">
            <a:off x="5883265" y="1223174"/>
            <a:ext cx="4169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259"/>
          <p:cNvCxnSpPr>
            <a:stCxn id="36" idx="1"/>
            <a:endCxn id="8" idx="3"/>
          </p:cNvCxnSpPr>
          <p:nvPr/>
        </p:nvCxnSpPr>
        <p:spPr>
          <a:xfrm flipH="1" flipV="1">
            <a:off x="3583845" y="1992325"/>
            <a:ext cx="426438" cy="1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Rectangle 84"/>
          <p:cNvSpPr/>
          <p:nvPr/>
        </p:nvSpPr>
        <p:spPr>
          <a:xfrm>
            <a:off x="210190" y="4154427"/>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sp>
        <p:nvSpPr>
          <p:cNvPr id="49" name="Rectangle 85"/>
          <p:cNvSpPr/>
          <p:nvPr/>
        </p:nvSpPr>
        <p:spPr>
          <a:xfrm>
            <a:off x="210190" y="4580204"/>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50" name="Rectangle 86"/>
          <p:cNvSpPr/>
          <p:nvPr/>
        </p:nvSpPr>
        <p:spPr>
          <a:xfrm>
            <a:off x="203554" y="5050883"/>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graphicFrame>
        <p:nvGraphicFramePr>
          <p:cNvPr id="57" name="内容占位符 52"/>
          <p:cNvGraphicFramePr>
            <a:graphicFrameLocks/>
          </p:cNvGraphicFramePr>
          <p:nvPr/>
        </p:nvGraphicFramePr>
        <p:xfrm>
          <a:off x="2524565" y="4626444"/>
          <a:ext cx="2009335" cy="213360"/>
        </p:xfrm>
        <a:graphic>
          <a:graphicData uri="http://schemas.openxmlformats.org/drawingml/2006/table">
            <a:tbl>
              <a:tblPr firstRow="1" bandRow="1">
                <a:tableStyleId>{5C22544A-7EE6-4342-B048-85BDC9FD1C3A}</a:tableStyleId>
              </a:tblPr>
              <a:tblGrid>
                <a:gridCol w="401867">
                  <a:extLst>
                    <a:ext uri="{9D8B030D-6E8A-4147-A177-3AD203B41FA5}">
                      <a16:colId xmlns:a16="http://schemas.microsoft.com/office/drawing/2014/main" val="20000"/>
                    </a:ext>
                  </a:extLst>
                </a:gridCol>
                <a:gridCol w="401867">
                  <a:extLst>
                    <a:ext uri="{9D8B030D-6E8A-4147-A177-3AD203B41FA5}">
                      <a16:colId xmlns:a16="http://schemas.microsoft.com/office/drawing/2014/main" val="20001"/>
                    </a:ext>
                  </a:extLst>
                </a:gridCol>
                <a:gridCol w="401867">
                  <a:extLst>
                    <a:ext uri="{9D8B030D-6E8A-4147-A177-3AD203B41FA5}">
                      <a16:colId xmlns:a16="http://schemas.microsoft.com/office/drawing/2014/main" val="20002"/>
                    </a:ext>
                  </a:extLst>
                </a:gridCol>
                <a:gridCol w="401867">
                  <a:extLst>
                    <a:ext uri="{9D8B030D-6E8A-4147-A177-3AD203B41FA5}">
                      <a16:colId xmlns:a16="http://schemas.microsoft.com/office/drawing/2014/main" val="20003"/>
                    </a:ext>
                  </a:extLst>
                </a:gridCol>
                <a:gridCol w="401867">
                  <a:extLst>
                    <a:ext uri="{9D8B030D-6E8A-4147-A177-3AD203B41FA5}">
                      <a16:colId xmlns:a16="http://schemas.microsoft.com/office/drawing/2014/main" val="20004"/>
                    </a:ext>
                  </a:extLst>
                </a:gridCol>
              </a:tblGrid>
              <a:tr h="181213">
                <a:tc>
                  <a:txBody>
                    <a:bodyPr/>
                    <a:lstStyle/>
                    <a:p>
                      <a:r>
                        <a:rPr lang="en-US" sz="800" b="0" baseline="0" dirty="0">
                          <a:solidFill>
                            <a:schemeClr val="accent1">
                              <a:lumMod val="75000"/>
                            </a:schemeClr>
                          </a:solidFill>
                        </a:rPr>
                        <a:t>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chemeClr val="accent1">
                              <a:lumMod val="75000"/>
                            </a:schemeClr>
                          </a:solidFill>
                        </a:rPr>
                        <a:t>459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baseline="0" dirty="0">
                          <a:solidFill>
                            <a:schemeClr val="accent1">
                              <a:lumMod val="75000"/>
                            </a:schemeClr>
                          </a:solidFill>
                        </a:rPr>
                        <a:t>744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baseline="0" dirty="0">
                          <a:solidFill>
                            <a:schemeClr val="accent1">
                              <a:lumMod val="75000"/>
                            </a:schemeClr>
                          </a:solidFill>
                        </a:rPr>
                        <a:t>988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baseline="0" dirty="0">
                          <a:solidFill>
                            <a:schemeClr val="accent1">
                              <a:lumMod val="75000"/>
                            </a:schemeClr>
                          </a:solidFill>
                        </a:rPr>
                        <a:t>989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58" name="内容占位符 52"/>
          <p:cNvGraphicFramePr>
            <a:graphicFrameLocks/>
          </p:cNvGraphicFramePr>
          <p:nvPr/>
        </p:nvGraphicFramePr>
        <p:xfrm>
          <a:off x="2524565" y="5102959"/>
          <a:ext cx="1205601" cy="213360"/>
        </p:xfrm>
        <a:graphic>
          <a:graphicData uri="http://schemas.openxmlformats.org/drawingml/2006/table">
            <a:tbl>
              <a:tblPr firstRow="1" bandRow="1">
                <a:tableStyleId>{5C22544A-7EE6-4342-B048-85BDC9FD1C3A}</a:tableStyleId>
              </a:tblPr>
              <a:tblGrid>
                <a:gridCol w="401867">
                  <a:extLst>
                    <a:ext uri="{9D8B030D-6E8A-4147-A177-3AD203B41FA5}">
                      <a16:colId xmlns:a16="http://schemas.microsoft.com/office/drawing/2014/main" val="20000"/>
                    </a:ext>
                  </a:extLst>
                </a:gridCol>
                <a:gridCol w="401867">
                  <a:extLst>
                    <a:ext uri="{9D8B030D-6E8A-4147-A177-3AD203B41FA5}">
                      <a16:colId xmlns:a16="http://schemas.microsoft.com/office/drawing/2014/main" val="20001"/>
                    </a:ext>
                  </a:extLst>
                </a:gridCol>
                <a:gridCol w="401867">
                  <a:extLst>
                    <a:ext uri="{9D8B030D-6E8A-4147-A177-3AD203B41FA5}">
                      <a16:colId xmlns:a16="http://schemas.microsoft.com/office/drawing/2014/main" val="20002"/>
                    </a:ext>
                  </a:extLst>
                </a:gridCol>
              </a:tblGrid>
              <a:tr h="181213">
                <a:tc>
                  <a:txBody>
                    <a:bodyPr/>
                    <a:lstStyle/>
                    <a:p>
                      <a:r>
                        <a:rPr lang="en-US" sz="800" b="0" dirty="0">
                          <a:solidFill>
                            <a:schemeClr val="accent1"/>
                          </a:solidFill>
                        </a:rPr>
                        <a:t>36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solidFill>
                        </a:rPr>
                        <a:t>535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solidFill>
                        </a:rPr>
                        <a:t>123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60" name="直接箭头连接符 59"/>
          <p:cNvCxnSpPr>
            <a:stCxn id="48" idx="3"/>
            <a:endCxn id="53" idx="1"/>
          </p:cNvCxnSpPr>
          <p:nvPr/>
        </p:nvCxnSpPr>
        <p:spPr>
          <a:xfrm flipV="1">
            <a:off x="2290369" y="4287510"/>
            <a:ext cx="234196" cy="16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stCxn id="49" idx="3"/>
            <a:endCxn id="57" idx="1"/>
          </p:cNvCxnSpPr>
          <p:nvPr/>
        </p:nvCxnSpPr>
        <p:spPr>
          <a:xfrm>
            <a:off x="2283733" y="4726973"/>
            <a:ext cx="240832" cy="61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a:stCxn id="50" idx="3"/>
            <a:endCxn id="58" idx="1"/>
          </p:cNvCxnSpPr>
          <p:nvPr/>
        </p:nvCxnSpPr>
        <p:spPr>
          <a:xfrm>
            <a:off x="2283733" y="5209639"/>
            <a:ext cx="2408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2429989" y="4125278"/>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Down Arrow 96"/>
          <p:cNvSpPr/>
          <p:nvPr/>
        </p:nvSpPr>
        <p:spPr>
          <a:xfrm>
            <a:off x="6745121" y="3711177"/>
            <a:ext cx="561788" cy="26140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Rectangle 101"/>
          <p:cNvSpPr/>
          <p:nvPr/>
        </p:nvSpPr>
        <p:spPr>
          <a:xfrm>
            <a:off x="4774797" y="4195843"/>
            <a:ext cx="4333707" cy="269557"/>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812F"/>
                </a:solidFill>
                <a:effectLst/>
                <a:uLnTx/>
                <a:uFillTx/>
                <a:latin typeface="Tahoma"/>
                <a:ea typeface="+mn-ea"/>
                <a:cs typeface="+mn-cs"/>
              </a:rPr>
              <a:t>…</a:t>
            </a:r>
            <a:r>
              <a:rPr kumimoji="0" lang="en-US" sz="14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1400" b="0" i="0" u="none" strike="noStrike" kern="1200" cap="none" spc="0" normalizeH="0" baseline="0" noProof="0" dirty="0">
                <a:ln>
                  <a:noFill/>
                </a:ln>
                <a:solidFill>
                  <a:srgbClr val="35742A"/>
                </a:solidFill>
                <a:effectLst/>
                <a:uLnTx/>
                <a:uFillTx/>
                <a:latin typeface="Tahoma"/>
                <a:ea typeface="+mn-ea"/>
                <a:cs typeface="+mn-cs"/>
              </a:rPr>
              <a:t>TTTTTTTTTTTT</a:t>
            </a:r>
            <a:r>
              <a:rPr kumimoji="0" lang="en-US" sz="1400" b="0" i="0" u="none" strike="noStrike" kern="1200" cap="none" spc="0" normalizeH="0" baseline="0" noProof="0" dirty="0">
                <a:ln>
                  <a:noFill/>
                </a:ln>
                <a:solidFill>
                  <a:srgbClr val="FFFFFF">
                    <a:lumMod val="75000"/>
                  </a:srgbClr>
                </a:solidFill>
                <a:effectLst/>
                <a:uLnTx/>
                <a:uFillTx/>
                <a:latin typeface="Tahoma"/>
                <a:ea typeface="+mn-ea"/>
                <a:cs typeface="+mn-cs"/>
              </a:rPr>
              <a:t>…</a:t>
            </a:r>
            <a:endParaRPr kumimoji="0" lang="en-US" sz="1400" b="0" i="0" u="none" strike="noStrike" kern="1200" cap="none" spc="0" normalizeH="0" baseline="0" noProof="0" dirty="0">
              <a:ln>
                <a:solidFill>
                  <a:srgbClr val="3B812F"/>
                </a:solidFill>
              </a:ln>
              <a:solidFill>
                <a:srgbClr val="FFFFFF">
                  <a:lumMod val="75000"/>
                </a:srgbClr>
              </a:solidFill>
              <a:effectLst/>
              <a:uLnTx/>
              <a:uFillTx/>
              <a:latin typeface="Tahoma"/>
              <a:ea typeface="+mn-ea"/>
              <a:cs typeface="+mn-cs"/>
            </a:endParaRPr>
          </a:p>
        </p:txBody>
      </p:sp>
      <p:cxnSp>
        <p:nvCxnSpPr>
          <p:cNvPr id="74" name="直接箭头连接符 73"/>
          <p:cNvCxnSpPr>
            <a:stCxn id="72" idx="2"/>
          </p:cNvCxnSpPr>
          <p:nvPr/>
        </p:nvCxnSpPr>
        <p:spPr>
          <a:xfrm rot="16200000" flipH="1">
            <a:off x="4285079" y="3358103"/>
            <a:ext cx="894950" cy="83102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75" name="Rectangle 81"/>
          <p:cNvSpPr/>
          <p:nvPr/>
        </p:nvSpPr>
        <p:spPr>
          <a:xfrm>
            <a:off x="4774797" y="4941168"/>
            <a:ext cx="4333707" cy="311006"/>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504D"/>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C0504D"/>
                </a:solidFill>
                <a:effectLst/>
                <a:uLnTx/>
                <a:uFillTx/>
                <a:latin typeface="Tahoma"/>
                <a:ea typeface="+mn-ea"/>
                <a:cs typeface="+mn-cs"/>
              </a:rPr>
              <a:t>AAAAAAAA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14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14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6" name="Rectangle 84"/>
          <p:cNvSpPr/>
          <p:nvPr/>
        </p:nvSpPr>
        <p:spPr>
          <a:xfrm>
            <a:off x="203554" y="2121389"/>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cxnSp>
        <p:nvCxnSpPr>
          <p:cNvPr id="66" name="直接箭头连接符 73"/>
          <p:cNvCxnSpPr>
            <a:stCxn id="67" idx="0"/>
            <a:endCxn id="72" idx="2"/>
          </p:cNvCxnSpPr>
          <p:nvPr/>
        </p:nvCxnSpPr>
        <p:spPr>
          <a:xfrm rot="5400000" flipH="1" flipV="1">
            <a:off x="3116227" y="2924462"/>
            <a:ext cx="799140" cy="1602493"/>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直接箭头连接符 73"/>
          <p:cNvCxnSpPr>
            <a:endCxn id="72" idx="1"/>
          </p:cNvCxnSpPr>
          <p:nvPr/>
        </p:nvCxnSpPr>
        <p:spPr>
          <a:xfrm rot="5400000" flipH="1" flipV="1">
            <a:off x="3104472" y="3197269"/>
            <a:ext cx="966767" cy="889254"/>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80" name="矩形 71"/>
          <p:cNvSpPr/>
          <p:nvPr/>
        </p:nvSpPr>
        <p:spPr>
          <a:xfrm>
            <a:off x="4032482" y="2996952"/>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324</a:t>
            </a:r>
          </a:p>
        </p:txBody>
      </p:sp>
      <p:sp>
        <p:nvSpPr>
          <p:cNvPr id="81" name="矩形 66"/>
          <p:cNvSpPr/>
          <p:nvPr/>
        </p:nvSpPr>
        <p:spPr>
          <a:xfrm>
            <a:off x="2429989" y="4559346"/>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2" name="矩形 66"/>
          <p:cNvSpPr/>
          <p:nvPr/>
        </p:nvSpPr>
        <p:spPr>
          <a:xfrm>
            <a:off x="2429989" y="5033142"/>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2" name="Rectangle 61"/>
          <p:cNvSpPr/>
          <p:nvPr/>
        </p:nvSpPr>
        <p:spPr>
          <a:xfrm>
            <a:off x="5076056" y="3972584"/>
            <a:ext cx="157052" cy="15269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 name="TextBox 2"/>
          <p:cNvSpPr txBox="1"/>
          <p:nvPr/>
        </p:nvSpPr>
        <p:spPr>
          <a:xfrm>
            <a:off x="4098073" y="3613123"/>
            <a:ext cx="634481"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24?</a:t>
            </a:r>
          </a:p>
        </p:txBody>
      </p:sp>
      <p:sp>
        <p:nvSpPr>
          <p:cNvPr id="41" name="TextBox 40"/>
          <p:cNvSpPr txBox="1"/>
          <p:nvPr/>
        </p:nvSpPr>
        <p:spPr>
          <a:xfrm>
            <a:off x="2526506" y="4621027"/>
            <a:ext cx="2017909" cy="22116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2" name="TextBox 41"/>
          <p:cNvSpPr txBox="1"/>
          <p:nvPr/>
        </p:nvSpPr>
        <p:spPr>
          <a:xfrm>
            <a:off x="4096485" y="3612328"/>
            <a:ext cx="634481"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a:t>
            </a:r>
          </a:p>
        </p:txBody>
      </p:sp>
      <p:sp>
        <p:nvSpPr>
          <p:cNvPr id="4" name="Rectangle 3"/>
          <p:cNvSpPr/>
          <p:nvPr/>
        </p:nvSpPr>
        <p:spPr>
          <a:xfrm>
            <a:off x="2529007" y="4615154"/>
            <a:ext cx="391251" cy="221165"/>
          </a:xfrm>
          <a:prstGeom prst="rect">
            <a:avLst/>
          </a:prstGeom>
          <a:solidFill>
            <a:srgbClr val="FF1919">
              <a:alpha val="25098"/>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44" name="Rectangle 43"/>
          <p:cNvSpPr/>
          <p:nvPr/>
        </p:nvSpPr>
        <p:spPr>
          <a:xfrm>
            <a:off x="2530883" y="5098402"/>
            <a:ext cx="391251" cy="221165"/>
          </a:xfrm>
          <a:prstGeom prst="rect">
            <a:avLst/>
          </a:prstGeom>
          <a:solidFill>
            <a:srgbClr val="FF1919">
              <a:alpha val="25098"/>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45" name="TextBox 44"/>
          <p:cNvSpPr txBox="1"/>
          <p:nvPr/>
        </p:nvSpPr>
        <p:spPr>
          <a:xfrm>
            <a:off x="4096485" y="3603252"/>
            <a:ext cx="734711"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336?</a:t>
            </a:r>
          </a:p>
        </p:txBody>
      </p:sp>
      <p:sp>
        <p:nvSpPr>
          <p:cNvPr id="52" name="矩形 71"/>
          <p:cNvSpPr/>
          <p:nvPr/>
        </p:nvSpPr>
        <p:spPr>
          <a:xfrm>
            <a:off x="4031100" y="299427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cxnSp>
        <p:nvCxnSpPr>
          <p:cNvPr id="11" name="Straight Arrow Connector 10"/>
          <p:cNvCxnSpPr/>
          <p:nvPr/>
        </p:nvCxnSpPr>
        <p:spPr>
          <a:xfrm>
            <a:off x="539552" y="1221135"/>
            <a:ext cx="1872208" cy="0"/>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195736" y="1268760"/>
            <a:ext cx="6078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+12</a:t>
            </a:r>
          </a:p>
        </p:txBody>
      </p:sp>
      <p:cxnSp>
        <p:nvCxnSpPr>
          <p:cNvPr id="54" name="Straight Arrow Connector 53"/>
          <p:cNvCxnSpPr/>
          <p:nvPr/>
        </p:nvCxnSpPr>
        <p:spPr>
          <a:xfrm flipV="1">
            <a:off x="549077" y="1212850"/>
            <a:ext cx="3660973" cy="7502"/>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820125" y="1268760"/>
            <a:ext cx="6046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+24</a:t>
            </a:r>
          </a:p>
        </p:txBody>
      </p:sp>
      <p:sp>
        <p:nvSpPr>
          <p:cNvPr id="56" name="矩形 71"/>
          <p:cNvSpPr/>
          <p:nvPr/>
        </p:nvSpPr>
        <p:spPr>
          <a:xfrm>
            <a:off x="4033619" y="299633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557</a:t>
            </a:r>
          </a:p>
        </p:txBody>
      </p:sp>
      <p:sp>
        <p:nvSpPr>
          <p:cNvPr id="59" name="TextBox 58"/>
          <p:cNvSpPr txBox="1"/>
          <p:nvPr/>
        </p:nvSpPr>
        <p:spPr>
          <a:xfrm>
            <a:off x="4096272" y="3600476"/>
            <a:ext cx="736300"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569?</a:t>
            </a:r>
          </a:p>
        </p:txBody>
      </p:sp>
      <p:sp>
        <p:nvSpPr>
          <p:cNvPr id="64" name="矩形 71"/>
          <p:cNvSpPr/>
          <p:nvPr/>
        </p:nvSpPr>
        <p:spPr>
          <a:xfrm>
            <a:off x="4030261" y="299427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940</a:t>
            </a:r>
          </a:p>
        </p:txBody>
      </p:sp>
      <p:sp>
        <p:nvSpPr>
          <p:cNvPr id="68" name="TextBox 67"/>
          <p:cNvSpPr txBox="1"/>
          <p:nvPr/>
        </p:nvSpPr>
        <p:spPr>
          <a:xfrm>
            <a:off x="4103137" y="3601995"/>
            <a:ext cx="736300"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952?</a:t>
            </a:r>
          </a:p>
        </p:txBody>
      </p:sp>
      <p:sp>
        <p:nvSpPr>
          <p:cNvPr id="15" name="TextBox 14"/>
          <p:cNvSpPr txBox="1"/>
          <p:nvPr/>
        </p:nvSpPr>
        <p:spPr>
          <a:xfrm>
            <a:off x="3995936" y="4365104"/>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Zapf Dingbats"/>
                <a:ea typeface="Zapf Dingbats"/>
                <a:cs typeface="Zapf Dingbats"/>
                <a:sym typeface="Zapf Dingbats"/>
              </a:rPr>
              <a:t>✗</a:t>
            </a:r>
            <a:endParaRPr kumimoji="0" lang="en-US" sz="2400" b="0" i="0" u="none" strike="noStrike" kern="1200" cap="none" spc="0" normalizeH="0" baseline="0" noProof="0" dirty="0">
              <a:ln>
                <a:noFill/>
              </a:ln>
              <a:solidFill>
                <a:srgbClr val="FF0000"/>
              </a:solidFill>
              <a:effectLst/>
              <a:uLnTx/>
              <a:uFillTx/>
              <a:latin typeface="Tahoma"/>
              <a:ea typeface="+mn-ea"/>
              <a:cs typeface="+mn-cs"/>
            </a:endParaRPr>
          </a:p>
        </p:txBody>
      </p:sp>
      <p:sp>
        <p:nvSpPr>
          <p:cNvPr id="76" name="TextBox 75"/>
          <p:cNvSpPr txBox="1"/>
          <p:nvPr/>
        </p:nvSpPr>
        <p:spPr>
          <a:xfrm>
            <a:off x="2526631" y="5103996"/>
            <a:ext cx="1207855" cy="223139"/>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7" name="Slide Number Placeholder 3"/>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90994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7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left)">
                                      <p:cBhvr>
                                        <p:cTn id="34" dur="500"/>
                                        <p:tgtEl>
                                          <p:spTgt spid="54"/>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55"/>
                                        </p:tgtEl>
                                        <p:attrNameLst>
                                          <p:attrName>style.visibility</p:attrName>
                                        </p:attrNameLst>
                                      </p:cBhvr>
                                      <p:to>
                                        <p:strVal val="visible"/>
                                      </p:to>
                                    </p:set>
                                  </p:childTnLst>
                                </p:cTn>
                              </p:par>
                              <p:par>
                                <p:cTn id="38" presetID="1" presetClass="exit" presetSubtype="0" fill="hold" grpId="1" nodeType="withEffect">
                                  <p:stCondLst>
                                    <p:cond delay="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76"/>
                                        </p:tgtEl>
                                        <p:attrNameLst>
                                          <p:attrName>style.visibility</p:attrName>
                                        </p:attrNameLst>
                                      </p:cBhvr>
                                      <p:to>
                                        <p:strVal val="visible"/>
                                      </p:to>
                                    </p:set>
                                  </p:childTnLst>
                                </p:cTn>
                              </p:par>
                              <p:par>
                                <p:cTn id="44" presetID="1" presetClass="exit" presetSubtype="0" fill="hold" grpId="1" nodeType="withEffect">
                                  <p:stCondLst>
                                    <p:cond delay="0"/>
                                  </p:stCondLst>
                                  <p:childTnLst>
                                    <p:set>
                                      <p:cBhvr>
                                        <p:cTn id="45" dur="1" fill="hold">
                                          <p:stCondLst>
                                            <p:cond delay="0"/>
                                          </p:stCondLst>
                                        </p:cTn>
                                        <p:tgtEl>
                                          <p:spTgt spid="41"/>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44"/>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par>
                                <p:cTn id="60" presetID="1" presetClass="exit" presetSubtype="0" fill="hold" grpId="1" nodeType="withEffect">
                                  <p:stCondLst>
                                    <p:cond delay="0"/>
                                  </p:stCondLst>
                                  <p:childTnLst>
                                    <p:set>
                                      <p:cBhvr>
                                        <p:cTn id="61" dur="1" fill="hold">
                                          <p:stCondLst>
                                            <p:cond delay="0"/>
                                          </p:stCondLst>
                                        </p:cTn>
                                        <p:tgtEl>
                                          <p:spTgt spid="42"/>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7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9"/>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74"/>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7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4.72222E-6 7.40741E-7 L 0.39496 -0.00046 " pathEditMode="relative" rAng="0" ptsTypes="AA">
                                      <p:cBhvr>
                                        <p:cTn id="81" dur="500" fill="hold"/>
                                        <p:tgtEl>
                                          <p:spTgt spid="62"/>
                                        </p:tgtEl>
                                        <p:attrNameLst>
                                          <p:attrName>ppt_x</p:attrName>
                                          <p:attrName>ppt_y</p:attrName>
                                        </p:attrNameLst>
                                      </p:cBhvr>
                                      <p:rCtr x="19740" y="-23"/>
                                    </p:animMotion>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25"/>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69"/>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70"/>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75"/>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74"/>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62"/>
                                        </p:tgtEl>
                                        <p:attrNameLst>
                                          <p:attrName>style.visibility</p:attrName>
                                        </p:attrNameLst>
                                      </p:cBhvr>
                                      <p:to>
                                        <p:strVal val="hidden"/>
                                      </p:to>
                                    </p:set>
                                  </p:childTnLst>
                                </p:cTn>
                              </p:par>
                              <p:par>
                                <p:cTn id="98" presetID="42" presetClass="path" presetSubtype="0" accel="50000" decel="50000" fill="hold" grpId="1" nodeType="withEffect">
                                  <p:stCondLst>
                                    <p:cond delay="0"/>
                                  </p:stCondLst>
                                  <p:childTnLst>
                                    <p:animMotion origin="layout" path="M 5E-6 -1.55679E-6 L 0.04566 -1.55679E-6 " pathEditMode="relative" rAng="0" ptsTypes="AA">
                                      <p:cBhvr>
                                        <p:cTn id="99" dur="500" fill="hold"/>
                                        <p:tgtEl>
                                          <p:spTgt spid="67"/>
                                        </p:tgtEl>
                                        <p:attrNameLst>
                                          <p:attrName>ppt_x</p:attrName>
                                          <p:attrName>ppt_y</p:attrName>
                                        </p:attrNameLst>
                                      </p:cBhvr>
                                      <p:rCtr x="2274" y="0"/>
                                    </p:animMotion>
                                  </p:childTnLst>
                                </p:cTn>
                              </p:par>
                              <p:par>
                                <p:cTn id="100" presetID="1" presetClass="exit" presetSubtype="0" fill="hold" nodeType="withEffect">
                                  <p:stCondLst>
                                    <p:cond delay="0"/>
                                  </p:stCondLst>
                                  <p:childTnLst>
                                    <p:set>
                                      <p:cBhvr>
                                        <p:cTn id="101" dur="1" fill="hold">
                                          <p:stCondLst>
                                            <p:cond delay="0"/>
                                          </p:stCondLst>
                                        </p:cTn>
                                        <p:tgtEl>
                                          <p:spTgt spid="66"/>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79"/>
                                        </p:tgtEl>
                                        <p:attrNameLst>
                                          <p:attrName>style.visibility</p:attrName>
                                        </p:attrNameLst>
                                      </p:cBhvr>
                                      <p:to>
                                        <p:strVal val="visible"/>
                                      </p:to>
                                    </p:se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80"/>
                                        </p:tgtEl>
                                        <p:attrNameLst>
                                          <p:attrName>style.visibility</p:attrName>
                                        </p:attrNameLst>
                                      </p:cBhvr>
                                      <p:to>
                                        <p:strVal val="visible"/>
                                      </p:to>
                                    </p:set>
                                  </p:childTnLst>
                                </p:cTn>
                              </p:par>
                              <p:par>
                                <p:cTn id="107" presetID="1" presetClass="exit" presetSubtype="0" fill="hold" grpId="1" nodeType="withEffect">
                                  <p:stCondLst>
                                    <p:cond delay="0"/>
                                  </p:stCondLst>
                                  <p:childTnLst>
                                    <p:set>
                                      <p:cBhvr>
                                        <p:cTn id="108" dur="1" fill="hold">
                                          <p:stCondLst>
                                            <p:cond delay="0"/>
                                          </p:stCondLst>
                                        </p:cTn>
                                        <p:tgtEl>
                                          <p:spTgt spid="72"/>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45"/>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47"/>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15"/>
                                        </p:tgtEl>
                                        <p:attrNameLst>
                                          <p:attrName>style.visibility</p:attrName>
                                        </p:attrNameLst>
                                      </p:cBhvr>
                                      <p:to>
                                        <p:strVal val="hidden"/>
                                      </p:to>
                                    </p:set>
                                  </p:childTnLst>
                                </p:cTn>
                              </p:par>
                            </p:childTnLst>
                          </p:cTn>
                        </p:par>
                        <p:par>
                          <p:cTn id="127" fill="hold">
                            <p:stCondLst>
                              <p:cond delay="0"/>
                            </p:stCondLst>
                            <p:childTnLst>
                              <p:par>
                                <p:cTn id="128" presetID="1" presetClass="entr" presetSubtype="0" fill="hold" grpId="0" nodeType="afterEffect">
                                  <p:stCondLst>
                                    <p:cond delay="0"/>
                                  </p:stCondLst>
                                  <p:childTnLst>
                                    <p:set>
                                      <p:cBhvr>
                                        <p:cTn id="129" dur="1" fill="hold">
                                          <p:stCondLst>
                                            <p:cond delay="0"/>
                                          </p:stCondLst>
                                        </p:cTn>
                                        <p:tgtEl>
                                          <p:spTgt spid="56"/>
                                        </p:tgtEl>
                                        <p:attrNameLst>
                                          <p:attrName>style.visibility</p:attrName>
                                        </p:attrNameLst>
                                      </p:cBhvr>
                                      <p:to>
                                        <p:strVal val="visible"/>
                                      </p:to>
                                    </p:set>
                                  </p:childTnLst>
                                </p:cTn>
                              </p:par>
                            </p:childTnLst>
                          </p:cTn>
                        </p:par>
                        <p:par>
                          <p:cTn id="130" fill="hold">
                            <p:stCondLst>
                              <p:cond delay="0"/>
                            </p:stCondLst>
                            <p:childTnLst>
                              <p:par>
                                <p:cTn id="131" presetID="1" presetClass="exit" presetSubtype="0" fill="hold" grpId="1" nodeType="afterEffect">
                                  <p:stCondLst>
                                    <p:cond delay="0"/>
                                  </p:stCondLst>
                                  <p:childTnLst>
                                    <p:set>
                                      <p:cBhvr>
                                        <p:cTn id="132" dur="1" fill="hold">
                                          <p:stCondLst>
                                            <p:cond delay="0"/>
                                          </p:stCondLst>
                                        </p:cTn>
                                        <p:tgtEl>
                                          <p:spTgt spid="80"/>
                                        </p:tgtEl>
                                        <p:attrNameLst>
                                          <p:attrName>style.visibility</p:attrName>
                                        </p:attrNameLst>
                                      </p:cBhvr>
                                      <p:to>
                                        <p:strVal val="hidden"/>
                                      </p:to>
                                    </p:set>
                                  </p:childTnLst>
                                </p:cTn>
                              </p:par>
                              <p:par>
                                <p:cTn id="133" presetID="42" presetClass="path" presetSubtype="0" accel="50000" decel="50000" fill="hold" grpId="2" nodeType="withEffect">
                                  <p:stCondLst>
                                    <p:cond delay="0"/>
                                  </p:stCondLst>
                                  <p:childTnLst>
                                    <p:animMotion origin="layout" path="M 0.04566 4.07407E-6 L 0.09289 4.07407E-6 " pathEditMode="relative" rAng="0" ptsTypes="AA">
                                      <p:cBhvr>
                                        <p:cTn id="134" dur="500" fill="hold"/>
                                        <p:tgtEl>
                                          <p:spTgt spid="67"/>
                                        </p:tgtEl>
                                        <p:attrNameLst>
                                          <p:attrName>ppt_x</p:attrName>
                                          <p:attrName>ppt_y</p:attrName>
                                        </p:attrNameLst>
                                      </p:cBhvr>
                                      <p:rCtr x="2361" y="0"/>
                                    </p:animMotion>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9"/>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71"/>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2" nodeType="clickEffect">
                                  <p:stCondLst>
                                    <p:cond delay="0"/>
                                  </p:stCondLst>
                                  <p:childTnLst>
                                    <p:set>
                                      <p:cBhvr>
                                        <p:cTn id="144" dur="1" fill="hold">
                                          <p:stCondLst>
                                            <p:cond delay="0"/>
                                          </p:stCondLst>
                                        </p:cTn>
                                        <p:tgtEl>
                                          <p:spTgt spid="15"/>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0" presetClass="path" presetSubtype="0" accel="50000" decel="50000" fill="hold" grpId="4" nodeType="clickEffect">
                                  <p:stCondLst>
                                    <p:cond delay="0"/>
                                  </p:stCondLst>
                                  <p:childTnLst>
                                    <p:animMotion origin="layout" path="M 0.09289 4.07407E-6 L 0.1323 4.07407E-6 " pathEditMode="relative" rAng="0" ptsTypes="AA">
                                      <p:cBhvr>
                                        <p:cTn id="148" dur="500" fill="hold"/>
                                        <p:tgtEl>
                                          <p:spTgt spid="67"/>
                                        </p:tgtEl>
                                        <p:attrNameLst>
                                          <p:attrName>ppt_x</p:attrName>
                                          <p:attrName>ppt_y</p:attrName>
                                        </p:attrNameLst>
                                      </p:cBhvr>
                                      <p:rCtr x="1962" y="0"/>
                                    </p:animMotion>
                                  </p:childTnLst>
                                </p:cTn>
                              </p:par>
                              <p:par>
                                <p:cTn id="149" presetID="1" presetClass="exit" presetSubtype="0" fill="hold" grpId="1" nodeType="withEffect">
                                  <p:stCondLst>
                                    <p:cond delay="0"/>
                                  </p:stCondLst>
                                  <p:childTnLst>
                                    <p:set>
                                      <p:cBhvr>
                                        <p:cTn id="150" dur="1" fill="hold">
                                          <p:stCondLst>
                                            <p:cond delay="0"/>
                                          </p:stCondLst>
                                        </p:cTn>
                                        <p:tgtEl>
                                          <p:spTgt spid="59"/>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56"/>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71"/>
                                        </p:tgtEl>
                                        <p:attrNameLst>
                                          <p:attrName>style.visibility</p:attrName>
                                        </p:attrNameLst>
                                      </p:cBhvr>
                                      <p:to>
                                        <p:strVal val="hidden"/>
                                      </p:to>
                                    </p:set>
                                  </p:childTnLst>
                                </p:cTn>
                              </p:par>
                              <p:par>
                                <p:cTn id="155" presetID="1" presetClass="exit" presetSubtype="0" fill="hold" grpId="3" nodeType="withEffect">
                                  <p:stCondLst>
                                    <p:cond delay="0"/>
                                  </p:stCondLst>
                                  <p:childTnLst>
                                    <p:set>
                                      <p:cBhvr>
                                        <p:cTn id="156" dur="1" fill="hold">
                                          <p:stCondLst>
                                            <p:cond delay="0"/>
                                          </p:stCondLst>
                                        </p:cTn>
                                        <p:tgtEl>
                                          <p:spTgt spid="15"/>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64"/>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68"/>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73"/>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4" nodeType="clickEffect">
                                  <p:stCondLst>
                                    <p:cond delay="0"/>
                                  </p:stCondLst>
                                  <p:childTnLst>
                                    <p:set>
                                      <p:cBhvr>
                                        <p:cTn id="170" dur="1" fill="hold">
                                          <p:stCondLst>
                                            <p:cond delay="0"/>
                                          </p:stCondLst>
                                        </p:cTn>
                                        <p:tgtEl>
                                          <p:spTgt spid="15"/>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52"/>
                                        </p:tgtEl>
                                        <p:attrNameLst>
                                          <p:attrName>style.visibility</p:attrName>
                                        </p:attrNameLst>
                                      </p:cBhvr>
                                      <p:to>
                                        <p:strVal val="visible"/>
                                      </p:to>
                                    </p:set>
                                  </p:childTnLst>
                                </p:cTn>
                              </p:par>
                              <p:par>
                                <p:cTn id="175" presetID="1" presetClass="exit" presetSubtype="0" fill="hold" grpId="1" nodeType="withEffect">
                                  <p:stCondLst>
                                    <p:cond delay="0"/>
                                  </p:stCondLst>
                                  <p:childTnLst>
                                    <p:set>
                                      <p:cBhvr>
                                        <p:cTn id="176" dur="1" fill="hold">
                                          <p:stCondLst>
                                            <p:cond delay="0"/>
                                          </p:stCondLst>
                                        </p:cTn>
                                        <p:tgtEl>
                                          <p:spTgt spid="68"/>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73"/>
                                        </p:tgtEl>
                                        <p:attrNameLst>
                                          <p:attrName>style.visibility</p:attrName>
                                        </p:attrNameLst>
                                      </p:cBhvr>
                                      <p:to>
                                        <p:strVal val="hidden"/>
                                      </p:to>
                                    </p:set>
                                  </p:childTnLst>
                                </p:cTn>
                              </p:par>
                              <p:par>
                                <p:cTn id="179" presetID="1" presetClass="exit" presetSubtype="0" fill="hold" grpId="5" nodeType="withEffect">
                                  <p:stCondLst>
                                    <p:cond delay="0"/>
                                  </p:stCondLst>
                                  <p:childTnLst>
                                    <p:set>
                                      <p:cBhvr>
                                        <p:cTn id="180" dur="1" fill="hold">
                                          <p:stCondLst>
                                            <p:cond delay="0"/>
                                          </p:stCondLst>
                                        </p:cTn>
                                        <p:tgtEl>
                                          <p:spTgt spid="15"/>
                                        </p:tgtEl>
                                        <p:attrNameLst>
                                          <p:attrName>style.visibility</p:attrName>
                                        </p:attrNameLst>
                                      </p:cBhvr>
                                      <p:to>
                                        <p:strVal val="hidden"/>
                                      </p:to>
                                    </p:set>
                                  </p:childTnLst>
                                </p:cTn>
                              </p:par>
                            </p:childTnLst>
                          </p:cTn>
                        </p:par>
                        <p:par>
                          <p:cTn id="181" fill="hold">
                            <p:stCondLst>
                              <p:cond delay="0"/>
                            </p:stCondLst>
                            <p:childTnLst>
                              <p:par>
                                <p:cTn id="182" presetID="1" presetClass="exit" presetSubtype="0" fill="hold" grpId="1" nodeType="afterEffect">
                                  <p:stCondLst>
                                    <p:cond delay="0"/>
                                  </p:stCondLst>
                                  <p:childTnLst>
                                    <p:set>
                                      <p:cBhvr>
                                        <p:cTn id="183" dur="1" fill="hold">
                                          <p:stCondLst>
                                            <p:cond delay="0"/>
                                          </p:stCondLst>
                                        </p:cTn>
                                        <p:tgtEl>
                                          <p:spTgt spid="64"/>
                                        </p:tgtEl>
                                        <p:attrNameLst>
                                          <p:attrName>style.visibility</p:attrName>
                                        </p:attrNameLst>
                                      </p:cBhvr>
                                      <p:to>
                                        <p:strVal val="hidden"/>
                                      </p:to>
                                    </p:set>
                                  </p:childTnLst>
                                </p:cTn>
                              </p:par>
                            </p:childTnLst>
                          </p:cTn>
                        </p:par>
                        <p:par>
                          <p:cTn id="184" fill="hold">
                            <p:stCondLst>
                              <p:cond delay="0"/>
                            </p:stCondLst>
                            <p:childTnLst>
                              <p:par>
                                <p:cTn id="185" presetID="1" presetClass="exit" presetSubtype="0" fill="hold" grpId="3" nodeType="afterEffect">
                                  <p:stCondLst>
                                    <p:cond delay="0"/>
                                  </p:stCondLst>
                                  <p:childTnLst>
                                    <p:set>
                                      <p:cBhvr>
                                        <p:cTn id="186" dur="1" fill="hold">
                                          <p:stCondLst>
                                            <p:cond delay="0"/>
                                          </p:stCondLst>
                                        </p:cTn>
                                        <p:tgtEl>
                                          <p:spTgt spid="67"/>
                                        </p:tgtEl>
                                        <p:attrNameLst>
                                          <p:attrName>style.visibility</p:attrName>
                                        </p:attrNameLst>
                                      </p:cBhvr>
                                      <p:to>
                                        <p:strVal val="hidden"/>
                                      </p:to>
                                    </p:set>
                                  </p:childTnLst>
                                </p:cTn>
                              </p:par>
                            </p:childTnLst>
                          </p:cTn>
                        </p:par>
                        <p:par>
                          <p:cTn id="187" fill="hold">
                            <p:stCondLst>
                              <p:cond delay="0"/>
                            </p:stCondLst>
                            <p:childTnLst>
                              <p:par>
                                <p:cTn id="188" presetID="1" presetClass="entr" presetSubtype="0" fill="hold" grpId="0" nodeType="afterEffect">
                                  <p:stCondLst>
                                    <p:cond delay="0"/>
                                  </p:stCondLst>
                                  <p:childTnLst>
                                    <p:set>
                                      <p:cBhvr>
                                        <p:cTn id="189" dur="1" fill="hold">
                                          <p:stCondLst>
                                            <p:cond delay="0"/>
                                          </p:stCondLst>
                                        </p:cTn>
                                        <p:tgtEl>
                                          <p:spTgt spid="81"/>
                                        </p:tgtEl>
                                        <p:attrNameLst>
                                          <p:attrName>style.visibility</p:attrName>
                                        </p:attrNameLst>
                                      </p:cBhvr>
                                      <p:to>
                                        <p:strVal val="visible"/>
                                      </p:to>
                                    </p:set>
                                  </p:childTnLst>
                                </p:cTn>
                              </p:par>
                            </p:childTnLst>
                          </p:cTn>
                        </p:par>
                        <p:par>
                          <p:cTn id="190" fill="hold">
                            <p:stCondLst>
                              <p:cond delay="0"/>
                            </p:stCondLst>
                            <p:childTnLst>
                              <p:par>
                                <p:cTn id="191" presetID="42" presetClass="path" presetSubtype="0" accel="50000" decel="50000" fill="hold" grpId="1" nodeType="afterEffect">
                                  <p:stCondLst>
                                    <p:cond delay="0"/>
                                  </p:stCondLst>
                                  <p:childTnLst>
                                    <p:animMotion origin="layout" path="M 5E-6 -3.7037E-7 L 0.17952 -0.00023 " pathEditMode="relative" rAng="0" ptsTypes="AA">
                                      <p:cBhvr>
                                        <p:cTn id="192" dur="500" fill="hold"/>
                                        <p:tgtEl>
                                          <p:spTgt spid="81"/>
                                        </p:tgtEl>
                                        <p:attrNameLst>
                                          <p:attrName>ppt_x</p:attrName>
                                          <p:attrName>ppt_y</p:attrName>
                                        </p:attrNameLst>
                                      </p:cBhvr>
                                      <p:rCtr x="8976" y="-23"/>
                                    </p:animMotion>
                                  </p:childTnLst>
                                </p:cTn>
                              </p:par>
                            </p:childTnLst>
                          </p:cTn>
                        </p:par>
                        <p:par>
                          <p:cTn id="193" fill="hold">
                            <p:stCondLst>
                              <p:cond delay="500"/>
                            </p:stCondLst>
                            <p:childTnLst>
                              <p:par>
                                <p:cTn id="194" presetID="1" presetClass="exit" presetSubtype="0" fill="hold" grpId="2" nodeType="afterEffect">
                                  <p:stCondLst>
                                    <p:cond delay="0"/>
                                  </p:stCondLst>
                                  <p:childTnLst>
                                    <p:set>
                                      <p:cBhvr>
                                        <p:cTn id="195" dur="1" fill="hold">
                                          <p:stCondLst>
                                            <p:cond delay="0"/>
                                          </p:stCondLst>
                                        </p:cTn>
                                        <p:tgtEl>
                                          <p:spTgt spid="81"/>
                                        </p:tgtEl>
                                        <p:attrNameLst>
                                          <p:attrName>style.visibility</p:attrName>
                                        </p:attrNameLst>
                                      </p:cBhvr>
                                      <p:to>
                                        <p:strVal val="hidden"/>
                                      </p:to>
                                    </p:set>
                                  </p:childTnLst>
                                </p:cTn>
                              </p:par>
                            </p:childTnLst>
                          </p:cTn>
                        </p:par>
                        <p:par>
                          <p:cTn id="196" fill="hold">
                            <p:stCondLst>
                              <p:cond delay="500"/>
                            </p:stCondLst>
                            <p:childTnLst>
                              <p:par>
                                <p:cTn id="197" presetID="1" presetClass="entr" presetSubtype="0" fill="hold" grpId="0" nodeType="afterEffect">
                                  <p:stCondLst>
                                    <p:cond delay="0"/>
                                  </p:stCondLst>
                                  <p:childTnLst>
                                    <p:set>
                                      <p:cBhvr>
                                        <p:cTn id="198" dur="1" fill="hold">
                                          <p:stCondLst>
                                            <p:cond delay="0"/>
                                          </p:stCondLst>
                                        </p:cTn>
                                        <p:tgtEl>
                                          <p:spTgt spid="82"/>
                                        </p:tgtEl>
                                        <p:attrNameLst>
                                          <p:attrName>style.visibility</p:attrName>
                                        </p:attrNameLst>
                                      </p:cBhvr>
                                      <p:to>
                                        <p:strVal val="visible"/>
                                      </p:to>
                                    </p:set>
                                  </p:childTnLst>
                                </p:cTn>
                              </p:par>
                            </p:childTnLst>
                          </p:cTn>
                        </p:par>
                        <p:par>
                          <p:cTn id="199" fill="hold">
                            <p:stCondLst>
                              <p:cond delay="500"/>
                            </p:stCondLst>
                            <p:childTnLst>
                              <p:par>
                                <p:cTn id="200" presetID="42" presetClass="path" presetSubtype="0" accel="50000" decel="50000" fill="hold" grpId="1" nodeType="afterEffect">
                                  <p:stCondLst>
                                    <p:cond delay="0"/>
                                  </p:stCondLst>
                                  <p:childTnLst>
                                    <p:animMotion origin="layout" path="M 5E-6 -3.33333E-6 L 0.09289 -3.33333E-6 " pathEditMode="relative" rAng="0" ptsTypes="AA">
                                      <p:cBhvr>
                                        <p:cTn id="201" dur="500" fill="hold"/>
                                        <p:tgtEl>
                                          <p:spTgt spid="82"/>
                                        </p:tgtEl>
                                        <p:attrNameLst>
                                          <p:attrName>ppt_x</p:attrName>
                                          <p:attrName>ppt_y</p:attrName>
                                        </p:attrNameLst>
                                      </p:cBhvr>
                                      <p:rCtr x="4635" y="0"/>
                                    </p:animMotion>
                                  </p:childTnLst>
                                </p:cTn>
                              </p:par>
                            </p:childTnLst>
                          </p:cTn>
                        </p:par>
                        <p:par>
                          <p:cTn id="202" fill="hold">
                            <p:stCondLst>
                              <p:cond delay="1000"/>
                            </p:stCondLst>
                            <p:childTnLst>
                              <p:par>
                                <p:cTn id="203" presetID="1" presetClass="exit" presetSubtype="0" fill="hold" grpId="2" nodeType="afterEffect">
                                  <p:stCondLst>
                                    <p:cond delay="0"/>
                                  </p:stCondLst>
                                  <p:childTnLst>
                                    <p:set>
                                      <p:cBhvr>
                                        <p:cTn id="204" dur="1" fill="hold">
                                          <p:stCondLst>
                                            <p:cond delay="0"/>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71" grpId="0" animBg="1"/>
      <p:bldP spid="71" grpId="1" animBg="1"/>
      <p:bldP spid="73" grpId="0" animBg="1"/>
      <p:bldP spid="73" grpId="1" animBg="1"/>
      <p:bldP spid="72" grpId="0" animBg="1"/>
      <p:bldP spid="72" grpId="1" animBg="1"/>
      <p:bldP spid="16" grpId="0" animBg="1"/>
      <p:bldP spid="16" grpId="1" animBg="1"/>
      <p:bldP spid="25" grpId="0" animBg="1"/>
      <p:bldP spid="25" grpId="1" animBg="1"/>
      <p:bldP spid="67" grpId="0" animBg="1"/>
      <p:bldP spid="67" grpId="1" animBg="1"/>
      <p:bldP spid="67" grpId="2" animBg="1"/>
      <p:bldP spid="67" grpId="3" animBg="1"/>
      <p:bldP spid="67" grpId="4" animBg="1"/>
      <p:bldP spid="69" grpId="0" animBg="1"/>
      <p:bldP spid="69" grpId="1" animBg="1"/>
      <p:bldP spid="70" grpId="0" animBg="1"/>
      <p:bldP spid="70" grpId="1" animBg="1"/>
      <p:bldP spid="75" grpId="0" animBg="1"/>
      <p:bldP spid="75" grpId="1" animBg="1"/>
      <p:bldP spid="80" grpId="0" animBg="1"/>
      <p:bldP spid="80" grpId="1" animBg="1"/>
      <p:bldP spid="81" grpId="0" animBg="1"/>
      <p:bldP spid="81" grpId="1" animBg="1"/>
      <p:bldP spid="81" grpId="2" animBg="1"/>
      <p:bldP spid="82" grpId="0" animBg="1"/>
      <p:bldP spid="82" grpId="1" animBg="1"/>
      <p:bldP spid="82" grpId="2" animBg="1"/>
      <p:bldP spid="62" grpId="0" animBg="1"/>
      <p:bldP spid="62" grpId="1" animBg="1"/>
      <p:bldP spid="62" grpId="2" animBg="1"/>
      <p:bldP spid="3" grpId="0" animBg="1"/>
      <p:bldP spid="3" grpId="1" animBg="1"/>
      <p:bldP spid="41" grpId="0" animBg="1"/>
      <p:bldP spid="41" grpId="1" animBg="1"/>
      <p:bldP spid="42" grpId="0" animBg="1"/>
      <p:bldP spid="42" grpId="1" animBg="1"/>
      <p:bldP spid="4" grpId="0" animBg="1"/>
      <p:bldP spid="4" grpId="1" animBg="1"/>
      <p:bldP spid="44" grpId="0" animBg="1"/>
      <p:bldP spid="44" grpId="1" animBg="1"/>
      <p:bldP spid="45" grpId="0" animBg="1"/>
      <p:bldP spid="45" grpId="1" animBg="1"/>
      <p:bldP spid="52" grpId="0" animBg="1"/>
      <p:bldP spid="12" grpId="0"/>
      <p:bldP spid="55" grpId="0"/>
      <p:bldP spid="56" grpId="0" animBg="1"/>
      <p:bldP spid="56" grpId="1" animBg="1"/>
      <p:bldP spid="59" grpId="0" animBg="1"/>
      <p:bldP spid="59" grpId="1" animBg="1"/>
      <p:bldP spid="64" grpId="0" animBg="1"/>
      <p:bldP spid="64" grpId="1" animBg="1"/>
      <p:bldP spid="68" grpId="0" animBg="1"/>
      <p:bldP spid="68" grpId="1" animBg="1"/>
      <p:bldP spid="15" grpId="0"/>
      <p:bldP spid="15" grpId="1"/>
      <p:bldP spid="15" grpId="2"/>
      <p:bldP spid="15" grpId="3"/>
      <p:bldP spid="15" grpId="4"/>
      <p:bldP spid="15" grpId="5"/>
      <p:bldP spid="76" grpId="0" animBg="1"/>
      <p:bldP spid="76"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en-US" b="1" dirty="0">
              <a:solidFill>
                <a:srgbClr val="0000FF"/>
              </a:solidFill>
            </a:endParaRPr>
          </a:p>
          <a:p>
            <a:endParaRPr lang="en-US" b="1" dirty="0">
              <a:solidFill>
                <a:srgbClr val="0000FF"/>
              </a:solidFill>
            </a:endParaRPr>
          </a:p>
          <a:p>
            <a:r>
              <a:rPr lang="en-US" b="1" dirty="0">
                <a:solidFill>
                  <a:srgbClr val="0000FF"/>
                </a:solidFill>
              </a:rPr>
              <a:t>Adjacency Filtering (AF)</a:t>
            </a:r>
            <a:r>
              <a:rPr lang="en-US" dirty="0">
                <a:solidFill>
                  <a:srgbClr val="0000FF"/>
                </a:solidFill>
              </a:rPr>
              <a:t>: </a:t>
            </a:r>
            <a:r>
              <a:rPr lang="en-US" dirty="0"/>
              <a:t>Rejects obviously invalid mapping locations at early stage to avoid unnecessary verifications</a:t>
            </a:r>
          </a:p>
          <a:p>
            <a:endParaRPr lang="en-US" dirty="0"/>
          </a:p>
          <a:p>
            <a:endParaRPr lang="en-US" b="1" dirty="0">
              <a:solidFill>
                <a:srgbClr val="0000FF"/>
              </a:solidFill>
            </a:endParaRPr>
          </a:p>
          <a:p>
            <a:r>
              <a:rPr lang="en-US" b="1" dirty="0">
                <a:solidFill>
                  <a:srgbClr val="0000FF"/>
                </a:solidFill>
              </a:rPr>
              <a:t>Cheap K-</a:t>
            </a:r>
            <a:r>
              <a:rPr lang="en-US" b="1" dirty="0" err="1">
                <a:solidFill>
                  <a:srgbClr val="0000FF"/>
                </a:solidFill>
              </a:rPr>
              <a:t>mer</a:t>
            </a:r>
            <a:r>
              <a:rPr lang="en-US" b="1" dirty="0">
                <a:solidFill>
                  <a:srgbClr val="0000FF"/>
                </a:solidFill>
              </a:rPr>
              <a:t> Selection (CKS): </a:t>
            </a:r>
            <a:r>
              <a:rPr lang="en-US" dirty="0"/>
              <a:t>Reduces the absolute number of potential mapping locations to verify</a:t>
            </a:r>
          </a:p>
          <a:p>
            <a:endParaRPr lang="en-US" dirty="0"/>
          </a:p>
          <a:p>
            <a:endParaRPr lang="en-US" dirty="0"/>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51520" y="3717032"/>
            <a:ext cx="8208912" cy="1224136"/>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标题 1">
            <a:extLst>
              <a:ext uri="{FF2B5EF4-FFF2-40B4-BE49-F238E27FC236}">
                <a16:creationId xmlns:a16="http://schemas.microsoft.com/office/drawing/2014/main" id="{978C3556-2670-2045-BF71-5B1E2A343250}"/>
              </a:ext>
            </a:extLst>
          </p:cNvPr>
          <p:cNvSpPr>
            <a:spLocks noGrp="1"/>
          </p:cNvSpPr>
          <p:nvPr>
            <p:ph type="title"/>
          </p:nvPr>
        </p:nvSpPr>
        <p:spPr>
          <a:xfrm>
            <a:off x="228600" y="152400"/>
            <a:ext cx="8915400" cy="756320"/>
          </a:xfrm>
        </p:spPr>
        <p:txBody>
          <a:bodyPr/>
          <a:lstStyle/>
          <a:p>
            <a:r>
              <a:rPr lang="en-US" dirty="0" err="1"/>
              <a:t>FastHASH</a:t>
            </a:r>
            <a:r>
              <a:rPr lang="en-US" dirty="0"/>
              <a:t> Mechanisms </a:t>
            </a:r>
            <a:r>
              <a:rPr lang="en-US" sz="2600" dirty="0">
                <a:solidFill>
                  <a:srgbClr val="006633"/>
                </a:solidFill>
              </a:rPr>
              <a:t>[Xin+, BMC Genomics 2013]</a:t>
            </a:r>
            <a:endParaRPr lang="en-US" sz="2600" dirty="0"/>
          </a:p>
        </p:txBody>
      </p:sp>
    </p:spTree>
    <p:extLst>
      <p:ext uri="{BB962C8B-B14F-4D97-AF65-F5344CB8AC3E}">
        <p14:creationId xmlns:p14="http://schemas.microsoft.com/office/powerpoint/2010/main" val="3474179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Cheap K-</a:t>
            </a:r>
            <a:r>
              <a:rPr lang="en-US" dirty="0" err="1"/>
              <a:t>mer</a:t>
            </a:r>
            <a:r>
              <a:rPr lang="en-US" dirty="0"/>
              <a:t> Selection (CKS)</a:t>
            </a:r>
          </a:p>
        </p:txBody>
      </p:sp>
      <p:sp>
        <p:nvSpPr>
          <p:cNvPr id="3" name="Content Placeholder 2"/>
          <p:cNvSpPr>
            <a:spLocks noGrp="1"/>
          </p:cNvSpPr>
          <p:nvPr>
            <p:ph idx="1"/>
          </p:nvPr>
        </p:nvSpPr>
        <p:spPr>
          <a:xfrm>
            <a:off x="228600" y="908720"/>
            <a:ext cx="8735888" cy="5339680"/>
          </a:xfrm>
        </p:spPr>
        <p:txBody>
          <a:bodyPr/>
          <a:lstStyle/>
          <a:p>
            <a:r>
              <a:rPr lang="en-US" b="1" dirty="0">
                <a:solidFill>
                  <a:srgbClr val="FF0000"/>
                </a:solidFill>
              </a:rPr>
              <a:t>Goal:</a:t>
            </a:r>
            <a:r>
              <a:rPr lang="en-US" dirty="0">
                <a:solidFill>
                  <a:srgbClr val="FF0000"/>
                </a:solidFill>
              </a:rPr>
              <a:t> </a:t>
            </a:r>
            <a:r>
              <a:rPr lang="en-US" dirty="0"/>
              <a:t>Reduce the number of potential mappings to examine</a:t>
            </a:r>
          </a:p>
          <a:p>
            <a:endParaRPr lang="en-US" dirty="0"/>
          </a:p>
          <a:p>
            <a:r>
              <a:rPr lang="en-US" b="1" dirty="0">
                <a:solidFill>
                  <a:srgbClr val="0000FF"/>
                </a:solidFill>
              </a:rPr>
              <a:t>Key insight:</a:t>
            </a:r>
          </a:p>
          <a:p>
            <a:pPr lvl="1"/>
            <a:r>
              <a:rPr lang="en-US" dirty="0"/>
              <a:t>K-</a:t>
            </a:r>
            <a:r>
              <a:rPr lang="en-US" dirty="0" err="1"/>
              <a:t>mers</a:t>
            </a:r>
            <a:r>
              <a:rPr lang="en-US" dirty="0"/>
              <a:t> have different </a:t>
            </a:r>
            <a:r>
              <a:rPr lang="en-US" dirty="0">
                <a:solidFill>
                  <a:srgbClr val="0000FF"/>
                </a:solidFill>
              </a:rPr>
              <a:t>cost</a:t>
            </a:r>
            <a:r>
              <a:rPr lang="en-US" dirty="0"/>
              <a:t> to examine: Some k-</a:t>
            </a:r>
            <a:r>
              <a:rPr lang="en-US" dirty="0" err="1"/>
              <a:t>mers</a:t>
            </a:r>
            <a:r>
              <a:rPr lang="en-US" dirty="0"/>
              <a:t> are </a:t>
            </a:r>
            <a:r>
              <a:rPr lang="en-US" i="1" dirty="0">
                <a:solidFill>
                  <a:srgbClr val="0000FF"/>
                </a:solidFill>
              </a:rPr>
              <a:t>cheaper</a:t>
            </a:r>
            <a:r>
              <a:rPr lang="en-US" dirty="0">
                <a:solidFill>
                  <a:srgbClr val="0000FF"/>
                </a:solidFill>
              </a:rPr>
              <a:t> </a:t>
            </a:r>
            <a:r>
              <a:rPr lang="en-US" dirty="0"/>
              <a:t>as they have fewer locations than others (occur less frequently in reference genome)</a:t>
            </a:r>
          </a:p>
          <a:p>
            <a:endParaRPr lang="en-US" b="1" dirty="0">
              <a:solidFill>
                <a:srgbClr val="0000FF"/>
              </a:solidFill>
            </a:endParaRPr>
          </a:p>
          <a:p>
            <a:r>
              <a:rPr lang="en-US" b="1" dirty="0">
                <a:solidFill>
                  <a:srgbClr val="0000FF"/>
                </a:solidFill>
              </a:rPr>
              <a:t>Key idea:</a:t>
            </a:r>
            <a:r>
              <a:rPr lang="en-US" dirty="0"/>
              <a:t> </a:t>
            </a:r>
          </a:p>
          <a:p>
            <a:pPr lvl="1"/>
            <a:r>
              <a:rPr lang="en-US" dirty="0"/>
              <a:t>Sort the k-</a:t>
            </a:r>
            <a:r>
              <a:rPr lang="en-US" dirty="0" err="1"/>
              <a:t>mers</a:t>
            </a:r>
            <a:r>
              <a:rPr lang="en-US" dirty="0"/>
              <a:t> based on their number of locations</a:t>
            </a:r>
          </a:p>
          <a:p>
            <a:pPr lvl="1"/>
            <a:r>
              <a:rPr lang="en-US" dirty="0">
                <a:solidFill>
                  <a:srgbClr val="0000FF"/>
                </a:solidFill>
              </a:rPr>
              <a:t>Select the k-</a:t>
            </a:r>
            <a:r>
              <a:rPr lang="en-US" dirty="0" err="1">
                <a:solidFill>
                  <a:srgbClr val="0000FF"/>
                </a:solidFill>
              </a:rPr>
              <a:t>mers</a:t>
            </a:r>
            <a:r>
              <a:rPr lang="en-US" dirty="0">
                <a:solidFill>
                  <a:srgbClr val="0000FF"/>
                </a:solidFill>
              </a:rPr>
              <a:t> with the fewest number locations to verify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10905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solidFill>
                  <a:prstClr val="black"/>
                </a:solidFill>
              </a:rPr>
              <a:pPr/>
              <a:t>7</a:t>
            </a:fld>
            <a:endParaRPr lang="en-US" altLang="en-US">
              <a:solidFill>
                <a:prstClr val="black"/>
              </a:solidFill>
            </a:endParaRPr>
          </a:p>
        </p:txBody>
      </p:sp>
      <p:pic>
        <p:nvPicPr>
          <p:cNvPr id="36868" name="Picture 4" descr="Image result for human dna under a microscope"/>
          <p:cNvPicPr>
            <a:picLocks noChangeAspect="1" noChangeArrowheads="1"/>
          </p:cNvPicPr>
          <p:nvPr/>
        </p:nvPicPr>
        <p:blipFill rotWithShape="1">
          <a:blip r:embed="rId3">
            <a:extLst>
              <a:ext uri="{28A0092B-C50C-407E-A947-70E740481C1C}">
                <a14:useLocalDpi xmlns:a14="http://schemas.microsoft.com/office/drawing/2010/main" val="0"/>
              </a:ext>
            </a:extLst>
          </a:blip>
          <a:srcRect t="33525"/>
          <a:stretch/>
        </p:blipFill>
        <p:spPr bwMode="auto">
          <a:xfrm>
            <a:off x="2488490" y="957129"/>
            <a:ext cx="6350710" cy="3525522"/>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Image result for human dna under a micro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41718"/>
            <a:ext cx="5738608" cy="25023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51320" y="5535752"/>
            <a:ext cx="3087880" cy="707886"/>
          </a:xfrm>
          <a:prstGeom prst="rect">
            <a:avLst/>
          </a:prstGeom>
          <a:solidFill>
            <a:schemeClr val="bg1"/>
          </a:solidFill>
          <a:ln>
            <a:solidFill>
              <a:schemeClr val="tx1"/>
            </a:solidFill>
          </a:ln>
        </p:spPr>
        <p:txBody>
          <a:bodyPr wrap="square">
            <a:spAutoFit/>
          </a:bodyPr>
          <a:lstStyle/>
          <a:p>
            <a:r>
              <a:rPr lang="en-US" sz="2000" dirty="0"/>
              <a:t>human chromosome #12</a:t>
            </a:r>
          </a:p>
          <a:p>
            <a:r>
              <a:rPr lang="en-US" sz="2000" dirty="0"/>
              <a:t>from HeLa’s cell</a:t>
            </a:r>
          </a:p>
        </p:txBody>
      </p:sp>
      <p:sp>
        <p:nvSpPr>
          <p:cNvPr id="9" name="Title 8"/>
          <p:cNvSpPr>
            <a:spLocks noGrp="1"/>
          </p:cNvSpPr>
          <p:nvPr>
            <p:ph type="title"/>
          </p:nvPr>
        </p:nvSpPr>
        <p:spPr/>
        <p:txBody>
          <a:bodyPr/>
          <a:lstStyle/>
          <a:p>
            <a:r>
              <a:rPr lang="en-US" dirty="0"/>
              <a:t>DNA Under Electron Microscope</a:t>
            </a:r>
          </a:p>
        </p:txBody>
      </p:sp>
    </p:spTree>
    <p:extLst>
      <p:ext uri="{BB962C8B-B14F-4D97-AF65-F5344CB8AC3E}">
        <p14:creationId xmlns:p14="http://schemas.microsoft.com/office/powerpoint/2010/main" val="356317302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Cheap K-</a:t>
            </a:r>
            <a:r>
              <a:rPr lang="en-US" dirty="0" err="1"/>
              <a:t>mer</a:t>
            </a:r>
            <a:r>
              <a:rPr lang="en-US" dirty="0"/>
              <a:t> Selection</a:t>
            </a:r>
          </a:p>
        </p:txBody>
      </p:sp>
      <p:sp>
        <p:nvSpPr>
          <p:cNvPr id="3" name="Content Placeholder 2"/>
          <p:cNvSpPr>
            <a:spLocks noGrp="1"/>
          </p:cNvSpPr>
          <p:nvPr>
            <p:ph idx="1"/>
          </p:nvPr>
        </p:nvSpPr>
        <p:spPr/>
        <p:txBody>
          <a:bodyPr/>
          <a:lstStyle/>
          <a:p>
            <a:r>
              <a:rPr lang="en-US" i="1" dirty="0">
                <a:solidFill>
                  <a:srgbClr val="0000FF"/>
                </a:solidFill>
              </a:rPr>
              <a:t>e</a:t>
            </a:r>
            <a:r>
              <a:rPr lang="en-US" dirty="0">
                <a:solidFill>
                  <a:srgbClr val="0000FF"/>
                </a:solidFill>
              </a:rPr>
              <a:t>=2 </a:t>
            </a:r>
            <a:r>
              <a:rPr lang="en-US" dirty="0"/>
              <a:t>(examine 3 k-</a:t>
            </a:r>
            <a:r>
              <a:rPr lang="en-US" dirty="0" err="1"/>
              <a:t>mers</a:t>
            </a:r>
            <a:r>
              <a:rPr lang="en-US" dirty="0"/>
              <a:t>)</a:t>
            </a:r>
            <a:endParaRPr lang="en-US" i="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81"/>
          <p:cNvSpPr/>
          <p:nvPr/>
        </p:nvSpPr>
        <p:spPr>
          <a:xfrm>
            <a:off x="539552" y="1444145"/>
            <a:ext cx="8208912" cy="288031"/>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Tahoma"/>
                <a:ea typeface="+mn-ea"/>
                <a:cs typeface="+mn-cs"/>
              </a:rPr>
              <a:t>AA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C00000"/>
                </a:solidFill>
                <a:effectLst/>
                <a:uLnTx/>
                <a:uFillTx/>
                <a:latin typeface="Tahoma"/>
                <a:ea typeface="+mn-ea"/>
                <a:cs typeface="+mn-cs"/>
              </a:rPr>
              <a:t>AA</a:t>
            </a:r>
            <a:r>
              <a:rPr kumimoji="0" lang="en-US" sz="1400" b="0" i="0" u="none" strike="noStrike" kern="1200" cap="none" spc="0" normalizeH="0" baseline="0" noProof="0" dirty="0">
                <a:ln>
                  <a:noFill/>
                </a:ln>
                <a:solidFill>
                  <a:srgbClr val="35742A"/>
                </a:solidFill>
                <a:effectLst/>
                <a:uLnTx/>
                <a:uFillTx/>
                <a:latin typeface="Tahoma"/>
                <a:ea typeface="+mn-ea"/>
                <a:cs typeface="+mn-cs"/>
              </a:rPr>
              <a:t>TTT</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C00000"/>
                </a:solidFill>
                <a:effectLst/>
                <a:uLnTx/>
                <a:uFillTx/>
                <a:latin typeface="Tahoma"/>
                <a:ea typeface="+mn-ea"/>
                <a:cs typeface="+mn-cs"/>
              </a:rPr>
              <a:t> </a:t>
            </a:r>
            <a:r>
              <a:rPr kumimoji="0" lang="en-US" sz="1400" b="0" i="0" u="none" strike="noStrike" kern="1200" cap="none" spc="0" normalizeH="0" baseline="0" noProof="0" dirty="0">
                <a:ln>
                  <a:noFill/>
                </a:ln>
                <a:solidFill>
                  <a:srgbClr val="664D00"/>
                </a:solidFill>
                <a:effectLst/>
                <a:uLnTx/>
                <a:uFillTx/>
                <a:latin typeface="Tahoma"/>
                <a:ea typeface="+mn-ea"/>
                <a:cs typeface="+mn-cs"/>
              </a:rPr>
              <a:t>CC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4D00"/>
                </a:solidFill>
                <a:effectLst/>
                <a:uLnTx/>
                <a:uFillTx/>
                <a:latin typeface="Tahoma"/>
                <a:ea typeface="+mn-ea"/>
                <a:cs typeface="+mn-cs"/>
              </a:rPr>
              <a:t>CC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00000"/>
                </a:solidFill>
                <a:effectLst/>
                <a:uLnTx/>
                <a:uFillTx/>
                <a:latin typeface="Tahoma"/>
                <a:ea typeface="+mn-ea"/>
                <a:cs typeface="+mn-cs"/>
              </a:rPr>
              <a:t>AA</a:t>
            </a:r>
            <a:r>
              <a:rPr kumimoji="0" lang="en-US" sz="1400" b="0" i="0" u="none" strike="noStrike" kern="1200" cap="none" spc="0" normalizeH="0" baseline="0" noProof="0" dirty="0">
                <a:ln>
                  <a:noFill/>
                </a:ln>
                <a:solidFill>
                  <a:srgbClr val="35742A"/>
                </a:solidFill>
                <a:effectLst/>
                <a:uLnTx/>
                <a:uFillTx/>
                <a:latin typeface="Tahoma"/>
                <a:ea typeface="+mn-ea"/>
                <a:cs typeface="+mn-cs"/>
              </a:rPr>
              <a:t>TTT</a:t>
            </a:r>
            <a:r>
              <a:rPr kumimoji="0" lang="en-US" sz="1400" b="0" i="0" u="none" strike="noStrike" kern="1200" cap="none" spc="0" normalizeH="0" baseline="0" noProof="0" dirty="0">
                <a:ln>
                  <a:noFill/>
                </a:ln>
                <a:solidFill>
                  <a:srgbClr val="C00000"/>
                </a:solidFill>
                <a:effectLst/>
                <a:uLnTx/>
                <a:uFillTx/>
                <a:latin typeface="Tahoma"/>
                <a:ea typeface="+mn-ea"/>
                <a:cs typeface="+mn-cs"/>
              </a:rPr>
              <a:t> </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4D00"/>
                </a:solidFill>
                <a:effectLst/>
                <a:uLnTx/>
                <a:uFillTx/>
                <a:latin typeface="Tahoma"/>
                <a:ea typeface="+mn-ea"/>
                <a:cs typeface="+mn-cs"/>
              </a:rPr>
              <a:t>CC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00000"/>
                </a:solidFill>
                <a:effectLst/>
                <a:uLnTx/>
                <a:uFillTx/>
                <a:latin typeface="Tahoma"/>
                <a:ea typeface="+mn-ea"/>
                <a:cs typeface="+mn-cs"/>
              </a:rPr>
              <a:t>AA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C00000"/>
                </a:solidFill>
                <a:effectLst/>
                <a:uLnTx/>
                <a:uFillTx/>
                <a:latin typeface="Tahoma"/>
                <a:ea typeface="+mn-ea"/>
                <a:cs typeface="+mn-cs"/>
              </a:rPr>
              <a:t>AA </a:t>
            </a:r>
            <a:r>
              <a:rPr kumimoji="0" lang="en-US" sz="1400" b="0" i="0" u="none" strike="noStrike" kern="1200" cap="none" spc="0" normalizeH="0" baseline="0" noProof="0" dirty="0">
                <a:ln>
                  <a:noFill/>
                </a:ln>
                <a:solidFill>
                  <a:srgbClr val="660066"/>
                </a:solidFill>
                <a:effectLst/>
                <a:uLnTx/>
                <a:uFillTx/>
                <a:latin typeface="Tahoma"/>
                <a:ea typeface="+mn-ea"/>
                <a:cs typeface="+mn-cs"/>
              </a:rPr>
              <a:t>GGG</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0066"/>
                </a:solidFill>
                <a:effectLst/>
                <a:uLnTx/>
                <a:uFillTx/>
                <a:latin typeface="Tahoma"/>
                <a:ea typeface="+mn-ea"/>
                <a:cs typeface="+mn-cs"/>
              </a:rPr>
              <a:t>GG</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C00000"/>
                </a:solidFill>
                <a:effectLst/>
                <a:uLnTx/>
                <a:uFillTx/>
                <a:latin typeface="Tahoma"/>
                <a:ea typeface="+mn-ea"/>
                <a:cs typeface="+mn-cs"/>
              </a:rPr>
              <a:t> AA</a:t>
            </a:r>
            <a:r>
              <a:rPr kumimoji="0" lang="en-US" sz="1400" b="0" i="0" u="none" strike="noStrike" kern="1200" cap="none" spc="0" normalizeH="0" baseline="0" noProof="0" dirty="0">
                <a:ln>
                  <a:noFill/>
                </a:ln>
                <a:solidFill>
                  <a:srgbClr val="660066"/>
                </a:solidFill>
                <a:effectLst/>
                <a:uLnTx/>
                <a:uFillTx/>
                <a:latin typeface="Tahoma"/>
                <a:ea typeface="+mn-ea"/>
                <a:cs typeface="+mn-cs"/>
              </a:rPr>
              <a:t>GG</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C00000"/>
                </a:solidFill>
                <a:effectLst/>
                <a:uLnTx/>
                <a:uFillTx/>
                <a:latin typeface="Tahoma"/>
                <a:ea typeface="+mn-ea"/>
                <a:cs typeface="+mn-cs"/>
              </a:rPr>
              <a:t> </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660066"/>
                </a:solidFill>
                <a:effectLst/>
                <a:uLnTx/>
                <a:uFillTx/>
                <a:latin typeface="Tahoma"/>
                <a:ea typeface="+mn-ea"/>
                <a:cs typeface="+mn-cs"/>
              </a:rPr>
              <a:t>GG</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a:t>
            </a:r>
            <a:endParaRPr kumimoji="0" lang="en-US" sz="14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6" name="TextBox 5"/>
          <p:cNvSpPr txBox="1"/>
          <p:nvPr/>
        </p:nvSpPr>
        <p:spPr>
          <a:xfrm>
            <a:off x="7858605" y="848916"/>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graphicFrame>
        <p:nvGraphicFramePr>
          <p:cNvPr id="12" name="Table 11"/>
          <p:cNvGraphicFramePr>
            <a:graphicFrameLocks noGrp="1"/>
          </p:cNvGraphicFramePr>
          <p:nvPr/>
        </p:nvGraphicFramePr>
        <p:xfrm>
          <a:off x="899592" y="1916832"/>
          <a:ext cx="720080" cy="1524000"/>
        </p:xfrm>
        <a:graphic>
          <a:graphicData uri="http://schemas.openxmlformats.org/drawingml/2006/table">
            <a:tbl>
              <a:tblPr firstRow="1" bandRow="1">
                <a:tableStyleId>{F2DE63D5-997A-4646-A377-4702673A728D}</a:tableStyleId>
              </a:tblPr>
              <a:tblGrid>
                <a:gridCol w="720080">
                  <a:extLst>
                    <a:ext uri="{9D8B030D-6E8A-4147-A177-3AD203B41FA5}">
                      <a16:colId xmlns:a16="http://schemas.microsoft.com/office/drawing/2014/main" val="20000"/>
                    </a:ext>
                  </a:extLst>
                </a:gridCol>
              </a:tblGrid>
              <a:tr h="201622">
                <a:tc>
                  <a:txBody>
                    <a:bodyPr/>
                    <a:lstStyle/>
                    <a:p>
                      <a:pPr algn="ctr"/>
                      <a:r>
                        <a:rPr lang="en-US" sz="1400" b="0" dirty="0">
                          <a:solidFill>
                            <a:srgbClr val="0000FF"/>
                          </a:solidFill>
                        </a:rPr>
                        <a:t>314</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0"/>
                  </a:ext>
                </a:extLst>
              </a:tr>
              <a:tr h="201622">
                <a:tc>
                  <a:txBody>
                    <a:bodyPr/>
                    <a:lstStyle/>
                    <a:p>
                      <a:pPr algn="ctr"/>
                      <a:r>
                        <a:rPr lang="en-US" sz="1400" b="0" dirty="0">
                          <a:solidFill>
                            <a:srgbClr val="0000FF"/>
                          </a:solidFill>
                        </a:rPr>
                        <a:t>1231</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r h="201622">
                <a:tc>
                  <a:txBody>
                    <a:bodyPr/>
                    <a:lstStyle/>
                    <a:p>
                      <a:pPr algn="ctr"/>
                      <a:r>
                        <a:rPr lang="en-US" sz="1400" b="0" dirty="0">
                          <a:solidFill>
                            <a:srgbClr val="0000FF"/>
                          </a:solidFill>
                        </a:rPr>
                        <a:t>4414</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2"/>
                  </a:ext>
                </a:extLst>
              </a:tr>
              <a:tr h="201622">
                <a:tc>
                  <a:txBody>
                    <a:bodyPr/>
                    <a:lstStyle/>
                    <a:p>
                      <a:pPr algn="ctr"/>
                      <a:r>
                        <a:rPr lang="en-US" sz="1400" b="0" dirty="0">
                          <a:solidFill>
                            <a:srgbClr val="0000FF"/>
                          </a:solidFill>
                        </a:rPr>
                        <a:t>9219</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3"/>
                  </a:ext>
                </a:extLst>
              </a:tr>
              <a:tr h="201622">
                <a:tc>
                  <a:txBody>
                    <a:bodyPr/>
                    <a:lstStyle/>
                    <a:p>
                      <a:pPr algn="ctr"/>
                      <a:r>
                        <a:rPr lang="en-US" sz="1400" b="0" dirty="0">
                          <a:solidFill>
                            <a:srgbClr val="0000FF"/>
                          </a:solidFill>
                        </a:rPr>
                        <a:t>4</a:t>
                      </a:r>
                      <a:r>
                        <a:rPr lang="en-US" sz="1400" b="0" baseline="0" dirty="0">
                          <a:solidFill>
                            <a:srgbClr val="0000FF"/>
                          </a:solidFill>
                        </a:rPr>
                        <a:t> loc.</a:t>
                      </a:r>
                      <a:endParaRPr lang="en-US" sz="1400" b="0" dirty="0">
                        <a:solidFill>
                          <a:srgbClr val="0000FF"/>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BFBFBF"/>
                    </a:solidFill>
                  </a:tcPr>
                </a:tc>
                <a:extLst>
                  <a:ext uri="{0D108BD9-81ED-4DB2-BD59-A6C34878D82A}">
                    <a16:rowId xmlns:a16="http://schemas.microsoft.com/office/drawing/2014/main" val="10004"/>
                  </a:ext>
                </a:extLst>
              </a:tr>
            </a:tbl>
          </a:graphicData>
        </a:graphic>
      </p:graphicFrame>
      <p:graphicFrame>
        <p:nvGraphicFramePr>
          <p:cNvPr id="13" name="Table 12"/>
          <p:cNvGraphicFramePr>
            <a:graphicFrameLocks noGrp="1"/>
          </p:cNvGraphicFramePr>
          <p:nvPr/>
        </p:nvGraphicFramePr>
        <p:xfrm>
          <a:off x="3522360" y="1916832"/>
          <a:ext cx="815752" cy="2104008"/>
        </p:xfrm>
        <a:graphic>
          <a:graphicData uri="http://schemas.openxmlformats.org/drawingml/2006/table">
            <a:tbl>
              <a:tblPr firstRow="1" bandRow="1">
                <a:tableStyleId>{1FECB4D8-DB02-4DC6-A0A2-4F2EBAE1DC90}</a:tableStyleId>
              </a:tblPr>
              <a:tblGrid>
                <a:gridCol w="815752">
                  <a:extLst>
                    <a:ext uri="{9D8B030D-6E8A-4147-A177-3AD203B41FA5}">
                      <a16:colId xmlns:a16="http://schemas.microsoft.com/office/drawing/2014/main" val="20000"/>
                    </a:ext>
                  </a:extLst>
                </a:gridCol>
              </a:tblGrid>
              <a:tr h="350668">
                <a:tc>
                  <a:txBody>
                    <a:bodyPr/>
                    <a:lstStyle/>
                    <a:p>
                      <a:pPr algn="ctr"/>
                      <a:r>
                        <a:rPr lang="en-US" sz="1400" b="0" dirty="0">
                          <a:solidFill>
                            <a:srgbClr val="000000"/>
                          </a:solidFill>
                        </a:rPr>
                        <a:t>338</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4"/>
                  </a:ext>
                </a:extLst>
              </a:tr>
              <a:tr h="350668">
                <a:tc>
                  <a:txBody>
                    <a:bodyPr/>
                    <a:lstStyle/>
                    <a:p>
                      <a:pPr algn="ctr"/>
                      <a:r>
                        <a:rPr lang="en-US" sz="1400" b="0" dirty="0">
                          <a:solidFill>
                            <a:srgbClr val="FF1919"/>
                          </a:solidFill>
                        </a:rPr>
                        <a:t>1K</a:t>
                      </a:r>
                      <a:r>
                        <a:rPr lang="en-US" sz="1400" b="0" baseline="0" dirty="0">
                          <a:solidFill>
                            <a:srgbClr val="FF1919"/>
                          </a:solidFill>
                        </a:rPr>
                        <a:t> loc.</a:t>
                      </a:r>
                      <a:endParaRPr lang="en-US" sz="1400" b="0" dirty="0">
                        <a:solidFill>
                          <a:srgbClr val="FF1919"/>
                        </a:solidFill>
                      </a:endParaRP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BFBFBF"/>
                    </a:solidFill>
                  </a:tcPr>
                </a:tc>
                <a:extLst>
                  <a:ext uri="{0D108BD9-81ED-4DB2-BD59-A6C34878D82A}">
                    <a16:rowId xmlns:a16="http://schemas.microsoft.com/office/drawing/2014/main" val="10005"/>
                  </a:ext>
                </a:extLst>
              </a:tr>
            </a:tbl>
          </a:graphicData>
        </a:graphic>
      </p:graphicFrame>
      <p:graphicFrame>
        <p:nvGraphicFramePr>
          <p:cNvPr id="15" name="Table 14"/>
          <p:cNvGraphicFramePr>
            <a:graphicFrameLocks noGrp="1"/>
          </p:cNvGraphicFramePr>
          <p:nvPr/>
        </p:nvGraphicFramePr>
        <p:xfrm>
          <a:off x="6300192" y="1916832"/>
          <a:ext cx="815752" cy="2104008"/>
        </p:xfrm>
        <a:graphic>
          <a:graphicData uri="http://schemas.openxmlformats.org/drawingml/2006/table">
            <a:tbl>
              <a:tblPr firstRow="1" bandRow="1">
                <a:tableStyleId>{F5AB1C69-6EDB-4FF4-983F-18BD219EF322}</a:tableStyleId>
              </a:tblPr>
              <a:tblGrid>
                <a:gridCol w="815752">
                  <a:extLst>
                    <a:ext uri="{9D8B030D-6E8A-4147-A177-3AD203B41FA5}">
                      <a16:colId xmlns:a16="http://schemas.microsoft.com/office/drawing/2014/main" val="20000"/>
                    </a:ext>
                  </a:extLst>
                </a:gridCol>
              </a:tblGrid>
              <a:tr h="350668">
                <a:tc>
                  <a:txBody>
                    <a:bodyPr/>
                    <a:lstStyle/>
                    <a:p>
                      <a:pPr algn="ctr"/>
                      <a:r>
                        <a:rPr lang="en-US" sz="1400" b="0" dirty="0">
                          <a:solidFill>
                            <a:srgbClr val="000000"/>
                          </a:solidFill>
                        </a:rPr>
                        <a:t>376</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4"/>
                  </a:ext>
                </a:extLst>
              </a:tr>
              <a:tr h="350668">
                <a:tc>
                  <a:txBody>
                    <a:bodyPr/>
                    <a:lstStyle/>
                    <a:p>
                      <a:pPr algn="ctr"/>
                      <a:r>
                        <a:rPr lang="en-US" sz="1400" b="0" dirty="0">
                          <a:solidFill>
                            <a:srgbClr val="FF1919"/>
                          </a:solidFill>
                        </a:rPr>
                        <a:t>2K loc.</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BFBFBF"/>
                    </a:solid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nvGraphicFramePr>
        <p:xfrm>
          <a:off x="2191504" y="1916832"/>
          <a:ext cx="815752" cy="1003176"/>
        </p:xfrm>
        <a:graphic>
          <a:graphicData uri="http://schemas.openxmlformats.org/drawingml/2006/table">
            <a:tbl>
              <a:tblPr firstRow="1" bandRow="1">
                <a:tableStyleId>{1FECB4D8-DB02-4DC6-A0A2-4F2EBAE1DC90}</a:tableStyleId>
              </a:tblPr>
              <a:tblGrid>
                <a:gridCol w="815752">
                  <a:extLst>
                    <a:ext uri="{9D8B030D-6E8A-4147-A177-3AD203B41FA5}">
                      <a16:colId xmlns:a16="http://schemas.microsoft.com/office/drawing/2014/main" val="20000"/>
                    </a:ext>
                  </a:extLst>
                </a:gridCol>
              </a:tblGrid>
              <a:tr h="334392">
                <a:tc>
                  <a:txBody>
                    <a:bodyPr/>
                    <a:lstStyle/>
                    <a:p>
                      <a:pPr algn="ctr"/>
                      <a:r>
                        <a:rPr lang="en-US" sz="1400" b="0">
                          <a:solidFill>
                            <a:srgbClr val="000000"/>
                          </a:solidFill>
                        </a:rPr>
                        <a:t>326</a:t>
                      </a:r>
                      <a:endParaRPr lang="en-US" sz="1400" b="0" dirty="0">
                        <a:solidFill>
                          <a:srgbClr val="000000"/>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0"/>
                  </a:ext>
                </a:extLst>
              </a:tr>
              <a:tr h="334392">
                <a:tc>
                  <a:txBody>
                    <a:bodyPr/>
                    <a:lstStyle/>
                    <a:p>
                      <a:pPr algn="ctr"/>
                      <a:r>
                        <a:rPr lang="en-US" sz="1400" b="0">
                          <a:solidFill>
                            <a:srgbClr val="000000"/>
                          </a:solidFill>
                        </a:rPr>
                        <a:t>1451</a:t>
                      </a:r>
                      <a:endParaRPr lang="en-US" sz="1400" b="0" dirty="0">
                        <a:solidFill>
                          <a:srgbClr val="000000"/>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r h="334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baseline="0" dirty="0">
                          <a:solidFill>
                            <a:srgbClr val="0000FF"/>
                          </a:solidFill>
                        </a:rPr>
                        <a:t>2 loc.</a:t>
                      </a:r>
                      <a:endParaRPr lang="en-US" sz="1400" b="0" dirty="0">
                        <a:solidFill>
                          <a:srgbClr val="0000FF"/>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BFBFBF"/>
                    </a:solidFill>
                  </a:tcPr>
                </a:tc>
                <a:extLst>
                  <a:ext uri="{0D108BD9-81ED-4DB2-BD59-A6C34878D82A}">
                    <a16:rowId xmlns:a16="http://schemas.microsoft.com/office/drawing/2014/main" val="10002"/>
                  </a:ext>
                </a:extLst>
              </a:tr>
            </a:tbl>
          </a:graphicData>
        </a:graphic>
      </p:graphicFrame>
      <p:graphicFrame>
        <p:nvGraphicFramePr>
          <p:cNvPr id="18" name="Table 17"/>
          <p:cNvGraphicFramePr>
            <a:graphicFrameLocks noGrp="1"/>
          </p:cNvGraphicFramePr>
          <p:nvPr/>
        </p:nvGraphicFramePr>
        <p:xfrm>
          <a:off x="4908376" y="1916832"/>
          <a:ext cx="815752" cy="1003176"/>
        </p:xfrm>
        <a:graphic>
          <a:graphicData uri="http://schemas.openxmlformats.org/drawingml/2006/table">
            <a:tbl>
              <a:tblPr firstRow="1" bandRow="1">
                <a:tableStyleId>{F5AB1C69-6EDB-4FF4-983F-18BD219EF322}</a:tableStyleId>
              </a:tblPr>
              <a:tblGrid>
                <a:gridCol w="815752">
                  <a:extLst>
                    <a:ext uri="{9D8B030D-6E8A-4147-A177-3AD203B41FA5}">
                      <a16:colId xmlns:a16="http://schemas.microsoft.com/office/drawing/2014/main" val="20000"/>
                    </a:ext>
                  </a:extLst>
                </a:gridCol>
              </a:tblGrid>
              <a:tr h="334392">
                <a:tc>
                  <a:txBody>
                    <a:bodyPr/>
                    <a:lstStyle/>
                    <a:p>
                      <a:pPr algn="ctr"/>
                      <a:r>
                        <a:rPr lang="en-US" sz="1400" b="0" dirty="0">
                          <a:solidFill>
                            <a:srgbClr val="000000"/>
                          </a:solidFill>
                        </a:rPr>
                        <a:t>326</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0"/>
                  </a:ext>
                </a:extLst>
              </a:tr>
              <a:tr h="334392">
                <a:tc>
                  <a:txBody>
                    <a:bodyPr/>
                    <a:lstStyle/>
                    <a:p>
                      <a:pPr algn="ctr"/>
                      <a:r>
                        <a:rPr lang="en-US" sz="1400" b="0" dirty="0">
                          <a:solidFill>
                            <a:srgbClr val="000000"/>
                          </a:solidFill>
                        </a:rPr>
                        <a:t>1451</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r h="334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baseline="0" dirty="0">
                          <a:solidFill>
                            <a:srgbClr val="0000FF"/>
                          </a:solidFill>
                        </a:rPr>
                        <a:t>2 loc.</a:t>
                      </a:r>
                      <a:endParaRPr lang="en-US" sz="1400" b="0" dirty="0">
                        <a:solidFill>
                          <a:srgbClr val="0000FF"/>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BFBFBF"/>
                    </a:solidFill>
                  </a:tcPr>
                </a:tc>
                <a:extLst>
                  <a:ext uri="{0D108BD9-81ED-4DB2-BD59-A6C34878D82A}">
                    <a16:rowId xmlns:a16="http://schemas.microsoft.com/office/drawing/2014/main" val="10002"/>
                  </a:ext>
                </a:extLst>
              </a:tr>
            </a:tbl>
          </a:graphicData>
        </a:graphic>
      </p:graphicFrame>
      <p:graphicFrame>
        <p:nvGraphicFramePr>
          <p:cNvPr id="19" name="Table 18"/>
          <p:cNvGraphicFramePr>
            <a:graphicFrameLocks noGrp="1"/>
          </p:cNvGraphicFramePr>
          <p:nvPr/>
        </p:nvGraphicFramePr>
        <p:xfrm>
          <a:off x="7668344" y="1916832"/>
          <a:ext cx="815752" cy="2104008"/>
        </p:xfrm>
        <a:graphic>
          <a:graphicData uri="http://schemas.openxmlformats.org/drawingml/2006/table">
            <a:tbl>
              <a:tblPr firstRow="1" bandRow="1">
                <a:tableStyleId>{F5AB1C69-6EDB-4FF4-983F-18BD219EF322}</a:tableStyleId>
              </a:tblPr>
              <a:tblGrid>
                <a:gridCol w="815752">
                  <a:extLst>
                    <a:ext uri="{9D8B030D-6E8A-4147-A177-3AD203B41FA5}">
                      <a16:colId xmlns:a16="http://schemas.microsoft.com/office/drawing/2014/main" val="20000"/>
                    </a:ext>
                  </a:extLst>
                </a:gridCol>
              </a:tblGrid>
              <a:tr h="350668">
                <a:tc>
                  <a:txBody>
                    <a:bodyPr/>
                    <a:lstStyle/>
                    <a:p>
                      <a:pPr algn="ctr"/>
                      <a:r>
                        <a:rPr lang="en-US" sz="1400" b="0" dirty="0">
                          <a:solidFill>
                            <a:srgbClr val="000000"/>
                          </a:solidFill>
                        </a:rPr>
                        <a:t>388</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4"/>
                  </a:ext>
                </a:extLst>
              </a:tr>
              <a:tr h="350668">
                <a:tc>
                  <a:txBody>
                    <a:bodyPr/>
                    <a:lstStyle/>
                    <a:p>
                      <a:pPr algn="ctr"/>
                      <a:r>
                        <a:rPr lang="en-US" sz="1400" b="0" dirty="0">
                          <a:solidFill>
                            <a:srgbClr val="FF1919"/>
                          </a:solidFill>
                        </a:rPr>
                        <a:t>1K loc.</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5"/>
                  </a:ext>
                </a:extLst>
              </a:tr>
            </a:tbl>
          </a:graphicData>
        </a:graphic>
      </p:graphicFrame>
      <p:sp>
        <p:nvSpPr>
          <p:cNvPr id="20" name="Rectangle 19"/>
          <p:cNvSpPr/>
          <p:nvPr/>
        </p:nvSpPr>
        <p:spPr>
          <a:xfrm>
            <a:off x="683568" y="1484784"/>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Rectangle 20"/>
          <p:cNvSpPr/>
          <p:nvPr/>
        </p:nvSpPr>
        <p:spPr>
          <a:xfrm>
            <a:off x="1979712" y="1484784"/>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Rectangle 21"/>
          <p:cNvSpPr/>
          <p:nvPr/>
        </p:nvSpPr>
        <p:spPr>
          <a:xfrm>
            <a:off x="4606653" y="1484784"/>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Rectangle 22"/>
          <p:cNvSpPr/>
          <p:nvPr/>
        </p:nvSpPr>
        <p:spPr>
          <a:xfrm>
            <a:off x="3275856" y="1484784"/>
            <a:ext cx="1296144" cy="268447"/>
          </a:xfrm>
          <a:prstGeom prst="rect">
            <a:avLst/>
          </a:prstGeom>
          <a:solidFill>
            <a:srgbClr val="FF191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24" name="Rectangle 23"/>
          <p:cNvSpPr/>
          <p:nvPr/>
        </p:nvSpPr>
        <p:spPr>
          <a:xfrm>
            <a:off x="5940152" y="1484785"/>
            <a:ext cx="1343672" cy="278274"/>
          </a:xfrm>
          <a:prstGeom prst="rect">
            <a:avLst/>
          </a:prstGeom>
          <a:solidFill>
            <a:srgbClr val="FF191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25" name="Rectangle 24"/>
          <p:cNvSpPr/>
          <p:nvPr/>
        </p:nvSpPr>
        <p:spPr>
          <a:xfrm>
            <a:off x="7308304" y="1484784"/>
            <a:ext cx="1296144" cy="268447"/>
          </a:xfrm>
          <a:prstGeom prst="rect">
            <a:avLst/>
          </a:prstGeom>
          <a:solidFill>
            <a:srgbClr val="FF191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26" name="Rectangle 25"/>
          <p:cNvSpPr/>
          <p:nvPr/>
        </p:nvSpPr>
        <p:spPr>
          <a:xfrm>
            <a:off x="755576" y="4437112"/>
            <a:ext cx="2664296" cy="1728192"/>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p:cNvSpPr/>
          <p:nvPr/>
        </p:nvSpPr>
        <p:spPr>
          <a:xfrm>
            <a:off x="395536" y="1412776"/>
            <a:ext cx="1584176" cy="216024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8" name="Rectangle 27"/>
          <p:cNvSpPr/>
          <p:nvPr/>
        </p:nvSpPr>
        <p:spPr>
          <a:xfrm>
            <a:off x="3131840" y="1412776"/>
            <a:ext cx="1584176" cy="2736304"/>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0" name="Rectangle 29"/>
          <p:cNvSpPr/>
          <p:nvPr/>
        </p:nvSpPr>
        <p:spPr>
          <a:xfrm>
            <a:off x="5796136" y="1412776"/>
            <a:ext cx="1584176" cy="2736304"/>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TextBox 30"/>
          <p:cNvSpPr txBox="1"/>
          <p:nvPr/>
        </p:nvSpPr>
        <p:spPr>
          <a:xfrm>
            <a:off x="899592" y="4653136"/>
            <a:ext cx="230425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Previous work needs to verify: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3004 locations</a:t>
            </a:r>
          </a:p>
        </p:txBody>
      </p:sp>
      <p:sp>
        <p:nvSpPr>
          <p:cNvPr id="32" name="Rectangle 31"/>
          <p:cNvSpPr/>
          <p:nvPr/>
        </p:nvSpPr>
        <p:spPr>
          <a:xfrm>
            <a:off x="1835696" y="1412776"/>
            <a:ext cx="1584176" cy="1656184"/>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3" name="Rectangle 32"/>
          <p:cNvSpPr/>
          <p:nvPr/>
        </p:nvSpPr>
        <p:spPr>
          <a:xfrm>
            <a:off x="4499992" y="1412776"/>
            <a:ext cx="1584176" cy="1656184"/>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Rectangle 34"/>
          <p:cNvSpPr/>
          <p:nvPr/>
        </p:nvSpPr>
        <p:spPr>
          <a:xfrm>
            <a:off x="395536" y="1412776"/>
            <a:ext cx="1584176" cy="2160240"/>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6" name="Rectangle 35"/>
          <p:cNvSpPr/>
          <p:nvPr/>
        </p:nvSpPr>
        <p:spPr>
          <a:xfrm>
            <a:off x="5508104" y="4437112"/>
            <a:ext cx="2664296" cy="1728192"/>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37" name="TextBox 36"/>
          <p:cNvSpPr txBox="1"/>
          <p:nvPr/>
        </p:nvSpPr>
        <p:spPr>
          <a:xfrm>
            <a:off x="5652120" y="4653136"/>
            <a:ext cx="254359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FastHASH</a:t>
            </a:r>
            <a:r>
              <a:rPr kumimoji="0" lang="en-US" sz="1800" b="0" i="0" u="none" strike="noStrike" kern="1200" cap="none" spc="0" normalizeH="0" baseline="0" noProof="0" dirty="0">
                <a:ln>
                  <a:noFill/>
                </a:ln>
                <a:solidFill>
                  <a:srgbClr val="0000FF"/>
                </a:solidFill>
                <a:effectLst/>
                <a:uLnTx/>
                <a:uFillTx/>
                <a:latin typeface="Tahoma"/>
                <a:ea typeface="+mn-ea"/>
                <a:cs typeface="+mn-cs"/>
              </a:rPr>
              <a:t> verifies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8 locations</a:t>
            </a:r>
          </a:p>
        </p:txBody>
      </p:sp>
      <p:sp>
        <p:nvSpPr>
          <p:cNvPr id="39" name="Rectangle 38"/>
          <p:cNvSpPr/>
          <p:nvPr/>
        </p:nvSpPr>
        <p:spPr>
          <a:xfrm>
            <a:off x="899592" y="1916832"/>
            <a:ext cx="720080" cy="1224136"/>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0" name="TextBox 39"/>
          <p:cNvSpPr txBox="1"/>
          <p:nvPr/>
        </p:nvSpPr>
        <p:spPr>
          <a:xfrm>
            <a:off x="1619672" y="2204864"/>
            <a:ext cx="1139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Locations</a:t>
            </a:r>
          </a:p>
        </p:txBody>
      </p:sp>
      <p:sp>
        <p:nvSpPr>
          <p:cNvPr id="41" name="TextBox 40"/>
          <p:cNvSpPr txBox="1"/>
          <p:nvPr/>
        </p:nvSpPr>
        <p:spPr>
          <a:xfrm>
            <a:off x="1619672" y="3068960"/>
            <a:ext cx="22915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1919"/>
                </a:solidFill>
                <a:effectLst/>
                <a:uLnTx/>
                <a:uFillTx/>
                <a:latin typeface="Tahoma"/>
                <a:ea typeface="+mn-ea"/>
                <a:cs typeface="+mn-cs"/>
              </a:rPr>
              <a:t>Number of Locations</a:t>
            </a:r>
          </a:p>
        </p:txBody>
      </p:sp>
      <p:sp>
        <p:nvSpPr>
          <p:cNvPr id="42" name="Rectangle 41"/>
          <p:cNvSpPr/>
          <p:nvPr/>
        </p:nvSpPr>
        <p:spPr>
          <a:xfrm>
            <a:off x="899592" y="3151128"/>
            <a:ext cx="720080" cy="288032"/>
          </a:xfrm>
          <a:prstGeom prst="rect">
            <a:avLst/>
          </a:prstGeom>
          <a:solidFill>
            <a:srgbClr val="FF191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7" name="TextBox 6"/>
          <p:cNvSpPr txBox="1"/>
          <p:nvPr/>
        </p:nvSpPr>
        <p:spPr>
          <a:xfrm>
            <a:off x="467544" y="4365104"/>
            <a:ext cx="2084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Cheapest 3 k-</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mers</a:t>
            </a: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
        <p:nvSpPr>
          <p:cNvPr id="34" name="TextBox 33"/>
          <p:cNvSpPr txBox="1"/>
          <p:nvPr/>
        </p:nvSpPr>
        <p:spPr>
          <a:xfrm>
            <a:off x="456899" y="4355812"/>
            <a:ext cx="21567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Expensive 3 k-</a:t>
            </a:r>
            <a:r>
              <a:rPr kumimoji="0" lang="en-US" sz="1800" b="0" i="0" u="none" strike="noStrike" kern="1200" cap="none" spc="0" normalizeH="0" baseline="0" noProof="0" dirty="0" err="1">
                <a:ln>
                  <a:noFill/>
                </a:ln>
                <a:solidFill>
                  <a:srgbClr val="FF0000"/>
                </a:solidFill>
                <a:effectLst/>
                <a:uLnTx/>
                <a:uFillTx/>
                <a:latin typeface="Tahoma"/>
                <a:ea typeface="+mn-ea"/>
                <a:cs typeface="+mn-cs"/>
              </a:rPr>
              <a:t>mers</a:t>
            </a:r>
            <a:endParaRPr kumimoji="0" lang="en-US" sz="1800" b="0" i="0" u="none" strike="noStrike" kern="120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713799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3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8"/>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3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7" grpId="1" animBg="1"/>
      <p:bldP spid="28" grpId="0" animBg="1"/>
      <p:bldP spid="28" grpId="1" animBg="1"/>
      <p:bldP spid="30" grpId="0" animBg="1"/>
      <p:bldP spid="30" grpId="1" animBg="1"/>
      <p:bldP spid="31" grpId="0"/>
      <p:bldP spid="32" grpId="0" animBg="1"/>
      <p:bldP spid="33" grpId="0" animBg="1"/>
      <p:bldP spid="35" grpId="0" animBg="1"/>
      <p:bldP spid="36" grpId="0" animBg="1"/>
      <p:bldP spid="37" grpId="0"/>
      <p:bldP spid="39" grpId="0" animBg="1"/>
      <p:bldP spid="39" grpId="1" animBg="1"/>
      <p:bldP spid="40" grpId="0"/>
      <p:bldP spid="40" grpId="1"/>
      <p:bldP spid="41" grpId="0"/>
      <p:bldP spid="41" grpId="1"/>
      <p:bldP spid="42" grpId="0" animBg="1"/>
      <p:bldP spid="42" grpId="1" animBg="1"/>
      <p:bldP spid="7" grpId="0"/>
      <p:bldP spid="7" grpId="1"/>
      <p:bldP spid="34" grpId="0"/>
      <p:bldP spid="34"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Methodology</a:t>
            </a:r>
          </a:p>
        </p:txBody>
      </p:sp>
      <p:sp>
        <p:nvSpPr>
          <p:cNvPr id="3" name="内容占位符 2"/>
          <p:cNvSpPr>
            <a:spLocks noGrp="1"/>
          </p:cNvSpPr>
          <p:nvPr>
            <p:ph idx="1"/>
          </p:nvPr>
        </p:nvSpPr>
        <p:spPr/>
        <p:txBody>
          <a:bodyPr/>
          <a:lstStyle/>
          <a:p>
            <a:r>
              <a:rPr lang="en-US" sz="2000" dirty="0"/>
              <a:t>Implemented </a:t>
            </a:r>
            <a:r>
              <a:rPr lang="en-US" sz="2000" dirty="0" err="1">
                <a:solidFill>
                  <a:srgbClr val="0000FF"/>
                </a:solidFill>
              </a:rPr>
              <a:t>FastHASH</a:t>
            </a:r>
            <a:r>
              <a:rPr lang="en-US" sz="2000" dirty="0"/>
              <a:t> on top of state-of-the-art mapper: </a:t>
            </a:r>
            <a:r>
              <a:rPr lang="en-US" sz="2000" dirty="0" err="1">
                <a:solidFill>
                  <a:srgbClr val="FF0000"/>
                </a:solidFill>
              </a:rPr>
              <a:t>mrFAST</a:t>
            </a:r>
            <a:endParaRPr lang="en-US" sz="2000" dirty="0">
              <a:solidFill>
                <a:srgbClr val="FF0000"/>
              </a:solidFill>
            </a:endParaRPr>
          </a:p>
          <a:p>
            <a:pPr lvl="1"/>
            <a:r>
              <a:rPr lang="en-US" sz="2000" dirty="0">
                <a:solidFill>
                  <a:srgbClr val="000000"/>
                </a:solidFill>
              </a:rPr>
              <a:t>New version </a:t>
            </a:r>
            <a:r>
              <a:rPr lang="en-US" sz="2000" dirty="0">
                <a:solidFill>
                  <a:srgbClr val="0000FF"/>
                </a:solidFill>
              </a:rPr>
              <a:t>mrFAST-2.5.0.0 </a:t>
            </a:r>
            <a:r>
              <a:rPr lang="en-US" sz="2000" dirty="0">
                <a:solidFill>
                  <a:srgbClr val="000000"/>
                </a:solidFill>
              </a:rPr>
              <a:t>over mrFAST-2.1.0.6</a:t>
            </a:r>
          </a:p>
          <a:p>
            <a:endParaRPr lang="en-US" sz="2000" dirty="0"/>
          </a:p>
          <a:p>
            <a:r>
              <a:rPr lang="en-US" sz="2000" dirty="0"/>
              <a:t>Tested with real read sets generated from </a:t>
            </a:r>
            <a:r>
              <a:rPr lang="en-US" sz="2000" dirty="0" err="1"/>
              <a:t>Illumina</a:t>
            </a:r>
            <a:r>
              <a:rPr lang="en-US" sz="2000" dirty="0"/>
              <a:t> platform</a:t>
            </a:r>
          </a:p>
          <a:p>
            <a:pPr lvl="1"/>
            <a:r>
              <a:rPr lang="en-US" sz="2000" dirty="0"/>
              <a:t>1M reads of a human (160 base pairs)</a:t>
            </a:r>
          </a:p>
          <a:p>
            <a:pPr lvl="1"/>
            <a:r>
              <a:rPr lang="en-US" sz="2000" dirty="0"/>
              <a:t>500K reads of a chimpanzee (101 base pairs)</a:t>
            </a:r>
          </a:p>
          <a:p>
            <a:pPr lvl="1"/>
            <a:r>
              <a:rPr lang="en-US" sz="2000" dirty="0"/>
              <a:t>500K reads of a orangutan (70 base pairs)</a:t>
            </a:r>
          </a:p>
          <a:p>
            <a:endParaRPr lang="en-US" sz="2000" dirty="0"/>
          </a:p>
          <a:p>
            <a:r>
              <a:rPr lang="en-US" sz="2000" dirty="0"/>
              <a:t>Tested with simulated reads generated from reference genome</a:t>
            </a:r>
          </a:p>
          <a:p>
            <a:pPr lvl="1"/>
            <a:r>
              <a:rPr lang="en-US" sz="2000" dirty="0"/>
              <a:t>1M simulated reads of human (180 base pairs)</a:t>
            </a:r>
          </a:p>
          <a:p>
            <a:pPr lvl="1"/>
            <a:endParaRPr lang="en-US" sz="2000" dirty="0"/>
          </a:p>
          <a:p>
            <a:r>
              <a:rPr lang="en-US" sz="2000" dirty="0"/>
              <a:t>Evaluation system</a:t>
            </a:r>
          </a:p>
          <a:p>
            <a:pPr lvl="1"/>
            <a:r>
              <a:rPr lang="en-US" sz="2000" dirty="0"/>
              <a:t>Intel Core i7 Sandy Bridge machine</a:t>
            </a:r>
          </a:p>
          <a:p>
            <a:pPr lvl="1"/>
            <a:r>
              <a:rPr lang="en-US" sz="2000" dirty="0"/>
              <a:t>16 GB of main memory</a:t>
            </a:r>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9614258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FastHASH</a:t>
            </a:r>
            <a:r>
              <a:rPr lang="en-US" dirty="0"/>
              <a:t> Speedup: Entire Read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9" name="Content Placeholder 8"/>
          <p:cNvSpPr>
            <a:spLocks noGrp="1"/>
          </p:cNvSpPr>
          <p:nvPr>
            <p:ph idx="1"/>
          </p:nvPr>
        </p:nvSpPr>
        <p:spPr/>
        <p:txBody>
          <a:bodyPr/>
          <a:lstStyle/>
          <a:p>
            <a:endParaRPr lang="en-US" dirty="0"/>
          </a:p>
        </p:txBody>
      </p:sp>
      <p:grpSp>
        <p:nvGrpSpPr>
          <p:cNvPr id="18" name="Group 17"/>
          <p:cNvGrpSpPr/>
          <p:nvPr/>
        </p:nvGrpSpPr>
        <p:grpSpPr>
          <a:xfrm>
            <a:off x="1788120" y="1196752"/>
            <a:ext cx="5664200" cy="5346700"/>
            <a:chOff x="1979712" y="1196752"/>
            <a:chExt cx="5664200" cy="5346700"/>
          </a:xfrm>
        </p:grpSpPr>
        <p:pic>
          <p:nvPicPr>
            <p:cNvPr id="11" name="Picture 10" descr="Figure_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1196752"/>
              <a:ext cx="5664200" cy="5346700"/>
            </a:xfrm>
            <a:prstGeom prst="rect">
              <a:avLst/>
            </a:prstGeom>
          </p:spPr>
        </p:pic>
        <p:sp>
          <p:nvSpPr>
            <p:cNvPr id="14" name="Rectangle 13"/>
            <p:cNvSpPr/>
            <p:nvPr/>
          </p:nvSpPr>
          <p:spPr>
            <a:xfrm>
              <a:off x="6383248" y="2349768"/>
              <a:ext cx="1141080" cy="33883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orangutan</a:t>
              </a:r>
            </a:p>
          </p:txBody>
        </p:sp>
        <p:sp>
          <p:nvSpPr>
            <p:cNvPr id="15" name="Rectangle 14"/>
            <p:cNvSpPr/>
            <p:nvPr/>
          </p:nvSpPr>
          <p:spPr>
            <a:xfrm>
              <a:off x="6383248" y="2647072"/>
              <a:ext cx="1141080" cy="27787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simulated </a:t>
              </a:r>
            </a:p>
          </p:txBody>
        </p:sp>
        <p:sp>
          <p:nvSpPr>
            <p:cNvPr id="16" name="Rectangle 15"/>
            <p:cNvSpPr/>
            <p:nvPr/>
          </p:nvSpPr>
          <p:spPr>
            <a:xfrm>
              <a:off x="6383248" y="1805072"/>
              <a:ext cx="1141080" cy="33883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human</a:t>
              </a:r>
            </a:p>
          </p:txBody>
        </p:sp>
        <p:sp>
          <p:nvSpPr>
            <p:cNvPr id="17" name="Rectangle 16"/>
            <p:cNvSpPr/>
            <p:nvPr/>
          </p:nvSpPr>
          <p:spPr>
            <a:xfrm>
              <a:off x="6383248" y="2112536"/>
              <a:ext cx="1141080" cy="27787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chimpanzee</a:t>
              </a:r>
            </a:p>
          </p:txBody>
        </p:sp>
      </p:grpSp>
      <p:sp>
        <p:nvSpPr>
          <p:cNvPr id="23" name="Rectangle 22"/>
          <p:cNvSpPr/>
          <p:nvPr/>
        </p:nvSpPr>
        <p:spPr>
          <a:xfrm>
            <a:off x="5364088" y="2419684"/>
            <a:ext cx="197175" cy="3056022"/>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TextBox 23"/>
          <p:cNvSpPr txBox="1"/>
          <p:nvPr/>
        </p:nvSpPr>
        <p:spPr>
          <a:xfrm>
            <a:off x="5173151" y="1988840"/>
            <a:ext cx="5509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19x</a:t>
            </a:r>
          </a:p>
        </p:txBody>
      </p:sp>
      <p:cxnSp>
        <p:nvCxnSpPr>
          <p:cNvPr id="5" name="Straight Connector 4"/>
          <p:cNvCxnSpPr/>
          <p:nvPr/>
        </p:nvCxnSpPr>
        <p:spPr>
          <a:xfrm>
            <a:off x="2771800" y="5495620"/>
            <a:ext cx="4824536" cy="0"/>
          </a:xfrm>
          <a:prstGeom prst="line">
            <a:avLst/>
          </a:prstGeom>
          <a:ln>
            <a:solidFill>
              <a:srgbClr val="000000"/>
            </a:solidFill>
          </a:ln>
        </p:spPr>
        <p:style>
          <a:lnRef idx="1">
            <a:schemeClr val="dk1"/>
          </a:lnRef>
          <a:fillRef idx="0">
            <a:schemeClr val="dk1"/>
          </a:fillRef>
          <a:effectRef idx="0">
            <a:schemeClr val="dk1"/>
          </a:effectRef>
          <a:fontRef idx="minor">
            <a:schemeClr val="tx1"/>
          </a:fontRef>
        </p:style>
      </p:cxnSp>
      <p:sp>
        <p:nvSpPr>
          <p:cNvPr id="25" name="Rectangle 24"/>
          <p:cNvSpPr/>
          <p:nvPr/>
        </p:nvSpPr>
        <p:spPr>
          <a:xfrm>
            <a:off x="467544" y="5639669"/>
            <a:ext cx="7992888" cy="1173707"/>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90"/>
                </a:solidFill>
                <a:effectLst/>
                <a:uLnTx/>
                <a:uFillTx/>
                <a:latin typeface="Tahoma"/>
                <a:ea typeface="+mn-ea"/>
                <a:cs typeface="+mn-cs"/>
              </a:rPr>
              <a:t>With </a:t>
            </a:r>
            <a:r>
              <a:rPr kumimoji="0" lang="en-US" sz="2400" b="0" i="0" u="none" strike="noStrike" kern="1200" cap="none" spc="0" normalizeH="0" baseline="0" noProof="0" dirty="0" err="1">
                <a:ln>
                  <a:noFill/>
                </a:ln>
                <a:solidFill>
                  <a:srgbClr val="000090"/>
                </a:solidFill>
                <a:effectLst/>
                <a:uLnTx/>
                <a:uFillTx/>
                <a:latin typeface="Tahoma"/>
                <a:ea typeface="+mn-ea"/>
                <a:cs typeface="+mn-cs"/>
              </a:rPr>
              <a:t>FastHASH</a:t>
            </a:r>
            <a:r>
              <a:rPr kumimoji="0" lang="en-US" sz="2400" b="0" i="0" u="none" strike="noStrike" kern="1200" cap="none" spc="0" normalizeH="0" baseline="0" noProof="0" dirty="0">
                <a:ln>
                  <a:noFill/>
                </a:ln>
                <a:solidFill>
                  <a:srgbClr val="000090"/>
                </a:solidFill>
                <a:effectLst/>
                <a:uLnTx/>
                <a:uFillTx/>
                <a:latin typeface="Tahoma"/>
                <a:ea typeface="+mn-ea"/>
                <a:cs typeface="+mn-cs"/>
              </a:rPr>
              <a:t>, new </a:t>
            </a:r>
            <a:r>
              <a:rPr kumimoji="0" lang="en-US" sz="2400" b="0" i="0" u="none" strike="noStrike" kern="1200" cap="none" spc="0" normalizeH="0" baseline="0" noProof="0" dirty="0" err="1">
                <a:ln>
                  <a:noFill/>
                </a:ln>
                <a:solidFill>
                  <a:srgbClr val="000090"/>
                </a:solidFill>
                <a:effectLst/>
                <a:uLnTx/>
                <a:uFillTx/>
                <a:latin typeface="Tahoma"/>
                <a:ea typeface="+mn-ea"/>
                <a:cs typeface="+mn-cs"/>
              </a:rPr>
              <a:t>mrFAST</a:t>
            </a:r>
            <a:r>
              <a:rPr kumimoji="0" lang="en-US" sz="2400" b="0" i="0" u="none" strike="noStrike" kern="1200" cap="none" spc="0" normalizeH="0" baseline="0" noProof="0" dirty="0">
                <a:ln>
                  <a:noFill/>
                </a:ln>
                <a:solidFill>
                  <a:srgbClr val="000090"/>
                </a:solidFill>
                <a:effectLst/>
                <a:uLnTx/>
                <a:uFillTx/>
                <a:latin typeface="Tahoma"/>
                <a:ea typeface="+mn-ea"/>
                <a:cs typeface="+mn-cs"/>
              </a:rPr>
              <a:t> obtains up to 19x speedup over previous version, without losing valid mappings</a:t>
            </a:r>
          </a:p>
        </p:txBody>
      </p:sp>
    </p:spTree>
    <p:extLst>
      <p:ext uri="{BB962C8B-B14F-4D97-AF65-F5344CB8AC3E}">
        <p14:creationId xmlns:p14="http://schemas.microsoft.com/office/powerpoint/2010/main" val="42933830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a:t>
            </a:r>
          </a:p>
        </p:txBody>
      </p:sp>
      <p:sp>
        <p:nvSpPr>
          <p:cNvPr id="3" name="Content Placeholder 2"/>
          <p:cNvSpPr>
            <a:spLocks noGrp="1"/>
          </p:cNvSpPr>
          <p:nvPr>
            <p:ph idx="1"/>
          </p:nvPr>
        </p:nvSpPr>
        <p:spPr/>
        <p:txBody>
          <a:bodyPr/>
          <a:lstStyle/>
          <a:p>
            <a:r>
              <a:rPr lang="en-US" dirty="0"/>
              <a:t>Reduction of potential mappings with </a:t>
            </a:r>
            <a:r>
              <a:rPr lang="en-US" dirty="0" err="1"/>
              <a:t>FastHASH</a:t>
            </a:r>
            <a:endParaRPr lang="en-US" dirty="0"/>
          </a:p>
        </p:txBody>
      </p:sp>
      <p:sp>
        <p:nvSpPr>
          <p:cNvPr id="4" name="Slide Number Placeholder 3"/>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cxnSp>
        <p:nvCxnSpPr>
          <p:cNvPr id="27" name="Straight Connector 26"/>
          <p:cNvCxnSpPr/>
          <p:nvPr/>
        </p:nvCxnSpPr>
        <p:spPr>
          <a:xfrm>
            <a:off x="2195736" y="3068960"/>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150242" y="2927254"/>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118116" y="2825655"/>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072621" y="2750791"/>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038897" y="2695552"/>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2555776" y="3068960"/>
            <a:ext cx="0" cy="10081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3525788" y="2924944"/>
            <a:ext cx="4812" cy="106285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495180" y="2833886"/>
            <a:ext cx="620" cy="109676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452492" y="2761878"/>
            <a:ext cx="2158" cy="111162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6397600" y="2708920"/>
            <a:ext cx="9550" cy="113283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2541738" y="3429000"/>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sp>
        <p:nvSpPr>
          <p:cNvPr id="45" name="TextBox 44"/>
          <p:cNvSpPr txBox="1"/>
          <p:nvPr/>
        </p:nvSpPr>
        <p:spPr>
          <a:xfrm>
            <a:off x="3491880" y="3284984"/>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sp>
        <p:nvSpPr>
          <p:cNvPr id="46" name="TextBox 45"/>
          <p:cNvSpPr txBox="1"/>
          <p:nvPr/>
        </p:nvSpPr>
        <p:spPr>
          <a:xfrm>
            <a:off x="4485954" y="3140968"/>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sp>
        <p:nvSpPr>
          <p:cNvPr id="47" name="TextBox 46"/>
          <p:cNvSpPr txBox="1"/>
          <p:nvPr/>
        </p:nvSpPr>
        <p:spPr>
          <a:xfrm>
            <a:off x="5422058" y="3131676"/>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sp>
        <p:nvSpPr>
          <p:cNvPr id="48" name="TextBox 47"/>
          <p:cNvSpPr txBox="1"/>
          <p:nvPr/>
        </p:nvSpPr>
        <p:spPr>
          <a:xfrm>
            <a:off x="6430170" y="3140968"/>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pic>
        <p:nvPicPr>
          <p:cNvPr id="50" name="Picture 49" descr="PP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412576"/>
            <a:ext cx="6400800" cy="6400800"/>
          </a:xfrm>
          <a:prstGeom prst="rect">
            <a:avLst/>
          </a:prstGeom>
        </p:spPr>
      </p:pic>
      <p:cxnSp>
        <p:nvCxnSpPr>
          <p:cNvPr id="22" name="Straight Connector 21"/>
          <p:cNvCxnSpPr/>
          <p:nvPr/>
        </p:nvCxnSpPr>
        <p:spPr>
          <a:xfrm>
            <a:off x="1967617" y="5601335"/>
            <a:ext cx="4824536" cy="0"/>
          </a:xfrm>
          <a:prstGeom prst="line">
            <a:avLst/>
          </a:prstGeom>
          <a:ln>
            <a:solidFill>
              <a:srgbClr val="000000"/>
            </a:solidFill>
          </a:ln>
        </p:spPr>
        <p:style>
          <a:lnRef idx="1">
            <a:schemeClr val="dk1"/>
          </a:lnRef>
          <a:fillRef idx="0">
            <a:schemeClr val="dk1"/>
          </a:fillRef>
          <a:effectRef idx="0">
            <a:schemeClr val="dk1"/>
          </a:effectRef>
          <a:fontRef idx="minor">
            <a:schemeClr val="tx1"/>
          </a:fontRef>
        </p:style>
      </p:cxnSp>
      <p:sp>
        <p:nvSpPr>
          <p:cNvPr id="49" name="Rectangle 48"/>
          <p:cNvSpPr/>
          <p:nvPr/>
        </p:nvSpPr>
        <p:spPr>
          <a:xfrm>
            <a:off x="1043608" y="5733256"/>
            <a:ext cx="7200800" cy="1152128"/>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90"/>
                </a:solidFill>
                <a:effectLst/>
                <a:uLnTx/>
                <a:uFillTx/>
                <a:latin typeface="Tahoma"/>
                <a:ea typeface="+mn-ea"/>
                <a:cs typeface="+mn-cs"/>
              </a:rPr>
              <a:t>FastHASH</a:t>
            </a:r>
            <a:r>
              <a:rPr kumimoji="0" lang="en-US" sz="2400" b="0" i="0" u="none" strike="noStrike" kern="1200" cap="none" spc="0" normalizeH="0" baseline="0" noProof="0" dirty="0">
                <a:ln>
                  <a:noFill/>
                </a:ln>
                <a:solidFill>
                  <a:srgbClr val="000090"/>
                </a:solidFill>
                <a:effectLst/>
                <a:uLnTx/>
                <a:uFillTx/>
                <a:latin typeface="Tahoma"/>
                <a:ea typeface="+mn-ea"/>
                <a:cs typeface="+mn-cs"/>
              </a:rPr>
              <a:t> filters out over 99% of the potential mappings without sacrificing any valid mappings</a:t>
            </a:r>
          </a:p>
        </p:txBody>
      </p:sp>
    </p:spTree>
    <p:extLst>
      <p:ext uri="{BB962C8B-B14F-4D97-AF65-F5344CB8AC3E}">
        <p14:creationId xmlns:p14="http://schemas.microsoft.com/office/powerpoint/2010/main" val="3362983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up)">
                                      <p:cBhvr>
                                        <p:cTn id="19" dur="500"/>
                                        <p:tgtEl>
                                          <p:spTgt spid="34"/>
                                        </p:tgtEl>
                                      </p:cBhvr>
                                    </p:animEffect>
                                  </p:childTnLst>
                                </p:cTn>
                              </p:par>
                              <p:par>
                                <p:cTn id="20" presetID="22" presetClass="entr" presetSubtype="1"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up)">
                                      <p:cBhvr>
                                        <p:cTn id="22" dur="500"/>
                                        <p:tgtEl>
                                          <p:spTgt spid="35"/>
                                        </p:tgtEl>
                                      </p:cBhvr>
                                    </p:animEffect>
                                  </p:childTnLst>
                                </p:cTn>
                              </p:par>
                              <p:par>
                                <p:cTn id="23" presetID="22" presetClass="entr" presetSubtype="1"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up)">
                                      <p:cBhvr>
                                        <p:cTn id="25" dur="500"/>
                                        <p:tgtEl>
                                          <p:spTgt spid="37"/>
                                        </p:tgtEl>
                                      </p:cBhvr>
                                    </p:animEffect>
                                  </p:childTnLst>
                                </p:cTn>
                              </p:par>
                              <p:par>
                                <p:cTn id="26" presetID="22" presetClass="entr" presetSubtype="1"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up)">
                                      <p:cBhvr>
                                        <p:cTn id="28" dur="500"/>
                                        <p:tgtEl>
                                          <p:spTgt spid="38"/>
                                        </p:tgtEl>
                                      </p:cBhvr>
                                    </p:animEffect>
                                  </p:childTnLst>
                                </p:cTn>
                              </p:par>
                              <p:par>
                                <p:cTn id="29" presetID="22" presetClass="entr" presetSubtype="1"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up)">
                                      <p:cBhvr>
                                        <p:cTn id="31" dur="500"/>
                                        <p:tgtEl>
                                          <p:spTgt spid="41"/>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45"/>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FastHASH</a:t>
            </a:r>
            <a:r>
              <a:rPr lang="en-US" dirty="0"/>
              <a:t> Conclusion</a:t>
            </a:r>
          </a:p>
        </p:txBody>
      </p:sp>
      <p:sp>
        <p:nvSpPr>
          <p:cNvPr id="3" name="Content Placeholder 2"/>
          <p:cNvSpPr>
            <a:spLocks noGrp="1"/>
          </p:cNvSpPr>
          <p:nvPr>
            <p:ph idx="1"/>
          </p:nvPr>
        </p:nvSpPr>
        <p:spPr/>
        <p:txBody>
          <a:bodyPr/>
          <a:lstStyle/>
          <a:p>
            <a:r>
              <a:rPr lang="en-US" dirty="0"/>
              <a:t>Problem: Existing read mappers perform poorly in mapping millions of short reads to the reference genome, in the presence of errors</a:t>
            </a:r>
          </a:p>
          <a:p>
            <a:pPr lvl="3"/>
            <a:endParaRPr lang="en-US" dirty="0"/>
          </a:p>
          <a:p>
            <a:r>
              <a:rPr lang="en-US" dirty="0"/>
              <a:t>Observation: </a:t>
            </a:r>
            <a:r>
              <a:rPr lang="en-US" dirty="0">
                <a:solidFill>
                  <a:srgbClr val="FF1919"/>
                </a:solidFill>
              </a:rPr>
              <a:t>Most of the verification calculations are unnecessary </a:t>
            </a:r>
            <a:r>
              <a:rPr lang="en-US" dirty="0">
                <a:solidFill>
                  <a:srgbClr val="FF1919"/>
                </a:solidFill>
                <a:sym typeface="Wingdings" pitchFamily="2" charset="2"/>
              </a:rPr>
              <a:t> filter them out</a:t>
            </a:r>
            <a:endParaRPr lang="en-US" dirty="0">
              <a:solidFill>
                <a:srgbClr val="FF1919"/>
              </a:solidFill>
            </a:endParaRPr>
          </a:p>
          <a:p>
            <a:pPr lvl="3"/>
            <a:endParaRPr lang="en-US" dirty="0"/>
          </a:p>
          <a:p>
            <a:r>
              <a:rPr lang="en-US" dirty="0"/>
              <a:t>Key Idea: Exploit the structure of the genome to</a:t>
            </a:r>
          </a:p>
          <a:p>
            <a:pPr lvl="1"/>
            <a:r>
              <a:rPr lang="en-US" dirty="0"/>
              <a:t>Reject invalid mappings early (</a:t>
            </a:r>
            <a:r>
              <a:rPr lang="en-US" dirty="0">
                <a:solidFill>
                  <a:srgbClr val="0000FF"/>
                </a:solidFill>
              </a:rPr>
              <a:t>Adjacency Filtering</a:t>
            </a:r>
            <a:r>
              <a:rPr lang="en-US" dirty="0"/>
              <a:t>)</a:t>
            </a:r>
          </a:p>
          <a:p>
            <a:pPr lvl="1"/>
            <a:r>
              <a:rPr lang="en-US" dirty="0"/>
              <a:t>Reduce the number of possible mappings to examine (</a:t>
            </a:r>
            <a:r>
              <a:rPr lang="en-US" dirty="0">
                <a:solidFill>
                  <a:srgbClr val="0000FF"/>
                </a:solidFill>
              </a:rPr>
              <a:t>Cheap K-</a:t>
            </a:r>
            <a:r>
              <a:rPr lang="en-US" dirty="0" err="1">
                <a:solidFill>
                  <a:srgbClr val="0000FF"/>
                </a:solidFill>
              </a:rPr>
              <a:t>mer</a:t>
            </a:r>
            <a:r>
              <a:rPr lang="en-US" dirty="0">
                <a:solidFill>
                  <a:srgbClr val="0000FF"/>
                </a:solidFill>
              </a:rPr>
              <a:t> Selection</a:t>
            </a:r>
            <a:r>
              <a:rPr lang="en-US" dirty="0"/>
              <a:t>)</a:t>
            </a:r>
          </a:p>
          <a:p>
            <a:pPr lvl="3"/>
            <a:endParaRPr lang="en-US" dirty="0"/>
          </a:p>
          <a:p>
            <a:r>
              <a:rPr lang="en-US" dirty="0"/>
              <a:t>Key Result: </a:t>
            </a:r>
            <a:r>
              <a:rPr lang="en-US" dirty="0" err="1"/>
              <a:t>FastHASH</a:t>
            </a:r>
            <a:r>
              <a:rPr lang="en-US" dirty="0"/>
              <a:t> obtains up to </a:t>
            </a:r>
            <a:r>
              <a:rPr lang="en-US" dirty="0">
                <a:solidFill>
                  <a:srgbClr val="0000FF"/>
                </a:solidFill>
              </a:rPr>
              <a:t>19x</a:t>
            </a:r>
            <a:r>
              <a:rPr lang="en-US" dirty="0"/>
              <a:t> speedup over the state-of-the-art mapper without losing valid mappings</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8476085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D96E-CA21-B247-ABBA-4E57AE4DEF41}"/>
              </a:ext>
            </a:extLst>
          </p:cNvPr>
          <p:cNvSpPr>
            <a:spLocks noGrp="1"/>
          </p:cNvSpPr>
          <p:nvPr>
            <p:ph type="title"/>
          </p:nvPr>
        </p:nvSpPr>
        <p:spPr/>
        <p:txBody>
          <a:bodyPr/>
          <a:lstStyle/>
          <a:p>
            <a:r>
              <a:rPr lang="en-US" dirty="0"/>
              <a:t>More on </a:t>
            </a:r>
            <a:r>
              <a:rPr lang="en-US" dirty="0" err="1"/>
              <a:t>FastHASH</a:t>
            </a:r>
            <a:endParaRPr lang="en-US" dirty="0"/>
          </a:p>
        </p:txBody>
      </p:sp>
      <p:sp>
        <p:nvSpPr>
          <p:cNvPr id="3" name="Content Placeholder 2">
            <a:extLst>
              <a:ext uri="{FF2B5EF4-FFF2-40B4-BE49-F238E27FC236}">
                <a16:creationId xmlns:a16="http://schemas.microsoft.com/office/drawing/2014/main" id="{44879405-C231-C349-B472-0EDABFFC613A}"/>
              </a:ext>
            </a:extLst>
          </p:cNvPr>
          <p:cNvSpPr>
            <a:spLocks noGrp="1"/>
          </p:cNvSpPr>
          <p:nvPr>
            <p:ph idx="1"/>
          </p:nvPr>
        </p:nvSpPr>
        <p:spPr/>
        <p:txBody>
          <a:bodyPr/>
          <a:lstStyle/>
          <a:p>
            <a:r>
              <a:rPr lang="en-US" dirty="0"/>
              <a:t>Download source code and try for yourself</a:t>
            </a:r>
          </a:p>
          <a:p>
            <a:pPr lvl="1"/>
            <a:r>
              <a:rPr lang="en-US" dirty="0">
                <a:hlinkClick r:id="rId2"/>
              </a:rPr>
              <a:t>Download link to FastHASH</a:t>
            </a: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5C08FFFF-1FE8-6D4B-A824-03B363B973AB}"/>
              </a:ext>
            </a:extLst>
          </p:cNvPr>
          <p:cNvSpPr>
            <a:spLocks noGrp="1"/>
          </p:cNvSpPr>
          <p:nvPr>
            <p:ph type="sldNum" sz="quarter" idx="11"/>
          </p:nvPr>
        </p:nvSpPr>
        <p:spPr/>
        <p:txBody>
          <a:bodyPr/>
          <a:lstStyle/>
          <a:p>
            <a:fld id="{323594FA-E141-4234-AE05-360401972BE7}" type="slidenum">
              <a:rPr lang="en-US" altLang="en-US" smtClean="0"/>
              <a:pPr/>
              <a:t>75</a:t>
            </a:fld>
            <a:endParaRPr lang="en-US" altLang="en-US"/>
          </a:p>
        </p:txBody>
      </p:sp>
      <p:pic>
        <p:nvPicPr>
          <p:cNvPr id="5" name="Picture 4">
            <a:extLst>
              <a:ext uri="{FF2B5EF4-FFF2-40B4-BE49-F238E27FC236}">
                <a16:creationId xmlns:a16="http://schemas.microsoft.com/office/drawing/2014/main" id="{02554146-E233-5C46-8E38-9D3E670DB060}"/>
              </a:ext>
            </a:extLst>
          </p:cNvPr>
          <p:cNvPicPr>
            <a:picLocks noChangeAspect="1"/>
          </p:cNvPicPr>
          <p:nvPr/>
        </p:nvPicPr>
        <p:blipFill>
          <a:blip r:embed="rId3"/>
          <a:stretch>
            <a:fillRect/>
          </a:stretch>
        </p:blipFill>
        <p:spPr>
          <a:xfrm>
            <a:off x="0" y="2780928"/>
            <a:ext cx="9144000" cy="3237722"/>
          </a:xfrm>
          <a:prstGeom prst="rect">
            <a:avLst/>
          </a:prstGeom>
        </p:spPr>
      </p:pic>
      <p:sp>
        <p:nvSpPr>
          <p:cNvPr id="6" name="TextBox 5">
            <a:extLst>
              <a:ext uri="{FF2B5EF4-FFF2-40B4-BE49-F238E27FC236}">
                <a16:creationId xmlns:a16="http://schemas.microsoft.com/office/drawing/2014/main" id="{E914B69C-91AC-8843-9163-FCD4D29FF7FB}"/>
              </a:ext>
            </a:extLst>
          </p:cNvPr>
          <p:cNvSpPr txBox="1"/>
          <p:nvPr/>
        </p:nvSpPr>
        <p:spPr>
          <a:xfrm>
            <a:off x="89357" y="6359068"/>
            <a:ext cx="8299067" cy="369332"/>
          </a:xfrm>
          <a:prstGeom prst="rect">
            <a:avLst/>
          </a:prstGeom>
          <a:noFill/>
        </p:spPr>
        <p:txBody>
          <a:bodyPr wrap="none" rtlCol="0">
            <a:spAutoFit/>
          </a:bodyPr>
          <a:lstStyle/>
          <a:p>
            <a:r>
              <a:rPr lang="en-US" dirty="0"/>
              <a:t>Xin+, </a:t>
            </a:r>
            <a:r>
              <a:rPr lang="en-US" b="1" dirty="0">
                <a:hlinkClick r:id="rId4"/>
              </a:rPr>
              <a:t>"Accelerating Read Mapping with FastHASH"</a:t>
            </a:r>
            <a:r>
              <a:rPr lang="en-US" dirty="0"/>
              <a:t>, BMC Genomics 2013.</a:t>
            </a:r>
          </a:p>
        </p:txBody>
      </p:sp>
    </p:spTree>
    <p:extLst>
      <p:ext uri="{BB962C8B-B14F-4D97-AF65-F5344CB8AC3E}">
        <p14:creationId xmlns:p14="http://schemas.microsoft.com/office/powerpoint/2010/main" val="122637403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solidFill>
                  <a:srgbClr val="0000FF"/>
                </a:solidFill>
              </a:rPr>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0979565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F82E-640E-AA4A-BA41-BA930D185510}"/>
              </a:ext>
            </a:extLst>
          </p:cNvPr>
          <p:cNvSpPr>
            <a:spLocks noGrp="1"/>
          </p:cNvSpPr>
          <p:nvPr>
            <p:ph type="title"/>
          </p:nvPr>
        </p:nvSpPr>
        <p:spPr>
          <a:xfrm>
            <a:off x="228600" y="152400"/>
            <a:ext cx="8807848" cy="756320"/>
          </a:xfrm>
        </p:spPr>
        <p:txBody>
          <a:bodyPr/>
          <a:lstStyle/>
          <a:p>
            <a:r>
              <a:rPr lang="en-US" sz="3600" dirty="0"/>
              <a:t>Shifted Hamming Distance: SIMD Acceleration</a:t>
            </a:r>
          </a:p>
        </p:txBody>
      </p:sp>
      <p:sp>
        <p:nvSpPr>
          <p:cNvPr id="4" name="Slide Number Placeholder 3">
            <a:extLst>
              <a:ext uri="{FF2B5EF4-FFF2-40B4-BE49-F238E27FC236}">
                <a16:creationId xmlns:a16="http://schemas.microsoft.com/office/drawing/2014/main" id="{5F2405B1-0D67-9F47-A335-E3FA3DAA51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C6DBDE8-4D7A-1E4F-9F47-EBE9371E327D}"/>
              </a:ext>
            </a:extLst>
          </p:cNvPr>
          <p:cNvPicPr>
            <a:picLocks noChangeAspect="1"/>
          </p:cNvPicPr>
          <p:nvPr/>
        </p:nvPicPr>
        <p:blipFill>
          <a:blip r:embed="rId2"/>
          <a:stretch>
            <a:fillRect/>
          </a:stretch>
        </p:blipFill>
        <p:spPr>
          <a:xfrm>
            <a:off x="0" y="1188893"/>
            <a:ext cx="9144000" cy="4112315"/>
          </a:xfrm>
          <a:prstGeom prst="rect">
            <a:avLst/>
          </a:prstGeom>
        </p:spPr>
      </p:pic>
      <p:sp>
        <p:nvSpPr>
          <p:cNvPr id="6" name="TextBox 5">
            <a:extLst>
              <a:ext uri="{FF2B5EF4-FFF2-40B4-BE49-F238E27FC236}">
                <a16:creationId xmlns:a16="http://schemas.microsoft.com/office/drawing/2014/main" id="{8FD16523-9524-E743-BD65-DB036E5D839C}"/>
              </a:ext>
            </a:extLst>
          </p:cNvPr>
          <p:cNvSpPr txBox="1"/>
          <p:nvPr/>
        </p:nvSpPr>
        <p:spPr>
          <a:xfrm>
            <a:off x="0" y="5589240"/>
            <a:ext cx="903644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Xin+,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"Shifted Hamming Distance: A Fast and Accurate SIMD-friendly Filter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to Accelerate Alignment Verification in Read Mapping”</a:t>
            </a:r>
            <a:r>
              <a:rPr kumimoji="0" lang="en-US" sz="1800" b="1" i="0" u="none" strike="noStrike" kern="1200" cap="none" spc="0" normalizeH="0" baseline="0" noProof="0" dirty="0">
                <a:ln>
                  <a:noFill/>
                </a:ln>
                <a:solidFill>
                  <a:srgbClr val="000000"/>
                </a:solidFill>
                <a:effectLst/>
                <a:uLnTx/>
                <a:uFillTx/>
                <a:latin typeface="Tahoma"/>
                <a:ea typeface="+mn-ea"/>
                <a:cs typeface="+mn-cs"/>
              </a:rPr>
              <a:t>, Bioinformatics 2015.</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TextBox 2">
            <a:extLst>
              <a:ext uri="{FF2B5EF4-FFF2-40B4-BE49-F238E27FC236}">
                <a16:creationId xmlns:a16="http://schemas.microsoft.com/office/drawing/2014/main" id="{36445F11-D01A-8446-B677-10B1176ECB94}"/>
              </a:ext>
            </a:extLst>
          </p:cNvPr>
          <p:cNvSpPr txBox="1"/>
          <p:nvPr/>
        </p:nvSpPr>
        <p:spPr>
          <a:xfrm>
            <a:off x="97149" y="936148"/>
            <a:ext cx="63470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https://github.com/CMU-SAFARI/Shifted-Hamming-Distance</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68240958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F30FA-BEF2-A74A-8AD5-5592EFFD8988}"/>
              </a:ext>
            </a:extLst>
          </p:cNvPr>
          <p:cNvSpPr>
            <a:spLocks noGrp="1"/>
          </p:cNvSpPr>
          <p:nvPr>
            <p:ph type="title"/>
          </p:nvPr>
        </p:nvSpPr>
        <p:spPr/>
        <p:txBody>
          <a:bodyPr/>
          <a:lstStyle/>
          <a:p>
            <a:r>
              <a:rPr lang="en-US" dirty="0"/>
              <a:t>Shifted Hamming Distance</a:t>
            </a:r>
          </a:p>
        </p:txBody>
      </p:sp>
      <p:sp>
        <p:nvSpPr>
          <p:cNvPr id="3" name="Content Placeholder 2">
            <a:extLst>
              <a:ext uri="{FF2B5EF4-FFF2-40B4-BE49-F238E27FC236}">
                <a16:creationId xmlns:a16="http://schemas.microsoft.com/office/drawing/2014/main" id="{6B8E36F4-E633-F045-A0DA-37B5424057E1}"/>
              </a:ext>
            </a:extLst>
          </p:cNvPr>
          <p:cNvSpPr>
            <a:spLocks noGrp="1"/>
          </p:cNvSpPr>
          <p:nvPr>
            <p:ph idx="1"/>
          </p:nvPr>
        </p:nvSpPr>
        <p:spPr>
          <a:xfrm>
            <a:off x="228600" y="825624"/>
            <a:ext cx="8610600" cy="5339680"/>
          </a:xfrm>
        </p:spPr>
        <p:txBody>
          <a:bodyPr/>
          <a:lstStyle/>
          <a:p>
            <a:r>
              <a:rPr lang="en-US" b="1" dirty="0">
                <a:solidFill>
                  <a:srgbClr val="FF0000"/>
                </a:solidFill>
              </a:rPr>
              <a:t>Key observation:</a:t>
            </a:r>
          </a:p>
          <a:p>
            <a:pPr lvl="1"/>
            <a:r>
              <a:rPr lang="en-US" dirty="0"/>
              <a:t>If two strings differ by </a:t>
            </a:r>
            <a:r>
              <a:rPr lang="en-US" i="1" dirty="0"/>
              <a:t>E</a:t>
            </a:r>
            <a:r>
              <a:rPr lang="en-US" dirty="0"/>
              <a:t> edits, then every </a:t>
            </a:r>
            <a:r>
              <a:rPr lang="en-US" dirty="0" err="1"/>
              <a:t>bp</a:t>
            </a:r>
            <a:r>
              <a:rPr lang="en-US" dirty="0"/>
              <a:t> match can be aligned in at most </a:t>
            </a:r>
            <a:r>
              <a:rPr lang="en-US" i="1" dirty="0"/>
              <a:t>2E</a:t>
            </a:r>
            <a:r>
              <a:rPr lang="en-US" dirty="0"/>
              <a:t> shifts (of one of the strings).</a:t>
            </a:r>
          </a:p>
          <a:p>
            <a:pPr lvl="2"/>
            <a:r>
              <a:rPr lang="en-US" dirty="0"/>
              <a:t>Insight: Shifting a string by one “corrects” for one “error” </a:t>
            </a:r>
          </a:p>
          <a:p>
            <a:pPr lvl="1"/>
            <a:endParaRPr lang="en-US" dirty="0"/>
          </a:p>
          <a:p>
            <a:r>
              <a:rPr lang="en-US" b="1" dirty="0">
                <a:solidFill>
                  <a:srgbClr val="0000FF"/>
                </a:solidFill>
              </a:rPr>
              <a:t>Key idea:</a:t>
            </a:r>
          </a:p>
          <a:p>
            <a:pPr lvl="1"/>
            <a:r>
              <a:rPr lang="en-US" dirty="0"/>
              <a:t>Compute “Shifted Hamming Distance”: </a:t>
            </a:r>
            <a:r>
              <a:rPr lang="en-US" dirty="0">
                <a:solidFill>
                  <a:srgbClr val="0000FF"/>
                </a:solidFill>
              </a:rPr>
              <a:t>AND of 2E Hamming Distances of two strings</a:t>
            </a:r>
            <a:r>
              <a:rPr lang="en-US" dirty="0"/>
              <a:t>, to filter out invalid mappings </a:t>
            </a:r>
          </a:p>
          <a:p>
            <a:pPr lvl="2"/>
            <a:r>
              <a:rPr lang="en-US" dirty="0"/>
              <a:t>Uses bit-parallel operations that nicely map to SIMD instructions</a:t>
            </a:r>
          </a:p>
          <a:p>
            <a:pPr lvl="1"/>
            <a:endParaRPr lang="en-US" dirty="0"/>
          </a:p>
          <a:p>
            <a:r>
              <a:rPr lang="en-US" b="1" dirty="0">
                <a:solidFill>
                  <a:schemeClr val="tx2">
                    <a:lumMod val="75000"/>
                  </a:schemeClr>
                </a:solidFill>
              </a:rPr>
              <a:t>Key result:</a:t>
            </a:r>
          </a:p>
          <a:p>
            <a:pPr lvl="1"/>
            <a:r>
              <a:rPr lang="en-US" dirty="0"/>
              <a:t>SHD is 3x faster than </a:t>
            </a:r>
            <a:r>
              <a:rPr lang="en-US" dirty="0" err="1"/>
              <a:t>SeqAn</a:t>
            </a:r>
            <a:r>
              <a:rPr lang="en-US" dirty="0"/>
              <a:t> (the best implementation of Gene Myers’ bit-vector algorithm), with only a 7% false positive rate</a:t>
            </a:r>
          </a:p>
          <a:p>
            <a:pPr lvl="1"/>
            <a:r>
              <a:rPr lang="en-US" dirty="0"/>
              <a:t>The </a:t>
            </a:r>
            <a:r>
              <a:rPr lang="en-US" dirty="0">
                <a:solidFill>
                  <a:srgbClr val="0000FF"/>
                </a:solidFill>
              </a:rPr>
              <a:t>fastest CPU-based filtering (pre-alignment) mechanism</a:t>
            </a:r>
          </a:p>
          <a:p>
            <a:endParaRPr lang="en-US" dirty="0"/>
          </a:p>
        </p:txBody>
      </p:sp>
      <p:sp>
        <p:nvSpPr>
          <p:cNvPr id="4" name="Slide Number Placeholder 3">
            <a:extLst>
              <a:ext uri="{FF2B5EF4-FFF2-40B4-BE49-F238E27FC236}">
                <a16:creationId xmlns:a16="http://schemas.microsoft.com/office/drawing/2014/main" id="{82C59A33-E5B4-C645-A9E1-01B575EFB731}"/>
              </a:ext>
            </a:extLst>
          </p:cNvPr>
          <p:cNvSpPr>
            <a:spLocks noGrp="1"/>
          </p:cNvSpPr>
          <p:nvPr>
            <p:ph type="sldNum" sz="quarter" idx="11"/>
          </p:nvPr>
        </p:nvSpPr>
        <p:spPr/>
        <p:txBody>
          <a:bodyPr/>
          <a:lstStyle/>
          <a:p>
            <a:fld id="{323594FA-E141-4234-AE05-360401972BE7}" type="slidenum">
              <a:rPr lang="en-US" altLang="en-US" smtClean="0"/>
              <a:pPr/>
              <a:t>78</a:t>
            </a:fld>
            <a:endParaRPr lang="en-US" altLang="en-US"/>
          </a:p>
        </p:txBody>
      </p:sp>
    </p:spTree>
    <p:extLst>
      <p:ext uri="{BB962C8B-B14F-4D97-AF65-F5344CB8AC3E}">
        <p14:creationId xmlns:p14="http://schemas.microsoft.com/office/powerpoint/2010/main" val="652212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p:cNvSpPr>
                <a:spLocks noGrp="1"/>
              </p:cNvSpPr>
              <p:nvPr>
                <p:ph type="title"/>
              </p:nvPr>
            </p:nvSpPr>
            <p:spPr/>
            <p:txBody>
              <a:bodyPr/>
              <a:lstStyle/>
              <a:p>
                <a:r>
                  <a:rPr lang="en-US" dirty="0"/>
                  <a:t>Hamming Distance (</a:t>
                </a:r>
                <a14:m>
                  <m:oMath xmlns:m="http://schemas.openxmlformats.org/officeDocument/2006/math">
                    <m:nary>
                      <m:naryPr>
                        <m:chr m:val="∑"/>
                        <m:subHide m:val="on"/>
                        <m:supHide m:val="on"/>
                        <m:ctrlPr>
                          <a:rPr lang="en-US" i="1" smtClean="0">
                            <a:latin typeface="Cambria Math" panose="02040503050406030204" pitchFamily="18" charset="0"/>
                          </a:rPr>
                        </m:ctrlPr>
                      </m:naryPr>
                      <m:sub/>
                      <m:sup/>
                      <m:e>
                        <m:r>
                          <a:rPr lang="en-US" b="0" i="1" smtClean="0">
                            <a:latin typeface="Cambria Math" panose="02040503050406030204" pitchFamily="18" charset="0"/>
                          </a:rPr>
                          <m:t>⊕</m:t>
                        </m:r>
                      </m:e>
                    </m:nary>
                  </m:oMath>
                </a14:m>
                <a:r>
                  <a:rPr lang="en-US" dirty="0"/>
                  <a:t>)</a:t>
                </a:r>
              </a:p>
            </p:txBody>
          </p:sp>
        </mc:Choice>
        <mc:Fallback xmlns="">
          <p:sp>
            <p:nvSpPr>
              <p:cNvPr id="4" name="Title 3"/>
              <p:cNvSpPr>
                <a:spLocks noGrp="1" noRot="1" noChangeAspect="1" noMove="1" noResize="1" noEditPoints="1" noAdjustHandles="1" noChangeArrowheads="1" noChangeShapeType="1" noTextEdit="1"/>
              </p:cNvSpPr>
              <p:nvPr>
                <p:ph type="title"/>
              </p:nvPr>
            </p:nvSpPr>
            <p:spPr>
              <a:blipFill rotWithShape="0">
                <a:blip r:embed="rId3"/>
                <a:stretch>
                  <a:fillRect l="-2550" t="-10286"/>
                </a:stretch>
              </a:blipFill>
            </p:spPr>
            <p:txBody>
              <a:bodyPr/>
              <a:lstStyle/>
              <a:p>
                <a:r>
                  <a:rPr lang="en-US">
                    <a:noFill/>
                  </a:rPr>
                  <a:t> </a:t>
                </a:r>
              </a:p>
            </p:txBody>
          </p:sp>
        </mc:Fallback>
      </mc:AlternateContent>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30" name="Cube 29"/>
          <p:cNvSpPr/>
          <p:nvPr/>
        </p:nvSpPr>
        <p:spPr>
          <a:xfrm>
            <a:off x="1625601"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I</a:t>
            </a:r>
          </a:p>
        </p:txBody>
      </p:sp>
      <p:sp>
        <p:nvSpPr>
          <p:cNvPr id="29" name="Cube 28"/>
          <p:cNvSpPr/>
          <p:nvPr/>
        </p:nvSpPr>
        <p:spPr>
          <a:xfrm>
            <a:off x="2322287"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S</a:t>
            </a:r>
          </a:p>
        </p:txBody>
      </p:sp>
      <p:sp>
        <p:nvSpPr>
          <p:cNvPr id="28" name="Cube 27"/>
          <p:cNvSpPr/>
          <p:nvPr/>
        </p:nvSpPr>
        <p:spPr>
          <a:xfrm>
            <a:off x="3018973"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T</a:t>
            </a:r>
          </a:p>
        </p:txBody>
      </p:sp>
      <p:sp>
        <p:nvSpPr>
          <p:cNvPr id="27" name="Cube 26"/>
          <p:cNvSpPr/>
          <p:nvPr/>
        </p:nvSpPr>
        <p:spPr>
          <a:xfrm>
            <a:off x="3730173"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A</a:t>
            </a:r>
          </a:p>
        </p:txBody>
      </p:sp>
      <p:sp>
        <p:nvSpPr>
          <p:cNvPr id="26" name="Cube 25"/>
          <p:cNvSpPr/>
          <p:nvPr/>
        </p:nvSpPr>
        <p:spPr>
          <a:xfrm>
            <a:off x="4426859"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N</a:t>
            </a:r>
          </a:p>
        </p:txBody>
      </p:sp>
      <p:sp>
        <p:nvSpPr>
          <p:cNvPr id="8" name="Cube 7"/>
          <p:cNvSpPr/>
          <p:nvPr/>
        </p:nvSpPr>
        <p:spPr>
          <a:xfrm>
            <a:off x="51235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B</a:t>
            </a:r>
          </a:p>
        </p:txBody>
      </p:sp>
      <p:sp>
        <p:nvSpPr>
          <p:cNvPr id="32" name="Cube 31"/>
          <p:cNvSpPr/>
          <p:nvPr/>
        </p:nvSpPr>
        <p:spPr>
          <a:xfrm>
            <a:off x="58347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U</a:t>
            </a:r>
          </a:p>
        </p:txBody>
      </p:sp>
      <p:sp>
        <p:nvSpPr>
          <p:cNvPr id="31" name="Cube 30"/>
          <p:cNvSpPr/>
          <p:nvPr/>
        </p:nvSpPr>
        <p:spPr>
          <a:xfrm>
            <a:off x="65459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L</a:t>
            </a:r>
          </a:p>
        </p:txBody>
      </p:sp>
      <p:sp>
        <p:nvSpPr>
          <p:cNvPr id="33" name="Cube 32"/>
          <p:cNvSpPr/>
          <p:nvPr/>
        </p:nvSpPr>
        <p:spPr>
          <a:xfrm>
            <a:off x="1475656" y="393305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I</a:t>
            </a:r>
          </a:p>
        </p:txBody>
      </p:sp>
      <p:sp>
        <p:nvSpPr>
          <p:cNvPr id="34" name="Cube 33"/>
          <p:cNvSpPr/>
          <p:nvPr/>
        </p:nvSpPr>
        <p:spPr>
          <a:xfrm>
            <a:off x="2172342" y="393305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S</a:t>
            </a:r>
          </a:p>
        </p:txBody>
      </p:sp>
      <p:sp>
        <p:nvSpPr>
          <p:cNvPr id="35" name="Cube 34"/>
          <p:cNvSpPr/>
          <p:nvPr/>
        </p:nvSpPr>
        <p:spPr>
          <a:xfrm>
            <a:off x="2869028" y="393305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T</a:t>
            </a:r>
          </a:p>
        </p:txBody>
      </p:sp>
      <p:sp>
        <p:nvSpPr>
          <p:cNvPr id="36" name="Cube 35"/>
          <p:cNvSpPr/>
          <p:nvPr/>
        </p:nvSpPr>
        <p:spPr>
          <a:xfrm>
            <a:off x="3548748"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A</a:t>
            </a:r>
          </a:p>
        </p:txBody>
      </p:sp>
      <p:sp>
        <p:nvSpPr>
          <p:cNvPr id="37" name="Cube 36"/>
          <p:cNvSpPr/>
          <p:nvPr/>
        </p:nvSpPr>
        <p:spPr>
          <a:xfrm>
            <a:off x="4245434"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N</a:t>
            </a:r>
          </a:p>
        </p:txBody>
      </p:sp>
      <p:sp>
        <p:nvSpPr>
          <p:cNvPr id="38" name="Cube 37"/>
          <p:cNvSpPr/>
          <p:nvPr/>
        </p:nvSpPr>
        <p:spPr>
          <a:xfrm>
            <a:off x="494212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B</a:t>
            </a:r>
          </a:p>
        </p:txBody>
      </p:sp>
      <p:sp>
        <p:nvSpPr>
          <p:cNvPr id="39" name="Cube 38"/>
          <p:cNvSpPr/>
          <p:nvPr/>
        </p:nvSpPr>
        <p:spPr>
          <a:xfrm>
            <a:off x="565332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U</a:t>
            </a:r>
          </a:p>
        </p:txBody>
      </p:sp>
      <p:sp>
        <p:nvSpPr>
          <p:cNvPr id="40" name="Cube 39"/>
          <p:cNvSpPr/>
          <p:nvPr/>
        </p:nvSpPr>
        <p:spPr>
          <a:xfrm>
            <a:off x="636452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L</a:t>
            </a:r>
          </a:p>
        </p:txBody>
      </p:sp>
      <p:cxnSp>
        <p:nvCxnSpPr>
          <p:cNvPr id="10" name="Straight Arrow Connector 9"/>
          <p:cNvCxnSpPr>
            <a:stCxn id="30" idx="3"/>
          </p:cNvCxnSpPr>
          <p:nvPr/>
        </p:nvCxnSpPr>
        <p:spPr>
          <a:xfrm>
            <a:off x="1892301" y="3030651"/>
            <a:ext cx="0" cy="883773"/>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9" idx="3"/>
            <a:endCxn id="34" idx="0"/>
          </p:cNvCxnSpPr>
          <p:nvPr/>
        </p:nvCxnSpPr>
        <p:spPr>
          <a:xfrm>
            <a:off x="2588987" y="3030651"/>
            <a:ext cx="0" cy="902405"/>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272074" y="3043753"/>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3968760" y="3029239"/>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4679960" y="3004447"/>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5376646" y="3004447"/>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6063358" y="3017549"/>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6760044" y="3003035"/>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48972" y="1030514"/>
            <a:ext cx="56460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ahoma"/>
                <a:ea typeface="+mn-ea"/>
                <a:cs typeface="+mn-cs"/>
              </a:rPr>
              <a:t>8 </a:t>
            </a:r>
            <a:r>
              <a:rPr kumimoji="0" lang="en-US" sz="2400" b="0" i="0" u="none" strike="noStrike" kern="1200" cap="none" spc="0" normalizeH="0" baseline="0" noProof="0" dirty="0">
                <a:ln w="0"/>
                <a:solidFill>
                  <a:srgbClr val="0432FF"/>
                </a:solidFill>
                <a:effectLst>
                  <a:outerShdw blurRad="38100" dist="19050" dir="2700000" algn="tl" rotWithShape="0">
                    <a:srgbClr val="000000">
                      <a:alpha val="40000"/>
                    </a:srgbClr>
                  </a:outerShdw>
                </a:effectLst>
                <a:uLnTx/>
                <a:uFillTx/>
                <a:latin typeface="Tahoma"/>
                <a:ea typeface="+mn-ea"/>
                <a:cs typeface="+mn-cs"/>
              </a:rPr>
              <a:t>matches</a:t>
            </a:r>
            <a:r>
              <a:rPr kumimoji="0" lang="en-US"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ahoma"/>
                <a:ea typeface="+mn-ea"/>
                <a:cs typeface="+mn-cs"/>
              </a:rPr>
              <a:t>      0 </a:t>
            </a:r>
            <a:r>
              <a:rPr kumimoji="0" lang="en-US" sz="2400" b="0"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a:ea typeface="+mn-ea"/>
                <a:cs typeface="+mn-cs"/>
              </a:rPr>
              <a:t>mismatches</a:t>
            </a:r>
          </a:p>
        </p:txBody>
      </p:sp>
      <p:pic>
        <p:nvPicPr>
          <p:cNvPr id="54" name="Picture 2" descr="Image result for wrong icon"/>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r="43880"/>
          <a:stretch/>
        </p:blipFill>
        <p:spPr bwMode="auto">
          <a:xfrm>
            <a:off x="3390674" y="3914424"/>
            <a:ext cx="991749" cy="916719"/>
          </a:xfrm>
          <a:prstGeom prst="rect">
            <a:avLst/>
          </a:prstGeom>
          <a:noFill/>
          <a:ln w="285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1734255" y="1023119"/>
            <a:ext cx="564605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ahoma"/>
                <a:ea typeface="+mn-ea"/>
                <a:cs typeface="+mn-cs"/>
              </a:rPr>
              <a:t>3 </a:t>
            </a:r>
            <a:r>
              <a:rPr kumimoji="0" lang="en-US" sz="2400" b="0" i="0" u="none" strike="noStrike" kern="1200" cap="none" spc="0" normalizeH="0" baseline="0" noProof="0" dirty="0">
                <a:ln w="0"/>
                <a:solidFill>
                  <a:srgbClr val="0432FF"/>
                </a:solidFill>
                <a:effectLst>
                  <a:outerShdw blurRad="38100" dist="19050" dir="2700000" algn="tl" rotWithShape="0">
                    <a:srgbClr val="000000">
                      <a:alpha val="40000"/>
                    </a:srgbClr>
                  </a:outerShdw>
                </a:effectLst>
                <a:uLnTx/>
                <a:uFillTx/>
                <a:latin typeface="Tahoma"/>
                <a:ea typeface="+mn-ea"/>
                <a:cs typeface="+mn-cs"/>
              </a:rPr>
              <a:t>matches</a:t>
            </a:r>
            <a:r>
              <a:rPr kumimoji="0" lang="en-US"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ahoma"/>
                <a:ea typeface="+mn-ea"/>
                <a:cs typeface="+mn-cs"/>
              </a:rPr>
              <a:t>      5 </a:t>
            </a:r>
            <a:r>
              <a:rPr kumimoji="0" lang="en-US" sz="2400" b="0"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a:ea typeface="+mn-ea"/>
                <a:cs typeface="+mn-cs"/>
              </a:rPr>
              <a:t>mismatches</a:t>
            </a:r>
          </a:p>
        </p:txBody>
      </p:sp>
      <p:grpSp>
        <p:nvGrpSpPr>
          <p:cNvPr id="6" name="Group 5"/>
          <p:cNvGrpSpPr/>
          <p:nvPr/>
        </p:nvGrpSpPr>
        <p:grpSpPr>
          <a:xfrm>
            <a:off x="3774230" y="3249686"/>
            <a:ext cx="423332" cy="428411"/>
            <a:chOff x="3774230" y="3249686"/>
            <a:chExt cx="423332" cy="428411"/>
          </a:xfrm>
        </p:grpSpPr>
        <p:cxnSp>
          <p:nvCxnSpPr>
            <p:cNvPr id="56" name="Straight Arrow Connector 55"/>
            <p:cNvCxnSpPr/>
            <p:nvPr/>
          </p:nvCxnSpPr>
          <p:spPr>
            <a:xfrm>
              <a:off x="3774230" y="3263120"/>
              <a:ext cx="418088" cy="414977"/>
            </a:xfrm>
            <a:prstGeom prst="straightConnector1">
              <a:avLst/>
            </a:prstGeom>
            <a:ln w="57150">
              <a:solidFill>
                <a:srgbClr val="FF0000"/>
              </a:solidFill>
              <a:prstDash val="sys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a:off x="3781030" y="3251241"/>
              <a:ext cx="418088" cy="414977"/>
            </a:xfrm>
            <a:prstGeom prst="straightConnector1">
              <a:avLst/>
            </a:prstGeom>
            <a:ln w="57150">
              <a:solidFill>
                <a:srgbClr val="FF0000"/>
              </a:solidFill>
              <a:prstDash val="sys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4436700" y="3253076"/>
            <a:ext cx="423332" cy="428411"/>
            <a:chOff x="3774230" y="3249686"/>
            <a:chExt cx="423332" cy="428411"/>
          </a:xfrm>
        </p:grpSpPr>
        <p:cxnSp>
          <p:nvCxnSpPr>
            <p:cNvPr id="59" name="Straight Arrow Connector 58"/>
            <p:cNvCxnSpPr/>
            <p:nvPr/>
          </p:nvCxnSpPr>
          <p:spPr>
            <a:xfrm>
              <a:off x="3774230" y="3263120"/>
              <a:ext cx="418088" cy="414977"/>
            </a:xfrm>
            <a:prstGeom prst="straightConnector1">
              <a:avLst/>
            </a:prstGeom>
            <a:ln w="57150">
              <a:solidFill>
                <a:srgbClr val="FF0000"/>
              </a:solidFill>
              <a:prstDash val="sys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5400000">
              <a:off x="3781030" y="3251241"/>
              <a:ext cx="418088" cy="414977"/>
            </a:xfrm>
            <a:prstGeom prst="straightConnector1">
              <a:avLst/>
            </a:prstGeom>
            <a:ln w="57150">
              <a:solidFill>
                <a:srgbClr val="FF0000"/>
              </a:solidFill>
              <a:prstDash val="sys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5156780" y="3244523"/>
            <a:ext cx="423332" cy="428411"/>
            <a:chOff x="3774230" y="3249686"/>
            <a:chExt cx="423332" cy="428411"/>
          </a:xfrm>
        </p:grpSpPr>
        <p:cxnSp>
          <p:nvCxnSpPr>
            <p:cNvPr id="62" name="Straight Arrow Connector 61"/>
            <p:cNvCxnSpPr/>
            <p:nvPr/>
          </p:nvCxnSpPr>
          <p:spPr>
            <a:xfrm>
              <a:off x="3774230" y="3263120"/>
              <a:ext cx="418088" cy="414977"/>
            </a:xfrm>
            <a:prstGeom prst="straightConnector1">
              <a:avLst/>
            </a:prstGeom>
            <a:ln w="57150">
              <a:solidFill>
                <a:srgbClr val="FF0000"/>
              </a:solidFill>
              <a:prstDash val="sys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a:off x="3781030" y="3251241"/>
              <a:ext cx="418088" cy="414977"/>
            </a:xfrm>
            <a:prstGeom prst="straightConnector1">
              <a:avLst/>
            </a:prstGeom>
            <a:ln w="57150">
              <a:solidFill>
                <a:srgbClr val="FF0000"/>
              </a:solidFill>
              <a:prstDash val="sys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5868144" y="3244522"/>
            <a:ext cx="423332" cy="428411"/>
            <a:chOff x="3774230" y="3249686"/>
            <a:chExt cx="423332" cy="428411"/>
          </a:xfrm>
        </p:grpSpPr>
        <p:cxnSp>
          <p:nvCxnSpPr>
            <p:cNvPr id="65" name="Straight Arrow Connector 64"/>
            <p:cNvCxnSpPr/>
            <p:nvPr/>
          </p:nvCxnSpPr>
          <p:spPr>
            <a:xfrm>
              <a:off x="3774230" y="3263120"/>
              <a:ext cx="418088" cy="414977"/>
            </a:xfrm>
            <a:prstGeom prst="straightConnector1">
              <a:avLst/>
            </a:prstGeom>
            <a:ln w="57150">
              <a:solidFill>
                <a:srgbClr val="FF0000"/>
              </a:solidFill>
              <a:prstDash val="sys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a:off x="3781030" y="3251241"/>
              <a:ext cx="418088" cy="414977"/>
            </a:xfrm>
            <a:prstGeom prst="straightConnector1">
              <a:avLst/>
            </a:prstGeom>
            <a:ln w="57150">
              <a:solidFill>
                <a:srgbClr val="FF0000"/>
              </a:solidFill>
              <a:prstDash val="sys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6524932" y="3254168"/>
            <a:ext cx="423332" cy="428411"/>
            <a:chOff x="3774230" y="3249686"/>
            <a:chExt cx="423332" cy="428411"/>
          </a:xfrm>
        </p:grpSpPr>
        <p:cxnSp>
          <p:nvCxnSpPr>
            <p:cNvPr id="68" name="Straight Arrow Connector 67"/>
            <p:cNvCxnSpPr/>
            <p:nvPr/>
          </p:nvCxnSpPr>
          <p:spPr>
            <a:xfrm>
              <a:off x="3774230" y="3263120"/>
              <a:ext cx="418088" cy="414977"/>
            </a:xfrm>
            <a:prstGeom prst="straightConnector1">
              <a:avLst/>
            </a:prstGeom>
            <a:ln w="57150">
              <a:solidFill>
                <a:srgbClr val="FF0000"/>
              </a:solidFill>
              <a:prstDash val="sys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5400000">
              <a:off x="3781030" y="3251241"/>
              <a:ext cx="418088" cy="414977"/>
            </a:xfrm>
            <a:prstGeom prst="straightConnector1">
              <a:avLst/>
            </a:prstGeom>
            <a:ln w="57150">
              <a:solidFill>
                <a:srgbClr val="FF0000"/>
              </a:solidFill>
              <a:prstDash val="sys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70" name="TextBox 69"/>
          <p:cNvSpPr txBox="1"/>
          <p:nvPr/>
        </p:nvSpPr>
        <p:spPr>
          <a:xfrm>
            <a:off x="5958113" y="5064667"/>
            <a:ext cx="332377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To cancel the effect of a deletion, we need to shift in the </a:t>
            </a:r>
            <a:r>
              <a:rPr kumimoji="0" lang="en-US" sz="1800" b="0" i="1" u="none" strike="noStrike" kern="1200" cap="none" spc="0" normalizeH="0" baseline="0" noProof="0" dirty="0">
                <a:ln>
                  <a:noFill/>
                </a:ln>
                <a:solidFill>
                  <a:srgbClr val="FF0000"/>
                </a:solidFill>
                <a:effectLst/>
                <a:uLnTx/>
                <a:uFillTx/>
                <a:latin typeface="Tahoma"/>
                <a:ea typeface="+mn-ea"/>
                <a:cs typeface="+mn-cs"/>
              </a:rPr>
              <a:t>right</a:t>
            </a:r>
            <a:r>
              <a:rPr kumimoji="0" lang="en-US" sz="1800" b="0" i="0" u="none" strike="noStrike" kern="1200" cap="none" spc="0" normalizeH="0" baseline="0" noProof="0" dirty="0">
                <a:ln>
                  <a:noFill/>
                </a:ln>
                <a:solidFill>
                  <a:srgbClr val="FF0000"/>
                </a:solidFill>
                <a:effectLst/>
                <a:uLnTx/>
                <a:uFillTx/>
                <a:latin typeface="Tahoma"/>
                <a:ea typeface="+mn-ea"/>
                <a:cs typeface="+mn-cs"/>
              </a:rPr>
              <a:t> direction</a:t>
            </a:r>
          </a:p>
        </p:txBody>
      </p:sp>
      <p:sp>
        <p:nvSpPr>
          <p:cNvPr id="71" name="Notched Right Arrow 70"/>
          <p:cNvSpPr/>
          <p:nvPr/>
        </p:nvSpPr>
        <p:spPr>
          <a:xfrm>
            <a:off x="3100979" y="5114852"/>
            <a:ext cx="2651760" cy="822960"/>
          </a:xfrm>
          <a:prstGeom prst="notchedRightArrow">
            <a:avLst>
              <a:gd name="adj1" fmla="val 38456"/>
              <a:gd name="adj2" fmla="val 41342"/>
            </a:avLst>
          </a:prstGeom>
          <a:ln w="38100">
            <a:solidFill>
              <a:srgbClr val="FF000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TextBox 6"/>
          <p:cNvSpPr txBox="1"/>
          <p:nvPr/>
        </p:nvSpPr>
        <p:spPr>
          <a:xfrm>
            <a:off x="3274731" y="1468554"/>
            <a:ext cx="23042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srgbClr val="000000"/>
                </a:solidFill>
                <a:effectLst/>
                <a:uLnTx/>
                <a:uFillTx/>
                <a:latin typeface="Tahoma"/>
                <a:ea typeface="+mn-ea"/>
                <a:cs typeface="+mn-cs"/>
              </a:rPr>
              <a:t>Edit = 1 Deletion</a:t>
            </a:r>
          </a:p>
        </p:txBody>
      </p:sp>
    </p:spTree>
    <p:extLst>
      <p:ext uri="{BB962C8B-B14F-4D97-AF65-F5344CB8AC3E}">
        <p14:creationId xmlns:p14="http://schemas.microsoft.com/office/powerpoint/2010/main" val="236420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500"/>
                                        <p:tgtEl>
                                          <p:spTgt spid="43"/>
                                        </p:tgtEl>
                                      </p:cBhvr>
                                    </p:animEffect>
                                  </p:childTnLst>
                                </p:cTn>
                              </p:par>
                              <p:par>
                                <p:cTn id="11" presetID="22" presetClass="entr" presetSubtype="8"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22" presetClass="entr" presetSubtype="8"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par>
                                <p:cTn id="17" presetID="22" presetClass="entr" presetSubtype="8"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left)">
                                      <p:cBhvr>
                                        <p:cTn id="19" dur="500"/>
                                        <p:tgtEl>
                                          <p:spTgt spid="48"/>
                                        </p:tgtEl>
                                      </p:cBhvr>
                                    </p:animEffect>
                                  </p:childTnLst>
                                </p:cTn>
                              </p:par>
                              <p:par>
                                <p:cTn id="20" presetID="22" presetClass="entr" presetSubtype="8"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par>
                                <p:cTn id="23" presetID="22" presetClass="entr" presetSubtype="8"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500"/>
                                        <p:tgtEl>
                                          <p:spTgt spid="50"/>
                                        </p:tgtEl>
                                      </p:cBhvr>
                                    </p:animEffect>
                                  </p:childTnLst>
                                </p:cTn>
                              </p:par>
                              <p:par>
                                <p:cTn id="26" presetID="22" presetClass="entr" presetSubtype="8"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left)">
                                      <p:cBhvr>
                                        <p:cTn id="28" dur="500"/>
                                        <p:tgtEl>
                                          <p:spTgt spid="51"/>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13"/>
                                        </p:tgtEl>
                                      </p:cBhvr>
                                    </p:animEffect>
                                    <p:animScale>
                                      <p:cBhvr>
                                        <p:cTn id="35" dur="250" autoRev="1" fill="hold"/>
                                        <p:tgtEl>
                                          <p:spTgt spid="13"/>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nodeType="clickEffect">
                                  <p:stCondLst>
                                    <p:cond delay="0"/>
                                  </p:stCondLst>
                                  <p:childTnLst>
                                    <p:animEffect transition="out" filter="wipe(down)">
                                      <p:cBhvr>
                                        <p:cTn id="44" dur="500"/>
                                        <p:tgtEl>
                                          <p:spTgt spid="47"/>
                                        </p:tgtEl>
                                      </p:cBhvr>
                                    </p:animEffect>
                                    <p:set>
                                      <p:cBhvr>
                                        <p:cTn id="45" dur="1" fill="hold">
                                          <p:stCondLst>
                                            <p:cond delay="499"/>
                                          </p:stCondLst>
                                        </p:cTn>
                                        <p:tgtEl>
                                          <p:spTgt spid="47"/>
                                        </p:tgtEl>
                                        <p:attrNameLst>
                                          <p:attrName>style.visibility</p:attrName>
                                        </p:attrNameLst>
                                      </p:cBhvr>
                                      <p:to>
                                        <p:strVal val="hidden"/>
                                      </p:to>
                                    </p:set>
                                  </p:childTnLst>
                                </p:cTn>
                              </p:par>
                              <p:par>
                                <p:cTn id="46" presetID="22" presetClass="exit" presetSubtype="4" fill="hold" nodeType="withEffect">
                                  <p:stCondLst>
                                    <p:cond delay="0"/>
                                  </p:stCondLst>
                                  <p:childTnLst>
                                    <p:animEffect transition="out" filter="wipe(down)">
                                      <p:cBhvr>
                                        <p:cTn id="47" dur="500"/>
                                        <p:tgtEl>
                                          <p:spTgt spid="54"/>
                                        </p:tgtEl>
                                      </p:cBhvr>
                                    </p:animEffect>
                                    <p:set>
                                      <p:cBhvr>
                                        <p:cTn id="48" dur="1" fill="hold">
                                          <p:stCondLst>
                                            <p:cond delay="499"/>
                                          </p:stCondLst>
                                        </p:cTn>
                                        <p:tgtEl>
                                          <p:spTgt spid="54"/>
                                        </p:tgtEl>
                                        <p:attrNameLst>
                                          <p:attrName>style.visibility</p:attrName>
                                        </p:attrNameLst>
                                      </p:cBhvr>
                                      <p:to>
                                        <p:strVal val="hidden"/>
                                      </p:to>
                                    </p:set>
                                  </p:childTnLst>
                                </p:cTn>
                              </p:par>
                              <p:par>
                                <p:cTn id="49" presetID="22" presetClass="exit" presetSubtype="4" fill="hold" grpId="0" nodeType="withEffect">
                                  <p:stCondLst>
                                    <p:cond delay="0"/>
                                  </p:stCondLst>
                                  <p:childTnLst>
                                    <p:animEffect transition="out" filter="wipe(down)">
                                      <p:cBhvr>
                                        <p:cTn id="50" dur="500"/>
                                        <p:tgtEl>
                                          <p:spTgt spid="36"/>
                                        </p:tgtEl>
                                      </p:cBhvr>
                                    </p:animEffect>
                                    <p:set>
                                      <p:cBhvr>
                                        <p:cTn id="51" dur="1" fill="hold">
                                          <p:stCondLst>
                                            <p:cond delay="499"/>
                                          </p:stCondLst>
                                        </p:cTn>
                                        <p:tgtEl>
                                          <p:spTgt spid="36"/>
                                        </p:tgtEl>
                                        <p:attrNameLst>
                                          <p:attrName>style.visibility</p:attrName>
                                        </p:attrNameLst>
                                      </p:cBhvr>
                                      <p:to>
                                        <p:strVal val="hidden"/>
                                      </p:to>
                                    </p:set>
                                  </p:childTnLst>
                                </p:cTn>
                              </p:par>
                              <p:par>
                                <p:cTn id="52" presetID="22" presetClass="entr" presetSubtype="8"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48"/>
                                        </p:tgtEl>
                                      </p:cBhvr>
                                    </p:animEffect>
                                    <p:set>
                                      <p:cBhvr>
                                        <p:cTn id="59" dur="1" fill="hold">
                                          <p:stCondLst>
                                            <p:cond delay="499"/>
                                          </p:stCondLst>
                                        </p:cTn>
                                        <p:tgtEl>
                                          <p:spTgt spid="48"/>
                                        </p:tgtEl>
                                        <p:attrNameLst>
                                          <p:attrName>style.visibility</p:attrName>
                                        </p:attrNameLst>
                                      </p:cBhvr>
                                      <p:to>
                                        <p:strVal val="hidden"/>
                                      </p:to>
                                    </p:set>
                                  </p:childTnLst>
                                </p:cTn>
                              </p:par>
                              <p:par>
                                <p:cTn id="60" presetID="22" presetClass="exit" presetSubtype="4" fill="hold" nodeType="withEffect">
                                  <p:stCondLst>
                                    <p:cond delay="0"/>
                                  </p:stCondLst>
                                  <p:childTnLst>
                                    <p:animEffect transition="out" filter="wipe(down)">
                                      <p:cBhvr>
                                        <p:cTn id="61" dur="500"/>
                                        <p:tgtEl>
                                          <p:spTgt spid="49"/>
                                        </p:tgtEl>
                                      </p:cBhvr>
                                    </p:animEffect>
                                    <p:set>
                                      <p:cBhvr>
                                        <p:cTn id="62" dur="1" fill="hold">
                                          <p:stCondLst>
                                            <p:cond delay="499"/>
                                          </p:stCondLst>
                                        </p:cTn>
                                        <p:tgtEl>
                                          <p:spTgt spid="49"/>
                                        </p:tgtEl>
                                        <p:attrNameLst>
                                          <p:attrName>style.visibility</p:attrName>
                                        </p:attrNameLst>
                                      </p:cBhvr>
                                      <p:to>
                                        <p:strVal val="hidden"/>
                                      </p:to>
                                    </p:set>
                                  </p:childTnLst>
                                </p:cTn>
                              </p:par>
                              <p:par>
                                <p:cTn id="63" presetID="22" presetClass="exit" presetSubtype="4" fill="hold" nodeType="withEffect">
                                  <p:stCondLst>
                                    <p:cond delay="0"/>
                                  </p:stCondLst>
                                  <p:childTnLst>
                                    <p:animEffect transition="out" filter="wipe(down)">
                                      <p:cBhvr>
                                        <p:cTn id="64" dur="500"/>
                                        <p:tgtEl>
                                          <p:spTgt spid="50"/>
                                        </p:tgtEl>
                                      </p:cBhvr>
                                    </p:animEffect>
                                    <p:set>
                                      <p:cBhvr>
                                        <p:cTn id="65" dur="1" fill="hold">
                                          <p:stCondLst>
                                            <p:cond delay="499"/>
                                          </p:stCondLst>
                                        </p:cTn>
                                        <p:tgtEl>
                                          <p:spTgt spid="50"/>
                                        </p:tgtEl>
                                        <p:attrNameLst>
                                          <p:attrName>style.visibility</p:attrName>
                                        </p:attrNameLst>
                                      </p:cBhvr>
                                      <p:to>
                                        <p:strVal val="hidden"/>
                                      </p:to>
                                    </p:set>
                                  </p:childTnLst>
                                </p:cTn>
                              </p:par>
                              <p:par>
                                <p:cTn id="66" presetID="22" presetClass="exit" presetSubtype="4" fill="hold" nodeType="withEffect">
                                  <p:stCondLst>
                                    <p:cond delay="0"/>
                                  </p:stCondLst>
                                  <p:childTnLst>
                                    <p:animEffect transition="out" filter="wipe(down)">
                                      <p:cBhvr>
                                        <p:cTn id="67" dur="500"/>
                                        <p:tgtEl>
                                          <p:spTgt spid="51"/>
                                        </p:tgtEl>
                                      </p:cBhvr>
                                    </p:animEffect>
                                    <p:set>
                                      <p:cBhvr>
                                        <p:cTn id="68" dur="1" fill="hold">
                                          <p:stCondLst>
                                            <p:cond delay="499"/>
                                          </p:stCondLst>
                                        </p:cTn>
                                        <p:tgtEl>
                                          <p:spTgt spid="51"/>
                                        </p:tgtEl>
                                        <p:attrNameLst>
                                          <p:attrName>style.visibility</p:attrName>
                                        </p:attrNameLst>
                                      </p:cBhvr>
                                      <p:to>
                                        <p:strVal val="hidden"/>
                                      </p:to>
                                    </p:set>
                                  </p:childTnLst>
                                </p:cTn>
                              </p:par>
                            </p:childTnLst>
                          </p:cTn>
                        </p:par>
                        <p:par>
                          <p:cTn id="69" fill="hold">
                            <p:stCondLst>
                              <p:cond delay="500"/>
                            </p:stCondLst>
                            <p:childTnLst>
                              <p:par>
                                <p:cTn id="70" presetID="35" presetClass="path" presetSubtype="0" accel="50000" decel="50000" fill="hold" grpId="0" nodeType="afterEffect">
                                  <p:stCondLst>
                                    <p:cond delay="0"/>
                                  </p:stCondLst>
                                  <p:childTnLst>
                                    <p:animMotion origin="layout" path="M 5E-6 -3.7037E-6 L -0.07396 -3.7037E-6 " pathEditMode="relative" rAng="0" ptsTypes="AA">
                                      <p:cBhvr>
                                        <p:cTn id="71" dur="750" fill="hold"/>
                                        <p:tgtEl>
                                          <p:spTgt spid="37"/>
                                        </p:tgtEl>
                                        <p:attrNameLst>
                                          <p:attrName>ppt_x</p:attrName>
                                          <p:attrName>ppt_y</p:attrName>
                                        </p:attrNameLst>
                                      </p:cBhvr>
                                      <p:rCtr x="-3698" y="0"/>
                                    </p:animMotion>
                                  </p:childTnLst>
                                </p:cTn>
                              </p:par>
                              <p:par>
                                <p:cTn id="72" presetID="35" presetClass="path" presetSubtype="0" accel="50000" decel="50000" fill="hold" grpId="0" nodeType="withEffect">
                                  <p:stCondLst>
                                    <p:cond delay="0"/>
                                  </p:stCondLst>
                                  <p:childTnLst>
                                    <p:animMotion origin="layout" path="M -2.77778E-7 -3.7037E-6 L -0.07621 -3.7037E-6 " pathEditMode="relative" rAng="0" ptsTypes="AA">
                                      <p:cBhvr>
                                        <p:cTn id="73" dur="750" fill="hold"/>
                                        <p:tgtEl>
                                          <p:spTgt spid="38"/>
                                        </p:tgtEl>
                                        <p:attrNameLst>
                                          <p:attrName>ppt_x</p:attrName>
                                          <p:attrName>ppt_y</p:attrName>
                                        </p:attrNameLst>
                                      </p:cBhvr>
                                      <p:rCtr x="-4045" y="0"/>
                                    </p:animMotion>
                                  </p:childTnLst>
                                </p:cTn>
                              </p:par>
                              <p:par>
                                <p:cTn id="74" presetID="35" presetClass="path" presetSubtype="0" accel="50000" decel="50000" fill="hold" grpId="0" nodeType="withEffect">
                                  <p:stCondLst>
                                    <p:cond delay="0"/>
                                  </p:stCondLst>
                                  <p:childTnLst>
                                    <p:animMotion origin="layout" path="M 1.94444E-6 -3.7037E-6 L -0.07778 -3.7037E-6 " pathEditMode="relative" rAng="0" ptsTypes="AA">
                                      <p:cBhvr>
                                        <p:cTn id="75" dur="750" fill="hold"/>
                                        <p:tgtEl>
                                          <p:spTgt spid="39"/>
                                        </p:tgtEl>
                                        <p:attrNameLst>
                                          <p:attrName>ppt_x</p:attrName>
                                          <p:attrName>ppt_y</p:attrName>
                                        </p:attrNameLst>
                                      </p:cBhvr>
                                      <p:rCtr x="-3924" y="0"/>
                                    </p:animMotion>
                                  </p:childTnLst>
                                </p:cTn>
                              </p:par>
                              <p:par>
                                <p:cTn id="76" presetID="35" presetClass="path" presetSubtype="0" accel="50000" decel="50000" fill="hold" grpId="0" nodeType="withEffect">
                                  <p:stCondLst>
                                    <p:cond delay="0"/>
                                  </p:stCondLst>
                                  <p:childTnLst>
                                    <p:animMotion origin="layout" path="M 4.16667E-6 -3.7037E-6 L -0.07777 -3.7037E-6 " pathEditMode="relative" rAng="0" ptsTypes="AA">
                                      <p:cBhvr>
                                        <p:cTn id="77" dur="750" fill="hold"/>
                                        <p:tgtEl>
                                          <p:spTgt spid="40"/>
                                        </p:tgtEl>
                                        <p:attrNameLst>
                                          <p:attrName>ppt_x</p:attrName>
                                          <p:attrName>ppt_y</p:attrName>
                                        </p:attrNameLst>
                                      </p:cBhvr>
                                      <p:rCtr x="-3872" y="0"/>
                                    </p:animMotion>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left)">
                                      <p:cBhvr>
                                        <p:cTn id="82" dur="500"/>
                                        <p:tgtEl>
                                          <p:spTgt spid="6"/>
                                        </p:tgtEl>
                                      </p:cBhvr>
                                    </p:animEffect>
                                  </p:childTnLst>
                                </p:cTn>
                              </p:par>
                              <p:par>
                                <p:cTn id="83" presetID="22" presetClass="entr" presetSubtype="8" fill="hold" nodeType="with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wipe(left)">
                                      <p:cBhvr>
                                        <p:cTn id="85" dur="500"/>
                                        <p:tgtEl>
                                          <p:spTgt spid="58"/>
                                        </p:tgtEl>
                                      </p:cBhvr>
                                    </p:animEffect>
                                  </p:childTnLst>
                                </p:cTn>
                              </p:par>
                              <p:par>
                                <p:cTn id="86" presetID="22" presetClass="entr" presetSubtype="8" fill="hold"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wipe(left)">
                                      <p:cBhvr>
                                        <p:cTn id="88" dur="500"/>
                                        <p:tgtEl>
                                          <p:spTgt spid="61"/>
                                        </p:tgtEl>
                                      </p:cBhvr>
                                    </p:animEffect>
                                  </p:childTnLst>
                                </p:cTn>
                              </p:par>
                              <p:par>
                                <p:cTn id="89" presetID="22" presetClass="entr" presetSubtype="8" fill="hold"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wipe(left)">
                                      <p:cBhvr>
                                        <p:cTn id="91" dur="500"/>
                                        <p:tgtEl>
                                          <p:spTgt spid="64"/>
                                        </p:tgtEl>
                                      </p:cBhvr>
                                    </p:animEffect>
                                  </p:childTnLst>
                                </p:cTn>
                              </p:par>
                              <p:par>
                                <p:cTn id="92" presetID="22" presetClass="entr" presetSubtype="8" fill="hold" nodeType="withEffect">
                                  <p:stCondLst>
                                    <p:cond delay="0"/>
                                  </p:stCondLst>
                                  <p:childTnLst>
                                    <p:set>
                                      <p:cBhvr>
                                        <p:cTn id="93" dur="1" fill="hold">
                                          <p:stCondLst>
                                            <p:cond delay="0"/>
                                          </p:stCondLst>
                                        </p:cTn>
                                        <p:tgtEl>
                                          <p:spTgt spid="67"/>
                                        </p:tgtEl>
                                        <p:attrNameLst>
                                          <p:attrName>style.visibility</p:attrName>
                                        </p:attrNameLst>
                                      </p:cBhvr>
                                      <p:to>
                                        <p:strVal val="visible"/>
                                      </p:to>
                                    </p:set>
                                    <p:animEffect transition="in" filter="wipe(left)">
                                      <p:cBhvr>
                                        <p:cTn id="94" dur="500"/>
                                        <p:tgtEl>
                                          <p:spTgt spid="67"/>
                                        </p:tgtEl>
                                      </p:cBhvr>
                                    </p:animEffect>
                                  </p:childTnLst>
                                </p:cTn>
                              </p:par>
                            </p:childTnLst>
                          </p:cTn>
                        </p:par>
                        <p:par>
                          <p:cTn id="95" fill="hold">
                            <p:stCondLst>
                              <p:cond delay="500"/>
                            </p:stCondLst>
                            <p:childTnLst>
                              <p:par>
                                <p:cTn id="96" presetID="10" presetClass="entr" presetSubtype="0" fill="hold" grpId="0" nodeType="afterEffect">
                                  <p:stCondLst>
                                    <p:cond delay="0"/>
                                  </p:stCondLst>
                                  <p:childTnLst>
                                    <p:set>
                                      <p:cBhvr>
                                        <p:cTn id="97" dur="1" fill="hold">
                                          <p:stCondLst>
                                            <p:cond delay="0"/>
                                          </p:stCondLst>
                                        </p:cTn>
                                        <p:tgtEl>
                                          <p:spTgt spid="55"/>
                                        </p:tgtEl>
                                        <p:attrNameLst>
                                          <p:attrName>style.visibility</p:attrName>
                                        </p:attrNameLst>
                                      </p:cBhvr>
                                      <p:to>
                                        <p:strVal val="visible"/>
                                      </p:to>
                                    </p:set>
                                    <p:animEffect transition="in" filter="fade">
                                      <p:cBhvr>
                                        <p:cTn id="98" dur="500"/>
                                        <p:tgtEl>
                                          <p:spTgt spid="55"/>
                                        </p:tgtEl>
                                      </p:cBhvr>
                                    </p:animEffect>
                                  </p:childTnLst>
                                </p:cTn>
                              </p:par>
                              <p:par>
                                <p:cTn id="99" presetID="26" presetClass="emph" presetSubtype="0" fill="hold" grpId="1" nodeType="withEffect">
                                  <p:stCondLst>
                                    <p:cond delay="0"/>
                                  </p:stCondLst>
                                  <p:childTnLst>
                                    <p:animEffect transition="out" filter="fade">
                                      <p:cBhvr>
                                        <p:cTn id="100" dur="500" tmFilter="0, 0; .2, .5; .8, .5; 1, 0"/>
                                        <p:tgtEl>
                                          <p:spTgt spid="55"/>
                                        </p:tgtEl>
                                      </p:cBhvr>
                                    </p:animEffect>
                                    <p:animScale>
                                      <p:cBhvr>
                                        <p:cTn id="101" dur="250" autoRev="1" fill="hold"/>
                                        <p:tgtEl>
                                          <p:spTgt spid="55"/>
                                        </p:tgtEl>
                                      </p:cBhvr>
                                      <p:by x="105000" y="105000"/>
                                    </p:animScale>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0"/>
                                        </p:tgtEl>
                                        <p:attrNameLst>
                                          <p:attrName>style.visibility</p:attrName>
                                        </p:attrNameLst>
                                      </p:cBhvr>
                                      <p:to>
                                        <p:strVal val="visible"/>
                                      </p:to>
                                    </p:set>
                                    <p:animEffect transition="in" filter="fade">
                                      <p:cBhvr>
                                        <p:cTn id="106" dur="500"/>
                                        <p:tgtEl>
                                          <p:spTgt spid="7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1"/>
                                        </p:tgtEl>
                                        <p:attrNameLst>
                                          <p:attrName>style.visibility</p:attrName>
                                        </p:attrNameLst>
                                      </p:cBhvr>
                                      <p:to>
                                        <p:strVal val="visible"/>
                                      </p:to>
                                    </p:set>
                                    <p:animEffect transition="in" filter="fade">
                                      <p:cBhvr>
                                        <p:cTn id="10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13" grpId="0"/>
      <p:bldP spid="13" grpId="1"/>
      <p:bldP spid="55" grpId="0" animBg="1"/>
      <p:bldP spid="55" grpId="1" animBg="1"/>
      <p:bldP spid="70" grpId="0"/>
      <p:bldP spid="71"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Sequencing</a:t>
            </a:r>
          </a:p>
        </p:txBody>
      </p:sp>
      <p:sp>
        <p:nvSpPr>
          <p:cNvPr id="3" name="Content Placeholder 2"/>
          <p:cNvSpPr>
            <a:spLocks noGrp="1"/>
          </p:cNvSpPr>
          <p:nvPr>
            <p:ph idx="1"/>
          </p:nvPr>
        </p:nvSpPr>
        <p:spPr>
          <a:xfrm>
            <a:off x="228600" y="1371600"/>
            <a:ext cx="8915400" cy="4876800"/>
          </a:xfrm>
        </p:spPr>
        <p:txBody>
          <a:bodyPr/>
          <a:lstStyle/>
          <a:p>
            <a:r>
              <a:rPr lang="en-US" dirty="0"/>
              <a:t>Goal: </a:t>
            </a:r>
          </a:p>
          <a:p>
            <a:pPr lvl="1"/>
            <a:r>
              <a:rPr lang="en-US" dirty="0"/>
              <a:t>Find the complete sequence of A, C, G, T’s in DNA.</a:t>
            </a:r>
          </a:p>
          <a:p>
            <a:endParaRPr lang="en-US" dirty="0"/>
          </a:p>
          <a:p>
            <a:r>
              <a:rPr lang="en-US" dirty="0"/>
              <a:t>Challenge: </a:t>
            </a:r>
          </a:p>
          <a:p>
            <a:pPr lvl="1"/>
            <a:r>
              <a:rPr lang="en-US" dirty="0"/>
              <a:t>There is no machine that takes long DNA as an input, and gives the complete sequence as output</a:t>
            </a:r>
          </a:p>
          <a:p>
            <a:pPr lvl="1"/>
            <a:r>
              <a:rPr lang="en-US" dirty="0"/>
              <a:t>All sequencing machines chop DNA into pieces and identify relatively small pieces (but not how they fit together)</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8</a:t>
            </a:fld>
            <a:endParaRPr lang="en-US" altLang="en-US"/>
          </a:p>
        </p:txBody>
      </p:sp>
    </p:spTree>
    <p:extLst>
      <p:ext uri="{BB962C8B-B14F-4D97-AF65-F5344CB8AC3E}">
        <p14:creationId xmlns:p14="http://schemas.microsoft.com/office/powerpoint/2010/main" val="1320254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915400" cy="756320"/>
          </a:xfrm>
        </p:spPr>
        <p:txBody>
          <a:bodyPr/>
          <a:lstStyle/>
          <a:p>
            <a:r>
              <a:rPr lang="en-US" sz="3600" dirty="0"/>
              <a:t>Insight: Shifting a String Helps Similarity Search</a:t>
            </a:r>
          </a:p>
        </p:txBody>
      </p:sp>
      <p:sp>
        <p:nvSpPr>
          <p:cNvPr id="2" name="Slide Number Placeholder 1"/>
          <p:cNvSpPr>
            <a:spLocks noGrp="1"/>
          </p:cNvSpPr>
          <p:nvPr>
            <p:ph type="sldNum" sz="quarter" idx="11"/>
          </p:nvPr>
        </p:nvSpPr>
        <p:spPr/>
        <p:txBody>
          <a:bodyPr/>
          <a:lstStyle/>
          <a:p>
            <a:fld id="{6E86574E-FA2E-425B-A84C-39F9592E9ECB}" type="slidenum">
              <a:rPr lang="en-US" altLang="en-US" smtClean="0">
                <a:solidFill>
                  <a:prstClr val="black"/>
                </a:solidFill>
              </a:rPr>
              <a:pPr/>
              <a:t>80</a:t>
            </a:fld>
            <a:endParaRPr lang="en-US" altLang="en-US">
              <a:solidFill>
                <a:prstClr val="black"/>
              </a:solidFill>
            </a:endParaRPr>
          </a:p>
        </p:txBody>
      </p:sp>
      <p:sp>
        <p:nvSpPr>
          <p:cNvPr id="30" name="Cube 29"/>
          <p:cNvSpPr/>
          <p:nvPr/>
        </p:nvSpPr>
        <p:spPr>
          <a:xfrm>
            <a:off x="1625601"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I</a:t>
            </a:r>
          </a:p>
        </p:txBody>
      </p:sp>
      <p:sp>
        <p:nvSpPr>
          <p:cNvPr id="29" name="Cube 28"/>
          <p:cNvSpPr/>
          <p:nvPr/>
        </p:nvSpPr>
        <p:spPr>
          <a:xfrm>
            <a:off x="2322287"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S</a:t>
            </a:r>
          </a:p>
        </p:txBody>
      </p:sp>
      <p:sp>
        <p:nvSpPr>
          <p:cNvPr id="28" name="Cube 27"/>
          <p:cNvSpPr/>
          <p:nvPr/>
        </p:nvSpPr>
        <p:spPr>
          <a:xfrm>
            <a:off x="3018973"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T</a:t>
            </a:r>
          </a:p>
        </p:txBody>
      </p:sp>
      <p:sp>
        <p:nvSpPr>
          <p:cNvPr id="27" name="Cube 26"/>
          <p:cNvSpPr/>
          <p:nvPr/>
        </p:nvSpPr>
        <p:spPr>
          <a:xfrm>
            <a:off x="3730173"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A</a:t>
            </a:r>
          </a:p>
        </p:txBody>
      </p:sp>
      <p:sp>
        <p:nvSpPr>
          <p:cNvPr id="26" name="Cube 25"/>
          <p:cNvSpPr/>
          <p:nvPr/>
        </p:nvSpPr>
        <p:spPr>
          <a:xfrm>
            <a:off x="4426859"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N</a:t>
            </a:r>
          </a:p>
        </p:txBody>
      </p:sp>
      <p:sp>
        <p:nvSpPr>
          <p:cNvPr id="8" name="Cube 7"/>
          <p:cNvSpPr/>
          <p:nvPr/>
        </p:nvSpPr>
        <p:spPr>
          <a:xfrm>
            <a:off x="51235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B</a:t>
            </a:r>
          </a:p>
        </p:txBody>
      </p:sp>
      <p:sp>
        <p:nvSpPr>
          <p:cNvPr id="32" name="Cube 31"/>
          <p:cNvSpPr/>
          <p:nvPr/>
        </p:nvSpPr>
        <p:spPr>
          <a:xfrm>
            <a:off x="58347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U</a:t>
            </a:r>
          </a:p>
        </p:txBody>
      </p:sp>
      <p:sp>
        <p:nvSpPr>
          <p:cNvPr id="31" name="Cube 30"/>
          <p:cNvSpPr/>
          <p:nvPr/>
        </p:nvSpPr>
        <p:spPr>
          <a:xfrm>
            <a:off x="65459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L</a:t>
            </a:r>
          </a:p>
        </p:txBody>
      </p:sp>
      <p:sp>
        <p:nvSpPr>
          <p:cNvPr id="33" name="Cube 32"/>
          <p:cNvSpPr/>
          <p:nvPr/>
        </p:nvSpPr>
        <p:spPr>
          <a:xfrm>
            <a:off x="1444176"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I</a:t>
            </a:r>
          </a:p>
        </p:txBody>
      </p:sp>
      <p:sp>
        <p:nvSpPr>
          <p:cNvPr id="34" name="Cube 33"/>
          <p:cNvSpPr/>
          <p:nvPr/>
        </p:nvSpPr>
        <p:spPr>
          <a:xfrm>
            <a:off x="2140862"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S</a:t>
            </a:r>
          </a:p>
        </p:txBody>
      </p:sp>
      <p:sp>
        <p:nvSpPr>
          <p:cNvPr id="35" name="Cube 34"/>
          <p:cNvSpPr/>
          <p:nvPr/>
        </p:nvSpPr>
        <p:spPr>
          <a:xfrm>
            <a:off x="2837548"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T</a:t>
            </a:r>
          </a:p>
        </p:txBody>
      </p:sp>
      <p:sp>
        <p:nvSpPr>
          <p:cNvPr id="37" name="Cube 36"/>
          <p:cNvSpPr/>
          <p:nvPr/>
        </p:nvSpPr>
        <p:spPr>
          <a:xfrm>
            <a:off x="354875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N</a:t>
            </a:r>
          </a:p>
        </p:txBody>
      </p:sp>
      <p:sp>
        <p:nvSpPr>
          <p:cNvPr id="38" name="Cube 37"/>
          <p:cNvSpPr/>
          <p:nvPr/>
        </p:nvSpPr>
        <p:spPr>
          <a:xfrm>
            <a:off x="4245436"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B</a:t>
            </a:r>
          </a:p>
        </p:txBody>
      </p:sp>
      <p:sp>
        <p:nvSpPr>
          <p:cNvPr id="39" name="Cube 38"/>
          <p:cNvSpPr/>
          <p:nvPr/>
        </p:nvSpPr>
        <p:spPr>
          <a:xfrm>
            <a:off x="4956636"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U</a:t>
            </a:r>
          </a:p>
        </p:txBody>
      </p:sp>
      <p:sp>
        <p:nvSpPr>
          <p:cNvPr id="40" name="Cube 39"/>
          <p:cNvSpPr/>
          <p:nvPr/>
        </p:nvSpPr>
        <p:spPr>
          <a:xfrm>
            <a:off x="5667836"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L</a:t>
            </a:r>
          </a:p>
        </p:txBody>
      </p:sp>
      <p:cxnSp>
        <p:nvCxnSpPr>
          <p:cNvPr id="10" name="Straight Arrow Connector 9"/>
          <p:cNvCxnSpPr>
            <a:stCxn id="30" idx="3"/>
            <a:endCxn id="33" idx="0"/>
          </p:cNvCxnSpPr>
          <p:nvPr/>
        </p:nvCxnSpPr>
        <p:spPr>
          <a:xfrm flipH="1">
            <a:off x="1888676" y="3030651"/>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9" idx="3"/>
            <a:endCxn id="34" idx="0"/>
          </p:cNvCxnSpPr>
          <p:nvPr/>
        </p:nvCxnSpPr>
        <p:spPr>
          <a:xfrm flipH="1">
            <a:off x="2585362" y="3030651"/>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272074" y="3043753"/>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48972" y="1030514"/>
            <a:ext cx="5646057" cy="461665"/>
          </a:xfrm>
          <a:prstGeom prst="rect">
            <a:avLst/>
          </a:prstGeom>
          <a:noFill/>
        </p:spPr>
        <p:txBody>
          <a:bodyPr wrap="square" rtlCol="0">
            <a:spAutoFit/>
          </a:bodyPr>
          <a:lstStyle/>
          <a:p>
            <a:pPr algn="ctr"/>
            <a:r>
              <a:rPr lang="en-US" sz="2400" dirty="0">
                <a:ln w="0"/>
                <a:effectLst>
                  <a:outerShdw blurRad="38100" dist="19050" dir="2700000" algn="tl" rotWithShape="0">
                    <a:schemeClr val="dk1">
                      <a:alpha val="40000"/>
                    </a:schemeClr>
                  </a:outerShdw>
                </a:effectLst>
              </a:rPr>
              <a:t>3 matches      5 mismatches</a:t>
            </a:r>
          </a:p>
        </p:txBody>
      </p:sp>
      <p:sp>
        <p:nvSpPr>
          <p:cNvPr id="15" name="TextBox 14"/>
          <p:cNvSpPr txBox="1"/>
          <p:nvPr/>
        </p:nvSpPr>
        <p:spPr>
          <a:xfrm>
            <a:off x="5958113" y="5064667"/>
            <a:ext cx="3323774" cy="923330"/>
          </a:xfrm>
          <a:prstGeom prst="rect">
            <a:avLst/>
          </a:prstGeom>
          <a:noFill/>
        </p:spPr>
        <p:txBody>
          <a:bodyPr wrap="square" rtlCol="0">
            <a:spAutoFit/>
          </a:bodyPr>
          <a:lstStyle/>
          <a:p>
            <a:r>
              <a:rPr lang="en-US" dirty="0">
                <a:solidFill>
                  <a:srgbClr val="FF0000"/>
                </a:solidFill>
              </a:rPr>
              <a:t>To cancel the effect of the deletion, we need to shift in the </a:t>
            </a:r>
            <a:r>
              <a:rPr lang="en-US" i="1" dirty="0">
                <a:solidFill>
                  <a:srgbClr val="FF0000"/>
                </a:solidFill>
              </a:rPr>
              <a:t>right</a:t>
            </a:r>
            <a:r>
              <a:rPr lang="en-US" dirty="0">
                <a:solidFill>
                  <a:srgbClr val="FF0000"/>
                </a:solidFill>
              </a:rPr>
              <a:t> direction</a:t>
            </a:r>
          </a:p>
        </p:txBody>
      </p:sp>
      <p:sp>
        <p:nvSpPr>
          <p:cNvPr id="16" name="Notched Right Arrow 15"/>
          <p:cNvSpPr/>
          <p:nvPr/>
        </p:nvSpPr>
        <p:spPr>
          <a:xfrm>
            <a:off x="3100979" y="5114852"/>
            <a:ext cx="2651760" cy="822960"/>
          </a:xfrm>
          <a:prstGeom prst="notchedRightArrow">
            <a:avLst>
              <a:gd name="adj1" fmla="val 38456"/>
              <a:gd name="adj2" fmla="val 41342"/>
            </a:avLst>
          </a:prstGeom>
          <a:ln w="38100">
            <a:solidFill>
              <a:srgbClr val="FF0000"/>
            </a:solidFill>
          </a:ln>
        </p:spPr>
        <p:txBody>
          <a:bodyPr wrap="square" rtlCol="0" anchor="ctr">
            <a:spAutoFit/>
          </a:bodyPr>
          <a:lstStyle/>
          <a:p>
            <a:pPr algn="just"/>
            <a:endParaRPr lang="en-US" sz="400" b="1" dirty="0">
              <a:solidFill>
                <a:schemeClr val="bg2"/>
              </a:solidFill>
              <a:latin typeface="europa"/>
            </a:endParaRPr>
          </a:p>
        </p:txBody>
      </p:sp>
    </p:spTree>
    <p:extLst>
      <p:ext uri="{BB962C8B-B14F-4D97-AF65-F5344CB8AC3E}">
        <p14:creationId xmlns:p14="http://schemas.microsoft.com/office/powerpoint/2010/main" val="2486313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5" grpId="0"/>
      <p:bldP spid="1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807896" cy="756320"/>
          </a:xfrm>
        </p:spPr>
        <p:txBody>
          <a:bodyPr/>
          <a:lstStyle/>
          <a:p>
            <a:r>
              <a:rPr lang="en-US" sz="3600" dirty="0">
                <a:solidFill>
                  <a:srgbClr val="006633"/>
                </a:solidFill>
              </a:rPr>
              <a:t>Insight: Shifting a String Helps Similarity Search</a:t>
            </a:r>
            <a:endParaRPr lang="en-US" dirty="0"/>
          </a:p>
        </p:txBody>
      </p:sp>
      <p:sp>
        <p:nvSpPr>
          <p:cNvPr id="2" name="Slide Number Placeholder 1"/>
          <p:cNvSpPr>
            <a:spLocks noGrp="1"/>
          </p:cNvSpPr>
          <p:nvPr>
            <p:ph type="sldNum" sz="quarter" idx="11"/>
          </p:nvPr>
        </p:nvSpPr>
        <p:spPr/>
        <p:txBody>
          <a:bodyPr/>
          <a:lstStyle/>
          <a:p>
            <a:fld id="{6E86574E-FA2E-425B-A84C-39F9592E9ECB}" type="slidenum">
              <a:rPr lang="en-US" altLang="en-US" smtClean="0">
                <a:solidFill>
                  <a:prstClr val="black"/>
                </a:solidFill>
              </a:rPr>
              <a:pPr/>
              <a:t>81</a:t>
            </a:fld>
            <a:endParaRPr lang="en-US" altLang="en-US">
              <a:solidFill>
                <a:prstClr val="black"/>
              </a:solidFill>
            </a:endParaRPr>
          </a:p>
        </p:txBody>
      </p:sp>
      <p:sp>
        <p:nvSpPr>
          <p:cNvPr id="30" name="Cube 29"/>
          <p:cNvSpPr/>
          <p:nvPr/>
        </p:nvSpPr>
        <p:spPr>
          <a:xfrm>
            <a:off x="1625601"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I</a:t>
            </a:r>
          </a:p>
        </p:txBody>
      </p:sp>
      <p:sp>
        <p:nvSpPr>
          <p:cNvPr id="29" name="Cube 28"/>
          <p:cNvSpPr/>
          <p:nvPr/>
        </p:nvSpPr>
        <p:spPr>
          <a:xfrm>
            <a:off x="2322287"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S</a:t>
            </a:r>
          </a:p>
        </p:txBody>
      </p:sp>
      <p:sp>
        <p:nvSpPr>
          <p:cNvPr id="28" name="Cube 27"/>
          <p:cNvSpPr/>
          <p:nvPr/>
        </p:nvSpPr>
        <p:spPr>
          <a:xfrm>
            <a:off x="3018973"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T</a:t>
            </a:r>
          </a:p>
        </p:txBody>
      </p:sp>
      <p:sp>
        <p:nvSpPr>
          <p:cNvPr id="27" name="Cube 26"/>
          <p:cNvSpPr/>
          <p:nvPr/>
        </p:nvSpPr>
        <p:spPr>
          <a:xfrm>
            <a:off x="3730173"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A</a:t>
            </a:r>
          </a:p>
        </p:txBody>
      </p:sp>
      <p:sp>
        <p:nvSpPr>
          <p:cNvPr id="26" name="Cube 25"/>
          <p:cNvSpPr/>
          <p:nvPr/>
        </p:nvSpPr>
        <p:spPr>
          <a:xfrm>
            <a:off x="4426859"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N</a:t>
            </a:r>
          </a:p>
        </p:txBody>
      </p:sp>
      <p:sp>
        <p:nvSpPr>
          <p:cNvPr id="8" name="Cube 7"/>
          <p:cNvSpPr/>
          <p:nvPr/>
        </p:nvSpPr>
        <p:spPr>
          <a:xfrm>
            <a:off x="51235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B</a:t>
            </a:r>
          </a:p>
        </p:txBody>
      </p:sp>
      <p:sp>
        <p:nvSpPr>
          <p:cNvPr id="32" name="Cube 31"/>
          <p:cNvSpPr/>
          <p:nvPr/>
        </p:nvSpPr>
        <p:spPr>
          <a:xfrm>
            <a:off x="58347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U</a:t>
            </a:r>
          </a:p>
        </p:txBody>
      </p:sp>
      <p:sp>
        <p:nvSpPr>
          <p:cNvPr id="31" name="Cube 30"/>
          <p:cNvSpPr/>
          <p:nvPr/>
        </p:nvSpPr>
        <p:spPr>
          <a:xfrm>
            <a:off x="65459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L</a:t>
            </a:r>
          </a:p>
        </p:txBody>
      </p:sp>
      <p:cxnSp>
        <p:nvCxnSpPr>
          <p:cNvPr id="62" name="Straight Arrow Connector 61"/>
          <p:cNvCxnSpPr>
            <a:stCxn id="26" idx="3"/>
          </p:cNvCxnSpPr>
          <p:nvPr/>
        </p:nvCxnSpPr>
        <p:spPr>
          <a:xfrm flipH="1">
            <a:off x="4687219" y="3003035"/>
            <a:ext cx="6340" cy="2282987"/>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8" idx="3"/>
          </p:cNvCxnSpPr>
          <p:nvPr/>
        </p:nvCxnSpPr>
        <p:spPr>
          <a:xfrm flipH="1">
            <a:off x="5383905" y="3003035"/>
            <a:ext cx="6340" cy="2282987"/>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32" idx="3"/>
          </p:cNvCxnSpPr>
          <p:nvPr/>
        </p:nvCxnSpPr>
        <p:spPr>
          <a:xfrm flipH="1">
            <a:off x="6070617" y="3003035"/>
            <a:ext cx="30828" cy="2296089"/>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1" idx="3"/>
          </p:cNvCxnSpPr>
          <p:nvPr/>
        </p:nvCxnSpPr>
        <p:spPr>
          <a:xfrm flipH="1">
            <a:off x="6767303" y="3003035"/>
            <a:ext cx="45342" cy="2281575"/>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Cube 32"/>
          <p:cNvSpPr/>
          <p:nvPr/>
        </p:nvSpPr>
        <p:spPr>
          <a:xfrm>
            <a:off x="1444176"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I</a:t>
            </a:r>
          </a:p>
        </p:txBody>
      </p:sp>
      <p:sp>
        <p:nvSpPr>
          <p:cNvPr id="34" name="Cube 33"/>
          <p:cNvSpPr/>
          <p:nvPr/>
        </p:nvSpPr>
        <p:spPr>
          <a:xfrm>
            <a:off x="2140862"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S</a:t>
            </a:r>
          </a:p>
        </p:txBody>
      </p:sp>
      <p:sp>
        <p:nvSpPr>
          <p:cNvPr id="35" name="Cube 34"/>
          <p:cNvSpPr/>
          <p:nvPr/>
        </p:nvSpPr>
        <p:spPr>
          <a:xfrm>
            <a:off x="2837548"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T</a:t>
            </a:r>
          </a:p>
        </p:txBody>
      </p:sp>
      <p:sp>
        <p:nvSpPr>
          <p:cNvPr id="36" name="Cube 35"/>
          <p:cNvSpPr/>
          <p:nvPr/>
        </p:nvSpPr>
        <p:spPr>
          <a:xfrm>
            <a:off x="3548748"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N</a:t>
            </a:r>
          </a:p>
        </p:txBody>
      </p:sp>
      <p:sp>
        <p:nvSpPr>
          <p:cNvPr id="37" name="Cube 36"/>
          <p:cNvSpPr/>
          <p:nvPr/>
        </p:nvSpPr>
        <p:spPr>
          <a:xfrm>
            <a:off x="4245434"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B</a:t>
            </a:r>
          </a:p>
        </p:txBody>
      </p:sp>
      <p:sp>
        <p:nvSpPr>
          <p:cNvPr id="38" name="Cube 37"/>
          <p:cNvSpPr/>
          <p:nvPr/>
        </p:nvSpPr>
        <p:spPr>
          <a:xfrm>
            <a:off x="494212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U</a:t>
            </a:r>
          </a:p>
        </p:txBody>
      </p:sp>
      <p:sp>
        <p:nvSpPr>
          <p:cNvPr id="39" name="Cube 38"/>
          <p:cNvSpPr/>
          <p:nvPr/>
        </p:nvSpPr>
        <p:spPr>
          <a:xfrm>
            <a:off x="565332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L</a:t>
            </a:r>
          </a:p>
        </p:txBody>
      </p:sp>
      <p:cxnSp>
        <p:nvCxnSpPr>
          <p:cNvPr id="10" name="Straight Arrow Connector 9"/>
          <p:cNvCxnSpPr>
            <a:stCxn id="30" idx="3"/>
            <a:endCxn id="33" idx="0"/>
          </p:cNvCxnSpPr>
          <p:nvPr/>
        </p:nvCxnSpPr>
        <p:spPr>
          <a:xfrm flipH="1">
            <a:off x="1888676" y="3030651"/>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9" idx="3"/>
            <a:endCxn id="34" idx="0"/>
          </p:cNvCxnSpPr>
          <p:nvPr/>
        </p:nvCxnSpPr>
        <p:spPr>
          <a:xfrm flipH="1">
            <a:off x="2585362" y="3030651"/>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272074" y="3043753"/>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48972" y="1030514"/>
            <a:ext cx="5646057" cy="461665"/>
          </a:xfrm>
          <a:prstGeom prst="rect">
            <a:avLst/>
          </a:prstGeom>
          <a:noFill/>
        </p:spPr>
        <p:txBody>
          <a:bodyPr wrap="square" rtlCol="0">
            <a:spAutoFit/>
          </a:bodyPr>
          <a:lstStyle/>
          <a:p>
            <a:pPr algn="ctr"/>
            <a:r>
              <a:rPr lang="en-US" sz="2400" dirty="0">
                <a:ln w="0"/>
                <a:effectLst>
                  <a:outerShdw blurRad="38100" dist="19050" dir="2700000" algn="tl" rotWithShape="0">
                    <a:schemeClr val="dk1">
                      <a:alpha val="40000"/>
                    </a:schemeClr>
                  </a:outerShdw>
                </a:effectLst>
              </a:rPr>
              <a:t>7 matches      1 mismatch</a:t>
            </a:r>
          </a:p>
        </p:txBody>
      </p:sp>
      <p:sp>
        <p:nvSpPr>
          <p:cNvPr id="45" name="Cube 44"/>
          <p:cNvSpPr/>
          <p:nvPr/>
        </p:nvSpPr>
        <p:spPr>
          <a:xfrm>
            <a:off x="2148120" y="53122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I</a:t>
            </a:r>
          </a:p>
        </p:txBody>
      </p:sp>
      <p:sp>
        <p:nvSpPr>
          <p:cNvPr id="52" name="Cube 51"/>
          <p:cNvSpPr/>
          <p:nvPr/>
        </p:nvSpPr>
        <p:spPr>
          <a:xfrm>
            <a:off x="2844806" y="53122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S</a:t>
            </a:r>
          </a:p>
        </p:txBody>
      </p:sp>
      <p:sp>
        <p:nvSpPr>
          <p:cNvPr id="53" name="Cube 52"/>
          <p:cNvSpPr/>
          <p:nvPr/>
        </p:nvSpPr>
        <p:spPr>
          <a:xfrm>
            <a:off x="3556006" y="5284610"/>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T</a:t>
            </a:r>
          </a:p>
        </p:txBody>
      </p:sp>
      <p:sp>
        <p:nvSpPr>
          <p:cNvPr id="54" name="Cube 53"/>
          <p:cNvSpPr/>
          <p:nvPr/>
        </p:nvSpPr>
        <p:spPr>
          <a:xfrm>
            <a:off x="4252692" y="5284610"/>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N</a:t>
            </a:r>
          </a:p>
        </p:txBody>
      </p:sp>
      <p:sp>
        <p:nvSpPr>
          <p:cNvPr id="55" name="Cube 54"/>
          <p:cNvSpPr/>
          <p:nvPr/>
        </p:nvSpPr>
        <p:spPr>
          <a:xfrm>
            <a:off x="4949378" y="5284610"/>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B</a:t>
            </a:r>
          </a:p>
        </p:txBody>
      </p:sp>
      <p:sp>
        <p:nvSpPr>
          <p:cNvPr id="56" name="Cube 55"/>
          <p:cNvSpPr/>
          <p:nvPr/>
        </p:nvSpPr>
        <p:spPr>
          <a:xfrm>
            <a:off x="5660578" y="5284610"/>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U</a:t>
            </a:r>
          </a:p>
        </p:txBody>
      </p:sp>
      <p:sp>
        <p:nvSpPr>
          <p:cNvPr id="57" name="Cube 56"/>
          <p:cNvSpPr/>
          <p:nvPr/>
        </p:nvSpPr>
        <p:spPr>
          <a:xfrm>
            <a:off x="6371778" y="5284610"/>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L</a:t>
            </a:r>
          </a:p>
        </p:txBody>
      </p:sp>
    </p:spTree>
    <p:extLst>
      <p:ext uri="{BB962C8B-B14F-4D97-AF65-F5344CB8AC3E}">
        <p14:creationId xmlns:p14="http://schemas.microsoft.com/office/powerpoint/2010/main" val="413924300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59316" y="2896934"/>
            <a:ext cx="4937780" cy="945084"/>
            <a:chOff x="1434420" y="3928566"/>
            <a:chExt cx="4937780" cy="945084"/>
          </a:xfrm>
        </p:grpSpPr>
        <p:sp>
          <p:nvSpPr>
            <p:cNvPr id="68" name="Cube 67"/>
            <p:cNvSpPr/>
            <p:nvPr/>
          </p:nvSpPr>
          <p:spPr>
            <a:xfrm>
              <a:off x="1434420" y="392856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I</a:t>
              </a:r>
            </a:p>
          </p:txBody>
        </p:sp>
        <p:sp>
          <p:nvSpPr>
            <p:cNvPr id="69" name="Cube 68"/>
            <p:cNvSpPr/>
            <p:nvPr/>
          </p:nvSpPr>
          <p:spPr>
            <a:xfrm>
              <a:off x="2131106" y="392856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S</a:t>
              </a:r>
            </a:p>
          </p:txBody>
        </p:sp>
        <p:sp>
          <p:nvSpPr>
            <p:cNvPr id="70" name="Cube 69"/>
            <p:cNvSpPr/>
            <p:nvPr/>
          </p:nvSpPr>
          <p:spPr>
            <a:xfrm>
              <a:off x="2827792" y="392856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T</a:t>
              </a:r>
            </a:p>
          </p:txBody>
        </p:sp>
        <p:sp>
          <p:nvSpPr>
            <p:cNvPr id="71" name="Cube 70"/>
            <p:cNvSpPr/>
            <p:nvPr/>
          </p:nvSpPr>
          <p:spPr>
            <a:xfrm>
              <a:off x="3556428" y="393305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N</a:t>
              </a:r>
            </a:p>
          </p:txBody>
        </p:sp>
        <p:sp>
          <p:nvSpPr>
            <p:cNvPr id="72" name="Cube 71"/>
            <p:cNvSpPr/>
            <p:nvPr/>
          </p:nvSpPr>
          <p:spPr>
            <a:xfrm>
              <a:off x="4253114" y="393305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B</a:t>
              </a:r>
            </a:p>
          </p:txBody>
        </p:sp>
        <p:sp>
          <p:nvSpPr>
            <p:cNvPr id="73" name="Cube 72"/>
            <p:cNvSpPr/>
            <p:nvPr/>
          </p:nvSpPr>
          <p:spPr>
            <a:xfrm>
              <a:off x="4949800" y="393305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U</a:t>
              </a:r>
            </a:p>
          </p:txBody>
        </p:sp>
        <p:sp>
          <p:nvSpPr>
            <p:cNvPr id="74" name="Cube 73"/>
            <p:cNvSpPr/>
            <p:nvPr/>
          </p:nvSpPr>
          <p:spPr>
            <a:xfrm>
              <a:off x="5661000" y="393305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L</a:t>
              </a:r>
            </a:p>
          </p:txBody>
        </p:sp>
      </p:grpSp>
      <p:sp>
        <p:nvSpPr>
          <p:cNvPr id="4" name="Title 3"/>
          <p:cNvSpPr>
            <a:spLocks noGrp="1"/>
          </p:cNvSpPr>
          <p:nvPr>
            <p:ph type="title"/>
          </p:nvPr>
        </p:nvSpPr>
        <p:spPr/>
        <p:txBody>
          <a:bodyPr/>
          <a:lstStyle/>
          <a:p>
            <a:r>
              <a:rPr lang="en-US" dirty="0"/>
              <a:t>Shifted Hamming Distance </a:t>
            </a:r>
          </a:p>
        </p:txBody>
      </p:sp>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42" name="TextBox 41"/>
          <p:cNvSpPr txBox="1"/>
          <p:nvPr/>
        </p:nvSpPr>
        <p:spPr>
          <a:xfrm>
            <a:off x="1266069" y="5812410"/>
            <a:ext cx="56460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ahoma"/>
                <a:ea typeface="+mn-ea"/>
                <a:cs typeface="+mn-cs"/>
              </a:rPr>
              <a:t>7 </a:t>
            </a:r>
            <a:r>
              <a:rPr kumimoji="0" lang="en-US" sz="2400" b="0" i="0" u="none" strike="noStrike" kern="1200" cap="none" spc="0" normalizeH="0" baseline="0" noProof="0" dirty="0">
                <a:ln w="0"/>
                <a:solidFill>
                  <a:srgbClr val="0000FF"/>
                </a:solidFill>
                <a:effectLst>
                  <a:outerShdw blurRad="38100" dist="19050" dir="2700000" algn="tl" rotWithShape="0">
                    <a:srgbClr val="000000">
                      <a:alpha val="40000"/>
                    </a:srgbClr>
                  </a:outerShdw>
                </a:effectLst>
                <a:uLnTx/>
                <a:uFillTx/>
                <a:latin typeface="Tahoma"/>
                <a:ea typeface="+mn-ea"/>
                <a:cs typeface="+mn-cs"/>
              </a:rPr>
              <a:t>matches</a:t>
            </a:r>
            <a:r>
              <a:rPr kumimoji="0" lang="en-US"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ahoma"/>
                <a:ea typeface="+mn-ea"/>
                <a:cs typeface="+mn-cs"/>
              </a:rPr>
              <a:t>      1 </a:t>
            </a:r>
            <a:r>
              <a:rPr kumimoji="0" lang="en-US" sz="2400" b="0"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a:ea typeface="+mn-ea"/>
                <a:cs typeface="+mn-cs"/>
              </a:rPr>
              <a:t>mismatch</a:t>
            </a:r>
          </a:p>
        </p:txBody>
      </p:sp>
      <p:sp>
        <p:nvSpPr>
          <p:cNvPr id="7" name="TextBox 6"/>
          <p:cNvSpPr txBox="1"/>
          <p:nvPr/>
        </p:nvSpPr>
        <p:spPr>
          <a:xfrm>
            <a:off x="411490" y="2037328"/>
            <a:ext cx="864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ahoma"/>
                <a:ea typeface="+mn-ea"/>
                <a:cs typeface="+mn-cs"/>
              </a:rPr>
              <a:t>XOR</a:t>
            </a:r>
          </a:p>
        </p:txBody>
      </p:sp>
      <p:sp>
        <p:nvSpPr>
          <p:cNvPr id="104" name="TextBox 103"/>
          <p:cNvSpPr txBox="1"/>
          <p:nvPr/>
        </p:nvSpPr>
        <p:spPr>
          <a:xfrm>
            <a:off x="7549224" y="3477488"/>
            <a:ext cx="864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ahoma"/>
                <a:ea typeface="+mn-ea"/>
                <a:cs typeface="+mn-cs"/>
              </a:rPr>
              <a:t>XOR</a:t>
            </a:r>
          </a:p>
        </p:txBody>
      </p:sp>
      <p:sp>
        <p:nvSpPr>
          <p:cNvPr id="107" name="Left Brace 106"/>
          <p:cNvSpPr/>
          <p:nvPr/>
        </p:nvSpPr>
        <p:spPr>
          <a:xfrm>
            <a:off x="881077" y="2911721"/>
            <a:ext cx="480256" cy="2177558"/>
          </a:xfrm>
          <a:prstGeom prst="leftBrace">
            <a:avLst>
              <a:gd name="adj1" fmla="val 63002"/>
              <a:gd name="adj2" fmla="val 500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8" name="TextBox 107"/>
          <p:cNvSpPr txBox="1"/>
          <p:nvPr/>
        </p:nvSpPr>
        <p:spPr>
          <a:xfrm>
            <a:off x="46618" y="3811821"/>
            <a:ext cx="864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ahoma"/>
                <a:ea typeface="+mn-ea"/>
                <a:cs typeface="+mn-cs"/>
              </a:rPr>
              <a:t>AND</a:t>
            </a:r>
          </a:p>
        </p:txBody>
      </p:sp>
      <p:sp>
        <p:nvSpPr>
          <p:cNvPr id="109" name="TextBox 108"/>
          <p:cNvSpPr txBox="1"/>
          <p:nvPr/>
        </p:nvSpPr>
        <p:spPr>
          <a:xfrm>
            <a:off x="6948264" y="2070243"/>
            <a:ext cx="23042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a:ln>
                  <a:noFill/>
                </a:ln>
                <a:solidFill>
                  <a:srgbClr val="000000"/>
                </a:solidFill>
                <a:effectLst/>
                <a:uLnTx/>
                <a:uFillTx/>
                <a:latin typeface="Tahoma"/>
                <a:ea typeface="+mn-ea"/>
                <a:cs typeface="+mn-cs"/>
              </a:rPr>
              <a:t>Edit = 1 Deletion</a:t>
            </a:r>
          </a:p>
        </p:txBody>
      </p:sp>
      <p:sp>
        <p:nvSpPr>
          <p:cNvPr id="6" name="Right Arrow 5"/>
          <p:cNvSpPr/>
          <p:nvPr/>
        </p:nvSpPr>
        <p:spPr>
          <a:xfrm>
            <a:off x="1164312" y="2325360"/>
            <a:ext cx="480256" cy="360040"/>
          </a:xfrm>
          <a:prstGeom prst="rightArrow">
            <a:avLst>
              <a:gd name="adj1" fmla="val 46408"/>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3" name="Right Arrow 102"/>
          <p:cNvSpPr/>
          <p:nvPr/>
        </p:nvSpPr>
        <p:spPr>
          <a:xfrm flipH="1">
            <a:off x="7000196" y="3549496"/>
            <a:ext cx="480256" cy="360040"/>
          </a:xfrm>
          <a:prstGeom prst="rightArrow">
            <a:avLst>
              <a:gd name="adj1" fmla="val 46408"/>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3" name="Cube 32"/>
          <p:cNvSpPr/>
          <p:nvPr/>
        </p:nvSpPr>
        <p:spPr>
          <a:xfrm>
            <a:off x="1461755" y="2896419"/>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I</a:t>
            </a:r>
          </a:p>
        </p:txBody>
      </p:sp>
      <p:sp>
        <p:nvSpPr>
          <p:cNvPr id="34" name="Cube 33"/>
          <p:cNvSpPr/>
          <p:nvPr/>
        </p:nvSpPr>
        <p:spPr>
          <a:xfrm>
            <a:off x="2153563" y="2898328"/>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S</a:t>
            </a:r>
          </a:p>
        </p:txBody>
      </p:sp>
      <p:sp>
        <p:nvSpPr>
          <p:cNvPr id="35" name="Cube 34"/>
          <p:cNvSpPr/>
          <p:nvPr/>
        </p:nvSpPr>
        <p:spPr>
          <a:xfrm>
            <a:off x="2854838" y="2898328"/>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T</a:t>
            </a:r>
          </a:p>
        </p:txBody>
      </p:sp>
      <p:sp>
        <p:nvSpPr>
          <p:cNvPr id="36" name="Cube 35"/>
          <p:cNvSpPr/>
          <p:nvPr/>
        </p:nvSpPr>
        <p:spPr>
          <a:xfrm>
            <a:off x="3573644" y="2895894"/>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N</a:t>
            </a:r>
          </a:p>
        </p:txBody>
      </p:sp>
      <p:sp>
        <p:nvSpPr>
          <p:cNvPr id="37" name="Cube 36"/>
          <p:cNvSpPr/>
          <p:nvPr/>
        </p:nvSpPr>
        <p:spPr>
          <a:xfrm>
            <a:off x="4270330" y="2895894"/>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B</a:t>
            </a:r>
          </a:p>
        </p:txBody>
      </p:sp>
      <p:sp>
        <p:nvSpPr>
          <p:cNvPr id="38" name="Cube 37"/>
          <p:cNvSpPr/>
          <p:nvPr/>
        </p:nvSpPr>
        <p:spPr>
          <a:xfrm>
            <a:off x="4967016" y="2895894"/>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U</a:t>
            </a:r>
          </a:p>
        </p:txBody>
      </p:sp>
      <p:sp>
        <p:nvSpPr>
          <p:cNvPr id="39" name="Cube 38"/>
          <p:cNvSpPr/>
          <p:nvPr/>
        </p:nvSpPr>
        <p:spPr>
          <a:xfrm>
            <a:off x="5678216" y="2895894"/>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L</a:t>
            </a:r>
          </a:p>
        </p:txBody>
      </p:sp>
      <p:sp>
        <p:nvSpPr>
          <p:cNvPr id="82" name="Cube 81"/>
          <p:cNvSpPr/>
          <p:nvPr/>
        </p:nvSpPr>
        <p:spPr>
          <a:xfrm>
            <a:off x="1460322" y="2893244"/>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0</a:t>
            </a:r>
          </a:p>
        </p:txBody>
      </p:sp>
      <p:sp>
        <p:nvSpPr>
          <p:cNvPr id="83" name="Cube 82"/>
          <p:cNvSpPr/>
          <p:nvPr/>
        </p:nvSpPr>
        <p:spPr>
          <a:xfrm>
            <a:off x="2157650" y="2900624"/>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0</a:t>
            </a:r>
          </a:p>
        </p:txBody>
      </p:sp>
      <p:sp>
        <p:nvSpPr>
          <p:cNvPr id="84" name="Cube 83"/>
          <p:cNvSpPr/>
          <p:nvPr/>
        </p:nvSpPr>
        <p:spPr>
          <a:xfrm>
            <a:off x="2851897" y="289671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0</a:t>
            </a:r>
          </a:p>
        </p:txBody>
      </p:sp>
      <p:sp>
        <p:nvSpPr>
          <p:cNvPr id="85" name="Cube 84"/>
          <p:cNvSpPr/>
          <p:nvPr/>
        </p:nvSpPr>
        <p:spPr>
          <a:xfrm>
            <a:off x="3573644" y="2899808"/>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1</a:t>
            </a:r>
          </a:p>
        </p:txBody>
      </p:sp>
      <p:sp>
        <p:nvSpPr>
          <p:cNvPr id="77" name="Cube 76">
            <a:extLst>
              <a:ext uri="{FF2B5EF4-FFF2-40B4-BE49-F238E27FC236}">
                <a16:creationId xmlns:a16="http://schemas.microsoft.com/office/drawing/2014/main" id="{E1DA48BD-2E21-F243-89E6-60877F228E4F}"/>
              </a:ext>
            </a:extLst>
          </p:cNvPr>
          <p:cNvSpPr/>
          <p:nvPr/>
        </p:nvSpPr>
        <p:spPr>
          <a:xfrm>
            <a:off x="2182318" y="3992394"/>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1</a:t>
            </a:r>
          </a:p>
        </p:txBody>
      </p:sp>
      <p:sp>
        <p:nvSpPr>
          <p:cNvPr id="78" name="Cube 77">
            <a:extLst>
              <a:ext uri="{FF2B5EF4-FFF2-40B4-BE49-F238E27FC236}">
                <a16:creationId xmlns:a16="http://schemas.microsoft.com/office/drawing/2014/main" id="{F1B32672-E8C3-CD45-B644-EA6246801AD2}"/>
              </a:ext>
            </a:extLst>
          </p:cNvPr>
          <p:cNvSpPr/>
          <p:nvPr/>
        </p:nvSpPr>
        <p:spPr>
          <a:xfrm>
            <a:off x="2879646" y="3999774"/>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1</a:t>
            </a:r>
          </a:p>
        </p:txBody>
      </p:sp>
      <p:sp>
        <p:nvSpPr>
          <p:cNvPr id="79" name="Cube 78">
            <a:extLst>
              <a:ext uri="{FF2B5EF4-FFF2-40B4-BE49-F238E27FC236}">
                <a16:creationId xmlns:a16="http://schemas.microsoft.com/office/drawing/2014/main" id="{EE6785E9-86BC-4A4F-89E3-8A96ABC633D2}"/>
              </a:ext>
            </a:extLst>
          </p:cNvPr>
          <p:cNvSpPr/>
          <p:nvPr/>
        </p:nvSpPr>
        <p:spPr>
          <a:xfrm>
            <a:off x="3573893" y="399586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1</a:t>
            </a:r>
          </a:p>
        </p:txBody>
      </p:sp>
      <p:sp>
        <p:nvSpPr>
          <p:cNvPr id="80" name="Cube 79">
            <a:extLst>
              <a:ext uri="{FF2B5EF4-FFF2-40B4-BE49-F238E27FC236}">
                <a16:creationId xmlns:a16="http://schemas.microsoft.com/office/drawing/2014/main" id="{8913625A-7BA3-3B4A-B861-6D8FD4C309EE}"/>
              </a:ext>
            </a:extLst>
          </p:cNvPr>
          <p:cNvSpPr/>
          <p:nvPr/>
        </p:nvSpPr>
        <p:spPr>
          <a:xfrm>
            <a:off x="4295640" y="3998958"/>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0</a:t>
            </a:r>
          </a:p>
        </p:txBody>
      </p:sp>
      <p:sp>
        <p:nvSpPr>
          <p:cNvPr id="81" name="Cube 80">
            <a:extLst>
              <a:ext uri="{FF2B5EF4-FFF2-40B4-BE49-F238E27FC236}">
                <a16:creationId xmlns:a16="http://schemas.microsoft.com/office/drawing/2014/main" id="{86693074-E88E-7F45-B3CC-5E129009D721}"/>
              </a:ext>
            </a:extLst>
          </p:cNvPr>
          <p:cNvSpPr/>
          <p:nvPr/>
        </p:nvSpPr>
        <p:spPr>
          <a:xfrm>
            <a:off x="4997567" y="3993428"/>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0</a:t>
            </a:r>
          </a:p>
        </p:txBody>
      </p:sp>
      <p:sp>
        <p:nvSpPr>
          <p:cNvPr id="89" name="Cube 88">
            <a:extLst>
              <a:ext uri="{FF2B5EF4-FFF2-40B4-BE49-F238E27FC236}">
                <a16:creationId xmlns:a16="http://schemas.microsoft.com/office/drawing/2014/main" id="{5A84530D-B591-5646-8EA4-FB34A3774654}"/>
              </a:ext>
            </a:extLst>
          </p:cNvPr>
          <p:cNvSpPr/>
          <p:nvPr/>
        </p:nvSpPr>
        <p:spPr>
          <a:xfrm>
            <a:off x="5696028" y="4000574"/>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0</a:t>
            </a:r>
          </a:p>
        </p:txBody>
      </p:sp>
      <p:sp>
        <p:nvSpPr>
          <p:cNvPr id="90" name="Cube 89">
            <a:extLst>
              <a:ext uri="{FF2B5EF4-FFF2-40B4-BE49-F238E27FC236}">
                <a16:creationId xmlns:a16="http://schemas.microsoft.com/office/drawing/2014/main" id="{A7D9038E-AA96-B146-BAE8-DA3BE646132E}"/>
              </a:ext>
            </a:extLst>
          </p:cNvPr>
          <p:cNvSpPr/>
          <p:nvPr/>
        </p:nvSpPr>
        <p:spPr>
          <a:xfrm>
            <a:off x="6400876" y="3994113"/>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0</a:t>
            </a:r>
          </a:p>
        </p:txBody>
      </p:sp>
      <p:cxnSp>
        <p:nvCxnSpPr>
          <p:cNvPr id="62" name="Straight Arrow Connector 61"/>
          <p:cNvCxnSpPr>
            <a:cxnSpLocks/>
          </p:cNvCxnSpPr>
          <p:nvPr/>
        </p:nvCxnSpPr>
        <p:spPr>
          <a:xfrm flipH="1">
            <a:off x="4712115" y="1829471"/>
            <a:ext cx="6340" cy="2282987"/>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cxnSpLocks/>
          </p:cNvCxnSpPr>
          <p:nvPr/>
        </p:nvCxnSpPr>
        <p:spPr>
          <a:xfrm flipH="1">
            <a:off x="5408801" y="1829471"/>
            <a:ext cx="6340" cy="2282987"/>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cxnSpLocks/>
          </p:cNvCxnSpPr>
          <p:nvPr/>
        </p:nvCxnSpPr>
        <p:spPr>
          <a:xfrm flipH="1">
            <a:off x="6095513" y="1829471"/>
            <a:ext cx="30828" cy="2296089"/>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cxnSpLocks/>
          </p:cNvCxnSpPr>
          <p:nvPr/>
        </p:nvCxnSpPr>
        <p:spPr>
          <a:xfrm flipH="1">
            <a:off x="6792199" y="1829471"/>
            <a:ext cx="45342" cy="2281575"/>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6" name="Cube 85"/>
          <p:cNvSpPr/>
          <p:nvPr/>
        </p:nvSpPr>
        <p:spPr>
          <a:xfrm>
            <a:off x="4275571" y="2894278"/>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1</a:t>
            </a:r>
          </a:p>
        </p:txBody>
      </p:sp>
      <p:sp>
        <p:nvSpPr>
          <p:cNvPr id="87" name="Cube 86"/>
          <p:cNvSpPr/>
          <p:nvPr/>
        </p:nvSpPr>
        <p:spPr>
          <a:xfrm>
            <a:off x="4974032" y="2901424"/>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1</a:t>
            </a:r>
          </a:p>
        </p:txBody>
      </p:sp>
      <p:sp>
        <p:nvSpPr>
          <p:cNvPr id="88" name="Cube 87"/>
          <p:cNvSpPr/>
          <p:nvPr/>
        </p:nvSpPr>
        <p:spPr>
          <a:xfrm>
            <a:off x="5678880" y="2894963"/>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1</a:t>
            </a:r>
          </a:p>
        </p:txBody>
      </p:sp>
      <p:cxnSp>
        <p:nvCxnSpPr>
          <p:cNvPr id="10" name="Straight Arrow Connector 9"/>
          <p:cNvCxnSpPr>
            <a:stCxn id="30" idx="3"/>
            <a:endCxn id="33" idx="0"/>
          </p:cNvCxnSpPr>
          <p:nvPr/>
        </p:nvCxnSpPr>
        <p:spPr>
          <a:xfrm flipH="1">
            <a:off x="1906255" y="1999019"/>
            <a:ext cx="10942" cy="897400"/>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9" idx="3"/>
            <a:endCxn id="34" idx="0"/>
          </p:cNvCxnSpPr>
          <p:nvPr/>
        </p:nvCxnSpPr>
        <p:spPr>
          <a:xfrm flipH="1">
            <a:off x="2598063" y="1999019"/>
            <a:ext cx="15820" cy="899309"/>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296970" y="2012121"/>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392643A-87D8-5A41-94EE-AF6A07AC38D6}"/>
              </a:ext>
            </a:extLst>
          </p:cNvPr>
          <p:cNvSpPr/>
          <p:nvPr/>
        </p:nvSpPr>
        <p:spPr>
          <a:xfrm>
            <a:off x="1212520" y="4989656"/>
            <a:ext cx="6204866" cy="8156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7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  0   0   0   1   0   0   0   0</a:t>
            </a:r>
          </a:p>
        </p:txBody>
      </p:sp>
      <p:sp>
        <p:nvSpPr>
          <p:cNvPr id="75" name="Left Brace 74">
            <a:extLst>
              <a:ext uri="{FF2B5EF4-FFF2-40B4-BE49-F238E27FC236}">
                <a16:creationId xmlns:a16="http://schemas.microsoft.com/office/drawing/2014/main" id="{C8865247-BB04-F246-89E3-E033C10CFF39}"/>
              </a:ext>
            </a:extLst>
          </p:cNvPr>
          <p:cNvSpPr/>
          <p:nvPr/>
        </p:nvSpPr>
        <p:spPr>
          <a:xfrm>
            <a:off x="924488" y="5135265"/>
            <a:ext cx="436845" cy="540000"/>
          </a:xfrm>
          <a:prstGeom prst="leftBrace">
            <a:avLst>
              <a:gd name="adj1" fmla="val 14278"/>
              <a:gd name="adj2" fmla="val 500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6" name="TextBox 75">
            <a:extLst>
              <a:ext uri="{FF2B5EF4-FFF2-40B4-BE49-F238E27FC236}">
                <a16:creationId xmlns:a16="http://schemas.microsoft.com/office/drawing/2014/main" id="{4E7B5211-0BC3-0E46-9C1E-F58439B89603}"/>
              </a:ext>
            </a:extLst>
          </p:cNvPr>
          <p:cNvSpPr txBox="1"/>
          <p:nvPr/>
        </p:nvSpPr>
        <p:spPr>
          <a:xfrm>
            <a:off x="-19226" y="4956638"/>
            <a:ext cx="1103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ahoma"/>
                <a:ea typeface="+mn-ea"/>
                <a:cs typeface="+mn-cs"/>
              </a:rPr>
              <a:t>Count 1’s</a:t>
            </a:r>
          </a:p>
        </p:txBody>
      </p:sp>
      <p:sp>
        <p:nvSpPr>
          <p:cNvPr id="30" name="Cube 29"/>
          <p:cNvSpPr/>
          <p:nvPr/>
        </p:nvSpPr>
        <p:spPr>
          <a:xfrm>
            <a:off x="1650497" y="1058425"/>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I</a:t>
            </a:r>
          </a:p>
        </p:txBody>
      </p:sp>
      <p:sp>
        <p:nvSpPr>
          <p:cNvPr id="29" name="Cube 28"/>
          <p:cNvSpPr/>
          <p:nvPr/>
        </p:nvSpPr>
        <p:spPr>
          <a:xfrm>
            <a:off x="2347183" y="1058425"/>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S</a:t>
            </a:r>
          </a:p>
        </p:txBody>
      </p:sp>
      <p:sp>
        <p:nvSpPr>
          <p:cNvPr id="28" name="Cube 27"/>
          <p:cNvSpPr/>
          <p:nvPr/>
        </p:nvSpPr>
        <p:spPr>
          <a:xfrm>
            <a:off x="3043869" y="1058425"/>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T</a:t>
            </a:r>
          </a:p>
        </p:txBody>
      </p:sp>
      <p:sp>
        <p:nvSpPr>
          <p:cNvPr id="27" name="Cube 26"/>
          <p:cNvSpPr/>
          <p:nvPr/>
        </p:nvSpPr>
        <p:spPr>
          <a:xfrm>
            <a:off x="3755069" y="1030809"/>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A</a:t>
            </a:r>
          </a:p>
        </p:txBody>
      </p:sp>
      <p:sp>
        <p:nvSpPr>
          <p:cNvPr id="26" name="Cube 25"/>
          <p:cNvSpPr/>
          <p:nvPr/>
        </p:nvSpPr>
        <p:spPr>
          <a:xfrm>
            <a:off x="4451755" y="1030809"/>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N</a:t>
            </a:r>
          </a:p>
        </p:txBody>
      </p:sp>
      <p:sp>
        <p:nvSpPr>
          <p:cNvPr id="8" name="Cube 7"/>
          <p:cNvSpPr/>
          <p:nvPr/>
        </p:nvSpPr>
        <p:spPr>
          <a:xfrm>
            <a:off x="5148441" y="1030809"/>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B</a:t>
            </a:r>
          </a:p>
        </p:txBody>
      </p:sp>
      <p:sp>
        <p:nvSpPr>
          <p:cNvPr id="32" name="Cube 31"/>
          <p:cNvSpPr/>
          <p:nvPr/>
        </p:nvSpPr>
        <p:spPr>
          <a:xfrm>
            <a:off x="5859641" y="1030809"/>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U</a:t>
            </a:r>
          </a:p>
        </p:txBody>
      </p:sp>
      <p:sp>
        <p:nvSpPr>
          <p:cNvPr id="31" name="Cube 30"/>
          <p:cNvSpPr/>
          <p:nvPr/>
        </p:nvSpPr>
        <p:spPr>
          <a:xfrm>
            <a:off x="6570841" y="1030809"/>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europa"/>
                <a:ea typeface="+mn-ea"/>
                <a:cs typeface="+mn-cs"/>
              </a:rPr>
              <a:t>L</a:t>
            </a:r>
          </a:p>
        </p:txBody>
      </p:sp>
    </p:spTree>
    <p:extLst>
      <p:ext uri="{BB962C8B-B14F-4D97-AF65-F5344CB8AC3E}">
        <p14:creationId xmlns:p14="http://schemas.microsoft.com/office/powerpoint/2010/main" val="377040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0.01042 L 0.07778 0.16111 " pathEditMode="relative" rAng="0" ptsTypes="AA">
                                      <p:cBhvr>
                                        <p:cTn id="6" dur="2000" fill="hold"/>
                                        <p:tgtEl>
                                          <p:spTgt spid="5"/>
                                        </p:tgtEl>
                                        <p:attrNameLst>
                                          <p:attrName>ppt_x</p:attrName>
                                          <p:attrName>ppt_y</p:attrName>
                                        </p:attrNameLst>
                                      </p:cBhvr>
                                      <p:rCtr x="3889" y="7523"/>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par>
                                <p:cTn id="12" presetID="22" presetClass="entr" presetSubtype="1"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up)">
                                      <p:cBhvr>
                                        <p:cTn id="14" dur="500"/>
                                        <p:tgtEl>
                                          <p:spTgt spid="43"/>
                                        </p:tgtEl>
                                      </p:cBhvr>
                                    </p:animEffect>
                                  </p:childTnLst>
                                </p:cTn>
                              </p:par>
                              <p:par>
                                <p:cTn id="15" presetID="22" presetClass="entr" presetSubtype="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up)">
                                      <p:cBhvr>
                                        <p:cTn id="22" dur="500"/>
                                        <p:tgtEl>
                                          <p:spTgt spid="62"/>
                                        </p:tgtEl>
                                      </p:cBhvr>
                                    </p:animEffect>
                                  </p:childTnLst>
                                </p:cTn>
                              </p:par>
                              <p:par>
                                <p:cTn id="23" presetID="22" presetClass="entr" presetSubtype="1"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up)">
                                      <p:cBhvr>
                                        <p:cTn id="25" dur="500"/>
                                        <p:tgtEl>
                                          <p:spTgt spid="63"/>
                                        </p:tgtEl>
                                      </p:cBhvr>
                                    </p:animEffect>
                                  </p:childTnLst>
                                </p:cTn>
                              </p:par>
                              <p:par>
                                <p:cTn id="26" presetID="22" presetClass="entr" presetSubtype="1"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wipe(up)">
                                      <p:cBhvr>
                                        <p:cTn id="28" dur="500"/>
                                        <p:tgtEl>
                                          <p:spTgt spid="64"/>
                                        </p:tgtEl>
                                      </p:cBhvr>
                                    </p:animEffect>
                                  </p:childTnLst>
                                </p:cTn>
                              </p:par>
                              <p:par>
                                <p:cTn id="29" presetID="22" presetClass="entr" presetSubtype="1"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wipe(up)">
                                      <p:cBhvr>
                                        <p:cTn id="31" dur="500"/>
                                        <p:tgtEl>
                                          <p:spTgt spid="6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wipe(down)">
                                      <p:cBhvr>
                                        <p:cTn id="42" dur="500"/>
                                        <p:tgtEl>
                                          <p:spTgt spid="10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3"/>
                                        </p:tgtEl>
                                        <p:attrNameLst>
                                          <p:attrName>style.visibility</p:attrName>
                                        </p:attrNameLst>
                                      </p:cBhvr>
                                      <p:to>
                                        <p:strVal val="visible"/>
                                      </p:to>
                                    </p:set>
                                    <p:animEffect transition="in" filter="wipe(down)">
                                      <p:cBhvr>
                                        <p:cTn id="45" dur="500"/>
                                        <p:tgtEl>
                                          <p:spTgt spid="103"/>
                                        </p:tgtEl>
                                      </p:cBhvr>
                                    </p:animEffect>
                                  </p:childTnLst>
                                </p:cTn>
                              </p:par>
                            </p:childTnLst>
                          </p:cTn>
                        </p:par>
                        <p:par>
                          <p:cTn id="46" fill="hold">
                            <p:stCondLst>
                              <p:cond delay="500"/>
                            </p:stCondLst>
                            <p:childTnLst>
                              <p:par>
                                <p:cTn id="47" presetID="26" presetClass="emph" presetSubtype="0" fill="hold" grpId="1" nodeType="afterEffect">
                                  <p:stCondLst>
                                    <p:cond delay="0"/>
                                  </p:stCondLst>
                                  <p:childTnLst>
                                    <p:animEffect transition="out" filter="fade">
                                      <p:cBhvr>
                                        <p:cTn id="48" dur="2000" tmFilter="0, 0; .2, .5; .8, .5; 1, 0"/>
                                        <p:tgtEl>
                                          <p:spTgt spid="7"/>
                                        </p:tgtEl>
                                      </p:cBhvr>
                                    </p:animEffect>
                                    <p:animScale>
                                      <p:cBhvr>
                                        <p:cTn id="49" dur="1000" autoRev="1" fill="hold"/>
                                        <p:tgtEl>
                                          <p:spTgt spid="7"/>
                                        </p:tgtEl>
                                      </p:cBhvr>
                                      <p:by x="105000" y="105000"/>
                                    </p:animScale>
                                  </p:childTnLst>
                                </p:cTn>
                              </p:par>
                              <p:par>
                                <p:cTn id="50" presetID="26" presetClass="emph" presetSubtype="0" fill="hold" grpId="1" nodeType="withEffect">
                                  <p:stCondLst>
                                    <p:cond delay="0"/>
                                  </p:stCondLst>
                                  <p:childTnLst>
                                    <p:animEffect transition="out" filter="fade">
                                      <p:cBhvr>
                                        <p:cTn id="51" dur="2000" tmFilter="0, 0; .2, .5; .8, .5; 1, 0"/>
                                        <p:tgtEl>
                                          <p:spTgt spid="6"/>
                                        </p:tgtEl>
                                      </p:cBhvr>
                                    </p:animEffect>
                                    <p:animScale>
                                      <p:cBhvr>
                                        <p:cTn id="52" dur="1000" autoRev="1" fill="hold"/>
                                        <p:tgtEl>
                                          <p:spTgt spid="6"/>
                                        </p:tgtEl>
                                      </p:cBhvr>
                                      <p:by x="105000" y="105000"/>
                                    </p:animScale>
                                  </p:childTnLst>
                                </p:cTn>
                              </p:par>
                              <p:par>
                                <p:cTn id="53" presetID="26" presetClass="emph" presetSubtype="0" fill="hold" grpId="1" nodeType="withEffect">
                                  <p:stCondLst>
                                    <p:cond delay="0"/>
                                  </p:stCondLst>
                                  <p:childTnLst>
                                    <p:animEffect transition="out" filter="fade">
                                      <p:cBhvr>
                                        <p:cTn id="54" dur="2000" tmFilter="0, 0; .2, .5; .8, .5; 1, 0"/>
                                        <p:tgtEl>
                                          <p:spTgt spid="104"/>
                                        </p:tgtEl>
                                      </p:cBhvr>
                                    </p:animEffect>
                                    <p:animScale>
                                      <p:cBhvr>
                                        <p:cTn id="55" dur="1000" autoRev="1" fill="hold"/>
                                        <p:tgtEl>
                                          <p:spTgt spid="104"/>
                                        </p:tgtEl>
                                      </p:cBhvr>
                                      <p:by x="105000" y="105000"/>
                                    </p:animScale>
                                  </p:childTnLst>
                                </p:cTn>
                              </p:par>
                              <p:par>
                                <p:cTn id="56" presetID="26" presetClass="emph" presetSubtype="0" fill="hold" grpId="1" nodeType="withEffect">
                                  <p:stCondLst>
                                    <p:cond delay="0"/>
                                  </p:stCondLst>
                                  <p:childTnLst>
                                    <p:animEffect transition="out" filter="fade">
                                      <p:cBhvr>
                                        <p:cTn id="57" dur="2000" tmFilter="0, 0; .2, .5; .8, .5; 1, 0"/>
                                        <p:tgtEl>
                                          <p:spTgt spid="103"/>
                                        </p:tgtEl>
                                      </p:cBhvr>
                                    </p:animEffect>
                                    <p:animScale>
                                      <p:cBhvr>
                                        <p:cTn id="58" dur="1000" autoRev="1" fill="hold"/>
                                        <p:tgtEl>
                                          <p:spTgt spid="103"/>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wipe(left)">
                                      <p:cBhvr>
                                        <p:cTn id="63" dur="500"/>
                                        <p:tgtEl>
                                          <p:spTgt spid="82"/>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wipe(left)">
                                      <p:cBhvr>
                                        <p:cTn id="67" dur="500"/>
                                        <p:tgtEl>
                                          <p:spTgt spid="83"/>
                                        </p:tgtEl>
                                      </p:cBhvr>
                                    </p:animEffect>
                                  </p:childTnLst>
                                </p:cTn>
                              </p:par>
                            </p:childTnLst>
                          </p:cTn>
                        </p:par>
                        <p:par>
                          <p:cTn id="68" fill="hold">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84"/>
                                        </p:tgtEl>
                                        <p:attrNameLst>
                                          <p:attrName>style.visibility</p:attrName>
                                        </p:attrNameLst>
                                      </p:cBhvr>
                                      <p:to>
                                        <p:strVal val="visible"/>
                                      </p:to>
                                    </p:set>
                                    <p:animEffect transition="in" filter="wipe(left)">
                                      <p:cBhvr>
                                        <p:cTn id="71" dur="500"/>
                                        <p:tgtEl>
                                          <p:spTgt spid="84"/>
                                        </p:tgtEl>
                                      </p:cBhvr>
                                    </p:animEffect>
                                  </p:childTnLst>
                                </p:cTn>
                              </p:par>
                            </p:childTnLst>
                          </p:cTn>
                        </p:par>
                        <p:par>
                          <p:cTn id="72" fill="hold">
                            <p:stCondLst>
                              <p:cond delay="2500"/>
                            </p:stCondLst>
                            <p:childTnLst>
                              <p:par>
                                <p:cTn id="73" presetID="22" presetClass="entr" presetSubtype="8" fill="hold" grpId="0" nodeType="afterEffect">
                                  <p:stCondLst>
                                    <p:cond delay="0"/>
                                  </p:stCondLst>
                                  <p:childTnLst>
                                    <p:set>
                                      <p:cBhvr>
                                        <p:cTn id="74" dur="1" fill="hold">
                                          <p:stCondLst>
                                            <p:cond delay="0"/>
                                          </p:stCondLst>
                                        </p:cTn>
                                        <p:tgtEl>
                                          <p:spTgt spid="85"/>
                                        </p:tgtEl>
                                        <p:attrNameLst>
                                          <p:attrName>style.visibility</p:attrName>
                                        </p:attrNameLst>
                                      </p:cBhvr>
                                      <p:to>
                                        <p:strVal val="visible"/>
                                      </p:to>
                                    </p:set>
                                    <p:animEffect transition="in" filter="wipe(left)">
                                      <p:cBhvr>
                                        <p:cTn id="75" dur="500"/>
                                        <p:tgtEl>
                                          <p:spTgt spid="85"/>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86"/>
                                        </p:tgtEl>
                                        <p:attrNameLst>
                                          <p:attrName>style.visibility</p:attrName>
                                        </p:attrNameLst>
                                      </p:cBhvr>
                                      <p:to>
                                        <p:strVal val="visible"/>
                                      </p:to>
                                    </p:set>
                                    <p:animEffect transition="in" filter="wipe(left)">
                                      <p:cBhvr>
                                        <p:cTn id="78" dur="500"/>
                                        <p:tgtEl>
                                          <p:spTgt spid="86"/>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87"/>
                                        </p:tgtEl>
                                        <p:attrNameLst>
                                          <p:attrName>style.visibility</p:attrName>
                                        </p:attrNameLst>
                                      </p:cBhvr>
                                      <p:to>
                                        <p:strVal val="visible"/>
                                      </p:to>
                                    </p:set>
                                    <p:animEffect transition="in" filter="wipe(left)">
                                      <p:cBhvr>
                                        <p:cTn id="81" dur="500"/>
                                        <p:tgtEl>
                                          <p:spTgt spid="87"/>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wipe(left)">
                                      <p:cBhvr>
                                        <p:cTn id="84" dur="500"/>
                                        <p:tgtEl>
                                          <p:spTgt spid="8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wipe(left)">
                                      <p:cBhvr>
                                        <p:cTn id="89" dur="500"/>
                                        <p:tgtEl>
                                          <p:spTgt spid="77"/>
                                        </p:tgtEl>
                                      </p:cBhvr>
                                    </p:animEffect>
                                  </p:childTnLst>
                                </p:cTn>
                              </p:par>
                            </p:childTnLst>
                          </p:cTn>
                        </p:par>
                        <p:par>
                          <p:cTn id="90" fill="hold">
                            <p:stCondLst>
                              <p:cond delay="1000"/>
                            </p:stCondLst>
                            <p:childTnLst>
                              <p:par>
                                <p:cTn id="91" presetID="22" presetClass="entr" presetSubtype="8" fill="hold" grpId="0" nodeType="afterEffect">
                                  <p:stCondLst>
                                    <p:cond delay="0"/>
                                  </p:stCondLst>
                                  <p:childTnLst>
                                    <p:set>
                                      <p:cBhvr>
                                        <p:cTn id="92" dur="1" fill="hold">
                                          <p:stCondLst>
                                            <p:cond delay="0"/>
                                          </p:stCondLst>
                                        </p:cTn>
                                        <p:tgtEl>
                                          <p:spTgt spid="78"/>
                                        </p:tgtEl>
                                        <p:attrNameLst>
                                          <p:attrName>style.visibility</p:attrName>
                                        </p:attrNameLst>
                                      </p:cBhvr>
                                      <p:to>
                                        <p:strVal val="visible"/>
                                      </p:to>
                                    </p:set>
                                    <p:animEffect transition="in" filter="wipe(left)">
                                      <p:cBhvr>
                                        <p:cTn id="93" dur="500"/>
                                        <p:tgtEl>
                                          <p:spTgt spid="78"/>
                                        </p:tgtEl>
                                      </p:cBhvr>
                                    </p:animEffect>
                                  </p:childTnLst>
                                </p:cTn>
                              </p:par>
                            </p:childTnLst>
                          </p:cTn>
                        </p:par>
                        <p:par>
                          <p:cTn id="94" fill="hold">
                            <p:stCondLst>
                              <p:cond delay="2000"/>
                            </p:stCondLst>
                            <p:childTnLst>
                              <p:par>
                                <p:cTn id="95" presetID="22" presetClass="entr" presetSubtype="8" fill="hold" grpId="0" nodeType="afterEffect">
                                  <p:stCondLst>
                                    <p:cond delay="0"/>
                                  </p:stCondLst>
                                  <p:childTnLst>
                                    <p:set>
                                      <p:cBhvr>
                                        <p:cTn id="96" dur="1" fill="hold">
                                          <p:stCondLst>
                                            <p:cond delay="0"/>
                                          </p:stCondLst>
                                        </p:cTn>
                                        <p:tgtEl>
                                          <p:spTgt spid="79"/>
                                        </p:tgtEl>
                                        <p:attrNameLst>
                                          <p:attrName>style.visibility</p:attrName>
                                        </p:attrNameLst>
                                      </p:cBhvr>
                                      <p:to>
                                        <p:strVal val="visible"/>
                                      </p:to>
                                    </p:set>
                                    <p:animEffect transition="in" filter="wipe(left)">
                                      <p:cBhvr>
                                        <p:cTn id="97" dur="500"/>
                                        <p:tgtEl>
                                          <p:spTgt spid="79"/>
                                        </p:tgtEl>
                                      </p:cBhvr>
                                    </p:animEffect>
                                  </p:childTnLst>
                                </p:cTn>
                              </p:par>
                            </p:childTnLst>
                          </p:cTn>
                        </p:par>
                        <p:par>
                          <p:cTn id="98" fill="hold">
                            <p:stCondLst>
                              <p:cond delay="2500"/>
                            </p:stCondLst>
                            <p:childTnLst>
                              <p:par>
                                <p:cTn id="99" presetID="22" presetClass="entr" presetSubtype="8" fill="hold" grpId="0" nodeType="afterEffect">
                                  <p:stCondLst>
                                    <p:cond delay="0"/>
                                  </p:stCondLst>
                                  <p:childTnLst>
                                    <p:set>
                                      <p:cBhvr>
                                        <p:cTn id="100" dur="1" fill="hold">
                                          <p:stCondLst>
                                            <p:cond delay="0"/>
                                          </p:stCondLst>
                                        </p:cTn>
                                        <p:tgtEl>
                                          <p:spTgt spid="80"/>
                                        </p:tgtEl>
                                        <p:attrNameLst>
                                          <p:attrName>style.visibility</p:attrName>
                                        </p:attrNameLst>
                                      </p:cBhvr>
                                      <p:to>
                                        <p:strVal val="visible"/>
                                      </p:to>
                                    </p:set>
                                    <p:animEffect transition="in" filter="wipe(left)">
                                      <p:cBhvr>
                                        <p:cTn id="101" dur="500"/>
                                        <p:tgtEl>
                                          <p:spTgt spid="80"/>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81"/>
                                        </p:tgtEl>
                                        <p:attrNameLst>
                                          <p:attrName>style.visibility</p:attrName>
                                        </p:attrNameLst>
                                      </p:cBhvr>
                                      <p:to>
                                        <p:strVal val="visible"/>
                                      </p:to>
                                    </p:set>
                                    <p:animEffect transition="in" filter="wipe(left)">
                                      <p:cBhvr>
                                        <p:cTn id="104" dur="500"/>
                                        <p:tgtEl>
                                          <p:spTgt spid="81"/>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89"/>
                                        </p:tgtEl>
                                        <p:attrNameLst>
                                          <p:attrName>style.visibility</p:attrName>
                                        </p:attrNameLst>
                                      </p:cBhvr>
                                      <p:to>
                                        <p:strVal val="visible"/>
                                      </p:to>
                                    </p:set>
                                    <p:animEffect transition="in" filter="wipe(left)">
                                      <p:cBhvr>
                                        <p:cTn id="107" dur="500"/>
                                        <p:tgtEl>
                                          <p:spTgt spid="89"/>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90"/>
                                        </p:tgtEl>
                                        <p:attrNameLst>
                                          <p:attrName>style.visibility</p:attrName>
                                        </p:attrNameLst>
                                      </p:cBhvr>
                                      <p:to>
                                        <p:strVal val="visible"/>
                                      </p:to>
                                    </p:set>
                                    <p:animEffect transition="in" filter="wipe(left)">
                                      <p:cBhvr>
                                        <p:cTn id="110" dur="500"/>
                                        <p:tgtEl>
                                          <p:spTgt spid="90"/>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108"/>
                                        </p:tgtEl>
                                        <p:attrNameLst>
                                          <p:attrName>style.visibility</p:attrName>
                                        </p:attrNameLst>
                                      </p:cBhvr>
                                      <p:to>
                                        <p:strVal val="visible"/>
                                      </p:to>
                                    </p:set>
                                    <p:animEffect transition="in" filter="wipe(down)">
                                      <p:cBhvr>
                                        <p:cTn id="115" dur="500"/>
                                        <p:tgtEl>
                                          <p:spTgt spid="108"/>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107"/>
                                        </p:tgtEl>
                                        <p:attrNameLst>
                                          <p:attrName>style.visibility</p:attrName>
                                        </p:attrNameLst>
                                      </p:cBhvr>
                                      <p:to>
                                        <p:strVal val="visible"/>
                                      </p:to>
                                    </p:set>
                                    <p:animEffect transition="in" filter="wipe(down)">
                                      <p:cBhvr>
                                        <p:cTn id="118" dur="500"/>
                                        <p:tgtEl>
                                          <p:spTgt spid="107"/>
                                        </p:tgtEl>
                                      </p:cBhvr>
                                    </p:animEffect>
                                  </p:childTnLst>
                                </p:cTn>
                              </p:par>
                            </p:childTnLst>
                          </p:cTn>
                        </p:par>
                        <p:par>
                          <p:cTn id="119" fill="hold">
                            <p:stCondLst>
                              <p:cond delay="500"/>
                            </p:stCondLst>
                            <p:childTnLst>
                              <p:par>
                                <p:cTn id="120" presetID="26" presetClass="emph" presetSubtype="0" fill="hold" grpId="1" nodeType="afterEffect">
                                  <p:stCondLst>
                                    <p:cond delay="0"/>
                                  </p:stCondLst>
                                  <p:childTnLst>
                                    <p:animEffect transition="out" filter="fade">
                                      <p:cBhvr>
                                        <p:cTn id="121" dur="2000" tmFilter="0, 0; .2, .5; .8, .5; 1, 0"/>
                                        <p:tgtEl>
                                          <p:spTgt spid="108"/>
                                        </p:tgtEl>
                                      </p:cBhvr>
                                    </p:animEffect>
                                    <p:animScale>
                                      <p:cBhvr>
                                        <p:cTn id="122" dur="1000" autoRev="1" fill="hold"/>
                                        <p:tgtEl>
                                          <p:spTgt spid="108"/>
                                        </p:tgtEl>
                                      </p:cBhvr>
                                      <p:by x="105000" y="105000"/>
                                    </p:animScale>
                                  </p:childTnLst>
                                </p:cTn>
                              </p:par>
                              <p:par>
                                <p:cTn id="123" presetID="26" presetClass="emph" presetSubtype="0" fill="hold" grpId="1" nodeType="withEffect">
                                  <p:stCondLst>
                                    <p:cond delay="0"/>
                                  </p:stCondLst>
                                  <p:childTnLst>
                                    <p:animEffect transition="out" filter="fade">
                                      <p:cBhvr>
                                        <p:cTn id="124" dur="2000" tmFilter="0, 0; .2, .5; .8, .5; 1, 0"/>
                                        <p:tgtEl>
                                          <p:spTgt spid="107"/>
                                        </p:tgtEl>
                                      </p:cBhvr>
                                    </p:animEffect>
                                    <p:animScale>
                                      <p:cBhvr>
                                        <p:cTn id="125" dur="1000" autoRev="1" fill="hold"/>
                                        <p:tgtEl>
                                          <p:spTgt spid="107"/>
                                        </p:tgtEl>
                                      </p:cBhvr>
                                      <p:by x="105000" y="105000"/>
                                    </p:animScale>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grpId="0" nodeType="clickEffect">
                                  <p:stCondLst>
                                    <p:cond delay="0"/>
                                  </p:stCondLst>
                                  <p:childTnLst>
                                    <p:set>
                                      <p:cBhvr>
                                        <p:cTn id="129" dur="1" fill="hold">
                                          <p:stCondLst>
                                            <p:cond delay="0"/>
                                          </p:stCondLst>
                                        </p:cTn>
                                        <p:tgtEl>
                                          <p:spTgt spid="76"/>
                                        </p:tgtEl>
                                        <p:attrNameLst>
                                          <p:attrName>style.visibility</p:attrName>
                                        </p:attrNameLst>
                                      </p:cBhvr>
                                      <p:to>
                                        <p:strVal val="visible"/>
                                      </p:to>
                                    </p:set>
                                    <p:animEffect transition="in" filter="wipe(down)">
                                      <p:cBhvr>
                                        <p:cTn id="130" dur="500"/>
                                        <p:tgtEl>
                                          <p:spTgt spid="76"/>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75"/>
                                        </p:tgtEl>
                                        <p:attrNameLst>
                                          <p:attrName>style.visibility</p:attrName>
                                        </p:attrNameLst>
                                      </p:cBhvr>
                                      <p:to>
                                        <p:strVal val="visible"/>
                                      </p:to>
                                    </p:set>
                                    <p:animEffect transition="in" filter="wipe(down)">
                                      <p:cBhvr>
                                        <p:cTn id="133" dur="500"/>
                                        <p:tgtEl>
                                          <p:spTgt spid="75"/>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9"/>
                                        </p:tgtEl>
                                        <p:attrNameLst>
                                          <p:attrName>style.visibility</p:attrName>
                                        </p:attrNameLst>
                                      </p:cBhvr>
                                      <p:to>
                                        <p:strVal val="visible"/>
                                      </p:to>
                                    </p:set>
                                    <p:animEffect transition="in" filter="dissolve">
                                      <p:cBhvr>
                                        <p:cTn id="136" dur="500"/>
                                        <p:tgtEl>
                                          <p:spTgt spid="9"/>
                                        </p:tgtEl>
                                      </p:cBhvr>
                                    </p:animEffect>
                                  </p:childTnLst>
                                </p:cTn>
                              </p:par>
                            </p:childTnLst>
                          </p:cTn>
                        </p:par>
                        <p:par>
                          <p:cTn id="137" fill="hold">
                            <p:stCondLst>
                              <p:cond delay="500"/>
                            </p:stCondLst>
                            <p:childTnLst>
                              <p:par>
                                <p:cTn id="138" presetID="26" presetClass="emph" presetSubtype="0" fill="hold" grpId="1" nodeType="afterEffect">
                                  <p:stCondLst>
                                    <p:cond delay="0"/>
                                  </p:stCondLst>
                                  <p:childTnLst>
                                    <p:animEffect transition="out" filter="fade">
                                      <p:cBhvr>
                                        <p:cTn id="139" dur="2000" tmFilter="0, 0; .2, .5; .8, .5; 1, 0"/>
                                        <p:tgtEl>
                                          <p:spTgt spid="76"/>
                                        </p:tgtEl>
                                      </p:cBhvr>
                                    </p:animEffect>
                                    <p:animScale>
                                      <p:cBhvr>
                                        <p:cTn id="140" dur="1000" autoRev="1" fill="hold"/>
                                        <p:tgtEl>
                                          <p:spTgt spid="76"/>
                                        </p:tgtEl>
                                      </p:cBhvr>
                                      <p:by x="105000" y="105000"/>
                                    </p:animScale>
                                  </p:childTnLst>
                                </p:cTn>
                              </p:par>
                              <p:par>
                                <p:cTn id="141" presetID="26" presetClass="emph" presetSubtype="0" fill="hold" grpId="1" nodeType="withEffect">
                                  <p:stCondLst>
                                    <p:cond delay="0"/>
                                  </p:stCondLst>
                                  <p:childTnLst>
                                    <p:animEffect transition="out" filter="fade">
                                      <p:cBhvr>
                                        <p:cTn id="142" dur="2000" tmFilter="0, 0; .2, .5; .8, .5; 1, 0"/>
                                        <p:tgtEl>
                                          <p:spTgt spid="75"/>
                                        </p:tgtEl>
                                      </p:cBhvr>
                                    </p:animEffect>
                                    <p:animScale>
                                      <p:cBhvr>
                                        <p:cTn id="143" dur="1000" autoRev="1" fill="hold"/>
                                        <p:tgtEl>
                                          <p:spTgt spid="75"/>
                                        </p:tgtEl>
                                      </p:cBhvr>
                                      <p:by x="105000" y="105000"/>
                                    </p:animScale>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42"/>
                                        </p:tgtEl>
                                        <p:attrNameLst>
                                          <p:attrName>style.visibility</p:attrName>
                                        </p:attrNameLst>
                                      </p:cBhvr>
                                      <p:to>
                                        <p:strVal val="visible"/>
                                      </p:to>
                                    </p:set>
                                    <p:animEffect transition="in" filter="wipe(left)">
                                      <p:cBhvr>
                                        <p:cTn id="148" dur="500"/>
                                        <p:tgtEl>
                                          <p:spTgt spid="42"/>
                                        </p:tgtEl>
                                      </p:cBhvr>
                                    </p:animEffect>
                                  </p:childTnLst>
                                </p:cTn>
                              </p:par>
                            </p:childTnLst>
                          </p:cTn>
                        </p:par>
                        <p:par>
                          <p:cTn id="149" fill="hold">
                            <p:stCondLst>
                              <p:cond delay="500"/>
                            </p:stCondLst>
                            <p:childTnLst>
                              <p:par>
                                <p:cTn id="150" presetID="26" presetClass="emph" presetSubtype="0" fill="hold" grpId="1" nodeType="afterEffect">
                                  <p:stCondLst>
                                    <p:cond delay="0"/>
                                  </p:stCondLst>
                                  <p:childTnLst>
                                    <p:animEffect transition="out" filter="fade">
                                      <p:cBhvr>
                                        <p:cTn id="151" dur="500" tmFilter="0, 0; .2, .5; .8, .5; 1, 0"/>
                                        <p:tgtEl>
                                          <p:spTgt spid="42"/>
                                        </p:tgtEl>
                                      </p:cBhvr>
                                    </p:animEffect>
                                    <p:animScale>
                                      <p:cBhvr>
                                        <p:cTn id="152"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7" grpId="0"/>
      <p:bldP spid="7" grpId="1"/>
      <p:bldP spid="104" grpId="0"/>
      <p:bldP spid="104" grpId="1"/>
      <p:bldP spid="107" grpId="0" animBg="1"/>
      <p:bldP spid="107" grpId="1" animBg="1"/>
      <p:bldP spid="108" grpId="0"/>
      <p:bldP spid="108" grpId="1"/>
      <p:bldP spid="6" grpId="0" animBg="1"/>
      <p:bldP spid="6" grpId="1" animBg="1"/>
      <p:bldP spid="103" grpId="0" animBg="1"/>
      <p:bldP spid="103" grpId="1" animBg="1"/>
      <p:bldP spid="82" grpId="0" animBg="1"/>
      <p:bldP spid="83" grpId="0" animBg="1"/>
      <p:bldP spid="84" grpId="0" animBg="1"/>
      <p:bldP spid="85" grpId="0" animBg="1"/>
      <p:bldP spid="77" grpId="0" animBg="1"/>
      <p:bldP spid="78" grpId="0" animBg="1"/>
      <p:bldP spid="79" grpId="0" animBg="1"/>
      <p:bldP spid="80" grpId="0" animBg="1"/>
      <p:bldP spid="81" grpId="0" animBg="1"/>
      <p:bldP spid="89" grpId="0" animBg="1"/>
      <p:bldP spid="90" grpId="0" animBg="1"/>
      <p:bldP spid="86" grpId="0" animBg="1"/>
      <p:bldP spid="87" grpId="0" animBg="1"/>
      <p:bldP spid="88" grpId="0" animBg="1"/>
      <p:bldP spid="9" grpId="0"/>
      <p:bldP spid="75" grpId="0" animBg="1"/>
      <p:bldP spid="75" grpId="1" animBg="1"/>
      <p:bldP spid="76" grpId="0"/>
      <p:bldP spid="76" grpId="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Highly Parallel Matrix Computation</a:t>
            </a:r>
            <a:r>
              <a:rPr lang="en-US" sz="2000" dirty="0"/>
              <a:t> </a:t>
            </a:r>
            <a:endParaRPr lang="en-US" dirty="0"/>
          </a:p>
        </p:txBody>
      </p:sp>
      <p:sp>
        <p:nvSpPr>
          <p:cNvPr id="2" name="Slide Number Placeholder 1"/>
          <p:cNvSpPr>
            <a:spLocks noGrp="1"/>
          </p:cNvSpPr>
          <p:nvPr>
            <p:ph type="sldNum" sz="quarter" idx="11"/>
          </p:nvPr>
        </p:nvSpPr>
        <p:spPr/>
        <p:txBody>
          <a:bodyPr/>
          <a:lstStyle/>
          <a:p>
            <a:fld id="{6E86574E-FA2E-425B-A84C-39F9592E9ECB}" type="slidenum">
              <a:rPr lang="en-US" altLang="en-US" smtClean="0">
                <a:solidFill>
                  <a:prstClr val="black"/>
                </a:solidFill>
              </a:rPr>
              <a:pPr/>
              <a:t>83</a:t>
            </a:fld>
            <a:endParaRPr lang="en-US" altLang="en-US">
              <a:solidFill>
                <a:prstClr val="black"/>
              </a:solidFill>
            </a:endParaRPr>
          </a:p>
        </p:txBody>
      </p:sp>
      <p:graphicFrame>
        <p:nvGraphicFramePr>
          <p:cNvPr id="334" name="Object 333"/>
          <p:cNvGraphicFramePr>
            <a:graphicFrameLocks noChangeAspect="1"/>
          </p:cNvGraphicFramePr>
          <p:nvPr/>
        </p:nvGraphicFramePr>
        <p:xfrm>
          <a:off x="406400" y="1077499"/>
          <a:ext cx="5007429" cy="4969907"/>
        </p:xfrm>
        <a:graphic>
          <a:graphicData uri="http://schemas.openxmlformats.org/presentationml/2006/ole">
            <mc:AlternateContent xmlns:mc="http://schemas.openxmlformats.org/markup-compatibility/2006">
              <mc:Choice xmlns:v="urn:schemas-microsoft-com:vml" Requires="v">
                <p:oleObj spid="_x0000_s53353" name="Visio" r:id="rId4" imgW="1349428" imgH="1377867" progId="Visio.Drawing.11">
                  <p:embed/>
                </p:oleObj>
              </mc:Choice>
              <mc:Fallback>
                <p:oleObj name="Visio" r:id="rId4" imgW="1349428" imgH="1377867" progId="Visio.Drawing.11">
                  <p:embed/>
                  <p:pic>
                    <p:nvPicPr>
                      <p:cNvPr id="334" name="Object 333"/>
                      <p:cNvPicPr/>
                      <p:nvPr/>
                    </p:nvPicPr>
                    <p:blipFill>
                      <a:blip r:embed="rId5"/>
                      <a:stretch>
                        <a:fillRect/>
                      </a:stretch>
                    </p:blipFill>
                    <p:spPr>
                      <a:xfrm>
                        <a:off x="406400" y="1077499"/>
                        <a:ext cx="5007429" cy="4969907"/>
                      </a:xfrm>
                      <a:prstGeom prst="rect">
                        <a:avLst/>
                      </a:prstGeom>
                    </p:spPr>
                  </p:pic>
                </p:oleObj>
              </mc:Fallback>
            </mc:AlternateContent>
          </a:graphicData>
        </a:graphic>
      </p:graphicFrame>
      <p:sp>
        <p:nvSpPr>
          <p:cNvPr id="341" name="Rectangle 340"/>
          <p:cNvSpPr>
            <a:spLocks noChangeArrowheads="1"/>
          </p:cNvSpPr>
          <p:nvPr/>
        </p:nvSpPr>
        <p:spPr bwMode="auto">
          <a:xfrm>
            <a:off x="5519730" y="2351767"/>
            <a:ext cx="3731068"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dirty="0">
                <a:solidFill>
                  <a:srgbClr val="000000"/>
                </a:solidFill>
                <a:latin typeface="Consolas" panose="020B0609020204030204" pitchFamily="49" charset="0"/>
                <a:cs typeface="Consolas" panose="020B0609020204030204" pitchFamily="49" charset="0"/>
              </a:rPr>
              <a:t>We need to compute 2E+1 vectors, E=edit distance threshold</a:t>
            </a:r>
          </a:p>
          <a:p>
            <a:endParaRPr lang="en-US" altLang="en-US" sz="2000" b="1" dirty="0">
              <a:solidFill>
                <a:srgbClr val="000000"/>
              </a:solidFill>
              <a:latin typeface="Consolas" panose="020B0609020204030204" pitchFamily="49" charset="0"/>
              <a:cs typeface="Consolas" panose="020B0609020204030204" pitchFamily="49" charset="0"/>
            </a:endParaRPr>
          </a:p>
          <a:p>
            <a:r>
              <a:rPr lang="en-US" altLang="en-US" sz="2000" b="1" dirty="0" err="1">
                <a:solidFill>
                  <a:srgbClr val="000000"/>
                </a:solidFill>
                <a:latin typeface="Consolas" panose="020B0609020204030204" pitchFamily="49" charset="0"/>
                <a:cs typeface="Consolas" panose="020B0609020204030204" pitchFamily="49" charset="0"/>
              </a:rPr>
              <a:t>dp</a:t>
            </a:r>
            <a:r>
              <a:rPr lang="en-US" altLang="en-US" sz="2000" b="1" dirty="0">
                <a:solidFill>
                  <a:srgbClr val="000000"/>
                </a:solidFill>
                <a:latin typeface="Consolas" panose="020B0609020204030204" pitchFamily="49" charset="0"/>
                <a:cs typeface="Consolas" panose="020B0609020204030204" pitchFamily="49" charset="0"/>
              </a:rPr>
              <a:t>[</a:t>
            </a:r>
            <a:r>
              <a:rPr lang="en-US" altLang="en-US" sz="2000" b="1" dirty="0" err="1">
                <a:solidFill>
                  <a:srgbClr val="000000"/>
                </a:solidFill>
                <a:latin typeface="Consolas" panose="020B0609020204030204" pitchFamily="49" charset="0"/>
                <a:cs typeface="Consolas" panose="020B0609020204030204" pitchFamily="49" charset="0"/>
              </a:rPr>
              <a:t>i</a:t>
            </a:r>
            <a:r>
              <a:rPr lang="en-US" altLang="en-US" sz="2000" b="1" dirty="0">
                <a:solidFill>
                  <a:srgbClr val="000000"/>
                </a:solidFill>
                <a:latin typeface="Consolas" panose="020B0609020204030204" pitchFamily="49" charset="0"/>
                <a:cs typeface="Consolas" panose="020B0609020204030204" pitchFamily="49" charset="0"/>
              </a:rPr>
              <a:t>][j]= 0 if X[i]=Y[j]</a:t>
            </a:r>
          </a:p>
          <a:p>
            <a:r>
              <a:rPr lang="en-US" altLang="en-US" sz="2000" b="1" dirty="0">
                <a:solidFill>
                  <a:srgbClr val="000000"/>
                </a:solidFill>
                <a:latin typeface="Consolas" panose="020B0609020204030204" pitchFamily="49" charset="0"/>
                <a:cs typeface="Consolas" panose="020B0609020204030204" pitchFamily="49" charset="0"/>
              </a:rPr>
              <a:t>          1 if X[i]≠Y[j]</a:t>
            </a:r>
          </a:p>
        </p:txBody>
      </p:sp>
      <p:sp>
        <p:nvSpPr>
          <p:cNvPr id="342" name="TextBox 341"/>
          <p:cNvSpPr txBox="1"/>
          <p:nvPr/>
        </p:nvSpPr>
        <p:spPr>
          <a:xfrm>
            <a:off x="6022509" y="4138916"/>
            <a:ext cx="2614411" cy="369332"/>
          </a:xfrm>
          <a:prstGeom prst="rect">
            <a:avLst/>
          </a:prstGeom>
          <a:noFill/>
        </p:spPr>
        <p:txBody>
          <a:bodyPr wrap="square" rtlCol="0">
            <a:spAutoFit/>
          </a:bodyPr>
          <a:lstStyle/>
          <a:p>
            <a:r>
              <a:rPr lang="en-US" dirty="0">
                <a:solidFill>
                  <a:srgbClr val="FF0000"/>
                </a:solidFill>
              </a:rPr>
              <a:t>No data dependencies!</a:t>
            </a:r>
          </a:p>
        </p:txBody>
      </p:sp>
      <p:cxnSp>
        <p:nvCxnSpPr>
          <p:cNvPr id="5" name="Straight Arrow Connector 4"/>
          <p:cNvCxnSpPr/>
          <p:nvPr/>
        </p:nvCxnSpPr>
        <p:spPr>
          <a:xfrm flipH="1">
            <a:off x="3468917" y="2090057"/>
            <a:ext cx="2269420" cy="9434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rot="2722005">
            <a:off x="1397685" y="3334140"/>
            <a:ext cx="4663440" cy="640080"/>
          </a:xfrm>
          <a:prstGeom prst="roundRect">
            <a:avLst/>
          </a:prstGeom>
          <a:noFill/>
          <a:ln w="38100">
            <a:solidFill>
              <a:srgbClr val="FF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just"/>
            <a:endParaRPr lang="en-US" sz="400" b="1" dirty="0">
              <a:solidFill>
                <a:schemeClr val="bg2"/>
              </a:solidFill>
              <a:latin typeface="europa"/>
            </a:endParaRPr>
          </a:p>
        </p:txBody>
      </p:sp>
      <p:sp>
        <p:nvSpPr>
          <p:cNvPr id="7" name="TextBox 6"/>
          <p:cNvSpPr txBox="1"/>
          <p:nvPr/>
        </p:nvSpPr>
        <p:spPr>
          <a:xfrm>
            <a:off x="5413829" y="1653345"/>
            <a:ext cx="3118611" cy="369332"/>
          </a:xfrm>
          <a:prstGeom prst="rect">
            <a:avLst/>
          </a:prstGeom>
          <a:noFill/>
        </p:spPr>
        <p:txBody>
          <a:bodyPr wrap="square" rtlCol="0">
            <a:spAutoFit/>
          </a:bodyPr>
          <a:lstStyle/>
          <a:p>
            <a:r>
              <a:rPr lang="en-US" dirty="0">
                <a:solidFill>
                  <a:srgbClr val="FF0000"/>
                </a:solidFill>
              </a:rPr>
              <a:t>2 Deletion Hamming masks</a:t>
            </a:r>
          </a:p>
        </p:txBody>
      </p:sp>
      <p:cxnSp>
        <p:nvCxnSpPr>
          <p:cNvPr id="22" name="Straight Arrow Connector 21"/>
          <p:cNvCxnSpPr>
            <a:stCxn id="24" idx="1"/>
          </p:cNvCxnSpPr>
          <p:nvPr/>
        </p:nvCxnSpPr>
        <p:spPr>
          <a:xfrm flipH="1" flipV="1">
            <a:off x="4796973" y="5624286"/>
            <a:ext cx="1944912" cy="1186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rot="2722005">
            <a:off x="679228" y="3921968"/>
            <a:ext cx="4663440" cy="640080"/>
          </a:xfrm>
          <a:prstGeom prst="roundRect">
            <a:avLst/>
          </a:prstGeom>
          <a:noFill/>
          <a:ln w="38100">
            <a:solidFill>
              <a:srgbClr val="FF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just"/>
            <a:endParaRPr lang="en-US" sz="400" b="1" dirty="0">
              <a:solidFill>
                <a:schemeClr val="bg2"/>
              </a:solidFill>
              <a:latin typeface="europa"/>
            </a:endParaRPr>
          </a:p>
        </p:txBody>
      </p:sp>
      <p:sp>
        <p:nvSpPr>
          <p:cNvPr id="24" name="TextBox 23"/>
          <p:cNvSpPr txBox="1"/>
          <p:nvPr/>
        </p:nvSpPr>
        <p:spPr>
          <a:xfrm>
            <a:off x="6741885" y="5419801"/>
            <a:ext cx="2614411" cy="646331"/>
          </a:xfrm>
          <a:prstGeom prst="rect">
            <a:avLst/>
          </a:prstGeom>
          <a:noFill/>
        </p:spPr>
        <p:txBody>
          <a:bodyPr wrap="square" rtlCol="0">
            <a:spAutoFit/>
          </a:bodyPr>
          <a:lstStyle/>
          <a:p>
            <a:r>
              <a:rPr lang="en-US" dirty="0">
                <a:solidFill>
                  <a:srgbClr val="FF0000"/>
                </a:solidFill>
              </a:rPr>
              <a:t>2 Insertion Hamming masks</a:t>
            </a:r>
          </a:p>
        </p:txBody>
      </p:sp>
      <p:sp>
        <p:nvSpPr>
          <p:cNvPr id="3" name="TextBox 2"/>
          <p:cNvSpPr txBox="1"/>
          <p:nvPr/>
        </p:nvSpPr>
        <p:spPr>
          <a:xfrm>
            <a:off x="1988457" y="961385"/>
            <a:ext cx="2148114" cy="369332"/>
          </a:xfrm>
          <a:prstGeom prst="rect">
            <a:avLst/>
          </a:prstGeom>
          <a:noFill/>
        </p:spPr>
        <p:txBody>
          <a:bodyPr wrap="square" rtlCol="0">
            <a:spAutoFit/>
          </a:bodyPr>
          <a:lstStyle/>
          <a:p>
            <a:pPr algn="ctr"/>
            <a:r>
              <a:rPr lang="en-US" dirty="0"/>
              <a:t>Reference</a:t>
            </a:r>
          </a:p>
        </p:txBody>
      </p:sp>
      <p:sp>
        <p:nvSpPr>
          <p:cNvPr id="14" name="TextBox 13"/>
          <p:cNvSpPr txBox="1"/>
          <p:nvPr/>
        </p:nvSpPr>
        <p:spPr>
          <a:xfrm rot="16200000">
            <a:off x="-756557" y="3616404"/>
            <a:ext cx="2148114" cy="369332"/>
          </a:xfrm>
          <a:prstGeom prst="rect">
            <a:avLst/>
          </a:prstGeom>
          <a:noFill/>
        </p:spPr>
        <p:txBody>
          <a:bodyPr wrap="square" rtlCol="0">
            <a:spAutoFit/>
          </a:bodyPr>
          <a:lstStyle/>
          <a:p>
            <a:pPr algn="ctr"/>
            <a:r>
              <a:rPr lang="en-US" dirty="0"/>
              <a:t>Query</a:t>
            </a:r>
          </a:p>
        </p:txBody>
      </p:sp>
    </p:spTree>
    <p:extLst>
      <p:ext uri="{BB962C8B-B14F-4D97-AF65-F5344CB8AC3E}">
        <p14:creationId xmlns:p14="http://schemas.microsoft.com/office/powerpoint/2010/main" val="2207399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23" grpId="0" animBg="1"/>
      <p:bldP spid="2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nvGraphicFramePr>
        <p:xfrm>
          <a:off x="-65216" y="1585914"/>
          <a:ext cx="9317736" cy="4785855"/>
        </p:xfrm>
        <a:graphic>
          <a:graphicData uri="http://schemas.openxmlformats.org/presentationml/2006/ole">
            <mc:AlternateContent xmlns:mc="http://schemas.openxmlformats.org/markup-compatibility/2006">
              <mc:Choice xmlns:v="urn:schemas-microsoft-com:vml" Requires="v">
                <p:oleObj spid="_x0000_s83157" name="Visio" r:id="rId4" imgW="8073650" imgH="4144293" progId="Visio.Drawing.11">
                  <p:embed/>
                </p:oleObj>
              </mc:Choice>
              <mc:Fallback>
                <p:oleObj name="Visio" r:id="rId4" imgW="8073650" imgH="4144293" progId="Visio.Drawing.11">
                  <p:embed/>
                  <p:pic>
                    <p:nvPicPr>
                      <p:cNvPr id="6" name="Object 5"/>
                      <p:cNvPicPr/>
                      <p:nvPr/>
                    </p:nvPicPr>
                    <p:blipFill>
                      <a:blip r:embed="rId5"/>
                      <a:stretch>
                        <a:fillRect/>
                      </a:stretch>
                    </p:blipFill>
                    <p:spPr>
                      <a:xfrm>
                        <a:off x="-65216" y="1585914"/>
                        <a:ext cx="9317736" cy="4785855"/>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Key Idea of SHD Filtering</a:t>
            </a:r>
          </a:p>
        </p:txBody>
      </p:sp>
      <p:sp>
        <p:nvSpPr>
          <p:cNvPr id="3" name="Slide Number Placeholder 2"/>
          <p:cNvSpPr>
            <a:spLocks noGrp="1"/>
          </p:cNvSpPr>
          <p:nvPr>
            <p:ph type="sldNum" sz="quarter" idx="11"/>
          </p:nvPr>
        </p:nvSpPr>
        <p:spPr/>
        <p:txBody>
          <a:bodyPr/>
          <a:lstStyle/>
          <a:p>
            <a:pPr>
              <a:defRPr/>
            </a:pPr>
            <a:fld id="{018A7077-2B78-4FB5-8F56-24239751AEF0}" type="slidenum">
              <a:rPr lang="en-US" altLang="en-US" smtClean="0">
                <a:solidFill>
                  <a:prstClr val="black"/>
                </a:solidFill>
              </a:rPr>
              <a:pPr>
                <a:defRPr/>
              </a:pPr>
              <a:t>84</a:t>
            </a:fld>
            <a:endParaRPr lang="en-US" altLang="en-US">
              <a:solidFill>
                <a:prstClr val="black"/>
              </a:solidFill>
            </a:endParaRPr>
          </a:p>
        </p:txBody>
      </p:sp>
      <p:graphicFrame>
        <p:nvGraphicFramePr>
          <p:cNvPr id="4" name="Diagram 3"/>
          <p:cNvGraphicFramePr/>
          <p:nvPr>
            <p:extLst>
              <p:ext uri="{D42A27DB-BD31-4B8C-83A1-F6EECF244321}">
                <p14:modId xmlns:p14="http://schemas.microsoft.com/office/powerpoint/2010/main" val="2475695784"/>
              </p:ext>
            </p:extLst>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8" name="Object 27"/>
          <p:cNvGraphicFramePr>
            <a:graphicFrameLocks noChangeAspect="1"/>
          </p:cNvGraphicFramePr>
          <p:nvPr/>
        </p:nvGraphicFramePr>
        <p:xfrm>
          <a:off x="-65216" y="1596738"/>
          <a:ext cx="9317736" cy="4786700"/>
        </p:xfrm>
        <a:graphic>
          <a:graphicData uri="http://schemas.openxmlformats.org/presentationml/2006/ole">
            <mc:AlternateContent xmlns:mc="http://schemas.openxmlformats.org/markup-compatibility/2006">
              <mc:Choice xmlns:v="urn:schemas-microsoft-com:vml" Requires="v">
                <p:oleObj spid="_x0000_s83158" name="Visio" r:id="rId11" imgW="8073650" imgH="4144293" progId="Visio.Drawing.11">
                  <p:embed/>
                </p:oleObj>
              </mc:Choice>
              <mc:Fallback>
                <p:oleObj name="Visio" r:id="rId11" imgW="8073650" imgH="4144293" progId="Visio.Drawing.11">
                  <p:embed/>
                  <p:pic>
                    <p:nvPicPr>
                      <p:cNvPr id="28" name="Object 27"/>
                      <p:cNvPicPr/>
                      <p:nvPr/>
                    </p:nvPicPr>
                    <p:blipFill>
                      <a:blip r:embed="rId12"/>
                      <a:stretch>
                        <a:fillRect/>
                      </a:stretch>
                    </p:blipFill>
                    <p:spPr>
                      <a:xfrm>
                        <a:off x="-65216" y="1596738"/>
                        <a:ext cx="9317736" cy="478670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86424" y="1585913"/>
          <a:ext cx="9318625" cy="4786312"/>
        </p:xfrm>
        <a:graphic>
          <a:graphicData uri="http://schemas.openxmlformats.org/presentationml/2006/ole">
            <mc:AlternateContent xmlns:mc="http://schemas.openxmlformats.org/markup-compatibility/2006">
              <mc:Choice xmlns:v="urn:schemas-microsoft-com:vml" Requires="v">
                <p:oleObj spid="_x0000_s83159" name="Visio" r:id="rId13" imgW="8073650" imgH="4144293" progId="Visio.Drawing.11">
                  <p:embed/>
                </p:oleObj>
              </mc:Choice>
              <mc:Fallback>
                <p:oleObj name="Visio" r:id="rId13" imgW="8073650" imgH="4144293" progId="Visio.Drawing.11">
                  <p:embed/>
                  <p:pic>
                    <p:nvPicPr>
                      <p:cNvPr id="7" name="Object 6"/>
                      <p:cNvPicPr/>
                      <p:nvPr/>
                    </p:nvPicPr>
                    <p:blipFill>
                      <a:blip r:embed="rId14"/>
                      <a:stretch>
                        <a:fillRect/>
                      </a:stretch>
                    </p:blipFill>
                    <p:spPr>
                      <a:xfrm>
                        <a:off x="-86424" y="1585913"/>
                        <a:ext cx="9318625" cy="4786312"/>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108520" y="1595016"/>
          <a:ext cx="9318625" cy="4786312"/>
        </p:xfrm>
        <a:graphic>
          <a:graphicData uri="http://schemas.openxmlformats.org/presentationml/2006/ole">
            <mc:AlternateContent xmlns:mc="http://schemas.openxmlformats.org/markup-compatibility/2006">
              <mc:Choice xmlns:v="urn:schemas-microsoft-com:vml" Requires="v">
                <p:oleObj spid="_x0000_s83160" name="Visio" r:id="rId15" imgW="8073650" imgH="4144293" progId="Visio.Drawing.11">
                  <p:embed/>
                </p:oleObj>
              </mc:Choice>
              <mc:Fallback>
                <p:oleObj name="Visio" r:id="rId15" imgW="8073650" imgH="4144293" progId="Visio.Drawing.11">
                  <p:embed/>
                  <p:pic>
                    <p:nvPicPr>
                      <p:cNvPr id="8" name="Object 7"/>
                      <p:cNvPicPr/>
                      <p:nvPr/>
                    </p:nvPicPr>
                    <p:blipFill>
                      <a:blip r:embed="rId16"/>
                      <a:stretch>
                        <a:fillRect/>
                      </a:stretch>
                    </p:blipFill>
                    <p:spPr>
                      <a:xfrm>
                        <a:off x="-108520" y="1595016"/>
                        <a:ext cx="9318625" cy="4786312"/>
                      </a:xfrm>
                      <a:prstGeom prst="rect">
                        <a:avLst/>
                      </a:prstGeom>
                    </p:spPr>
                  </p:pic>
                </p:oleObj>
              </mc:Fallback>
            </mc:AlternateContent>
          </a:graphicData>
        </a:graphic>
      </p:graphicFrame>
      <p:sp>
        <p:nvSpPr>
          <p:cNvPr id="5" name="Rectangle 4"/>
          <p:cNvSpPr/>
          <p:nvPr/>
        </p:nvSpPr>
        <p:spPr>
          <a:xfrm>
            <a:off x="7524328" y="2275698"/>
            <a:ext cx="274320" cy="12241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ounded Rectangle 9"/>
          <p:cNvSpPr/>
          <p:nvPr/>
        </p:nvSpPr>
        <p:spPr>
          <a:xfrm>
            <a:off x="7524328" y="2420888"/>
            <a:ext cx="274320" cy="21602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478302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dgm id="{AA2636E1-05F7-40F6-B113-6ACD4DAE7C84}"/>
                                            </p:graphicEl>
                                          </p:spTgt>
                                        </p:tgtEl>
                                        <p:attrNameLst>
                                          <p:attrName>style.visibility</p:attrName>
                                        </p:attrNameLst>
                                      </p:cBhvr>
                                      <p:to>
                                        <p:strVal val="visible"/>
                                      </p:to>
                                    </p:set>
                                    <p:animEffect transition="in" filter="wipe(left)">
                                      <p:cBhvr>
                                        <p:cTn id="7" dur="500"/>
                                        <p:tgtEl>
                                          <p:spTgt spid="4">
                                            <p:graphicEl>
                                              <a:dgm id="{AA2636E1-05F7-40F6-B113-6ACD4DAE7C8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par>
                          <p:cTn id="33" fill="hold">
                            <p:stCondLst>
                              <p:cond delay="500"/>
                            </p:stCondLst>
                            <p:childTnLst>
                              <p:par>
                                <p:cTn id="34" presetID="26" presetClass="emph" presetSubtype="0" fill="hold" grpId="1" nodeType="afterEffect">
                                  <p:stCondLst>
                                    <p:cond delay="0"/>
                                  </p:stCondLst>
                                  <p:childTnLst>
                                    <p:animEffect transition="out" filter="fade">
                                      <p:cBhvr>
                                        <p:cTn id="35" dur="500" tmFilter="0, 0; .2, .5; .8, .5; 1, 0"/>
                                        <p:tgtEl>
                                          <p:spTgt spid="5"/>
                                        </p:tgtEl>
                                      </p:cBhvr>
                                    </p:animEffect>
                                    <p:animScale>
                                      <p:cBhvr>
                                        <p:cTn id="36" dur="250" autoRev="1" fill="hold"/>
                                        <p:tgtEl>
                                          <p:spTgt spid="5"/>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
                                            <p:graphicEl>
                                              <a:dgm id="{B3F34F1A-EBD5-4210-B039-278AB970AC0A}"/>
                                            </p:graphicEl>
                                          </p:spTgt>
                                        </p:tgtEl>
                                        <p:attrNameLst>
                                          <p:attrName>style.visibility</p:attrName>
                                        </p:attrNameLst>
                                      </p:cBhvr>
                                      <p:to>
                                        <p:strVal val="visible"/>
                                      </p:to>
                                    </p:set>
                                    <p:animEffect transition="in" filter="wipe(left)">
                                      <p:cBhvr>
                                        <p:cTn id="41" dur="500"/>
                                        <p:tgtEl>
                                          <p:spTgt spid="4">
                                            <p:graphicEl>
                                              <a:dgm id="{B3F34F1A-EBD5-4210-B039-278AB970AC0A}"/>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
                                            <p:graphicEl>
                                              <a:dgm id="{010F66CE-98BD-4800-ACE1-BE56AF2153C7}"/>
                                            </p:graphicEl>
                                          </p:spTgt>
                                        </p:tgtEl>
                                        <p:attrNameLst>
                                          <p:attrName>style.visibility</p:attrName>
                                        </p:attrNameLst>
                                      </p:cBhvr>
                                      <p:to>
                                        <p:strVal val="visible"/>
                                      </p:to>
                                    </p:set>
                                    <p:animEffect transition="in" filter="wipe(left)">
                                      <p:cBhvr>
                                        <p:cTn id="51" dur="500"/>
                                        <p:tgtEl>
                                          <p:spTgt spid="4">
                                            <p:graphicEl>
                                              <a:dgm id="{010F66CE-98BD-4800-ACE1-BE56AF2153C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animBg="1"/>
      <p:bldP spid="5" grpId="1"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Alignment vs. Pre-alignment (Filtering)</a:t>
            </a:r>
          </a:p>
        </p:txBody>
      </p:sp>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333" name="Object 332"/>
          <p:cNvGraphicFramePr>
            <a:graphicFrameLocks noChangeAspect="1"/>
          </p:cNvGraphicFramePr>
          <p:nvPr/>
        </p:nvGraphicFramePr>
        <p:xfrm>
          <a:off x="579550" y="1213035"/>
          <a:ext cx="3687114" cy="3863122"/>
        </p:xfrm>
        <a:graphic>
          <a:graphicData uri="http://schemas.openxmlformats.org/presentationml/2006/ole">
            <mc:AlternateContent xmlns:mc="http://schemas.openxmlformats.org/markup-compatibility/2006">
              <mc:Choice xmlns:v="urn:schemas-microsoft-com:vml" Requires="v">
                <p:oleObj spid="_x0000_s122977" name="Visio" r:id="rId4" imgW="1349428" imgH="1377867" progId="Visio.Drawing.11">
                  <p:embed/>
                </p:oleObj>
              </mc:Choice>
              <mc:Fallback>
                <p:oleObj name="Visio" r:id="rId4" imgW="1349428" imgH="1377867" progId="Visio.Drawing.11">
                  <p:embed/>
                  <p:pic>
                    <p:nvPicPr>
                      <p:cNvPr id="333" name="Object 332"/>
                      <p:cNvPicPr/>
                      <p:nvPr/>
                    </p:nvPicPr>
                    <p:blipFill>
                      <a:blip r:embed="rId5"/>
                      <a:stretch>
                        <a:fillRect/>
                      </a:stretch>
                    </p:blipFill>
                    <p:spPr>
                      <a:xfrm>
                        <a:off x="579550" y="1213035"/>
                        <a:ext cx="3687114" cy="3863122"/>
                      </a:xfrm>
                      <a:prstGeom prst="rect">
                        <a:avLst/>
                      </a:prstGeom>
                    </p:spPr>
                  </p:pic>
                </p:oleObj>
              </mc:Fallback>
            </mc:AlternateContent>
          </a:graphicData>
        </a:graphic>
      </p:graphicFrame>
      <p:graphicFrame>
        <p:nvGraphicFramePr>
          <p:cNvPr id="334" name="Object 333"/>
          <p:cNvGraphicFramePr>
            <a:graphicFrameLocks noChangeAspect="1"/>
          </p:cNvGraphicFramePr>
          <p:nvPr/>
        </p:nvGraphicFramePr>
        <p:xfrm>
          <a:off x="4540137" y="1251672"/>
          <a:ext cx="3783011" cy="3754664"/>
        </p:xfrm>
        <a:graphic>
          <a:graphicData uri="http://schemas.openxmlformats.org/presentationml/2006/ole">
            <mc:AlternateContent xmlns:mc="http://schemas.openxmlformats.org/markup-compatibility/2006">
              <mc:Choice xmlns:v="urn:schemas-microsoft-com:vml" Requires="v">
                <p:oleObj spid="_x0000_s122978" name="Visio" r:id="rId6" imgW="1349358" imgH="1377950" progId="Visio.Drawing.11">
                  <p:embed/>
                </p:oleObj>
              </mc:Choice>
              <mc:Fallback>
                <p:oleObj name="Visio" r:id="rId6" imgW="1349358" imgH="1377950" progId="Visio.Drawing.11">
                  <p:embed/>
                  <p:pic>
                    <p:nvPicPr>
                      <p:cNvPr id="334" name="Object 333"/>
                      <p:cNvPicPr/>
                      <p:nvPr/>
                    </p:nvPicPr>
                    <p:blipFill>
                      <a:blip r:embed="rId7"/>
                      <a:stretch>
                        <a:fillRect/>
                      </a:stretch>
                    </p:blipFill>
                    <p:spPr>
                      <a:xfrm>
                        <a:off x="4540137" y="1251672"/>
                        <a:ext cx="3783011" cy="3754664"/>
                      </a:xfrm>
                      <a:prstGeom prst="rect">
                        <a:avLst/>
                      </a:prstGeom>
                    </p:spPr>
                  </p:pic>
                </p:oleObj>
              </mc:Fallback>
            </mc:AlternateContent>
          </a:graphicData>
        </a:graphic>
      </p:graphicFrame>
      <p:sp>
        <p:nvSpPr>
          <p:cNvPr id="335" name="Rectangle 334"/>
          <p:cNvSpPr>
            <a:spLocks noChangeArrowheads="1"/>
          </p:cNvSpPr>
          <p:nvPr/>
        </p:nvSpPr>
        <p:spPr bwMode="auto">
          <a:xfrm>
            <a:off x="373482" y="4878617"/>
            <a:ext cx="460147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            |dp[i][j-1]  -1 </a:t>
            </a:r>
            <a:r>
              <a:rPr kumimoji="0" lang="en-US" altLang="en-US" sz="1600" b="0" i="0" u="none" strike="noStrike" kern="1200" cap="none" spc="0" normalizeH="0" baseline="0" noProof="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err="1">
                <a:ln>
                  <a:noFill/>
                </a:ln>
                <a:solidFill>
                  <a:srgbClr val="008200"/>
                </a:solidFill>
                <a:effectLst/>
                <a:uLnTx/>
                <a:uFillTx/>
                <a:latin typeface="Consolas" panose="020B0609020204030204" pitchFamily="49" charset="0"/>
                <a:ea typeface="+mn-ea"/>
                <a:cs typeface="Consolas" panose="020B0609020204030204" pitchFamily="49" charset="0"/>
              </a:rPr>
              <a:t>Inser</a:t>
            </a:r>
            <a:r>
              <a:rPr kumimoji="0" lang="en-US" altLang="en-US" sz="1600" b="0" i="0" u="none" strike="noStrike" kern="1200" cap="none" spc="0" normalizeH="0" baseline="0" noProof="0">
                <a:ln>
                  <a:noFill/>
                </a:ln>
                <a:solidFill>
                  <a:srgbClr val="008200"/>
                </a:solidFill>
                <a:effectLst/>
                <a:uLnTx/>
                <a:uFillTx/>
                <a:latin typeface="Consolas" panose="020B0609020204030204" pitchFamily="49" charset="0"/>
                <a:ea typeface="+mn-ea"/>
                <a:cs typeface="Consolas" panose="020B0609020204030204" pitchFamily="49" charset="0"/>
              </a:rPr>
              <a:t>.</a:t>
            </a:r>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[i][j]=</a:t>
            </a:r>
            <a:r>
              <a:rPr kumimoji="0" lang="en-US" altLang="en-US" sz="1600" b="0" i="0" u="none" strike="noStrike" kern="1200" cap="none" spc="0" normalizeH="0" baseline="0" noProof="0" err="1">
                <a:ln>
                  <a:noFill/>
                </a:ln>
                <a:solidFill>
                  <a:srgbClr val="000000"/>
                </a:solidFill>
                <a:effectLst/>
                <a:uLnTx/>
                <a:uFillTx/>
                <a:latin typeface="Consolas" panose="020B0609020204030204" pitchFamily="49" charset="0"/>
                <a:ea typeface="+mn-ea"/>
                <a:cs typeface="Consolas" panose="020B0609020204030204" pitchFamily="49" charset="0"/>
              </a:rPr>
              <a:t>max|dp</a:t>
            </a:r>
            <a:r>
              <a:rPr kumimoji="0" lang="en-US" alt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[i-1][j]  -1 </a:t>
            </a:r>
            <a:r>
              <a:rPr kumimoji="0" lang="en-US" altLang="en-US" sz="1600" b="0" i="0" u="none" strike="noStrike" kern="1200" cap="none" spc="0" normalizeH="0" baseline="0" noProof="0">
                <a:ln>
                  <a:noFill/>
                </a:ln>
                <a:solidFill>
                  <a:srgbClr val="008200"/>
                </a:solidFill>
                <a:effectLst/>
                <a:uLnTx/>
                <a:uFillTx/>
                <a:latin typeface="Consolas" panose="020B0609020204030204" pitchFamily="49" charset="0"/>
                <a:ea typeface="+mn-ea"/>
                <a:cs typeface="Consolas" panose="020B0609020204030204" pitchFamily="49" charset="0"/>
              </a:rPr>
              <a:t>// Del.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[i-1][j-1]-1 </a:t>
            </a:r>
            <a:r>
              <a:rPr kumimoji="0" lang="en-US" altLang="en-US" sz="1600" b="0" i="0" u="none" strike="noStrike" kern="1200" cap="none" spc="0" normalizeH="0" baseline="0" noProof="0">
                <a:ln>
                  <a:noFill/>
                </a:ln>
                <a:solidFill>
                  <a:srgbClr val="008200"/>
                </a:solidFill>
                <a:effectLst/>
                <a:uLnTx/>
                <a:uFillTx/>
                <a:latin typeface="Consolas" panose="020B0609020204030204" pitchFamily="49" charset="0"/>
                <a:ea typeface="+mn-ea"/>
                <a:cs typeface="Consolas" panose="020B0609020204030204" pitchFamily="49" charset="0"/>
              </a:rPr>
              <a:t>// Subs.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[i-1][j-1]+0 </a:t>
            </a:r>
            <a:r>
              <a:rPr kumimoji="0" lang="en-US" altLang="en-US" sz="1600" b="0" i="0" u="none" strike="noStrike" kern="1200" cap="none" spc="0" normalizeH="0" baseline="0" noProof="0">
                <a:ln>
                  <a:noFill/>
                </a:ln>
                <a:solidFill>
                  <a:srgbClr val="008200"/>
                </a:solidFill>
                <a:effectLst/>
                <a:uLnTx/>
                <a:uFillTx/>
                <a:latin typeface="Consolas" panose="020B0609020204030204" pitchFamily="49" charset="0"/>
                <a:ea typeface="+mn-ea"/>
                <a:cs typeface="Consolas" panose="020B0609020204030204" pitchFamily="49" charset="0"/>
              </a:rPr>
              <a:t>// match.</a:t>
            </a: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cxnSp>
        <p:nvCxnSpPr>
          <p:cNvPr id="337" name="Straight Arrow Connector 336"/>
          <p:cNvCxnSpPr/>
          <p:nvPr/>
        </p:nvCxnSpPr>
        <p:spPr>
          <a:xfrm flipV="1">
            <a:off x="3683357" y="2659760"/>
            <a:ext cx="0" cy="365760"/>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38" name="Straight Arrow Connector 337"/>
          <p:cNvCxnSpPr/>
          <p:nvPr/>
        </p:nvCxnSpPr>
        <p:spPr>
          <a:xfrm flipH="1" flipV="1">
            <a:off x="3322748" y="2737035"/>
            <a:ext cx="365760" cy="275606"/>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40" name="Straight Arrow Connector 339"/>
          <p:cNvCxnSpPr/>
          <p:nvPr/>
        </p:nvCxnSpPr>
        <p:spPr>
          <a:xfrm flipH="1" flipV="1">
            <a:off x="3307721" y="3018225"/>
            <a:ext cx="365760" cy="0"/>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341" name="Rectangle 340"/>
          <p:cNvSpPr>
            <a:spLocks noChangeArrowheads="1"/>
          </p:cNvSpPr>
          <p:nvPr/>
        </p:nvSpPr>
        <p:spPr bwMode="auto">
          <a:xfrm>
            <a:off x="5297079" y="5009773"/>
            <a:ext cx="318365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[i][j]=|0 if X[i]=Y[j]</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         |1 if X[i]≠Y[j]</a:t>
            </a:r>
          </a:p>
        </p:txBody>
      </p:sp>
      <p:sp>
        <p:nvSpPr>
          <p:cNvPr id="342" name="TextBox 341"/>
          <p:cNvSpPr txBox="1"/>
          <p:nvPr/>
        </p:nvSpPr>
        <p:spPr>
          <a:xfrm>
            <a:off x="5360677" y="5911752"/>
            <a:ext cx="26144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Tahoma"/>
                <a:ea typeface="+mn-ea"/>
                <a:cs typeface="+mn-cs"/>
              </a:rPr>
              <a:t>No data dependencies!</a:t>
            </a:r>
          </a:p>
        </p:txBody>
      </p:sp>
      <p:sp>
        <p:nvSpPr>
          <p:cNvPr id="343" name="TextBox 342"/>
          <p:cNvSpPr txBox="1"/>
          <p:nvPr/>
        </p:nvSpPr>
        <p:spPr>
          <a:xfrm>
            <a:off x="945798" y="5808280"/>
            <a:ext cx="33098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Tahoma"/>
                <a:ea typeface="+mn-ea"/>
                <a:cs typeface="+mn-cs"/>
              </a:rPr>
              <a:t>Each cell depends on three pre-computed cells!</a:t>
            </a:r>
          </a:p>
        </p:txBody>
      </p:sp>
      <p:sp>
        <p:nvSpPr>
          <p:cNvPr id="348" name="Rectangle 347"/>
          <p:cNvSpPr/>
          <p:nvPr/>
        </p:nvSpPr>
        <p:spPr>
          <a:xfrm>
            <a:off x="1533773" y="1000746"/>
            <a:ext cx="64413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497D"/>
                </a:solidFill>
                <a:effectLst>
                  <a:outerShdw blurRad="38100" dist="38100" dir="2700000" algn="tl">
                    <a:srgbClr val="000000">
                      <a:alpha val="43137"/>
                    </a:srgbClr>
                  </a:outerShdw>
                </a:effectLst>
                <a:uLnTx/>
                <a:uFillTx/>
                <a:latin typeface="Tahoma"/>
                <a:ea typeface="+mn-ea"/>
                <a:cs typeface="+mn-cs"/>
              </a:rPr>
              <a:t>Needleman-</a:t>
            </a:r>
            <a:r>
              <a:rPr kumimoji="0" lang="en-US" sz="1800" b="0" i="0" u="none" strike="noStrike" kern="1200" cap="none" spc="0" normalizeH="0" baseline="0" noProof="0" err="1">
                <a:ln>
                  <a:noFill/>
                </a:ln>
                <a:solidFill>
                  <a:srgbClr val="1F497D"/>
                </a:solidFill>
                <a:effectLst>
                  <a:outerShdw blurRad="38100" dist="38100" dir="2700000" algn="tl">
                    <a:srgbClr val="000000">
                      <a:alpha val="43137"/>
                    </a:srgbClr>
                  </a:outerShdw>
                </a:effectLst>
                <a:uLnTx/>
                <a:uFillTx/>
                <a:latin typeface="Tahoma"/>
                <a:ea typeface="+mn-ea"/>
                <a:cs typeface="+mn-cs"/>
              </a:rPr>
              <a:t>Wunsch</a:t>
            </a:r>
            <a:r>
              <a:rPr kumimoji="0" lang="en-US" sz="1800" b="0" i="0" u="none" strike="noStrike" kern="1200" cap="none" spc="0" normalizeH="0" baseline="0" noProof="0">
                <a:ln>
                  <a:noFill/>
                </a:ln>
                <a:solidFill>
                  <a:srgbClr val="1F497D"/>
                </a:solidFill>
                <a:effectLst>
                  <a:outerShdw blurRad="38100" dist="38100" dir="2700000" algn="tl">
                    <a:srgbClr val="000000">
                      <a:alpha val="43137"/>
                    </a:srgbClr>
                  </a:outerShdw>
                </a:effectLst>
                <a:uLnTx/>
                <a:uFillTx/>
                <a:latin typeface="Tahoma"/>
                <a:ea typeface="+mn-ea"/>
                <a:cs typeface="+mn-cs"/>
              </a:rPr>
              <a:t>                             Neighborhood Map</a:t>
            </a:r>
          </a:p>
        </p:txBody>
      </p:sp>
      <p:sp>
        <p:nvSpPr>
          <p:cNvPr id="5" name="Rectangle 4"/>
          <p:cNvSpPr/>
          <p:nvPr/>
        </p:nvSpPr>
        <p:spPr>
          <a:xfrm>
            <a:off x="6812847" y="5448003"/>
            <a:ext cx="214517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where    1≤ i ≤ 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      i-E ≤ j ≤ </a:t>
            </a:r>
            <a:r>
              <a:rPr kumimoji="0" lang="en-US" sz="1400" b="0" i="0" u="none" strike="noStrike" kern="1200" cap="none" spc="0" normalizeH="0" baseline="0" noProof="0" err="1">
                <a:ln>
                  <a:noFill/>
                </a:ln>
                <a:solidFill>
                  <a:srgbClr val="000000"/>
                </a:solidFill>
                <a:effectLst/>
                <a:uLnTx/>
                <a:uFillTx/>
                <a:latin typeface="Consolas" panose="020B0609020204030204" pitchFamily="49" charset="0"/>
                <a:ea typeface="+mn-ea"/>
                <a:cs typeface="Consolas" panose="020B0609020204030204" pitchFamily="49" charset="0"/>
              </a:rPr>
              <a:t>i+E</a:t>
            </a:r>
            <a:endParaRPr kumimoji="0" lang="en-US" sz="14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endParaRPr>
          </a:p>
        </p:txBody>
      </p:sp>
      <p:graphicFrame>
        <p:nvGraphicFramePr>
          <p:cNvPr id="19" name="Object 18"/>
          <p:cNvGraphicFramePr>
            <a:graphicFrameLocks noChangeAspect="1"/>
          </p:cNvGraphicFramePr>
          <p:nvPr/>
        </p:nvGraphicFramePr>
        <p:xfrm>
          <a:off x="4540289" y="1260120"/>
          <a:ext cx="3783011" cy="3754664"/>
        </p:xfrm>
        <a:graphic>
          <a:graphicData uri="http://schemas.openxmlformats.org/presentationml/2006/ole">
            <mc:AlternateContent xmlns:mc="http://schemas.openxmlformats.org/markup-compatibility/2006">
              <mc:Choice xmlns:v="urn:schemas-microsoft-com:vml" Requires="v">
                <p:oleObj spid="_x0000_s122979" name="Visio" r:id="rId8" imgW="1349358" imgH="1377950" progId="Visio.Drawing.11">
                  <p:embed/>
                </p:oleObj>
              </mc:Choice>
              <mc:Fallback>
                <p:oleObj name="Visio" r:id="rId8" imgW="1349358" imgH="1377950" progId="Visio.Drawing.11">
                  <p:embed/>
                  <p:pic>
                    <p:nvPicPr>
                      <p:cNvPr id="19" name="Object 18"/>
                      <p:cNvPicPr/>
                      <p:nvPr/>
                    </p:nvPicPr>
                    <p:blipFill>
                      <a:blip r:embed="rId9"/>
                      <a:stretch>
                        <a:fillRect/>
                      </a:stretch>
                    </p:blipFill>
                    <p:spPr>
                      <a:xfrm>
                        <a:off x="4540289" y="1260120"/>
                        <a:ext cx="3783011" cy="3754664"/>
                      </a:xfrm>
                      <a:prstGeom prst="rect">
                        <a:avLst/>
                      </a:prstGeom>
                    </p:spPr>
                  </p:pic>
                </p:oleObj>
              </mc:Fallback>
            </mc:AlternateContent>
          </a:graphicData>
        </a:graphic>
      </p:graphicFrame>
      <p:cxnSp>
        <p:nvCxnSpPr>
          <p:cNvPr id="7" name="Straight Connector 6"/>
          <p:cNvCxnSpPr/>
          <p:nvPr/>
        </p:nvCxnSpPr>
        <p:spPr>
          <a:xfrm flipV="1">
            <a:off x="5004048" y="1837642"/>
            <a:ext cx="439625" cy="367222"/>
          </a:xfrm>
          <a:prstGeom prst="bentConnector3">
            <a:avLst>
              <a:gd name="adj1" fmla="val 101463"/>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Connector 6"/>
          <p:cNvCxnSpPr/>
          <p:nvPr/>
        </p:nvCxnSpPr>
        <p:spPr>
          <a:xfrm flipV="1">
            <a:off x="5140864" y="1866218"/>
            <a:ext cx="655272" cy="338646"/>
          </a:xfrm>
          <a:prstGeom prst="bentConnector3">
            <a:avLst>
              <a:gd name="adj1" fmla="val 10035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26983" y="2035541"/>
            <a:ext cx="283033" cy="276999"/>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ahoma"/>
                <a:ea typeface="+mn-ea"/>
                <a:cs typeface="+mn-cs"/>
              </a:rPr>
              <a:t>1</a:t>
            </a:r>
          </a:p>
        </p:txBody>
      </p:sp>
      <p:sp>
        <p:nvSpPr>
          <p:cNvPr id="33" name="TextBox 32"/>
          <p:cNvSpPr txBox="1"/>
          <p:nvPr/>
        </p:nvSpPr>
        <p:spPr>
          <a:xfrm>
            <a:off x="5600456" y="2032104"/>
            <a:ext cx="283033" cy="276999"/>
          </a:xfrm>
          <a:prstGeom prst="rect">
            <a:avLst/>
          </a:prstGeom>
          <a:solidFill>
            <a:srgbClr val="E171A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ahoma"/>
                <a:ea typeface="+mn-ea"/>
                <a:cs typeface="+mn-cs"/>
              </a:rPr>
              <a:t>1</a:t>
            </a:r>
          </a:p>
        </p:txBody>
      </p:sp>
      <p:cxnSp>
        <p:nvCxnSpPr>
          <p:cNvPr id="34" name="Straight Connector 6"/>
          <p:cNvCxnSpPr/>
          <p:nvPr/>
        </p:nvCxnSpPr>
        <p:spPr>
          <a:xfrm flipV="1">
            <a:off x="5076056" y="1880506"/>
            <a:ext cx="983341" cy="324358"/>
          </a:xfrm>
          <a:prstGeom prst="bentConnector3">
            <a:avLst>
              <a:gd name="adj1" fmla="val 10007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883489" y="2040593"/>
            <a:ext cx="283033" cy="276999"/>
          </a:xfrm>
          <a:prstGeom prst="rect">
            <a:avLst/>
          </a:prstGeom>
          <a:solidFill>
            <a:srgbClr val="D8478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ahoma"/>
                <a:ea typeface="+mn-ea"/>
                <a:cs typeface="+mn-cs"/>
              </a:rPr>
              <a:t>0</a:t>
            </a:r>
          </a:p>
        </p:txBody>
      </p:sp>
      <p:sp>
        <p:nvSpPr>
          <p:cNvPr id="30" name="Rectangle 29"/>
          <p:cNvSpPr/>
          <p:nvPr/>
        </p:nvSpPr>
        <p:spPr>
          <a:xfrm rot="2702769">
            <a:off x="6509489" y="4000010"/>
            <a:ext cx="1926329" cy="26300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 name="Rectangle 2"/>
          <p:cNvSpPr/>
          <p:nvPr/>
        </p:nvSpPr>
        <p:spPr>
          <a:xfrm rot="2702769">
            <a:off x="5118836" y="2824812"/>
            <a:ext cx="1863654" cy="269089"/>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3E99D57C-3E33-134D-973F-70964B0772E6}"/>
              </a:ext>
            </a:extLst>
          </p:cNvPr>
          <p:cNvSpPr/>
          <p:nvPr/>
        </p:nvSpPr>
        <p:spPr>
          <a:xfrm>
            <a:off x="379769" y="5218820"/>
            <a:ext cx="8321040" cy="830997"/>
          </a:xfrm>
          <a:prstGeom prst="rect">
            <a:avLst/>
          </a:prstGeom>
          <a:solidFill>
            <a:schemeClr val="bg1"/>
          </a:solidFill>
          <a:ln w="19050">
            <a:solidFill>
              <a:srgbClr val="FE0606"/>
            </a:solidFill>
          </a:ln>
        </p:spPr>
        <p:txBody>
          <a:bodyPr wrap="square" anchor="ctr" anchorCtr="0">
            <a:spAutoFit/>
          </a:bodyPr>
          <a:lstStyle/>
          <a:p>
            <a:pPr algn="ctr"/>
            <a:r>
              <a:rPr lang="en-US" sz="2400" dirty="0">
                <a:solidFill>
                  <a:prstClr val="black"/>
                </a:solidFill>
              </a:rPr>
              <a:t>Our goal is to track the diagonally consecutive matches </a:t>
            </a:r>
          </a:p>
          <a:p>
            <a:pPr algn="ctr"/>
            <a:r>
              <a:rPr lang="en-US" sz="2400" dirty="0">
                <a:solidFill>
                  <a:prstClr val="black"/>
                </a:solidFill>
              </a:rPr>
              <a:t>in the neighborhood map.</a:t>
            </a:r>
          </a:p>
        </p:txBody>
      </p:sp>
    </p:spTree>
    <p:extLst>
      <p:ext uri="{BB962C8B-B14F-4D97-AF65-F5344CB8AC3E}">
        <p14:creationId xmlns:p14="http://schemas.microsoft.com/office/powerpoint/2010/main" val="2103043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childTnLst>
                          </p:cTn>
                        </p:par>
                        <p:par>
                          <p:cTn id="26" fill="hold">
                            <p:stCondLst>
                              <p:cond delay="1500"/>
                            </p:stCondLst>
                            <p:childTnLst>
                              <p:par>
                                <p:cTn id="27" presetID="22" presetClass="exit" presetSubtype="4" fill="hold" nodeType="afterEffect">
                                  <p:stCondLst>
                                    <p:cond delay="0"/>
                                  </p:stCondLst>
                                  <p:childTnLst>
                                    <p:animEffect transition="out" filter="wipe(down)">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2500"/>
                            </p:stCondLst>
                            <p:childTnLst>
                              <p:par>
                                <p:cTn id="35" presetID="22" presetClass="exit" presetSubtype="4" fill="hold" nodeType="afterEffect">
                                  <p:stCondLst>
                                    <p:cond delay="0"/>
                                  </p:stCondLst>
                                  <p:childTnLst>
                                    <p:animEffect transition="out" filter="wipe(down)">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childTnLst>
                          </p:cTn>
                        </p:par>
                        <p:par>
                          <p:cTn id="38" fill="hold">
                            <p:stCondLst>
                              <p:cond delay="3000"/>
                            </p:stCondLst>
                            <p:childTnLst>
                              <p:par>
                                <p:cTn id="39" presetID="22" presetClass="entr" presetSubtype="4"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down)">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up)">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41"/>
                                        </p:tgtEl>
                                        <p:attrNameLst>
                                          <p:attrName>style.visibility</p:attrName>
                                        </p:attrNameLst>
                                      </p:cBhvr>
                                      <p:to>
                                        <p:strVal val="visible"/>
                                      </p:to>
                                    </p:set>
                                    <p:animEffect transition="in" filter="wipe(left)">
                                      <p:cBhvr>
                                        <p:cTn id="51" dur="500"/>
                                        <p:tgtEl>
                                          <p:spTgt spid="341"/>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43"/>
                                        </p:tgtEl>
                                        <p:attrNameLst>
                                          <p:attrName>style.visibility</p:attrName>
                                        </p:attrNameLst>
                                      </p:cBhvr>
                                      <p:to>
                                        <p:strVal val="visible"/>
                                      </p:to>
                                    </p:set>
                                    <p:animEffect transition="in" filter="wipe(down)">
                                      <p:cBhvr>
                                        <p:cTn id="59" dur="500"/>
                                        <p:tgtEl>
                                          <p:spTgt spid="343"/>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42"/>
                                        </p:tgtEl>
                                        <p:attrNameLst>
                                          <p:attrName>style.visibility</p:attrName>
                                        </p:attrNameLst>
                                      </p:cBhvr>
                                      <p:to>
                                        <p:strVal val="visible"/>
                                      </p:to>
                                    </p:set>
                                    <p:animEffect transition="in" filter="wipe(down)">
                                      <p:cBhvr>
                                        <p:cTn id="62" dur="500"/>
                                        <p:tgtEl>
                                          <p:spTgt spid="342"/>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mph" presetSubtype="0" fill="hold" grpId="1" nodeType="clickEffect">
                                  <p:stCondLst>
                                    <p:cond delay="0"/>
                                  </p:stCondLst>
                                  <p:childTnLst>
                                    <p:animEffect transition="out" filter="fade">
                                      <p:cBhvr>
                                        <p:cTn id="66" dur="500" tmFilter="0, 0; .2, .5; .8, .5; 1, 0"/>
                                        <p:tgtEl>
                                          <p:spTgt spid="343"/>
                                        </p:tgtEl>
                                      </p:cBhvr>
                                    </p:animEffect>
                                    <p:animScale>
                                      <p:cBhvr>
                                        <p:cTn id="67" dur="250" autoRev="1" fill="hold"/>
                                        <p:tgtEl>
                                          <p:spTgt spid="343"/>
                                        </p:tgtEl>
                                      </p:cBhvr>
                                      <p:by x="105000" y="105000"/>
                                    </p:animScale>
                                  </p:childTnLst>
                                </p:cTn>
                              </p:par>
                              <p:par>
                                <p:cTn id="68" presetID="26" presetClass="emph" presetSubtype="0" fill="hold" grpId="1" nodeType="withEffect">
                                  <p:stCondLst>
                                    <p:cond delay="0"/>
                                  </p:stCondLst>
                                  <p:childTnLst>
                                    <p:animEffect transition="out" filter="fade">
                                      <p:cBhvr>
                                        <p:cTn id="69" dur="500" tmFilter="0, 0; .2, .5; .8, .5; 1, 0"/>
                                        <p:tgtEl>
                                          <p:spTgt spid="342"/>
                                        </p:tgtEl>
                                      </p:cBhvr>
                                    </p:animEffect>
                                    <p:animScale>
                                      <p:cBhvr>
                                        <p:cTn id="70" dur="250" autoRev="1" fill="hold"/>
                                        <p:tgtEl>
                                          <p:spTgt spid="342"/>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wipe(up)">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wipe(up)">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p:bldP spid="342" grpId="0"/>
      <p:bldP spid="342" grpId="1"/>
      <p:bldP spid="343" grpId="0"/>
      <p:bldP spid="343" grpId="1"/>
      <p:bldP spid="5" grpId="0"/>
      <p:bldP spid="16" grpId="0" animBg="1"/>
      <p:bldP spid="33" grpId="0" animBg="1"/>
      <p:bldP spid="37" grpId="0" animBg="1"/>
      <p:bldP spid="30" grpId="0" animBg="1"/>
      <p:bldP spid="3" grpId="0" animBg="1"/>
      <p:bldP spid="2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Alignment Matrix vs. Neighborhood Map</a:t>
            </a:r>
          </a:p>
        </p:txBody>
      </p:sp>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333" name="Object 332"/>
          <p:cNvGraphicFramePr>
            <a:graphicFrameLocks noChangeAspect="1"/>
          </p:cNvGraphicFramePr>
          <p:nvPr/>
        </p:nvGraphicFramePr>
        <p:xfrm>
          <a:off x="579550" y="1213035"/>
          <a:ext cx="3687114" cy="3863122"/>
        </p:xfrm>
        <a:graphic>
          <a:graphicData uri="http://schemas.openxmlformats.org/presentationml/2006/ole">
            <mc:AlternateContent xmlns:mc="http://schemas.openxmlformats.org/markup-compatibility/2006">
              <mc:Choice xmlns:v="urn:schemas-microsoft-com:vml" Requires="v">
                <p:oleObj spid="_x0000_s126046" name="Visio" r:id="rId4" imgW="1349428" imgH="1377867" progId="Visio.Drawing.11">
                  <p:embed/>
                </p:oleObj>
              </mc:Choice>
              <mc:Fallback>
                <p:oleObj name="Visio" r:id="rId4" imgW="1349428" imgH="1377867" progId="Visio.Drawing.11">
                  <p:embed/>
                  <p:pic>
                    <p:nvPicPr>
                      <p:cNvPr id="333" name="Object 332"/>
                      <p:cNvPicPr/>
                      <p:nvPr/>
                    </p:nvPicPr>
                    <p:blipFill>
                      <a:blip r:embed="rId5"/>
                      <a:stretch>
                        <a:fillRect/>
                      </a:stretch>
                    </p:blipFill>
                    <p:spPr>
                      <a:xfrm>
                        <a:off x="579550" y="1213035"/>
                        <a:ext cx="3687114" cy="3863122"/>
                      </a:xfrm>
                      <a:prstGeom prst="rect">
                        <a:avLst/>
                      </a:prstGeom>
                    </p:spPr>
                  </p:pic>
                </p:oleObj>
              </mc:Fallback>
            </mc:AlternateContent>
          </a:graphicData>
        </a:graphic>
      </p:graphicFrame>
      <p:graphicFrame>
        <p:nvGraphicFramePr>
          <p:cNvPr id="334" name="Object 333"/>
          <p:cNvGraphicFramePr>
            <a:graphicFrameLocks noChangeAspect="1"/>
          </p:cNvGraphicFramePr>
          <p:nvPr/>
        </p:nvGraphicFramePr>
        <p:xfrm>
          <a:off x="4540137" y="1251672"/>
          <a:ext cx="3783011" cy="3754664"/>
        </p:xfrm>
        <a:graphic>
          <a:graphicData uri="http://schemas.openxmlformats.org/presentationml/2006/ole">
            <mc:AlternateContent xmlns:mc="http://schemas.openxmlformats.org/markup-compatibility/2006">
              <mc:Choice xmlns:v="urn:schemas-microsoft-com:vml" Requires="v">
                <p:oleObj spid="_x0000_s126047" name="Visio" r:id="rId6" imgW="1349358" imgH="1377950" progId="Visio.Drawing.11">
                  <p:embed/>
                </p:oleObj>
              </mc:Choice>
              <mc:Fallback>
                <p:oleObj name="Visio" r:id="rId6" imgW="1349358" imgH="1377950" progId="Visio.Drawing.11">
                  <p:embed/>
                  <p:pic>
                    <p:nvPicPr>
                      <p:cNvPr id="334" name="Object 333"/>
                      <p:cNvPicPr/>
                      <p:nvPr/>
                    </p:nvPicPr>
                    <p:blipFill>
                      <a:blip r:embed="rId7"/>
                      <a:stretch>
                        <a:fillRect/>
                      </a:stretch>
                    </p:blipFill>
                    <p:spPr>
                      <a:xfrm>
                        <a:off x="4540137" y="1251672"/>
                        <a:ext cx="3783011" cy="3754664"/>
                      </a:xfrm>
                      <a:prstGeom prst="rect">
                        <a:avLst/>
                      </a:prstGeom>
                    </p:spPr>
                  </p:pic>
                </p:oleObj>
              </mc:Fallback>
            </mc:AlternateContent>
          </a:graphicData>
        </a:graphic>
      </p:graphicFrame>
      <p:sp>
        <p:nvSpPr>
          <p:cNvPr id="335" name="Rectangle 334"/>
          <p:cNvSpPr>
            <a:spLocks noChangeArrowheads="1"/>
          </p:cNvSpPr>
          <p:nvPr/>
        </p:nvSpPr>
        <p:spPr bwMode="auto">
          <a:xfrm>
            <a:off x="373482" y="4878617"/>
            <a:ext cx="460147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            |dp[i][j-1]  -1 </a:t>
            </a:r>
            <a:r>
              <a:rPr kumimoji="0" lang="en-US" altLang="en-US" sz="1600" b="0" i="0" u="none" strike="noStrike" kern="1200" cap="none" spc="0" normalizeH="0" baseline="0" noProof="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err="1">
                <a:ln>
                  <a:noFill/>
                </a:ln>
                <a:solidFill>
                  <a:srgbClr val="008200"/>
                </a:solidFill>
                <a:effectLst/>
                <a:uLnTx/>
                <a:uFillTx/>
                <a:latin typeface="Consolas" panose="020B0609020204030204" pitchFamily="49" charset="0"/>
                <a:ea typeface="+mn-ea"/>
                <a:cs typeface="Consolas" panose="020B0609020204030204" pitchFamily="49" charset="0"/>
              </a:rPr>
              <a:t>Inser</a:t>
            </a:r>
            <a:r>
              <a:rPr kumimoji="0" lang="en-US" altLang="en-US" sz="1600" b="0" i="0" u="none" strike="noStrike" kern="1200" cap="none" spc="0" normalizeH="0" baseline="0" noProof="0">
                <a:ln>
                  <a:noFill/>
                </a:ln>
                <a:solidFill>
                  <a:srgbClr val="008200"/>
                </a:solidFill>
                <a:effectLst/>
                <a:uLnTx/>
                <a:uFillTx/>
                <a:latin typeface="Consolas" panose="020B0609020204030204" pitchFamily="49" charset="0"/>
                <a:ea typeface="+mn-ea"/>
                <a:cs typeface="Consolas" panose="020B0609020204030204" pitchFamily="49" charset="0"/>
              </a:rPr>
              <a:t>.</a:t>
            </a:r>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[i][j]=</a:t>
            </a:r>
            <a:r>
              <a:rPr kumimoji="0" lang="en-US" altLang="en-US" sz="1600" b="0" i="0" u="none" strike="noStrike" kern="1200" cap="none" spc="0" normalizeH="0" baseline="0" noProof="0" err="1">
                <a:ln>
                  <a:noFill/>
                </a:ln>
                <a:solidFill>
                  <a:srgbClr val="000000"/>
                </a:solidFill>
                <a:effectLst/>
                <a:uLnTx/>
                <a:uFillTx/>
                <a:latin typeface="Consolas" panose="020B0609020204030204" pitchFamily="49" charset="0"/>
                <a:ea typeface="+mn-ea"/>
                <a:cs typeface="Consolas" panose="020B0609020204030204" pitchFamily="49" charset="0"/>
              </a:rPr>
              <a:t>max|dp</a:t>
            </a:r>
            <a:r>
              <a:rPr kumimoji="0" lang="en-US" alt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[i-1][j]  -1 </a:t>
            </a:r>
            <a:r>
              <a:rPr kumimoji="0" lang="en-US" altLang="en-US" sz="1600" b="0" i="0" u="none" strike="noStrike" kern="1200" cap="none" spc="0" normalizeH="0" baseline="0" noProof="0">
                <a:ln>
                  <a:noFill/>
                </a:ln>
                <a:solidFill>
                  <a:srgbClr val="008200"/>
                </a:solidFill>
                <a:effectLst/>
                <a:uLnTx/>
                <a:uFillTx/>
                <a:latin typeface="Consolas" panose="020B0609020204030204" pitchFamily="49" charset="0"/>
                <a:ea typeface="+mn-ea"/>
                <a:cs typeface="Consolas" panose="020B0609020204030204" pitchFamily="49" charset="0"/>
              </a:rPr>
              <a:t>// Del.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[i-1][j-1]-1 </a:t>
            </a:r>
            <a:r>
              <a:rPr kumimoji="0" lang="en-US" altLang="en-US" sz="1600" b="0" i="0" u="none" strike="noStrike" kern="1200" cap="none" spc="0" normalizeH="0" baseline="0" noProof="0">
                <a:ln>
                  <a:noFill/>
                </a:ln>
                <a:solidFill>
                  <a:srgbClr val="008200"/>
                </a:solidFill>
                <a:effectLst/>
                <a:uLnTx/>
                <a:uFillTx/>
                <a:latin typeface="Consolas" panose="020B0609020204030204" pitchFamily="49" charset="0"/>
                <a:ea typeface="+mn-ea"/>
                <a:cs typeface="Consolas" panose="020B0609020204030204" pitchFamily="49" charset="0"/>
              </a:rPr>
              <a:t>// Subs.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[i-1][j-1]+0 </a:t>
            </a:r>
            <a:r>
              <a:rPr kumimoji="0" lang="en-US" altLang="en-US" sz="1600" b="0" i="0" u="none" strike="noStrike" kern="1200" cap="none" spc="0" normalizeH="0" baseline="0" noProof="0">
                <a:ln>
                  <a:noFill/>
                </a:ln>
                <a:solidFill>
                  <a:srgbClr val="008200"/>
                </a:solidFill>
                <a:effectLst/>
                <a:uLnTx/>
                <a:uFillTx/>
                <a:latin typeface="Consolas" panose="020B0609020204030204" pitchFamily="49" charset="0"/>
                <a:ea typeface="+mn-ea"/>
                <a:cs typeface="Consolas" panose="020B0609020204030204" pitchFamily="49" charset="0"/>
              </a:rPr>
              <a:t>// match.</a:t>
            </a: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cxnSp>
        <p:nvCxnSpPr>
          <p:cNvPr id="337" name="Straight Arrow Connector 336"/>
          <p:cNvCxnSpPr/>
          <p:nvPr/>
        </p:nvCxnSpPr>
        <p:spPr>
          <a:xfrm flipV="1">
            <a:off x="3683357" y="2659760"/>
            <a:ext cx="0" cy="365760"/>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38" name="Straight Arrow Connector 337"/>
          <p:cNvCxnSpPr/>
          <p:nvPr/>
        </p:nvCxnSpPr>
        <p:spPr>
          <a:xfrm flipH="1" flipV="1">
            <a:off x="3322748" y="2737035"/>
            <a:ext cx="365760" cy="275606"/>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40" name="Straight Arrow Connector 339"/>
          <p:cNvCxnSpPr/>
          <p:nvPr/>
        </p:nvCxnSpPr>
        <p:spPr>
          <a:xfrm flipH="1" flipV="1">
            <a:off x="3307721" y="3018225"/>
            <a:ext cx="365760" cy="0"/>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341" name="Rectangle 340"/>
          <p:cNvSpPr>
            <a:spLocks noChangeArrowheads="1"/>
          </p:cNvSpPr>
          <p:nvPr/>
        </p:nvSpPr>
        <p:spPr bwMode="auto">
          <a:xfrm>
            <a:off x="5297079" y="5009773"/>
            <a:ext cx="318365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[i][j]=|0 if X[i]=Y[j]</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         |1 if X[i]≠Y[j]</a:t>
            </a:r>
          </a:p>
        </p:txBody>
      </p:sp>
      <p:sp>
        <p:nvSpPr>
          <p:cNvPr id="342" name="TextBox 341"/>
          <p:cNvSpPr txBox="1"/>
          <p:nvPr/>
        </p:nvSpPr>
        <p:spPr>
          <a:xfrm>
            <a:off x="5360677" y="5911752"/>
            <a:ext cx="26144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Tahoma"/>
                <a:ea typeface="+mn-ea"/>
                <a:cs typeface="+mn-cs"/>
              </a:rPr>
              <a:t>No data dependencies!</a:t>
            </a:r>
          </a:p>
        </p:txBody>
      </p:sp>
      <p:sp>
        <p:nvSpPr>
          <p:cNvPr id="343" name="TextBox 342"/>
          <p:cNvSpPr txBox="1"/>
          <p:nvPr/>
        </p:nvSpPr>
        <p:spPr>
          <a:xfrm>
            <a:off x="945798" y="5808280"/>
            <a:ext cx="33098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Tahoma"/>
                <a:ea typeface="+mn-ea"/>
                <a:cs typeface="+mn-cs"/>
              </a:rPr>
              <a:t>Each cell depends on three pre-computed cells!</a:t>
            </a:r>
          </a:p>
        </p:txBody>
      </p:sp>
      <p:sp>
        <p:nvSpPr>
          <p:cNvPr id="348" name="Rectangle 347"/>
          <p:cNvSpPr/>
          <p:nvPr/>
        </p:nvSpPr>
        <p:spPr>
          <a:xfrm>
            <a:off x="1533773" y="1000746"/>
            <a:ext cx="64413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497D"/>
                </a:solidFill>
                <a:effectLst>
                  <a:outerShdw blurRad="38100" dist="38100" dir="2700000" algn="tl">
                    <a:srgbClr val="000000">
                      <a:alpha val="43137"/>
                    </a:srgbClr>
                  </a:outerShdw>
                </a:effectLst>
                <a:uLnTx/>
                <a:uFillTx/>
                <a:latin typeface="Tahoma"/>
                <a:ea typeface="+mn-ea"/>
                <a:cs typeface="+mn-cs"/>
              </a:rPr>
              <a:t>Needleman-</a:t>
            </a:r>
            <a:r>
              <a:rPr kumimoji="0" lang="en-US" sz="1800" b="0" i="0" u="none" strike="noStrike" kern="1200" cap="none" spc="0" normalizeH="0" baseline="0" noProof="0" err="1">
                <a:ln>
                  <a:noFill/>
                </a:ln>
                <a:solidFill>
                  <a:srgbClr val="1F497D"/>
                </a:solidFill>
                <a:effectLst>
                  <a:outerShdw blurRad="38100" dist="38100" dir="2700000" algn="tl">
                    <a:srgbClr val="000000">
                      <a:alpha val="43137"/>
                    </a:srgbClr>
                  </a:outerShdw>
                </a:effectLst>
                <a:uLnTx/>
                <a:uFillTx/>
                <a:latin typeface="Tahoma"/>
                <a:ea typeface="+mn-ea"/>
                <a:cs typeface="+mn-cs"/>
              </a:rPr>
              <a:t>Wunsch</a:t>
            </a:r>
            <a:r>
              <a:rPr kumimoji="0" lang="en-US" sz="1800" b="0" i="0" u="none" strike="noStrike" kern="1200" cap="none" spc="0" normalizeH="0" baseline="0" noProof="0">
                <a:ln>
                  <a:noFill/>
                </a:ln>
                <a:solidFill>
                  <a:srgbClr val="1F497D"/>
                </a:solidFill>
                <a:effectLst>
                  <a:outerShdw blurRad="38100" dist="38100" dir="2700000" algn="tl">
                    <a:srgbClr val="000000">
                      <a:alpha val="43137"/>
                    </a:srgbClr>
                  </a:outerShdw>
                </a:effectLst>
                <a:uLnTx/>
                <a:uFillTx/>
                <a:latin typeface="Tahoma"/>
                <a:ea typeface="+mn-ea"/>
                <a:cs typeface="+mn-cs"/>
              </a:rPr>
              <a:t>                             Neighborhood Map</a:t>
            </a:r>
          </a:p>
        </p:txBody>
      </p:sp>
      <p:sp>
        <p:nvSpPr>
          <p:cNvPr id="5" name="Rectangle 4"/>
          <p:cNvSpPr/>
          <p:nvPr/>
        </p:nvSpPr>
        <p:spPr>
          <a:xfrm>
            <a:off x="6812847" y="5448003"/>
            <a:ext cx="214517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where    1≤ i ≤ 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rPr>
              <a:t>      i-E ≤ j ≤ </a:t>
            </a:r>
            <a:r>
              <a:rPr kumimoji="0" lang="en-US" sz="1400" b="0" i="0" u="none" strike="noStrike" kern="1200" cap="none" spc="0" normalizeH="0" baseline="0" noProof="0" err="1">
                <a:ln>
                  <a:noFill/>
                </a:ln>
                <a:solidFill>
                  <a:srgbClr val="000000"/>
                </a:solidFill>
                <a:effectLst/>
                <a:uLnTx/>
                <a:uFillTx/>
                <a:latin typeface="Consolas" panose="020B0609020204030204" pitchFamily="49" charset="0"/>
                <a:ea typeface="+mn-ea"/>
                <a:cs typeface="Consolas" panose="020B0609020204030204" pitchFamily="49" charset="0"/>
              </a:rPr>
              <a:t>i+E</a:t>
            </a:r>
            <a:endParaRPr kumimoji="0" lang="en-US" sz="1400" b="0" i="0" u="none" strike="noStrike" kern="1200" cap="none" spc="0" normalizeH="0" baseline="0" noProof="0">
              <a:ln>
                <a:noFill/>
              </a:ln>
              <a:solidFill>
                <a:srgbClr val="000000"/>
              </a:solidFill>
              <a:effectLst/>
              <a:uLnTx/>
              <a:uFillTx/>
              <a:latin typeface="Consolas" panose="020B0609020204030204" pitchFamily="49" charset="0"/>
              <a:ea typeface="+mn-ea"/>
              <a:cs typeface="Consolas" panose="020B0609020204030204" pitchFamily="49" charset="0"/>
            </a:endParaRPr>
          </a:p>
        </p:txBody>
      </p:sp>
      <p:graphicFrame>
        <p:nvGraphicFramePr>
          <p:cNvPr id="19" name="Object 18"/>
          <p:cNvGraphicFramePr>
            <a:graphicFrameLocks noChangeAspect="1"/>
          </p:cNvGraphicFramePr>
          <p:nvPr/>
        </p:nvGraphicFramePr>
        <p:xfrm>
          <a:off x="4540289" y="1260120"/>
          <a:ext cx="3783011" cy="3754664"/>
        </p:xfrm>
        <a:graphic>
          <a:graphicData uri="http://schemas.openxmlformats.org/presentationml/2006/ole">
            <mc:AlternateContent xmlns:mc="http://schemas.openxmlformats.org/markup-compatibility/2006">
              <mc:Choice xmlns:v="urn:schemas-microsoft-com:vml" Requires="v">
                <p:oleObj spid="_x0000_s126048" name="Visio" r:id="rId8" imgW="1349358" imgH="1377950" progId="Visio.Drawing.11">
                  <p:embed/>
                </p:oleObj>
              </mc:Choice>
              <mc:Fallback>
                <p:oleObj name="Visio" r:id="rId8" imgW="1349358" imgH="1377950" progId="Visio.Drawing.11">
                  <p:embed/>
                  <p:pic>
                    <p:nvPicPr>
                      <p:cNvPr id="19" name="Object 18"/>
                      <p:cNvPicPr/>
                      <p:nvPr/>
                    </p:nvPicPr>
                    <p:blipFill>
                      <a:blip r:embed="rId9"/>
                      <a:stretch>
                        <a:fillRect/>
                      </a:stretch>
                    </p:blipFill>
                    <p:spPr>
                      <a:xfrm>
                        <a:off x="4540289" y="1260120"/>
                        <a:ext cx="3783011" cy="3754664"/>
                      </a:xfrm>
                      <a:prstGeom prst="rect">
                        <a:avLst/>
                      </a:prstGeom>
                    </p:spPr>
                  </p:pic>
                </p:oleObj>
              </mc:Fallback>
            </mc:AlternateContent>
          </a:graphicData>
        </a:graphic>
      </p:graphicFrame>
      <p:cxnSp>
        <p:nvCxnSpPr>
          <p:cNvPr id="7" name="Straight Connector 6"/>
          <p:cNvCxnSpPr/>
          <p:nvPr/>
        </p:nvCxnSpPr>
        <p:spPr>
          <a:xfrm flipV="1">
            <a:off x="5004048" y="1837642"/>
            <a:ext cx="439625" cy="367222"/>
          </a:xfrm>
          <a:prstGeom prst="bentConnector3">
            <a:avLst>
              <a:gd name="adj1" fmla="val 101463"/>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Connector 6"/>
          <p:cNvCxnSpPr/>
          <p:nvPr/>
        </p:nvCxnSpPr>
        <p:spPr>
          <a:xfrm flipV="1">
            <a:off x="5140864" y="1866218"/>
            <a:ext cx="655272" cy="338646"/>
          </a:xfrm>
          <a:prstGeom prst="bentConnector3">
            <a:avLst>
              <a:gd name="adj1" fmla="val 10035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26983" y="2035541"/>
            <a:ext cx="283033" cy="276999"/>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ahoma"/>
                <a:ea typeface="+mn-ea"/>
                <a:cs typeface="+mn-cs"/>
              </a:rPr>
              <a:t>1</a:t>
            </a:r>
          </a:p>
        </p:txBody>
      </p:sp>
      <p:sp>
        <p:nvSpPr>
          <p:cNvPr id="33" name="TextBox 32"/>
          <p:cNvSpPr txBox="1"/>
          <p:nvPr/>
        </p:nvSpPr>
        <p:spPr>
          <a:xfrm>
            <a:off x="5600456" y="2032104"/>
            <a:ext cx="283033" cy="276999"/>
          </a:xfrm>
          <a:prstGeom prst="rect">
            <a:avLst/>
          </a:prstGeom>
          <a:solidFill>
            <a:srgbClr val="E171A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ahoma"/>
                <a:ea typeface="+mn-ea"/>
                <a:cs typeface="+mn-cs"/>
              </a:rPr>
              <a:t>1</a:t>
            </a:r>
          </a:p>
        </p:txBody>
      </p:sp>
      <p:cxnSp>
        <p:nvCxnSpPr>
          <p:cNvPr id="34" name="Straight Connector 6"/>
          <p:cNvCxnSpPr/>
          <p:nvPr/>
        </p:nvCxnSpPr>
        <p:spPr>
          <a:xfrm flipV="1">
            <a:off x="5076056" y="1880506"/>
            <a:ext cx="983341" cy="324358"/>
          </a:xfrm>
          <a:prstGeom prst="bentConnector3">
            <a:avLst>
              <a:gd name="adj1" fmla="val 10007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883489" y="2040593"/>
            <a:ext cx="283033" cy="276999"/>
          </a:xfrm>
          <a:prstGeom prst="rect">
            <a:avLst/>
          </a:prstGeom>
          <a:solidFill>
            <a:srgbClr val="D8478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ahoma"/>
                <a:ea typeface="+mn-ea"/>
                <a:cs typeface="+mn-cs"/>
              </a:rPr>
              <a:t>0</a:t>
            </a:r>
          </a:p>
        </p:txBody>
      </p:sp>
      <p:sp>
        <p:nvSpPr>
          <p:cNvPr id="30" name="Rectangle 29"/>
          <p:cNvSpPr/>
          <p:nvPr/>
        </p:nvSpPr>
        <p:spPr>
          <a:xfrm rot="2702769">
            <a:off x="6509489" y="4000010"/>
            <a:ext cx="1926329" cy="26300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44" name="Rectangle 343"/>
          <p:cNvSpPr/>
          <p:nvPr/>
        </p:nvSpPr>
        <p:spPr>
          <a:xfrm>
            <a:off x="411480" y="4910817"/>
            <a:ext cx="8321040" cy="1463040"/>
          </a:xfrm>
          <a:prstGeom prst="rect">
            <a:avLst/>
          </a:prstGeom>
          <a:solidFill>
            <a:schemeClr val="bg1"/>
          </a:solidFill>
          <a:ln w="19050">
            <a:solidFill>
              <a:srgbClr val="FE0606"/>
            </a:solidFill>
          </a:ln>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a:ea typeface="+mn-ea"/>
                <a:cs typeface="+mn-cs"/>
              </a:rPr>
              <a:t>Our goal to track the diagonally consecutive matches in the neighborhood map.</a:t>
            </a:r>
          </a:p>
        </p:txBody>
      </p:sp>
      <p:sp>
        <p:nvSpPr>
          <p:cNvPr id="3" name="Rectangle 2"/>
          <p:cNvSpPr/>
          <p:nvPr/>
        </p:nvSpPr>
        <p:spPr>
          <a:xfrm rot="2702769">
            <a:off x="5118836" y="2824812"/>
            <a:ext cx="1863654" cy="269089"/>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42" name="Rectangle 141">
            <a:extLst>
              <a:ext uri="{FF2B5EF4-FFF2-40B4-BE49-F238E27FC236}">
                <a16:creationId xmlns:a16="http://schemas.microsoft.com/office/drawing/2014/main" id="{77F02F73-840C-A543-A6BC-36EBB1AD1E1C}"/>
              </a:ext>
            </a:extLst>
          </p:cNvPr>
          <p:cNvSpPr/>
          <p:nvPr/>
        </p:nvSpPr>
        <p:spPr>
          <a:xfrm>
            <a:off x="346475" y="3729980"/>
            <a:ext cx="8451051" cy="2651760"/>
          </a:xfrm>
          <a:prstGeom prst="rect">
            <a:avLst/>
          </a:prstGeom>
          <a:solidFill>
            <a:schemeClr val="bg1"/>
          </a:solidFill>
          <a:ln w="19050">
            <a:solidFill>
              <a:srgbClr val="FE0606"/>
            </a:solidFill>
          </a:ln>
        </p:spPr>
        <p:txBody>
          <a:bodyPr wrap="square">
            <a:spAutoFit/>
          </a:bodyPr>
          <a:lstStyle/>
          <a:p>
            <a:pPr algn="ctr">
              <a:defRPr/>
            </a:pPr>
            <a:r>
              <a:rPr lang="en-US" sz="2400" dirty="0">
                <a:solidFill>
                  <a:prstClr val="black"/>
                </a:solidFill>
              </a:rPr>
              <a:t>Independent vectors can be processed in parallel using hardware technologies</a:t>
            </a:r>
          </a:p>
        </p:txBody>
      </p:sp>
      <p:pic>
        <p:nvPicPr>
          <p:cNvPr id="143" name="Picture 6" descr="Image result for intel processor chip">
            <a:extLst>
              <a:ext uri="{FF2B5EF4-FFF2-40B4-BE49-F238E27FC236}">
                <a16:creationId xmlns:a16="http://schemas.microsoft.com/office/drawing/2014/main" id="{89572FE2-0240-554F-9BFA-4D2A1FF8AA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53831" y="4797152"/>
            <a:ext cx="1859717" cy="1357593"/>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Image result for vc709">
            <a:extLst>
              <a:ext uri="{FF2B5EF4-FFF2-40B4-BE49-F238E27FC236}">
                <a16:creationId xmlns:a16="http://schemas.microsoft.com/office/drawing/2014/main" id="{ACDDB89E-2B82-E74F-BFB1-4848D4F92DE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4083" y="4430547"/>
            <a:ext cx="2433211" cy="1520757"/>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4" descr="Image result for gpu">
            <a:extLst>
              <a:ext uri="{FF2B5EF4-FFF2-40B4-BE49-F238E27FC236}">
                <a16:creationId xmlns:a16="http://schemas.microsoft.com/office/drawing/2014/main" id="{12E328BE-8370-674C-A6B2-7B87FB0FA793}"/>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1545" y="4867905"/>
            <a:ext cx="2238447" cy="1553174"/>
          </a:xfrm>
          <a:prstGeom prst="rect">
            <a:avLst/>
          </a:prstGeom>
          <a:noFill/>
          <a:extLst>
            <a:ext uri="{909E8E84-426E-40DD-AFC4-6F175D3DCCD1}">
              <a14:hiddenFill xmlns:a14="http://schemas.microsoft.com/office/drawing/2010/main">
                <a:solidFill>
                  <a:srgbClr val="FFFFFF"/>
                </a:solidFill>
              </a14:hiddenFill>
            </a:ext>
          </a:extLst>
        </p:spPr>
      </p:pic>
      <p:grpSp>
        <p:nvGrpSpPr>
          <p:cNvPr id="146" name="Group 145">
            <a:extLst>
              <a:ext uri="{FF2B5EF4-FFF2-40B4-BE49-F238E27FC236}">
                <a16:creationId xmlns:a16="http://schemas.microsoft.com/office/drawing/2014/main" id="{2A55973D-EEC8-8D4F-9648-9C19E30CE202}"/>
              </a:ext>
            </a:extLst>
          </p:cNvPr>
          <p:cNvGrpSpPr/>
          <p:nvPr/>
        </p:nvGrpSpPr>
        <p:grpSpPr>
          <a:xfrm>
            <a:off x="6468860" y="4382072"/>
            <a:ext cx="2074248" cy="1999256"/>
            <a:chOff x="5607436" y="4099745"/>
            <a:chExt cx="2518529" cy="2427475"/>
          </a:xfrm>
        </p:grpSpPr>
        <p:grpSp>
          <p:nvGrpSpPr>
            <p:cNvPr id="147" name="Group 146">
              <a:extLst>
                <a:ext uri="{FF2B5EF4-FFF2-40B4-BE49-F238E27FC236}">
                  <a16:creationId xmlns:a16="http://schemas.microsoft.com/office/drawing/2014/main" id="{86DB1920-CBA2-364F-B57A-E2FF082512F6}"/>
                </a:ext>
              </a:extLst>
            </p:cNvPr>
            <p:cNvGrpSpPr/>
            <p:nvPr/>
          </p:nvGrpSpPr>
          <p:grpSpPr>
            <a:xfrm>
              <a:off x="5725409" y="5708286"/>
              <a:ext cx="2267712" cy="438912"/>
              <a:chOff x="8036485" y="3390822"/>
              <a:chExt cx="2267712" cy="438912"/>
            </a:xfrm>
            <a:solidFill>
              <a:srgbClr val="EBF3E0"/>
            </a:solidFill>
          </p:grpSpPr>
          <p:sp>
            <p:nvSpPr>
              <p:cNvPr id="233" name="Parallelogram 232">
                <a:extLst>
                  <a:ext uri="{FF2B5EF4-FFF2-40B4-BE49-F238E27FC236}">
                    <a16:creationId xmlns:a16="http://schemas.microsoft.com/office/drawing/2014/main" id="{1DFBBF37-5845-9842-939A-C6178D6A6EA4}"/>
                  </a:ext>
                </a:extLst>
              </p:cNvPr>
              <p:cNvSpPr/>
              <p:nvPr/>
            </p:nvSpPr>
            <p:spPr>
              <a:xfrm>
                <a:off x="8037220"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4" name="Parallelogram 233">
                <a:extLst>
                  <a:ext uri="{FF2B5EF4-FFF2-40B4-BE49-F238E27FC236}">
                    <a16:creationId xmlns:a16="http://schemas.microsoft.com/office/drawing/2014/main" id="{18374717-1B7B-4042-8FF8-F6E1D672EB00}"/>
                  </a:ext>
                </a:extLst>
              </p:cNvPr>
              <p:cNvSpPr/>
              <p:nvPr/>
            </p:nvSpPr>
            <p:spPr>
              <a:xfrm>
                <a:off x="8174284"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5" name="Parallelogram 234">
                <a:extLst>
                  <a:ext uri="{FF2B5EF4-FFF2-40B4-BE49-F238E27FC236}">
                    <a16:creationId xmlns:a16="http://schemas.microsoft.com/office/drawing/2014/main" id="{C29BF689-D7C8-4342-8CAF-95F189FE15C9}"/>
                  </a:ext>
                </a:extLst>
              </p:cNvPr>
              <p:cNvSpPr/>
              <p:nvPr/>
            </p:nvSpPr>
            <p:spPr>
              <a:xfrm>
                <a:off x="8313443"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6" name="Parallelogram 235">
                <a:extLst>
                  <a:ext uri="{FF2B5EF4-FFF2-40B4-BE49-F238E27FC236}">
                    <a16:creationId xmlns:a16="http://schemas.microsoft.com/office/drawing/2014/main" id="{DCADCB48-36E8-7E4E-AF56-57A7816872C2}"/>
                  </a:ext>
                </a:extLst>
              </p:cNvPr>
              <p:cNvSpPr/>
              <p:nvPr/>
            </p:nvSpPr>
            <p:spPr>
              <a:xfrm>
                <a:off x="8449689"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7" name="Parallelogram 236">
                <a:extLst>
                  <a:ext uri="{FF2B5EF4-FFF2-40B4-BE49-F238E27FC236}">
                    <a16:creationId xmlns:a16="http://schemas.microsoft.com/office/drawing/2014/main" id="{DC6D1C8C-8F21-624A-8869-3DD135385EE3}"/>
                  </a:ext>
                </a:extLst>
              </p:cNvPr>
              <p:cNvSpPr/>
              <p:nvPr/>
            </p:nvSpPr>
            <p:spPr>
              <a:xfrm>
                <a:off x="846584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8" name="Parallelogram 237">
                <a:extLst>
                  <a:ext uri="{FF2B5EF4-FFF2-40B4-BE49-F238E27FC236}">
                    <a16:creationId xmlns:a16="http://schemas.microsoft.com/office/drawing/2014/main" id="{C679781E-A2D4-0842-B27E-6550357EE0AF}"/>
                  </a:ext>
                </a:extLst>
              </p:cNvPr>
              <p:cNvSpPr/>
              <p:nvPr/>
            </p:nvSpPr>
            <p:spPr>
              <a:xfrm>
                <a:off x="860290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9" name="Parallelogram 238">
                <a:extLst>
                  <a:ext uri="{FF2B5EF4-FFF2-40B4-BE49-F238E27FC236}">
                    <a16:creationId xmlns:a16="http://schemas.microsoft.com/office/drawing/2014/main" id="{83AF759E-99A9-9845-A25E-B6817D8904A9}"/>
                  </a:ext>
                </a:extLst>
              </p:cNvPr>
              <p:cNvSpPr/>
              <p:nvPr/>
            </p:nvSpPr>
            <p:spPr>
              <a:xfrm>
                <a:off x="874206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40" name="Parallelogram 239">
                <a:extLst>
                  <a:ext uri="{FF2B5EF4-FFF2-40B4-BE49-F238E27FC236}">
                    <a16:creationId xmlns:a16="http://schemas.microsoft.com/office/drawing/2014/main" id="{D90FE939-98CE-5747-82B3-4212F249752F}"/>
                  </a:ext>
                </a:extLst>
              </p:cNvPr>
              <p:cNvSpPr/>
              <p:nvPr/>
            </p:nvSpPr>
            <p:spPr>
              <a:xfrm>
                <a:off x="887817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41" name="Parallelogram 240">
                <a:extLst>
                  <a:ext uri="{FF2B5EF4-FFF2-40B4-BE49-F238E27FC236}">
                    <a16:creationId xmlns:a16="http://schemas.microsoft.com/office/drawing/2014/main" id="{9BEEDE55-E334-8549-B7EE-BA67AE36D087}"/>
                  </a:ext>
                </a:extLst>
              </p:cNvPr>
              <p:cNvSpPr/>
              <p:nvPr/>
            </p:nvSpPr>
            <p:spPr>
              <a:xfrm>
                <a:off x="889216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42" name="Parallelogram 241">
                <a:extLst>
                  <a:ext uri="{FF2B5EF4-FFF2-40B4-BE49-F238E27FC236}">
                    <a16:creationId xmlns:a16="http://schemas.microsoft.com/office/drawing/2014/main" id="{195E84CD-ED50-BC41-8C83-BDC6A6B81F8B}"/>
                  </a:ext>
                </a:extLst>
              </p:cNvPr>
              <p:cNvSpPr/>
              <p:nvPr/>
            </p:nvSpPr>
            <p:spPr>
              <a:xfrm>
                <a:off x="902922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43" name="Parallelogram 242">
                <a:extLst>
                  <a:ext uri="{FF2B5EF4-FFF2-40B4-BE49-F238E27FC236}">
                    <a16:creationId xmlns:a16="http://schemas.microsoft.com/office/drawing/2014/main" id="{81A0B06F-6EF1-0746-9374-F51956B3370D}"/>
                  </a:ext>
                </a:extLst>
              </p:cNvPr>
              <p:cNvSpPr/>
              <p:nvPr/>
            </p:nvSpPr>
            <p:spPr>
              <a:xfrm>
                <a:off x="916838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44" name="Parallelogram 243">
                <a:extLst>
                  <a:ext uri="{FF2B5EF4-FFF2-40B4-BE49-F238E27FC236}">
                    <a16:creationId xmlns:a16="http://schemas.microsoft.com/office/drawing/2014/main" id="{D54D42BB-C08B-3243-9DDA-662D2EC3A47A}"/>
                  </a:ext>
                </a:extLst>
              </p:cNvPr>
              <p:cNvSpPr/>
              <p:nvPr/>
            </p:nvSpPr>
            <p:spPr>
              <a:xfrm>
                <a:off x="930449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45" name="Parallelogram 244">
                <a:extLst>
                  <a:ext uri="{FF2B5EF4-FFF2-40B4-BE49-F238E27FC236}">
                    <a16:creationId xmlns:a16="http://schemas.microsoft.com/office/drawing/2014/main" id="{3C101271-BD40-1E48-ADAE-59574BF0955F}"/>
                  </a:ext>
                </a:extLst>
              </p:cNvPr>
              <p:cNvSpPr/>
              <p:nvPr/>
            </p:nvSpPr>
            <p:spPr>
              <a:xfrm>
                <a:off x="9457850"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46" name="Parallelogram 245">
                <a:extLst>
                  <a:ext uri="{FF2B5EF4-FFF2-40B4-BE49-F238E27FC236}">
                    <a16:creationId xmlns:a16="http://schemas.microsoft.com/office/drawing/2014/main" id="{AAE02030-B869-024D-BFE1-581CDC872499}"/>
                  </a:ext>
                </a:extLst>
              </p:cNvPr>
              <p:cNvSpPr/>
              <p:nvPr/>
            </p:nvSpPr>
            <p:spPr>
              <a:xfrm>
                <a:off x="9597009"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47" name="Parallelogram 246">
                <a:extLst>
                  <a:ext uri="{FF2B5EF4-FFF2-40B4-BE49-F238E27FC236}">
                    <a16:creationId xmlns:a16="http://schemas.microsoft.com/office/drawing/2014/main" id="{1B7B9991-1098-C643-9D00-8B2BBA144BFE}"/>
                  </a:ext>
                </a:extLst>
              </p:cNvPr>
              <p:cNvSpPr/>
              <p:nvPr/>
            </p:nvSpPr>
            <p:spPr>
              <a:xfrm>
                <a:off x="9733121"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48" name="Parallelogram 247">
                <a:extLst>
                  <a:ext uri="{FF2B5EF4-FFF2-40B4-BE49-F238E27FC236}">
                    <a16:creationId xmlns:a16="http://schemas.microsoft.com/office/drawing/2014/main" id="{0C7B96FA-9031-E74F-8143-C517876A7795}"/>
                  </a:ext>
                </a:extLst>
              </p:cNvPr>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49" name="Parallelogram 248">
                <a:extLst>
                  <a:ext uri="{FF2B5EF4-FFF2-40B4-BE49-F238E27FC236}">
                    <a16:creationId xmlns:a16="http://schemas.microsoft.com/office/drawing/2014/main" id="{E570C30B-4A1A-F24E-B40E-A5CBAEC940E1}"/>
                  </a:ext>
                </a:extLst>
              </p:cNvPr>
              <p:cNvSpPr/>
              <p:nvPr/>
            </p:nvSpPr>
            <p:spPr>
              <a:xfrm>
                <a:off x="9327094" y="3727862"/>
                <a:ext cx="537972" cy="88762"/>
              </a:xfrm>
              <a:prstGeom prst="parallelogram">
                <a:avLst>
                  <a:gd name="adj" fmla="val 126110"/>
                </a:avLst>
              </a:prstGeom>
              <a:solidFill>
                <a:srgbClr val="EAF3E0"/>
              </a:solidFill>
              <a:ln w="12700">
                <a:solidFill>
                  <a:srgbClr val="D1EC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grpSp>
        <p:cxnSp>
          <p:nvCxnSpPr>
            <p:cNvPr id="148" name="Straight Connector 147">
              <a:extLst>
                <a:ext uri="{FF2B5EF4-FFF2-40B4-BE49-F238E27FC236}">
                  <a16:creationId xmlns:a16="http://schemas.microsoft.com/office/drawing/2014/main" id="{F78EE9D5-F549-BF41-B575-92B0311FB3DF}"/>
                </a:ext>
              </a:extLst>
            </p:cNvPr>
            <p:cNvCxnSpPr/>
            <p:nvPr/>
          </p:nvCxnSpPr>
          <p:spPr>
            <a:xfrm>
              <a:off x="6406552" y="4945013"/>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DAFB6888-A347-6A45-AFA3-8A5152D9BC74}"/>
                </a:ext>
              </a:extLst>
            </p:cNvPr>
            <p:cNvCxnSpPr/>
            <p:nvPr/>
          </p:nvCxnSpPr>
          <p:spPr>
            <a:xfrm>
              <a:off x="7256687" y="448737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DAF20DC3-5FF3-014E-952D-ABE1814E5EB4}"/>
                </a:ext>
              </a:extLst>
            </p:cNvPr>
            <p:cNvCxnSpPr/>
            <p:nvPr/>
          </p:nvCxnSpPr>
          <p:spPr>
            <a:xfrm>
              <a:off x="6284547" y="4502705"/>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1" name="Group 150">
              <a:extLst>
                <a:ext uri="{FF2B5EF4-FFF2-40B4-BE49-F238E27FC236}">
                  <a16:creationId xmlns:a16="http://schemas.microsoft.com/office/drawing/2014/main" id="{C3B76D60-75E7-7143-90C3-D72209AA5984}"/>
                </a:ext>
              </a:extLst>
            </p:cNvPr>
            <p:cNvGrpSpPr/>
            <p:nvPr/>
          </p:nvGrpSpPr>
          <p:grpSpPr>
            <a:xfrm>
              <a:off x="5728068" y="5415016"/>
              <a:ext cx="2267712" cy="438912"/>
              <a:chOff x="8036485" y="3390822"/>
              <a:chExt cx="2267712" cy="438912"/>
            </a:xfrm>
            <a:solidFill>
              <a:schemeClr val="bg1">
                <a:lumMod val="95000"/>
              </a:schemeClr>
            </a:solidFill>
          </p:grpSpPr>
          <p:sp>
            <p:nvSpPr>
              <p:cNvPr id="216" name="Parallelogram 215">
                <a:extLst>
                  <a:ext uri="{FF2B5EF4-FFF2-40B4-BE49-F238E27FC236}">
                    <a16:creationId xmlns:a16="http://schemas.microsoft.com/office/drawing/2014/main" id="{B7B04554-3F68-3E42-9C7A-04154B6A737F}"/>
                  </a:ext>
                </a:extLst>
              </p:cNvPr>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7" name="Parallelogram 216">
                <a:extLst>
                  <a:ext uri="{FF2B5EF4-FFF2-40B4-BE49-F238E27FC236}">
                    <a16:creationId xmlns:a16="http://schemas.microsoft.com/office/drawing/2014/main" id="{EB1C7048-15E2-A14E-A63E-FE9174CF0D04}"/>
                  </a:ext>
                </a:extLst>
              </p:cNvPr>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8" name="Parallelogram 217">
                <a:extLst>
                  <a:ext uri="{FF2B5EF4-FFF2-40B4-BE49-F238E27FC236}">
                    <a16:creationId xmlns:a16="http://schemas.microsoft.com/office/drawing/2014/main" id="{DE5B3C96-81F0-8D48-8FC4-05A660A876D1}"/>
                  </a:ext>
                </a:extLst>
              </p:cNvPr>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9" name="Parallelogram 218">
                <a:extLst>
                  <a:ext uri="{FF2B5EF4-FFF2-40B4-BE49-F238E27FC236}">
                    <a16:creationId xmlns:a16="http://schemas.microsoft.com/office/drawing/2014/main" id="{B517D83E-AF14-E347-A714-D05F6A0593E3}"/>
                  </a:ext>
                </a:extLst>
              </p:cNvPr>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0" name="Parallelogram 219">
                <a:extLst>
                  <a:ext uri="{FF2B5EF4-FFF2-40B4-BE49-F238E27FC236}">
                    <a16:creationId xmlns:a16="http://schemas.microsoft.com/office/drawing/2014/main" id="{FBA7798B-3ADF-A14C-9926-1A38B645973B}"/>
                  </a:ext>
                </a:extLst>
              </p:cNvPr>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1" name="Parallelogram 220">
                <a:extLst>
                  <a:ext uri="{FF2B5EF4-FFF2-40B4-BE49-F238E27FC236}">
                    <a16:creationId xmlns:a16="http://schemas.microsoft.com/office/drawing/2014/main" id="{B8550815-DEE8-0541-991F-106A6BB128A4}"/>
                  </a:ext>
                </a:extLst>
              </p:cNvPr>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2" name="Parallelogram 221">
                <a:extLst>
                  <a:ext uri="{FF2B5EF4-FFF2-40B4-BE49-F238E27FC236}">
                    <a16:creationId xmlns:a16="http://schemas.microsoft.com/office/drawing/2014/main" id="{696B5BAC-FC45-D045-BC3B-6CD07DE71ABF}"/>
                  </a:ext>
                </a:extLst>
              </p:cNvPr>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3" name="Parallelogram 222">
                <a:extLst>
                  <a:ext uri="{FF2B5EF4-FFF2-40B4-BE49-F238E27FC236}">
                    <a16:creationId xmlns:a16="http://schemas.microsoft.com/office/drawing/2014/main" id="{D55A39FC-4B74-0243-BC04-11C09FF6D5E8}"/>
                  </a:ext>
                </a:extLst>
              </p:cNvPr>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4" name="Parallelogram 223">
                <a:extLst>
                  <a:ext uri="{FF2B5EF4-FFF2-40B4-BE49-F238E27FC236}">
                    <a16:creationId xmlns:a16="http://schemas.microsoft.com/office/drawing/2014/main" id="{BFF997D8-D59B-EF41-87F7-05A1B5A5C0F8}"/>
                  </a:ext>
                </a:extLst>
              </p:cNvPr>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5" name="Parallelogram 224">
                <a:extLst>
                  <a:ext uri="{FF2B5EF4-FFF2-40B4-BE49-F238E27FC236}">
                    <a16:creationId xmlns:a16="http://schemas.microsoft.com/office/drawing/2014/main" id="{ECA17C2F-7602-5343-B9B6-AE357433B0E0}"/>
                  </a:ext>
                </a:extLst>
              </p:cNvPr>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6" name="Parallelogram 225">
                <a:extLst>
                  <a:ext uri="{FF2B5EF4-FFF2-40B4-BE49-F238E27FC236}">
                    <a16:creationId xmlns:a16="http://schemas.microsoft.com/office/drawing/2014/main" id="{486C5EA5-83DE-FC40-BD1B-5CD2FA6903CA}"/>
                  </a:ext>
                </a:extLst>
              </p:cNvPr>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7" name="Parallelogram 226">
                <a:extLst>
                  <a:ext uri="{FF2B5EF4-FFF2-40B4-BE49-F238E27FC236}">
                    <a16:creationId xmlns:a16="http://schemas.microsoft.com/office/drawing/2014/main" id="{ECE9B07E-C188-BA45-8AC4-2F571C2713BA}"/>
                  </a:ext>
                </a:extLst>
              </p:cNvPr>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8" name="Parallelogram 227">
                <a:extLst>
                  <a:ext uri="{FF2B5EF4-FFF2-40B4-BE49-F238E27FC236}">
                    <a16:creationId xmlns:a16="http://schemas.microsoft.com/office/drawing/2014/main" id="{E85FAD4A-BD35-B440-8707-782B8081452A}"/>
                  </a:ext>
                </a:extLst>
              </p:cNvPr>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9" name="Parallelogram 228">
                <a:extLst>
                  <a:ext uri="{FF2B5EF4-FFF2-40B4-BE49-F238E27FC236}">
                    <a16:creationId xmlns:a16="http://schemas.microsoft.com/office/drawing/2014/main" id="{773B5123-8823-A047-8D36-BC9F650DB11E}"/>
                  </a:ext>
                </a:extLst>
              </p:cNvPr>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0" name="Parallelogram 229">
                <a:extLst>
                  <a:ext uri="{FF2B5EF4-FFF2-40B4-BE49-F238E27FC236}">
                    <a16:creationId xmlns:a16="http://schemas.microsoft.com/office/drawing/2014/main" id="{F113926F-4368-2641-A8B1-1BDD66589974}"/>
                  </a:ext>
                </a:extLst>
              </p:cNvPr>
              <p:cNvSpPr/>
              <p:nvPr/>
            </p:nvSpPr>
            <p:spPr>
              <a:xfrm>
                <a:off x="9320786" y="3720006"/>
                <a:ext cx="555683" cy="96618"/>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1" name="Parallelogram 230">
                <a:extLst>
                  <a:ext uri="{FF2B5EF4-FFF2-40B4-BE49-F238E27FC236}">
                    <a16:creationId xmlns:a16="http://schemas.microsoft.com/office/drawing/2014/main" id="{E37B1F3B-D1C7-4647-80AF-91506793D965}"/>
                  </a:ext>
                </a:extLst>
              </p:cNvPr>
              <p:cNvSpPr/>
              <p:nvPr/>
            </p:nvSpPr>
            <p:spPr>
              <a:xfrm>
                <a:off x="8449689" y="3393281"/>
                <a:ext cx="566928" cy="109728"/>
              </a:xfrm>
              <a:prstGeom prst="parallelogram">
                <a:avLst>
                  <a:gd name="adj" fmla="val 126110"/>
                </a:avLst>
              </a:prstGeom>
              <a:solidFill>
                <a:schemeClr val="bg1">
                  <a:lumMod val="9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2" name="Parallelogram 231">
                <a:extLst>
                  <a:ext uri="{FF2B5EF4-FFF2-40B4-BE49-F238E27FC236}">
                    <a16:creationId xmlns:a16="http://schemas.microsoft.com/office/drawing/2014/main" id="{F5215DC8-BAE5-4D4D-BFD4-B4D32A93F63C}"/>
                  </a:ext>
                </a:extLst>
              </p:cNvPr>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grpSp>
        <p:cxnSp>
          <p:nvCxnSpPr>
            <p:cNvPr id="152" name="Straight Connector 151">
              <a:extLst>
                <a:ext uri="{FF2B5EF4-FFF2-40B4-BE49-F238E27FC236}">
                  <a16:creationId xmlns:a16="http://schemas.microsoft.com/office/drawing/2014/main" id="{EF865B02-0A3D-734F-8DAC-F45BCF0F461D}"/>
                </a:ext>
              </a:extLst>
            </p:cNvPr>
            <p:cNvCxnSpPr/>
            <p:nvPr/>
          </p:nvCxnSpPr>
          <p:spPr>
            <a:xfrm>
              <a:off x="6915100" y="448737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FB38BFD2-0BBC-5C45-B7B2-FE146EE6D75A}"/>
                </a:ext>
              </a:extLst>
            </p:cNvPr>
            <p:cNvCxnSpPr/>
            <p:nvPr/>
          </p:nvCxnSpPr>
          <p:spPr>
            <a:xfrm>
              <a:off x="5885086" y="4850957"/>
              <a:ext cx="0" cy="1165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247561DD-B0AF-8B48-B471-D694C53EC541}"/>
                </a:ext>
              </a:extLst>
            </p:cNvPr>
            <p:cNvCxnSpPr/>
            <p:nvPr/>
          </p:nvCxnSpPr>
          <p:spPr>
            <a:xfrm>
              <a:off x="6594536" y="448737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5" name="Group 154">
              <a:extLst>
                <a:ext uri="{FF2B5EF4-FFF2-40B4-BE49-F238E27FC236}">
                  <a16:creationId xmlns:a16="http://schemas.microsoft.com/office/drawing/2014/main" id="{E846951A-2256-6048-8DB2-E2692C26D1D7}"/>
                </a:ext>
              </a:extLst>
            </p:cNvPr>
            <p:cNvGrpSpPr/>
            <p:nvPr/>
          </p:nvGrpSpPr>
          <p:grpSpPr>
            <a:xfrm>
              <a:off x="5719049" y="4814099"/>
              <a:ext cx="2267712" cy="438912"/>
              <a:chOff x="8036485" y="3390822"/>
              <a:chExt cx="2267712" cy="438912"/>
            </a:xfrm>
            <a:solidFill>
              <a:schemeClr val="bg1">
                <a:lumMod val="95000"/>
              </a:schemeClr>
            </a:solidFill>
          </p:grpSpPr>
          <p:sp>
            <p:nvSpPr>
              <p:cNvPr id="199" name="Parallelogram 198">
                <a:extLst>
                  <a:ext uri="{FF2B5EF4-FFF2-40B4-BE49-F238E27FC236}">
                    <a16:creationId xmlns:a16="http://schemas.microsoft.com/office/drawing/2014/main" id="{5B93FC45-4341-CD48-A4E6-6093CCF37BE1}"/>
                  </a:ext>
                </a:extLst>
              </p:cNvPr>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0" name="Parallelogram 199">
                <a:extLst>
                  <a:ext uri="{FF2B5EF4-FFF2-40B4-BE49-F238E27FC236}">
                    <a16:creationId xmlns:a16="http://schemas.microsoft.com/office/drawing/2014/main" id="{F1548A2E-0B74-E84D-92F8-CCB84C5BAFF2}"/>
                  </a:ext>
                </a:extLst>
              </p:cNvPr>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1" name="Parallelogram 200">
                <a:extLst>
                  <a:ext uri="{FF2B5EF4-FFF2-40B4-BE49-F238E27FC236}">
                    <a16:creationId xmlns:a16="http://schemas.microsoft.com/office/drawing/2014/main" id="{5C190B25-D843-5F4D-9871-DFB88A090230}"/>
                  </a:ext>
                </a:extLst>
              </p:cNvPr>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2" name="Parallelogram 201">
                <a:extLst>
                  <a:ext uri="{FF2B5EF4-FFF2-40B4-BE49-F238E27FC236}">
                    <a16:creationId xmlns:a16="http://schemas.microsoft.com/office/drawing/2014/main" id="{13584132-9EA5-C34D-9122-23CAEFFFA43A}"/>
                  </a:ext>
                </a:extLst>
              </p:cNvPr>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3" name="Parallelogram 202">
                <a:extLst>
                  <a:ext uri="{FF2B5EF4-FFF2-40B4-BE49-F238E27FC236}">
                    <a16:creationId xmlns:a16="http://schemas.microsoft.com/office/drawing/2014/main" id="{F323C35D-25D1-F242-AB93-E0B3AC928C0C}"/>
                  </a:ext>
                </a:extLst>
              </p:cNvPr>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4" name="Parallelogram 203">
                <a:extLst>
                  <a:ext uri="{FF2B5EF4-FFF2-40B4-BE49-F238E27FC236}">
                    <a16:creationId xmlns:a16="http://schemas.microsoft.com/office/drawing/2014/main" id="{53CFFC6C-11A9-3D40-8BE3-EFCB1C5B53C0}"/>
                  </a:ext>
                </a:extLst>
              </p:cNvPr>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5" name="Parallelogram 204">
                <a:extLst>
                  <a:ext uri="{FF2B5EF4-FFF2-40B4-BE49-F238E27FC236}">
                    <a16:creationId xmlns:a16="http://schemas.microsoft.com/office/drawing/2014/main" id="{3407E603-2BAD-C64B-B5C5-C6A22BEA0703}"/>
                  </a:ext>
                </a:extLst>
              </p:cNvPr>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6" name="Parallelogram 205">
                <a:extLst>
                  <a:ext uri="{FF2B5EF4-FFF2-40B4-BE49-F238E27FC236}">
                    <a16:creationId xmlns:a16="http://schemas.microsoft.com/office/drawing/2014/main" id="{202861B8-A342-6546-A84E-A88096A1D15A}"/>
                  </a:ext>
                </a:extLst>
              </p:cNvPr>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7" name="Parallelogram 206">
                <a:extLst>
                  <a:ext uri="{FF2B5EF4-FFF2-40B4-BE49-F238E27FC236}">
                    <a16:creationId xmlns:a16="http://schemas.microsoft.com/office/drawing/2014/main" id="{47F5BD20-4A43-4D4D-B415-F92C4ABC2E37}"/>
                  </a:ext>
                </a:extLst>
              </p:cNvPr>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8" name="Parallelogram 207">
                <a:extLst>
                  <a:ext uri="{FF2B5EF4-FFF2-40B4-BE49-F238E27FC236}">
                    <a16:creationId xmlns:a16="http://schemas.microsoft.com/office/drawing/2014/main" id="{8D473250-C797-1842-A3DF-14F623B5A9F3}"/>
                  </a:ext>
                </a:extLst>
              </p:cNvPr>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9" name="Parallelogram 208">
                <a:extLst>
                  <a:ext uri="{FF2B5EF4-FFF2-40B4-BE49-F238E27FC236}">
                    <a16:creationId xmlns:a16="http://schemas.microsoft.com/office/drawing/2014/main" id="{0B7F3A52-5A6E-F74A-B8C9-AC811E2C1225}"/>
                  </a:ext>
                </a:extLst>
              </p:cNvPr>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0" name="Parallelogram 209">
                <a:extLst>
                  <a:ext uri="{FF2B5EF4-FFF2-40B4-BE49-F238E27FC236}">
                    <a16:creationId xmlns:a16="http://schemas.microsoft.com/office/drawing/2014/main" id="{83B22D50-50F0-D645-8994-A2E5315234E9}"/>
                  </a:ext>
                </a:extLst>
              </p:cNvPr>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1" name="Parallelogram 210">
                <a:extLst>
                  <a:ext uri="{FF2B5EF4-FFF2-40B4-BE49-F238E27FC236}">
                    <a16:creationId xmlns:a16="http://schemas.microsoft.com/office/drawing/2014/main" id="{20AF859D-6225-8041-8900-8AD7312EFA24}"/>
                  </a:ext>
                </a:extLst>
              </p:cNvPr>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2" name="Parallelogram 211">
                <a:extLst>
                  <a:ext uri="{FF2B5EF4-FFF2-40B4-BE49-F238E27FC236}">
                    <a16:creationId xmlns:a16="http://schemas.microsoft.com/office/drawing/2014/main" id="{D729954E-105A-EE4A-9E44-98006097341B}"/>
                  </a:ext>
                </a:extLst>
              </p:cNvPr>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3" name="Parallelogram 212">
                <a:extLst>
                  <a:ext uri="{FF2B5EF4-FFF2-40B4-BE49-F238E27FC236}">
                    <a16:creationId xmlns:a16="http://schemas.microsoft.com/office/drawing/2014/main" id="{A15C7014-6464-024D-8B03-C9CBC96CEAA3}"/>
                  </a:ext>
                </a:extLst>
              </p:cNvPr>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4" name="Parallelogram 213">
                <a:extLst>
                  <a:ext uri="{FF2B5EF4-FFF2-40B4-BE49-F238E27FC236}">
                    <a16:creationId xmlns:a16="http://schemas.microsoft.com/office/drawing/2014/main" id="{0F8F3816-8651-2944-909E-262FC75348F8}"/>
                  </a:ext>
                </a:extLst>
              </p:cNvPr>
              <p:cNvSpPr/>
              <p:nvPr/>
            </p:nvSpPr>
            <p:spPr>
              <a:xfrm>
                <a:off x="9320786" y="3722627"/>
                <a:ext cx="550640" cy="9021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5" name="Parallelogram 214">
                <a:extLst>
                  <a:ext uri="{FF2B5EF4-FFF2-40B4-BE49-F238E27FC236}">
                    <a16:creationId xmlns:a16="http://schemas.microsoft.com/office/drawing/2014/main" id="{9FD3D8EB-B714-3840-AF8F-04674855669E}"/>
                  </a:ext>
                </a:extLst>
              </p:cNvPr>
              <p:cNvSpPr/>
              <p:nvPr/>
            </p:nvSpPr>
            <p:spPr>
              <a:xfrm>
                <a:off x="8449689" y="3393281"/>
                <a:ext cx="566928" cy="109728"/>
              </a:xfrm>
              <a:prstGeom prst="parallelogram">
                <a:avLst>
                  <a:gd name="adj" fmla="val 126110"/>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grpSp>
        <p:cxnSp>
          <p:nvCxnSpPr>
            <p:cNvPr id="156" name="Straight Connector 155">
              <a:extLst>
                <a:ext uri="{FF2B5EF4-FFF2-40B4-BE49-F238E27FC236}">
                  <a16:creationId xmlns:a16="http://schemas.microsoft.com/office/drawing/2014/main" id="{61ABA5FF-0AC9-CA45-A2E1-49DEFB9A6729}"/>
                </a:ext>
              </a:extLst>
            </p:cNvPr>
            <p:cNvCxnSpPr/>
            <p:nvPr/>
          </p:nvCxnSpPr>
          <p:spPr>
            <a:xfrm>
              <a:off x="5725461" y="4930815"/>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C696F13-018A-804A-80DB-3AB5197DF379}"/>
                </a:ext>
              </a:extLst>
            </p:cNvPr>
            <p:cNvCxnSpPr/>
            <p:nvPr/>
          </p:nvCxnSpPr>
          <p:spPr>
            <a:xfrm>
              <a:off x="6095294" y="4940340"/>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0B9E8A13-9453-AC4A-AAC2-7C7BF79292F0}"/>
                </a:ext>
              </a:extLst>
            </p:cNvPr>
            <p:cNvCxnSpPr/>
            <p:nvPr/>
          </p:nvCxnSpPr>
          <p:spPr>
            <a:xfrm>
              <a:off x="6510453" y="4940340"/>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90592A01-9F7A-F141-81D3-6C300FC310EE}"/>
                </a:ext>
              </a:extLst>
            </p:cNvPr>
            <p:cNvCxnSpPr/>
            <p:nvPr/>
          </p:nvCxnSpPr>
          <p:spPr>
            <a:xfrm>
              <a:off x="6957142" y="4940340"/>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D09FBEF-B3AE-DE4C-BFB5-FE745BAA83DD}"/>
                </a:ext>
              </a:extLst>
            </p:cNvPr>
            <p:cNvCxnSpPr/>
            <p:nvPr/>
          </p:nvCxnSpPr>
          <p:spPr>
            <a:xfrm>
              <a:off x="7414342" y="4940340"/>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26002D6-4939-7243-A00B-A95707F2E1F6}"/>
                </a:ext>
              </a:extLst>
            </p:cNvPr>
            <p:cNvCxnSpPr/>
            <p:nvPr/>
          </p:nvCxnSpPr>
          <p:spPr>
            <a:xfrm>
              <a:off x="7751975" y="4668337"/>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ACC132E8-D262-6A44-8A18-6B32D1E195E5}"/>
                </a:ext>
              </a:extLst>
            </p:cNvPr>
            <p:cNvCxnSpPr/>
            <p:nvPr/>
          </p:nvCxnSpPr>
          <p:spPr>
            <a:xfrm>
              <a:off x="7882053" y="457773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02D1B4EE-B40B-E443-9D77-BCF1A4B8279A}"/>
                </a:ext>
              </a:extLst>
            </p:cNvPr>
            <p:cNvCxnSpPr/>
            <p:nvPr/>
          </p:nvCxnSpPr>
          <p:spPr>
            <a:xfrm>
              <a:off x="7982605" y="448737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9AD76621-9EDF-2A4E-ADB4-39BD28167E4A}"/>
                </a:ext>
              </a:extLst>
            </p:cNvPr>
            <p:cNvCxnSpPr/>
            <p:nvPr/>
          </p:nvCxnSpPr>
          <p:spPr>
            <a:xfrm>
              <a:off x="6218525" y="5239479"/>
              <a:ext cx="421"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4F5293B9-26F1-ED48-A952-15491F0B29FF}"/>
                </a:ext>
              </a:extLst>
            </p:cNvPr>
            <p:cNvCxnSpPr/>
            <p:nvPr/>
          </p:nvCxnSpPr>
          <p:spPr>
            <a:xfrm flipH="1">
              <a:off x="6401457" y="5239479"/>
              <a:ext cx="2337"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49E47CF0-5628-BA46-8619-C99E75D866FE}"/>
                </a:ext>
              </a:extLst>
            </p:cNvPr>
            <p:cNvCxnSpPr/>
            <p:nvPr/>
          </p:nvCxnSpPr>
          <p:spPr>
            <a:xfrm>
              <a:off x="6594536" y="5283738"/>
              <a:ext cx="0" cy="436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9DF4F2C6-0692-2941-B562-CD1417E6A5F1}"/>
                </a:ext>
              </a:extLst>
            </p:cNvPr>
            <p:cNvCxnSpPr/>
            <p:nvPr/>
          </p:nvCxnSpPr>
          <p:spPr>
            <a:xfrm>
              <a:off x="6915100" y="5366801"/>
              <a:ext cx="0" cy="353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1448FD8A-C47E-504A-9F32-15DCCFE97942}"/>
                </a:ext>
              </a:extLst>
            </p:cNvPr>
            <p:cNvCxnSpPr/>
            <p:nvPr/>
          </p:nvCxnSpPr>
          <p:spPr>
            <a:xfrm>
              <a:off x="6745380" y="5244989"/>
              <a:ext cx="0" cy="291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04809550-9F15-AA47-8B12-4A194081C878}"/>
                </a:ext>
              </a:extLst>
            </p:cNvPr>
            <p:cNvCxnSpPr/>
            <p:nvPr/>
          </p:nvCxnSpPr>
          <p:spPr>
            <a:xfrm flipH="1">
              <a:off x="7016018" y="5239479"/>
              <a:ext cx="516"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056F8CA7-2D58-E448-9BDD-5A4AFAEF52E1}"/>
                </a:ext>
              </a:extLst>
            </p:cNvPr>
            <p:cNvCxnSpPr/>
            <p:nvPr/>
          </p:nvCxnSpPr>
          <p:spPr>
            <a:xfrm>
              <a:off x="7256687" y="5239479"/>
              <a:ext cx="0"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B599C4D-E3F7-D14F-A457-FAA1A0CC0C16}"/>
                </a:ext>
              </a:extLst>
            </p:cNvPr>
            <p:cNvCxnSpPr/>
            <p:nvPr/>
          </p:nvCxnSpPr>
          <p:spPr>
            <a:xfrm>
              <a:off x="7256687" y="5861138"/>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1EC11310-8675-2E4F-881E-E78EADDC6CF1}"/>
                </a:ext>
              </a:extLst>
            </p:cNvPr>
            <p:cNvCxnSpPr/>
            <p:nvPr/>
          </p:nvCxnSpPr>
          <p:spPr>
            <a:xfrm>
              <a:off x="6915100" y="5861138"/>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C4BDF68B-B54C-2F41-957F-0A06640887EC}"/>
                </a:ext>
              </a:extLst>
            </p:cNvPr>
            <p:cNvCxnSpPr/>
            <p:nvPr/>
          </p:nvCxnSpPr>
          <p:spPr>
            <a:xfrm>
              <a:off x="6594536" y="5861138"/>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FAE1AA9-03A0-2A43-A084-E02D25E4AE1F}"/>
                </a:ext>
              </a:extLst>
            </p:cNvPr>
            <p:cNvCxnSpPr/>
            <p:nvPr/>
          </p:nvCxnSpPr>
          <p:spPr>
            <a:xfrm>
              <a:off x="6218525" y="5861138"/>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E5C67B5-D0E9-D14B-AB09-7A2A2954EF2E}"/>
                </a:ext>
              </a:extLst>
            </p:cNvPr>
            <p:cNvCxnSpPr/>
            <p:nvPr/>
          </p:nvCxnSpPr>
          <p:spPr>
            <a:xfrm>
              <a:off x="7256687" y="4940340"/>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C69F5E84-39D6-D24D-8921-D689BEE33383}"/>
                </a:ext>
              </a:extLst>
            </p:cNvPr>
            <p:cNvCxnSpPr/>
            <p:nvPr/>
          </p:nvCxnSpPr>
          <p:spPr>
            <a:xfrm>
              <a:off x="7016018" y="4944419"/>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7BF8F94-D161-5C43-9E2E-5911CFB0A5EA}"/>
                </a:ext>
              </a:extLst>
            </p:cNvPr>
            <p:cNvCxnSpPr/>
            <p:nvPr/>
          </p:nvCxnSpPr>
          <p:spPr>
            <a:xfrm>
              <a:off x="6750475" y="4945582"/>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54CE2B5B-A7DD-5D43-9E64-D2E03B1EBE70}"/>
                </a:ext>
              </a:extLst>
            </p:cNvPr>
            <p:cNvCxnSpPr/>
            <p:nvPr/>
          </p:nvCxnSpPr>
          <p:spPr>
            <a:xfrm>
              <a:off x="6218525" y="4944419"/>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0B03D670-3BC5-DF45-9ADC-979FC88B2176}"/>
                </a:ext>
              </a:extLst>
            </p:cNvPr>
            <p:cNvSpPr txBox="1"/>
            <p:nvPr/>
          </p:nvSpPr>
          <p:spPr>
            <a:xfrm>
              <a:off x="6140312" y="4099745"/>
              <a:ext cx="1985653" cy="448439"/>
            </a:xfrm>
            <a:prstGeom prst="rect">
              <a:avLst/>
            </a:prstGeom>
            <a:noFill/>
          </p:spPr>
          <p:txBody>
            <a:bodyPr wrap="square" rtlCol="0">
              <a:spAutoFit/>
            </a:bodyPr>
            <a:lstStyle/>
            <a:p>
              <a:pPr algn="r">
                <a:defRPr/>
              </a:pPr>
              <a:r>
                <a:rPr lang="en-US" i="1" dirty="0">
                  <a:solidFill>
                    <a:srgbClr val="000000">
                      <a:lumMod val="75000"/>
                      <a:lumOff val="25000"/>
                    </a:srgbClr>
                  </a:solidFill>
                  <a:latin typeface="Calibri" charset="0"/>
                  <a:ea typeface="Calibri" charset="0"/>
                  <a:cs typeface="Calibri" charset="0"/>
                </a:rPr>
                <a:t>DRAM Layers</a:t>
              </a:r>
            </a:p>
          </p:txBody>
        </p:sp>
        <p:sp>
          <p:nvSpPr>
            <p:cNvPr id="180" name="TextBox 179">
              <a:extLst>
                <a:ext uri="{FF2B5EF4-FFF2-40B4-BE49-F238E27FC236}">
                  <a16:creationId xmlns:a16="http://schemas.microsoft.com/office/drawing/2014/main" id="{03E166C6-8C03-D740-8A1D-46838A2B4C7F}"/>
                </a:ext>
              </a:extLst>
            </p:cNvPr>
            <p:cNvSpPr txBox="1"/>
            <p:nvPr/>
          </p:nvSpPr>
          <p:spPr>
            <a:xfrm>
              <a:off x="5607436" y="6078781"/>
              <a:ext cx="1803371" cy="448439"/>
            </a:xfrm>
            <a:prstGeom prst="rect">
              <a:avLst/>
            </a:prstGeom>
            <a:noFill/>
          </p:spPr>
          <p:txBody>
            <a:bodyPr wrap="square" rtlCol="0">
              <a:spAutoFit/>
            </a:bodyPr>
            <a:lstStyle/>
            <a:p>
              <a:pPr>
                <a:defRPr/>
              </a:pPr>
              <a:r>
                <a:rPr lang="en-US" i="1" dirty="0">
                  <a:solidFill>
                    <a:srgbClr val="538234"/>
                  </a:solidFill>
                  <a:latin typeface="Calibri" charset="0"/>
                  <a:ea typeface="Calibri" charset="0"/>
                  <a:cs typeface="Calibri" charset="0"/>
                </a:rPr>
                <a:t>Logic Layer</a:t>
              </a:r>
            </a:p>
          </p:txBody>
        </p:sp>
        <p:grpSp>
          <p:nvGrpSpPr>
            <p:cNvPr id="181" name="Group 180">
              <a:extLst>
                <a:ext uri="{FF2B5EF4-FFF2-40B4-BE49-F238E27FC236}">
                  <a16:creationId xmlns:a16="http://schemas.microsoft.com/office/drawing/2014/main" id="{9C460842-909B-3A4C-898D-D2D7DC8DB488}"/>
                </a:ext>
              </a:extLst>
            </p:cNvPr>
            <p:cNvGrpSpPr/>
            <p:nvPr/>
          </p:nvGrpSpPr>
          <p:grpSpPr>
            <a:xfrm>
              <a:off x="5724047" y="4489194"/>
              <a:ext cx="2267712" cy="438912"/>
              <a:chOff x="8036485" y="3390822"/>
              <a:chExt cx="2267712" cy="438912"/>
            </a:xfrm>
            <a:solidFill>
              <a:schemeClr val="bg1">
                <a:lumMod val="95000"/>
              </a:schemeClr>
            </a:solidFill>
          </p:grpSpPr>
          <p:sp>
            <p:nvSpPr>
              <p:cNvPr id="182" name="Parallelogram 181">
                <a:extLst>
                  <a:ext uri="{FF2B5EF4-FFF2-40B4-BE49-F238E27FC236}">
                    <a16:creationId xmlns:a16="http://schemas.microsoft.com/office/drawing/2014/main" id="{C9704BE3-79D0-C24C-8CBD-7978EF9D61A3}"/>
                  </a:ext>
                </a:extLst>
              </p:cNvPr>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3" name="Parallelogram 182">
                <a:extLst>
                  <a:ext uri="{FF2B5EF4-FFF2-40B4-BE49-F238E27FC236}">
                    <a16:creationId xmlns:a16="http://schemas.microsoft.com/office/drawing/2014/main" id="{2BE61748-B383-5E43-B5AA-6F2F4150ABDC}"/>
                  </a:ext>
                </a:extLst>
              </p:cNvPr>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4" name="Parallelogram 183">
                <a:extLst>
                  <a:ext uri="{FF2B5EF4-FFF2-40B4-BE49-F238E27FC236}">
                    <a16:creationId xmlns:a16="http://schemas.microsoft.com/office/drawing/2014/main" id="{547E3EE7-94E6-FD4A-9B82-492F9631846D}"/>
                  </a:ext>
                </a:extLst>
              </p:cNvPr>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5" name="Parallelogram 184">
                <a:extLst>
                  <a:ext uri="{FF2B5EF4-FFF2-40B4-BE49-F238E27FC236}">
                    <a16:creationId xmlns:a16="http://schemas.microsoft.com/office/drawing/2014/main" id="{3BFF1EAF-A94E-C44C-B757-0303DE5081C3}"/>
                  </a:ext>
                </a:extLst>
              </p:cNvPr>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6" name="Parallelogram 185">
                <a:extLst>
                  <a:ext uri="{FF2B5EF4-FFF2-40B4-BE49-F238E27FC236}">
                    <a16:creationId xmlns:a16="http://schemas.microsoft.com/office/drawing/2014/main" id="{083839CD-48EA-EB42-AF3A-AF100C9C7D85}"/>
                  </a:ext>
                </a:extLst>
              </p:cNvPr>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7" name="Parallelogram 186">
                <a:extLst>
                  <a:ext uri="{FF2B5EF4-FFF2-40B4-BE49-F238E27FC236}">
                    <a16:creationId xmlns:a16="http://schemas.microsoft.com/office/drawing/2014/main" id="{37F3F971-F522-6848-9ACD-5B51F611A95A}"/>
                  </a:ext>
                </a:extLst>
              </p:cNvPr>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8" name="Parallelogram 187">
                <a:extLst>
                  <a:ext uri="{FF2B5EF4-FFF2-40B4-BE49-F238E27FC236}">
                    <a16:creationId xmlns:a16="http://schemas.microsoft.com/office/drawing/2014/main" id="{B9170107-5C18-0049-883F-AFE7946CB645}"/>
                  </a:ext>
                </a:extLst>
              </p:cNvPr>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9" name="Parallelogram 188">
                <a:extLst>
                  <a:ext uri="{FF2B5EF4-FFF2-40B4-BE49-F238E27FC236}">
                    <a16:creationId xmlns:a16="http://schemas.microsoft.com/office/drawing/2014/main" id="{DDD30612-ACEF-E144-884D-C080BAC945D2}"/>
                  </a:ext>
                </a:extLst>
              </p:cNvPr>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0" name="Parallelogram 189">
                <a:extLst>
                  <a:ext uri="{FF2B5EF4-FFF2-40B4-BE49-F238E27FC236}">
                    <a16:creationId xmlns:a16="http://schemas.microsoft.com/office/drawing/2014/main" id="{33D6D0E0-26C5-524B-AC25-A9138D5271E9}"/>
                  </a:ext>
                </a:extLst>
              </p:cNvPr>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1" name="Parallelogram 190">
                <a:extLst>
                  <a:ext uri="{FF2B5EF4-FFF2-40B4-BE49-F238E27FC236}">
                    <a16:creationId xmlns:a16="http://schemas.microsoft.com/office/drawing/2014/main" id="{DCAADA8F-BF52-7247-BA51-A410F3792871}"/>
                  </a:ext>
                </a:extLst>
              </p:cNvPr>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2" name="Parallelogram 191">
                <a:extLst>
                  <a:ext uri="{FF2B5EF4-FFF2-40B4-BE49-F238E27FC236}">
                    <a16:creationId xmlns:a16="http://schemas.microsoft.com/office/drawing/2014/main" id="{92C66DDE-4D14-2542-9BE3-5BDDC2982741}"/>
                  </a:ext>
                </a:extLst>
              </p:cNvPr>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3" name="Parallelogram 192">
                <a:extLst>
                  <a:ext uri="{FF2B5EF4-FFF2-40B4-BE49-F238E27FC236}">
                    <a16:creationId xmlns:a16="http://schemas.microsoft.com/office/drawing/2014/main" id="{6D788FF1-2CF6-FB49-BA50-4CCB95C79D47}"/>
                  </a:ext>
                </a:extLst>
              </p:cNvPr>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4" name="Parallelogram 193">
                <a:extLst>
                  <a:ext uri="{FF2B5EF4-FFF2-40B4-BE49-F238E27FC236}">
                    <a16:creationId xmlns:a16="http://schemas.microsoft.com/office/drawing/2014/main" id="{F4CBB2DF-82DA-BA40-A3DC-9127E87D3CDD}"/>
                  </a:ext>
                </a:extLst>
              </p:cNvPr>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5" name="Parallelogram 194">
                <a:extLst>
                  <a:ext uri="{FF2B5EF4-FFF2-40B4-BE49-F238E27FC236}">
                    <a16:creationId xmlns:a16="http://schemas.microsoft.com/office/drawing/2014/main" id="{71F7EEDB-AA57-6449-A450-9C6AE3C61E56}"/>
                  </a:ext>
                </a:extLst>
              </p:cNvPr>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6" name="Parallelogram 195">
                <a:extLst>
                  <a:ext uri="{FF2B5EF4-FFF2-40B4-BE49-F238E27FC236}">
                    <a16:creationId xmlns:a16="http://schemas.microsoft.com/office/drawing/2014/main" id="{E28EA99F-E25D-114F-89A5-C64941F4770B}"/>
                  </a:ext>
                </a:extLst>
              </p:cNvPr>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7" name="Parallelogram 196">
                <a:extLst>
                  <a:ext uri="{FF2B5EF4-FFF2-40B4-BE49-F238E27FC236}">
                    <a16:creationId xmlns:a16="http://schemas.microsoft.com/office/drawing/2014/main" id="{DBD6F08C-9313-D84F-9122-CABBACDB2291}"/>
                  </a:ext>
                </a:extLst>
              </p:cNvPr>
              <p:cNvSpPr/>
              <p:nvPr/>
            </p:nvSpPr>
            <p:spPr>
              <a:xfrm>
                <a:off x="9320786" y="3721982"/>
                <a:ext cx="554661" cy="97305"/>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8" name="Parallelogram 197">
                <a:extLst>
                  <a:ext uri="{FF2B5EF4-FFF2-40B4-BE49-F238E27FC236}">
                    <a16:creationId xmlns:a16="http://schemas.microsoft.com/office/drawing/2014/main" id="{0DA21595-25CB-C549-B79A-DD0FA3C8F2BF}"/>
                  </a:ext>
                </a:extLst>
              </p:cNvPr>
              <p:cNvSpPr/>
              <p:nvPr/>
            </p:nvSpPr>
            <p:spPr>
              <a:xfrm>
                <a:off x="8460845" y="3397123"/>
                <a:ext cx="555772" cy="10588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grpSp>
      </p:grpSp>
    </p:spTree>
    <p:extLst>
      <p:ext uri="{BB962C8B-B14F-4D97-AF65-F5344CB8AC3E}">
        <p14:creationId xmlns:p14="http://schemas.microsoft.com/office/powerpoint/2010/main" val="362730377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6D10F-F80A-7C44-BE64-97E1A59CB31A}"/>
              </a:ext>
            </a:extLst>
          </p:cNvPr>
          <p:cNvSpPr>
            <a:spLocks noGrp="1"/>
          </p:cNvSpPr>
          <p:nvPr>
            <p:ph type="title"/>
          </p:nvPr>
        </p:nvSpPr>
        <p:spPr/>
        <p:txBody>
          <a:bodyPr/>
          <a:lstStyle/>
          <a:p>
            <a:r>
              <a:rPr lang="en-US" dirty="0"/>
              <a:t>New Bottleneck: Filtering (Pre-Alignment) </a:t>
            </a:r>
          </a:p>
        </p:txBody>
      </p:sp>
      <p:sp>
        <p:nvSpPr>
          <p:cNvPr id="3" name="Content Placeholder 2">
            <a:extLst>
              <a:ext uri="{FF2B5EF4-FFF2-40B4-BE49-F238E27FC236}">
                <a16:creationId xmlns:a16="http://schemas.microsoft.com/office/drawing/2014/main" id="{AC397D3F-62B4-3849-9339-7FB0122971DD}"/>
              </a:ext>
            </a:extLst>
          </p:cNvPr>
          <p:cNvSpPr>
            <a:spLocks noGrp="1"/>
          </p:cNvSpPr>
          <p:nvPr>
            <p:ph idx="1"/>
          </p:nvPr>
        </p:nvSpPr>
        <p:spPr>
          <a:xfrm>
            <a:off x="228600" y="1113656"/>
            <a:ext cx="8610600" cy="5339680"/>
          </a:xfrm>
        </p:spPr>
        <p:txBody>
          <a:bodyPr/>
          <a:lstStyle/>
          <a:p>
            <a:pPr marL="0" indent="0">
              <a:buNone/>
            </a:pPr>
            <a:r>
              <a:rPr lang="en-US" dirty="0"/>
              <a:t>    </a:t>
            </a:r>
            <a:r>
              <a:rPr lang="en-US" dirty="0">
                <a:solidFill>
                  <a:srgbClr val="0000FF"/>
                </a:solidFill>
              </a:rPr>
              <a:t>Sequencing</a:t>
            </a:r>
            <a:r>
              <a:rPr lang="en-US" dirty="0"/>
              <a:t> generates many reads, each of which potentially mapping to many locations</a:t>
            </a:r>
          </a:p>
          <a:p>
            <a:pPr marL="0" indent="0">
              <a:buNone/>
            </a:pPr>
            <a:r>
              <a:rPr lang="en-US" dirty="0"/>
              <a:t>    </a:t>
            </a:r>
            <a:r>
              <a:rPr lang="en-US" dirty="0">
                <a:sym typeface="Wingdings" pitchFamily="2" charset="2"/>
              </a:rPr>
              <a:t></a:t>
            </a:r>
          </a:p>
          <a:p>
            <a:pPr marL="0" indent="0">
              <a:buNone/>
            </a:pPr>
            <a:r>
              <a:rPr lang="en-US" dirty="0">
                <a:sym typeface="Wingdings" pitchFamily="2" charset="2"/>
              </a:rPr>
              <a:t>    </a:t>
            </a:r>
            <a:r>
              <a:rPr lang="en-US" dirty="0">
                <a:solidFill>
                  <a:srgbClr val="0000FF"/>
                </a:solidFill>
                <a:sym typeface="Wingdings" pitchFamily="2" charset="2"/>
              </a:rPr>
              <a:t>Filtering (Pre-alignment) </a:t>
            </a:r>
            <a:r>
              <a:rPr lang="en-US" dirty="0">
                <a:sym typeface="Wingdings" pitchFamily="2" charset="2"/>
              </a:rPr>
              <a:t>eliminates the need to verify/align read to invalid mapping locations</a:t>
            </a:r>
          </a:p>
          <a:p>
            <a:pPr marL="0" indent="0">
              <a:buNone/>
            </a:pPr>
            <a:r>
              <a:rPr lang="en-US" dirty="0">
                <a:sym typeface="Wingdings" pitchFamily="2" charset="2"/>
              </a:rPr>
              <a:t>    </a:t>
            </a:r>
          </a:p>
          <a:p>
            <a:pPr marL="0" indent="0">
              <a:buNone/>
            </a:pPr>
            <a:r>
              <a:rPr lang="en-US" dirty="0">
                <a:sym typeface="Wingdings" pitchFamily="2" charset="2"/>
              </a:rPr>
              <a:t>    </a:t>
            </a:r>
            <a:r>
              <a:rPr lang="en-US" dirty="0">
                <a:solidFill>
                  <a:srgbClr val="0000FF"/>
                </a:solidFill>
                <a:sym typeface="Wingdings" pitchFamily="2" charset="2"/>
              </a:rPr>
              <a:t>Alignment/verification </a:t>
            </a:r>
            <a:r>
              <a:rPr lang="en-US" dirty="0">
                <a:sym typeface="Wingdings" pitchFamily="2" charset="2"/>
              </a:rPr>
              <a:t>(costly edit distance computation) is performed </a:t>
            </a:r>
            <a:r>
              <a:rPr lang="en-US" b="1" dirty="0">
                <a:sym typeface="Wingdings" pitchFamily="2" charset="2"/>
              </a:rPr>
              <a:t>only</a:t>
            </a:r>
            <a:r>
              <a:rPr lang="en-US" dirty="0">
                <a:sym typeface="Wingdings" pitchFamily="2" charset="2"/>
              </a:rPr>
              <a:t> on reads that pass the filter</a:t>
            </a:r>
          </a:p>
          <a:p>
            <a:pPr marL="0" indent="0">
              <a:buNone/>
            </a:pPr>
            <a:endParaRPr lang="en-US" dirty="0">
              <a:sym typeface="Wingdings" pitchFamily="2" charset="2"/>
            </a:endParaRPr>
          </a:p>
          <a:p>
            <a:r>
              <a:rPr lang="en-US" dirty="0">
                <a:solidFill>
                  <a:srgbClr val="FF0000"/>
                </a:solidFill>
                <a:sym typeface="Wingdings" pitchFamily="2" charset="2"/>
              </a:rPr>
              <a:t>New bottleneck in read mapping becomes the “filtering (pre-alignment)” step</a:t>
            </a:r>
          </a:p>
          <a:p>
            <a:pPr lvl="1"/>
            <a:endParaRPr lang="en-US" dirty="0"/>
          </a:p>
        </p:txBody>
      </p:sp>
      <p:sp>
        <p:nvSpPr>
          <p:cNvPr id="4" name="Slide Number Placeholder 3">
            <a:extLst>
              <a:ext uri="{FF2B5EF4-FFF2-40B4-BE49-F238E27FC236}">
                <a16:creationId xmlns:a16="http://schemas.microsoft.com/office/drawing/2014/main" id="{18D7025E-2F9E-0843-B00B-20AC22F13596}"/>
              </a:ext>
            </a:extLst>
          </p:cNvPr>
          <p:cNvSpPr>
            <a:spLocks noGrp="1"/>
          </p:cNvSpPr>
          <p:nvPr>
            <p:ph type="sldNum" sz="quarter" idx="11"/>
          </p:nvPr>
        </p:nvSpPr>
        <p:spPr/>
        <p:txBody>
          <a:bodyPr/>
          <a:lstStyle/>
          <a:p>
            <a:fld id="{323594FA-E141-4234-AE05-360401972BE7}" type="slidenum">
              <a:rPr lang="en-US" altLang="en-US" smtClean="0"/>
              <a:pPr/>
              <a:t>87</a:t>
            </a:fld>
            <a:endParaRPr lang="en-US" altLang="en-US"/>
          </a:p>
        </p:txBody>
      </p:sp>
    </p:spTree>
    <p:extLst>
      <p:ext uri="{BB962C8B-B14F-4D97-AF65-F5344CB8AC3E}">
        <p14:creationId xmlns:p14="http://schemas.microsoft.com/office/powerpoint/2010/main" val="3522134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F82E-640E-AA4A-BA41-BA930D185510}"/>
              </a:ext>
            </a:extLst>
          </p:cNvPr>
          <p:cNvSpPr>
            <a:spLocks noGrp="1"/>
          </p:cNvSpPr>
          <p:nvPr>
            <p:ph type="title"/>
          </p:nvPr>
        </p:nvSpPr>
        <p:spPr>
          <a:xfrm>
            <a:off x="228600" y="152400"/>
            <a:ext cx="8807848" cy="756320"/>
          </a:xfrm>
        </p:spPr>
        <p:txBody>
          <a:bodyPr/>
          <a:lstStyle/>
          <a:p>
            <a:r>
              <a:rPr lang="en-US" sz="3600" dirty="0"/>
              <a:t>More on Shifted Hamming Distance</a:t>
            </a:r>
          </a:p>
        </p:txBody>
      </p:sp>
      <p:sp>
        <p:nvSpPr>
          <p:cNvPr id="4" name="Slide Number Placeholder 3">
            <a:extLst>
              <a:ext uri="{FF2B5EF4-FFF2-40B4-BE49-F238E27FC236}">
                <a16:creationId xmlns:a16="http://schemas.microsoft.com/office/drawing/2014/main" id="{5F2405B1-0D67-9F47-A335-E3FA3DAA51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C6DBDE8-4D7A-1E4F-9F47-EBE9371E327D}"/>
              </a:ext>
            </a:extLst>
          </p:cNvPr>
          <p:cNvPicPr>
            <a:picLocks noChangeAspect="1"/>
          </p:cNvPicPr>
          <p:nvPr/>
        </p:nvPicPr>
        <p:blipFill>
          <a:blip r:embed="rId2"/>
          <a:stretch>
            <a:fillRect/>
          </a:stretch>
        </p:blipFill>
        <p:spPr>
          <a:xfrm>
            <a:off x="0" y="1188893"/>
            <a:ext cx="9144000" cy="4112315"/>
          </a:xfrm>
          <a:prstGeom prst="rect">
            <a:avLst/>
          </a:prstGeom>
        </p:spPr>
      </p:pic>
      <p:sp>
        <p:nvSpPr>
          <p:cNvPr id="6" name="TextBox 5">
            <a:extLst>
              <a:ext uri="{FF2B5EF4-FFF2-40B4-BE49-F238E27FC236}">
                <a16:creationId xmlns:a16="http://schemas.microsoft.com/office/drawing/2014/main" id="{8FD16523-9524-E743-BD65-DB036E5D839C}"/>
              </a:ext>
            </a:extLst>
          </p:cNvPr>
          <p:cNvSpPr txBox="1"/>
          <p:nvPr/>
        </p:nvSpPr>
        <p:spPr>
          <a:xfrm>
            <a:off x="0" y="5589240"/>
            <a:ext cx="903644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Xin+,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"Shifted Hamming Distance: A Fast and Accurate SIMD-friendly Filter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to Accelerate Alignment Verification in Read Mapping”</a:t>
            </a:r>
            <a:r>
              <a:rPr kumimoji="0" lang="en-US" sz="1800" b="1" i="0" u="none" strike="noStrike" kern="1200" cap="none" spc="0" normalizeH="0" baseline="0" noProof="0" dirty="0">
                <a:ln>
                  <a:noFill/>
                </a:ln>
                <a:solidFill>
                  <a:srgbClr val="000000"/>
                </a:solidFill>
                <a:effectLst/>
                <a:uLnTx/>
                <a:uFillTx/>
                <a:latin typeface="Tahoma"/>
                <a:ea typeface="+mn-ea"/>
                <a:cs typeface="+mn-cs"/>
              </a:rPr>
              <a:t>, Bioinformatics 2015.</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TextBox 2">
            <a:extLst>
              <a:ext uri="{FF2B5EF4-FFF2-40B4-BE49-F238E27FC236}">
                <a16:creationId xmlns:a16="http://schemas.microsoft.com/office/drawing/2014/main" id="{36445F11-D01A-8446-B677-10B1176ECB94}"/>
              </a:ext>
            </a:extLst>
          </p:cNvPr>
          <p:cNvSpPr txBox="1"/>
          <p:nvPr/>
        </p:nvSpPr>
        <p:spPr>
          <a:xfrm>
            <a:off x="97149" y="936148"/>
            <a:ext cx="63470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https://github.com/CMU-SAFARI/Shifted-Hamming-Distance</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63926509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solidFill>
                  <a:srgbClr val="0000FF"/>
                </a:solidFill>
              </a:rPr>
              <a:t>Hardware Acceleration</a:t>
            </a:r>
          </a:p>
          <a:p>
            <a:pPr lvl="1"/>
            <a:r>
              <a:rPr lang="en-US" dirty="0">
                <a:solidFill>
                  <a:srgbClr val="0000FF"/>
                </a:solidFill>
              </a:rPr>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7203269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flipV="1">
            <a:off x="2218475" y="1993767"/>
            <a:ext cx="3816626" cy="122754"/>
          </a:xfrm>
          <a:prstGeom prst="rect">
            <a:avLst/>
          </a:prstGeom>
          <a:gradFill flip="none" rotWithShape="1">
            <a:gsLst>
              <a:gs pos="0">
                <a:srgbClr val="FFFF00"/>
              </a:gs>
              <a:gs pos="27000">
                <a:srgbClr val="D580DB"/>
              </a:gs>
              <a:gs pos="63000">
                <a:srgbClr val="00B0F0"/>
              </a:gs>
              <a:gs pos="89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7" name="TextBox 16"/>
          <p:cNvSpPr txBox="1"/>
          <p:nvPr/>
        </p:nvSpPr>
        <p:spPr>
          <a:xfrm>
            <a:off x="3954982" y="1678228"/>
            <a:ext cx="21966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Large DNA molecule</a:t>
            </a:r>
          </a:p>
        </p:txBody>
      </p:sp>
      <p:sp>
        <p:nvSpPr>
          <p:cNvPr id="27" name="Rectangle 26"/>
          <p:cNvSpPr/>
          <p:nvPr/>
        </p:nvSpPr>
        <p:spPr>
          <a:xfrm rot="20515068">
            <a:off x="2308257" y="2804389"/>
            <a:ext cx="1080000" cy="98550"/>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 name="Rectangle 27"/>
          <p:cNvSpPr/>
          <p:nvPr/>
        </p:nvSpPr>
        <p:spPr>
          <a:xfrm rot="541883">
            <a:off x="3326138" y="2962916"/>
            <a:ext cx="1080000" cy="100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9" name="Rectangle 28"/>
          <p:cNvSpPr/>
          <p:nvPr/>
        </p:nvSpPr>
        <p:spPr>
          <a:xfrm rot="21094906">
            <a:off x="2625287" y="3160417"/>
            <a:ext cx="1080000" cy="100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0" name="Rectangle 29"/>
          <p:cNvSpPr/>
          <p:nvPr/>
        </p:nvSpPr>
        <p:spPr>
          <a:xfrm rot="21250960">
            <a:off x="4014199" y="2778730"/>
            <a:ext cx="1080000" cy="100800"/>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1" name="Rectangle 30"/>
          <p:cNvSpPr/>
          <p:nvPr/>
        </p:nvSpPr>
        <p:spPr>
          <a:xfrm rot="358080">
            <a:off x="4030955" y="3259788"/>
            <a:ext cx="1080000" cy="1008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2" name="Rectangle 31"/>
          <p:cNvSpPr/>
          <p:nvPr/>
        </p:nvSpPr>
        <p:spPr>
          <a:xfrm rot="472447">
            <a:off x="4861120" y="2986372"/>
            <a:ext cx="1080000" cy="1008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3" name="Rectangle 32"/>
          <p:cNvSpPr/>
          <p:nvPr/>
        </p:nvSpPr>
        <p:spPr>
          <a:xfrm rot="21055297">
            <a:off x="5015857" y="3462076"/>
            <a:ext cx="1080000" cy="100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36" name="Straight Arrow Connector 35"/>
          <p:cNvCxnSpPr/>
          <p:nvPr/>
        </p:nvCxnSpPr>
        <p:spPr>
          <a:xfrm>
            <a:off x="4254440" y="2184447"/>
            <a:ext cx="0" cy="5120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894100" y="3618619"/>
            <a:ext cx="22575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Small DNA fragments</a:t>
            </a:r>
          </a:p>
        </p:txBody>
      </p:sp>
      <p:cxnSp>
        <p:nvCxnSpPr>
          <p:cNvPr id="40" name="Straight Arrow Connector 39"/>
          <p:cNvCxnSpPr/>
          <p:nvPr/>
        </p:nvCxnSpPr>
        <p:spPr>
          <a:xfrm>
            <a:off x="4275079" y="3987951"/>
            <a:ext cx="0" cy="5120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517875" y="4984040"/>
            <a:ext cx="8126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Reads</a:t>
            </a:r>
          </a:p>
        </p:txBody>
      </p:sp>
      <p:grpSp>
        <p:nvGrpSpPr>
          <p:cNvPr id="7" name="Group 6"/>
          <p:cNvGrpSpPr/>
          <p:nvPr/>
        </p:nvGrpSpPr>
        <p:grpSpPr>
          <a:xfrm>
            <a:off x="2360658" y="4519360"/>
            <a:ext cx="1562077" cy="338554"/>
            <a:chOff x="2188389" y="4545756"/>
            <a:chExt cx="1562077" cy="338554"/>
          </a:xfrm>
        </p:grpSpPr>
        <p:sp>
          <p:nvSpPr>
            <p:cNvPr id="41" name="Rectangle 40"/>
            <p:cNvSpPr/>
            <p:nvPr/>
          </p:nvSpPr>
          <p:spPr>
            <a:xfrm>
              <a:off x="2250608" y="4593349"/>
              <a:ext cx="1373688" cy="222956"/>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9" name="TextBox 48"/>
            <p:cNvSpPr txBox="1"/>
            <p:nvPr/>
          </p:nvSpPr>
          <p:spPr>
            <a:xfrm>
              <a:off x="2188389" y="4545756"/>
              <a:ext cx="156207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ACGTACCCCGT</a:t>
              </a:r>
            </a:p>
          </p:txBody>
        </p:sp>
      </p:grpSp>
      <p:grpSp>
        <p:nvGrpSpPr>
          <p:cNvPr id="18" name="Group 17"/>
          <p:cNvGrpSpPr/>
          <p:nvPr/>
        </p:nvGrpSpPr>
        <p:grpSpPr>
          <a:xfrm>
            <a:off x="3569046" y="4932628"/>
            <a:ext cx="1561509" cy="338554"/>
            <a:chOff x="3128483" y="5309496"/>
            <a:chExt cx="1561509" cy="338554"/>
          </a:xfrm>
        </p:grpSpPr>
        <p:sp>
          <p:nvSpPr>
            <p:cNvPr id="43" name="Rectangle 42"/>
            <p:cNvSpPr/>
            <p:nvPr/>
          </p:nvSpPr>
          <p:spPr>
            <a:xfrm>
              <a:off x="3203322" y="5362917"/>
              <a:ext cx="1375200" cy="223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0" name="TextBox 49"/>
            <p:cNvSpPr txBox="1"/>
            <p:nvPr/>
          </p:nvSpPr>
          <p:spPr>
            <a:xfrm>
              <a:off x="3128483" y="5309496"/>
              <a:ext cx="156150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GATACACTGTG</a:t>
              </a:r>
            </a:p>
          </p:txBody>
        </p:sp>
      </p:grpSp>
      <p:grpSp>
        <p:nvGrpSpPr>
          <p:cNvPr id="11" name="Group 10"/>
          <p:cNvGrpSpPr/>
          <p:nvPr/>
        </p:nvGrpSpPr>
        <p:grpSpPr>
          <a:xfrm>
            <a:off x="4535963" y="4490619"/>
            <a:ext cx="1539765" cy="338554"/>
            <a:chOff x="4477482" y="4534478"/>
            <a:chExt cx="1539765" cy="338554"/>
          </a:xfrm>
        </p:grpSpPr>
        <p:sp>
          <p:nvSpPr>
            <p:cNvPr id="44" name="Rectangle 43"/>
            <p:cNvSpPr/>
            <p:nvPr/>
          </p:nvSpPr>
          <p:spPr>
            <a:xfrm>
              <a:off x="4541403" y="4588375"/>
              <a:ext cx="1375200" cy="223200"/>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1" name="TextBox 50"/>
            <p:cNvSpPr txBox="1"/>
            <p:nvPr/>
          </p:nvSpPr>
          <p:spPr>
            <a:xfrm>
              <a:off x="4477482" y="4534478"/>
              <a:ext cx="153976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TTTTTTTAATT</a:t>
              </a:r>
            </a:p>
          </p:txBody>
        </p:sp>
      </p:grpSp>
      <p:grpSp>
        <p:nvGrpSpPr>
          <p:cNvPr id="19" name="Group 18"/>
          <p:cNvGrpSpPr/>
          <p:nvPr/>
        </p:nvGrpSpPr>
        <p:grpSpPr>
          <a:xfrm>
            <a:off x="2358575" y="5463512"/>
            <a:ext cx="1564160" cy="338554"/>
            <a:chOff x="3857124" y="4997083"/>
            <a:chExt cx="1564160" cy="338554"/>
          </a:xfrm>
        </p:grpSpPr>
        <p:sp>
          <p:nvSpPr>
            <p:cNvPr id="42" name="Rectangle 41"/>
            <p:cNvSpPr/>
            <p:nvPr/>
          </p:nvSpPr>
          <p:spPr>
            <a:xfrm>
              <a:off x="3938690" y="5047731"/>
              <a:ext cx="1375200" cy="223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2" name="TextBox 51"/>
            <p:cNvSpPr txBox="1"/>
            <p:nvPr/>
          </p:nvSpPr>
          <p:spPr>
            <a:xfrm>
              <a:off x="3857124" y="4997083"/>
              <a:ext cx="156416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CTAGGGACCTT</a:t>
              </a:r>
            </a:p>
          </p:txBody>
        </p:sp>
      </p:grpSp>
      <p:grpSp>
        <p:nvGrpSpPr>
          <p:cNvPr id="13" name="Group 12"/>
          <p:cNvGrpSpPr/>
          <p:nvPr/>
        </p:nvGrpSpPr>
        <p:grpSpPr>
          <a:xfrm>
            <a:off x="4572000" y="5456483"/>
            <a:ext cx="1658240" cy="338554"/>
            <a:chOff x="4551147" y="5294189"/>
            <a:chExt cx="1658240" cy="338554"/>
          </a:xfrm>
        </p:grpSpPr>
        <p:sp>
          <p:nvSpPr>
            <p:cNvPr id="45" name="Rectangle 44"/>
            <p:cNvSpPr/>
            <p:nvPr/>
          </p:nvSpPr>
          <p:spPr>
            <a:xfrm>
              <a:off x="4642047" y="5344410"/>
              <a:ext cx="1375200" cy="2232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3" name="TextBox 52"/>
            <p:cNvSpPr txBox="1"/>
            <p:nvPr/>
          </p:nvSpPr>
          <p:spPr>
            <a:xfrm>
              <a:off x="4551147" y="5294189"/>
              <a:ext cx="165824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ACGACGTAGCT</a:t>
              </a:r>
            </a:p>
          </p:txBody>
        </p:sp>
      </p:grpSp>
      <p:grpSp>
        <p:nvGrpSpPr>
          <p:cNvPr id="12" name="Group 11"/>
          <p:cNvGrpSpPr/>
          <p:nvPr/>
        </p:nvGrpSpPr>
        <p:grpSpPr>
          <a:xfrm>
            <a:off x="5287484" y="4926755"/>
            <a:ext cx="1577052" cy="338554"/>
            <a:chOff x="5390191" y="5006202"/>
            <a:chExt cx="1577052" cy="338554"/>
          </a:xfrm>
        </p:grpSpPr>
        <p:sp>
          <p:nvSpPr>
            <p:cNvPr id="46" name="Rectangle 45"/>
            <p:cNvSpPr/>
            <p:nvPr/>
          </p:nvSpPr>
          <p:spPr>
            <a:xfrm>
              <a:off x="5473122" y="5071106"/>
              <a:ext cx="1375200" cy="223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4" name="TextBox 53"/>
            <p:cNvSpPr txBox="1"/>
            <p:nvPr/>
          </p:nvSpPr>
          <p:spPr>
            <a:xfrm>
              <a:off x="5390191" y="5006202"/>
              <a:ext cx="157705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AAAAAAAAAA</a:t>
              </a:r>
            </a:p>
          </p:txBody>
        </p:sp>
      </p:grpSp>
      <p:grpSp>
        <p:nvGrpSpPr>
          <p:cNvPr id="14" name="Group 13"/>
          <p:cNvGrpSpPr/>
          <p:nvPr/>
        </p:nvGrpSpPr>
        <p:grpSpPr>
          <a:xfrm>
            <a:off x="1858454" y="4937187"/>
            <a:ext cx="1488373" cy="338554"/>
            <a:chOff x="2517296" y="5024271"/>
            <a:chExt cx="1488373" cy="338554"/>
          </a:xfrm>
        </p:grpSpPr>
        <p:sp>
          <p:nvSpPr>
            <p:cNvPr id="47" name="Rectangle 46"/>
            <p:cNvSpPr/>
            <p:nvPr/>
          </p:nvSpPr>
          <p:spPr>
            <a:xfrm>
              <a:off x="2582826" y="5074208"/>
              <a:ext cx="1375200" cy="223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5" name="TextBox 54"/>
            <p:cNvSpPr txBox="1"/>
            <p:nvPr/>
          </p:nvSpPr>
          <p:spPr>
            <a:xfrm>
              <a:off x="2517296" y="5024271"/>
              <a:ext cx="148837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orbel" panose="020B0503020204020204"/>
                  <a:ea typeface="+mn-ea"/>
                  <a:cs typeface="+mn-cs"/>
                </a:rPr>
                <a:t>ACGAGCGGGT</a:t>
              </a:r>
              <a:endPar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sp>
        <p:nvSpPr>
          <p:cNvPr id="21" name="Right Brace 20"/>
          <p:cNvSpPr/>
          <p:nvPr/>
        </p:nvSpPr>
        <p:spPr>
          <a:xfrm>
            <a:off x="6864536" y="4447646"/>
            <a:ext cx="652304" cy="143039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870D95F5-7750-3347-9E12-808E53A13286}"/>
              </a:ext>
            </a:extLst>
          </p:cNvPr>
          <p:cNvSpPr>
            <a:spLocks noGrp="1"/>
          </p:cNvSpPr>
          <p:nvPr>
            <p:ph type="title"/>
          </p:nvPr>
        </p:nvSpPr>
        <p:spPr/>
        <p:txBody>
          <a:bodyPr>
            <a:normAutofit/>
          </a:bodyPr>
          <a:lstStyle/>
          <a:p>
            <a:r>
              <a:rPr lang="en-US" dirty="0"/>
              <a:t>Genome Sequencing</a:t>
            </a:r>
          </a:p>
        </p:txBody>
      </p:sp>
    </p:spTree>
    <p:extLst>
      <p:ext uri="{BB962C8B-B14F-4D97-AF65-F5344CB8AC3E}">
        <p14:creationId xmlns:p14="http://schemas.microsoft.com/office/powerpoint/2010/main" val="621414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7" grpId="0" animBg="1"/>
      <p:bldP spid="28" grpId="0" animBg="1"/>
      <p:bldP spid="29" grpId="0" animBg="1"/>
      <p:bldP spid="30" grpId="0" animBg="1"/>
      <p:bldP spid="31" grpId="0" animBg="1"/>
      <p:bldP spid="32" grpId="0" animBg="1"/>
      <p:bldP spid="33" grpId="0" animBg="1"/>
      <p:bldP spid="38" grpId="0"/>
      <p:bldP spid="48" grpId="0"/>
      <p:bldP spid="2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Location Filtering</a:t>
            </a:r>
          </a:p>
        </p:txBody>
      </p:sp>
      <p:sp>
        <p:nvSpPr>
          <p:cNvPr id="3" name="Content Placeholder 2"/>
          <p:cNvSpPr>
            <a:spLocks noGrp="1"/>
          </p:cNvSpPr>
          <p:nvPr>
            <p:ph idx="1"/>
          </p:nvPr>
        </p:nvSpPr>
        <p:spPr>
          <a:xfrm>
            <a:off x="228600" y="1126191"/>
            <a:ext cx="8610600" cy="5122211"/>
          </a:xfrm>
        </p:spPr>
        <p:txBody>
          <a:bodyPr/>
          <a:lstStyle/>
          <a:p>
            <a:r>
              <a:rPr lang="en-US" sz="2400" b="1" dirty="0">
                <a:solidFill>
                  <a:srgbClr val="0070C0"/>
                </a:solidFill>
              </a:rPr>
              <a:t>Alignment</a:t>
            </a:r>
            <a:r>
              <a:rPr lang="en-US" sz="2400" dirty="0"/>
              <a:t> is </a:t>
            </a:r>
            <a:r>
              <a:rPr lang="en-US" sz="2400" dirty="0">
                <a:solidFill>
                  <a:srgbClr val="FF0000"/>
                </a:solidFill>
              </a:rPr>
              <a:t>expensive</a:t>
            </a:r>
            <a:endParaRPr lang="en-US" sz="2400" dirty="0"/>
          </a:p>
          <a:p>
            <a:pPr lvl="1"/>
            <a:r>
              <a:rPr lang="en-US" sz="2100" dirty="0"/>
              <a:t>We need to align millions to billions of reads </a:t>
            </a:r>
          </a:p>
          <a:p>
            <a:pPr lvl="2"/>
            <a:endParaRPr lang="en-US" sz="2250" dirty="0"/>
          </a:p>
          <a:p>
            <a:pPr lvl="2"/>
            <a:endParaRPr lang="en-US" sz="2250" dirty="0"/>
          </a:p>
          <a:p>
            <a:pPr marL="257175" lvl="1" indent="-257175">
              <a:buClr>
                <a:schemeClr val="accent1"/>
              </a:buClr>
              <a:buSzPct val="65000"/>
              <a:buFont typeface="Wingdings" pitchFamily="2" charset="2"/>
              <a:buChar char="n"/>
            </a:pPr>
            <a:r>
              <a:rPr lang="en-US" sz="2400" dirty="0"/>
              <a:t>Modern read mappers reduce the time spent on alignment for increased performance. Can be done in two ways:</a:t>
            </a:r>
          </a:p>
          <a:p>
            <a:pPr marL="721519" lvl="2" indent="-457200">
              <a:buSzPct val="100000"/>
              <a:buFont typeface="+mj-lt"/>
              <a:buAutoNum type="arabicPeriod"/>
            </a:pPr>
            <a:r>
              <a:rPr lang="en-US" sz="2250" dirty="0"/>
              <a:t>Optimize the algorithm for alignment</a:t>
            </a:r>
          </a:p>
          <a:p>
            <a:pPr marL="721519" lvl="2" indent="-457200">
              <a:buSzPct val="100000"/>
              <a:buFont typeface="+mj-lt"/>
              <a:buAutoNum type="arabicPeriod"/>
            </a:pPr>
            <a:r>
              <a:rPr lang="en-US" sz="2250" dirty="0"/>
              <a:t>Reduce the number of alignments necessary by </a:t>
            </a:r>
            <a:r>
              <a:rPr lang="en-US" sz="2250" b="1" dirty="0">
                <a:solidFill>
                  <a:srgbClr val="0070C0"/>
                </a:solidFill>
              </a:rPr>
              <a:t>filtering</a:t>
            </a:r>
            <a:r>
              <a:rPr lang="en-US" sz="2250" dirty="0">
                <a:solidFill>
                  <a:srgbClr val="0070C0"/>
                </a:solidFill>
              </a:rPr>
              <a:t> </a:t>
            </a:r>
            <a:r>
              <a:rPr lang="en-US" sz="2250" dirty="0"/>
              <a:t>out mismatches quickly </a:t>
            </a:r>
          </a:p>
          <a:p>
            <a:pPr marL="721519" lvl="2" indent="-457200">
              <a:buSzPct val="100000"/>
              <a:buFont typeface="+mj-lt"/>
              <a:buAutoNum type="arabicPeriod"/>
            </a:pPr>
            <a:endParaRPr lang="en-US" sz="2100" dirty="0"/>
          </a:p>
          <a:p>
            <a:pPr marL="721519" lvl="2" indent="-457200">
              <a:buSzPct val="100000"/>
              <a:buFont typeface="+mj-lt"/>
              <a:buAutoNum type="arabicPeriod"/>
            </a:pPr>
            <a:endParaRPr lang="en-US" sz="2100" dirty="0"/>
          </a:p>
          <a:p>
            <a:pPr marL="257175" lvl="1" indent="-257175">
              <a:buClr>
                <a:schemeClr val="accent1"/>
              </a:buClr>
              <a:buSzPct val="65000"/>
              <a:buFont typeface="Wingdings" pitchFamily="2" charset="2"/>
              <a:buChar char="n"/>
            </a:pPr>
            <a:r>
              <a:rPr lang="en-US" sz="2400" dirty="0"/>
              <a:t>Both methods are used by mappers today, but </a:t>
            </a:r>
            <a:r>
              <a:rPr lang="en-US" sz="2400" dirty="0">
                <a:solidFill>
                  <a:srgbClr val="7030A0"/>
                </a:solidFill>
              </a:rPr>
              <a:t>filtering has replaced alignment as the bottleneck</a:t>
            </a:r>
            <a:r>
              <a:rPr lang="en-US" sz="2400" dirty="0"/>
              <a:t> </a:t>
            </a:r>
            <a:r>
              <a:rPr lang="en-US" sz="1400" b="1" dirty="0">
                <a:solidFill>
                  <a:srgbClr val="4E6229"/>
                </a:solidFill>
              </a:rPr>
              <a:t>[Xin+, BMC Genomics 2013]</a:t>
            </a:r>
          </a:p>
          <a:p>
            <a:pPr marL="257175" lvl="1" indent="-257175">
              <a:buClr>
                <a:schemeClr val="accent1"/>
              </a:buClr>
              <a:buSzPct val="65000"/>
              <a:buFont typeface="Wingdings" pitchFamily="2" charset="2"/>
              <a:buChar char="n"/>
            </a:pPr>
            <a:endParaRPr lang="en-US" sz="1400" b="1" dirty="0">
              <a:solidFill>
                <a:srgbClr val="4E6229"/>
              </a:solidFill>
            </a:endParaRPr>
          </a:p>
          <a:p>
            <a:endParaRPr lang="en-US" sz="2400" dirty="0"/>
          </a:p>
        </p:txBody>
      </p:sp>
      <p:sp>
        <p:nvSpPr>
          <p:cNvPr id="4" name="Slide Number Placeholder 3"/>
          <p:cNvSpPr>
            <a:spLocks noGrp="1"/>
          </p:cNvSpPr>
          <p:nvPr>
            <p:ph type="sldNum" sz="quarter" idx="11"/>
          </p:nvPr>
        </p:nvSpPr>
        <p:spPr/>
        <p:txBody>
          <a:bodyPr/>
          <a:lstStyle/>
          <a:p>
            <a:fld id="{4CAE9295-42F8-0747-9AE1-33958E89C374}" type="slidenum">
              <a:rPr lang="en-US" smtClean="0"/>
              <a:t>90</a:t>
            </a:fld>
            <a:endParaRPr lang="en-US"/>
          </a:p>
        </p:txBody>
      </p:sp>
      <p:sp>
        <p:nvSpPr>
          <p:cNvPr id="7" name="Rounded Rectangle 6"/>
          <p:cNvSpPr/>
          <p:nvPr/>
        </p:nvSpPr>
        <p:spPr>
          <a:xfrm>
            <a:off x="649777" y="2888053"/>
            <a:ext cx="7768246" cy="1686731"/>
          </a:xfrm>
          <a:prstGeom prst="roundRect">
            <a:avLst/>
          </a:prstGeom>
          <a:solidFill>
            <a:srgbClr val="DEEBF7"/>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Our goal is to accelerate </a:t>
            </a:r>
            <a:r>
              <a:rPr lang="en-US" sz="3000" b="1" dirty="0">
                <a:solidFill>
                  <a:srgbClr val="0070C0"/>
                </a:solidFill>
              </a:rPr>
              <a:t>read mapping</a:t>
            </a:r>
            <a:r>
              <a:rPr lang="en-US" sz="3000" b="1" dirty="0">
                <a:solidFill>
                  <a:schemeClr val="tx1"/>
                </a:solidFill>
              </a:rPr>
              <a:t> </a:t>
            </a:r>
          </a:p>
          <a:p>
            <a:pPr algn="ctr"/>
            <a:r>
              <a:rPr lang="en-US" sz="3000" b="1" dirty="0">
                <a:solidFill>
                  <a:schemeClr val="tx1"/>
                </a:solidFill>
              </a:rPr>
              <a:t>by improving the </a:t>
            </a:r>
            <a:r>
              <a:rPr lang="en-US" sz="3000" b="1" dirty="0">
                <a:solidFill>
                  <a:srgbClr val="0070C0"/>
                </a:solidFill>
              </a:rPr>
              <a:t>filtering</a:t>
            </a:r>
            <a:r>
              <a:rPr lang="en-US" sz="3000" b="1" dirty="0">
                <a:solidFill>
                  <a:schemeClr val="tx1"/>
                </a:solidFill>
              </a:rPr>
              <a:t> step </a:t>
            </a:r>
          </a:p>
        </p:txBody>
      </p:sp>
    </p:spTree>
    <p:extLst>
      <p:ext uri="{BB962C8B-B14F-4D97-AF65-F5344CB8AC3E}">
        <p14:creationId xmlns:p14="http://schemas.microsoft.com/office/powerpoint/2010/main" val="2036271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
                                            <p:txEl>
                                              <p:pRg st="0" end="0"/>
                                            </p:txEl>
                                          </p:spTgt>
                                        </p:tgtEl>
                                        <p:attrNameLst>
                                          <p:attrName>style.opacity</p:attrName>
                                        </p:attrNameLst>
                                      </p:cBhvr>
                                      <p:to>
                                        <p:strVal val="0.25"/>
                                      </p:to>
                                    </p:set>
                                    <p:animEffect filter="image" prLst="opacity: 0.25">
                                      <p:cBhvr rctx="IE">
                                        <p:cTn id="29" dur="indefinite"/>
                                        <p:tgtEl>
                                          <p:spTgt spid="3">
                                            <p:txEl>
                                              <p:pRg st="0" end="0"/>
                                            </p:txEl>
                                          </p:spTgt>
                                        </p:tgtEl>
                                      </p:cBhvr>
                                    </p:animEffect>
                                  </p:childTnLst>
                                </p:cTn>
                              </p:par>
                              <p:par>
                                <p:cTn id="30" presetID="9" presetClass="emph" presetSubtype="0" nodeType="withEffect">
                                  <p:stCondLst>
                                    <p:cond delay="0"/>
                                  </p:stCondLst>
                                  <p:childTnLst>
                                    <p:set>
                                      <p:cBhvr rctx="PPT">
                                        <p:cTn id="31" dur="indefinite"/>
                                        <p:tgtEl>
                                          <p:spTgt spid="3">
                                            <p:txEl>
                                              <p:pRg st="1" end="1"/>
                                            </p:txEl>
                                          </p:spTgt>
                                        </p:tgtEl>
                                        <p:attrNameLst>
                                          <p:attrName>style.opacity</p:attrName>
                                        </p:attrNameLst>
                                      </p:cBhvr>
                                      <p:to>
                                        <p:strVal val="0.25"/>
                                      </p:to>
                                    </p:set>
                                    <p:animEffect filter="image" prLst="opacity: 0.25">
                                      <p:cBhvr rctx="IE">
                                        <p:cTn id="32" dur="indefinite"/>
                                        <p:tgtEl>
                                          <p:spTgt spid="3">
                                            <p:txEl>
                                              <p:pRg st="1" end="1"/>
                                            </p:txEl>
                                          </p:spTgt>
                                        </p:tgtEl>
                                      </p:cBhvr>
                                    </p:animEffect>
                                  </p:childTnLst>
                                </p:cTn>
                              </p:par>
                              <p:par>
                                <p:cTn id="33" presetID="9" presetClass="emph" presetSubtype="0" nodeType="withEffect">
                                  <p:stCondLst>
                                    <p:cond delay="0"/>
                                  </p:stCondLst>
                                  <p:childTnLst>
                                    <p:set>
                                      <p:cBhvr rctx="PPT">
                                        <p:cTn id="34" dur="indefinite"/>
                                        <p:tgtEl>
                                          <p:spTgt spid="3">
                                            <p:txEl>
                                              <p:pRg st="4" end="4"/>
                                            </p:txEl>
                                          </p:spTgt>
                                        </p:tgtEl>
                                        <p:attrNameLst>
                                          <p:attrName>style.opacity</p:attrName>
                                        </p:attrNameLst>
                                      </p:cBhvr>
                                      <p:to>
                                        <p:strVal val="0.25"/>
                                      </p:to>
                                    </p:set>
                                    <p:animEffect filter="image" prLst="opacity: 0.25">
                                      <p:cBhvr rctx="IE">
                                        <p:cTn id="35" dur="indefinite"/>
                                        <p:tgtEl>
                                          <p:spTgt spid="3">
                                            <p:txEl>
                                              <p:pRg st="4" end="4"/>
                                            </p:txEl>
                                          </p:spTgt>
                                        </p:tgtEl>
                                      </p:cBhvr>
                                    </p:animEffect>
                                  </p:childTnLst>
                                </p:cTn>
                              </p:par>
                              <p:par>
                                <p:cTn id="36" presetID="9" presetClass="emph" presetSubtype="0" nodeType="withEffect">
                                  <p:stCondLst>
                                    <p:cond delay="0"/>
                                  </p:stCondLst>
                                  <p:childTnLst>
                                    <p:set>
                                      <p:cBhvr rctx="PPT">
                                        <p:cTn id="37" dur="indefinite"/>
                                        <p:tgtEl>
                                          <p:spTgt spid="3">
                                            <p:txEl>
                                              <p:pRg st="5" end="5"/>
                                            </p:txEl>
                                          </p:spTgt>
                                        </p:tgtEl>
                                        <p:attrNameLst>
                                          <p:attrName>style.opacity</p:attrName>
                                        </p:attrNameLst>
                                      </p:cBhvr>
                                      <p:to>
                                        <p:strVal val="0.25"/>
                                      </p:to>
                                    </p:set>
                                    <p:animEffect filter="image" prLst="opacity: 0.25">
                                      <p:cBhvr rctx="IE">
                                        <p:cTn id="38" dur="indefinite"/>
                                        <p:tgtEl>
                                          <p:spTgt spid="3">
                                            <p:txEl>
                                              <p:pRg st="5" end="5"/>
                                            </p:txEl>
                                          </p:spTgt>
                                        </p:tgtEl>
                                      </p:cBhvr>
                                    </p:animEffect>
                                  </p:childTnLst>
                                </p:cTn>
                              </p:par>
                              <p:par>
                                <p:cTn id="39" presetID="9" presetClass="emph" presetSubtype="0" nodeType="withEffect">
                                  <p:stCondLst>
                                    <p:cond delay="0"/>
                                  </p:stCondLst>
                                  <p:childTnLst>
                                    <p:set>
                                      <p:cBhvr rctx="PPT">
                                        <p:cTn id="40" dur="indefinite"/>
                                        <p:tgtEl>
                                          <p:spTgt spid="3">
                                            <p:txEl>
                                              <p:pRg st="6" end="6"/>
                                            </p:txEl>
                                          </p:spTgt>
                                        </p:tgtEl>
                                        <p:attrNameLst>
                                          <p:attrName>style.opacity</p:attrName>
                                        </p:attrNameLst>
                                      </p:cBhvr>
                                      <p:to>
                                        <p:strVal val="0.25"/>
                                      </p:to>
                                    </p:set>
                                    <p:animEffect filter="image" prLst="opacity: 0.25">
                                      <p:cBhvr rctx="IE">
                                        <p:cTn id="41" dur="indefinite"/>
                                        <p:tgtEl>
                                          <p:spTgt spid="3">
                                            <p:txEl>
                                              <p:pRg st="6" end="6"/>
                                            </p:txEl>
                                          </p:spTgt>
                                        </p:tgtEl>
                                      </p:cBhvr>
                                    </p:animEffect>
                                  </p:childTnLst>
                                </p:cTn>
                              </p:par>
                              <p:par>
                                <p:cTn id="42" presetID="9" presetClass="emph" presetSubtype="0" nodeType="withEffect">
                                  <p:stCondLst>
                                    <p:cond delay="0"/>
                                  </p:stCondLst>
                                  <p:childTnLst>
                                    <p:set>
                                      <p:cBhvr rctx="PPT">
                                        <p:cTn id="43" dur="indefinite"/>
                                        <p:tgtEl>
                                          <p:spTgt spid="3">
                                            <p:txEl>
                                              <p:pRg st="9" end="9"/>
                                            </p:txEl>
                                          </p:spTgt>
                                        </p:tgtEl>
                                        <p:attrNameLst>
                                          <p:attrName>style.opacity</p:attrName>
                                        </p:attrNameLst>
                                      </p:cBhvr>
                                      <p:to>
                                        <p:strVal val="0.25"/>
                                      </p:to>
                                    </p:set>
                                    <p:animEffect filter="image" prLst="opacity: 0.25">
                                      <p:cBhvr rctx="IE">
                                        <p:cTn id="44" dur="indefinite"/>
                                        <p:tgtEl>
                                          <p:spTgt spid="3">
                                            <p:txEl>
                                              <p:pRg st="9" end="9"/>
                                            </p:txEl>
                                          </p:spTgt>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Ideal Filtering </a:t>
            </a:r>
            <a:r>
              <a:rPr lang="en-US" dirty="0"/>
              <a:t>Algorithm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Oval 4"/>
          <p:cNvSpPr/>
          <p:nvPr/>
        </p:nvSpPr>
        <p:spPr>
          <a:xfrm>
            <a:off x="435835" y="1043700"/>
            <a:ext cx="2743200" cy="2743200"/>
          </a:xfrm>
          <a:prstGeom prst="ellipse">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europa"/>
                <a:ea typeface="+mn-ea"/>
                <a:cs typeface="+mn-cs"/>
              </a:rPr>
              <a:t>Minimal False Accept Rate</a:t>
            </a:r>
          </a:p>
        </p:txBody>
      </p:sp>
      <p:sp>
        <p:nvSpPr>
          <p:cNvPr id="6" name="Oval 5"/>
          <p:cNvSpPr/>
          <p:nvPr/>
        </p:nvSpPr>
        <p:spPr>
          <a:xfrm>
            <a:off x="1952866" y="3517748"/>
            <a:ext cx="2743200" cy="2743200"/>
          </a:xfrm>
          <a:prstGeom prst="ellipse">
            <a:avLst/>
          </a:prstGeom>
        </p:spPr>
        <p:style>
          <a:lnRef idx="0">
            <a:schemeClr val="accent6"/>
          </a:lnRef>
          <a:fillRef idx="3">
            <a:schemeClr val="accent6"/>
          </a:fillRef>
          <a:effectRef idx="3">
            <a:schemeClr val="accent6"/>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europa"/>
                <a:ea typeface="+mn-ea"/>
                <a:cs typeface="+mn-cs"/>
              </a:rPr>
              <a:t>Zero False Reject Rate</a:t>
            </a:r>
          </a:p>
        </p:txBody>
      </p:sp>
      <p:sp>
        <p:nvSpPr>
          <p:cNvPr id="7" name="Oval 6"/>
          <p:cNvSpPr/>
          <p:nvPr/>
        </p:nvSpPr>
        <p:spPr>
          <a:xfrm>
            <a:off x="4309927" y="1014620"/>
            <a:ext cx="2743200" cy="2743200"/>
          </a:xfrm>
          <a:prstGeom prst="ellipse">
            <a:avLst/>
          </a:prstGeom>
        </p:spPr>
        <p:style>
          <a:lnRef idx="0">
            <a:schemeClr val="accent4"/>
          </a:lnRef>
          <a:fillRef idx="3">
            <a:schemeClr val="accent4"/>
          </a:fillRef>
          <a:effectRef idx="3">
            <a:schemeClr val="accent4"/>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europa"/>
                <a:ea typeface="+mn-ea"/>
                <a:cs typeface="+mn-cs"/>
              </a:rPr>
              <a:t>Maximal True Reject Rate</a:t>
            </a:r>
          </a:p>
        </p:txBody>
      </p:sp>
      <p:sp>
        <p:nvSpPr>
          <p:cNvPr id="8" name="Oval 7"/>
          <p:cNvSpPr/>
          <p:nvPr/>
        </p:nvSpPr>
        <p:spPr>
          <a:xfrm>
            <a:off x="5811140" y="3500438"/>
            <a:ext cx="2743200" cy="2743200"/>
          </a:xfrm>
          <a:prstGeom prst="ellipse">
            <a:avLst/>
          </a:prstGeom>
        </p:spPr>
        <p:style>
          <a:lnRef idx="0">
            <a:schemeClr val="dk1"/>
          </a:lnRef>
          <a:fillRef idx="3">
            <a:schemeClr val="dk1"/>
          </a:fillRef>
          <a:effectRef idx="3">
            <a:schemeClr val="dk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europa"/>
                <a:ea typeface="+mn-ea"/>
                <a:cs typeface="+mn-cs"/>
              </a:rPr>
              <a:t>Faster Than Mapper</a:t>
            </a:r>
          </a:p>
        </p:txBody>
      </p:sp>
      <p:sp>
        <p:nvSpPr>
          <p:cNvPr id="3" name="TextBox 2">
            <a:extLst>
              <a:ext uri="{FF2B5EF4-FFF2-40B4-BE49-F238E27FC236}">
                <a16:creationId xmlns:a16="http://schemas.microsoft.com/office/drawing/2014/main" id="{BF833EC9-AAD3-1343-A748-2562C1121468}"/>
              </a:ext>
            </a:extLst>
          </p:cNvPr>
          <p:cNvSpPr txBox="1"/>
          <p:nvPr/>
        </p:nvSpPr>
        <p:spPr>
          <a:xfrm>
            <a:off x="6913350" y="1079602"/>
            <a:ext cx="2123146" cy="646331"/>
          </a:xfrm>
          <a:prstGeom prst="rect">
            <a:avLst/>
          </a:prstGeom>
          <a:noFill/>
        </p:spPr>
        <p:txBody>
          <a:bodyPr wrap="none" rtlCol="0">
            <a:spAutoFit/>
          </a:bodyPr>
          <a:lstStyle/>
          <a:p>
            <a:pPr algn="ctr"/>
            <a:r>
              <a:rPr lang="en-US" dirty="0"/>
              <a:t>Filter out all </a:t>
            </a:r>
          </a:p>
          <a:p>
            <a:pPr algn="ctr"/>
            <a:r>
              <a:rPr lang="en-US" dirty="0"/>
              <a:t>incorrect mappings</a:t>
            </a:r>
          </a:p>
        </p:txBody>
      </p:sp>
      <p:sp>
        <p:nvSpPr>
          <p:cNvPr id="9" name="TextBox 8">
            <a:extLst>
              <a:ext uri="{FF2B5EF4-FFF2-40B4-BE49-F238E27FC236}">
                <a16:creationId xmlns:a16="http://schemas.microsoft.com/office/drawing/2014/main" id="{84BC9578-B318-5A4F-B607-D2A2C83B8692}"/>
              </a:ext>
            </a:extLst>
          </p:cNvPr>
          <p:cNvSpPr txBox="1"/>
          <p:nvPr/>
        </p:nvSpPr>
        <p:spPr>
          <a:xfrm>
            <a:off x="19702" y="5662989"/>
            <a:ext cx="2313711" cy="646331"/>
          </a:xfrm>
          <a:prstGeom prst="rect">
            <a:avLst/>
          </a:prstGeom>
          <a:noFill/>
        </p:spPr>
        <p:txBody>
          <a:bodyPr wrap="none" rtlCol="0">
            <a:spAutoFit/>
          </a:bodyPr>
          <a:lstStyle/>
          <a:p>
            <a:pPr algn="ctr"/>
            <a:r>
              <a:rPr lang="en-US" dirty="0"/>
              <a:t>Do not filter out any </a:t>
            </a:r>
          </a:p>
          <a:p>
            <a:pPr algn="ctr"/>
            <a:r>
              <a:rPr lang="en-US" dirty="0"/>
              <a:t>correct mappings</a:t>
            </a:r>
          </a:p>
        </p:txBody>
      </p:sp>
    </p:spTree>
    <p:extLst>
      <p:ext uri="{BB962C8B-B14F-4D97-AF65-F5344CB8AC3E}">
        <p14:creationId xmlns:p14="http://schemas.microsoft.com/office/powerpoint/2010/main" val="173113596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Alignment vs. Pre-alignment (Filtering)</a:t>
            </a:r>
          </a:p>
        </p:txBody>
      </p:sp>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333" name="Object 332"/>
          <p:cNvGraphicFramePr>
            <a:graphicFrameLocks noChangeAspect="1"/>
          </p:cNvGraphicFramePr>
          <p:nvPr/>
        </p:nvGraphicFramePr>
        <p:xfrm>
          <a:off x="579550" y="1213035"/>
          <a:ext cx="3687114" cy="3863122"/>
        </p:xfrm>
        <a:graphic>
          <a:graphicData uri="http://schemas.openxmlformats.org/presentationml/2006/ole">
            <mc:AlternateContent xmlns:mc="http://schemas.openxmlformats.org/markup-compatibility/2006">
              <mc:Choice xmlns:v="urn:schemas-microsoft-com:vml" Requires="v">
                <p:oleObj spid="_x0000_s86101" name="Visio" r:id="rId4" imgW="1349428" imgH="1377867" progId="Visio.Drawing.11">
                  <p:embed/>
                </p:oleObj>
              </mc:Choice>
              <mc:Fallback>
                <p:oleObj name="Visio" r:id="rId4" imgW="1349428" imgH="1377867" progId="Visio.Drawing.11">
                  <p:embed/>
                  <p:pic>
                    <p:nvPicPr>
                      <p:cNvPr id="333" name="Object 332"/>
                      <p:cNvPicPr/>
                      <p:nvPr/>
                    </p:nvPicPr>
                    <p:blipFill>
                      <a:blip r:embed="rId5"/>
                      <a:stretch>
                        <a:fillRect/>
                      </a:stretch>
                    </p:blipFill>
                    <p:spPr>
                      <a:xfrm>
                        <a:off x="579550" y="1213035"/>
                        <a:ext cx="3687114" cy="3863122"/>
                      </a:xfrm>
                      <a:prstGeom prst="rect">
                        <a:avLst/>
                      </a:prstGeom>
                    </p:spPr>
                  </p:pic>
                </p:oleObj>
              </mc:Fallback>
            </mc:AlternateContent>
          </a:graphicData>
        </a:graphic>
      </p:graphicFrame>
      <p:graphicFrame>
        <p:nvGraphicFramePr>
          <p:cNvPr id="334" name="Object 333"/>
          <p:cNvGraphicFramePr>
            <a:graphicFrameLocks noChangeAspect="1"/>
          </p:cNvGraphicFramePr>
          <p:nvPr/>
        </p:nvGraphicFramePr>
        <p:xfrm>
          <a:off x="4540137" y="1251672"/>
          <a:ext cx="3783011" cy="3754664"/>
        </p:xfrm>
        <a:graphic>
          <a:graphicData uri="http://schemas.openxmlformats.org/presentationml/2006/ole">
            <mc:AlternateContent xmlns:mc="http://schemas.openxmlformats.org/markup-compatibility/2006">
              <mc:Choice xmlns:v="urn:schemas-microsoft-com:vml" Requires="v">
                <p:oleObj spid="_x0000_s86102" name="Visio" r:id="rId6" imgW="1349428" imgH="1377867" progId="Visio.Drawing.11">
                  <p:embed/>
                </p:oleObj>
              </mc:Choice>
              <mc:Fallback>
                <p:oleObj name="Visio" r:id="rId6" imgW="1349428" imgH="1377867" progId="Visio.Drawing.11">
                  <p:embed/>
                  <p:pic>
                    <p:nvPicPr>
                      <p:cNvPr id="334" name="Object 333"/>
                      <p:cNvPicPr/>
                      <p:nvPr/>
                    </p:nvPicPr>
                    <p:blipFill>
                      <a:blip r:embed="rId7"/>
                      <a:stretch>
                        <a:fillRect/>
                      </a:stretch>
                    </p:blipFill>
                    <p:spPr>
                      <a:xfrm>
                        <a:off x="4540137" y="1251672"/>
                        <a:ext cx="3783011" cy="3754664"/>
                      </a:xfrm>
                      <a:prstGeom prst="rect">
                        <a:avLst/>
                      </a:prstGeom>
                    </p:spPr>
                  </p:pic>
                </p:oleObj>
              </mc:Fallback>
            </mc:AlternateContent>
          </a:graphicData>
        </a:graphic>
      </p:graphicFrame>
      <p:sp>
        <p:nvSpPr>
          <p:cNvPr id="335" name="Rectangle 334"/>
          <p:cNvSpPr>
            <a:spLocks noChangeArrowheads="1"/>
          </p:cNvSpPr>
          <p:nvPr/>
        </p:nvSpPr>
        <p:spPr bwMode="auto">
          <a:xfrm>
            <a:off x="373483" y="5001727"/>
            <a:ext cx="430060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|dp[i][j-1]  </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err="1">
                <a:ln>
                  <a:noFill/>
                </a:ln>
                <a:solidFill>
                  <a:srgbClr val="008200"/>
                </a:solidFill>
                <a:effectLst/>
                <a:uLnTx/>
                <a:uFillTx/>
                <a:latin typeface="Consolas" panose="020B0609020204030204" pitchFamily="49" charset="0"/>
                <a:ea typeface="+mn-ea"/>
                <a:cs typeface="Consolas" panose="020B0609020204030204" pitchFamily="49" charset="0"/>
              </a:rPr>
              <a:t>Inser</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[i][j]=1+max|dp[i-1][j]  </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Del.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[i-1][j-1]</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Subs.</a:t>
            </a: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41" name="Rectangle 340"/>
          <p:cNvSpPr>
            <a:spLocks noChangeArrowheads="1"/>
          </p:cNvSpPr>
          <p:nvPr/>
        </p:nvSpPr>
        <p:spPr bwMode="auto">
          <a:xfrm>
            <a:off x="5297079" y="5009773"/>
            <a:ext cx="318365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[i][j]=|0 if X[i]=Y[j]</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|1 if X[i]≠Y[j]</a:t>
            </a:r>
          </a:p>
        </p:txBody>
      </p:sp>
      <p:sp>
        <p:nvSpPr>
          <p:cNvPr id="342" name="TextBox 341"/>
          <p:cNvSpPr txBox="1"/>
          <p:nvPr/>
        </p:nvSpPr>
        <p:spPr>
          <a:xfrm>
            <a:off x="5477077" y="5709121"/>
            <a:ext cx="26144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No data dependencies!</a:t>
            </a:r>
          </a:p>
        </p:txBody>
      </p:sp>
      <p:sp>
        <p:nvSpPr>
          <p:cNvPr id="343" name="TextBox 342"/>
          <p:cNvSpPr txBox="1"/>
          <p:nvPr/>
        </p:nvSpPr>
        <p:spPr>
          <a:xfrm>
            <a:off x="837310" y="5715292"/>
            <a:ext cx="33098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Each cell depends on three pre-computed cells!</a:t>
            </a:r>
          </a:p>
        </p:txBody>
      </p:sp>
      <p:sp>
        <p:nvSpPr>
          <p:cNvPr id="348" name="Rectangle 347"/>
          <p:cNvSpPr/>
          <p:nvPr/>
        </p:nvSpPr>
        <p:spPr>
          <a:xfrm>
            <a:off x="1533773" y="1000746"/>
            <a:ext cx="560294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Tahoma"/>
                <a:ea typeface="+mn-ea"/>
                <a:cs typeface="+mn-cs"/>
              </a:rPr>
              <a:t>Needleman-</a:t>
            </a:r>
            <a:r>
              <a:rPr kumimoji="0" lang="en-US" sz="1800" b="0" i="0" u="none" strike="noStrike" kern="1200" cap="none" spc="0" normalizeH="0" baseline="0" noProof="0" dirty="0" err="1">
                <a:ln>
                  <a:noFill/>
                </a:ln>
                <a:solidFill>
                  <a:srgbClr val="1F497D"/>
                </a:solidFill>
                <a:effectLst>
                  <a:outerShdw blurRad="38100" dist="38100" dir="2700000" algn="tl">
                    <a:srgbClr val="000000">
                      <a:alpha val="43137"/>
                    </a:srgbClr>
                  </a:outerShdw>
                </a:effectLst>
                <a:uLnTx/>
                <a:uFillTx/>
                <a:latin typeface="Tahoma"/>
                <a:ea typeface="+mn-ea"/>
                <a:cs typeface="+mn-cs"/>
              </a:rPr>
              <a:t>Wunsch</a:t>
            </a:r>
            <a:r>
              <a:rPr kumimoji="0" lang="en-US" sz="18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Tahoma"/>
                <a:ea typeface="+mn-ea"/>
                <a:cs typeface="+mn-cs"/>
              </a:rPr>
              <a:t>                                       SHD</a:t>
            </a:r>
          </a:p>
        </p:txBody>
      </p:sp>
      <p:sp>
        <p:nvSpPr>
          <p:cNvPr id="130" name="Rectangle 129">
            <a:extLst>
              <a:ext uri="{FF2B5EF4-FFF2-40B4-BE49-F238E27FC236}">
                <a16:creationId xmlns:a16="http://schemas.microsoft.com/office/drawing/2014/main" id="{73E838AF-FB71-BB46-BB27-757A1F3AE5F9}"/>
              </a:ext>
            </a:extLst>
          </p:cNvPr>
          <p:cNvSpPr/>
          <p:nvPr/>
        </p:nvSpPr>
        <p:spPr>
          <a:xfrm>
            <a:off x="346475" y="3729980"/>
            <a:ext cx="8451051" cy="2651760"/>
          </a:xfrm>
          <a:prstGeom prst="rect">
            <a:avLst/>
          </a:prstGeom>
          <a:solidFill>
            <a:schemeClr val="bg1"/>
          </a:solidFill>
          <a:ln w="19050">
            <a:solidFill>
              <a:srgbClr val="FE0606"/>
            </a:solidFill>
          </a:ln>
        </p:spPr>
        <p:txBody>
          <a:bodyPr wrap="square">
            <a:spAutoFit/>
          </a:bodyPr>
          <a:lstStyle/>
          <a:p>
            <a:pPr algn="ctr">
              <a:defRPr/>
            </a:pPr>
            <a:r>
              <a:rPr lang="en-US" sz="2400" dirty="0">
                <a:solidFill>
                  <a:prstClr val="black"/>
                </a:solidFill>
              </a:rPr>
              <a:t>Independent vectors can be processed in parallel using hardware technologies</a:t>
            </a:r>
          </a:p>
        </p:txBody>
      </p:sp>
      <p:pic>
        <p:nvPicPr>
          <p:cNvPr id="131" name="Picture 6" descr="Image result for intel processor chip">
            <a:extLst>
              <a:ext uri="{FF2B5EF4-FFF2-40B4-BE49-F238E27FC236}">
                <a16:creationId xmlns:a16="http://schemas.microsoft.com/office/drawing/2014/main" id="{2C9669AD-6078-C94C-93AE-7F2ECEEBF4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3831" y="4797152"/>
            <a:ext cx="1859717" cy="1357593"/>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Image result for vc709">
            <a:extLst>
              <a:ext uri="{FF2B5EF4-FFF2-40B4-BE49-F238E27FC236}">
                <a16:creationId xmlns:a16="http://schemas.microsoft.com/office/drawing/2014/main" id="{5BE47E31-A6B0-C046-A34B-C78AFE02C6B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4083" y="4430547"/>
            <a:ext cx="2433211" cy="1520757"/>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4" descr="Image result for gpu">
            <a:extLst>
              <a:ext uri="{FF2B5EF4-FFF2-40B4-BE49-F238E27FC236}">
                <a16:creationId xmlns:a16="http://schemas.microsoft.com/office/drawing/2014/main" id="{02A630A1-DD49-3347-8385-A860655FB6D9}"/>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1545" y="4867905"/>
            <a:ext cx="2238447" cy="1553174"/>
          </a:xfrm>
          <a:prstGeom prst="rect">
            <a:avLst/>
          </a:prstGeom>
          <a:noFill/>
          <a:extLst>
            <a:ext uri="{909E8E84-426E-40DD-AFC4-6F175D3DCCD1}">
              <a14:hiddenFill xmlns:a14="http://schemas.microsoft.com/office/drawing/2010/main">
                <a:solidFill>
                  <a:srgbClr val="FFFFFF"/>
                </a:solidFill>
              </a14:hiddenFill>
            </a:ext>
          </a:extLst>
        </p:spPr>
      </p:pic>
      <p:grpSp>
        <p:nvGrpSpPr>
          <p:cNvPr id="134" name="Group 133">
            <a:extLst>
              <a:ext uri="{FF2B5EF4-FFF2-40B4-BE49-F238E27FC236}">
                <a16:creationId xmlns:a16="http://schemas.microsoft.com/office/drawing/2014/main" id="{ED9E8B07-34BE-4F42-9AC1-A726D94C81B7}"/>
              </a:ext>
            </a:extLst>
          </p:cNvPr>
          <p:cNvGrpSpPr/>
          <p:nvPr/>
        </p:nvGrpSpPr>
        <p:grpSpPr>
          <a:xfrm>
            <a:off x="6468860" y="4382072"/>
            <a:ext cx="2074248" cy="1999256"/>
            <a:chOff x="5607436" y="4099745"/>
            <a:chExt cx="2518529" cy="2427475"/>
          </a:xfrm>
        </p:grpSpPr>
        <p:grpSp>
          <p:nvGrpSpPr>
            <p:cNvPr id="135" name="Group 134">
              <a:extLst>
                <a:ext uri="{FF2B5EF4-FFF2-40B4-BE49-F238E27FC236}">
                  <a16:creationId xmlns:a16="http://schemas.microsoft.com/office/drawing/2014/main" id="{E37DCA8E-7D5C-204C-B308-69477796BA24}"/>
                </a:ext>
              </a:extLst>
            </p:cNvPr>
            <p:cNvGrpSpPr/>
            <p:nvPr/>
          </p:nvGrpSpPr>
          <p:grpSpPr>
            <a:xfrm>
              <a:off x="5725409" y="5708286"/>
              <a:ext cx="2267712" cy="438912"/>
              <a:chOff x="8036485" y="3390822"/>
              <a:chExt cx="2267712" cy="438912"/>
            </a:xfrm>
            <a:solidFill>
              <a:srgbClr val="EBF3E0"/>
            </a:solidFill>
          </p:grpSpPr>
          <p:sp>
            <p:nvSpPr>
              <p:cNvPr id="221" name="Parallelogram 220">
                <a:extLst>
                  <a:ext uri="{FF2B5EF4-FFF2-40B4-BE49-F238E27FC236}">
                    <a16:creationId xmlns:a16="http://schemas.microsoft.com/office/drawing/2014/main" id="{18B75990-350B-544E-A908-43FE57810D01}"/>
                  </a:ext>
                </a:extLst>
              </p:cNvPr>
              <p:cNvSpPr/>
              <p:nvPr/>
            </p:nvSpPr>
            <p:spPr>
              <a:xfrm>
                <a:off x="8037220"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2" name="Parallelogram 221">
                <a:extLst>
                  <a:ext uri="{FF2B5EF4-FFF2-40B4-BE49-F238E27FC236}">
                    <a16:creationId xmlns:a16="http://schemas.microsoft.com/office/drawing/2014/main" id="{8E5B5C09-B41E-904E-9AE9-498721AE1FD4}"/>
                  </a:ext>
                </a:extLst>
              </p:cNvPr>
              <p:cNvSpPr/>
              <p:nvPr/>
            </p:nvSpPr>
            <p:spPr>
              <a:xfrm>
                <a:off x="8174284"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3" name="Parallelogram 222">
                <a:extLst>
                  <a:ext uri="{FF2B5EF4-FFF2-40B4-BE49-F238E27FC236}">
                    <a16:creationId xmlns:a16="http://schemas.microsoft.com/office/drawing/2014/main" id="{B4EFABFD-B395-F64A-B18F-D4A0DCBF2C30}"/>
                  </a:ext>
                </a:extLst>
              </p:cNvPr>
              <p:cNvSpPr/>
              <p:nvPr/>
            </p:nvSpPr>
            <p:spPr>
              <a:xfrm>
                <a:off x="8313443"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4" name="Parallelogram 223">
                <a:extLst>
                  <a:ext uri="{FF2B5EF4-FFF2-40B4-BE49-F238E27FC236}">
                    <a16:creationId xmlns:a16="http://schemas.microsoft.com/office/drawing/2014/main" id="{81254A93-9B61-7C4E-B6D8-822F11B33A1A}"/>
                  </a:ext>
                </a:extLst>
              </p:cNvPr>
              <p:cNvSpPr/>
              <p:nvPr/>
            </p:nvSpPr>
            <p:spPr>
              <a:xfrm>
                <a:off x="8449689"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5" name="Parallelogram 224">
                <a:extLst>
                  <a:ext uri="{FF2B5EF4-FFF2-40B4-BE49-F238E27FC236}">
                    <a16:creationId xmlns:a16="http://schemas.microsoft.com/office/drawing/2014/main" id="{C2243B6F-CEED-8649-AE2A-2041B677B2ED}"/>
                  </a:ext>
                </a:extLst>
              </p:cNvPr>
              <p:cNvSpPr/>
              <p:nvPr/>
            </p:nvSpPr>
            <p:spPr>
              <a:xfrm>
                <a:off x="846584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6" name="Parallelogram 225">
                <a:extLst>
                  <a:ext uri="{FF2B5EF4-FFF2-40B4-BE49-F238E27FC236}">
                    <a16:creationId xmlns:a16="http://schemas.microsoft.com/office/drawing/2014/main" id="{2DD0870D-D844-8846-ADEA-BDDB7D9B6680}"/>
                  </a:ext>
                </a:extLst>
              </p:cNvPr>
              <p:cNvSpPr/>
              <p:nvPr/>
            </p:nvSpPr>
            <p:spPr>
              <a:xfrm>
                <a:off x="860290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7" name="Parallelogram 226">
                <a:extLst>
                  <a:ext uri="{FF2B5EF4-FFF2-40B4-BE49-F238E27FC236}">
                    <a16:creationId xmlns:a16="http://schemas.microsoft.com/office/drawing/2014/main" id="{99CC61E1-EBFB-7E41-9093-695DF53BA285}"/>
                  </a:ext>
                </a:extLst>
              </p:cNvPr>
              <p:cNvSpPr/>
              <p:nvPr/>
            </p:nvSpPr>
            <p:spPr>
              <a:xfrm>
                <a:off x="874206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8" name="Parallelogram 227">
                <a:extLst>
                  <a:ext uri="{FF2B5EF4-FFF2-40B4-BE49-F238E27FC236}">
                    <a16:creationId xmlns:a16="http://schemas.microsoft.com/office/drawing/2014/main" id="{AD3D8BFC-B6F2-9F4F-938B-DFFE95C21530}"/>
                  </a:ext>
                </a:extLst>
              </p:cNvPr>
              <p:cNvSpPr/>
              <p:nvPr/>
            </p:nvSpPr>
            <p:spPr>
              <a:xfrm>
                <a:off x="887817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9" name="Parallelogram 228">
                <a:extLst>
                  <a:ext uri="{FF2B5EF4-FFF2-40B4-BE49-F238E27FC236}">
                    <a16:creationId xmlns:a16="http://schemas.microsoft.com/office/drawing/2014/main" id="{CCE19320-8917-ED42-A4FE-BBA4E514F810}"/>
                  </a:ext>
                </a:extLst>
              </p:cNvPr>
              <p:cNvSpPr/>
              <p:nvPr/>
            </p:nvSpPr>
            <p:spPr>
              <a:xfrm>
                <a:off x="889216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0" name="Parallelogram 229">
                <a:extLst>
                  <a:ext uri="{FF2B5EF4-FFF2-40B4-BE49-F238E27FC236}">
                    <a16:creationId xmlns:a16="http://schemas.microsoft.com/office/drawing/2014/main" id="{0424D406-CA54-2645-B38F-E5F88A62688D}"/>
                  </a:ext>
                </a:extLst>
              </p:cNvPr>
              <p:cNvSpPr/>
              <p:nvPr/>
            </p:nvSpPr>
            <p:spPr>
              <a:xfrm>
                <a:off x="902922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1" name="Parallelogram 230">
                <a:extLst>
                  <a:ext uri="{FF2B5EF4-FFF2-40B4-BE49-F238E27FC236}">
                    <a16:creationId xmlns:a16="http://schemas.microsoft.com/office/drawing/2014/main" id="{22B23D2A-8C63-7B4B-9606-102B79F158F0}"/>
                  </a:ext>
                </a:extLst>
              </p:cNvPr>
              <p:cNvSpPr/>
              <p:nvPr/>
            </p:nvSpPr>
            <p:spPr>
              <a:xfrm>
                <a:off x="916838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2" name="Parallelogram 231">
                <a:extLst>
                  <a:ext uri="{FF2B5EF4-FFF2-40B4-BE49-F238E27FC236}">
                    <a16:creationId xmlns:a16="http://schemas.microsoft.com/office/drawing/2014/main" id="{B30AA679-9B5A-5548-9BBB-74B604D79864}"/>
                  </a:ext>
                </a:extLst>
              </p:cNvPr>
              <p:cNvSpPr/>
              <p:nvPr/>
            </p:nvSpPr>
            <p:spPr>
              <a:xfrm>
                <a:off x="930449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3" name="Parallelogram 232">
                <a:extLst>
                  <a:ext uri="{FF2B5EF4-FFF2-40B4-BE49-F238E27FC236}">
                    <a16:creationId xmlns:a16="http://schemas.microsoft.com/office/drawing/2014/main" id="{796BEB57-88EE-AA45-ADB0-7F4891C7610F}"/>
                  </a:ext>
                </a:extLst>
              </p:cNvPr>
              <p:cNvSpPr/>
              <p:nvPr/>
            </p:nvSpPr>
            <p:spPr>
              <a:xfrm>
                <a:off x="9457850"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4" name="Parallelogram 233">
                <a:extLst>
                  <a:ext uri="{FF2B5EF4-FFF2-40B4-BE49-F238E27FC236}">
                    <a16:creationId xmlns:a16="http://schemas.microsoft.com/office/drawing/2014/main" id="{76BA7860-CE0F-E045-8A06-3AF3D7409187}"/>
                  </a:ext>
                </a:extLst>
              </p:cNvPr>
              <p:cNvSpPr/>
              <p:nvPr/>
            </p:nvSpPr>
            <p:spPr>
              <a:xfrm>
                <a:off x="9597009"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5" name="Parallelogram 234">
                <a:extLst>
                  <a:ext uri="{FF2B5EF4-FFF2-40B4-BE49-F238E27FC236}">
                    <a16:creationId xmlns:a16="http://schemas.microsoft.com/office/drawing/2014/main" id="{FE4CAA43-DAE6-D945-9F32-061B7A559B5F}"/>
                  </a:ext>
                </a:extLst>
              </p:cNvPr>
              <p:cNvSpPr/>
              <p:nvPr/>
            </p:nvSpPr>
            <p:spPr>
              <a:xfrm>
                <a:off x="9733121"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6" name="Parallelogram 235">
                <a:extLst>
                  <a:ext uri="{FF2B5EF4-FFF2-40B4-BE49-F238E27FC236}">
                    <a16:creationId xmlns:a16="http://schemas.microsoft.com/office/drawing/2014/main" id="{C706B966-5EFF-314D-995E-D5D6F1A1D501}"/>
                  </a:ext>
                </a:extLst>
              </p:cNvPr>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7" name="Parallelogram 236">
                <a:extLst>
                  <a:ext uri="{FF2B5EF4-FFF2-40B4-BE49-F238E27FC236}">
                    <a16:creationId xmlns:a16="http://schemas.microsoft.com/office/drawing/2014/main" id="{30D386ED-3F58-AA49-A91B-4739CE2583CF}"/>
                  </a:ext>
                </a:extLst>
              </p:cNvPr>
              <p:cNvSpPr/>
              <p:nvPr/>
            </p:nvSpPr>
            <p:spPr>
              <a:xfrm>
                <a:off x="9327094" y="3727862"/>
                <a:ext cx="537972" cy="88762"/>
              </a:xfrm>
              <a:prstGeom prst="parallelogram">
                <a:avLst>
                  <a:gd name="adj" fmla="val 126110"/>
                </a:avLst>
              </a:prstGeom>
              <a:solidFill>
                <a:srgbClr val="EAF3E0"/>
              </a:solidFill>
              <a:ln w="12700">
                <a:solidFill>
                  <a:srgbClr val="D1EC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grpSp>
        <p:cxnSp>
          <p:nvCxnSpPr>
            <p:cNvPr id="136" name="Straight Connector 135">
              <a:extLst>
                <a:ext uri="{FF2B5EF4-FFF2-40B4-BE49-F238E27FC236}">
                  <a16:creationId xmlns:a16="http://schemas.microsoft.com/office/drawing/2014/main" id="{7B916A18-D4A7-504E-A57E-3ED494C9F2AD}"/>
                </a:ext>
              </a:extLst>
            </p:cNvPr>
            <p:cNvCxnSpPr/>
            <p:nvPr/>
          </p:nvCxnSpPr>
          <p:spPr>
            <a:xfrm>
              <a:off x="6406552" y="4945013"/>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5E02E16-0614-5B47-9507-E453E4986AF5}"/>
                </a:ext>
              </a:extLst>
            </p:cNvPr>
            <p:cNvCxnSpPr/>
            <p:nvPr/>
          </p:nvCxnSpPr>
          <p:spPr>
            <a:xfrm>
              <a:off x="7256687" y="448737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1E538D5-7416-2C4B-ABDC-2F8D1027034A}"/>
                </a:ext>
              </a:extLst>
            </p:cNvPr>
            <p:cNvCxnSpPr/>
            <p:nvPr/>
          </p:nvCxnSpPr>
          <p:spPr>
            <a:xfrm>
              <a:off x="6284547" y="4502705"/>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9" name="Group 138">
              <a:extLst>
                <a:ext uri="{FF2B5EF4-FFF2-40B4-BE49-F238E27FC236}">
                  <a16:creationId xmlns:a16="http://schemas.microsoft.com/office/drawing/2014/main" id="{2BB61830-D16C-8F42-9457-5E77433147BA}"/>
                </a:ext>
              </a:extLst>
            </p:cNvPr>
            <p:cNvGrpSpPr/>
            <p:nvPr/>
          </p:nvGrpSpPr>
          <p:grpSpPr>
            <a:xfrm>
              <a:off x="5728068" y="5415016"/>
              <a:ext cx="2267712" cy="438912"/>
              <a:chOff x="8036485" y="3390822"/>
              <a:chExt cx="2267712" cy="438912"/>
            </a:xfrm>
            <a:solidFill>
              <a:schemeClr val="bg1">
                <a:lumMod val="95000"/>
              </a:schemeClr>
            </a:solidFill>
          </p:grpSpPr>
          <p:sp>
            <p:nvSpPr>
              <p:cNvPr id="204" name="Parallelogram 203">
                <a:extLst>
                  <a:ext uri="{FF2B5EF4-FFF2-40B4-BE49-F238E27FC236}">
                    <a16:creationId xmlns:a16="http://schemas.microsoft.com/office/drawing/2014/main" id="{D6E602FB-952A-DA40-A55E-022D219069C0}"/>
                  </a:ext>
                </a:extLst>
              </p:cNvPr>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5" name="Parallelogram 204">
                <a:extLst>
                  <a:ext uri="{FF2B5EF4-FFF2-40B4-BE49-F238E27FC236}">
                    <a16:creationId xmlns:a16="http://schemas.microsoft.com/office/drawing/2014/main" id="{0A22C83D-BD84-904B-A58C-D510ECC08BEC}"/>
                  </a:ext>
                </a:extLst>
              </p:cNvPr>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6" name="Parallelogram 205">
                <a:extLst>
                  <a:ext uri="{FF2B5EF4-FFF2-40B4-BE49-F238E27FC236}">
                    <a16:creationId xmlns:a16="http://schemas.microsoft.com/office/drawing/2014/main" id="{3BE88860-DC5F-C040-9D7E-DCC1C863BA9E}"/>
                  </a:ext>
                </a:extLst>
              </p:cNvPr>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7" name="Parallelogram 206">
                <a:extLst>
                  <a:ext uri="{FF2B5EF4-FFF2-40B4-BE49-F238E27FC236}">
                    <a16:creationId xmlns:a16="http://schemas.microsoft.com/office/drawing/2014/main" id="{7BD03104-142C-F04F-BF29-CBCADAF3E1E0}"/>
                  </a:ext>
                </a:extLst>
              </p:cNvPr>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8" name="Parallelogram 207">
                <a:extLst>
                  <a:ext uri="{FF2B5EF4-FFF2-40B4-BE49-F238E27FC236}">
                    <a16:creationId xmlns:a16="http://schemas.microsoft.com/office/drawing/2014/main" id="{4E8863C1-AB6A-5249-B33A-DF11F84C458C}"/>
                  </a:ext>
                </a:extLst>
              </p:cNvPr>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9" name="Parallelogram 208">
                <a:extLst>
                  <a:ext uri="{FF2B5EF4-FFF2-40B4-BE49-F238E27FC236}">
                    <a16:creationId xmlns:a16="http://schemas.microsoft.com/office/drawing/2014/main" id="{0FC6DC78-3A3C-F748-A8AD-AE3286B7D8AE}"/>
                  </a:ext>
                </a:extLst>
              </p:cNvPr>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0" name="Parallelogram 209">
                <a:extLst>
                  <a:ext uri="{FF2B5EF4-FFF2-40B4-BE49-F238E27FC236}">
                    <a16:creationId xmlns:a16="http://schemas.microsoft.com/office/drawing/2014/main" id="{35F1FB0B-A63A-F04D-86ED-64C90072AE80}"/>
                  </a:ext>
                </a:extLst>
              </p:cNvPr>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1" name="Parallelogram 210">
                <a:extLst>
                  <a:ext uri="{FF2B5EF4-FFF2-40B4-BE49-F238E27FC236}">
                    <a16:creationId xmlns:a16="http://schemas.microsoft.com/office/drawing/2014/main" id="{A1B68B0D-9B2B-904C-8143-1CA776B4B4D6}"/>
                  </a:ext>
                </a:extLst>
              </p:cNvPr>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2" name="Parallelogram 211">
                <a:extLst>
                  <a:ext uri="{FF2B5EF4-FFF2-40B4-BE49-F238E27FC236}">
                    <a16:creationId xmlns:a16="http://schemas.microsoft.com/office/drawing/2014/main" id="{18E9CDAB-DBE8-8247-AD4B-4E98050A4692}"/>
                  </a:ext>
                </a:extLst>
              </p:cNvPr>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3" name="Parallelogram 212">
                <a:extLst>
                  <a:ext uri="{FF2B5EF4-FFF2-40B4-BE49-F238E27FC236}">
                    <a16:creationId xmlns:a16="http://schemas.microsoft.com/office/drawing/2014/main" id="{5ADFEDEC-71FA-264D-9B24-0406603A045F}"/>
                  </a:ext>
                </a:extLst>
              </p:cNvPr>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4" name="Parallelogram 213">
                <a:extLst>
                  <a:ext uri="{FF2B5EF4-FFF2-40B4-BE49-F238E27FC236}">
                    <a16:creationId xmlns:a16="http://schemas.microsoft.com/office/drawing/2014/main" id="{BD217E48-7B5D-5A42-A86F-FE5811A1B3FC}"/>
                  </a:ext>
                </a:extLst>
              </p:cNvPr>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5" name="Parallelogram 214">
                <a:extLst>
                  <a:ext uri="{FF2B5EF4-FFF2-40B4-BE49-F238E27FC236}">
                    <a16:creationId xmlns:a16="http://schemas.microsoft.com/office/drawing/2014/main" id="{DF0AAAE4-4843-E74B-860F-1C9953D7D8D4}"/>
                  </a:ext>
                </a:extLst>
              </p:cNvPr>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6" name="Parallelogram 215">
                <a:extLst>
                  <a:ext uri="{FF2B5EF4-FFF2-40B4-BE49-F238E27FC236}">
                    <a16:creationId xmlns:a16="http://schemas.microsoft.com/office/drawing/2014/main" id="{F249F009-DDF0-1946-9906-B9FAD02D1E13}"/>
                  </a:ext>
                </a:extLst>
              </p:cNvPr>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7" name="Parallelogram 216">
                <a:extLst>
                  <a:ext uri="{FF2B5EF4-FFF2-40B4-BE49-F238E27FC236}">
                    <a16:creationId xmlns:a16="http://schemas.microsoft.com/office/drawing/2014/main" id="{4F4D25D1-98BF-014E-BC6C-6EE481E824E6}"/>
                  </a:ext>
                </a:extLst>
              </p:cNvPr>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8" name="Parallelogram 217">
                <a:extLst>
                  <a:ext uri="{FF2B5EF4-FFF2-40B4-BE49-F238E27FC236}">
                    <a16:creationId xmlns:a16="http://schemas.microsoft.com/office/drawing/2014/main" id="{00B2BD76-BFBD-8C4D-A07E-2C0EA749F45F}"/>
                  </a:ext>
                </a:extLst>
              </p:cNvPr>
              <p:cNvSpPr/>
              <p:nvPr/>
            </p:nvSpPr>
            <p:spPr>
              <a:xfrm>
                <a:off x="9320786" y="3720006"/>
                <a:ext cx="555683" cy="96618"/>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9" name="Parallelogram 218">
                <a:extLst>
                  <a:ext uri="{FF2B5EF4-FFF2-40B4-BE49-F238E27FC236}">
                    <a16:creationId xmlns:a16="http://schemas.microsoft.com/office/drawing/2014/main" id="{DAE661E1-B5C2-8D4F-90AE-1E9F244CC307}"/>
                  </a:ext>
                </a:extLst>
              </p:cNvPr>
              <p:cNvSpPr/>
              <p:nvPr/>
            </p:nvSpPr>
            <p:spPr>
              <a:xfrm>
                <a:off x="8449689" y="3393281"/>
                <a:ext cx="566928" cy="109728"/>
              </a:xfrm>
              <a:prstGeom prst="parallelogram">
                <a:avLst>
                  <a:gd name="adj" fmla="val 126110"/>
                </a:avLst>
              </a:prstGeom>
              <a:solidFill>
                <a:schemeClr val="bg1">
                  <a:lumMod val="9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0" name="Parallelogram 219">
                <a:extLst>
                  <a:ext uri="{FF2B5EF4-FFF2-40B4-BE49-F238E27FC236}">
                    <a16:creationId xmlns:a16="http://schemas.microsoft.com/office/drawing/2014/main" id="{40B0999A-2C68-654E-9A6C-7B757F5AEA3E}"/>
                  </a:ext>
                </a:extLst>
              </p:cNvPr>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grpSp>
        <p:cxnSp>
          <p:nvCxnSpPr>
            <p:cNvPr id="140" name="Straight Connector 139">
              <a:extLst>
                <a:ext uri="{FF2B5EF4-FFF2-40B4-BE49-F238E27FC236}">
                  <a16:creationId xmlns:a16="http://schemas.microsoft.com/office/drawing/2014/main" id="{229CFF75-09F6-DB44-BD7C-B8C693DC3750}"/>
                </a:ext>
              </a:extLst>
            </p:cNvPr>
            <p:cNvCxnSpPr/>
            <p:nvPr/>
          </p:nvCxnSpPr>
          <p:spPr>
            <a:xfrm>
              <a:off x="6915100" y="448737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D40101F-B6B3-8A43-B0B8-D6B09036368B}"/>
                </a:ext>
              </a:extLst>
            </p:cNvPr>
            <p:cNvCxnSpPr/>
            <p:nvPr/>
          </p:nvCxnSpPr>
          <p:spPr>
            <a:xfrm>
              <a:off x="5885086" y="4850957"/>
              <a:ext cx="0" cy="1165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ECFD101-B328-C54E-898E-7598D95D9707}"/>
                </a:ext>
              </a:extLst>
            </p:cNvPr>
            <p:cNvCxnSpPr/>
            <p:nvPr/>
          </p:nvCxnSpPr>
          <p:spPr>
            <a:xfrm>
              <a:off x="6594536" y="448737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F972AE5C-4793-0347-80E3-744EB904B2F0}"/>
                </a:ext>
              </a:extLst>
            </p:cNvPr>
            <p:cNvGrpSpPr/>
            <p:nvPr/>
          </p:nvGrpSpPr>
          <p:grpSpPr>
            <a:xfrm>
              <a:off x="5719049" y="4814099"/>
              <a:ext cx="2267712" cy="438912"/>
              <a:chOff x="8036485" y="3390822"/>
              <a:chExt cx="2267712" cy="438912"/>
            </a:xfrm>
            <a:solidFill>
              <a:schemeClr val="bg1">
                <a:lumMod val="95000"/>
              </a:schemeClr>
            </a:solidFill>
          </p:grpSpPr>
          <p:sp>
            <p:nvSpPr>
              <p:cNvPr id="187" name="Parallelogram 186">
                <a:extLst>
                  <a:ext uri="{FF2B5EF4-FFF2-40B4-BE49-F238E27FC236}">
                    <a16:creationId xmlns:a16="http://schemas.microsoft.com/office/drawing/2014/main" id="{7DDDE39E-EB32-E542-9E39-528750DC4B15}"/>
                  </a:ext>
                </a:extLst>
              </p:cNvPr>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8" name="Parallelogram 187">
                <a:extLst>
                  <a:ext uri="{FF2B5EF4-FFF2-40B4-BE49-F238E27FC236}">
                    <a16:creationId xmlns:a16="http://schemas.microsoft.com/office/drawing/2014/main" id="{DE9A69F0-0D0E-9041-8622-973A8B9F35B2}"/>
                  </a:ext>
                </a:extLst>
              </p:cNvPr>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9" name="Parallelogram 188">
                <a:extLst>
                  <a:ext uri="{FF2B5EF4-FFF2-40B4-BE49-F238E27FC236}">
                    <a16:creationId xmlns:a16="http://schemas.microsoft.com/office/drawing/2014/main" id="{0C247681-C33D-2146-B6E6-1EA502E7E165}"/>
                  </a:ext>
                </a:extLst>
              </p:cNvPr>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0" name="Parallelogram 189">
                <a:extLst>
                  <a:ext uri="{FF2B5EF4-FFF2-40B4-BE49-F238E27FC236}">
                    <a16:creationId xmlns:a16="http://schemas.microsoft.com/office/drawing/2014/main" id="{2024ACAA-833C-474A-BC56-B8CB6B1DF974}"/>
                  </a:ext>
                </a:extLst>
              </p:cNvPr>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1" name="Parallelogram 190">
                <a:extLst>
                  <a:ext uri="{FF2B5EF4-FFF2-40B4-BE49-F238E27FC236}">
                    <a16:creationId xmlns:a16="http://schemas.microsoft.com/office/drawing/2014/main" id="{CD00308A-EE46-9A4C-91B4-7900B588C741}"/>
                  </a:ext>
                </a:extLst>
              </p:cNvPr>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2" name="Parallelogram 191">
                <a:extLst>
                  <a:ext uri="{FF2B5EF4-FFF2-40B4-BE49-F238E27FC236}">
                    <a16:creationId xmlns:a16="http://schemas.microsoft.com/office/drawing/2014/main" id="{9432402A-BB73-0440-8FC6-B8A845242D34}"/>
                  </a:ext>
                </a:extLst>
              </p:cNvPr>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3" name="Parallelogram 192">
                <a:extLst>
                  <a:ext uri="{FF2B5EF4-FFF2-40B4-BE49-F238E27FC236}">
                    <a16:creationId xmlns:a16="http://schemas.microsoft.com/office/drawing/2014/main" id="{FC7E426A-F9E1-0444-98F0-692D0E248640}"/>
                  </a:ext>
                </a:extLst>
              </p:cNvPr>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4" name="Parallelogram 193">
                <a:extLst>
                  <a:ext uri="{FF2B5EF4-FFF2-40B4-BE49-F238E27FC236}">
                    <a16:creationId xmlns:a16="http://schemas.microsoft.com/office/drawing/2014/main" id="{A02A9551-B6CE-424B-B236-F700BFCEE4F4}"/>
                  </a:ext>
                </a:extLst>
              </p:cNvPr>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5" name="Parallelogram 194">
                <a:extLst>
                  <a:ext uri="{FF2B5EF4-FFF2-40B4-BE49-F238E27FC236}">
                    <a16:creationId xmlns:a16="http://schemas.microsoft.com/office/drawing/2014/main" id="{B27CC0EF-9A70-6142-A66E-ABC9B6839955}"/>
                  </a:ext>
                </a:extLst>
              </p:cNvPr>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6" name="Parallelogram 195">
                <a:extLst>
                  <a:ext uri="{FF2B5EF4-FFF2-40B4-BE49-F238E27FC236}">
                    <a16:creationId xmlns:a16="http://schemas.microsoft.com/office/drawing/2014/main" id="{83A36778-654F-AE49-AEBA-FA5F618A21B1}"/>
                  </a:ext>
                </a:extLst>
              </p:cNvPr>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7" name="Parallelogram 196">
                <a:extLst>
                  <a:ext uri="{FF2B5EF4-FFF2-40B4-BE49-F238E27FC236}">
                    <a16:creationId xmlns:a16="http://schemas.microsoft.com/office/drawing/2014/main" id="{286DAA3F-6DD9-2D47-828C-20167E16F879}"/>
                  </a:ext>
                </a:extLst>
              </p:cNvPr>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8" name="Parallelogram 197">
                <a:extLst>
                  <a:ext uri="{FF2B5EF4-FFF2-40B4-BE49-F238E27FC236}">
                    <a16:creationId xmlns:a16="http://schemas.microsoft.com/office/drawing/2014/main" id="{79142180-B83D-6F4E-830D-F2E7CF7627CE}"/>
                  </a:ext>
                </a:extLst>
              </p:cNvPr>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9" name="Parallelogram 198">
                <a:extLst>
                  <a:ext uri="{FF2B5EF4-FFF2-40B4-BE49-F238E27FC236}">
                    <a16:creationId xmlns:a16="http://schemas.microsoft.com/office/drawing/2014/main" id="{DCA8BF6B-4B1D-C844-A875-209E4811962C}"/>
                  </a:ext>
                </a:extLst>
              </p:cNvPr>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0" name="Parallelogram 199">
                <a:extLst>
                  <a:ext uri="{FF2B5EF4-FFF2-40B4-BE49-F238E27FC236}">
                    <a16:creationId xmlns:a16="http://schemas.microsoft.com/office/drawing/2014/main" id="{3977BAC1-9872-9049-AA2D-89F37753EE09}"/>
                  </a:ext>
                </a:extLst>
              </p:cNvPr>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1" name="Parallelogram 200">
                <a:extLst>
                  <a:ext uri="{FF2B5EF4-FFF2-40B4-BE49-F238E27FC236}">
                    <a16:creationId xmlns:a16="http://schemas.microsoft.com/office/drawing/2014/main" id="{597BE286-1C9C-3145-88A6-A9A961D5B662}"/>
                  </a:ext>
                </a:extLst>
              </p:cNvPr>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2" name="Parallelogram 201">
                <a:extLst>
                  <a:ext uri="{FF2B5EF4-FFF2-40B4-BE49-F238E27FC236}">
                    <a16:creationId xmlns:a16="http://schemas.microsoft.com/office/drawing/2014/main" id="{57051A1C-5D77-0248-87B9-30EB2F5866F9}"/>
                  </a:ext>
                </a:extLst>
              </p:cNvPr>
              <p:cNvSpPr/>
              <p:nvPr/>
            </p:nvSpPr>
            <p:spPr>
              <a:xfrm>
                <a:off x="9320786" y="3722627"/>
                <a:ext cx="550640" cy="9021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3" name="Parallelogram 202">
                <a:extLst>
                  <a:ext uri="{FF2B5EF4-FFF2-40B4-BE49-F238E27FC236}">
                    <a16:creationId xmlns:a16="http://schemas.microsoft.com/office/drawing/2014/main" id="{754CED6B-C75A-2C4E-A338-B473CCBE9597}"/>
                  </a:ext>
                </a:extLst>
              </p:cNvPr>
              <p:cNvSpPr/>
              <p:nvPr/>
            </p:nvSpPr>
            <p:spPr>
              <a:xfrm>
                <a:off x="8449689" y="3393281"/>
                <a:ext cx="566928" cy="109728"/>
              </a:xfrm>
              <a:prstGeom prst="parallelogram">
                <a:avLst>
                  <a:gd name="adj" fmla="val 126110"/>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grpSp>
        <p:cxnSp>
          <p:nvCxnSpPr>
            <p:cNvPr id="144" name="Straight Connector 143">
              <a:extLst>
                <a:ext uri="{FF2B5EF4-FFF2-40B4-BE49-F238E27FC236}">
                  <a16:creationId xmlns:a16="http://schemas.microsoft.com/office/drawing/2014/main" id="{FFD1E99F-B807-044D-B6FD-98CC70E05B60}"/>
                </a:ext>
              </a:extLst>
            </p:cNvPr>
            <p:cNvCxnSpPr/>
            <p:nvPr/>
          </p:nvCxnSpPr>
          <p:spPr>
            <a:xfrm>
              <a:off x="5725461" y="4930815"/>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59FA055-811B-9242-96DA-8AD2C8C97C40}"/>
                </a:ext>
              </a:extLst>
            </p:cNvPr>
            <p:cNvCxnSpPr/>
            <p:nvPr/>
          </p:nvCxnSpPr>
          <p:spPr>
            <a:xfrm>
              <a:off x="6095294" y="4940340"/>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7404F250-C930-FD4D-91B3-AF7750BDA256}"/>
                </a:ext>
              </a:extLst>
            </p:cNvPr>
            <p:cNvCxnSpPr/>
            <p:nvPr/>
          </p:nvCxnSpPr>
          <p:spPr>
            <a:xfrm>
              <a:off x="6510453" y="4940340"/>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0CCF667-3B27-8E40-8BC9-2196CB85A258}"/>
                </a:ext>
              </a:extLst>
            </p:cNvPr>
            <p:cNvCxnSpPr/>
            <p:nvPr/>
          </p:nvCxnSpPr>
          <p:spPr>
            <a:xfrm>
              <a:off x="6957142" y="4940340"/>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8FDBD17-F3E3-3041-95C3-EBCDE00AD687}"/>
                </a:ext>
              </a:extLst>
            </p:cNvPr>
            <p:cNvCxnSpPr/>
            <p:nvPr/>
          </p:nvCxnSpPr>
          <p:spPr>
            <a:xfrm>
              <a:off x="7414342" y="4940340"/>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6ABBCF8E-775C-3744-BA9A-11A1537065D8}"/>
                </a:ext>
              </a:extLst>
            </p:cNvPr>
            <p:cNvCxnSpPr/>
            <p:nvPr/>
          </p:nvCxnSpPr>
          <p:spPr>
            <a:xfrm>
              <a:off x="7751975" y="4668337"/>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96F1D2A-64AA-F546-9AF3-4DE6D631E14F}"/>
                </a:ext>
              </a:extLst>
            </p:cNvPr>
            <p:cNvCxnSpPr/>
            <p:nvPr/>
          </p:nvCxnSpPr>
          <p:spPr>
            <a:xfrm>
              <a:off x="7882053" y="457773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C2781946-9584-4A4C-81B2-0EFD254D8AE3}"/>
                </a:ext>
              </a:extLst>
            </p:cNvPr>
            <p:cNvCxnSpPr/>
            <p:nvPr/>
          </p:nvCxnSpPr>
          <p:spPr>
            <a:xfrm>
              <a:off x="7982605" y="448737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8512C4F-C306-2945-9B59-3D0DC5EE1C84}"/>
                </a:ext>
              </a:extLst>
            </p:cNvPr>
            <p:cNvCxnSpPr/>
            <p:nvPr/>
          </p:nvCxnSpPr>
          <p:spPr>
            <a:xfrm>
              <a:off x="6218525" y="5239479"/>
              <a:ext cx="421"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81590AB-B085-C348-8B46-35F41AB7B323}"/>
                </a:ext>
              </a:extLst>
            </p:cNvPr>
            <p:cNvCxnSpPr/>
            <p:nvPr/>
          </p:nvCxnSpPr>
          <p:spPr>
            <a:xfrm flipH="1">
              <a:off x="6401457" y="5239479"/>
              <a:ext cx="2337"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2E73AC5-D9B6-0445-94CD-FA2E79A87FD5}"/>
                </a:ext>
              </a:extLst>
            </p:cNvPr>
            <p:cNvCxnSpPr/>
            <p:nvPr/>
          </p:nvCxnSpPr>
          <p:spPr>
            <a:xfrm>
              <a:off x="6594536" y="5283738"/>
              <a:ext cx="0" cy="436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C8436D6-235C-BD47-93A1-9BED50973959}"/>
                </a:ext>
              </a:extLst>
            </p:cNvPr>
            <p:cNvCxnSpPr/>
            <p:nvPr/>
          </p:nvCxnSpPr>
          <p:spPr>
            <a:xfrm>
              <a:off x="6915100" y="5366801"/>
              <a:ext cx="0" cy="353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6182839-ACE3-C949-A1B5-118A8C15A2A8}"/>
                </a:ext>
              </a:extLst>
            </p:cNvPr>
            <p:cNvCxnSpPr/>
            <p:nvPr/>
          </p:nvCxnSpPr>
          <p:spPr>
            <a:xfrm>
              <a:off x="6745380" y="5244989"/>
              <a:ext cx="0" cy="291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0AE9FCED-A3FA-4249-8CCC-90960EB01B65}"/>
                </a:ext>
              </a:extLst>
            </p:cNvPr>
            <p:cNvCxnSpPr/>
            <p:nvPr/>
          </p:nvCxnSpPr>
          <p:spPr>
            <a:xfrm flipH="1">
              <a:off x="7016018" y="5239479"/>
              <a:ext cx="516"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F5FAD0C0-9922-304B-9EAC-4DDF6B1A7D93}"/>
                </a:ext>
              </a:extLst>
            </p:cNvPr>
            <p:cNvCxnSpPr/>
            <p:nvPr/>
          </p:nvCxnSpPr>
          <p:spPr>
            <a:xfrm>
              <a:off x="7256687" y="5239479"/>
              <a:ext cx="0"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BDF8A032-EBB8-2A4C-AC37-CBD7C5D74865}"/>
                </a:ext>
              </a:extLst>
            </p:cNvPr>
            <p:cNvCxnSpPr/>
            <p:nvPr/>
          </p:nvCxnSpPr>
          <p:spPr>
            <a:xfrm>
              <a:off x="7256687" y="5861138"/>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4AD7932-35EE-9343-B824-F676701BD0CF}"/>
                </a:ext>
              </a:extLst>
            </p:cNvPr>
            <p:cNvCxnSpPr/>
            <p:nvPr/>
          </p:nvCxnSpPr>
          <p:spPr>
            <a:xfrm>
              <a:off x="6915100" y="5861138"/>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4359B5A-5075-FF41-9AA3-C562C00E58FC}"/>
                </a:ext>
              </a:extLst>
            </p:cNvPr>
            <p:cNvCxnSpPr/>
            <p:nvPr/>
          </p:nvCxnSpPr>
          <p:spPr>
            <a:xfrm>
              <a:off x="6594536" y="5861138"/>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FF4FF48-E23E-B24B-B39A-445B1909492C}"/>
                </a:ext>
              </a:extLst>
            </p:cNvPr>
            <p:cNvCxnSpPr/>
            <p:nvPr/>
          </p:nvCxnSpPr>
          <p:spPr>
            <a:xfrm>
              <a:off x="6218525" y="5861138"/>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E715655-2585-ED40-B396-DE596BD4CED7}"/>
                </a:ext>
              </a:extLst>
            </p:cNvPr>
            <p:cNvCxnSpPr/>
            <p:nvPr/>
          </p:nvCxnSpPr>
          <p:spPr>
            <a:xfrm>
              <a:off x="7256687" y="4940340"/>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B74A745-38B2-9948-8C5D-F27FA0C2280C}"/>
                </a:ext>
              </a:extLst>
            </p:cNvPr>
            <p:cNvCxnSpPr/>
            <p:nvPr/>
          </p:nvCxnSpPr>
          <p:spPr>
            <a:xfrm>
              <a:off x="7016018" y="4944419"/>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67F6399-FE6D-C746-9DD9-1FAEC6AF2962}"/>
                </a:ext>
              </a:extLst>
            </p:cNvPr>
            <p:cNvCxnSpPr/>
            <p:nvPr/>
          </p:nvCxnSpPr>
          <p:spPr>
            <a:xfrm>
              <a:off x="6750475" y="4945582"/>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C3819E9-8252-D546-8A3C-F1D8A6BCD04E}"/>
                </a:ext>
              </a:extLst>
            </p:cNvPr>
            <p:cNvCxnSpPr/>
            <p:nvPr/>
          </p:nvCxnSpPr>
          <p:spPr>
            <a:xfrm>
              <a:off x="6218525" y="4944419"/>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BAE360AF-B968-8542-B935-A6BD309C1EF2}"/>
                </a:ext>
              </a:extLst>
            </p:cNvPr>
            <p:cNvSpPr txBox="1"/>
            <p:nvPr/>
          </p:nvSpPr>
          <p:spPr>
            <a:xfrm>
              <a:off x="6140312" y="4099745"/>
              <a:ext cx="1985653" cy="448439"/>
            </a:xfrm>
            <a:prstGeom prst="rect">
              <a:avLst/>
            </a:prstGeom>
            <a:noFill/>
          </p:spPr>
          <p:txBody>
            <a:bodyPr wrap="square" rtlCol="0">
              <a:spAutoFit/>
            </a:bodyPr>
            <a:lstStyle/>
            <a:p>
              <a:pPr algn="r">
                <a:defRPr/>
              </a:pPr>
              <a:r>
                <a:rPr lang="en-US" i="1" dirty="0">
                  <a:solidFill>
                    <a:srgbClr val="000000">
                      <a:lumMod val="75000"/>
                      <a:lumOff val="25000"/>
                    </a:srgbClr>
                  </a:solidFill>
                  <a:latin typeface="Calibri" charset="0"/>
                  <a:ea typeface="Calibri" charset="0"/>
                  <a:cs typeface="Calibri" charset="0"/>
                </a:rPr>
                <a:t>DRAM Layers</a:t>
              </a:r>
            </a:p>
          </p:txBody>
        </p:sp>
        <p:sp>
          <p:nvSpPr>
            <p:cNvPr id="168" name="TextBox 167">
              <a:extLst>
                <a:ext uri="{FF2B5EF4-FFF2-40B4-BE49-F238E27FC236}">
                  <a16:creationId xmlns:a16="http://schemas.microsoft.com/office/drawing/2014/main" id="{0FAB95EC-6BCB-AC45-A36B-50452BC77783}"/>
                </a:ext>
              </a:extLst>
            </p:cNvPr>
            <p:cNvSpPr txBox="1"/>
            <p:nvPr/>
          </p:nvSpPr>
          <p:spPr>
            <a:xfrm>
              <a:off x="5607436" y="6078781"/>
              <a:ext cx="1803371" cy="448439"/>
            </a:xfrm>
            <a:prstGeom prst="rect">
              <a:avLst/>
            </a:prstGeom>
            <a:noFill/>
          </p:spPr>
          <p:txBody>
            <a:bodyPr wrap="square" rtlCol="0">
              <a:spAutoFit/>
            </a:bodyPr>
            <a:lstStyle/>
            <a:p>
              <a:pPr>
                <a:defRPr/>
              </a:pPr>
              <a:r>
                <a:rPr lang="en-US" i="1" dirty="0">
                  <a:solidFill>
                    <a:srgbClr val="538234"/>
                  </a:solidFill>
                  <a:latin typeface="Calibri" charset="0"/>
                  <a:ea typeface="Calibri" charset="0"/>
                  <a:cs typeface="Calibri" charset="0"/>
                </a:rPr>
                <a:t>Logic Layer</a:t>
              </a:r>
            </a:p>
          </p:txBody>
        </p:sp>
        <p:grpSp>
          <p:nvGrpSpPr>
            <p:cNvPr id="169" name="Group 168">
              <a:extLst>
                <a:ext uri="{FF2B5EF4-FFF2-40B4-BE49-F238E27FC236}">
                  <a16:creationId xmlns:a16="http://schemas.microsoft.com/office/drawing/2014/main" id="{A8FF8C6B-38CA-D94D-B571-D287B5744D0F}"/>
                </a:ext>
              </a:extLst>
            </p:cNvPr>
            <p:cNvGrpSpPr/>
            <p:nvPr/>
          </p:nvGrpSpPr>
          <p:grpSpPr>
            <a:xfrm>
              <a:off x="5724047" y="4489194"/>
              <a:ext cx="2267712" cy="438912"/>
              <a:chOff x="8036485" y="3390822"/>
              <a:chExt cx="2267712" cy="438912"/>
            </a:xfrm>
            <a:solidFill>
              <a:schemeClr val="bg1">
                <a:lumMod val="95000"/>
              </a:schemeClr>
            </a:solidFill>
          </p:grpSpPr>
          <p:sp>
            <p:nvSpPr>
              <p:cNvPr id="170" name="Parallelogram 169">
                <a:extLst>
                  <a:ext uri="{FF2B5EF4-FFF2-40B4-BE49-F238E27FC236}">
                    <a16:creationId xmlns:a16="http://schemas.microsoft.com/office/drawing/2014/main" id="{CF138E60-E8B5-0540-9E7C-3AA966465437}"/>
                  </a:ext>
                </a:extLst>
              </p:cNvPr>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1" name="Parallelogram 170">
                <a:extLst>
                  <a:ext uri="{FF2B5EF4-FFF2-40B4-BE49-F238E27FC236}">
                    <a16:creationId xmlns:a16="http://schemas.microsoft.com/office/drawing/2014/main" id="{DC6761FF-65C7-0F4B-BF50-8338BDD65FF6}"/>
                  </a:ext>
                </a:extLst>
              </p:cNvPr>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2" name="Parallelogram 171">
                <a:extLst>
                  <a:ext uri="{FF2B5EF4-FFF2-40B4-BE49-F238E27FC236}">
                    <a16:creationId xmlns:a16="http://schemas.microsoft.com/office/drawing/2014/main" id="{602C6FE8-D01C-C34F-94AE-F63C95E5097C}"/>
                  </a:ext>
                </a:extLst>
              </p:cNvPr>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3" name="Parallelogram 172">
                <a:extLst>
                  <a:ext uri="{FF2B5EF4-FFF2-40B4-BE49-F238E27FC236}">
                    <a16:creationId xmlns:a16="http://schemas.microsoft.com/office/drawing/2014/main" id="{01A2FAF4-1A95-DE47-8FB0-6028539DCB3A}"/>
                  </a:ext>
                </a:extLst>
              </p:cNvPr>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4" name="Parallelogram 173">
                <a:extLst>
                  <a:ext uri="{FF2B5EF4-FFF2-40B4-BE49-F238E27FC236}">
                    <a16:creationId xmlns:a16="http://schemas.microsoft.com/office/drawing/2014/main" id="{12246BCB-D78D-6B4B-AB0B-746634DE8380}"/>
                  </a:ext>
                </a:extLst>
              </p:cNvPr>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5" name="Parallelogram 174">
                <a:extLst>
                  <a:ext uri="{FF2B5EF4-FFF2-40B4-BE49-F238E27FC236}">
                    <a16:creationId xmlns:a16="http://schemas.microsoft.com/office/drawing/2014/main" id="{C3EBD3A5-2619-AA43-B996-902642083354}"/>
                  </a:ext>
                </a:extLst>
              </p:cNvPr>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6" name="Parallelogram 175">
                <a:extLst>
                  <a:ext uri="{FF2B5EF4-FFF2-40B4-BE49-F238E27FC236}">
                    <a16:creationId xmlns:a16="http://schemas.microsoft.com/office/drawing/2014/main" id="{3364BF00-1B89-2944-867A-4B8BD26A51EC}"/>
                  </a:ext>
                </a:extLst>
              </p:cNvPr>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7" name="Parallelogram 176">
                <a:extLst>
                  <a:ext uri="{FF2B5EF4-FFF2-40B4-BE49-F238E27FC236}">
                    <a16:creationId xmlns:a16="http://schemas.microsoft.com/office/drawing/2014/main" id="{0BECFD06-2400-3945-AC6D-B1A98D7CA8C0}"/>
                  </a:ext>
                </a:extLst>
              </p:cNvPr>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8" name="Parallelogram 177">
                <a:extLst>
                  <a:ext uri="{FF2B5EF4-FFF2-40B4-BE49-F238E27FC236}">
                    <a16:creationId xmlns:a16="http://schemas.microsoft.com/office/drawing/2014/main" id="{E54A1FF2-992C-B341-94E9-AB065A2C666A}"/>
                  </a:ext>
                </a:extLst>
              </p:cNvPr>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9" name="Parallelogram 178">
                <a:extLst>
                  <a:ext uri="{FF2B5EF4-FFF2-40B4-BE49-F238E27FC236}">
                    <a16:creationId xmlns:a16="http://schemas.microsoft.com/office/drawing/2014/main" id="{265B0C43-D195-D544-91FD-0427145BC295}"/>
                  </a:ext>
                </a:extLst>
              </p:cNvPr>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0" name="Parallelogram 179">
                <a:extLst>
                  <a:ext uri="{FF2B5EF4-FFF2-40B4-BE49-F238E27FC236}">
                    <a16:creationId xmlns:a16="http://schemas.microsoft.com/office/drawing/2014/main" id="{939BC9D4-67A9-3D49-A038-DC6E71AE5A68}"/>
                  </a:ext>
                </a:extLst>
              </p:cNvPr>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1" name="Parallelogram 180">
                <a:extLst>
                  <a:ext uri="{FF2B5EF4-FFF2-40B4-BE49-F238E27FC236}">
                    <a16:creationId xmlns:a16="http://schemas.microsoft.com/office/drawing/2014/main" id="{66133927-4C7A-D146-BD10-D3EB817304BE}"/>
                  </a:ext>
                </a:extLst>
              </p:cNvPr>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2" name="Parallelogram 181">
                <a:extLst>
                  <a:ext uri="{FF2B5EF4-FFF2-40B4-BE49-F238E27FC236}">
                    <a16:creationId xmlns:a16="http://schemas.microsoft.com/office/drawing/2014/main" id="{39DA3C6E-F51E-DF43-B47D-DAEF4AE7A552}"/>
                  </a:ext>
                </a:extLst>
              </p:cNvPr>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3" name="Parallelogram 182">
                <a:extLst>
                  <a:ext uri="{FF2B5EF4-FFF2-40B4-BE49-F238E27FC236}">
                    <a16:creationId xmlns:a16="http://schemas.microsoft.com/office/drawing/2014/main" id="{B62B8E63-A1A1-074F-9AF8-407D0EB96ED8}"/>
                  </a:ext>
                </a:extLst>
              </p:cNvPr>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4" name="Parallelogram 183">
                <a:extLst>
                  <a:ext uri="{FF2B5EF4-FFF2-40B4-BE49-F238E27FC236}">
                    <a16:creationId xmlns:a16="http://schemas.microsoft.com/office/drawing/2014/main" id="{6EAC7704-E271-374F-8C89-716FA3B47F3C}"/>
                  </a:ext>
                </a:extLst>
              </p:cNvPr>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5" name="Parallelogram 184">
                <a:extLst>
                  <a:ext uri="{FF2B5EF4-FFF2-40B4-BE49-F238E27FC236}">
                    <a16:creationId xmlns:a16="http://schemas.microsoft.com/office/drawing/2014/main" id="{6E24AAD2-93EC-C94D-BB3A-3CC2B247C316}"/>
                  </a:ext>
                </a:extLst>
              </p:cNvPr>
              <p:cNvSpPr/>
              <p:nvPr/>
            </p:nvSpPr>
            <p:spPr>
              <a:xfrm>
                <a:off x="9320786" y="3721982"/>
                <a:ext cx="554661" cy="97305"/>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6" name="Parallelogram 185">
                <a:extLst>
                  <a:ext uri="{FF2B5EF4-FFF2-40B4-BE49-F238E27FC236}">
                    <a16:creationId xmlns:a16="http://schemas.microsoft.com/office/drawing/2014/main" id="{B052AADB-5BDA-6145-87B5-408C47311F1F}"/>
                  </a:ext>
                </a:extLst>
              </p:cNvPr>
              <p:cNvSpPr/>
              <p:nvPr/>
            </p:nvSpPr>
            <p:spPr>
              <a:xfrm>
                <a:off x="8460845" y="3397123"/>
                <a:ext cx="555772" cy="10588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grpSp>
      </p:grpSp>
    </p:spTree>
    <p:extLst>
      <p:ext uri="{BB962C8B-B14F-4D97-AF65-F5344CB8AC3E}">
        <p14:creationId xmlns:p14="http://schemas.microsoft.com/office/powerpoint/2010/main" val="3031052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500"/>
                                        <p:tgtEl>
                                          <p:spTgt spid="130"/>
                                        </p:tgtEl>
                                      </p:cBhvr>
                                    </p:animEffect>
                                  </p:childTnLst>
                                </p:cTn>
                              </p:par>
                              <p:par>
                                <p:cTn id="8" presetID="10" presetClass="entr" presetSubtype="0" fill="hold" nodeType="withEffect">
                                  <p:stCondLst>
                                    <p:cond delay="0"/>
                                  </p:stCondLst>
                                  <p:childTnLst>
                                    <p:set>
                                      <p:cBhvr>
                                        <p:cTn id="9" dur="1" fill="hold">
                                          <p:stCondLst>
                                            <p:cond delay="0"/>
                                          </p:stCondLst>
                                        </p:cTn>
                                        <p:tgtEl>
                                          <p:spTgt spid="131"/>
                                        </p:tgtEl>
                                        <p:attrNameLst>
                                          <p:attrName>style.visibility</p:attrName>
                                        </p:attrNameLst>
                                      </p:cBhvr>
                                      <p:to>
                                        <p:strVal val="visible"/>
                                      </p:to>
                                    </p:set>
                                    <p:animEffect transition="in" filter="fade">
                                      <p:cBhvr>
                                        <p:cTn id="10" dur="500"/>
                                        <p:tgtEl>
                                          <p:spTgt spid="131"/>
                                        </p:tgtEl>
                                      </p:cBhvr>
                                    </p:animEffect>
                                  </p:childTnLst>
                                </p:cTn>
                              </p:par>
                              <p:par>
                                <p:cTn id="11" presetID="10" presetClass="entr" presetSubtype="0" fill="hold" nodeType="withEffect">
                                  <p:stCondLst>
                                    <p:cond delay="0"/>
                                  </p:stCondLst>
                                  <p:childTnLst>
                                    <p:set>
                                      <p:cBhvr>
                                        <p:cTn id="12" dur="1" fill="hold">
                                          <p:stCondLst>
                                            <p:cond delay="0"/>
                                          </p:stCondLst>
                                        </p:cTn>
                                        <p:tgtEl>
                                          <p:spTgt spid="133"/>
                                        </p:tgtEl>
                                        <p:attrNameLst>
                                          <p:attrName>style.visibility</p:attrName>
                                        </p:attrNameLst>
                                      </p:cBhvr>
                                      <p:to>
                                        <p:strVal val="visible"/>
                                      </p:to>
                                    </p:set>
                                    <p:animEffect transition="in" filter="fade">
                                      <p:cBhvr>
                                        <p:cTn id="13" dur="500"/>
                                        <p:tgtEl>
                                          <p:spTgt spid="133"/>
                                        </p:tgtEl>
                                      </p:cBhvr>
                                    </p:animEffect>
                                  </p:childTnLst>
                                </p:cTn>
                              </p:par>
                              <p:par>
                                <p:cTn id="14" presetID="10" presetClass="entr" presetSubtype="0" fill="hold" nodeType="withEffect">
                                  <p:stCondLst>
                                    <p:cond delay="0"/>
                                  </p:stCondLst>
                                  <p:childTnLst>
                                    <p:set>
                                      <p:cBhvr>
                                        <p:cTn id="15" dur="1" fill="hold">
                                          <p:stCondLst>
                                            <p:cond delay="0"/>
                                          </p:stCondLst>
                                        </p:cTn>
                                        <p:tgtEl>
                                          <p:spTgt spid="132"/>
                                        </p:tgtEl>
                                        <p:attrNameLst>
                                          <p:attrName>style.visibility</p:attrName>
                                        </p:attrNameLst>
                                      </p:cBhvr>
                                      <p:to>
                                        <p:strVal val="visible"/>
                                      </p:to>
                                    </p:set>
                                    <p:animEffect transition="in" filter="fade">
                                      <p:cBhvr>
                                        <p:cTn id="16" dur="500"/>
                                        <p:tgtEl>
                                          <p:spTgt spid="132"/>
                                        </p:tgtEl>
                                      </p:cBhvr>
                                    </p:animEffect>
                                  </p:childTnLst>
                                </p:cTn>
                              </p:par>
                              <p:par>
                                <p:cTn id="17" presetID="10" presetClass="entr" presetSubtype="0" fill="hold" nodeType="withEffect">
                                  <p:stCondLst>
                                    <p:cond delay="0"/>
                                  </p:stCondLst>
                                  <p:childTnLst>
                                    <p:set>
                                      <p:cBhvr>
                                        <p:cTn id="18" dur="1" fill="hold">
                                          <p:stCondLst>
                                            <p:cond delay="0"/>
                                          </p:stCondLst>
                                        </p:cTn>
                                        <p:tgtEl>
                                          <p:spTgt spid="134"/>
                                        </p:tgtEl>
                                        <p:attrNameLst>
                                          <p:attrName>style.visibility</p:attrName>
                                        </p:attrNameLst>
                                      </p:cBhvr>
                                      <p:to>
                                        <p:strVal val="visible"/>
                                      </p:to>
                                    </p:set>
                                    <p:animEffect transition="in" filter="fade">
                                      <p:cBhvr>
                                        <p:cTn id="19"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Object 3"/>
          <p:cNvGraphicFramePr>
            <a:graphicFrameLocks noChangeAspect="1"/>
          </p:cNvGraphicFramePr>
          <p:nvPr/>
        </p:nvGraphicFramePr>
        <p:xfrm>
          <a:off x="273396" y="2692989"/>
          <a:ext cx="8556908" cy="3646726"/>
        </p:xfrm>
        <a:graphic>
          <a:graphicData uri="http://schemas.openxmlformats.org/presentationml/2006/ole">
            <mc:AlternateContent xmlns:mc="http://schemas.openxmlformats.org/markup-compatibility/2006">
              <mc:Choice xmlns:v="urn:schemas-microsoft-com:vml" Requires="v">
                <p:oleObj spid="_x0000_s97316" name="Visio" r:id="rId4" imgW="9268335" imgH="3950208" progId="Visio.Drawing.11">
                  <p:embed/>
                </p:oleObj>
              </mc:Choice>
              <mc:Fallback>
                <p:oleObj name="Visio" r:id="rId4" imgW="9268335" imgH="3950208" progId="Visio.Drawing.11">
                  <p:embed/>
                  <p:pic>
                    <p:nvPicPr>
                      <p:cNvPr id="4" name="Object 3"/>
                      <p:cNvPicPr/>
                      <p:nvPr/>
                    </p:nvPicPr>
                    <p:blipFill>
                      <a:blip r:embed="rId5"/>
                      <a:stretch>
                        <a:fillRect/>
                      </a:stretch>
                    </p:blipFill>
                    <p:spPr>
                      <a:xfrm>
                        <a:off x="273396" y="2692989"/>
                        <a:ext cx="8556908" cy="3646726"/>
                      </a:xfrm>
                      <a:prstGeom prst="rect">
                        <a:avLst/>
                      </a:prstGeom>
                    </p:spPr>
                  </p:pic>
                </p:oleObj>
              </mc:Fallback>
            </mc:AlternateContent>
          </a:graphicData>
        </a:graphic>
      </p:graphicFrame>
      <p:sp>
        <p:nvSpPr>
          <p:cNvPr id="5" name="Title 1"/>
          <p:cNvSpPr txBox="1">
            <a:spLocks/>
          </p:cNvSpPr>
          <p:nvPr/>
        </p:nvSpPr>
        <p:spPr>
          <a:xfrm>
            <a:off x="228600" y="152400"/>
            <a:ext cx="8610600" cy="1066800"/>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err="1">
                <a:ln>
                  <a:noFill/>
                </a:ln>
                <a:solidFill>
                  <a:srgbClr val="006633"/>
                </a:solidFill>
                <a:effectLst/>
                <a:uLnTx/>
                <a:uFillTx/>
                <a:latin typeface="Garamond"/>
                <a:ea typeface="+mj-ea"/>
                <a:cs typeface="+mj-cs"/>
              </a:rPr>
              <a:t>GateKeeper</a:t>
            </a:r>
            <a:r>
              <a:rPr kumimoji="0" lang="en-US" sz="3600" b="0" i="0" u="none" strike="noStrike" kern="0" cap="none" spc="0" normalizeH="0" baseline="0" noProof="0" dirty="0">
                <a:ln>
                  <a:noFill/>
                </a:ln>
                <a:solidFill>
                  <a:srgbClr val="006633"/>
                </a:solidFill>
                <a:effectLst/>
                <a:uLnTx/>
                <a:uFillTx/>
                <a:latin typeface="Garamond"/>
                <a:ea typeface="+mj-ea"/>
                <a:cs typeface="+mj-cs"/>
              </a:rPr>
              <a:t>: FPGA-Based Alignment Filtering</a:t>
            </a:r>
            <a:endParaRPr kumimoji="0" lang="en-US" sz="3600" b="0" i="0" u="none" strike="noStrike" kern="0" cap="none" spc="0" normalizeH="0" baseline="0" noProof="0" dirty="0">
              <a:ln>
                <a:noFill/>
              </a:ln>
              <a:solidFill>
                <a:srgbClr val="1F497D"/>
              </a:solidFill>
              <a:effectLst/>
              <a:uLnTx/>
              <a:uFillTx/>
              <a:latin typeface="Garamond"/>
              <a:ea typeface="+mj-ea"/>
              <a:cs typeface="+mj-cs"/>
            </a:endParaRPr>
          </a:p>
        </p:txBody>
      </p:sp>
      <p:pic>
        <p:nvPicPr>
          <p:cNvPr id="9" name="Picture 8" descr="http://www.fpgadeveloper.com/wp-content/uploads/2016/03/fpga-drive-bring-up-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275"/>
          <a:stretch/>
        </p:blipFill>
        <p:spPr bwMode="auto">
          <a:xfrm>
            <a:off x="3536006" y="1275733"/>
            <a:ext cx="1878272" cy="1243731"/>
          </a:xfrm>
          <a:prstGeom prst="rect">
            <a:avLst/>
          </a:prstGeom>
          <a:noFill/>
          <a:extLst>
            <a:ext uri="{909E8E84-426E-40DD-AFC4-6F175D3DCCD1}">
              <a14:hiddenFill xmlns:a14="http://schemas.microsoft.com/office/drawing/2010/main">
                <a:solidFill>
                  <a:srgbClr val="FFFFFF"/>
                </a:solidFill>
              </a14:hiddenFill>
            </a:ext>
          </a:extLst>
        </p:spPr>
      </p:pic>
      <p:sp>
        <p:nvSpPr>
          <p:cNvPr id="10" name="Cube 9"/>
          <p:cNvSpPr>
            <a:spLocks/>
          </p:cNvSpPr>
          <p:nvPr/>
        </p:nvSpPr>
        <p:spPr>
          <a:xfrm>
            <a:off x="1364419" y="1508488"/>
            <a:ext cx="1645920" cy="1005840"/>
          </a:xfrm>
          <a:prstGeom prst="cube">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uropa"/>
                <a:ea typeface="+mn-ea"/>
                <a:cs typeface="+mn-cs"/>
              </a:rPr>
              <a:t>Alignment Filter</a:t>
            </a:r>
          </a:p>
        </p:txBody>
      </p:sp>
      <p:sp>
        <p:nvSpPr>
          <p:cNvPr id="11" name="Cross 10"/>
          <p:cNvSpPr/>
          <p:nvPr/>
        </p:nvSpPr>
        <p:spPr>
          <a:xfrm>
            <a:off x="3106352" y="1787354"/>
            <a:ext cx="406406" cy="406406"/>
          </a:xfrm>
          <a:prstGeom prst="plus">
            <a:avLst>
              <a:gd name="adj" fmla="val 37284"/>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12" name="Group 11"/>
          <p:cNvGrpSpPr/>
          <p:nvPr/>
        </p:nvGrpSpPr>
        <p:grpSpPr>
          <a:xfrm>
            <a:off x="5953706" y="862882"/>
            <a:ext cx="2109214" cy="1899606"/>
            <a:chOff x="6300192" y="517140"/>
            <a:chExt cx="2736304" cy="2464377"/>
          </a:xfrm>
        </p:grpSpPr>
        <p:grpSp>
          <p:nvGrpSpPr>
            <p:cNvPr id="13" name="Group 12"/>
            <p:cNvGrpSpPr/>
            <p:nvPr/>
          </p:nvGrpSpPr>
          <p:grpSpPr>
            <a:xfrm>
              <a:off x="7111817" y="517140"/>
              <a:ext cx="1080120" cy="1876623"/>
              <a:chOff x="-108520" y="4149080"/>
              <a:chExt cx="1080120" cy="1876623"/>
            </a:xfrm>
          </p:grpSpPr>
          <p:sp>
            <p:nvSpPr>
              <p:cNvPr id="15" name="TextBox 14"/>
              <p:cNvSpPr txBox="1"/>
              <p:nvPr/>
            </p:nvSpPr>
            <p:spPr>
              <a:xfrm>
                <a:off x="467544" y="4437113"/>
                <a:ext cx="504056" cy="5190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2A55D6"/>
                    </a:solidFill>
                    <a:effectLst/>
                    <a:uLnTx/>
                    <a:uFillTx/>
                    <a:latin typeface="Tahoma"/>
                    <a:ea typeface="+mn-ea"/>
                    <a:cs typeface="+mn-cs"/>
                  </a:rPr>
                  <a:t>st</a:t>
                </a:r>
                <a:endParaRPr kumimoji="0" lang="en-US" sz="2000" b="0" i="0" u="none" strike="noStrike" kern="1200" cap="none" spc="0" normalizeH="0" baseline="0" noProof="0" dirty="0">
                  <a:ln>
                    <a:noFill/>
                  </a:ln>
                  <a:solidFill>
                    <a:srgbClr val="2A55D6"/>
                  </a:solidFill>
                  <a:effectLst/>
                  <a:uLnTx/>
                  <a:uFillTx/>
                  <a:latin typeface="Tahoma"/>
                  <a:ea typeface="+mn-ea"/>
                  <a:cs typeface="+mn-cs"/>
                </a:endParaRPr>
              </a:p>
            </p:txBody>
          </p:sp>
          <p:sp>
            <p:nvSpPr>
              <p:cNvPr id="16" name="Rectangle 15"/>
              <p:cNvSpPr/>
              <p:nvPr/>
            </p:nvSpPr>
            <p:spPr>
              <a:xfrm>
                <a:off x="-108520" y="4149080"/>
                <a:ext cx="1038132" cy="187662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55D6"/>
                    </a:solidFill>
                    <a:effectLst/>
                    <a:uLnTx/>
                    <a:uFillTx/>
                    <a:latin typeface="Tahoma"/>
                    <a:ea typeface="+mn-ea"/>
                    <a:cs typeface="+mn-cs"/>
                  </a:rPr>
                  <a:t>1</a:t>
                </a:r>
              </a:p>
            </p:txBody>
          </p:sp>
        </p:grpSp>
        <p:sp>
          <p:nvSpPr>
            <p:cNvPr id="14" name="Rectangle 13"/>
            <p:cNvSpPr/>
            <p:nvPr/>
          </p:nvSpPr>
          <p:spPr>
            <a:xfrm>
              <a:off x="6300192" y="2063170"/>
              <a:ext cx="2736304" cy="91834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55D6"/>
                  </a:solidFill>
                  <a:effectLst/>
                  <a:uLnTx/>
                  <a:uFillTx/>
                  <a:latin typeface="Tahoma"/>
                  <a:ea typeface="+mn-ea"/>
                  <a:cs typeface="+mn-cs"/>
                </a:rPr>
                <a:t>FPGA-based Alignment Filter.</a:t>
              </a:r>
            </a:p>
          </p:txBody>
        </p:sp>
      </p:grpSp>
      <p:sp>
        <p:nvSpPr>
          <p:cNvPr id="17" name="Equal 16"/>
          <p:cNvSpPr/>
          <p:nvPr/>
        </p:nvSpPr>
        <p:spPr>
          <a:xfrm>
            <a:off x="5475548" y="1775284"/>
            <a:ext cx="587150" cy="422906"/>
          </a:xfrm>
          <a:prstGeom prst="mathEqual">
            <a:avLst/>
          </a:prstGeom>
          <a:solidFill>
            <a:srgbClr val="FE060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Tree>
    <p:extLst>
      <p:ext uri="{BB962C8B-B14F-4D97-AF65-F5344CB8AC3E}">
        <p14:creationId xmlns:p14="http://schemas.microsoft.com/office/powerpoint/2010/main" val="79626358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C23-FA4B-DC43-9A4E-AB414CD1EE1B}"/>
              </a:ext>
            </a:extLst>
          </p:cNvPr>
          <p:cNvSpPr>
            <a:spLocks noGrp="1"/>
          </p:cNvSpPr>
          <p:nvPr>
            <p:ph type="title"/>
          </p:nvPr>
        </p:nvSpPr>
        <p:spPr/>
        <p:txBody>
          <a:bodyPr/>
          <a:lstStyle/>
          <a:p>
            <a:pPr lvl="0">
              <a:defRPr/>
            </a:pPr>
            <a:r>
              <a:rPr lang="en-US" sz="3600" dirty="0" err="1">
                <a:solidFill>
                  <a:srgbClr val="006633"/>
                </a:solidFill>
              </a:rPr>
              <a:t>GateKeeper</a:t>
            </a:r>
            <a:r>
              <a:rPr lang="en-US" sz="3600" dirty="0">
                <a:solidFill>
                  <a:srgbClr val="006633"/>
                </a:solidFill>
              </a:rPr>
              <a:t>: FPGA-Based Alignment Filtering</a:t>
            </a:r>
          </a:p>
        </p:txBody>
      </p:sp>
      <p:sp>
        <p:nvSpPr>
          <p:cNvPr id="3" name="Content Placeholder 2">
            <a:extLst>
              <a:ext uri="{FF2B5EF4-FFF2-40B4-BE49-F238E27FC236}">
                <a16:creationId xmlns:a16="http://schemas.microsoft.com/office/drawing/2014/main" id="{7D7272F7-812F-9A42-AE52-085A1B7B969B}"/>
              </a:ext>
            </a:extLst>
          </p:cNvPr>
          <p:cNvSpPr>
            <a:spLocks noGrp="1"/>
          </p:cNvSpPr>
          <p:nvPr>
            <p:ph idx="1"/>
          </p:nvPr>
        </p:nvSpPr>
        <p:spPr>
          <a:xfrm>
            <a:off x="228600" y="980728"/>
            <a:ext cx="8610600" cy="4876800"/>
          </a:xfrm>
        </p:spPr>
        <p:txBody>
          <a:bodyPr/>
          <a:lstStyle/>
          <a:p>
            <a:r>
              <a:rPr lang="en-US" sz="2200" dirty="0"/>
              <a:t>Mohammed </a:t>
            </a:r>
            <a:r>
              <a:rPr lang="en-US" sz="2200" dirty="0" err="1"/>
              <a:t>Alser</a:t>
            </a:r>
            <a:r>
              <a:rPr lang="en-US" sz="2200" dirty="0"/>
              <a:t>, Hasan Hassan, </a:t>
            </a:r>
            <a:r>
              <a:rPr lang="en-US" sz="2200" dirty="0" err="1"/>
              <a:t>Hongyi</a:t>
            </a:r>
            <a:r>
              <a:rPr lang="en-US" sz="2200" dirty="0"/>
              <a:t> Xin, </a:t>
            </a:r>
            <a:r>
              <a:rPr lang="en-US" sz="2200" dirty="0" err="1"/>
              <a:t>Oguz</a:t>
            </a:r>
            <a:r>
              <a:rPr lang="en-US" sz="2200" dirty="0"/>
              <a:t> </a:t>
            </a:r>
            <a:r>
              <a:rPr lang="en-US" sz="2200" dirty="0" err="1"/>
              <a:t>Ergin</a:t>
            </a:r>
            <a:r>
              <a:rPr lang="en-US" sz="2200" dirty="0"/>
              <a:t>, Onur Mutlu, and Can Alkan</a:t>
            </a:r>
            <a:br>
              <a:rPr lang="en-US" sz="2200" dirty="0"/>
            </a:br>
            <a:r>
              <a:rPr lang="en-US" sz="2200" b="1" dirty="0">
                <a:hlinkClick r:id="rId2"/>
              </a:rPr>
              <a:t>"GateKeeper: A New Hardware Architecture for Accelerating Pre-Alignment in DNA Short Read Mapping"</a:t>
            </a:r>
            <a:br>
              <a:rPr lang="en-US" sz="2200" dirty="0"/>
            </a:br>
            <a:r>
              <a:rPr lang="en-US" sz="2200" b="1" i="1" dirty="0">
                <a:hlinkClick r:id="rId3"/>
              </a:rPr>
              <a:t>Bioinformatics</a:t>
            </a:r>
            <a:r>
              <a:rPr lang="en-US" sz="2200" dirty="0"/>
              <a:t>, [published online, May 31], 2017. </a:t>
            </a:r>
            <a:br>
              <a:rPr lang="en-US" sz="2200" dirty="0"/>
            </a:br>
            <a:r>
              <a:rPr lang="en-US" sz="2200" dirty="0"/>
              <a:t>[</a:t>
            </a:r>
            <a:r>
              <a:rPr lang="en-US" sz="2200" dirty="0">
                <a:hlinkClick r:id="rId4"/>
              </a:rPr>
              <a:t>Source Code</a:t>
            </a:r>
            <a:r>
              <a:rPr lang="en-US" sz="2200" dirty="0"/>
              <a:t>] </a:t>
            </a:r>
            <a:br>
              <a:rPr lang="en-US" sz="2200" dirty="0"/>
            </a:br>
            <a:r>
              <a:rPr lang="en-US" sz="2200" dirty="0"/>
              <a:t>[</a:t>
            </a:r>
            <a:r>
              <a:rPr lang="en-US" sz="2200" dirty="0">
                <a:hlinkClick r:id="rId5"/>
              </a:rPr>
              <a:t>Online link at Bioinformatics Journal</a:t>
            </a:r>
            <a:r>
              <a:rPr lang="en-US" sz="2200" dirty="0"/>
              <a:t>]</a:t>
            </a:r>
          </a:p>
          <a:p>
            <a:endParaRPr lang="en-US" sz="2200" dirty="0"/>
          </a:p>
        </p:txBody>
      </p:sp>
      <p:sp>
        <p:nvSpPr>
          <p:cNvPr id="4" name="Slide Number Placeholder 3">
            <a:extLst>
              <a:ext uri="{FF2B5EF4-FFF2-40B4-BE49-F238E27FC236}">
                <a16:creationId xmlns:a16="http://schemas.microsoft.com/office/drawing/2014/main" id="{D883C8AB-36A8-254D-9CE5-089EFEBE3C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90AFA7F-FE4D-6F48-BB4A-2296F0C0FBB8}"/>
              </a:ext>
            </a:extLst>
          </p:cNvPr>
          <p:cNvPicPr>
            <a:picLocks noChangeAspect="1"/>
          </p:cNvPicPr>
          <p:nvPr/>
        </p:nvPicPr>
        <p:blipFill>
          <a:blip r:embed="rId6"/>
          <a:stretch>
            <a:fillRect/>
          </a:stretch>
        </p:blipFill>
        <p:spPr>
          <a:xfrm>
            <a:off x="0" y="3930359"/>
            <a:ext cx="9144000" cy="2450969"/>
          </a:xfrm>
          <a:prstGeom prst="rect">
            <a:avLst/>
          </a:prstGeom>
        </p:spPr>
      </p:pic>
    </p:spTree>
    <p:extLst>
      <p:ext uri="{BB962C8B-B14F-4D97-AF65-F5344CB8AC3E}">
        <p14:creationId xmlns:p14="http://schemas.microsoft.com/office/powerpoint/2010/main" val="835860135"/>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GateKeeper Walkthrough</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8" name="Object 27"/>
          <p:cNvGraphicFramePr>
            <a:graphicFrameLocks noChangeAspect="1"/>
          </p:cNvGraphicFramePr>
          <p:nvPr/>
        </p:nvGraphicFramePr>
        <p:xfrm>
          <a:off x="-1481" y="1596738"/>
          <a:ext cx="9148550" cy="4699786"/>
        </p:xfrm>
        <a:graphic>
          <a:graphicData uri="http://schemas.openxmlformats.org/presentationml/2006/ole">
            <mc:AlternateContent xmlns:mc="http://schemas.openxmlformats.org/markup-compatibility/2006">
              <mc:Choice xmlns:v="urn:schemas-microsoft-com:vml" Requires="v">
                <p:oleObj spid="_x0000_s29884" name="Visio" r:id="rId9" imgW="7926832" imgH="4072725" progId="Visio.Drawing.11">
                  <p:embed/>
                </p:oleObj>
              </mc:Choice>
              <mc:Fallback>
                <p:oleObj name="Visio" r:id="rId9" imgW="7926832" imgH="4072725" progId="Visio.Drawing.11">
                  <p:embed/>
                  <p:pic>
                    <p:nvPicPr>
                      <p:cNvPr id="28" name="Object 27"/>
                      <p:cNvPicPr/>
                      <p:nvPr/>
                    </p:nvPicPr>
                    <p:blipFill>
                      <a:blip r:embed="rId10"/>
                      <a:stretch>
                        <a:fillRect/>
                      </a:stretch>
                    </p:blipFill>
                    <p:spPr>
                      <a:xfrm>
                        <a:off x="-1481" y="1596738"/>
                        <a:ext cx="9148550" cy="4699786"/>
                      </a:xfrm>
                      <a:prstGeom prst="rect">
                        <a:avLst/>
                      </a:prstGeom>
                    </p:spPr>
                  </p:pic>
                </p:oleObj>
              </mc:Fallback>
            </mc:AlternateContent>
          </a:graphicData>
        </a:graphic>
      </p:graphicFrame>
    </p:spTree>
    <p:extLst>
      <p:ext uri="{BB962C8B-B14F-4D97-AF65-F5344CB8AC3E}">
        <p14:creationId xmlns:p14="http://schemas.microsoft.com/office/powerpoint/2010/main" val="383521410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nvGraphicFramePr>
        <p:xfrm>
          <a:off x="-1481" y="1636494"/>
          <a:ext cx="9148550" cy="4699786"/>
        </p:xfrm>
        <a:graphic>
          <a:graphicData uri="http://schemas.openxmlformats.org/presentationml/2006/ole">
            <mc:AlternateContent xmlns:mc="http://schemas.openxmlformats.org/markup-compatibility/2006">
              <mc:Choice xmlns:v="urn:schemas-microsoft-com:vml" Requires="v">
                <p:oleObj spid="_x0000_s30908" name="Visio" r:id="rId4" imgW="7926832" imgH="4072725" progId="Visio.Drawing.11">
                  <p:embed/>
                </p:oleObj>
              </mc:Choice>
              <mc:Fallback>
                <p:oleObj name="Visio" r:id="rId4" imgW="7926832" imgH="4072725" progId="Visio.Drawing.11">
                  <p:embed/>
                  <p:pic>
                    <p:nvPicPr>
                      <p:cNvPr id="9" name="Object 8"/>
                      <p:cNvPicPr/>
                      <p:nvPr/>
                    </p:nvPicPr>
                    <p:blipFill>
                      <a:blip r:embed="rId5"/>
                      <a:stretch>
                        <a:fillRect/>
                      </a:stretch>
                    </p:blipFill>
                    <p:spPr>
                      <a:xfrm>
                        <a:off x="-1481" y="1636494"/>
                        <a:ext cx="9148550" cy="4699786"/>
                      </a:xfrm>
                      <a:prstGeom prst="rect">
                        <a:avLst/>
                      </a:prstGeom>
                    </p:spPr>
                  </p:pic>
                </p:oleObj>
              </mc:Fallback>
            </mc:AlternateContent>
          </a:graphicData>
        </a:graphic>
      </p:graphicFrame>
      <p:sp>
        <p:nvSpPr>
          <p:cNvPr id="14" name="Rectangle 13"/>
          <p:cNvSpPr/>
          <p:nvPr/>
        </p:nvSpPr>
        <p:spPr>
          <a:xfrm>
            <a:off x="-240977" y="1354510"/>
            <a:ext cx="9627541" cy="4997858"/>
          </a:xfrm>
          <a:prstGeom prst="rect">
            <a:avLst/>
          </a:prstGeom>
          <a:solidFill>
            <a:schemeClr val="bg1">
              <a:alpha val="8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 name="Title 1"/>
          <p:cNvSpPr>
            <a:spLocks noGrp="1"/>
          </p:cNvSpPr>
          <p:nvPr>
            <p:ph type="title"/>
          </p:nvPr>
        </p:nvSpPr>
        <p:spPr/>
        <p:txBody>
          <a:bodyPr/>
          <a:lstStyle/>
          <a:p>
            <a:r>
              <a:rPr lang="en-US" dirty="0"/>
              <a:t>GateKeeper Walkthrough (cont’d)</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Line Callout 2 (Border and Accent Bar) 9"/>
          <p:cNvSpPr/>
          <p:nvPr/>
        </p:nvSpPr>
        <p:spPr>
          <a:xfrm>
            <a:off x="2060716" y="2862326"/>
            <a:ext cx="6036365" cy="3474720"/>
          </a:xfrm>
          <a:prstGeom prst="accentBorderCallout2">
            <a:avLst>
              <a:gd name="adj1" fmla="val 12079"/>
              <a:gd name="adj2" fmla="val -2186"/>
              <a:gd name="adj3" fmla="val 12339"/>
              <a:gd name="adj4" fmla="val -7682"/>
              <a:gd name="adj5" fmla="val -38520"/>
              <a:gd name="adj6" fmla="val -7777"/>
            </a:avLst>
          </a:prstGeom>
          <a:solidFill>
            <a:schemeClr val="bg1"/>
          </a:solidFill>
          <a:ln w="38100">
            <a:solidFill>
              <a:srgbClr val="3DBF22"/>
            </a:solidFill>
            <a:headEnd type="oval" w="med" len="med"/>
            <a:tailEnd type="oval" w="med" len="med"/>
          </a:ln>
          <a:effectLst>
            <a:outerShdw blurRad="50800" dist="38100" dir="2700000" algn="tl"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11" name="TextBox 10"/>
          <p:cNvSpPr txBox="1"/>
          <p:nvPr/>
        </p:nvSpPr>
        <p:spPr>
          <a:xfrm>
            <a:off x="2253212" y="5779687"/>
            <a:ext cx="5632174"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(2E+1)*(</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 5-input LUT. </a:t>
            </a:r>
          </a:p>
        </p:txBody>
      </p:sp>
      <p:pic>
        <p:nvPicPr>
          <p:cNvPr id="1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73970" y="2848482"/>
            <a:ext cx="5990659" cy="283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Callout 2 (Border and Accent Bar) 4"/>
          <p:cNvSpPr/>
          <p:nvPr/>
        </p:nvSpPr>
        <p:spPr>
          <a:xfrm>
            <a:off x="523458" y="1659321"/>
            <a:ext cx="4777412" cy="1005840"/>
          </a:xfrm>
          <a:prstGeom prst="accentBorderCallout2">
            <a:avLst>
              <a:gd name="adj1" fmla="val 20068"/>
              <a:gd name="adj2" fmla="val -2536"/>
              <a:gd name="adj3" fmla="val 18750"/>
              <a:gd name="adj4" fmla="val -7181"/>
              <a:gd name="adj5" fmla="val -15978"/>
              <a:gd name="adj6" fmla="val -7004"/>
            </a:avLst>
          </a:prstGeom>
          <a:solidFill>
            <a:schemeClr val="bg1"/>
          </a:solidFill>
          <a:ln w="38100">
            <a:solidFill>
              <a:srgbClr val="2B92AD"/>
            </a:solidFill>
            <a:headEnd type="oval" w="med" len="med"/>
            <a:tailEnd type="oval" w="med" len="med"/>
          </a:ln>
          <a:effectLst>
            <a:outerShdw blurRad="50800" dist="38100" dir="2700000" algn="tl"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6" name="TextBox 5"/>
          <p:cNvSpPr txBox="1"/>
          <p:nvPr/>
        </p:nvSpPr>
        <p:spPr>
          <a:xfrm>
            <a:off x="523456" y="1700480"/>
            <a:ext cx="4882719"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E right-shift registers (length=</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E left-shift registers (length=</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(2E+1) * (</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 2-XOR operations.</a:t>
            </a:r>
          </a:p>
        </p:txBody>
      </p:sp>
      <p:sp>
        <p:nvSpPr>
          <p:cNvPr id="15" name="Line Callout 2 (Border and Accent Bar) 14"/>
          <p:cNvSpPr/>
          <p:nvPr/>
        </p:nvSpPr>
        <p:spPr>
          <a:xfrm>
            <a:off x="5618922" y="1546679"/>
            <a:ext cx="3405810" cy="1188720"/>
          </a:xfrm>
          <a:prstGeom prst="accentBorderCallout2">
            <a:avLst>
              <a:gd name="adj1" fmla="val 20068"/>
              <a:gd name="adj2" fmla="val -3362"/>
              <a:gd name="adj3" fmla="val 18750"/>
              <a:gd name="adj4" fmla="val -7181"/>
              <a:gd name="adj5" fmla="val -3715"/>
              <a:gd name="adj6" fmla="val -7004"/>
            </a:avLst>
          </a:prstGeom>
          <a:solidFill>
            <a:schemeClr val="bg1"/>
          </a:solidFill>
          <a:ln w="38100">
            <a:solidFill>
              <a:srgbClr val="D1701F"/>
            </a:solidFill>
            <a:headEnd type="oval" w="med" len="med"/>
            <a:tailEnd type="oval" w="med" len="med"/>
          </a:ln>
          <a:effectLst>
            <a:outerShdw blurRad="50800" dist="38100" dir="2700000" algn="tl"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mc:AlternateContent xmlns:mc="http://schemas.openxmlformats.org/markup-compatibility/2006" xmlns:a14="http://schemas.microsoft.com/office/drawing/2010/main">
        <mc:Choice Requires="a14">
          <p:sp>
            <p:nvSpPr>
              <p:cNvPr id="16" name="TextBox 15"/>
              <p:cNvSpPr txBox="1"/>
              <p:nvPr/>
            </p:nvSpPr>
            <p:spPr>
              <a:xfrm>
                <a:off x="5658681" y="1548082"/>
                <a:ext cx="3366051"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(2E)*(</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 2-AND operations.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/4) 5-input LUT.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𝑙𝑜𝑔</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a14:m>
                <a:r>
                  <a:rPr kumimoji="0" lang="en-US" sz="1800" b="0" i="0" u="none" strike="noStrike" kern="1200" cap="none" spc="0" normalizeH="0" baseline="0" noProof="0" dirty="0">
                    <a:ln>
                      <a:noFill/>
                    </a:ln>
                    <a:solidFill>
                      <a:prstClr val="black"/>
                    </a:solidFill>
                    <a:effectLst/>
                    <a:uLnTx/>
                    <a:uFillTx/>
                    <a:latin typeface="Tahoma"/>
                    <a:ea typeface="+mn-ea"/>
                    <a:cs typeface="+mn-cs"/>
                  </a:rPr>
                  <a:t>ReadLength-bit counter.</a:t>
                </a:r>
              </a:p>
            </p:txBody>
          </p:sp>
        </mc:Choice>
        <mc:Fallback xmlns="">
          <p:sp>
            <p:nvSpPr>
              <p:cNvPr id="16" name="TextBox 15"/>
              <p:cNvSpPr txBox="1">
                <a:spLocks noRot="1" noChangeAspect="1" noMove="1" noResize="1" noEditPoints="1" noAdjustHandles="1" noChangeArrowheads="1" noChangeShapeType="1" noTextEdit="1"/>
              </p:cNvSpPr>
              <p:nvPr/>
            </p:nvSpPr>
            <p:spPr>
              <a:xfrm>
                <a:off x="5658681" y="1548082"/>
                <a:ext cx="3366051" cy="1200329"/>
              </a:xfrm>
              <a:prstGeom prst="rect">
                <a:avLst/>
              </a:prstGeom>
              <a:blipFill rotWithShape="0">
                <a:blip r:embed="rId12"/>
                <a:stretch>
                  <a:fillRect l="-1087" t="-3046" r="-1449" b="-7107"/>
                </a:stretch>
              </a:blipFill>
            </p:spPr>
            <p:txBody>
              <a:bodyPr/>
              <a:lstStyle/>
              <a:p>
                <a:r>
                  <a:rPr lang="en-US">
                    <a:noFill/>
                  </a:rPr>
                  <a:t> </a:t>
                </a:r>
              </a:p>
            </p:txBody>
          </p:sp>
        </mc:Fallback>
      </mc:AlternateContent>
    </p:spTree>
    <p:extLst>
      <p:ext uri="{BB962C8B-B14F-4D97-AF65-F5344CB8AC3E}">
        <p14:creationId xmlns:p14="http://schemas.microsoft.com/office/powerpoint/2010/main" val="62799385"/>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GateKeeper</a:t>
            </a:r>
            <a:r>
              <a:rPr lang="en-US" dirty="0"/>
              <a:t> Accelerator Architecture</a:t>
            </a:r>
          </a:p>
        </p:txBody>
      </p:sp>
      <p:sp>
        <p:nvSpPr>
          <p:cNvPr id="3" name="Content Placeholder 2"/>
          <p:cNvSpPr>
            <a:spLocks noGrp="1"/>
          </p:cNvSpPr>
          <p:nvPr>
            <p:ph idx="1"/>
          </p:nvPr>
        </p:nvSpPr>
        <p:spPr>
          <a:xfrm>
            <a:off x="228600" y="1013079"/>
            <a:ext cx="8610600" cy="4876800"/>
          </a:xfrm>
        </p:spPr>
        <p:txBody>
          <a:bodyPr/>
          <a:lstStyle/>
          <a:p>
            <a:pPr algn="just">
              <a:spcBef>
                <a:spcPts val="0"/>
              </a:spcBef>
              <a:spcAft>
                <a:spcPts val="0"/>
              </a:spcAft>
            </a:pPr>
            <a:r>
              <a:rPr lang="en-US" b="1" dirty="0">
                <a:solidFill>
                  <a:srgbClr val="2C3FEB"/>
                </a:solidFill>
              </a:rPr>
              <a:t>Maximum data throughput </a:t>
            </a:r>
            <a:r>
              <a:rPr lang="en-US" dirty="0"/>
              <a:t>=~13.3 billion bases/sec</a:t>
            </a:r>
          </a:p>
          <a:p>
            <a:pPr algn="just">
              <a:spcBef>
                <a:spcPts val="0"/>
              </a:spcBef>
              <a:spcAft>
                <a:spcPts val="0"/>
              </a:spcAft>
            </a:pPr>
            <a:endParaRPr lang="en-US" sz="1700" dirty="0"/>
          </a:p>
          <a:p>
            <a:pPr algn="just">
              <a:spcBef>
                <a:spcPts val="0"/>
              </a:spcBef>
              <a:spcAft>
                <a:spcPts val="0"/>
              </a:spcAft>
            </a:pPr>
            <a:r>
              <a:rPr lang="en-US" sz="1700" dirty="0"/>
              <a:t>Can examine </a:t>
            </a:r>
            <a:r>
              <a:rPr lang="en-US" sz="1700" b="1" dirty="0">
                <a:solidFill>
                  <a:srgbClr val="2C3FEB"/>
                </a:solidFill>
              </a:rPr>
              <a:t>8 (300 </a:t>
            </a:r>
            <a:r>
              <a:rPr lang="en-US" sz="1700" b="1" dirty="0" err="1">
                <a:solidFill>
                  <a:srgbClr val="2C3FEB"/>
                </a:solidFill>
              </a:rPr>
              <a:t>bp</a:t>
            </a:r>
            <a:r>
              <a:rPr lang="en-US" sz="1700" b="1" dirty="0">
                <a:solidFill>
                  <a:srgbClr val="2C3FEB"/>
                </a:solidFill>
              </a:rPr>
              <a:t>) or 16 (100 </a:t>
            </a:r>
            <a:r>
              <a:rPr lang="en-US" sz="1700" b="1" dirty="0" err="1">
                <a:solidFill>
                  <a:srgbClr val="2C3FEB"/>
                </a:solidFill>
              </a:rPr>
              <a:t>bp</a:t>
            </a:r>
            <a:r>
              <a:rPr lang="en-US" sz="1700" b="1" dirty="0">
                <a:solidFill>
                  <a:srgbClr val="2C3FEB"/>
                </a:solidFill>
              </a:rPr>
              <a:t>) mappings concurrently </a:t>
            </a:r>
            <a:r>
              <a:rPr lang="en-US" sz="1700" dirty="0"/>
              <a:t>at 250 MHz</a:t>
            </a:r>
          </a:p>
          <a:p>
            <a:pPr algn="just">
              <a:spcBef>
                <a:spcPts val="0"/>
              </a:spcBef>
              <a:spcAft>
                <a:spcPts val="0"/>
              </a:spcAft>
            </a:pPr>
            <a:endParaRPr lang="en-US" sz="1700" dirty="0"/>
          </a:p>
          <a:p>
            <a:pPr algn="just">
              <a:spcBef>
                <a:spcPts val="0"/>
              </a:spcBef>
              <a:spcAft>
                <a:spcPts val="0"/>
              </a:spcAft>
            </a:pPr>
            <a:r>
              <a:rPr lang="en-US" sz="1700" b="1" dirty="0">
                <a:solidFill>
                  <a:srgbClr val="2C3FEB"/>
                </a:solidFill>
              </a:rPr>
              <a:t>Occupies 50% </a:t>
            </a:r>
            <a:r>
              <a:rPr lang="en-US" sz="1700" dirty="0"/>
              <a:t>(100 </a:t>
            </a:r>
            <a:r>
              <a:rPr lang="en-US" sz="1700" dirty="0" err="1"/>
              <a:t>bp</a:t>
            </a:r>
            <a:r>
              <a:rPr lang="en-US" sz="1700" dirty="0"/>
              <a:t>) to </a:t>
            </a:r>
            <a:r>
              <a:rPr lang="en-US" sz="1700" b="1" dirty="0">
                <a:solidFill>
                  <a:srgbClr val="2C3FEB"/>
                </a:solidFill>
              </a:rPr>
              <a:t>91% </a:t>
            </a:r>
            <a:r>
              <a:rPr lang="en-US" sz="1700" dirty="0"/>
              <a:t>(300 </a:t>
            </a:r>
            <a:r>
              <a:rPr lang="en-US" sz="1700" dirty="0" err="1"/>
              <a:t>bp</a:t>
            </a:r>
            <a:r>
              <a:rPr lang="en-US" sz="1700" dirty="0"/>
              <a:t>) of the FPGA slice LUTs and registers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638575411"/>
              </p:ext>
            </p:extLst>
          </p:nvPr>
        </p:nvGraphicFramePr>
        <p:xfrm>
          <a:off x="48126" y="2655045"/>
          <a:ext cx="9418320" cy="3726283"/>
        </p:xfrm>
        <a:graphic>
          <a:graphicData uri="http://schemas.openxmlformats.org/presentationml/2006/ole">
            <mc:AlternateContent xmlns:mc="http://schemas.openxmlformats.org/markup-compatibility/2006">
              <mc:Choice xmlns:v="urn:schemas-microsoft-com:vml" Requires="v">
                <p:oleObj spid="_x0000_s42139" name="Visio" r:id="rId4" imgW="5981295" imgH="2367465" progId="Visio.Drawing.11">
                  <p:embed/>
                </p:oleObj>
              </mc:Choice>
              <mc:Fallback>
                <p:oleObj name="Visio" r:id="rId4" imgW="5981295" imgH="2367465" progId="Visio.Drawing.11">
                  <p:embed/>
                  <p:pic>
                    <p:nvPicPr>
                      <p:cNvPr id="5" name="Object 4"/>
                      <p:cNvPicPr/>
                      <p:nvPr/>
                    </p:nvPicPr>
                    <p:blipFill>
                      <a:blip r:embed="rId5"/>
                      <a:stretch>
                        <a:fillRect/>
                      </a:stretch>
                    </p:blipFill>
                    <p:spPr>
                      <a:xfrm>
                        <a:off x="48126" y="2655045"/>
                        <a:ext cx="9418320" cy="3726283"/>
                      </a:xfrm>
                      <a:prstGeom prst="rect">
                        <a:avLst/>
                      </a:prstGeom>
                    </p:spPr>
                  </p:pic>
                </p:oleObj>
              </mc:Fallback>
            </mc:AlternateContent>
          </a:graphicData>
        </a:graphic>
      </p:graphicFrame>
    </p:spTree>
    <p:extLst>
      <p:ext uri="{BB962C8B-B14F-4D97-AF65-F5344CB8AC3E}">
        <p14:creationId xmlns:p14="http://schemas.microsoft.com/office/powerpoint/2010/main" val="206494829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FPGA Chip Layout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Object 5"/>
          <p:cNvGraphicFramePr>
            <a:graphicFrameLocks noChangeAspect="1"/>
          </p:cNvGraphicFramePr>
          <p:nvPr/>
        </p:nvGraphicFramePr>
        <p:xfrm>
          <a:off x="1619672" y="1126863"/>
          <a:ext cx="5149552" cy="5182457"/>
        </p:xfrm>
        <a:graphic>
          <a:graphicData uri="http://schemas.openxmlformats.org/presentationml/2006/ole">
            <mc:AlternateContent xmlns:mc="http://schemas.openxmlformats.org/markup-compatibility/2006">
              <mc:Choice xmlns:v="urn:schemas-microsoft-com:vml" Requires="v">
                <p:oleObj spid="_x0000_s130079" name="Visio" r:id="rId3" imgW="6521839" imgH="6811806" progId="Visio.Drawing.11">
                  <p:embed/>
                </p:oleObj>
              </mc:Choice>
              <mc:Fallback>
                <p:oleObj name="Visio" r:id="rId3" imgW="6521839" imgH="6811806" progId="Visio.Drawing.11">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1126863"/>
                        <a:ext cx="5149552" cy="5182457"/>
                      </a:xfrm>
                      <a:prstGeom prst="rect">
                        <a:avLst/>
                      </a:prstGeom>
                      <a:noFill/>
                    </p:spPr>
                  </p:pic>
                </p:oleObj>
              </mc:Fallback>
            </mc:AlternateContent>
          </a:graphicData>
        </a:graphic>
      </p:graphicFrame>
      <p:sp>
        <p:nvSpPr>
          <p:cNvPr id="7" name="Rectangle 6"/>
          <p:cNvSpPr/>
          <p:nvPr/>
        </p:nvSpPr>
        <p:spPr>
          <a:xfrm>
            <a:off x="7023130" y="3020759"/>
            <a:ext cx="1125628" cy="120032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Tahoma"/>
                <a:ea typeface="+mn-ea"/>
                <a:cs typeface="+mn-cs"/>
              </a:rPr>
              <a:t>300 </a:t>
            </a:r>
            <a:r>
              <a:rPr kumimoji="0" lang="en-US" sz="2400" b="0" i="0" u="sng" strike="noStrike" kern="1200" cap="none" spc="0" normalizeH="0" baseline="0" noProof="0" err="1">
                <a:ln>
                  <a:noFill/>
                </a:ln>
                <a:solidFill>
                  <a:srgbClr val="000000"/>
                </a:solidFill>
                <a:effectLst/>
                <a:uLnTx/>
                <a:uFillTx/>
                <a:latin typeface="Tahoma"/>
                <a:ea typeface="+mn-ea"/>
                <a:cs typeface="+mn-cs"/>
              </a:rPr>
              <a:t>bp</a:t>
            </a:r>
            <a:endParaRPr kumimoji="0" lang="en-US" sz="2400" b="0" i="0" u="sng" strike="noStrike" kern="1200" cap="none" spc="0" normalizeH="0" baseline="0" noProof="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Tahoma"/>
                <a:ea typeface="+mn-ea"/>
                <a:cs typeface="+mn-cs"/>
              </a:rPr>
              <a:t>E=15</a:t>
            </a:r>
          </a:p>
        </p:txBody>
      </p:sp>
    </p:spTree>
    <p:extLst>
      <p:ext uri="{BB962C8B-B14F-4D97-AF65-F5344CB8AC3E}">
        <p14:creationId xmlns:p14="http://schemas.microsoft.com/office/powerpoint/2010/main" val="183980532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GateKeeper</a:t>
            </a:r>
            <a:r>
              <a:rPr lang="en-US" dirty="0"/>
              <a:t> vs. SHD</a:t>
            </a:r>
          </a:p>
        </p:txBody>
      </p:sp>
      <p:sp>
        <p:nvSpPr>
          <p:cNvPr id="6" name="Content Placeholder 5"/>
          <p:cNvSpPr>
            <a:spLocks noGrp="1"/>
          </p:cNvSpPr>
          <p:nvPr>
            <p:ph sz="half" idx="1"/>
          </p:nvPr>
        </p:nvSpPr>
        <p:spPr>
          <a:xfrm>
            <a:off x="228600" y="1513269"/>
            <a:ext cx="4229100" cy="4876800"/>
          </a:xfrm>
        </p:spPr>
        <p:txBody>
          <a:bodyPr/>
          <a:lstStyle/>
          <a:p>
            <a:r>
              <a:rPr lang="en-US" sz="2500" dirty="0"/>
              <a:t>FPGA (Xilinx VC709)</a:t>
            </a:r>
          </a:p>
          <a:p>
            <a:r>
              <a:rPr lang="en-US" sz="2500" dirty="0"/>
              <a:t>Multi-core (parallel)</a:t>
            </a:r>
          </a:p>
          <a:p>
            <a:r>
              <a:rPr lang="en-US" sz="2500" dirty="0"/>
              <a:t>Examines a single mapping @ 125 MHz</a:t>
            </a:r>
          </a:p>
          <a:p>
            <a:r>
              <a:rPr lang="en-US" sz="2500" dirty="0"/>
              <a:t>Limited to </a:t>
            </a:r>
            <a:r>
              <a:rPr lang="en-US" sz="2500" dirty="0" err="1"/>
              <a:t>PCIe</a:t>
            </a:r>
            <a:r>
              <a:rPr lang="en-US" sz="2500" dirty="0"/>
              <a:t> Gen3(4x) transfer rate (128 bits @ 250MHz)</a:t>
            </a:r>
          </a:p>
          <a:p>
            <a:r>
              <a:rPr lang="en-US" sz="2500" dirty="0"/>
              <a:t>Amending requires:</a:t>
            </a:r>
          </a:p>
          <a:p>
            <a:pPr lvl="1"/>
            <a:r>
              <a:rPr lang="en-US" sz="2100" dirty="0"/>
              <a:t>(2E+1) 5-input LUT. </a:t>
            </a:r>
          </a:p>
        </p:txBody>
      </p:sp>
      <p:sp>
        <p:nvSpPr>
          <p:cNvPr id="7" name="Content Placeholder 6"/>
          <p:cNvSpPr>
            <a:spLocks noGrp="1"/>
          </p:cNvSpPr>
          <p:nvPr>
            <p:ph sz="half" idx="2"/>
          </p:nvPr>
        </p:nvSpPr>
        <p:spPr>
          <a:xfrm>
            <a:off x="4610100" y="1513269"/>
            <a:ext cx="4229100" cy="4876800"/>
          </a:xfrm>
        </p:spPr>
        <p:txBody>
          <a:bodyPr/>
          <a:lstStyle/>
          <a:p>
            <a:r>
              <a:rPr lang="en-US" sz="2500" dirty="0"/>
              <a:t>Intel SIMD</a:t>
            </a:r>
          </a:p>
          <a:p>
            <a:r>
              <a:rPr lang="en-US" sz="2500" dirty="0"/>
              <a:t>Single-core (sequential)</a:t>
            </a:r>
          </a:p>
          <a:p>
            <a:r>
              <a:rPr lang="en-US" sz="2500" dirty="0"/>
              <a:t>Examines a single mapping @ ~2MHz</a:t>
            </a:r>
          </a:p>
          <a:p>
            <a:r>
              <a:rPr lang="en-US" sz="2500" dirty="0"/>
              <a:t>Limited to a read length of 128 </a:t>
            </a:r>
            <a:r>
              <a:rPr lang="en-US" sz="2500" dirty="0" err="1"/>
              <a:t>bp</a:t>
            </a:r>
            <a:r>
              <a:rPr lang="en-US" sz="2500" dirty="0"/>
              <a:t> (SSE register size)</a:t>
            </a:r>
          </a:p>
          <a:p>
            <a:r>
              <a:rPr lang="en-US" sz="2500" dirty="0"/>
              <a:t>Amending requires:</a:t>
            </a:r>
          </a:p>
          <a:p>
            <a:pPr lvl="1"/>
            <a:r>
              <a:rPr lang="en-US" sz="2100" dirty="0"/>
              <a:t>4(2E+1) bitwise OR.</a:t>
            </a:r>
          </a:p>
          <a:p>
            <a:pPr lvl="1"/>
            <a:r>
              <a:rPr lang="en-US" sz="2100" dirty="0"/>
              <a:t>4(2E+1) packed shuffle.</a:t>
            </a:r>
          </a:p>
          <a:p>
            <a:pPr lvl="1"/>
            <a:r>
              <a:rPr lang="en-US" sz="2100" dirty="0"/>
              <a:t>3(2E+1) shift.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3" name="Rectangle 2"/>
          <p:cNvSpPr/>
          <p:nvPr/>
        </p:nvSpPr>
        <p:spPr>
          <a:xfrm>
            <a:off x="267237" y="1014473"/>
            <a:ext cx="4206240" cy="523220"/>
          </a:xfrm>
          <a:prstGeom prst="rect">
            <a:avLst/>
          </a:prstGeom>
          <a:solidFill>
            <a:schemeClr val="tx2">
              <a:lumMod val="60000"/>
              <a:lumOff val="4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GateKeeper</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Rectangle 7"/>
          <p:cNvSpPr/>
          <p:nvPr/>
        </p:nvSpPr>
        <p:spPr>
          <a:xfrm>
            <a:off x="4605273" y="1012325"/>
            <a:ext cx="4206240" cy="523220"/>
          </a:xfrm>
          <a:prstGeom prst="rect">
            <a:avLst/>
          </a:prstGeom>
          <a:solidFill>
            <a:schemeClr val="tx2">
              <a:lumMod val="60000"/>
              <a:lumOff val="4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SHD</a:t>
            </a:r>
          </a:p>
        </p:txBody>
      </p:sp>
    </p:spTree>
    <p:extLst>
      <p:ext uri="{BB962C8B-B14F-4D97-AF65-F5344CB8AC3E}">
        <p14:creationId xmlns:p14="http://schemas.microsoft.com/office/powerpoint/2010/main" val="169362091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0.2|0.3|0.2"/>
</p:tagLst>
</file>

<file path=ppt/tags/tag10.xml><?xml version="1.0" encoding="utf-8"?>
<p:tagLst xmlns:a="http://schemas.openxmlformats.org/drawingml/2006/main" xmlns:r="http://schemas.openxmlformats.org/officeDocument/2006/relationships" xmlns:p="http://schemas.openxmlformats.org/presentationml/2006/main">
  <p:tag name="TIMING" val="|8.7|0.9|1.1|3|0.5|0.5"/>
</p:tagLst>
</file>

<file path=ppt/tags/tag2.xml><?xml version="1.0" encoding="utf-8"?>
<p:tagLst xmlns:a="http://schemas.openxmlformats.org/drawingml/2006/main" xmlns:r="http://schemas.openxmlformats.org/officeDocument/2006/relationships" xmlns:p="http://schemas.openxmlformats.org/presentationml/2006/main">
  <p:tag name="TIMING" val="|1.5|5.7|1.5|9.1|8.1"/>
</p:tagLst>
</file>

<file path=ppt/tags/tag3.xml><?xml version="1.0" encoding="utf-8"?>
<p:tagLst xmlns:a="http://schemas.openxmlformats.org/drawingml/2006/main" xmlns:r="http://schemas.openxmlformats.org/officeDocument/2006/relationships" xmlns:p="http://schemas.openxmlformats.org/presentationml/2006/main">
  <p:tag name="TIMING" val="|5.2|8.2|10.3|4.6|7.9|3.1|3.8|3.3"/>
</p:tagLst>
</file>

<file path=ppt/tags/tag4.xml><?xml version="1.0" encoding="utf-8"?>
<p:tagLst xmlns:a="http://schemas.openxmlformats.org/drawingml/2006/main" xmlns:r="http://schemas.openxmlformats.org/officeDocument/2006/relationships" xmlns:p="http://schemas.openxmlformats.org/presentationml/2006/main">
  <p:tag name="TIMING" val="|5.2|8.2|10.3|4.6|7.9|3.1|3.8|3.3"/>
</p:tagLst>
</file>

<file path=ppt/tags/tag5.xml><?xml version="1.0" encoding="utf-8"?>
<p:tagLst xmlns:a="http://schemas.openxmlformats.org/drawingml/2006/main" xmlns:r="http://schemas.openxmlformats.org/officeDocument/2006/relationships" xmlns:p="http://schemas.openxmlformats.org/presentationml/2006/main">
  <p:tag name="TIMING" val="|2|7.5|6.6|9.2|7.1|5.3|7.5"/>
</p:tagLst>
</file>

<file path=ppt/tags/tag6.xml><?xml version="1.0" encoding="utf-8"?>
<p:tagLst xmlns:a="http://schemas.openxmlformats.org/drawingml/2006/main" xmlns:r="http://schemas.openxmlformats.org/officeDocument/2006/relationships" xmlns:p="http://schemas.openxmlformats.org/presentationml/2006/main">
  <p:tag name="TIMING" val="|4.4|2.6|3.7|5.6|10.3"/>
</p:tagLst>
</file>

<file path=ppt/tags/tag7.xml><?xml version="1.0" encoding="utf-8"?>
<p:tagLst xmlns:a="http://schemas.openxmlformats.org/drawingml/2006/main" xmlns:r="http://schemas.openxmlformats.org/officeDocument/2006/relationships" xmlns:p="http://schemas.openxmlformats.org/presentationml/2006/main">
  <p:tag name="TIMING" val="|3.7|5.2|3.8"/>
</p:tagLst>
</file>

<file path=ppt/tags/tag8.xml><?xml version="1.0" encoding="utf-8"?>
<p:tagLst xmlns:a="http://schemas.openxmlformats.org/drawingml/2006/main" xmlns:r="http://schemas.openxmlformats.org/officeDocument/2006/relationships" xmlns:p="http://schemas.openxmlformats.org/presentationml/2006/main">
  <p:tag name="TIMING" val="|3.7|5.2|3.8"/>
</p:tagLst>
</file>

<file path=ppt/tags/tag9.xml><?xml version="1.0" encoding="utf-8"?>
<p:tagLst xmlns:a="http://schemas.openxmlformats.org/drawingml/2006/main" xmlns:r="http://schemas.openxmlformats.org/officeDocument/2006/relationships" xmlns:p="http://schemas.openxmlformats.org/presentationml/2006/main">
  <p:tag name="TIMING" val="|4.3|0.6|0.5|2.3"/>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utlu_memory-scaling_memcon13_talk (1).pptx" id="{1D09C5EE-DC30-4F85-84AA-519B89166748}" vid="{5DED0AF8-637D-490F-B56E-C8CE9BE1B1E6}"/>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 id="{A5489879-DDF1-3B47-B3F5-DB6F6D612493}" vid="{33DDE609-D0E8-C249-A9C7-B34B636B08CB}"/>
    </a:ext>
  </a:extLst>
</a:theme>
</file>

<file path=ppt/theme/theme4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 id="{A5489879-DDF1-3B47-B3F5-DB6F6D612493}" vid="{33DDE609-D0E8-C249-A9C7-B34B636B08CB}"/>
    </a:ext>
  </a:extLst>
</a:theme>
</file>

<file path=ppt/theme/theme47.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208191</TotalTime>
  <Words>24663</Words>
  <Application>Microsoft Macintosh PowerPoint</Application>
  <PresentationFormat>On-screen Show (4:3)</PresentationFormat>
  <Paragraphs>4653</Paragraphs>
  <Slides>252</Slides>
  <Notes>119</Notes>
  <HiddenSlides>0</HiddenSlides>
  <MMClips>0</MMClips>
  <ScaleCrop>false</ScaleCrop>
  <HeadingPairs>
    <vt:vector size="8" baseType="variant">
      <vt:variant>
        <vt:lpstr>Fonts Used</vt:lpstr>
      </vt:variant>
      <vt:variant>
        <vt:i4>25</vt:i4>
      </vt:variant>
      <vt:variant>
        <vt:lpstr>Theme</vt:lpstr>
      </vt:variant>
      <vt:variant>
        <vt:i4>51</vt:i4>
      </vt:variant>
      <vt:variant>
        <vt:lpstr>Embedded OLE Servers</vt:lpstr>
      </vt:variant>
      <vt:variant>
        <vt:i4>2</vt:i4>
      </vt:variant>
      <vt:variant>
        <vt:lpstr>Slide Titles</vt:lpstr>
      </vt:variant>
      <vt:variant>
        <vt:i4>252</vt:i4>
      </vt:variant>
    </vt:vector>
  </HeadingPairs>
  <TitlesOfParts>
    <vt:vector size="330" baseType="lpstr">
      <vt:lpstr>Arial</vt:lpstr>
      <vt:lpstr>Arial</vt:lpstr>
      <vt:lpstr>Arial Black</vt:lpstr>
      <vt:lpstr>Arial Narrow</vt:lpstr>
      <vt:lpstr>Calibri</vt:lpstr>
      <vt:lpstr>Calibri Light</vt:lpstr>
      <vt:lpstr>Cambria</vt:lpstr>
      <vt:lpstr>Cambria Math</vt:lpstr>
      <vt:lpstr>Chalkduster</vt:lpstr>
      <vt:lpstr>Consolas</vt:lpstr>
      <vt:lpstr>Corbel</vt:lpstr>
      <vt:lpstr>Courier New</vt:lpstr>
      <vt:lpstr>europa</vt:lpstr>
      <vt:lpstr>Garamond</vt:lpstr>
      <vt:lpstr>Gill Sans</vt:lpstr>
      <vt:lpstr>Gill Sans MT</vt:lpstr>
      <vt:lpstr>Helvetica Neue</vt:lpstr>
      <vt:lpstr>inherit</vt:lpstr>
      <vt:lpstr>Myriad Pro Bold Cond</vt:lpstr>
      <vt:lpstr>Palatino Linotype</vt:lpstr>
      <vt:lpstr>Tahoma</vt:lpstr>
      <vt:lpstr>Times New Roman</vt:lpstr>
      <vt:lpstr>Tw Cen MT</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1_safari</vt:lpstr>
      <vt:lpstr>8_Office Theme</vt:lpstr>
      <vt:lpstr>95_Edge</vt:lpstr>
      <vt:lpstr>15_Edge</vt:lpstr>
      <vt:lpstr>Theme1</vt:lpstr>
      <vt:lpstr>6_Office Theme</vt:lpstr>
      <vt:lpstr>62_Edge</vt:lpstr>
      <vt:lpstr>10_Edge</vt:lpstr>
      <vt:lpstr>1_Theme1</vt:lpstr>
      <vt:lpstr>12_Edge</vt:lpstr>
      <vt:lpstr>14_Edge</vt:lpstr>
      <vt:lpstr>40_Edge</vt:lpstr>
      <vt:lpstr>16_Edge</vt:lpstr>
      <vt:lpstr>99_Edge</vt:lpstr>
      <vt:lpstr>Visio</vt:lpstr>
      <vt:lpstr>Worksheet</vt:lpstr>
      <vt:lpstr>Accelerating Genome Analysis  A Primer on an Ongoing Journey</vt:lpstr>
      <vt:lpstr>Overview</vt:lpstr>
      <vt:lpstr>Our Dream (circa 2007)</vt:lpstr>
      <vt:lpstr>Agenda</vt:lpstr>
      <vt:lpstr>What Is a Genome Made Of?</vt:lpstr>
      <vt:lpstr>The Central Dogma of Molecular Biology</vt:lpstr>
      <vt:lpstr>DNA Under Electron Microscope</vt:lpstr>
      <vt:lpstr>DNA Sequencing</vt:lpstr>
      <vt:lpstr>Genome Sequencing</vt:lpstr>
      <vt:lpstr>Untangling Yarn Balls &amp; DNA Sequencing</vt:lpstr>
      <vt:lpstr>PowerPoint Presentation</vt:lpstr>
      <vt:lpstr>High-Throughput Sequencers</vt:lpstr>
      <vt:lpstr>The Genomic Era</vt:lpstr>
      <vt:lpstr>The Genomic Era (continued)</vt:lpstr>
      <vt:lpstr>Cost of Sequencing</vt:lpstr>
      <vt:lpstr>Cost of Sequencing (cont.)</vt:lpstr>
      <vt:lpstr>High-Throughput Sequencing (HTS) </vt:lpstr>
      <vt:lpstr>High-Throughput Sequencing (HTS) </vt:lpstr>
      <vt:lpstr>High-Throughput Sequencing</vt:lpstr>
      <vt:lpstr>PowerPoint Presentation</vt:lpstr>
      <vt:lpstr>PowerPoint Presentation</vt:lpstr>
      <vt:lpstr>Genome Sequence Alignment: Example</vt:lpstr>
      <vt:lpstr>The Genetic Similarity Between Species</vt:lpstr>
      <vt:lpstr>Finding Variations Associated with Traits</vt:lpstr>
      <vt:lpstr>Genome-Wide Association Studies (GWAS)</vt:lpstr>
      <vt:lpstr>SNPs and Personalized Medicine </vt:lpstr>
      <vt:lpstr>Much Larger Structural Variations</vt:lpstr>
      <vt:lpstr>Recommended Reading</vt:lpstr>
      <vt:lpstr>PowerPoint Presentation</vt:lpstr>
      <vt:lpstr>Population-Scale Microbiome Profiling</vt:lpstr>
      <vt:lpstr>City-Scale Microbiome Profiling</vt:lpstr>
      <vt:lpstr>Another Question: Example from 2020</vt:lpstr>
      <vt:lpstr>Example: Scalable SARS-CoV-2 Testing</vt:lpstr>
      <vt:lpstr>Example: Rapid Surveillance of Ebola Outbreak</vt:lpstr>
      <vt:lpstr>PowerPoint Presentation</vt:lpstr>
      <vt:lpstr>The Read Mapping Bottleneck</vt:lpstr>
      <vt:lpstr>The Read Mapping Bottleneck</vt:lpstr>
      <vt:lpstr>Problem</vt:lpstr>
      <vt:lpstr>Genome Sequencing</vt:lpstr>
      <vt:lpstr>Genome Sequence Analysis</vt:lpstr>
      <vt:lpstr>Read Mapping</vt:lpstr>
      <vt:lpstr>Read Mapping for Metagenomic Analysis</vt:lpstr>
      <vt:lpstr>Read Mapping Execution Time Breakdown </vt:lpstr>
      <vt:lpstr>Read Alignment/Verification</vt:lpstr>
      <vt:lpstr>Challenges in Read Mapping</vt:lpstr>
      <vt:lpstr>Why Is Read Alignment Slow?</vt:lpstr>
      <vt:lpstr>Example: Dynamic Programming Table</vt:lpstr>
      <vt:lpstr>Example: Dynamic Programming Table</vt:lpstr>
      <vt:lpstr>Example: Dynamic Programming</vt:lpstr>
      <vt:lpstr>Read Mapping Survey in 111 Pages</vt:lpstr>
      <vt:lpstr>Agenda</vt:lpstr>
      <vt:lpstr>Read Mapping Algorithms: Two Styles</vt:lpstr>
      <vt:lpstr>Hash Table Based Read Mappers</vt:lpstr>
      <vt:lpstr>Hash Table-Based Mappers [Alkan+ Nature Gen’09]</vt:lpstr>
      <vt:lpstr>Hash Table Based Read Mappers</vt:lpstr>
      <vt:lpstr>Hash Table-Based Mappers [Alkan+ Nature Gen’09]</vt:lpstr>
      <vt:lpstr>Our First Step: Comprehensive Mapping</vt:lpstr>
      <vt:lpstr>Problem and Goal</vt:lpstr>
      <vt:lpstr>Overarching Key Idea</vt:lpstr>
      <vt:lpstr>Accelerating Genome Analysis: Overview</vt:lpstr>
      <vt:lpstr>Agenda</vt:lpstr>
      <vt:lpstr>Our First Filter: Pure Software Approach</vt:lpstr>
      <vt:lpstr>Reducing the Cost of Verification</vt:lpstr>
      <vt:lpstr>Key Observations [Xin+, BMC Genomics 2013]</vt:lpstr>
      <vt:lpstr>FastHASH Mechanisms [Xin+, BMC Genomics 2013]</vt:lpstr>
      <vt:lpstr>Adjacency Filtering (AF)</vt:lpstr>
      <vt:lpstr>Adjacency Filtering (AF)</vt:lpstr>
      <vt:lpstr>FastHASH Mechanisms [Xin+, BMC Genomics 2013]</vt:lpstr>
      <vt:lpstr>Cheap K-mer Selection (CKS)</vt:lpstr>
      <vt:lpstr>Cheap K-mer Selection</vt:lpstr>
      <vt:lpstr>Methodology</vt:lpstr>
      <vt:lpstr>FastHASH Speedup: Entire Read Mapper</vt:lpstr>
      <vt:lpstr>Analysis</vt:lpstr>
      <vt:lpstr>FastHASH Conclusion</vt:lpstr>
      <vt:lpstr>More on FastHASH</vt:lpstr>
      <vt:lpstr>Agenda</vt:lpstr>
      <vt:lpstr>Shifted Hamming Distance: SIMD Acceleration</vt:lpstr>
      <vt:lpstr>Shifted Hamming Distance</vt:lpstr>
      <vt:lpstr>Hamming Distance (∑▒⊕)</vt:lpstr>
      <vt:lpstr>Insight: Shifting a String Helps Similarity Search</vt:lpstr>
      <vt:lpstr>Insight: Shifting a String Helps Similarity Search</vt:lpstr>
      <vt:lpstr>Shifted Hamming Distance </vt:lpstr>
      <vt:lpstr>Highly Parallel Matrix Computation </vt:lpstr>
      <vt:lpstr>Key Idea of SHD Filtering</vt:lpstr>
      <vt:lpstr>Alignment vs. Pre-alignment (Filtering)</vt:lpstr>
      <vt:lpstr>Alignment Matrix vs. Neighborhood Map</vt:lpstr>
      <vt:lpstr>New Bottleneck: Filtering (Pre-Alignment) </vt:lpstr>
      <vt:lpstr>More on Shifted Hamming Distance</vt:lpstr>
      <vt:lpstr>Agenda</vt:lpstr>
      <vt:lpstr>Location Filtering</vt:lpstr>
      <vt:lpstr>Ideal Filtering Algorithm </vt:lpstr>
      <vt:lpstr>Alignment vs. Pre-alignment (Filtering)</vt:lpstr>
      <vt:lpstr>PowerPoint Presentation</vt:lpstr>
      <vt:lpstr>GateKeeper: FPGA-Based Alignment Filtering</vt:lpstr>
      <vt:lpstr>GateKeeper Walkthrough</vt:lpstr>
      <vt:lpstr>GateKeeper Walkthrough (cont’d)</vt:lpstr>
      <vt:lpstr>GateKeeper Accelerator Architecture</vt:lpstr>
      <vt:lpstr>FPGA Chip Layout</vt:lpstr>
      <vt:lpstr>GateKeeper vs. SHD</vt:lpstr>
      <vt:lpstr>GateKeeper: Speed &amp; Accuracy Results</vt:lpstr>
      <vt:lpstr>GateKeeper Conclusions</vt:lpstr>
      <vt:lpstr>More on GateKeeper</vt:lpstr>
      <vt:lpstr>MAGNET Accelerator [Alser+, TIR 2017]</vt:lpstr>
      <vt:lpstr>Can We Do Better?</vt:lpstr>
      <vt:lpstr>Algorithm-Arch-Device Co-Design is Critical</vt:lpstr>
      <vt:lpstr>Shouji (障子) [Alser+, Bioinformatics 2019]</vt:lpstr>
      <vt:lpstr>Shouji</vt:lpstr>
      <vt:lpstr>PowerPoint Presentation</vt:lpstr>
      <vt:lpstr>Effect of Sliding Window Size</vt:lpstr>
      <vt:lpstr>Hardware Implementation</vt:lpstr>
      <vt:lpstr>More on Shouji (障子) [Alser+, Bioinformatics 2019]</vt:lpstr>
      <vt:lpstr>SneakySnake [Alser+, Bioinformatics 2020]</vt:lpstr>
      <vt:lpstr>SneakySnake</vt:lpstr>
      <vt:lpstr>SneakySnake</vt:lpstr>
      <vt:lpstr>SneakySnake Walkthrough</vt:lpstr>
      <vt:lpstr>SneakySnake Walkthrough</vt:lpstr>
      <vt:lpstr>SneakySnake Walkthrough</vt:lpstr>
      <vt:lpstr>SneakySnake Walkthrough</vt:lpstr>
      <vt:lpstr>FPGA Resource Analysis</vt:lpstr>
      <vt:lpstr>Long Read Mapping (SneakySnake vs Parasail)</vt:lpstr>
      <vt:lpstr>Long Read Mapping (SneakySnake vs KSW2)</vt:lpstr>
      <vt:lpstr>More on SneakySnake [Alser+, Bioinformatics 2020]</vt:lpstr>
      <vt:lpstr>GenASM Framework [MICRO 2020]</vt:lpstr>
      <vt:lpstr>Problem &amp; Our Goal</vt:lpstr>
      <vt:lpstr>GenASM: ASM Framework for GSA</vt:lpstr>
      <vt:lpstr>GenASM: Hardware Design</vt:lpstr>
      <vt:lpstr>GenASM: Hardware Design</vt:lpstr>
      <vt:lpstr>GenASM-DC: Hardware Design</vt:lpstr>
      <vt:lpstr>GenASM-TB: Hardware Design</vt:lpstr>
      <vt:lpstr>Key Results – Area and Power</vt:lpstr>
      <vt:lpstr>Key Results – Area and Power</vt:lpstr>
      <vt:lpstr>Use Cases of GenASM</vt:lpstr>
      <vt:lpstr>Use Cases of GenASM (cont’d.)</vt:lpstr>
      <vt:lpstr>Key Results</vt:lpstr>
      <vt:lpstr>More on GenASM Framework [MICRO 2020]</vt:lpstr>
      <vt:lpstr>Agenda</vt:lpstr>
      <vt:lpstr>Read Mapping &amp; Filtering</vt:lpstr>
      <vt:lpstr>Hash Tables in Read Mapping</vt:lpstr>
      <vt:lpstr>Read Mapping &amp; Filtering in Memory</vt:lpstr>
      <vt:lpstr>More on GRIM-Filter</vt:lpstr>
      <vt:lpstr>Our Proposal: GRIM-Filter</vt:lpstr>
      <vt:lpstr>GRIM-Filter: Bins</vt:lpstr>
      <vt:lpstr>GRIM-Filter: Bitvectors</vt:lpstr>
      <vt:lpstr>GRIM-Filter: Bitvectors</vt:lpstr>
      <vt:lpstr>Our Proposal: GRIM-Filter</vt:lpstr>
      <vt:lpstr>GRIM-Filter: Checking a Bin</vt:lpstr>
      <vt:lpstr>Our Proposal: GRIM-Filter</vt:lpstr>
      <vt:lpstr>Integrating GRIM-Filter into a Read Mapper</vt:lpstr>
      <vt:lpstr>Key Properties of GRIM-Filter</vt:lpstr>
      <vt:lpstr>Opportunity: 3D-Stacked Logic+Memory</vt:lpstr>
      <vt:lpstr>DRAM Landscape (circa 2015)</vt:lpstr>
      <vt:lpstr>3D-Stacked Memory</vt:lpstr>
      <vt:lpstr>3D-Stacked Memory</vt:lpstr>
      <vt:lpstr>3D-Stacked Memory</vt:lpstr>
      <vt:lpstr>GRIM-Filter in 3D-Stacked DRAM</vt:lpstr>
      <vt:lpstr>GRIM-Filter in 3D-Stacked DRAM</vt:lpstr>
      <vt:lpstr>Methodology</vt:lpstr>
      <vt:lpstr>GRIM-Filter Performance</vt:lpstr>
      <vt:lpstr>GRIM-Filter False Negative Rate</vt:lpstr>
      <vt:lpstr>More on GRIM-Filter</vt:lpstr>
      <vt:lpstr>Aside: In-Memory Graph Processing</vt:lpstr>
      <vt:lpstr>Key Bottlenecks in Graph Processing</vt:lpstr>
      <vt:lpstr>Tesseract System for Graph Processing</vt:lpstr>
      <vt:lpstr>Tesseract System for Graph Processing</vt:lpstr>
      <vt:lpstr>Communications In Tesseract (I)</vt:lpstr>
      <vt:lpstr>Communications In Tesseract (II)</vt:lpstr>
      <vt:lpstr>Communications In Tesseract (III)</vt:lpstr>
      <vt:lpstr>Remote Function Call (Non-Blocking)</vt:lpstr>
      <vt:lpstr>Tesseract System for Graph Processing</vt:lpstr>
      <vt:lpstr>Evaluated Systems</vt:lpstr>
      <vt:lpstr>Tesseract Graph Processing Performance</vt:lpstr>
      <vt:lpstr>Tesseract Graph Processing Performance</vt:lpstr>
      <vt:lpstr>Effect of Bandwidth &amp; Programming Model</vt:lpstr>
      <vt:lpstr>Tesseract Graph Processing System Energy</vt:lpstr>
      <vt:lpstr>More on Tesseract</vt:lpstr>
      <vt:lpstr>PIM Review and Open Problems</vt:lpstr>
      <vt:lpstr>PIM Review and Open Problems (II)</vt:lpstr>
      <vt:lpstr>More on Processing-in-Memory</vt:lpstr>
      <vt:lpstr>Agenda</vt:lpstr>
      <vt:lpstr>New Genome Sequencing Technologies</vt:lpstr>
      <vt:lpstr>Recall: High-Throughput Sequencing</vt:lpstr>
      <vt:lpstr>Nanopore Sequencing Technology</vt:lpstr>
      <vt:lpstr>Nanopore Sequencing Technology</vt:lpstr>
      <vt:lpstr>Oxford Nanopore Sequencers</vt:lpstr>
      <vt:lpstr>Illumina Sequencers</vt:lpstr>
      <vt:lpstr>How Does Nanopore Sequencing Work?</vt:lpstr>
      <vt:lpstr>Advantages of Nanopore Sequencing</vt:lpstr>
      <vt:lpstr>Challenges of Nanopore Sequencing</vt:lpstr>
      <vt:lpstr>Nanopore Genome Assembly Pipeline</vt:lpstr>
      <vt:lpstr>Nanopore Genome Assembly Tools (I)</vt:lpstr>
      <vt:lpstr>Nanopore Genome Assembly Tools (II)</vt:lpstr>
      <vt:lpstr>Nanopore Genome Assembly Tools (III)</vt:lpstr>
      <vt:lpstr>More on Nanopore Sequencing &amp; Tools</vt:lpstr>
      <vt:lpstr>Recall Our Dream (from 2007)</vt:lpstr>
      <vt:lpstr>Future of Genome Sequencing &amp; Analysis</vt:lpstr>
      <vt:lpstr>Why Do We Care? An Example from 2020</vt:lpstr>
      <vt:lpstr>Sequencing of COVID-19</vt:lpstr>
      <vt:lpstr>COVID-19 Nanopore Sequencing (I)</vt:lpstr>
      <vt:lpstr>COVID-19 Nanopore Sequencing (II)</vt:lpstr>
      <vt:lpstr>Future of Genome Sequencing &amp; Analysis</vt:lpstr>
      <vt:lpstr>Agenda</vt:lpstr>
      <vt:lpstr>Conclusion</vt:lpstr>
      <vt:lpstr>Accelerating Genome Analysis: Overview</vt:lpstr>
      <vt:lpstr>PIM Review and Open Problems</vt:lpstr>
      <vt:lpstr>PIM Review and Open Problems (II)</vt:lpstr>
      <vt:lpstr>More on Memory-Centric System Design</vt:lpstr>
      <vt:lpstr>Detailed Lectures on Genome Analysis</vt:lpstr>
      <vt:lpstr>Acknowledgments</vt:lpstr>
      <vt:lpstr>Funding Acknowledgments</vt:lpstr>
      <vt:lpstr>Acknowledgments</vt:lpstr>
      <vt:lpstr>PowerPoint Presentation</vt:lpstr>
      <vt:lpstr>SAFARI Newsletter April 2020 Edition</vt:lpstr>
      <vt:lpstr>SAFARI Newsletter January 2021 Edition</vt:lpstr>
      <vt:lpstr>Accelerating Genome Analysis  A Primer on an Ongoing Journey</vt:lpstr>
      <vt:lpstr>Backup Slides for Further Info</vt:lpstr>
      <vt:lpstr>Referenced Papers and Talks</vt:lpstr>
      <vt:lpstr>Research &amp; Teaching: Some Overview Talks</vt:lpstr>
      <vt:lpstr>An Interview on Research and Education</vt:lpstr>
      <vt:lpstr>More Thoughts and Suggestions</vt:lpstr>
      <vt:lpstr>Detailed Lectures on PIM (I)</vt:lpstr>
      <vt:lpstr>Detailed Lectures on PIM (II)</vt:lpstr>
      <vt:lpstr>Genome Analysis</vt:lpstr>
      <vt:lpstr>Genome Analysis</vt:lpstr>
      <vt:lpstr>Genome Sequencer is a Chopper</vt:lpstr>
      <vt:lpstr>High-Throughput Sequencers</vt:lpstr>
      <vt:lpstr>Oxford Nanopore Sequencers</vt:lpstr>
      <vt:lpstr>Illumina Sequencers</vt:lpstr>
      <vt:lpstr>How Does Illumina Machine Work?</vt:lpstr>
      <vt:lpstr>How Does Illumina Machine Work?</vt:lpstr>
      <vt:lpstr>How Does Illumina Machine Work?</vt:lpstr>
      <vt:lpstr>How Does Nanopore Machine Work?</vt:lpstr>
      <vt:lpstr>How Does Nanopore Machine Work?</vt:lpstr>
      <vt:lpstr>Common Disadvantages!</vt:lpstr>
      <vt:lpstr>Solving the Puzzle</vt:lpstr>
      <vt:lpstr>HTS Sequencing Output</vt:lpstr>
      <vt:lpstr>HiFi Reads (PacBio)</vt:lpstr>
      <vt:lpstr>How Long is DNA?</vt:lpstr>
      <vt:lpstr>Cracking the 1st Human Genome Sequence</vt:lpstr>
      <vt:lpstr>Obtaining the Human Reference Genome</vt:lpstr>
      <vt:lpstr>Challenges in Read Mapping</vt:lpstr>
      <vt:lpstr>Revisiting the Puzzle</vt:lpstr>
      <vt:lpstr>Reference Genome Bias</vt:lpstr>
      <vt:lpstr>Time to Change the Reference Genome</vt:lpstr>
      <vt:lpstr>Bottlenecked in Read Mapping!!</vt:lpstr>
      <vt:lpstr>MAGNET (AACBB 2018, TIR 2017)</vt:lpstr>
      <vt:lpstr>MAGNET Walkthrough</vt:lpstr>
      <vt:lpstr>PowerPoint Presentation</vt:lpstr>
      <vt:lpstr>AirLift</vt:lpstr>
      <vt:lpstr>Clustering the Reference Genome Regions</vt:lpstr>
      <vt:lpstr>More Details on AirLift</vt:lpstr>
      <vt:lpstr>Nanopore Sequencing</vt:lpstr>
      <vt:lpstr>The Effect of Pre-Alignment (Theoretically)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2850</cp:revision>
  <cp:lastPrinted>2017-09-14T13:39:03Z</cp:lastPrinted>
  <dcterms:created xsi:type="dcterms:W3CDTF">2010-10-08T20:41:54Z</dcterms:created>
  <dcterms:modified xsi:type="dcterms:W3CDTF">2021-02-05T19:00:57Z</dcterms:modified>
</cp:coreProperties>
</file>