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6.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7.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59.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0.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1.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2.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theme/theme63.xml" ContentType="application/vnd.openxmlformats-officedocument.theme+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theme/theme64.xml" ContentType="application/vnd.openxmlformats-officedocument.theme+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theme/theme65.xml" ContentType="application/vnd.openxmlformats-officedocument.theme+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66.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67.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theme/theme68.xml" ContentType="application/vnd.openxmlformats-officedocument.theme+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69.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theme/theme70.xml" ContentType="application/vnd.openxmlformats-officedocument.theme+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1.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theme/theme72.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73.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theme/theme74.xml" ContentType="application/vnd.openxmlformats-officedocument.theme+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theme/theme75.xml" ContentType="application/vnd.openxmlformats-officedocument.theme+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theme/theme76.xml" ContentType="application/vnd.openxmlformats-officedocument.theme+xml"/>
  <Override PartName="/ppt/theme/theme77.xml" ContentType="application/vnd.openxmlformats-officedocument.theme+xml"/>
  <Override PartName="/ppt/theme/theme7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8.xml" ContentType="application/vnd.openxmlformats-officedocument.drawingml.chart+xml"/>
  <Override PartName="/ppt/notesSlides/notesSlide22.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3.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5.xml" ContentType="application/vnd.openxmlformats-officedocument.drawingml.chart+xml"/>
  <Override PartName="/ppt/theme/themeOverride9.xml" ContentType="application/vnd.openxmlformats-officedocument.themeOverride+xml"/>
  <Override PartName="/ppt/drawings/drawing2.xml" ContentType="application/vnd.openxmlformats-officedocument.drawingml.chartshapes+xml"/>
  <Override PartName="/ppt/charts/chart16.xml" ContentType="application/vnd.openxmlformats-officedocument.drawingml.chart+xml"/>
  <Override PartName="/ppt/theme/themeOverride10.xml" ContentType="application/vnd.openxmlformats-officedocument.themeOverride+xml"/>
  <Override PartName="/ppt/charts/chart17.xml" ContentType="application/vnd.openxmlformats-officedocument.drawingml.chart+xml"/>
  <Override PartName="/ppt/theme/themeOverride11.xml" ContentType="application/vnd.openxmlformats-officedocument.themeOverride+xml"/>
  <Override PartName="/ppt/charts/chart18.xml" ContentType="application/vnd.openxmlformats-officedocument.drawingml.chart+xml"/>
  <Override PartName="/ppt/theme/themeOverride12.xml" ContentType="application/vnd.openxmlformats-officedocument.themeOverride+xml"/>
  <Override PartName="/ppt/tags/tag1.xml" ContentType="application/vnd.openxmlformats-officedocument.presentationml.tags+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tags/tag4.xml" ContentType="application/vnd.openxmlformats-officedocument.presentationml.tags+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722" r:id="rId56"/>
    <p:sldMasterId id="2147488747" r:id="rId57"/>
    <p:sldMasterId id="2147488785" r:id="rId58"/>
    <p:sldMasterId id="2147488892" r:id="rId59"/>
    <p:sldMasterId id="2147488905" r:id="rId60"/>
    <p:sldMasterId id="2147488917" r:id="rId61"/>
    <p:sldMasterId id="2147488931" r:id="rId62"/>
    <p:sldMasterId id="2147488943" r:id="rId63"/>
    <p:sldMasterId id="2147488950" r:id="rId64"/>
    <p:sldMasterId id="2147488963" r:id="rId65"/>
    <p:sldMasterId id="2147488975" r:id="rId66"/>
    <p:sldMasterId id="2147488978" r:id="rId67"/>
    <p:sldMasterId id="2147488991" r:id="rId68"/>
    <p:sldMasterId id="2147489003" r:id="rId69"/>
    <p:sldMasterId id="2147489016" r:id="rId70"/>
    <p:sldMasterId id="2147489028" r:id="rId71"/>
    <p:sldMasterId id="2147489040" r:id="rId72"/>
    <p:sldMasterId id="2147489053" r:id="rId73"/>
    <p:sldMasterId id="2147489066" r:id="rId74"/>
    <p:sldMasterId id="2147489079" r:id="rId75"/>
    <p:sldMasterId id="2147489084" r:id="rId76"/>
  </p:sldMasterIdLst>
  <p:notesMasterIdLst>
    <p:notesMasterId r:id="rId403"/>
  </p:notesMasterIdLst>
  <p:handoutMasterIdLst>
    <p:handoutMasterId r:id="rId404"/>
  </p:handoutMasterIdLst>
  <p:sldIdLst>
    <p:sldId id="5652" r:id="rId77"/>
    <p:sldId id="5219" r:id="rId78"/>
    <p:sldId id="5218" r:id="rId79"/>
    <p:sldId id="5220" r:id="rId80"/>
    <p:sldId id="5221" r:id="rId81"/>
    <p:sldId id="5222" r:id="rId82"/>
    <p:sldId id="5223" r:id="rId83"/>
    <p:sldId id="4457" r:id="rId84"/>
    <p:sldId id="4436" r:id="rId85"/>
    <p:sldId id="4696" r:id="rId86"/>
    <p:sldId id="5742" r:id="rId87"/>
    <p:sldId id="5224" r:id="rId88"/>
    <p:sldId id="5225" r:id="rId89"/>
    <p:sldId id="5232" r:id="rId90"/>
    <p:sldId id="5227" r:id="rId91"/>
    <p:sldId id="5226" r:id="rId92"/>
    <p:sldId id="5228" r:id="rId93"/>
    <p:sldId id="5229" r:id="rId94"/>
    <p:sldId id="5230" r:id="rId95"/>
    <p:sldId id="5374" r:id="rId96"/>
    <p:sldId id="5388" r:id="rId97"/>
    <p:sldId id="5233" r:id="rId98"/>
    <p:sldId id="5743" r:id="rId99"/>
    <p:sldId id="5744" r:id="rId100"/>
    <p:sldId id="5745" r:id="rId101"/>
    <p:sldId id="5746" r:id="rId102"/>
    <p:sldId id="5747" r:id="rId103"/>
    <p:sldId id="5748" r:id="rId104"/>
    <p:sldId id="5749" r:id="rId105"/>
    <p:sldId id="5750" r:id="rId106"/>
    <p:sldId id="5751" r:id="rId107"/>
    <p:sldId id="5752" r:id="rId108"/>
    <p:sldId id="552" r:id="rId109"/>
    <p:sldId id="5690" r:id="rId110"/>
    <p:sldId id="5691" r:id="rId111"/>
    <p:sldId id="4146" r:id="rId112"/>
    <p:sldId id="5061" r:id="rId113"/>
    <p:sldId id="5162" r:id="rId114"/>
    <p:sldId id="5063" r:id="rId115"/>
    <p:sldId id="5066" r:id="rId116"/>
    <p:sldId id="5071" r:id="rId117"/>
    <p:sldId id="5072" r:id="rId118"/>
    <p:sldId id="5084" r:id="rId119"/>
    <p:sldId id="5689" r:id="rId120"/>
    <p:sldId id="5753" r:id="rId121"/>
    <p:sldId id="3983" r:id="rId122"/>
    <p:sldId id="3604" r:id="rId123"/>
    <p:sldId id="5754" r:id="rId124"/>
    <p:sldId id="5234" r:id="rId125"/>
    <p:sldId id="5235" r:id="rId126"/>
    <p:sldId id="5236" r:id="rId127"/>
    <p:sldId id="5237" r:id="rId128"/>
    <p:sldId id="5238" r:id="rId129"/>
    <p:sldId id="5239" r:id="rId130"/>
    <p:sldId id="5240" r:id="rId131"/>
    <p:sldId id="5241" r:id="rId132"/>
    <p:sldId id="5242" r:id="rId133"/>
    <p:sldId id="5400" r:id="rId134"/>
    <p:sldId id="5244" r:id="rId135"/>
    <p:sldId id="5245" r:id="rId136"/>
    <p:sldId id="5246" r:id="rId137"/>
    <p:sldId id="5247" r:id="rId138"/>
    <p:sldId id="5248" r:id="rId139"/>
    <p:sldId id="5249" r:id="rId140"/>
    <p:sldId id="5509" r:id="rId141"/>
    <p:sldId id="5251" r:id="rId142"/>
    <p:sldId id="5252" r:id="rId143"/>
    <p:sldId id="5253" r:id="rId144"/>
    <p:sldId id="5254" r:id="rId145"/>
    <p:sldId id="5540" r:id="rId146"/>
    <p:sldId id="5259" r:id="rId147"/>
    <p:sldId id="5260" r:id="rId148"/>
    <p:sldId id="5261" r:id="rId149"/>
    <p:sldId id="5262" r:id="rId150"/>
    <p:sldId id="5263" r:id="rId151"/>
    <p:sldId id="5264" r:id="rId152"/>
    <p:sldId id="5265" r:id="rId153"/>
    <p:sldId id="5266" r:id="rId154"/>
    <p:sldId id="5267" r:id="rId155"/>
    <p:sldId id="5268" r:id="rId156"/>
    <p:sldId id="5269" r:id="rId157"/>
    <p:sldId id="1331" r:id="rId158"/>
    <p:sldId id="5270" r:id="rId159"/>
    <p:sldId id="5273" r:id="rId160"/>
    <p:sldId id="5274" r:id="rId161"/>
    <p:sldId id="5413" r:id="rId162"/>
    <p:sldId id="5277" r:id="rId163"/>
    <p:sldId id="4167" r:id="rId164"/>
    <p:sldId id="5279" r:id="rId165"/>
    <p:sldId id="5593" r:id="rId166"/>
    <p:sldId id="5755" r:id="rId167"/>
    <p:sldId id="5756" r:id="rId168"/>
    <p:sldId id="5280" r:id="rId169"/>
    <p:sldId id="5281" r:id="rId170"/>
    <p:sldId id="5282" r:id="rId171"/>
    <p:sldId id="5283" r:id="rId172"/>
    <p:sldId id="5284" r:id="rId173"/>
    <p:sldId id="5285" r:id="rId174"/>
    <p:sldId id="5286" r:id="rId175"/>
    <p:sldId id="5287" r:id="rId176"/>
    <p:sldId id="5288" r:id="rId177"/>
    <p:sldId id="5289" r:id="rId178"/>
    <p:sldId id="5290" r:id="rId179"/>
    <p:sldId id="5291" r:id="rId180"/>
    <p:sldId id="5292" r:id="rId181"/>
    <p:sldId id="5294" r:id="rId182"/>
    <p:sldId id="5295" r:id="rId183"/>
    <p:sldId id="5296" r:id="rId184"/>
    <p:sldId id="5298" r:id="rId185"/>
    <p:sldId id="5468" r:id="rId186"/>
    <p:sldId id="5532" r:id="rId187"/>
    <p:sldId id="5467" r:id="rId188"/>
    <p:sldId id="5302" r:id="rId189"/>
    <p:sldId id="5303" r:id="rId190"/>
    <p:sldId id="5304" r:id="rId191"/>
    <p:sldId id="5305" r:id="rId192"/>
    <p:sldId id="5533" r:id="rId193"/>
    <p:sldId id="5534" r:id="rId194"/>
    <p:sldId id="5311" r:id="rId195"/>
    <p:sldId id="5312" r:id="rId196"/>
    <p:sldId id="5313" r:id="rId197"/>
    <p:sldId id="5314" r:id="rId198"/>
    <p:sldId id="4279" r:id="rId199"/>
    <p:sldId id="3372" r:id="rId200"/>
    <p:sldId id="5759" r:id="rId201"/>
    <p:sldId id="5208" r:id="rId202"/>
    <p:sldId id="5760" r:id="rId203"/>
    <p:sldId id="5761" r:id="rId204"/>
    <p:sldId id="3381" r:id="rId205"/>
    <p:sldId id="5762" r:id="rId206"/>
    <p:sldId id="5763" r:id="rId207"/>
    <p:sldId id="5764" r:id="rId208"/>
    <p:sldId id="5351" r:id="rId209"/>
    <p:sldId id="5470" r:id="rId210"/>
    <p:sldId id="5471" r:id="rId211"/>
    <p:sldId id="5355" r:id="rId212"/>
    <p:sldId id="5543" r:id="rId213"/>
    <p:sldId id="5155" r:id="rId214"/>
    <p:sldId id="3781" r:id="rId215"/>
    <p:sldId id="3782" r:id="rId216"/>
    <p:sldId id="3908" r:id="rId217"/>
    <p:sldId id="5765" r:id="rId218"/>
    <p:sldId id="5766" r:id="rId219"/>
    <p:sldId id="5767" r:id="rId220"/>
    <p:sldId id="5768" r:id="rId221"/>
    <p:sldId id="5769" r:id="rId222"/>
    <p:sldId id="3910" r:id="rId223"/>
    <p:sldId id="3796" r:id="rId224"/>
    <p:sldId id="5597" r:id="rId225"/>
    <p:sldId id="5558" r:id="rId226"/>
    <p:sldId id="3792" r:id="rId227"/>
    <p:sldId id="5336" r:id="rId228"/>
    <p:sldId id="5337" r:id="rId229"/>
    <p:sldId id="5231" r:id="rId230"/>
    <p:sldId id="5341" r:id="rId231"/>
    <p:sldId id="4920" r:id="rId232"/>
    <p:sldId id="5485" r:id="rId233"/>
    <p:sldId id="5486" r:id="rId234"/>
    <p:sldId id="5487" r:id="rId235"/>
    <p:sldId id="5488" r:id="rId236"/>
    <p:sldId id="5489" r:id="rId237"/>
    <p:sldId id="5490" r:id="rId238"/>
    <p:sldId id="5491" r:id="rId239"/>
    <p:sldId id="5492" r:id="rId240"/>
    <p:sldId id="5493" r:id="rId241"/>
    <p:sldId id="5494" r:id="rId242"/>
    <p:sldId id="5495" r:id="rId243"/>
    <p:sldId id="5496" r:id="rId244"/>
    <p:sldId id="5497" r:id="rId245"/>
    <p:sldId id="5498" r:id="rId246"/>
    <p:sldId id="5499" r:id="rId247"/>
    <p:sldId id="5500" r:id="rId248"/>
    <p:sldId id="5345" r:id="rId249"/>
    <p:sldId id="5343" r:id="rId250"/>
    <p:sldId id="5348" r:id="rId251"/>
    <p:sldId id="5342" r:id="rId252"/>
    <p:sldId id="5372" r:id="rId253"/>
    <p:sldId id="5586" r:id="rId254"/>
    <p:sldId id="5396" r:id="rId255"/>
    <p:sldId id="3853" r:id="rId256"/>
    <p:sldId id="4876" r:id="rId257"/>
    <p:sldId id="4875" r:id="rId258"/>
    <p:sldId id="5788" r:id="rId259"/>
    <p:sldId id="5360" r:id="rId260"/>
    <p:sldId id="5612" r:id="rId261"/>
    <p:sldId id="5613" r:id="rId262"/>
    <p:sldId id="5787" r:id="rId263"/>
    <p:sldId id="5365" r:id="rId264"/>
    <p:sldId id="5614" r:id="rId265"/>
    <p:sldId id="5366" r:id="rId266"/>
    <p:sldId id="5777" r:id="rId267"/>
    <p:sldId id="5778" r:id="rId268"/>
    <p:sldId id="5779" r:id="rId269"/>
    <p:sldId id="5368" r:id="rId270"/>
    <p:sldId id="5771" r:id="rId271"/>
    <p:sldId id="5772" r:id="rId272"/>
    <p:sldId id="5773" r:id="rId273"/>
    <p:sldId id="5775" r:id="rId274"/>
    <p:sldId id="5774" r:id="rId275"/>
    <p:sldId id="5776" r:id="rId276"/>
    <p:sldId id="3359" r:id="rId277"/>
    <p:sldId id="5409" r:id="rId278"/>
    <p:sldId id="5781" r:id="rId279"/>
    <p:sldId id="5359" r:id="rId280"/>
    <p:sldId id="1863" r:id="rId281"/>
    <p:sldId id="4834" r:id="rId282"/>
    <p:sldId id="5782" r:id="rId283"/>
    <p:sldId id="5057" r:id="rId284"/>
    <p:sldId id="5537" r:id="rId285"/>
    <p:sldId id="5680" r:id="rId286"/>
    <p:sldId id="5371" r:id="rId287"/>
    <p:sldId id="5783" r:id="rId288"/>
    <p:sldId id="5046" r:id="rId289"/>
    <p:sldId id="5047" r:id="rId290"/>
    <p:sldId id="5048" r:id="rId291"/>
    <p:sldId id="5049" r:id="rId292"/>
    <p:sldId id="5050" r:id="rId293"/>
    <p:sldId id="5504" r:id="rId294"/>
    <p:sldId id="5721" r:id="rId295"/>
    <p:sldId id="5722" r:id="rId296"/>
    <p:sldId id="5723" r:id="rId297"/>
    <p:sldId id="5724" r:id="rId298"/>
    <p:sldId id="5725" r:id="rId299"/>
    <p:sldId id="5644" r:id="rId300"/>
    <p:sldId id="5726" r:id="rId301"/>
    <p:sldId id="5728" r:id="rId302"/>
    <p:sldId id="5387" r:id="rId303"/>
    <p:sldId id="5375" r:id="rId304"/>
    <p:sldId id="3812" r:id="rId305"/>
    <p:sldId id="3813" r:id="rId306"/>
    <p:sldId id="3814" r:id="rId307"/>
    <p:sldId id="3815" r:id="rId308"/>
    <p:sldId id="5399" r:id="rId309"/>
    <p:sldId id="5648" r:id="rId310"/>
    <p:sldId id="5649" r:id="rId311"/>
    <p:sldId id="679" r:id="rId312"/>
    <p:sldId id="716" r:id="rId313"/>
    <p:sldId id="712" r:id="rId314"/>
    <p:sldId id="688" r:id="rId315"/>
    <p:sldId id="710" r:id="rId316"/>
    <p:sldId id="2535" r:id="rId317"/>
    <p:sldId id="2532" r:id="rId318"/>
    <p:sldId id="5389" r:id="rId319"/>
    <p:sldId id="5391" r:id="rId320"/>
    <p:sldId id="5384" r:id="rId321"/>
    <p:sldId id="3583" r:id="rId322"/>
    <p:sldId id="3614" r:id="rId323"/>
    <p:sldId id="3615" r:id="rId324"/>
    <p:sldId id="5385" r:id="rId325"/>
    <p:sldId id="5394" r:id="rId326"/>
    <p:sldId id="5395" r:id="rId327"/>
    <p:sldId id="5386" r:id="rId328"/>
    <p:sldId id="5390" r:id="rId329"/>
    <p:sldId id="5392" r:id="rId330"/>
    <p:sldId id="3835" r:id="rId331"/>
    <p:sldId id="1413" r:id="rId332"/>
    <p:sldId id="4827" r:id="rId333"/>
    <p:sldId id="3602" r:id="rId334"/>
    <p:sldId id="5505" r:id="rId335"/>
    <p:sldId id="5507" r:id="rId336"/>
    <p:sldId id="1201" r:id="rId337"/>
    <p:sldId id="3156" r:id="rId338"/>
    <p:sldId id="5379" r:id="rId339"/>
    <p:sldId id="5377" r:id="rId340"/>
    <p:sldId id="1089" r:id="rId341"/>
    <p:sldId id="1098" r:id="rId342"/>
    <p:sldId id="1099" r:id="rId343"/>
    <p:sldId id="1096" r:id="rId344"/>
    <p:sldId id="1097" r:id="rId345"/>
    <p:sldId id="5646" r:id="rId346"/>
    <p:sldId id="5784" r:id="rId347"/>
    <p:sldId id="5786" r:id="rId348"/>
    <p:sldId id="256" r:id="rId349"/>
    <p:sldId id="257" r:id="rId350"/>
    <p:sldId id="258" r:id="rId351"/>
    <p:sldId id="259" r:id="rId352"/>
    <p:sldId id="260" r:id="rId353"/>
    <p:sldId id="5785" r:id="rId354"/>
    <p:sldId id="5506" r:id="rId355"/>
    <p:sldId id="4907" r:id="rId356"/>
    <p:sldId id="4918" r:id="rId357"/>
    <p:sldId id="5393" r:id="rId358"/>
    <p:sldId id="4906" r:id="rId359"/>
    <p:sldId id="5508" r:id="rId360"/>
    <p:sldId id="4914" r:id="rId361"/>
    <p:sldId id="5757" r:id="rId362"/>
    <p:sldId id="5415" r:id="rId363"/>
    <p:sldId id="5522" r:id="rId364"/>
    <p:sldId id="5758" r:id="rId365"/>
    <p:sldId id="5481" r:id="rId366"/>
    <p:sldId id="5483" r:id="rId367"/>
    <p:sldId id="5510" r:id="rId368"/>
    <p:sldId id="5442" r:id="rId369"/>
    <p:sldId id="5527" r:id="rId370"/>
    <p:sldId id="5530" r:id="rId371"/>
    <p:sldId id="5531" r:id="rId372"/>
    <p:sldId id="5196" r:id="rId373"/>
    <p:sldId id="5195" r:id="rId374"/>
    <p:sldId id="5594" r:id="rId375"/>
    <p:sldId id="5595" r:id="rId376"/>
    <p:sldId id="5596" r:id="rId377"/>
    <p:sldId id="5405" r:id="rId378"/>
    <p:sldId id="5404" r:id="rId379"/>
    <p:sldId id="5378" r:id="rId380"/>
    <p:sldId id="5516" r:id="rId381"/>
    <p:sldId id="5605" r:id="rId382"/>
    <p:sldId id="5780" r:id="rId383"/>
    <p:sldId id="3802" r:id="rId384"/>
    <p:sldId id="3803" r:id="rId385"/>
    <p:sldId id="3804" r:id="rId386"/>
    <p:sldId id="4206" r:id="rId387"/>
    <p:sldId id="4210" r:id="rId388"/>
    <p:sldId id="3805" r:id="rId389"/>
    <p:sldId id="3806" r:id="rId390"/>
    <p:sldId id="4212" r:id="rId391"/>
    <p:sldId id="587" r:id="rId392"/>
    <p:sldId id="3807" r:id="rId393"/>
    <p:sldId id="4213" r:id="rId394"/>
    <p:sldId id="5551" r:id="rId395"/>
    <p:sldId id="3800" r:id="rId396"/>
    <p:sldId id="5367" r:id="rId397"/>
    <p:sldId id="4214" r:id="rId398"/>
    <p:sldId id="5501" r:id="rId399"/>
    <p:sldId id="5556" r:id="rId400"/>
    <p:sldId id="5547" r:id="rId401"/>
    <p:sldId id="5548" r:id="rId40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8C0000"/>
    <a:srgbClr val="1A5712"/>
    <a:srgbClr val="0000FF"/>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12" autoAdjust="0"/>
    <p:restoredTop sz="99433" autoAdjust="0"/>
  </p:normalViewPr>
  <p:slideViewPr>
    <p:cSldViewPr>
      <p:cViewPr varScale="1">
        <p:scale>
          <a:sx n="64" d="100"/>
          <a:sy n="64" d="100"/>
        </p:scale>
        <p:origin x="34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1.xml"/><Relationship Id="rId299" Type="http://schemas.openxmlformats.org/officeDocument/2006/relationships/slide" Target="slides/slide22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3.xml"/><Relationship Id="rId324" Type="http://schemas.openxmlformats.org/officeDocument/2006/relationships/slide" Target="slides/slide248.xml"/><Relationship Id="rId366" Type="http://schemas.openxmlformats.org/officeDocument/2006/relationships/slide" Target="slides/slide290.xml"/><Relationship Id="rId170" Type="http://schemas.openxmlformats.org/officeDocument/2006/relationships/slide" Target="slides/slide94.xml"/><Relationship Id="rId226" Type="http://schemas.openxmlformats.org/officeDocument/2006/relationships/slide" Target="slides/slide150.xml"/><Relationship Id="rId268" Type="http://schemas.openxmlformats.org/officeDocument/2006/relationships/slide" Target="slides/slide192.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2.xml"/><Relationship Id="rId335" Type="http://schemas.openxmlformats.org/officeDocument/2006/relationships/slide" Target="slides/slide259.xml"/><Relationship Id="rId377" Type="http://schemas.openxmlformats.org/officeDocument/2006/relationships/slide" Target="slides/slide301.xml"/><Relationship Id="rId5" Type="http://schemas.openxmlformats.org/officeDocument/2006/relationships/slideMaster" Target="slideMasters/slideMaster5.xml"/><Relationship Id="rId181" Type="http://schemas.openxmlformats.org/officeDocument/2006/relationships/slide" Target="slides/slide105.xml"/><Relationship Id="rId237" Type="http://schemas.openxmlformats.org/officeDocument/2006/relationships/slide" Target="slides/slide161.xml"/><Relationship Id="rId402" Type="http://schemas.openxmlformats.org/officeDocument/2006/relationships/slide" Target="slides/slide326.xml"/><Relationship Id="rId279" Type="http://schemas.openxmlformats.org/officeDocument/2006/relationships/slide" Target="slides/slide203.xml"/><Relationship Id="rId43" Type="http://schemas.openxmlformats.org/officeDocument/2006/relationships/slideMaster" Target="slideMasters/slideMaster43.xml"/><Relationship Id="rId139" Type="http://schemas.openxmlformats.org/officeDocument/2006/relationships/slide" Target="slides/slide63.xml"/><Relationship Id="rId290" Type="http://schemas.openxmlformats.org/officeDocument/2006/relationships/slide" Target="slides/slide214.xml"/><Relationship Id="rId304" Type="http://schemas.openxmlformats.org/officeDocument/2006/relationships/slide" Target="slides/slide228.xml"/><Relationship Id="rId346" Type="http://schemas.openxmlformats.org/officeDocument/2006/relationships/slide" Target="slides/slide270.xml"/><Relationship Id="rId388" Type="http://schemas.openxmlformats.org/officeDocument/2006/relationships/slide" Target="slides/slide312.xml"/><Relationship Id="rId85" Type="http://schemas.openxmlformats.org/officeDocument/2006/relationships/slide" Target="slides/slide9.xml"/><Relationship Id="rId150" Type="http://schemas.openxmlformats.org/officeDocument/2006/relationships/slide" Target="slides/slide74.xml"/><Relationship Id="rId192" Type="http://schemas.openxmlformats.org/officeDocument/2006/relationships/slide" Target="slides/slide116.xml"/><Relationship Id="rId206" Type="http://schemas.openxmlformats.org/officeDocument/2006/relationships/slide" Target="slides/slide130.xml"/><Relationship Id="rId248" Type="http://schemas.openxmlformats.org/officeDocument/2006/relationships/slide" Target="slides/slide172.xml"/><Relationship Id="rId12" Type="http://schemas.openxmlformats.org/officeDocument/2006/relationships/slideMaster" Target="slideMasters/slideMaster12.xml"/><Relationship Id="rId108" Type="http://schemas.openxmlformats.org/officeDocument/2006/relationships/slide" Target="slides/slide32.xml"/><Relationship Id="rId315" Type="http://schemas.openxmlformats.org/officeDocument/2006/relationships/slide" Target="slides/slide239.xml"/><Relationship Id="rId357" Type="http://schemas.openxmlformats.org/officeDocument/2006/relationships/slide" Target="slides/slide281.xml"/><Relationship Id="rId54" Type="http://schemas.openxmlformats.org/officeDocument/2006/relationships/slideMaster" Target="slideMasters/slideMaster54.xml"/><Relationship Id="rId96" Type="http://schemas.openxmlformats.org/officeDocument/2006/relationships/slide" Target="slides/slide20.xml"/><Relationship Id="rId161" Type="http://schemas.openxmlformats.org/officeDocument/2006/relationships/slide" Target="slides/slide85.xml"/><Relationship Id="rId217" Type="http://schemas.openxmlformats.org/officeDocument/2006/relationships/slide" Target="slides/slide141.xml"/><Relationship Id="rId399" Type="http://schemas.openxmlformats.org/officeDocument/2006/relationships/slide" Target="slides/slide323.xml"/><Relationship Id="rId259" Type="http://schemas.openxmlformats.org/officeDocument/2006/relationships/slide" Target="slides/slide183.xml"/><Relationship Id="rId23" Type="http://schemas.openxmlformats.org/officeDocument/2006/relationships/slideMaster" Target="slideMasters/slideMaster23.xml"/><Relationship Id="rId119" Type="http://schemas.openxmlformats.org/officeDocument/2006/relationships/slide" Target="slides/slide43.xml"/><Relationship Id="rId270" Type="http://schemas.openxmlformats.org/officeDocument/2006/relationships/slide" Target="slides/slide194.xml"/><Relationship Id="rId326" Type="http://schemas.openxmlformats.org/officeDocument/2006/relationships/slide" Target="slides/slide250.xml"/><Relationship Id="rId65" Type="http://schemas.openxmlformats.org/officeDocument/2006/relationships/slideMaster" Target="slideMasters/slideMaster65.xml"/><Relationship Id="rId130" Type="http://schemas.openxmlformats.org/officeDocument/2006/relationships/slide" Target="slides/slide54.xml"/><Relationship Id="rId368" Type="http://schemas.openxmlformats.org/officeDocument/2006/relationships/slide" Target="slides/slide292.xml"/><Relationship Id="rId172" Type="http://schemas.openxmlformats.org/officeDocument/2006/relationships/slide" Target="slides/slide96.xml"/><Relationship Id="rId228" Type="http://schemas.openxmlformats.org/officeDocument/2006/relationships/slide" Target="slides/slide152.xml"/><Relationship Id="rId281" Type="http://schemas.openxmlformats.org/officeDocument/2006/relationships/slide" Target="slides/slide205.xml"/><Relationship Id="rId337" Type="http://schemas.openxmlformats.org/officeDocument/2006/relationships/slide" Target="slides/slide261.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65.xml"/><Relationship Id="rId379" Type="http://schemas.openxmlformats.org/officeDocument/2006/relationships/slide" Target="slides/slide303.xml"/><Relationship Id="rId7" Type="http://schemas.openxmlformats.org/officeDocument/2006/relationships/slideMaster" Target="slideMasters/slideMaster7.xml"/><Relationship Id="rId183" Type="http://schemas.openxmlformats.org/officeDocument/2006/relationships/slide" Target="slides/slide107.xml"/><Relationship Id="rId239" Type="http://schemas.openxmlformats.org/officeDocument/2006/relationships/slide" Target="slides/slide163.xml"/><Relationship Id="rId390" Type="http://schemas.openxmlformats.org/officeDocument/2006/relationships/slide" Target="slides/slide314.xml"/><Relationship Id="rId404" Type="http://schemas.openxmlformats.org/officeDocument/2006/relationships/handoutMaster" Target="handoutMasters/handoutMaster1.xml"/><Relationship Id="rId250" Type="http://schemas.openxmlformats.org/officeDocument/2006/relationships/slide" Target="slides/slide174.xml"/><Relationship Id="rId292" Type="http://schemas.openxmlformats.org/officeDocument/2006/relationships/slide" Target="slides/slide216.xml"/><Relationship Id="rId306" Type="http://schemas.openxmlformats.org/officeDocument/2006/relationships/slide" Target="slides/slide230.xml"/><Relationship Id="rId45" Type="http://schemas.openxmlformats.org/officeDocument/2006/relationships/slideMaster" Target="slideMasters/slideMaster45.xml"/><Relationship Id="rId87" Type="http://schemas.openxmlformats.org/officeDocument/2006/relationships/slide" Target="slides/slide11.xml"/><Relationship Id="rId110" Type="http://schemas.openxmlformats.org/officeDocument/2006/relationships/slide" Target="slides/slide34.xml"/><Relationship Id="rId348" Type="http://schemas.openxmlformats.org/officeDocument/2006/relationships/slide" Target="slides/slide272.xml"/><Relationship Id="rId152" Type="http://schemas.openxmlformats.org/officeDocument/2006/relationships/slide" Target="slides/slide76.xml"/><Relationship Id="rId194" Type="http://schemas.openxmlformats.org/officeDocument/2006/relationships/slide" Target="slides/slide118.xml"/><Relationship Id="rId208" Type="http://schemas.openxmlformats.org/officeDocument/2006/relationships/slide" Target="slides/slide132.xml"/><Relationship Id="rId261" Type="http://schemas.openxmlformats.org/officeDocument/2006/relationships/slide" Target="slides/slide185.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1.xml"/><Relationship Id="rId359" Type="http://schemas.openxmlformats.org/officeDocument/2006/relationships/slide" Target="slides/slide283.xml"/><Relationship Id="rId98" Type="http://schemas.openxmlformats.org/officeDocument/2006/relationships/slide" Target="slides/slide22.xml"/><Relationship Id="rId121" Type="http://schemas.openxmlformats.org/officeDocument/2006/relationships/slide" Target="slides/slide45.xml"/><Relationship Id="rId163" Type="http://schemas.openxmlformats.org/officeDocument/2006/relationships/slide" Target="slides/slide87.xml"/><Relationship Id="rId219" Type="http://schemas.openxmlformats.org/officeDocument/2006/relationships/slide" Target="slides/slide143.xml"/><Relationship Id="rId370" Type="http://schemas.openxmlformats.org/officeDocument/2006/relationships/slide" Target="slides/slide294.xml"/><Relationship Id="rId230" Type="http://schemas.openxmlformats.org/officeDocument/2006/relationships/slide" Target="slides/slide154.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96.xml"/><Relationship Id="rId328" Type="http://schemas.openxmlformats.org/officeDocument/2006/relationships/slide" Target="slides/slide252.xml"/><Relationship Id="rId132" Type="http://schemas.openxmlformats.org/officeDocument/2006/relationships/slide" Target="slides/slide56.xml"/><Relationship Id="rId174" Type="http://schemas.openxmlformats.org/officeDocument/2006/relationships/slide" Target="slides/slide98.xml"/><Relationship Id="rId381" Type="http://schemas.openxmlformats.org/officeDocument/2006/relationships/slide" Target="slides/slide305.xml"/><Relationship Id="rId241" Type="http://schemas.openxmlformats.org/officeDocument/2006/relationships/slide" Target="slides/slide165.xml"/><Relationship Id="rId36" Type="http://schemas.openxmlformats.org/officeDocument/2006/relationships/slideMaster" Target="slideMasters/slideMaster36.xml"/><Relationship Id="rId283" Type="http://schemas.openxmlformats.org/officeDocument/2006/relationships/slide" Target="slides/slide207.xml"/><Relationship Id="rId339" Type="http://schemas.openxmlformats.org/officeDocument/2006/relationships/slide" Target="slides/slide263.xml"/><Relationship Id="rId78" Type="http://schemas.openxmlformats.org/officeDocument/2006/relationships/slide" Target="slides/slide2.xml"/><Relationship Id="rId101" Type="http://schemas.openxmlformats.org/officeDocument/2006/relationships/slide" Target="slides/slide25.xml"/><Relationship Id="rId143" Type="http://schemas.openxmlformats.org/officeDocument/2006/relationships/slide" Target="slides/slide67.xml"/><Relationship Id="rId185" Type="http://schemas.openxmlformats.org/officeDocument/2006/relationships/slide" Target="slides/slide109.xml"/><Relationship Id="rId350" Type="http://schemas.openxmlformats.org/officeDocument/2006/relationships/slide" Target="slides/slide274.xml"/><Relationship Id="rId406" Type="http://schemas.openxmlformats.org/officeDocument/2006/relationships/viewProps" Target="viewProps.xml"/><Relationship Id="rId9" Type="http://schemas.openxmlformats.org/officeDocument/2006/relationships/slideMaster" Target="slideMasters/slideMaster9.xml"/><Relationship Id="rId210" Type="http://schemas.openxmlformats.org/officeDocument/2006/relationships/slide" Target="slides/slide134.xml"/><Relationship Id="rId392" Type="http://schemas.openxmlformats.org/officeDocument/2006/relationships/slide" Target="slides/slide316.xml"/><Relationship Id="rId252" Type="http://schemas.openxmlformats.org/officeDocument/2006/relationships/slide" Target="slides/slide176.xml"/><Relationship Id="rId294" Type="http://schemas.openxmlformats.org/officeDocument/2006/relationships/slide" Target="slides/slide218.xml"/><Relationship Id="rId308" Type="http://schemas.openxmlformats.org/officeDocument/2006/relationships/slide" Target="slides/slide232.xml"/><Relationship Id="rId47" Type="http://schemas.openxmlformats.org/officeDocument/2006/relationships/slideMaster" Target="slideMasters/slideMaster47.xml"/><Relationship Id="rId89" Type="http://schemas.openxmlformats.org/officeDocument/2006/relationships/slide" Target="slides/slide13.xml"/><Relationship Id="rId112" Type="http://schemas.openxmlformats.org/officeDocument/2006/relationships/slide" Target="slides/slide36.xml"/><Relationship Id="rId154" Type="http://schemas.openxmlformats.org/officeDocument/2006/relationships/slide" Target="slides/slide78.xml"/><Relationship Id="rId361" Type="http://schemas.openxmlformats.org/officeDocument/2006/relationships/slide" Target="slides/slide285.xml"/><Relationship Id="rId196" Type="http://schemas.openxmlformats.org/officeDocument/2006/relationships/slide" Target="slides/slide120.xml"/><Relationship Id="rId16" Type="http://schemas.openxmlformats.org/officeDocument/2006/relationships/slideMaster" Target="slideMasters/slideMaster16.xml"/><Relationship Id="rId221" Type="http://schemas.openxmlformats.org/officeDocument/2006/relationships/slide" Target="slides/slide145.xml"/><Relationship Id="rId263" Type="http://schemas.openxmlformats.org/officeDocument/2006/relationships/slide" Target="slides/slide187.xml"/><Relationship Id="rId319" Type="http://schemas.openxmlformats.org/officeDocument/2006/relationships/slide" Target="slides/slide243.xml"/><Relationship Id="rId58" Type="http://schemas.openxmlformats.org/officeDocument/2006/relationships/slideMaster" Target="slideMasters/slideMaster58.xml"/><Relationship Id="rId123" Type="http://schemas.openxmlformats.org/officeDocument/2006/relationships/slide" Target="slides/slide47.xml"/><Relationship Id="rId330" Type="http://schemas.openxmlformats.org/officeDocument/2006/relationships/slide" Target="slides/slide254.xml"/><Relationship Id="rId165" Type="http://schemas.openxmlformats.org/officeDocument/2006/relationships/slide" Target="slides/slide89.xml"/><Relationship Id="rId372" Type="http://schemas.openxmlformats.org/officeDocument/2006/relationships/slide" Target="slides/slide296.xml"/><Relationship Id="rId211" Type="http://schemas.openxmlformats.org/officeDocument/2006/relationships/slide" Target="slides/slide135.xml"/><Relationship Id="rId232" Type="http://schemas.openxmlformats.org/officeDocument/2006/relationships/slide" Target="slides/slide156.xml"/><Relationship Id="rId253" Type="http://schemas.openxmlformats.org/officeDocument/2006/relationships/slide" Target="slides/slide177.xml"/><Relationship Id="rId274" Type="http://schemas.openxmlformats.org/officeDocument/2006/relationships/slide" Target="slides/slide198.xml"/><Relationship Id="rId295" Type="http://schemas.openxmlformats.org/officeDocument/2006/relationships/slide" Target="slides/slide219.xml"/><Relationship Id="rId309" Type="http://schemas.openxmlformats.org/officeDocument/2006/relationships/slide" Target="slides/slide23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7.xml"/><Relationship Id="rId134" Type="http://schemas.openxmlformats.org/officeDocument/2006/relationships/slide" Target="slides/slide58.xml"/><Relationship Id="rId320" Type="http://schemas.openxmlformats.org/officeDocument/2006/relationships/slide" Target="slides/slide244.xml"/><Relationship Id="rId80" Type="http://schemas.openxmlformats.org/officeDocument/2006/relationships/slide" Target="slides/slide4.xml"/><Relationship Id="rId155" Type="http://schemas.openxmlformats.org/officeDocument/2006/relationships/slide" Target="slides/slide79.xml"/><Relationship Id="rId176" Type="http://schemas.openxmlformats.org/officeDocument/2006/relationships/slide" Target="slides/slide100.xml"/><Relationship Id="rId197" Type="http://schemas.openxmlformats.org/officeDocument/2006/relationships/slide" Target="slides/slide121.xml"/><Relationship Id="rId341" Type="http://schemas.openxmlformats.org/officeDocument/2006/relationships/slide" Target="slides/slide265.xml"/><Relationship Id="rId362" Type="http://schemas.openxmlformats.org/officeDocument/2006/relationships/slide" Target="slides/slide286.xml"/><Relationship Id="rId383" Type="http://schemas.openxmlformats.org/officeDocument/2006/relationships/slide" Target="slides/slide307.xml"/><Relationship Id="rId201" Type="http://schemas.openxmlformats.org/officeDocument/2006/relationships/slide" Target="slides/slide125.xml"/><Relationship Id="rId222" Type="http://schemas.openxmlformats.org/officeDocument/2006/relationships/slide" Target="slides/slide146.xml"/><Relationship Id="rId243" Type="http://schemas.openxmlformats.org/officeDocument/2006/relationships/slide" Target="slides/slide167.xml"/><Relationship Id="rId264" Type="http://schemas.openxmlformats.org/officeDocument/2006/relationships/slide" Target="slides/slide188.xml"/><Relationship Id="rId285" Type="http://schemas.openxmlformats.org/officeDocument/2006/relationships/slide" Target="slides/slide20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7.xml"/><Relationship Id="rId124" Type="http://schemas.openxmlformats.org/officeDocument/2006/relationships/slide" Target="slides/slide48.xml"/><Relationship Id="rId310" Type="http://schemas.openxmlformats.org/officeDocument/2006/relationships/slide" Target="slides/slide234.xml"/><Relationship Id="rId70" Type="http://schemas.openxmlformats.org/officeDocument/2006/relationships/slideMaster" Target="slideMasters/slideMaster70.xml"/><Relationship Id="rId91" Type="http://schemas.openxmlformats.org/officeDocument/2006/relationships/slide" Target="slides/slide15.xml"/><Relationship Id="rId145" Type="http://schemas.openxmlformats.org/officeDocument/2006/relationships/slide" Target="slides/slide69.xml"/><Relationship Id="rId166" Type="http://schemas.openxmlformats.org/officeDocument/2006/relationships/slide" Target="slides/slide90.xml"/><Relationship Id="rId187" Type="http://schemas.openxmlformats.org/officeDocument/2006/relationships/slide" Target="slides/slide111.xml"/><Relationship Id="rId331" Type="http://schemas.openxmlformats.org/officeDocument/2006/relationships/slide" Target="slides/slide255.xml"/><Relationship Id="rId352" Type="http://schemas.openxmlformats.org/officeDocument/2006/relationships/slide" Target="slides/slide276.xml"/><Relationship Id="rId373" Type="http://schemas.openxmlformats.org/officeDocument/2006/relationships/slide" Target="slides/slide297.xml"/><Relationship Id="rId394" Type="http://schemas.openxmlformats.org/officeDocument/2006/relationships/slide" Target="slides/slide318.xml"/><Relationship Id="rId408"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36.xml"/><Relationship Id="rId233" Type="http://schemas.openxmlformats.org/officeDocument/2006/relationships/slide" Target="slides/slide157.xml"/><Relationship Id="rId254" Type="http://schemas.openxmlformats.org/officeDocument/2006/relationships/slide" Target="slides/slide17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8.xml"/><Relationship Id="rId275" Type="http://schemas.openxmlformats.org/officeDocument/2006/relationships/slide" Target="slides/slide199.xml"/><Relationship Id="rId296" Type="http://schemas.openxmlformats.org/officeDocument/2006/relationships/slide" Target="slides/slide220.xml"/><Relationship Id="rId300" Type="http://schemas.openxmlformats.org/officeDocument/2006/relationships/slide" Target="slides/slide224.xml"/><Relationship Id="rId60" Type="http://schemas.openxmlformats.org/officeDocument/2006/relationships/slideMaster" Target="slideMasters/slideMaster60.xml"/><Relationship Id="rId81" Type="http://schemas.openxmlformats.org/officeDocument/2006/relationships/slide" Target="slides/slide5.xml"/><Relationship Id="rId135" Type="http://schemas.openxmlformats.org/officeDocument/2006/relationships/slide" Target="slides/slide59.xml"/><Relationship Id="rId156" Type="http://schemas.openxmlformats.org/officeDocument/2006/relationships/slide" Target="slides/slide80.xml"/><Relationship Id="rId177" Type="http://schemas.openxmlformats.org/officeDocument/2006/relationships/slide" Target="slides/slide101.xml"/><Relationship Id="rId198" Type="http://schemas.openxmlformats.org/officeDocument/2006/relationships/slide" Target="slides/slide122.xml"/><Relationship Id="rId321" Type="http://schemas.openxmlformats.org/officeDocument/2006/relationships/slide" Target="slides/slide245.xml"/><Relationship Id="rId342" Type="http://schemas.openxmlformats.org/officeDocument/2006/relationships/slide" Target="slides/slide266.xml"/><Relationship Id="rId363" Type="http://schemas.openxmlformats.org/officeDocument/2006/relationships/slide" Target="slides/slide287.xml"/><Relationship Id="rId384" Type="http://schemas.openxmlformats.org/officeDocument/2006/relationships/slide" Target="slides/slide308.xml"/><Relationship Id="rId202" Type="http://schemas.openxmlformats.org/officeDocument/2006/relationships/slide" Target="slides/slide126.xml"/><Relationship Id="rId223" Type="http://schemas.openxmlformats.org/officeDocument/2006/relationships/slide" Target="slides/slide147.xml"/><Relationship Id="rId244" Type="http://schemas.openxmlformats.org/officeDocument/2006/relationships/slide" Target="slides/slide16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9.xml"/><Relationship Id="rId286" Type="http://schemas.openxmlformats.org/officeDocument/2006/relationships/slide" Target="slides/slide210.xml"/><Relationship Id="rId50" Type="http://schemas.openxmlformats.org/officeDocument/2006/relationships/slideMaster" Target="slideMasters/slideMaster50.xml"/><Relationship Id="rId104" Type="http://schemas.openxmlformats.org/officeDocument/2006/relationships/slide" Target="slides/slide28.xml"/><Relationship Id="rId125" Type="http://schemas.openxmlformats.org/officeDocument/2006/relationships/slide" Target="slides/slide49.xml"/><Relationship Id="rId146" Type="http://schemas.openxmlformats.org/officeDocument/2006/relationships/slide" Target="slides/slide70.xml"/><Relationship Id="rId167" Type="http://schemas.openxmlformats.org/officeDocument/2006/relationships/slide" Target="slides/slide91.xml"/><Relationship Id="rId188" Type="http://schemas.openxmlformats.org/officeDocument/2006/relationships/slide" Target="slides/slide112.xml"/><Relationship Id="rId311" Type="http://schemas.openxmlformats.org/officeDocument/2006/relationships/slide" Target="slides/slide235.xml"/><Relationship Id="rId332" Type="http://schemas.openxmlformats.org/officeDocument/2006/relationships/slide" Target="slides/slide256.xml"/><Relationship Id="rId353" Type="http://schemas.openxmlformats.org/officeDocument/2006/relationships/slide" Target="slides/slide277.xml"/><Relationship Id="rId374" Type="http://schemas.openxmlformats.org/officeDocument/2006/relationships/slide" Target="slides/slide298.xml"/><Relationship Id="rId395" Type="http://schemas.openxmlformats.org/officeDocument/2006/relationships/slide" Target="slides/slide319.xml"/><Relationship Id="rId71" Type="http://schemas.openxmlformats.org/officeDocument/2006/relationships/slideMaster" Target="slideMasters/slideMaster71.xml"/><Relationship Id="rId92" Type="http://schemas.openxmlformats.org/officeDocument/2006/relationships/slide" Target="slides/slide16.xml"/><Relationship Id="rId213" Type="http://schemas.openxmlformats.org/officeDocument/2006/relationships/slide" Target="slides/slide137.xml"/><Relationship Id="rId234"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9.xml"/><Relationship Id="rId276" Type="http://schemas.openxmlformats.org/officeDocument/2006/relationships/slide" Target="slides/slide200.xml"/><Relationship Id="rId297" Type="http://schemas.openxmlformats.org/officeDocument/2006/relationships/slide" Target="slides/slide221.xml"/><Relationship Id="rId40" Type="http://schemas.openxmlformats.org/officeDocument/2006/relationships/slideMaster" Target="slideMasters/slideMaster40.xml"/><Relationship Id="rId115" Type="http://schemas.openxmlformats.org/officeDocument/2006/relationships/slide" Target="slides/slide39.xml"/><Relationship Id="rId136" Type="http://schemas.openxmlformats.org/officeDocument/2006/relationships/slide" Target="slides/slide60.xml"/><Relationship Id="rId157" Type="http://schemas.openxmlformats.org/officeDocument/2006/relationships/slide" Target="slides/slide81.xml"/><Relationship Id="rId178" Type="http://schemas.openxmlformats.org/officeDocument/2006/relationships/slide" Target="slides/slide102.xml"/><Relationship Id="rId301" Type="http://schemas.openxmlformats.org/officeDocument/2006/relationships/slide" Target="slides/slide225.xml"/><Relationship Id="rId322" Type="http://schemas.openxmlformats.org/officeDocument/2006/relationships/slide" Target="slides/slide246.xml"/><Relationship Id="rId343" Type="http://schemas.openxmlformats.org/officeDocument/2006/relationships/slide" Target="slides/slide267.xml"/><Relationship Id="rId364" Type="http://schemas.openxmlformats.org/officeDocument/2006/relationships/slide" Target="slides/slide288.xml"/><Relationship Id="rId61" Type="http://schemas.openxmlformats.org/officeDocument/2006/relationships/slideMaster" Target="slideMasters/slideMaster61.xml"/><Relationship Id="rId82" Type="http://schemas.openxmlformats.org/officeDocument/2006/relationships/slide" Target="slides/slide6.xml"/><Relationship Id="rId199" Type="http://schemas.openxmlformats.org/officeDocument/2006/relationships/slide" Target="slides/slide123.xml"/><Relationship Id="rId203" Type="http://schemas.openxmlformats.org/officeDocument/2006/relationships/slide" Target="slides/slide127.xml"/><Relationship Id="rId385" Type="http://schemas.openxmlformats.org/officeDocument/2006/relationships/slide" Target="slides/slide309.xml"/><Relationship Id="rId19" Type="http://schemas.openxmlformats.org/officeDocument/2006/relationships/slideMaster" Target="slideMasters/slideMaster19.xml"/><Relationship Id="rId224" Type="http://schemas.openxmlformats.org/officeDocument/2006/relationships/slide" Target="slides/slide148.xml"/><Relationship Id="rId245" Type="http://schemas.openxmlformats.org/officeDocument/2006/relationships/slide" Target="slides/slide169.xml"/><Relationship Id="rId266" Type="http://schemas.openxmlformats.org/officeDocument/2006/relationships/slide" Target="slides/slide190.xml"/><Relationship Id="rId287" Type="http://schemas.openxmlformats.org/officeDocument/2006/relationships/slide" Target="slides/slide211.xml"/><Relationship Id="rId30" Type="http://schemas.openxmlformats.org/officeDocument/2006/relationships/slideMaster" Target="slideMasters/slideMaster30.xml"/><Relationship Id="rId105" Type="http://schemas.openxmlformats.org/officeDocument/2006/relationships/slide" Target="slides/slide29.xml"/><Relationship Id="rId126" Type="http://schemas.openxmlformats.org/officeDocument/2006/relationships/slide" Target="slides/slide50.xml"/><Relationship Id="rId147" Type="http://schemas.openxmlformats.org/officeDocument/2006/relationships/slide" Target="slides/slide71.xml"/><Relationship Id="rId168" Type="http://schemas.openxmlformats.org/officeDocument/2006/relationships/slide" Target="slides/slide92.xml"/><Relationship Id="rId312" Type="http://schemas.openxmlformats.org/officeDocument/2006/relationships/slide" Target="slides/slide236.xml"/><Relationship Id="rId333" Type="http://schemas.openxmlformats.org/officeDocument/2006/relationships/slide" Target="slides/slide257.xml"/><Relationship Id="rId354" Type="http://schemas.openxmlformats.org/officeDocument/2006/relationships/slide" Target="slides/slide27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7.xml"/><Relationship Id="rId189" Type="http://schemas.openxmlformats.org/officeDocument/2006/relationships/slide" Target="slides/slide113.xml"/><Relationship Id="rId375" Type="http://schemas.openxmlformats.org/officeDocument/2006/relationships/slide" Target="slides/slide299.xml"/><Relationship Id="rId396" Type="http://schemas.openxmlformats.org/officeDocument/2006/relationships/slide" Target="slides/slide320.xml"/><Relationship Id="rId3" Type="http://schemas.openxmlformats.org/officeDocument/2006/relationships/slideMaster" Target="slideMasters/slideMaster3.xml"/><Relationship Id="rId214" Type="http://schemas.openxmlformats.org/officeDocument/2006/relationships/slide" Target="slides/slide138.xml"/><Relationship Id="rId235" Type="http://schemas.openxmlformats.org/officeDocument/2006/relationships/slide" Target="slides/slide159.xml"/><Relationship Id="rId256" Type="http://schemas.openxmlformats.org/officeDocument/2006/relationships/slide" Target="slides/slide180.xml"/><Relationship Id="rId277" Type="http://schemas.openxmlformats.org/officeDocument/2006/relationships/slide" Target="slides/slide201.xml"/><Relationship Id="rId298" Type="http://schemas.openxmlformats.org/officeDocument/2006/relationships/slide" Target="slides/slide222.xml"/><Relationship Id="rId400" Type="http://schemas.openxmlformats.org/officeDocument/2006/relationships/slide" Target="slides/slide324.xml"/><Relationship Id="rId116" Type="http://schemas.openxmlformats.org/officeDocument/2006/relationships/slide" Target="slides/slide40.xml"/><Relationship Id="rId137" Type="http://schemas.openxmlformats.org/officeDocument/2006/relationships/slide" Target="slides/slide61.xml"/><Relationship Id="rId158" Type="http://schemas.openxmlformats.org/officeDocument/2006/relationships/slide" Target="slides/slide82.xml"/><Relationship Id="rId302" Type="http://schemas.openxmlformats.org/officeDocument/2006/relationships/slide" Target="slides/slide226.xml"/><Relationship Id="rId323" Type="http://schemas.openxmlformats.org/officeDocument/2006/relationships/slide" Target="slides/slide247.xml"/><Relationship Id="rId344" Type="http://schemas.openxmlformats.org/officeDocument/2006/relationships/slide" Target="slides/slide26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7.xml"/><Relationship Id="rId179" Type="http://schemas.openxmlformats.org/officeDocument/2006/relationships/slide" Target="slides/slide103.xml"/><Relationship Id="rId365" Type="http://schemas.openxmlformats.org/officeDocument/2006/relationships/slide" Target="slides/slide289.xml"/><Relationship Id="rId386" Type="http://schemas.openxmlformats.org/officeDocument/2006/relationships/slide" Target="slides/slide310.xml"/><Relationship Id="rId190" Type="http://schemas.openxmlformats.org/officeDocument/2006/relationships/slide" Target="slides/slide114.xml"/><Relationship Id="rId204" Type="http://schemas.openxmlformats.org/officeDocument/2006/relationships/slide" Target="slides/slide128.xml"/><Relationship Id="rId225" Type="http://schemas.openxmlformats.org/officeDocument/2006/relationships/slide" Target="slides/slide149.xml"/><Relationship Id="rId246" Type="http://schemas.openxmlformats.org/officeDocument/2006/relationships/slide" Target="slides/slide170.xml"/><Relationship Id="rId267" Type="http://schemas.openxmlformats.org/officeDocument/2006/relationships/slide" Target="slides/slide191.xml"/><Relationship Id="rId288" Type="http://schemas.openxmlformats.org/officeDocument/2006/relationships/slide" Target="slides/slide212.xml"/><Relationship Id="rId106" Type="http://schemas.openxmlformats.org/officeDocument/2006/relationships/slide" Target="slides/slide30.xml"/><Relationship Id="rId127" Type="http://schemas.openxmlformats.org/officeDocument/2006/relationships/slide" Target="slides/slide51.xml"/><Relationship Id="rId313" Type="http://schemas.openxmlformats.org/officeDocument/2006/relationships/slide" Target="slides/slide23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8.xml"/><Relationship Id="rId148" Type="http://schemas.openxmlformats.org/officeDocument/2006/relationships/slide" Target="slides/slide72.xml"/><Relationship Id="rId169" Type="http://schemas.openxmlformats.org/officeDocument/2006/relationships/slide" Target="slides/slide93.xml"/><Relationship Id="rId334" Type="http://schemas.openxmlformats.org/officeDocument/2006/relationships/slide" Target="slides/slide258.xml"/><Relationship Id="rId355" Type="http://schemas.openxmlformats.org/officeDocument/2006/relationships/slide" Target="slides/slide279.xml"/><Relationship Id="rId376" Type="http://schemas.openxmlformats.org/officeDocument/2006/relationships/slide" Target="slides/slide300.xml"/><Relationship Id="rId397" Type="http://schemas.openxmlformats.org/officeDocument/2006/relationships/slide" Target="slides/slide321.xml"/><Relationship Id="rId4" Type="http://schemas.openxmlformats.org/officeDocument/2006/relationships/slideMaster" Target="slideMasters/slideMaster4.xml"/><Relationship Id="rId180" Type="http://schemas.openxmlformats.org/officeDocument/2006/relationships/slide" Target="slides/slide104.xml"/><Relationship Id="rId215" Type="http://schemas.openxmlformats.org/officeDocument/2006/relationships/slide" Target="slides/slide139.xml"/><Relationship Id="rId236" Type="http://schemas.openxmlformats.org/officeDocument/2006/relationships/slide" Target="slides/slide160.xml"/><Relationship Id="rId257" Type="http://schemas.openxmlformats.org/officeDocument/2006/relationships/slide" Target="slides/slide181.xml"/><Relationship Id="rId278" Type="http://schemas.openxmlformats.org/officeDocument/2006/relationships/slide" Target="slides/slide202.xml"/><Relationship Id="rId401" Type="http://schemas.openxmlformats.org/officeDocument/2006/relationships/slide" Target="slides/slide325.xml"/><Relationship Id="rId303" Type="http://schemas.openxmlformats.org/officeDocument/2006/relationships/slide" Target="slides/slide227.xml"/><Relationship Id="rId42" Type="http://schemas.openxmlformats.org/officeDocument/2006/relationships/slideMaster" Target="slideMasters/slideMaster42.xml"/><Relationship Id="rId84" Type="http://schemas.openxmlformats.org/officeDocument/2006/relationships/slide" Target="slides/slide8.xml"/><Relationship Id="rId138" Type="http://schemas.openxmlformats.org/officeDocument/2006/relationships/slide" Target="slides/slide62.xml"/><Relationship Id="rId345" Type="http://schemas.openxmlformats.org/officeDocument/2006/relationships/slide" Target="slides/slide269.xml"/><Relationship Id="rId387" Type="http://schemas.openxmlformats.org/officeDocument/2006/relationships/slide" Target="slides/slide311.xml"/><Relationship Id="rId191" Type="http://schemas.openxmlformats.org/officeDocument/2006/relationships/slide" Target="slides/slide115.xml"/><Relationship Id="rId205" Type="http://schemas.openxmlformats.org/officeDocument/2006/relationships/slide" Target="slides/slide129.xml"/><Relationship Id="rId247" Type="http://schemas.openxmlformats.org/officeDocument/2006/relationships/slide" Target="slides/slide171.xml"/><Relationship Id="rId107" Type="http://schemas.openxmlformats.org/officeDocument/2006/relationships/slide" Target="slides/slide31.xml"/><Relationship Id="rId289" Type="http://schemas.openxmlformats.org/officeDocument/2006/relationships/slide" Target="slides/slide21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3.xml"/><Relationship Id="rId314" Type="http://schemas.openxmlformats.org/officeDocument/2006/relationships/slide" Target="slides/slide238.xml"/><Relationship Id="rId356" Type="http://schemas.openxmlformats.org/officeDocument/2006/relationships/slide" Target="slides/slide280.xml"/><Relationship Id="rId398" Type="http://schemas.openxmlformats.org/officeDocument/2006/relationships/slide" Target="slides/slide322.xml"/><Relationship Id="rId95" Type="http://schemas.openxmlformats.org/officeDocument/2006/relationships/slide" Target="slides/slide19.xml"/><Relationship Id="rId160" Type="http://schemas.openxmlformats.org/officeDocument/2006/relationships/slide" Target="slides/slide84.xml"/><Relationship Id="rId216" Type="http://schemas.openxmlformats.org/officeDocument/2006/relationships/slide" Target="slides/slide140.xml"/><Relationship Id="rId258" Type="http://schemas.openxmlformats.org/officeDocument/2006/relationships/slide" Target="slides/slide18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2.xml"/><Relationship Id="rId325" Type="http://schemas.openxmlformats.org/officeDocument/2006/relationships/slide" Target="slides/slide249.xml"/><Relationship Id="rId367" Type="http://schemas.openxmlformats.org/officeDocument/2006/relationships/slide" Target="slides/slide291.xml"/><Relationship Id="rId171" Type="http://schemas.openxmlformats.org/officeDocument/2006/relationships/slide" Target="slides/slide95.xml"/><Relationship Id="rId227" Type="http://schemas.openxmlformats.org/officeDocument/2006/relationships/slide" Target="slides/slide151.xml"/><Relationship Id="rId269" Type="http://schemas.openxmlformats.org/officeDocument/2006/relationships/slide" Target="slides/slide193.xml"/><Relationship Id="rId33" Type="http://schemas.openxmlformats.org/officeDocument/2006/relationships/slideMaster" Target="slideMasters/slideMaster33.xml"/><Relationship Id="rId129" Type="http://schemas.openxmlformats.org/officeDocument/2006/relationships/slide" Target="slides/slide53.xml"/><Relationship Id="rId280" Type="http://schemas.openxmlformats.org/officeDocument/2006/relationships/slide" Target="slides/slide204.xml"/><Relationship Id="rId336" Type="http://schemas.openxmlformats.org/officeDocument/2006/relationships/slide" Target="slides/slide260.xml"/><Relationship Id="rId75" Type="http://schemas.openxmlformats.org/officeDocument/2006/relationships/slideMaster" Target="slideMasters/slideMaster75.xml"/><Relationship Id="rId140" Type="http://schemas.openxmlformats.org/officeDocument/2006/relationships/slide" Target="slides/slide64.xml"/><Relationship Id="rId182" Type="http://schemas.openxmlformats.org/officeDocument/2006/relationships/slide" Target="slides/slide106.xml"/><Relationship Id="rId378" Type="http://schemas.openxmlformats.org/officeDocument/2006/relationships/slide" Target="slides/slide302.xml"/><Relationship Id="rId403" Type="http://schemas.openxmlformats.org/officeDocument/2006/relationships/notesMaster" Target="notesMasters/notesMaster1.xml"/><Relationship Id="rId6" Type="http://schemas.openxmlformats.org/officeDocument/2006/relationships/slideMaster" Target="slideMasters/slideMaster6.xml"/><Relationship Id="rId238" Type="http://schemas.openxmlformats.org/officeDocument/2006/relationships/slide" Target="slides/slide162.xml"/><Relationship Id="rId291" Type="http://schemas.openxmlformats.org/officeDocument/2006/relationships/slide" Target="slides/slide215.xml"/><Relationship Id="rId305" Type="http://schemas.openxmlformats.org/officeDocument/2006/relationships/slide" Target="slides/slide229.xml"/><Relationship Id="rId347" Type="http://schemas.openxmlformats.org/officeDocument/2006/relationships/slide" Target="slides/slide271.xml"/><Relationship Id="rId44" Type="http://schemas.openxmlformats.org/officeDocument/2006/relationships/slideMaster" Target="slideMasters/slideMaster44.xml"/><Relationship Id="rId86" Type="http://schemas.openxmlformats.org/officeDocument/2006/relationships/slide" Target="slides/slide10.xml"/><Relationship Id="rId151" Type="http://schemas.openxmlformats.org/officeDocument/2006/relationships/slide" Target="slides/slide75.xml"/><Relationship Id="rId389" Type="http://schemas.openxmlformats.org/officeDocument/2006/relationships/slide" Target="slides/slide313.xml"/><Relationship Id="rId193" Type="http://schemas.openxmlformats.org/officeDocument/2006/relationships/slide" Target="slides/slide117.xml"/><Relationship Id="rId207" Type="http://schemas.openxmlformats.org/officeDocument/2006/relationships/slide" Target="slides/slide131.xml"/><Relationship Id="rId249" Type="http://schemas.openxmlformats.org/officeDocument/2006/relationships/slide" Target="slides/slide173.xml"/><Relationship Id="rId13" Type="http://schemas.openxmlformats.org/officeDocument/2006/relationships/slideMaster" Target="slideMasters/slideMaster13.xml"/><Relationship Id="rId109" Type="http://schemas.openxmlformats.org/officeDocument/2006/relationships/slide" Target="slides/slide33.xml"/><Relationship Id="rId260" Type="http://schemas.openxmlformats.org/officeDocument/2006/relationships/slide" Target="slides/slide184.xml"/><Relationship Id="rId316" Type="http://schemas.openxmlformats.org/officeDocument/2006/relationships/slide" Target="slides/slide240.xml"/><Relationship Id="rId55" Type="http://schemas.openxmlformats.org/officeDocument/2006/relationships/slideMaster" Target="slideMasters/slideMaster55.xml"/><Relationship Id="rId97" Type="http://schemas.openxmlformats.org/officeDocument/2006/relationships/slide" Target="slides/slide21.xml"/><Relationship Id="rId120" Type="http://schemas.openxmlformats.org/officeDocument/2006/relationships/slide" Target="slides/slide44.xml"/><Relationship Id="rId358" Type="http://schemas.openxmlformats.org/officeDocument/2006/relationships/slide" Target="slides/slide282.xml"/><Relationship Id="rId162" Type="http://schemas.openxmlformats.org/officeDocument/2006/relationships/slide" Target="slides/slide86.xml"/><Relationship Id="rId218" Type="http://schemas.openxmlformats.org/officeDocument/2006/relationships/slide" Target="slides/slide142.xml"/><Relationship Id="rId271" Type="http://schemas.openxmlformats.org/officeDocument/2006/relationships/slide" Target="slides/slide195.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55.xml"/><Relationship Id="rId327" Type="http://schemas.openxmlformats.org/officeDocument/2006/relationships/slide" Target="slides/slide251.xml"/><Relationship Id="rId369" Type="http://schemas.openxmlformats.org/officeDocument/2006/relationships/slide" Target="slides/slide293.xml"/><Relationship Id="rId173" Type="http://schemas.openxmlformats.org/officeDocument/2006/relationships/slide" Target="slides/slide97.xml"/><Relationship Id="rId229" Type="http://schemas.openxmlformats.org/officeDocument/2006/relationships/slide" Target="slides/slide153.xml"/><Relationship Id="rId380" Type="http://schemas.openxmlformats.org/officeDocument/2006/relationships/slide" Target="slides/slide304.xml"/><Relationship Id="rId240" Type="http://schemas.openxmlformats.org/officeDocument/2006/relationships/slide" Target="slides/slide164.xml"/><Relationship Id="rId35" Type="http://schemas.openxmlformats.org/officeDocument/2006/relationships/slideMaster" Target="slideMasters/slideMaster35.xml"/><Relationship Id="rId77" Type="http://schemas.openxmlformats.org/officeDocument/2006/relationships/slide" Target="slides/slide1.xml"/><Relationship Id="rId100" Type="http://schemas.openxmlformats.org/officeDocument/2006/relationships/slide" Target="slides/slide24.xml"/><Relationship Id="rId282" Type="http://schemas.openxmlformats.org/officeDocument/2006/relationships/slide" Target="slides/slide206.xml"/><Relationship Id="rId338" Type="http://schemas.openxmlformats.org/officeDocument/2006/relationships/slide" Target="slides/slide262.xml"/><Relationship Id="rId8" Type="http://schemas.openxmlformats.org/officeDocument/2006/relationships/slideMaster" Target="slideMasters/slideMaster8.xml"/><Relationship Id="rId142" Type="http://schemas.openxmlformats.org/officeDocument/2006/relationships/slide" Target="slides/slide66.xml"/><Relationship Id="rId184" Type="http://schemas.openxmlformats.org/officeDocument/2006/relationships/slide" Target="slides/slide108.xml"/><Relationship Id="rId391" Type="http://schemas.openxmlformats.org/officeDocument/2006/relationships/slide" Target="slides/slide315.xml"/><Relationship Id="rId405" Type="http://schemas.openxmlformats.org/officeDocument/2006/relationships/presProps" Target="presProps.xml"/><Relationship Id="rId251" Type="http://schemas.openxmlformats.org/officeDocument/2006/relationships/slide" Target="slides/slide175.xml"/><Relationship Id="rId46" Type="http://schemas.openxmlformats.org/officeDocument/2006/relationships/slideMaster" Target="slideMasters/slideMaster46.xml"/><Relationship Id="rId293" Type="http://schemas.openxmlformats.org/officeDocument/2006/relationships/slide" Target="slides/slide217.xml"/><Relationship Id="rId307" Type="http://schemas.openxmlformats.org/officeDocument/2006/relationships/slide" Target="slides/slide231.xml"/><Relationship Id="rId349" Type="http://schemas.openxmlformats.org/officeDocument/2006/relationships/slide" Target="slides/slide273.xml"/><Relationship Id="rId88" Type="http://schemas.openxmlformats.org/officeDocument/2006/relationships/slide" Target="slides/slide12.xml"/><Relationship Id="rId111" Type="http://schemas.openxmlformats.org/officeDocument/2006/relationships/slide" Target="slides/slide35.xml"/><Relationship Id="rId153" Type="http://schemas.openxmlformats.org/officeDocument/2006/relationships/slide" Target="slides/slide77.xml"/><Relationship Id="rId195" Type="http://schemas.openxmlformats.org/officeDocument/2006/relationships/slide" Target="slides/slide119.xml"/><Relationship Id="rId209" Type="http://schemas.openxmlformats.org/officeDocument/2006/relationships/slide" Target="slides/slide133.xml"/><Relationship Id="rId360" Type="http://schemas.openxmlformats.org/officeDocument/2006/relationships/slide" Target="slides/slide284.xml"/><Relationship Id="rId220" Type="http://schemas.openxmlformats.org/officeDocument/2006/relationships/slide" Target="slides/slide144.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86.xml"/><Relationship Id="rId318" Type="http://schemas.openxmlformats.org/officeDocument/2006/relationships/slide" Target="slides/slide242.xml"/><Relationship Id="rId99" Type="http://schemas.openxmlformats.org/officeDocument/2006/relationships/slide" Target="slides/slide23.xml"/><Relationship Id="rId122" Type="http://schemas.openxmlformats.org/officeDocument/2006/relationships/slide" Target="slides/slide46.xml"/><Relationship Id="rId164" Type="http://schemas.openxmlformats.org/officeDocument/2006/relationships/slide" Target="slides/slide88.xml"/><Relationship Id="rId371" Type="http://schemas.openxmlformats.org/officeDocument/2006/relationships/slide" Target="slides/slide295.xml"/><Relationship Id="rId26" Type="http://schemas.openxmlformats.org/officeDocument/2006/relationships/slideMaster" Target="slideMasters/slideMaster26.xml"/><Relationship Id="rId231" Type="http://schemas.openxmlformats.org/officeDocument/2006/relationships/slide" Target="slides/slide155.xml"/><Relationship Id="rId273" Type="http://schemas.openxmlformats.org/officeDocument/2006/relationships/slide" Target="slides/slide197.xml"/><Relationship Id="rId329" Type="http://schemas.openxmlformats.org/officeDocument/2006/relationships/slide" Target="slides/slide253.xml"/><Relationship Id="rId68" Type="http://schemas.openxmlformats.org/officeDocument/2006/relationships/slideMaster" Target="slideMasters/slideMaster68.xml"/><Relationship Id="rId133" Type="http://schemas.openxmlformats.org/officeDocument/2006/relationships/slide" Target="slides/slide57.xml"/><Relationship Id="rId175" Type="http://schemas.openxmlformats.org/officeDocument/2006/relationships/slide" Target="slides/slide99.xml"/><Relationship Id="rId340" Type="http://schemas.openxmlformats.org/officeDocument/2006/relationships/slide" Target="slides/slide264.xml"/><Relationship Id="rId200" Type="http://schemas.openxmlformats.org/officeDocument/2006/relationships/slide" Target="slides/slide124.xml"/><Relationship Id="rId382" Type="http://schemas.openxmlformats.org/officeDocument/2006/relationships/slide" Target="slides/slide306.xml"/><Relationship Id="rId242" Type="http://schemas.openxmlformats.org/officeDocument/2006/relationships/slide" Target="slides/slide166.xml"/><Relationship Id="rId284" Type="http://schemas.openxmlformats.org/officeDocument/2006/relationships/slide" Target="slides/slide208.xml"/><Relationship Id="rId37" Type="http://schemas.openxmlformats.org/officeDocument/2006/relationships/slideMaster" Target="slideMasters/slideMaster37.xml"/><Relationship Id="rId79" Type="http://schemas.openxmlformats.org/officeDocument/2006/relationships/slide" Target="slides/slide3.xml"/><Relationship Id="rId102" Type="http://schemas.openxmlformats.org/officeDocument/2006/relationships/slide" Target="slides/slide26.xml"/><Relationship Id="rId144" Type="http://schemas.openxmlformats.org/officeDocument/2006/relationships/slide" Target="slides/slide68.xml"/><Relationship Id="rId90" Type="http://schemas.openxmlformats.org/officeDocument/2006/relationships/slide" Target="slides/slide14.xml"/><Relationship Id="rId186" Type="http://schemas.openxmlformats.org/officeDocument/2006/relationships/slide" Target="slides/slide110.xml"/><Relationship Id="rId351" Type="http://schemas.openxmlformats.org/officeDocument/2006/relationships/slide" Target="slides/slide275.xml"/><Relationship Id="rId393" Type="http://schemas.openxmlformats.org/officeDocument/2006/relationships/slide" Target="slides/slide317.xml"/><Relationship Id="rId40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D:\Users\Saugata\Documents\Postdoc\Papers\Repositories\dramcharacterizationpaper\camera-2019-sigmetrics\figures\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4421667119196"/>
          <c:y val="0.12168575518969223"/>
          <c:w val="0.86758405738075839"/>
          <c:h val="0.42711710541132852"/>
        </c:manualLayout>
      </c:layout>
      <c:lineChart>
        <c:grouping val="standard"/>
        <c:varyColors val="0"/>
        <c:ser>
          <c:idx val="1"/>
          <c:order val="0"/>
          <c:tx>
            <c:strRef>
              <c:f>'OS-IPC'!$F$1</c:f>
              <c:strCache>
                <c:ptCount val="1"/>
                <c:pt idx="0">
                  <c:v>DDR4</c:v>
                </c:pt>
              </c:strCache>
            </c:strRef>
          </c:tx>
          <c:spPr>
            <a:ln w="19050" cap="rnd">
              <a:solidFill>
                <a:schemeClr val="accent1"/>
              </a:solidFill>
              <a:round/>
            </a:ln>
            <a:effectLst/>
          </c:spPr>
          <c:marker>
            <c:symbol val="circle"/>
            <c:size val="5"/>
            <c:spPr>
              <a:noFill/>
              <a:ln w="15875">
                <a:solidFill>
                  <a:schemeClr val="accent1"/>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'OS-IPC'!$F$2:$F$21</c:f>
              <c:numCache>
                <c:formatCode>General</c:formatCode>
                <c:ptCount val="20"/>
                <c:pt idx="0">
                  <c:v>1.0002</c:v>
                </c:pt>
                <c:pt idx="1">
                  <c:v>0.999</c:v>
                </c:pt>
                <c:pt idx="2">
                  <c:v>0.99750000000000005</c:v>
                </c:pt>
                <c:pt idx="3">
                  <c:v>1</c:v>
                </c:pt>
                <c:pt idx="4">
                  <c:v>1</c:v>
                </c:pt>
                <c:pt idx="5">
                  <c:v>1</c:v>
                </c:pt>
                <c:pt idx="6">
                  <c:v>1</c:v>
                </c:pt>
                <c:pt idx="7">
                  <c:v>0.99519999999999997</c:v>
                </c:pt>
                <c:pt idx="8">
                  <c:v>0.99370000000000003</c:v>
                </c:pt>
                <c:pt idx="9">
                  <c:v>0.99350000000000005</c:v>
                </c:pt>
                <c:pt idx="10">
                  <c:v>0.99339999999999995</c:v>
                </c:pt>
                <c:pt idx="11">
                  <c:v>0.99319999999999997</c:v>
                </c:pt>
                <c:pt idx="12">
                  <c:v>1.0017</c:v>
                </c:pt>
                <c:pt idx="13">
                  <c:v>1.0083</c:v>
                </c:pt>
                <c:pt idx="14">
                  <c:v>1.008</c:v>
                </c:pt>
                <c:pt idx="15">
                  <c:v>1.0074000000000001</c:v>
                </c:pt>
                <c:pt idx="16">
                  <c:v>0.99380000000000002</c:v>
                </c:pt>
                <c:pt idx="17">
                  <c:v>0.999</c:v>
                </c:pt>
                <c:pt idx="18">
                  <c:v>0.99399999999999999</c:v>
                </c:pt>
                <c:pt idx="19">
                  <c:v>0.99550000000000005</c:v>
                </c:pt>
              </c:numCache>
            </c:numRef>
          </c:val>
          <c:smooth val="0"/>
          <c:extLst>
            <c:ext xmlns:c16="http://schemas.microsoft.com/office/drawing/2014/chart" uri="{C3380CC4-5D6E-409C-BE32-E72D297353CC}">
              <c16:uniqueId val="{00000000-1179-4083-A315-1ED978CE30E1}"/>
            </c:ext>
          </c:extLst>
        </c:ser>
        <c:ser>
          <c:idx val="2"/>
          <c:order val="1"/>
          <c:tx>
            <c:strRef>
              <c:f>'OS-IPC'!$G$1</c:f>
              <c:strCache>
                <c:ptCount val="1"/>
                <c:pt idx="0">
                  <c:v>GDDR5</c:v>
                </c:pt>
              </c:strCache>
            </c:strRef>
          </c:tx>
          <c:spPr>
            <a:ln w="19050" cap="rnd">
              <a:solidFill>
                <a:schemeClr val="accent6"/>
              </a:solidFill>
              <a:round/>
            </a:ln>
            <a:effectLst/>
          </c:spPr>
          <c:marker>
            <c:symbol val="triangle"/>
            <c:size val="5"/>
            <c:spPr>
              <a:noFill/>
              <a:ln w="15875">
                <a:solidFill>
                  <a:schemeClr val="accent6"/>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'OS-IPC'!$G$2:$G$21</c:f>
              <c:numCache>
                <c:formatCode>General</c:formatCode>
                <c:ptCount val="20"/>
                <c:pt idx="0">
                  <c:v>1.0033000000000001</c:v>
                </c:pt>
                <c:pt idx="1">
                  <c:v>1.0125</c:v>
                </c:pt>
                <c:pt idx="2">
                  <c:v>1.1306</c:v>
                </c:pt>
                <c:pt idx="3">
                  <c:v>1.0011000000000001</c:v>
                </c:pt>
                <c:pt idx="4">
                  <c:v>1.0012000000000001</c:v>
                </c:pt>
                <c:pt idx="5">
                  <c:v>1.0011000000000001</c:v>
                </c:pt>
                <c:pt idx="6">
                  <c:v>1.0011000000000001</c:v>
                </c:pt>
                <c:pt idx="7">
                  <c:v>1.0266</c:v>
                </c:pt>
                <c:pt idx="8">
                  <c:v>1.0328999999999999</c:v>
                </c:pt>
                <c:pt idx="9">
                  <c:v>1.0356000000000001</c:v>
                </c:pt>
                <c:pt idx="10">
                  <c:v>1.0347</c:v>
                </c:pt>
                <c:pt idx="11">
                  <c:v>1.0344</c:v>
                </c:pt>
                <c:pt idx="12">
                  <c:v>1.0577000000000001</c:v>
                </c:pt>
                <c:pt idx="13">
                  <c:v>1.0519000000000001</c:v>
                </c:pt>
                <c:pt idx="14">
                  <c:v>1.0523</c:v>
                </c:pt>
                <c:pt idx="15">
                  <c:v>1.0513999999999999</c:v>
                </c:pt>
                <c:pt idx="16">
                  <c:v>1.1046</c:v>
                </c:pt>
                <c:pt idx="17">
                  <c:v>1.103</c:v>
                </c:pt>
                <c:pt idx="18">
                  <c:v>1.1076999999999999</c:v>
                </c:pt>
                <c:pt idx="19">
                  <c:v>1.1242000000000001</c:v>
                </c:pt>
              </c:numCache>
            </c:numRef>
          </c:val>
          <c:smooth val="0"/>
          <c:extLst>
            <c:ext xmlns:c16="http://schemas.microsoft.com/office/drawing/2014/chart" uri="{C3380CC4-5D6E-409C-BE32-E72D297353CC}">
              <c16:uniqueId val="{00000001-1179-4083-A315-1ED978CE30E1}"/>
            </c:ext>
          </c:extLst>
        </c:ser>
        <c:ser>
          <c:idx val="3"/>
          <c:order val="2"/>
          <c:tx>
            <c:strRef>
              <c:f>'OS-IPC'!$H$1</c:f>
              <c:strCache>
                <c:ptCount val="1"/>
                <c:pt idx="0">
                  <c:v>HBM</c:v>
                </c:pt>
              </c:strCache>
            </c:strRef>
          </c:tx>
          <c:spPr>
            <a:ln w="19050" cap="rnd">
              <a:solidFill>
                <a:schemeClr val="accent3">
                  <a:lumMod val="75000"/>
                </a:schemeClr>
              </a:solidFill>
              <a:round/>
            </a:ln>
            <a:effectLst/>
          </c:spPr>
          <c:marker>
            <c:symbol val="plus"/>
            <c:size val="5"/>
            <c:spPr>
              <a:noFill/>
              <a:ln w="15875">
                <a:solidFill>
                  <a:schemeClr val="accent3">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'OS-IPC'!$H$2:$H$21</c:f>
              <c:numCache>
                <c:formatCode>General</c:formatCode>
                <c:ptCount val="20"/>
                <c:pt idx="0">
                  <c:v>0.99580000000000002</c:v>
                </c:pt>
                <c:pt idx="1">
                  <c:v>1.0007999999999999</c:v>
                </c:pt>
                <c:pt idx="2">
                  <c:v>1.0849</c:v>
                </c:pt>
                <c:pt idx="3">
                  <c:v>0.99939999999999996</c:v>
                </c:pt>
                <c:pt idx="4">
                  <c:v>0.99929999999999997</c:v>
                </c:pt>
                <c:pt idx="5">
                  <c:v>0.999</c:v>
                </c:pt>
                <c:pt idx="6">
                  <c:v>0.99919999999999998</c:v>
                </c:pt>
                <c:pt idx="7">
                  <c:v>1.0135000000000001</c:v>
                </c:pt>
                <c:pt idx="8">
                  <c:v>1.0163</c:v>
                </c:pt>
                <c:pt idx="9">
                  <c:v>1.0206</c:v>
                </c:pt>
                <c:pt idx="10">
                  <c:v>1.0177</c:v>
                </c:pt>
                <c:pt idx="11">
                  <c:v>1.0179</c:v>
                </c:pt>
                <c:pt idx="12">
                  <c:v>0.99070000000000003</c:v>
                </c:pt>
                <c:pt idx="13">
                  <c:v>0.96789999999999998</c:v>
                </c:pt>
                <c:pt idx="14">
                  <c:v>0.96479999999999999</c:v>
                </c:pt>
                <c:pt idx="15">
                  <c:v>0.9657</c:v>
                </c:pt>
                <c:pt idx="16">
                  <c:v>1.1134999999999999</c:v>
                </c:pt>
                <c:pt idx="17">
                  <c:v>1.0660000000000001</c:v>
                </c:pt>
                <c:pt idx="18">
                  <c:v>1.1202000000000001</c:v>
                </c:pt>
                <c:pt idx="19">
                  <c:v>1.1205000000000001</c:v>
                </c:pt>
              </c:numCache>
            </c:numRef>
          </c:val>
          <c:smooth val="0"/>
          <c:extLst>
            <c:ext xmlns:c16="http://schemas.microsoft.com/office/drawing/2014/chart" uri="{C3380CC4-5D6E-409C-BE32-E72D297353CC}">
              <c16:uniqueId val="{00000002-1179-4083-A315-1ED978CE30E1}"/>
            </c:ext>
          </c:extLst>
        </c:ser>
        <c:ser>
          <c:idx val="4"/>
          <c:order val="3"/>
          <c:tx>
            <c:strRef>
              <c:f>'OS-IPC'!$I$1</c:f>
              <c:strCache>
                <c:ptCount val="1"/>
                <c:pt idx="0">
                  <c:v>HMC</c:v>
                </c:pt>
              </c:strCache>
            </c:strRef>
          </c:tx>
          <c:spPr>
            <a:ln w="19050" cap="rnd">
              <a:solidFill>
                <a:schemeClr val="accent2">
                  <a:lumMod val="75000"/>
                </a:schemeClr>
              </a:solidFill>
              <a:round/>
            </a:ln>
            <a:effectLst/>
          </c:spPr>
          <c:marker>
            <c:symbol val="x"/>
            <c:size val="5"/>
            <c:spPr>
              <a:noFill/>
              <a:ln w="15875">
                <a:solidFill>
                  <a:schemeClr val="accent2">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'OS-IPC'!$I$2:$I$21</c:f>
              <c:numCache>
                <c:formatCode>General</c:formatCode>
                <c:ptCount val="20"/>
                <c:pt idx="0">
                  <c:v>0.98899999999999999</c:v>
                </c:pt>
                <c:pt idx="1">
                  <c:v>0.96409999999999996</c:v>
                </c:pt>
                <c:pt idx="2">
                  <c:v>0.97209999999999996</c:v>
                </c:pt>
                <c:pt idx="3">
                  <c:v>0.99739999999999995</c:v>
                </c:pt>
                <c:pt idx="4">
                  <c:v>0.99750000000000005</c:v>
                </c:pt>
                <c:pt idx="5">
                  <c:v>0.99670000000000003</c:v>
                </c:pt>
                <c:pt idx="6">
                  <c:v>0.99660000000000004</c:v>
                </c:pt>
                <c:pt idx="7">
                  <c:v>1.0190999999999999</c:v>
                </c:pt>
                <c:pt idx="8">
                  <c:v>1.0233000000000001</c:v>
                </c:pt>
                <c:pt idx="9">
                  <c:v>1.03</c:v>
                </c:pt>
                <c:pt idx="10">
                  <c:v>1.0261</c:v>
                </c:pt>
                <c:pt idx="11">
                  <c:v>1.0255000000000001</c:v>
                </c:pt>
                <c:pt idx="12">
                  <c:v>0.87190000000000001</c:v>
                </c:pt>
                <c:pt idx="13">
                  <c:v>0.86329999999999996</c:v>
                </c:pt>
                <c:pt idx="14">
                  <c:v>0.8548</c:v>
                </c:pt>
                <c:pt idx="15">
                  <c:v>0.86070000000000002</c:v>
                </c:pt>
                <c:pt idx="16">
                  <c:v>0.98099999999999998</c:v>
                </c:pt>
                <c:pt idx="17">
                  <c:v>0.94099999999999995</c:v>
                </c:pt>
                <c:pt idx="18">
                  <c:v>0.98670000000000002</c:v>
                </c:pt>
                <c:pt idx="19">
                  <c:v>0.98109999999999997</c:v>
                </c:pt>
              </c:numCache>
            </c:numRef>
          </c:val>
          <c:smooth val="0"/>
          <c:extLst>
            <c:ext xmlns:c16="http://schemas.microsoft.com/office/drawing/2014/chart" uri="{C3380CC4-5D6E-409C-BE32-E72D297353CC}">
              <c16:uniqueId val="{00000003-1179-4083-A315-1ED978CE30E1}"/>
            </c:ext>
          </c:extLst>
        </c:ser>
        <c:dLbls>
          <c:showLegendKey val="0"/>
          <c:showVal val="0"/>
          <c:showCatName val="0"/>
          <c:showSerName val="0"/>
          <c:showPercent val="0"/>
          <c:showBubbleSize val="0"/>
        </c:dLbls>
        <c:marker val="1"/>
        <c:smooth val="0"/>
        <c:axId val="694360000"/>
        <c:axId val="694380384"/>
      </c:lineChart>
      <c:catAx>
        <c:axId val="694360000"/>
        <c:scaling>
          <c:orientation val="minMax"/>
        </c:scaling>
        <c:delete val="0"/>
        <c:axPos val="b"/>
        <c:majorGridlines>
          <c:spPr>
            <a:ln w="9525" cap="flat" cmpd="sng" algn="ctr">
              <a:noFill/>
              <a:round/>
            </a:ln>
            <a:effectLst/>
          </c:spPr>
        </c:majorGridlines>
        <c:numFmt formatCode="General" sourceLinked="1"/>
        <c:majorTickMark val="none"/>
        <c:minorTickMark val="cross"/>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4380384"/>
        <c:crosses val="autoZero"/>
        <c:auto val="1"/>
        <c:lblAlgn val="ctr"/>
        <c:lblOffset val="100"/>
        <c:noMultiLvlLbl val="0"/>
      </c:catAx>
      <c:valAx>
        <c:axId val="694380384"/>
        <c:scaling>
          <c:orientation val="minMax"/>
          <c:max val="1.2"/>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Speedup</a:t>
                </a:r>
              </a:p>
            </c:rich>
          </c:tx>
          <c:layout>
            <c:manualLayout>
              <c:xMode val="edge"/>
              <c:yMode val="edge"/>
              <c:x val="1.5763078106615983E-2"/>
              <c:y val="0.188042237294595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360000"/>
        <c:crosses val="autoZero"/>
        <c:crossBetween val="between"/>
        <c:majorUnit val="0.1"/>
      </c:valAx>
      <c:spPr>
        <a:noFill/>
        <a:ln>
          <a:solidFill>
            <a:schemeClr val="tx1"/>
          </a:solidFill>
        </a:ln>
        <a:effectLst/>
      </c:spPr>
    </c:plotArea>
    <c:legend>
      <c:legendPos val="t"/>
      <c:layout>
        <c:manualLayout>
          <c:xMode val="edge"/>
          <c:yMode val="edge"/>
          <c:x val="0.13022290635427686"/>
          <c:y val="3.0303030303030304E-2"/>
          <c:w val="0.84852338161440855"/>
          <c:h val="9.745287520878070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0.10345</cdr:x>
      <cdr:y>0.33242</cdr:y>
    </cdr:from>
    <cdr:to>
      <cdr:x>0.9817</cdr:x>
      <cdr:y>0.33242</cdr:y>
    </cdr:to>
    <cdr:cxnSp macro="">
      <cdr:nvCxnSpPr>
        <cdr:cNvPr id="2" name="Straight Connector 1">
          <a:extLst xmlns:a="http://schemas.openxmlformats.org/drawingml/2006/main">
            <a:ext uri="{FF2B5EF4-FFF2-40B4-BE49-F238E27FC236}">
              <a16:creationId xmlns:a16="http://schemas.microsoft.com/office/drawing/2014/main" id="{5B9D220D-D202-F741-B460-64E2A645BF5B}"/>
            </a:ext>
          </a:extLst>
        </cdr:cNvPr>
        <cdr:cNvCxnSpPr/>
      </cdr:nvCxnSpPr>
      <cdr:spPr>
        <a:xfrm xmlns:a="http://schemas.openxmlformats.org/drawingml/2006/main">
          <a:off x="914400" y="959389"/>
          <a:ext cx="7763043"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cdr:x>
      <cdr:y>0.96298</cdr:y>
    </cdr:from>
    <cdr:to>
      <cdr:x>0.41221</cdr:x>
      <cdr:y>0.96298</cdr:y>
    </cdr:to>
    <cdr:cxnSp macro="">
      <cdr:nvCxnSpPr>
        <cdr:cNvPr id="3" name="Straight Connector 2">
          <a:extLst xmlns:a="http://schemas.openxmlformats.org/drawingml/2006/main">
            <a:ext uri="{FF2B5EF4-FFF2-40B4-BE49-F238E27FC236}">
              <a16:creationId xmlns:a16="http://schemas.microsoft.com/office/drawing/2014/main" id="{1B964EC0-CEAE-C040-9D7C-CF9B759DC831}"/>
            </a:ext>
          </a:extLst>
        </cdr:cNvPr>
        <cdr:cNvCxnSpPr/>
      </cdr:nvCxnSpPr>
      <cdr:spPr>
        <a:xfrm xmlns:a="http://schemas.openxmlformats.org/drawingml/2006/main">
          <a:off x="2209800" y="2779233"/>
          <a:ext cx="1433806"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0.27669</cdr:x>
      <cdr:y>0.9526</cdr:y>
    </cdr:from>
    <cdr:to>
      <cdr:x>0.38552</cdr:x>
      <cdr:y>0.9889</cdr:y>
    </cdr:to>
    <cdr:sp macro="" textlink="">
      <cdr:nvSpPr>
        <cdr:cNvPr id="4" name="TextBox 2"/>
        <cdr:cNvSpPr txBox="1"/>
      </cdr:nvSpPr>
      <cdr:spPr>
        <a:xfrm xmlns:a="http://schemas.openxmlformats.org/drawingml/2006/main">
          <a:off x="2445718" y="2749273"/>
          <a:ext cx="961970" cy="104765"/>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Netperf</a:t>
          </a:r>
          <a:endParaRPr lang="en-US" sz="1800" b="1" dirty="0"/>
        </a:p>
      </cdr:txBody>
    </cdr:sp>
  </cdr:relSizeAnchor>
  <cdr:relSizeAnchor xmlns:cdr="http://schemas.openxmlformats.org/drawingml/2006/chartDrawing">
    <cdr:from>
      <cdr:x>0.43673</cdr:x>
      <cdr:y>0.96298</cdr:y>
    </cdr:from>
    <cdr:to>
      <cdr:x>0.9624</cdr:x>
      <cdr:y>0.96298</cdr:y>
    </cdr:to>
    <cdr:cxnSp macro="">
      <cdr:nvCxnSpPr>
        <cdr:cNvPr id="5" name="Straight Connector 4">
          <a:extLst xmlns:a="http://schemas.openxmlformats.org/drawingml/2006/main">
            <a:ext uri="{FF2B5EF4-FFF2-40B4-BE49-F238E27FC236}">
              <a16:creationId xmlns:a16="http://schemas.microsoft.com/office/drawing/2014/main" id="{BC302B24-9066-8244-98D4-14605F143FF1}"/>
            </a:ext>
          </a:extLst>
        </cdr:cNvPr>
        <cdr:cNvCxnSpPr/>
      </cdr:nvCxnSpPr>
      <cdr:spPr>
        <a:xfrm xmlns:a="http://schemas.openxmlformats.org/drawingml/2006/main">
          <a:off x="3860310" y="2779233"/>
          <a:ext cx="4646503"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0.57759</cdr:x>
      <cdr:y>0.90872</cdr:y>
    </cdr:from>
    <cdr:to>
      <cdr:x>0.82277</cdr:x>
      <cdr:y>1</cdr:y>
    </cdr:to>
    <cdr:sp macro="" textlink="">
      <cdr:nvSpPr>
        <cdr:cNvPr id="6" name="TextBox 2"/>
        <cdr:cNvSpPr txBox="1"/>
      </cdr:nvSpPr>
      <cdr:spPr>
        <a:xfrm xmlns:a="http://schemas.openxmlformats.org/drawingml/2006/main">
          <a:off x="5105400" y="2622629"/>
          <a:ext cx="2167195" cy="263446"/>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IOZone</a:t>
          </a:r>
          <a:r>
            <a:rPr lang="en-US" sz="1800" b="1" dirty="0"/>
            <a:t>, 64MB File</a:t>
          </a: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7/31/20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7/31/20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937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925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94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451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9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19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8123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2131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6235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314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022383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110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offers high memory capacity at low cost. </a:t>
            </a:r>
          </a:p>
          <a:p>
            <a:r>
              <a:rPr lang="en-US" dirty="0"/>
              <a:t>However, process technology scaling introduces three key challenges to DRAM [CLICK] </a:t>
            </a:r>
          </a:p>
          <a:p>
            <a:r>
              <a:rPr lang="en-US" dirty="0"/>
              <a:t>First, high DRAM access latency is a bottleneck for improving system performance and energy efficiency. [CLICK]</a:t>
            </a:r>
          </a:p>
          <a:p>
            <a:r>
              <a:rPr lang="en-US" dirty="0"/>
              <a:t>Second, as the number of cells in a DRAM chip increase, DRAM refresh overheads incur more performance and energy overheads. [CLICK]</a:t>
            </a:r>
          </a:p>
          <a:p>
            <a:r>
              <a:rPr lang="en-US" dirty="0"/>
              <a:t>Third, as process technology shrinks, DRAM cells become smaller and get closer to each other. The increasing interference between cells exposes DRAM to vulnerabilities such as </a:t>
            </a:r>
            <a:r>
              <a:rPr lang="en-US" dirty="0" err="1"/>
              <a:t>RowHammer</a:t>
            </a:r>
            <a:r>
              <a:rPr lang="en-US" dirty="0"/>
              <a:t>, which reduce DRAM reliability.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7363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DRAM chip is composed of multiple subarrays. DRAM cells in a subarray are organized as two-dimensional array.</a:t>
            </a:r>
          </a:p>
          <a:p>
            <a:r>
              <a:rPr lang="en-US" dirty="0"/>
              <a:t>To access a cell, a DRAM row has to be activated. [CLICK] A row activation results in loading the row’s data into the sense amplifiers, where read and write operations can be performed.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691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 scaling challenges of conventional DRAM, we propose a flexible substrate which we call CROW.</a:t>
            </a:r>
          </a:p>
          <a:p>
            <a:endParaRPr lang="en-US" dirty="0"/>
          </a:p>
          <a:p>
            <a:r>
              <a:rPr lang="en-US" dirty="0"/>
              <a:t>CROW slightly modifies the DRAM subarray by introducing copy rows in addition to the regular rows in conventional DRAM. The copy rows have their own address decoders and they can be activated independently from the regular rows. </a:t>
            </a:r>
          </a:p>
          <a:p>
            <a:endParaRPr lang="en-US" dirty="0"/>
          </a:p>
          <a:p>
            <a:r>
              <a:rPr lang="en-US" dirty="0"/>
              <a:t>The CROW substrate enables two key operations. [CLICK] </a:t>
            </a:r>
          </a:p>
          <a:p>
            <a:r>
              <a:rPr lang="en-US" dirty="0"/>
              <a:t>First, it enables duplicating an entire regular row to a copy row within the subarray. This operation is simply performed by following a regular row activation with a copy row activation.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 enables simultaneously activating a regular row and a copy row. If the two rows contain the same data, this operation results in low latency activation. This is because two rows share more charge with the sense amplifiers and as a result the sense amplifiers operate faster.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839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CROW substrate is flexible and can be used to enable a variety of mechanisms. </a:t>
            </a:r>
          </a:p>
          <a:p>
            <a:r>
              <a:rPr lang="en-US" dirty="0"/>
              <a:t>In this work, we discuss and evaluate two mechanisms. First, [CLICK] CROW-cache enables low-latency access to the most recently activated regular rows in every subarray. To do so, [CLICK] CROW-cache</a:t>
            </a:r>
          </a:p>
          <a:p>
            <a:r>
              <a:rPr lang="en-US" dirty="0"/>
              <a:t>makes a copy of the activated regular row into an available copy row. During a subsequent access to the same regular row, [CLICK] CROW-cache simultaneously activates both the regular and copy row to reduce activation latency.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CROW-ref mitigates DRAM refresh overhead by avoiding storing any data in retention-weak rows such that the entire DRAM chip can use a longer refresh interval. [CLICK] CROW-ref simply remaps weak regular DRAM rows to strong copy rows and the memory controller activates the corresponding copy row instead of the weak regular 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come to my talk to learn more about these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talk, we will also briefly discuss a third mechanism for mitigating </a:t>
            </a:r>
            <a:r>
              <a:rPr lang="en-US" dirty="0" err="1"/>
              <a:t>RowHammer</a:t>
            </a:r>
            <a:r>
              <a:rPr lang="en-US" dirty="0"/>
              <a:t>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 future work exploits CROW to devise more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1597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CROW-cache and CROW-ref are complementary to each other. Averaged across 20 four-core memory intensive workloads, the combination of CROW-cache and CROW-ref improves performance by 20.0% and reduces DRAM energy by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 provides such performance and energy benefits with a small hardware overhead in the DRAM chip and the memory controller.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959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Haocong. I will be presenting CLR-DRAM, a low cost DRAM architecture that enables a dynamic capacity-latency trade-off.</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06183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706079d96_65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706079d96_6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This work is motivated by the fact that workloads and systems have varying main memory capacity and latency demands.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However, commodity DRAM, as the prevalent technology for the main memory, makes a static capacity-latency trade-off at design-time.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As a result,  existing systems miss opportunities to improve performance by adapting to changes in main memory capacity and latency demands.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[Click] Therefore, our goal is to enable a dynamic DRAM capacity-latency trade-off at a fine granularity (that is, a single DRAM row), as shown pictorially in this figure.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6950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2bbd4c47_7_1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2bbd4c47_7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[Click] To this end, we propose CLR-DRAM, which stands for capacity-latency reconfigurable DRAM.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CLR-DRAM is a low cost DRAM architecture that enables a single DRAM row to dynamically switch between either max-capacity or high-performance mode.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The key idea of CLR-DRAM is to enable dynamic configurability of the connections between DRAM cells and sense amplifiers in the [Click] density-optimized open-bitline architecture, which is shown on the left.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To do so, CLR-DRAM, which is shown on the right, adds two types of small isolation transistors, called Type 1 and Type 2 bitline mode select transistors to enhance the connectivity between DRAM cells and sense amplifiers.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3308048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2bbd4c47_22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2bbd4c47_2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For a row to operate in max-capacity mode, CLR-DRAM enables Type 1 and disables Type 2 bitline mode select transistors to mimic exactly the same cell-to-SA connections as in the open-bitline architecture.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[Click] Doing so enables every single DRAM cell and its sense amplifier in a max-capacity row to operate individually,  achieving the same storage capacity as a row in the conventional density-optimized open-bitline architecture.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For a row to operate in high-performance mode, CLR-DRAM enables both types of bitline mode select transistors to enable two kinds of coupled operations simultaneously.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First, two adjacent DRAM cells in a row are coupled to operate as a single logical cell because they are connected to both ports of the same sense amplifier.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Second, two sense amplifiers, which originally served the two adjacent cells individually, are now coupled to operate as a single logical sense amplifier because the logical cell is connected to both the two sense amplifiers.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 high-performance mode row has reduced access latency and refresh overhead via these coupled cell and sense amplifier operations.</a:t>
            </a:r>
            <a:endParaRPr>
              <a:solidFill>
                <a:schemeClr val="dk1"/>
              </a:solidFill>
            </a:endParaRPr>
          </a:p>
        </p:txBody>
      </p:sp>
    </p:spTree>
    <p:extLst>
      <p:ext uri="{BB962C8B-B14F-4D97-AF65-F5344CB8AC3E}">
        <p14:creationId xmlns:p14="http://schemas.microsoft.com/office/powerpoint/2010/main" val="2214728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0904148a5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0904148a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Our SPICE simulations show that CLR-DRAM significantly reduces all four major DRAM access latencies, ranging from 35.2% to 64.2%</a:t>
            </a:r>
            <a:endParaRPr/>
          </a:p>
          <a:p>
            <a:pPr marL="0" lvl="0" indent="0" algn="l" rtl="0">
              <a:spcBef>
                <a:spcPts val="0"/>
              </a:spcBef>
              <a:spcAft>
                <a:spcPts val="0"/>
              </a:spcAft>
              <a:buNone/>
            </a:pPr>
            <a:r>
              <a:rPr lang="en">
                <a:solidFill>
                  <a:schemeClr val="dk1"/>
                </a:solidFill>
              </a:rPr>
              <a:t>[Click] </a:t>
            </a:r>
            <a:r>
              <a:rPr lang="en"/>
              <a:t>Our system level evaluation shows that CLR-DRAM improves system performance by 18.6%, saves DRAM energy by 29.7% and reduces DRAM refresh energy by 66.1%.</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[Click] </a:t>
            </a:r>
            <a:r>
              <a:rPr lang="en"/>
              <a:t>We hope that CLR-DRAM can be exploited to develop more flexible systems that can adapt to the diverse and changing DRAM capacity and latency demands of workloads.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85022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454896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7046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3325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60.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7/31/20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2020. 7. 31.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2020. 7. 31.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2020. 7. 31.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2020. 7. 31.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2020. 7. 31.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2020. 7. 31.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2020. 7. 31.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7/31/20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7/31/20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7/31/20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7/31/20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7/31/20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7/31/20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7/31/20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7/31/20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7/31/20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7/31/20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7/31/20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7/31/20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7/31/20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7/31/20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7/31/20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7/31/20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7/31/20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7/31/20</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7/31/20</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7/31/20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7/31/20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7/31/20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7/31/20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7/31/20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7/31/20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7/31/20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7/31/20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7/31/20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7/31/20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7/31/20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7/31/20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7/31/20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7/31/20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7/31/20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7/31/20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7/31/20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7/31/20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7/31/20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7/31/20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7/31/20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7/31/20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7/31/20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7/31/20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7/31/20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7/31/20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7/31/20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194338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4356254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922643952"/>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98777697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05823364"/>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52734345"/>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436120950"/>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614113674"/>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417903886"/>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039996210"/>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20579763"/>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455395606"/>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949511410"/>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1"/>
            <a:ext cx="8839200" cy="3048001"/>
          </a:xfrm>
        </p:spPr>
        <p:txBody>
          <a:bodyPr/>
          <a:lstStyle>
            <a:lvl1pPr algn="ctr">
              <a:defRPr sz="3600" spc="-9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2400" y="3886200"/>
            <a:ext cx="8839200" cy="2209800"/>
          </a:xfrm>
        </p:spPr>
        <p:txBody>
          <a:bodyPr anchor="ctr" anchorCtr="0"/>
          <a:lstStyle>
            <a:lvl1pPr marL="0" indent="0" algn="ctr">
              <a:buNone/>
              <a:defRPr>
                <a:solidFill>
                  <a:srgbClr val="69696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solidFill>
                  <a:srgbClr val="D4D4D4"/>
                </a:solidFill>
              </a:defRPr>
            </a:lvl1pPr>
          </a:lstStyle>
          <a:p>
            <a:r>
              <a:rPr lang="en-US" altLang="en-US" dirty="0"/>
              <a:t>Page </a:t>
            </a:r>
            <a:fld id="{C0114C80-A684-4FC2-9290-3D6457BFA549}" type="slidenum">
              <a:rPr lang="en-US" altLang="en-US" smtClean="0"/>
              <a:pPr/>
              <a:t>‹#›</a:t>
            </a:fld>
            <a:r>
              <a:rPr lang="en-US" altLang="en-US" dirty="0"/>
              <a:t> of 25</a:t>
            </a:r>
          </a:p>
        </p:txBody>
      </p:sp>
      <p:sp>
        <p:nvSpPr>
          <p:cNvPr id="12" name="Rectangle 11"/>
          <p:cNvSpPr>
            <a:spLocks noChangeAspect="1"/>
          </p:cNvSpPr>
          <p:nvPr userDrawn="1"/>
        </p:nvSpPr>
        <p:spPr>
          <a:xfrm>
            <a:off x="5848919" y="222528"/>
            <a:ext cx="1326783" cy="219456"/>
          </a:xfrm>
          <a:prstGeom prst="rect">
            <a:avLst/>
          </a:prstGeom>
          <a:blipFill dpi="0" rotWithShape="1">
            <a:blip r:embed="rId2" cstate="screen">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152" y="237744"/>
            <a:ext cx="2724912" cy="242414"/>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46224" y="172236"/>
            <a:ext cx="1354535" cy="320040"/>
          </a:xfrm>
          <a:prstGeom prst="rect">
            <a:avLst/>
          </a:prstGeom>
        </p:spPr>
      </p:pic>
    </p:spTree>
    <p:extLst>
      <p:ext uri="{BB962C8B-B14F-4D97-AF65-F5344CB8AC3E}">
        <p14:creationId xmlns:p14="http://schemas.microsoft.com/office/powerpoint/2010/main" val="378878340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0404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171700" y="6096000"/>
            <a:ext cx="6972300" cy="228600"/>
          </a:xfrm>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56E643E9-8232-44D4-8A76-E691A7C80D3B}" type="slidenum">
              <a:rPr lang="en-US" altLang="en-US"/>
              <a:pPr/>
              <a:t>‹#›</a:t>
            </a:fld>
            <a:r>
              <a:rPr lang="en-US" altLang="en-US" dirty="0"/>
              <a:t> of 25</a:t>
            </a:r>
          </a:p>
        </p:txBody>
      </p:sp>
    </p:spTree>
    <p:extLst>
      <p:ext uri="{BB962C8B-B14F-4D97-AF65-F5344CB8AC3E}">
        <p14:creationId xmlns:p14="http://schemas.microsoft.com/office/powerpoint/2010/main" val="2232200496"/>
      </p:ext>
    </p:extLst>
  </p:cSld>
  <p:clrMapOvr>
    <a:masterClrMapping/>
  </p:clrMapOvr>
  <p:transition>
    <p:fade/>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a:off x="0" y="609600"/>
            <a:ext cx="9144000" cy="620236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98500" y="685800"/>
            <a:ext cx="7772400" cy="5334000"/>
          </a:xfrm>
        </p:spPr>
        <p:txBody>
          <a:bodyPr anchorCtr="1"/>
          <a:lstStyle>
            <a:lvl1pPr algn="ctr">
              <a:defRPr sz="3600" b="0" cap="none" spc="-150" baseline="0">
                <a:solidFill>
                  <a:schemeClr val="accent5">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98500" y="4572000"/>
            <a:ext cx="7772400" cy="82550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0"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11" name="Slide Number Placeholder 5"/>
          <p:cNvSpPr>
            <a:spLocks noGrp="1"/>
          </p:cNvSpPr>
          <p:nvPr>
            <p:ph type="sldNum" sz="quarter" idx="11"/>
          </p:nvPr>
        </p:nvSpPr>
        <p:spPr/>
        <p:txBody>
          <a:bodyPr/>
          <a:lstStyle>
            <a:lvl1pPr>
              <a:defRPr/>
            </a:lvl1pPr>
          </a:lstStyle>
          <a:p>
            <a:r>
              <a:rPr lang="en-US" altLang="en-US" dirty="0"/>
              <a:t>Page </a:t>
            </a:r>
            <a:fld id="{1252D094-1F6F-4D58-85D9-7DD94883DE43}" type="slidenum">
              <a:rPr lang="en-US" altLang="en-US"/>
              <a:pPr/>
              <a:t>‹#›</a:t>
            </a:fld>
            <a:r>
              <a:rPr lang="en-US" altLang="en-US" dirty="0"/>
              <a:t> of 25</a:t>
            </a:r>
          </a:p>
        </p:txBody>
      </p:sp>
    </p:spTree>
    <p:extLst>
      <p:ext uri="{BB962C8B-B14F-4D97-AF65-F5344CB8AC3E}">
        <p14:creationId xmlns:p14="http://schemas.microsoft.com/office/powerpoint/2010/main" val="2663303406"/>
      </p:ext>
    </p:extLst>
  </p:cSld>
  <p:clrMapOvr>
    <a:masterClrMapping/>
  </p:clrMapOvr>
  <p:transition>
    <p:fade/>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D2B8100E-AEB3-45CD-B31C-E5D9AB46F8E2}" type="slidenum">
              <a:rPr lang="en-US" altLang="en-US"/>
              <a:pPr/>
              <a:t>‹#›</a:t>
            </a:fld>
            <a:r>
              <a:rPr lang="en-US" altLang="en-US" dirty="0"/>
              <a:t> of 25</a:t>
            </a:r>
          </a:p>
        </p:txBody>
      </p:sp>
    </p:spTree>
    <p:extLst>
      <p:ext uri="{BB962C8B-B14F-4D97-AF65-F5344CB8AC3E}">
        <p14:creationId xmlns:p14="http://schemas.microsoft.com/office/powerpoint/2010/main" val="4000344621"/>
      </p:ext>
    </p:extLst>
  </p:cSld>
  <p:clrMapOvr>
    <a:masterClrMapping/>
  </p:clrMapOvr>
  <p:transition>
    <p:fade/>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838200"/>
            <a:ext cx="4344988"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52400" y="1524000"/>
            <a:ext cx="4344988"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838200"/>
            <a:ext cx="4346575"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524000"/>
            <a:ext cx="4346575"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8" name="Slide Number Placeholder 5"/>
          <p:cNvSpPr>
            <a:spLocks noGrp="1"/>
          </p:cNvSpPr>
          <p:nvPr>
            <p:ph type="sldNum" sz="quarter" idx="11"/>
          </p:nvPr>
        </p:nvSpPr>
        <p:spPr/>
        <p:txBody>
          <a:bodyPr/>
          <a:lstStyle>
            <a:lvl1pPr>
              <a:defRPr/>
            </a:lvl1pPr>
          </a:lstStyle>
          <a:p>
            <a:r>
              <a:rPr lang="en-US" altLang="en-US" dirty="0"/>
              <a:t>Page </a:t>
            </a:r>
            <a:fld id="{B98A4ED6-624C-4BEA-BCDE-327289EF7D9F}" type="slidenum">
              <a:rPr lang="en-US" altLang="en-US"/>
              <a:pPr/>
              <a:t>‹#›</a:t>
            </a:fld>
            <a:r>
              <a:rPr lang="en-US" altLang="en-US" dirty="0"/>
              <a:t> of 25</a:t>
            </a:r>
          </a:p>
        </p:txBody>
      </p:sp>
    </p:spTree>
    <p:extLst>
      <p:ext uri="{BB962C8B-B14F-4D97-AF65-F5344CB8AC3E}">
        <p14:creationId xmlns:p14="http://schemas.microsoft.com/office/powerpoint/2010/main" val="3021610750"/>
      </p:ext>
    </p:extLst>
  </p:cSld>
  <p:clrMapOvr>
    <a:masterClrMapping/>
  </p:clrMapOvr>
  <p:transition>
    <p:fade/>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4" name="Slide Number Placeholder 5"/>
          <p:cNvSpPr>
            <a:spLocks noGrp="1"/>
          </p:cNvSpPr>
          <p:nvPr>
            <p:ph type="sldNum" sz="quarter" idx="11"/>
          </p:nvPr>
        </p:nvSpPr>
        <p:spPr/>
        <p:txBody>
          <a:bodyPr/>
          <a:lstStyle>
            <a:lvl1pPr>
              <a:defRPr/>
            </a:lvl1pPr>
          </a:lstStyle>
          <a:p>
            <a:r>
              <a:rPr lang="en-US" altLang="en-US" dirty="0"/>
              <a:t>Page </a:t>
            </a:r>
            <a:fld id="{AB72A377-ED4A-4672-A396-DD11146850F5}" type="slidenum">
              <a:rPr lang="en-US" altLang="en-US"/>
              <a:pPr/>
              <a:t>‹#›</a:t>
            </a:fld>
            <a:r>
              <a:rPr lang="en-US" altLang="en-US" dirty="0"/>
              <a:t> of 25</a:t>
            </a:r>
          </a:p>
        </p:txBody>
      </p:sp>
    </p:spTree>
    <p:extLst>
      <p:ext uri="{BB962C8B-B14F-4D97-AF65-F5344CB8AC3E}">
        <p14:creationId xmlns:p14="http://schemas.microsoft.com/office/powerpoint/2010/main" val="1720390618"/>
      </p:ext>
    </p:extLst>
  </p:cSld>
  <p:clrMapOvr>
    <a:masterClrMapping/>
  </p:clrMapOvr>
  <p:transition>
    <p:fade/>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3" name="Slide Number Placeholder 5"/>
          <p:cNvSpPr>
            <a:spLocks noGrp="1"/>
          </p:cNvSpPr>
          <p:nvPr>
            <p:ph type="sldNum" sz="quarter" idx="11"/>
          </p:nvPr>
        </p:nvSpPr>
        <p:spPr/>
        <p:txBody>
          <a:bodyPr/>
          <a:lstStyle>
            <a:lvl1pPr>
              <a:defRPr/>
            </a:lvl1pPr>
          </a:lstStyle>
          <a:p>
            <a:r>
              <a:rPr lang="en-US" altLang="en-US" dirty="0"/>
              <a:t>Page </a:t>
            </a:r>
            <a:fld id="{A4A31649-8929-48A0-9489-E8D4C8D91F05}" type="slidenum">
              <a:rPr lang="en-US" altLang="en-US"/>
              <a:pPr/>
              <a:t>‹#›</a:t>
            </a:fld>
            <a:r>
              <a:rPr lang="en-US" altLang="en-US" dirty="0"/>
              <a:t> of 25</a:t>
            </a:r>
          </a:p>
        </p:txBody>
      </p:sp>
    </p:spTree>
    <p:extLst>
      <p:ext uri="{BB962C8B-B14F-4D97-AF65-F5344CB8AC3E}">
        <p14:creationId xmlns:p14="http://schemas.microsoft.com/office/powerpoint/2010/main" val="1903638276"/>
      </p:ext>
    </p:extLst>
  </p:cSld>
  <p:clrMapOvr>
    <a:masterClrMapping/>
  </p:clrMapOvr>
  <p:transition>
    <p:fade/>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1" y="838200"/>
            <a:ext cx="3313113" cy="114300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838201"/>
            <a:ext cx="5416550" cy="51054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1" y="1981200"/>
            <a:ext cx="3313113" cy="39624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3E8FA7CC-2CE5-41D8-B4C4-AD442D4B12B0}" type="slidenum">
              <a:rPr lang="en-US" altLang="en-US"/>
              <a:pPr/>
              <a:t>‹#›</a:t>
            </a:fld>
            <a:r>
              <a:rPr lang="en-US" altLang="en-US" dirty="0"/>
              <a:t> of 25</a:t>
            </a:r>
          </a:p>
        </p:txBody>
      </p:sp>
    </p:spTree>
    <p:extLst>
      <p:ext uri="{BB962C8B-B14F-4D97-AF65-F5344CB8AC3E}">
        <p14:creationId xmlns:p14="http://schemas.microsoft.com/office/powerpoint/2010/main" val="3115062640"/>
      </p:ext>
    </p:extLst>
  </p:cSld>
  <p:clrMapOvr>
    <a:masterClrMapping/>
  </p:clrMapOvr>
  <p:transition>
    <p:fade/>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762001"/>
            <a:ext cx="5486400" cy="38100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FC7E1FD5-A6B1-43EF-B5D9-E1445DE766F6}" type="slidenum">
              <a:rPr lang="en-US" altLang="en-US"/>
              <a:pPr/>
              <a:t>‹#›</a:t>
            </a:fld>
            <a:r>
              <a:rPr lang="en-US" altLang="en-US" dirty="0"/>
              <a:t> of 25</a:t>
            </a:r>
          </a:p>
        </p:txBody>
      </p:sp>
    </p:spTree>
    <p:extLst>
      <p:ext uri="{BB962C8B-B14F-4D97-AF65-F5344CB8AC3E}">
        <p14:creationId xmlns:p14="http://schemas.microsoft.com/office/powerpoint/2010/main" val="317082045"/>
      </p:ext>
    </p:extLst>
  </p:cSld>
  <p:clrMapOvr>
    <a:masterClrMapping/>
  </p:clrMapOvr>
  <p:transition>
    <p:fade/>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D0BF8F6E-232C-4479-8873-848D6BC8E6C3}" type="slidenum">
              <a:rPr lang="en-US" altLang="en-US"/>
              <a:pPr/>
              <a:t>‹#›</a:t>
            </a:fld>
            <a:r>
              <a:rPr lang="en-US" altLang="en-US" dirty="0"/>
              <a:t> of 25</a:t>
            </a:r>
          </a:p>
        </p:txBody>
      </p:sp>
    </p:spTree>
    <p:extLst>
      <p:ext uri="{BB962C8B-B14F-4D97-AF65-F5344CB8AC3E}">
        <p14:creationId xmlns:p14="http://schemas.microsoft.com/office/powerpoint/2010/main" val="2973193458"/>
      </p:ext>
    </p:extLst>
  </p:cSld>
  <p:clrMapOvr>
    <a:masterClrMapping/>
  </p:clrMapOvr>
  <p:transition>
    <p:fade/>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38202"/>
            <a:ext cx="2057400" cy="51054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838201"/>
            <a:ext cx="6629400"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8C84A859-EC2B-4CC2-841B-A4A94D4856AA}" type="slidenum">
              <a:rPr lang="en-US" altLang="en-US"/>
              <a:pPr/>
              <a:t>‹#›</a:t>
            </a:fld>
            <a:r>
              <a:rPr lang="en-US" altLang="en-US" dirty="0"/>
              <a:t> of 25</a:t>
            </a:r>
          </a:p>
        </p:txBody>
      </p:sp>
    </p:spTree>
    <p:extLst>
      <p:ext uri="{BB962C8B-B14F-4D97-AF65-F5344CB8AC3E}">
        <p14:creationId xmlns:p14="http://schemas.microsoft.com/office/powerpoint/2010/main" val="196177743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976435368"/>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00213395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35062138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592171588"/>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591269873"/>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58495980"/>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698097456"/>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618037659"/>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69978522"/>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3252291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46842393"/>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906947663"/>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282856829"/>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7/31/20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895872369"/>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59093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277375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7/31/20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440500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7/31/20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099857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7/31/20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184927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7/31/20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99188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7/31/20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4162877"/>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7/31/20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076011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9832487"/>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7/31/20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2982777"/>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9751953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545215966"/>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68775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635734"/>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406497"/>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78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2603474343"/>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705698835"/>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1686389760"/>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2060224079"/>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3275026180"/>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320773153"/>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3501519709"/>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627628853"/>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3302339504"/>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9973711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2185486486"/>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2135578243"/>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 picture containing clipart&#10;&#10;Description automatically generated">
            <a:extLst>
              <a:ext uri="{FF2B5EF4-FFF2-40B4-BE49-F238E27FC236}">
                <a16:creationId xmlns:a16="http://schemas.microsoft.com/office/drawing/2014/main" id="{D9E0F28C-2089-4620-91BE-AFAEEE53EE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1098657257"/>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86800" cy="838200"/>
          </a:xfrm>
        </p:spPr>
        <p:txBody>
          <a:bodyPr>
            <a:normAutofit/>
          </a:bodyPr>
          <a:lstStyle>
            <a:lvl1pPr>
              <a:defRPr sz="405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28600" y="1143000"/>
            <a:ext cx="8686800" cy="506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40833821-0C23-4738-BE09-9953AA957A9E}"/>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9" name="Picture 8" descr="A picture containing clipart&#10;&#10;Description automatically generated">
            <a:extLst>
              <a:ext uri="{FF2B5EF4-FFF2-40B4-BE49-F238E27FC236}">
                <a16:creationId xmlns:a16="http://schemas.microsoft.com/office/drawing/2014/main" id="{1A634E86-7456-496B-8049-F77EC1E7C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936222425"/>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993368683"/>
      </p:ext>
    </p:extLst>
  </p:cSld>
  <p:clrMapOvr>
    <a:masterClrMapping/>
  </p:clrMapOvr>
  <p:hf hdr="0" ftr="0" dt="0"/>
</p:sldLayout>
</file>

<file path=ppt/slideLayouts/slideLayout7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075896728"/>
      </p:ext>
    </p:extLst>
  </p:cSld>
  <p:clrMapOvr>
    <a:masterClrMapping/>
  </p:clrMapOvr>
  <p:hf hdr="0" ftr="0" dt="0"/>
</p:sldLayout>
</file>

<file path=ppt/slideLayouts/slideLayout7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41483602"/>
      </p:ext>
    </p:extLst>
  </p:cSld>
  <p:clrMapOvr>
    <a:masterClrMapping/>
  </p:clrMapOvr>
  <p:hf hdr="0" ftr="0" dt="0"/>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26959990"/>
      </p:ext>
    </p:extLst>
  </p:cSld>
  <p:clrMapOvr>
    <a:masterClrMapping/>
  </p:clrMapOvr>
  <p:hf hdr="0" ftr="0" dt="0"/>
</p:sldLayout>
</file>

<file path=ppt/slideLayouts/slideLayout7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159040434"/>
      </p:ext>
    </p:extLst>
  </p:cSld>
  <p:clrMapOvr>
    <a:masterClrMapping/>
  </p:clrMapOvr>
  <p:hf hdr="0" ftr="0" dt="0"/>
</p:sldLayout>
</file>

<file path=ppt/slideLayouts/slideLayout7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3855409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22280850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77530622"/>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35766856"/>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4033770765"/>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76657033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1525650030"/>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1443660875"/>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1549131694"/>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4183399816"/>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2351819977"/>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4187985966"/>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3713990285"/>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3129802159"/>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2390363147"/>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384595432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2983451790"/>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2085976687"/>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3194074252"/>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1894687632"/>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2618122697"/>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4291282853"/>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587859375"/>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20348244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11311900"/>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40640934"/>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3151917696"/>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3414298"/>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1165767265"/>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1632023096"/>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2254357531"/>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4101257024"/>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1788305780"/>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159733228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1208742232"/>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3623280605"/>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548292255"/>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1341028513"/>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007511256"/>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3976404230"/>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355159669"/>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1950108591"/>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04315204"/>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1942657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261077975"/>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2891902596"/>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875279254"/>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05813371"/>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3428957441"/>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017149342"/>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71946729"/>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2247809248"/>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82304"/>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15149663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2159444"/>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853456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56.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2.xml"/><Relationship Id="rId13" Type="http://schemas.openxmlformats.org/officeDocument/2006/relationships/image" Target="../media/image1.png"/><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7.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8.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theme" Target="../theme/theme59.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slideLayout" Target="../slideLayouts/slideLayout648.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6.xml"/><Relationship Id="rId13" Type="http://schemas.openxmlformats.org/officeDocument/2006/relationships/image" Target="../media/image9.png"/><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theme" Target="../theme/theme60.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slideLayout" Target="../slideLayouts/slideLayout672.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slideLayout" Target="../slideLayouts/slideLayout67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5" Type="http://schemas.openxmlformats.org/officeDocument/2006/relationships/image" Target="../media/image13.png"/><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2.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86.xml"/><Relationship Id="rId7" Type="http://schemas.openxmlformats.org/officeDocument/2006/relationships/theme" Target="../theme/theme63.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5" Type="http://schemas.openxmlformats.org/officeDocument/2006/relationships/slideLayout" Target="../slideLayouts/slideLayout688.xml"/><Relationship Id="rId4" Type="http://schemas.openxmlformats.org/officeDocument/2006/relationships/slideLayout" Target="../slideLayouts/slideLayout687.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7.xml"/><Relationship Id="rId13" Type="http://schemas.openxmlformats.org/officeDocument/2006/relationships/theme" Target="../theme/theme64.xml"/><Relationship Id="rId3" Type="http://schemas.openxmlformats.org/officeDocument/2006/relationships/slideLayout" Target="../slideLayouts/slideLayout692.xml"/><Relationship Id="rId7" Type="http://schemas.openxmlformats.org/officeDocument/2006/relationships/slideLayout" Target="../slideLayouts/slideLayout696.xml"/><Relationship Id="rId12" Type="http://schemas.openxmlformats.org/officeDocument/2006/relationships/slideLayout" Target="../slideLayouts/slideLayout701.xml"/><Relationship Id="rId2" Type="http://schemas.openxmlformats.org/officeDocument/2006/relationships/slideLayout" Target="../slideLayouts/slideLayout691.xml"/><Relationship Id="rId1" Type="http://schemas.openxmlformats.org/officeDocument/2006/relationships/slideLayout" Target="../slideLayouts/slideLayout690.xml"/><Relationship Id="rId6" Type="http://schemas.openxmlformats.org/officeDocument/2006/relationships/slideLayout" Target="../slideLayouts/slideLayout695.xml"/><Relationship Id="rId11" Type="http://schemas.openxmlformats.org/officeDocument/2006/relationships/slideLayout" Target="../slideLayouts/slideLayout700.xml"/><Relationship Id="rId5" Type="http://schemas.openxmlformats.org/officeDocument/2006/relationships/slideLayout" Target="../slideLayouts/slideLayout694.xml"/><Relationship Id="rId10" Type="http://schemas.openxmlformats.org/officeDocument/2006/relationships/slideLayout" Target="../slideLayouts/slideLayout699.xml"/><Relationship Id="rId4" Type="http://schemas.openxmlformats.org/officeDocument/2006/relationships/slideLayout" Target="../slideLayouts/slideLayout693.xml"/><Relationship Id="rId9" Type="http://schemas.openxmlformats.org/officeDocument/2006/relationships/slideLayout" Target="../slideLayouts/slideLayout698.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9.xml"/><Relationship Id="rId3" Type="http://schemas.openxmlformats.org/officeDocument/2006/relationships/slideLayout" Target="../slideLayouts/slideLayout704.xml"/><Relationship Id="rId7" Type="http://schemas.openxmlformats.org/officeDocument/2006/relationships/slideLayout" Target="../slideLayouts/slideLayout708.xml"/><Relationship Id="rId12" Type="http://schemas.openxmlformats.org/officeDocument/2006/relationships/theme" Target="../theme/theme65.xml"/><Relationship Id="rId2" Type="http://schemas.openxmlformats.org/officeDocument/2006/relationships/slideLayout" Target="../slideLayouts/slideLayout703.xml"/><Relationship Id="rId1" Type="http://schemas.openxmlformats.org/officeDocument/2006/relationships/slideLayout" Target="../slideLayouts/slideLayout702.xml"/><Relationship Id="rId6" Type="http://schemas.openxmlformats.org/officeDocument/2006/relationships/slideLayout" Target="../slideLayouts/slideLayout707.xml"/><Relationship Id="rId11" Type="http://schemas.openxmlformats.org/officeDocument/2006/relationships/slideLayout" Target="../slideLayouts/slideLayout712.xml"/><Relationship Id="rId5" Type="http://schemas.openxmlformats.org/officeDocument/2006/relationships/slideLayout" Target="../slideLayouts/slideLayout706.xml"/><Relationship Id="rId10" Type="http://schemas.openxmlformats.org/officeDocument/2006/relationships/slideLayout" Target="../slideLayouts/slideLayout711.xml"/><Relationship Id="rId4" Type="http://schemas.openxmlformats.org/officeDocument/2006/relationships/slideLayout" Target="../slideLayouts/slideLayout705.xml"/><Relationship Id="rId9" Type="http://schemas.openxmlformats.org/officeDocument/2006/relationships/slideLayout" Target="../slideLayouts/slideLayout710.xml"/></Relationships>
</file>

<file path=ppt/slideMasters/_rels/slideMaster66.xml.rels><?xml version="1.0" encoding="UTF-8" standalone="yes"?>
<Relationships xmlns="http://schemas.openxmlformats.org/package/2006/relationships"><Relationship Id="rId3" Type="http://schemas.openxmlformats.org/officeDocument/2006/relationships/theme" Target="../theme/theme66.xml"/><Relationship Id="rId2" Type="http://schemas.openxmlformats.org/officeDocument/2006/relationships/slideLayout" Target="../slideLayouts/slideLayout714.xml"/><Relationship Id="rId1" Type="http://schemas.openxmlformats.org/officeDocument/2006/relationships/slideLayout" Target="../slideLayouts/slideLayout713.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2.xml"/><Relationship Id="rId13" Type="http://schemas.openxmlformats.org/officeDocument/2006/relationships/theme" Target="../theme/theme67.xml"/><Relationship Id="rId3" Type="http://schemas.openxmlformats.org/officeDocument/2006/relationships/slideLayout" Target="../slideLayouts/slideLayout717.xml"/><Relationship Id="rId7" Type="http://schemas.openxmlformats.org/officeDocument/2006/relationships/slideLayout" Target="../slideLayouts/slideLayout721.xml"/><Relationship Id="rId12" Type="http://schemas.openxmlformats.org/officeDocument/2006/relationships/slideLayout" Target="../slideLayouts/slideLayout726.xml"/><Relationship Id="rId2" Type="http://schemas.openxmlformats.org/officeDocument/2006/relationships/slideLayout" Target="../slideLayouts/slideLayout716.xml"/><Relationship Id="rId1" Type="http://schemas.openxmlformats.org/officeDocument/2006/relationships/slideLayout" Target="../slideLayouts/slideLayout715.xml"/><Relationship Id="rId6" Type="http://schemas.openxmlformats.org/officeDocument/2006/relationships/slideLayout" Target="../slideLayouts/slideLayout720.xml"/><Relationship Id="rId11" Type="http://schemas.openxmlformats.org/officeDocument/2006/relationships/slideLayout" Target="../slideLayouts/slideLayout725.xml"/><Relationship Id="rId5" Type="http://schemas.openxmlformats.org/officeDocument/2006/relationships/slideLayout" Target="../slideLayouts/slideLayout719.xml"/><Relationship Id="rId10" Type="http://schemas.openxmlformats.org/officeDocument/2006/relationships/slideLayout" Target="../slideLayouts/slideLayout724.xml"/><Relationship Id="rId4" Type="http://schemas.openxmlformats.org/officeDocument/2006/relationships/slideLayout" Target="../slideLayouts/slideLayout718.xml"/><Relationship Id="rId9" Type="http://schemas.openxmlformats.org/officeDocument/2006/relationships/slideLayout" Target="../slideLayouts/slideLayout723.xml"/><Relationship Id="rId14" Type="http://schemas.openxmlformats.org/officeDocument/2006/relationships/image" Target="../media/image1.pn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4.xml"/><Relationship Id="rId13" Type="http://schemas.openxmlformats.org/officeDocument/2006/relationships/image" Target="../media/image1.png"/><Relationship Id="rId3" Type="http://schemas.openxmlformats.org/officeDocument/2006/relationships/slideLayout" Target="../slideLayouts/slideLayout729.xml"/><Relationship Id="rId7" Type="http://schemas.openxmlformats.org/officeDocument/2006/relationships/slideLayout" Target="../slideLayouts/slideLayout733.xml"/><Relationship Id="rId12" Type="http://schemas.openxmlformats.org/officeDocument/2006/relationships/theme" Target="../theme/theme68.xml"/><Relationship Id="rId2" Type="http://schemas.openxmlformats.org/officeDocument/2006/relationships/slideLayout" Target="../slideLayouts/slideLayout728.xml"/><Relationship Id="rId1" Type="http://schemas.openxmlformats.org/officeDocument/2006/relationships/slideLayout" Target="../slideLayouts/slideLayout727.xml"/><Relationship Id="rId6" Type="http://schemas.openxmlformats.org/officeDocument/2006/relationships/slideLayout" Target="../slideLayouts/slideLayout732.xml"/><Relationship Id="rId11" Type="http://schemas.openxmlformats.org/officeDocument/2006/relationships/slideLayout" Target="../slideLayouts/slideLayout737.xml"/><Relationship Id="rId5" Type="http://schemas.openxmlformats.org/officeDocument/2006/relationships/slideLayout" Target="../slideLayouts/slideLayout731.xml"/><Relationship Id="rId10" Type="http://schemas.openxmlformats.org/officeDocument/2006/relationships/slideLayout" Target="../slideLayouts/slideLayout736.xml"/><Relationship Id="rId4" Type="http://schemas.openxmlformats.org/officeDocument/2006/relationships/slideLayout" Target="../slideLayouts/slideLayout730.xml"/><Relationship Id="rId9" Type="http://schemas.openxmlformats.org/officeDocument/2006/relationships/slideLayout" Target="../slideLayouts/slideLayout735.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5.xml"/><Relationship Id="rId13" Type="http://schemas.openxmlformats.org/officeDocument/2006/relationships/theme" Target="../theme/theme69.xml"/><Relationship Id="rId3" Type="http://schemas.openxmlformats.org/officeDocument/2006/relationships/slideLayout" Target="../slideLayouts/slideLayout740.xml"/><Relationship Id="rId7" Type="http://schemas.openxmlformats.org/officeDocument/2006/relationships/slideLayout" Target="../slideLayouts/slideLayout744.xml"/><Relationship Id="rId12" Type="http://schemas.openxmlformats.org/officeDocument/2006/relationships/slideLayout" Target="../slideLayouts/slideLayout749.xml"/><Relationship Id="rId2" Type="http://schemas.openxmlformats.org/officeDocument/2006/relationships/slideLayout" Target="../slideLayouts/slideLayout739.xml"/><Relationship Id="rId1" Type="http://schemas.openxmlformats.org/officeDocument/2006/relationships/slideLayout" Target="../slideLayouts/slideLayout738.xml"/><Relationship Id="rId6" Type="http://schemas.openxmlformats.org/officeDocument/2006/relationships/slideLayout" Target="../slideLayouts/slideLayout743.xml"/><Relationship Id="rId11" Type="http://schemas.openxmlformats.org/officeDocument/2006/relationships/slideLayout" Target="../slideLayouts/slideLayout748.xml"/><Relationship Id="rId5" Type="http://schemas.openxmlformats.org/officeDocument/2006/relationships/slideLayout" Target="../slideLayouts/slideLayout742.xml"/><Relationship Id="rId10" Type="http://schemas.openxmlformats.org/officeDocument/2006/relationships/slideLayout" Target="../slideLayouts/slideLayout747.xml"/><Relationship Id="rId4" Type="http://schemas.openxmlformats.org/officeDocument/2006/relationships/slideLayout" Target="../slideLayouts/slideLayout741.xml"/><Relationship Id="rId9" Type="http://schemas.openxmlformats.org/officeDocument/2006/relationships/slideLayout" Target="../slideLayouts/slideLayout7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57.xml"/><Relationship Id="rId13" Type="http://schemas.openxmlformats.org/officeDocument/2006/relationships/image" Target="../media/image1.png"/><Relationship Id="rId3" Type="http://schemas.openxmlformats.org/officeDocument/2006/relationships/slideLayout" Target="../slideLayouts/slideLayout752.xml"/><Relationship Id="rId7" Type="http://schemas.openxmlformats.org/officeDocument/2006/relationships/slideLayout" Target="../slideLayouts/slideLayout756.xml"/><Relationship Id="rId12" Type="http://schemas.openxmlformats.org/officeDocument/2006/relationships/theme" Target="../theme/theme70.xml"/><Relationship Id="rId2" Type="http://schemas.openxmlformats.org/officeDocument/2006/relationships/slideLayout" Target="../slideLayouts/slideLayout751.xml"/><Relationship Id="rId1" Type="http://schemas.openxmlformats.org/officeDocument/2006/relationships/slideLayout" Target="../slideLayouts/slideLayout750.xml"/><Relationship Id="rId6" Type="http://schemas.openxmlformats.org/officeDocument/2006/relationships/slideLayout" Target="../slideLayouts/slideLayout755.xml"/><Relationship Id="rId11" Type="http://schemas.openxmlformats.org/officeDocument/2006/relationships/slideLayout" Target="../slideLayouts/slideLayout760.xml"/><Relationship Id="rId5" Type="http://schemas.openxmlformats.org/officeDocument/2006/relationships/slideLayout" Target="../slideLayouts/slideLayout754.xml"/><Relationship Id="rId10" Type="http://schemas.openxmlformats.org/officeDocument/2006/relationships/slideLayout" Target="../slideLayouts/slideLayout759.xml"/><Relationship Id="rId4" Type="http://schemas.openxmlformats.org/officeDocument/2006/relationships/slideLayout" Target="../slideLayouts/slideLayout753.xml"/><Relationship Id="rId9" Type="http://schemas.openxmlformats.org/officeDocument/2006/relationships/slideLayout" Target="../slideLayouts/slideLayout758.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68.xml"/><Relationship Id="rId13" Type="http://schemas.openxmlformats.org/officeDocument/2006/relationships/image" Target="../media/image1.png"/><Relationship Id="rId3" Type="http://schemas.openxmlformats.org/officeDocument/2006/relationships/slideLayout" Target="../slideLayouts/slideLayout763.xml"/><Relationship Id="rId7" Type="http://schemas.openxmlformats.org/officeDocument/2006/relationships/slideLayout" Target="../slideLayouts/slideLayout767.xml"/><Relationship Id="rId12" Type="http://schemas.openxmlformats.org/officeDocument/2006/relationships/theme" Target="../theme/theme71.xml"/><Relationship Id="rId2" Type="http://schemas.openxmlformats.org/officeDocument/2006/relationships/slideLayout" Target="../slideLayouts/slideLayout762.xml"/><Relationship Id="rId1" Type="http://schemas.openxmlformats.org/officeDocument/2006/relationships/slideLayout" Target="../slideLayouts/slideLayout761.xml"/><Relationship Id="rId6" Type="http://schemas.openxmlformats.org/officeDocument/2006/relationships/slideLayout" Target="../slideLayouts/slideLayout766.xml"/><Relationship Id="rId11" Type="http://schemas.openxmlformats.org/officeDocument/2006/relationships/slideLayout" Target="../slideLayouts/slideLayout771.xml"/><Relationship Id="rId5" Type="http://schemas.openxmlformats.org/officeDocument/2006/relationships/slideLayout" Target="../slideLayouts/slideLayout765.xml"/><Relationship Id="rId10" Type="http://schemas.openxmlformats.org/officeDocument/2006/relationships/slideLayout" Target="../slideLayouts/slideLayout770.xml"/><Relationship Id="rId4" Type="http://schemas.openxmlformats.org/officeDocument/2006/relationships/slideLayout" Target="../slideLayouts/slideLayout764.xml"/><Relationship Id="rId9" Type="http://schemas.openxmlformats.org/officeDocument/2006/relationships/slideLayout" Target="../slideLayouts/slideLayout769.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79.xml"/><Relationship Id="rId13" Type="http://schemas.openxmlformats.org/officeDocument/2006/relationships/theme" Target="../theme/theme72.xml"/><Relationship Id="rId3" Type="http://schemas.openxmlformats.org/officeDocument/2006/relationships/slideLayout" Target="../slideLayouts/slideLayout774.xml"/><Relationship Id="rId7" Type="http://schemas.openxmlformats.org/officeDocument/2006/relationships/slideLayout" Target="../slideLayouts/slideLayout778.xml"/><Relationship Id="rId12" Type="http://schemas.openxmlformats.org/officeDocument/2006/relationships/slideLayout" Target="../slideLayouts/slideLayout783.xml"/><Relationship Id="rId2" Type="http://schemas.openxmlformats.org/officeDocument/2006/relationships/slideLayout" Target="../slideLayouts/slideLayout773.xml"/><Relationship Id="rId1" Type="http://schemas.openxmlformats.org/officeDocument/2006/relationships/slideLayout" Target="../slideLayouts/slideLayout772.xml"/><Relationship Id="rId6" Type="http://schemas.openxmlformats.org/officeDocument/2006/relationships/slideLayout" Target="../slideLayouts/slideLayout777.xml"/><Relationship Id="rId11" Type="http://schemas.openxmlformats.org/officeDocument/2006/relationships/slideLayout" Target="../slideLayouts/slideLayout782.xml"/><Relationship Id="rId5" Type="http://schemas.openxmlformats.org/officeDocument/2006/relationships/slideLayout" Target="../slideLayouts/slideLayout776.xml"/><Relationship Id="rId10" Type="http://schemas.openxmlformats.org/officeDocument/2006/relationships/slideLayout" Target="../slideLayouts/slideLayout781.xml"/><Relationship Id="rId4" Type="http://schemas.openxmlformats.org/officeDocument/2006/relationships/slideLayout" Target="../slideLayouts/slideLayout775.xml"/><Relationship Id="rId9" Type="http://schemas.openxmlformats.org/officeDocument/2006/relationships/slideLayout" Target="../slideLayouts/slideLayout780.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1.xml"/><Relationship Id="rId13" Type="http://schemas.openxmlformats.org/officeDocument/2006/relationships/theme" Target="../theme/theme73.xml"/><Relationship Id="rId3" Type="http://schemas.openxmlformats.org/officeDocument/2006/relationships/slideLayout" Target="../slideLayouts/slideLayout786.xml"/><Relationship Id="rId7" Type="http://schemas.openxmlformats.org/officeDocument/2006/relationships/slideLayout" Target="../slideLayouts/slideLayout790.xml"/><Relationship Id="rId12" Type="http://schemas.openxmlformats.org/officeDocument/2006/relationships/slideLayout" Target="../slideLayouts/slideLayout795.xml"/><Relationship Id="rId2" Type="http://schemas.openxmlformats.org/officeDocument/2006/relationships/slideLayout" Target="../slideLayouts/slideLayout785.xml"/><Relationship Id="rId1" Type="http://schemas.openxmlformats.org/officeDocument/2006/relationships/slideLayout" Target="../slideLayouts/slideLayout784.xml"/><Relationship Id="rId6" Type="http://schemas.openxmlformats.org/officeDocument/2006/relationships/slideLayout" Target="../slideLayouts/slideLayout789.xml"/><Relationship Id="rId11" Type="http://schemas.openxmlformats.org/officeDocument/2006/relationships/slideLayout" Target="../slideLayouts/slideLayout794.xml"/><Relationship Id="rId5" Type="http://schemas.openxmlformats.org/officeDocument/2006/relationships/slideLayout" Target="../slideLayouts/slideLayout788.xml"/><Relationship Id="rId10" Type="http://schemas.openxmlformats.org/officeDocument/2006/relationships/slideLayout" Target="../slideLayouts/slideLayout793.xml"/><Relationship Id="rId4" Type="http://schemas.openxmlformats.org/officeDocument/2006/relationships/slideLayout" Target="../slideLayouts/slideLayout787.xml"/><Relationship Id="rId9" Type="http://schemas.openxmlformats.org/officeDocument/2006/relationships/slideLayout" Target="../slideLayouts/slideLayout792.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3.xml"/><Relationship Id="rId13" Type="http://schemas.openxmlformats.org/officeDocument/2006/relationships/theme" Target="../theme/theme74.xml"/><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slideLayout" Target="../slideLayouts/slideLayout807.xml"/><Relationship Id="rId2" Type="http://schemas.openxmlformats.org/officeDocument/2006/relationships/slideLayout" Target="../slideLayouts/slideLayout797.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s>
</file>

<file path=ppt/slideMasters/_rels/slideMaster75.xml.rels><?xml version="1.0" encoding="UTF-8" standalone="yes"?>
<Relationships xmlns="http://schemas.openxmlformats.org/package/2006/relationships"><Relationship Id="rId3" Type="http://schemas.openxmlformats.org/officeDocument/2006/relationships/slideLayout" Target="../slideLayouts/slideLayout810.xml"/><Relationship Id="rId2" Type="http://schemas.openxmlformats.org/officeDocument/2006/relationships/slideLayout" Target="../slideLayouts/slideLayout809.xml"/><Relationship Id="rId1" Type="http://schemas.openxmlformats.org/officeDocument/2006/relationships/slideLayout" Target="../slideLayouts/slideLayout808.xml"/><Relationship Id="rId5" Type="http://schemas.openxmlformats.org/officeDocument/2006/relationships/theme" Target="../theme/theme75.xml"/><Relationship Id="rId4" Type="http://schemas.openxmlformats.org/officeDocument/2006/relationships/slideLayout" Target="../slideLayouts/slideLayout811.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19.xml"/><Relationship Id="rId13" Type="http://schemas.openxmlformats.org/officeDocument/2006/relationships/theme" Target="../theme/theme76.xml"/><Relationship Id="rId3" Type="http://schemas.openxmlformats.org/officeDocument/2006/relationships/slideLayout" Target="../slideLayouts/slideLayout814.xml"/><Relationship Id="rId7" Type="http://schemas.openxmlformats.org/officeDocument/2006/relationships/slideLayout" Target="../slideLayouts/slideLayout818.xml"/><Relationship Id="rId12" Type="http://schemas.openxmlformats.org/officeDocument/2006/relationships/slideLayout" Target="../slideLayouts/slideLayout823.xml"/><Relationship Id="rId2" Type="http://schemas.openxmlformats.org/officeDocument/2006/relationships/slideLayout" Target="../slideLayouts/slideLayout813.xml"/><Relationship Id="rId1" Type="http://schemas.openxmlformats.org/officeDocument/2006/relationships/slideLayout" Target="../slideLayouts/slideLayout812.xml"/><Relationship Id="rId6" Type="http://schemas.openxmlformats.org/officeDocument/2006/relationships/slideLayout" Target="../slideLayouts/slideLayout817.xml"/><Relationship Id="rId11" Type="http://schemas.openxmlformats.org/officeDocument/2006/relationships/slideLayout" Target="../slideLayouts/slideLayout822.xml"/><Relationship Id="rId5" Type="http://schemas.openxmlformats.org/officeDocument/2006/relationships/slideLayout" Target="../slideLayouts/slideLayout816.xml"/><Relationship Id="rId10" Type="http://schemas.openxmlformats.org/officeDocument/2006/relationships/slideLayout" Target="../slideLayouts/slideLayout821.xml"/><Relationship Id="rId4" Type="http://schemas.openxmlformats.org/officeDocument/2006/relationships/slideLayout" Target="../slideLayouts/slideLayout815.xml"/><Relationship Id="rId9" Type="http://schemas.openxmlformats.org/officeDocument/2006/relationships/slideLayout" Target="../slideLayouts/slideLayout8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2020. 7. 31.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7/31/20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7/31/20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7/31/20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3"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170985425"/>
      </p:ext>
    </p:extLst>
  </p:cSld>
  <p:clrMap bg1="lt1" tx1="dk1" bg2="lt2" tx2="dk2" accent1="accent1" accent2="accent2" accent3="accent3" accent4="accent4" accent5="accent5" accent6="accent6" hlink="hlink" folHlink="folHlink"/>
  <p:sldLayoutIdLst>
    <p:sldLayoutId id="2147488893"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89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131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0" y="139377"/>
            <a:ext cx="7943850" cy="429389"/>
          </a:xfrm>
          <a:prstGeom prst="rect">
            <a:avLst/>
          </a:prstGeom>
        </p:spPr>
        <p:txBody>
          <a:bodyPr vert="horz" lIns="45720" tIns="0" rIns="45720" bIns="45720" rtlCol="0" anchor="ctr">
            <a:noAutofit/>
          </a:bodyPr>
          <a:lstStyle/>
          <a:p>
            <a:r>
              <a:rPr lang="en-US" dirty="0"/>
              <a:t>Click to edit Master title style</a:t>
            </a:r>
          </a:p>
        </p:txBody>
      </p:sp>
      <p:sp>
        <p:nvSpPr>
          <p:cNvPr id="1031" name="Text Placeholder 2"/>
          <p:cNvSpPr>
            <a:spLocks noGrp="1"/>
          </p:cNvSpPr>
          <p:nvPr>
            <p:ph type="body" idx="1"/>
          </p:nvPr>
        </p:nvSpPr>
        <p:spPr bwMode="auto">
          <a:xfrm>
            <a:off x="152400" y="810545"/>
            <a:ext cx="8839200" cy="572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83363"/>
            <a:ext cx="6172200" cy="228600"/>
          </a:xfrm>
          <a:prstGeom prst="rect">
            <a:avLst/>
          </a:prstGeom>
        </p:spPr>
        <p:txBody>
          <a:bodyPr vert="horz" lIns="45720" tIns="0" rIns="45720" bIns="0" rtlCol="0" anchor="ctr"/>
          <a:lstStyle>
            <a:lvl1pPr algn="l" fontAlgn="auto">
              <a:spcBef>
                <a:spcPts val="0"/>
              </a:spcBef>
              <a:spcAft>
                <a:spcPts val="0"/>
              </a:spcAft>
              <a:defRPr sz="1200" b="0" cap="none" spc="0" baseline="0">
                <a:solidFill>
                  <a:schemeClr val="tx1">
                    <a:lumMod val="65000"/>
                    <a:lumOff val="35000"/>
                  </a:schemeClr>
                </a:solidFill>
                <a:latin typeface="Whitney-Semibold SC" panose="02000603040000020004" pitchFamily="2" charset="0"/>
                <a:cs typeface="Arial" panose="020B0604020202020204" pitchFamily="34" charset="0"/>
              </a:defRPr>
            </a:lvl1pPr>
          </a:lstStyle>
          <a:p>
            <a:pPr>
              <a:defRPr/>
            </a:pPr>
            <a:r>
              <a:rPr lang="en-US"/>
              <a:t>Vulnerabilities in MLC NAND Flash Memory Programming</a:t>
            </a:r>
            <a:endParaRPr lang="en-US" dirty="0"/>
          </a:p>
        </p:txBody>
      </p:sp>
      <p:sp>
        <p:nvSpPr>
          <p:cNvPr id="6" name="Slide Number Placeholder 5"/>
          <p:cNvSpPr>
            <a:spLocks noGrp="1"/>
          </p:cNvSpPr>
          <p:nvPr>
            <p:ph type="sldNum" sz="quarter" idx="4"/>
          </p:nvPr>
        </p:nvSpPr>
        <p:spPr>
          <a:xfrm>
            <a:off x="7772400" y="6583363"/>
            <a:ext cx="1371600" cy="228600"/>
          </a:xfrm>
          <a:prstGeom prst="rect">
            <a:avLst/>
          </a:prstGeom>
        </p:spPr>
        <p:txBody>
          <a:bodyPr vert="horz" wrap="square" lIns="45720" tIns="0" rIns="45720" bIns="0" numCol="1" anchor="ctr" anchorCtr="0" compatLnSpc="1">
            <a:prstTxWarp prst="textNoShape">
              <a:avLst/>
            </a:prstTxWarp>
          </a:bodyPr>
          <a:lstStyle>
            <a:lvl1pPr algn="r">
              <a:defRPr sz="1200" b="0">
                <a:solidFill>
                  <a:schemeClr val="tx1">
                    <a:lumMod val="65000"/>
                    <a:lumOff val="35000"/>
                  </a:schemeClr>
                </a:solidFill>
                <a:latin typeface="Whitney-Medium" panose="02000603040000020004" pitchFamily="2" charset="0"/>
                <a:ea typeface="Whitney-Medium" panose="02000603040000020004" pitchFamily="2" charset="0"/>
                <a:cs typeface="Arial" panose="020B0604020202020204" pitchFamily="34" charset="0"/>
              </a:defRPr>
            </a:lvl1pPr>
          </a:lstStyle>
          <a:p>
            <a:r>
              <a:rPr lang="en-US" altLang="en-US" dirty="0"/>
              <a:t>Page </a:t>
            </a:r>
            <a:fld id="{BBF05047-ADC6-47BF-A318-424F854A849A}" type="slidenum">
              <a:rPr lang="en-US" altLang="en-US" smtClean="0"/>
              <a:pPr/>
              <a:t>‹#›</a:t>
            </a:fld>
            <a:r>
              <a:rPr lang="en-US" altLang="en-US" dirty="0"/>
              <a:t> of 25</a:t>
            </a:r>
          </a:p>
        </p:txBody>
      </p:sp>
      <p:pic>
        <p:nvPicPr>
          <p:cNvPr id="3" name="Picture 2"/>
          <p:cNvPicPr>
            <a:picLocks/>
          </p:cNvPicPr>
          <p:nvPr userDrawn="1"/>
        </p:nvPicPr>
        <p:blipFill>
          <a:blip r:embed="rId13" cstate="screen">
            <a:extLst>
              <a:ext uri="{28A0092B-C50C-407E-A947-70E740481C1C}">
                <a14:useLocalDpi xmlns:a14="http://schemas.microsoft.com/office/drawing/2010/main"/>
              </a:ext>
            </a:extLst>
          </a:blip>
          <a:stretch>
            <a:fillRect/>
          </a:stretch>
        </p:blipFill>
        <p:spPr>
          <a:xfrm>
            <a:off x="8023861" y="228600"/>
            <a:ext cx="1066271" cy="215085"/>
          </a:xfrm>
          <a:prstGeom prst="rect">
            <a:avLst/>
          </a:prstGeom>
        </p:spPr>
      </p:pic>
      <p:sp>
        <p:nvSpPr>
          <p:cNvPr id="12" name="Rectangle 11"/>
          <p:cNvSpPr/>
          <p:nvPr userDrawn="1"/>
        </p:nvSpPr>
        <p:spPr>
          <a:xfrm>
            <a:off x="0" y="6811963"/>
            <a:ext cx="9144000" cy="46037"/>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041853398"/>
      </p:ext>
    </p:extLst>
  </p:cSld>
  <p:clrMap bg1="lt1" tx1="dk1" bg2="lt2" tx2="dk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Lst>
  <p:transition>
    <p:fade/>
  </p:transition>
  <p:hf hdr="0" ftr="0" dt="0"/>
  <p:txStyles>
    <p:titleStyle>
      <a:lvl1pPr algn="l" rtl="0" eaLnBrk="1" fontAlgn="base" hangingPunct="1">
        <a:spcBef>
          <a:spcPct val="0"/>
        </a:spcBef>
        <a:spcAft>
          <a:spcPct val="0"/>
        </a:spcAft>
        <a:defRPr sz="2800" b="1" kern="1200" cap="none" spc="-100"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1"/>
          </a:solidFill>
          <a:latin typeface="Whitney-Bold" pitchFamily="2" charset="0"/>
        </a:defRPr>
      </a:lvl2pPr>
      <a:lvl3pPr algn="l" rtl="0" eaLnBrk="1" fontAlgn="base" hangingPunct="1">
        <a:spcBef>
          <a:spcPct val="0"/>
        </a:spcBef>
        <a:spcAft>
          <a:spcPct val="0"/>
        </a:spcAft>
        <a:defRPr sz="2400" b="1">
          <a:solidFill>
            <a:schemeClr val="tx1"/>
          </a:solidFill>
          <a:latin typeface="Whitney-Bold" pitchFamily="2" charset="0"/>
        </a:defRPr>
      </a:lvl3pPr>
      <a:lvl4pPr algn="l" rtl="0" eaLnBrk="1" fontAlgn="base" hangingPunct="1">
        <a:spcBef>
          <a:spcPct val="0"/>
        </a:spcBef>
        <a:spcAft>
          <a:spcPct val="0"/>
        </a:spcAft>
        <a:defRPr sz="2400" b="1">
          <a:solidFill>
            <a:schemeClr val="tx1"/>
          </a:solidFill>
          <a:latin typeface="Whitney-Bold" pitchFamily="2" charset="0"/>
        </a:defRPr>
      </a:lvl4pPr>
      <a:lvl5pPr algn="l" rtl="0" eaLnBrk="1" fontAlgn="base" hangingPunct="1">
        <a:spcBef>
          <a:spcPct val="0"/>
        </a:spcBef>
        <a:spcAft>
          <a:spcPct val="0"/>
        </a:spcAft>
        <a:defRPr sz="2400" b="1">
          <a:solidFill>
            <a:schemeClr val="tx1"/>
          </a:solidFill>
          <a:latin typeface="Whitney-Bold" pitchFamily="2" charset="0"/>
        </a:defRPr>
      </a:lvl5pPr>
      <a:lvl6pPr marL="342900" algn="l" rtl="0" eaLnBrk="1" fontAlgn="base" hangingPunct="1">
        <a:spcBef>
          <a:spcPct val="0"/>
        </a:spcBef>
        <a:spcAft>
          <a:spcPct val="0"/>
        </a:spcAft>
        <a:defRPr sz="3000" b="1">
          <a:solidFill>
            <a:schemeClr val="tx1"/>
          </a:solidFill>
          <a:latin typeface="Whitney-Bold" pitchFamily="2" charset="0"/>
        </a:defRPr>
      </a:lvl6pPr>
      <a:lvl7pPr marL="685800" algn="l" rtl="0" eaLnBrk="1" fontAlgn="base" hangingPunct="1">
        <a:spcBef>
          <a:spcPct val="0"/>
        </a:spcBef>
        <a:spcAft>
          <a:spcPct val="0"/>
        </a:spcAft>
        <a:defRPr sz="3000" b="1">
          <a:solidFill>
            <a:schemeClr val="tx1"/>
          </a:solidFill>
          <a:latin typeface="Whitney-Bold" pitchFamily="2" charset="0"/>
        </a:defRPr>
      </a:lvl7pPr>
      <a:lvl8pPr marL="1028700" algn="l" rtl="0" eaLnBrk="1" fontAlgn="base" hangingPunct="1">
        <a:spcBef>
          <a:spcPct val="0"/>
        </a:spcBef>
        <a:spcAft>
          <a:spcPct val="0"/>
        </a:spcAft>
        <a:defRPr sz="3000" b="1">
          <a:solidFill>
            <a:schemeClr val="tx1"/>
          </a:solidFill>
          <a:latin typeface="Whitney-Bold" pitchFamily="2" charset="0"/>
        </a:defRPr>
      </a:lvl8pPr>
      <a:lvl9pPr marL="1371600" algn="l" rtl="0" eaLnBrk="1" fontAlgn="base" hangingPunct="1">
        <a:spcBef>
          <a:spcPct val="0"/>
        </a:spcBef>
        <a:spcAft>
          <a:spcPct val="0"/>
        </a:spcAft>
        <a:defRPr sz="3000" b="1">
          <a:solidFill>
            <a:schemeClr val="tx1"/>
          </a:solidFill>
          <a:latin typeface="Whitney-Bold" pitchFamily="2" charset="0"/>
        </a:defRPr>
      </a:lvl9pPr>
    </p:titleStyle>
    <p:bodyStyle>
      <a:lvl1pPr marL="204788" indent="-204788" algn="l" rtl="0" eaLnBrk="1" fontAlgn="base" hangingPunct="1">
        <a:spcBef>
          <a:spcPts val="450"/>
        </a:spcBef>
        <a:spcAft>
          <a:spcPct val="0"/>
        </a:spcAft>
        <a:buFont typeface="Wingdings" panose="05000000000000000000" pitchFamily="2" charset="2"/>
        <a:buChar char="§"/>
        <a:defRPr sz="2600" b="1" kern="1200" baseline="0">
          <a:solidFill>
            <a:srgbClr val="404040"/>
          </a:solidFill>
          <a:latin typeface="Adobe Garamond Pro" panose="02020502060506020403" pitchFamily="18" charset="0"/>
          <a:ea typeface="+mn-ea"/>
          <a:cs typeface="+mn-cs"/>
        </a:defRPr>
      </a:lvl1pPr>
      <a:lvl2pPr marL="479822" indent="-171450" algn="l" rtl="0" eaLnBrk="1" fontAlgn="base" hangingPunct="1">
        <a:spcBef>
          <a:spcPts val="300"/>
        </a:spcBef>
        <a:spcAft>
          <a:spcPct val="0"/>
        </a:spcAft>
        <a:buFont typeface="Arial" panose="020B0604020202020204" pitchFamily="34" charset="0"/>
        <a:buChar char="•"/>
        <a:defRPr sz="2200" kern="1200">
          <a:solidFill>
            <a:srgbClr val="696969"/>
          </a:solidFill>
          <a:latin typeface="Adobe Garamond Pro" panose="02020502060506020403" pitchFamily="18" charset="0"/>
          <a:ea typeface="+mn-ea"/>
          <a:cs typeface="+mn-cs"/>
        </a:defRPr>
      </a:lvl2pPr>
      <a:lvl3pPr marL="857250" indent="-171450" algn="l" rtl="0" eaLnBrk="1" fontAlgn="base" hangingPunct="1">
        <a:spcBef>
          <a:spcPts val="225"/>
        </a:spcBef>
        <a:spcAft>
          <a:spcPct val="0"/>
        </a:spcAft>
        <a:buFont typeface="Palatino Linotype" panose="02040502050505030304" pitchFamily="18" charset="0"/>
        <a:buChar char="»"/>
        <a:defRPr sz="1800" kern="1200">
          <a:solidFill>
            <a:srgbClr val="696969"/>
          </a:solidFill>
          <a:latin typeface="Adobe Garamond Pro" panose="02020502060506020403" pitchFamily="18"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600" kern="1200">
          <a:solidFill>
            <a:srgbClr val="696969"/>
          </a:solidFill>
          <a:latin typeface="Adobe Garamond Pro" panose="02020502060506020403" pitchFamily="18" charset="0"/>
          <a:ea typeface="+mn-ea"/>
          <a:cs typeface="+mn-cs"/>
        </a:defRPr>
      </a:lvl4pPr>
      <a:lvl5pPr marL="1543050" indent="-171450" algn="l" rtl="0" eaLnBrk="1" fontAlgn="base" hangingPunct="1">
        <a:spcBef>
          <a:spcPct val="20000"/>
        </a:spcBef>
        <a:spcAft>
          <a:spcPct val="0"/>
        </a:spcAft>
        <a:buFont typeface="Wingdings" panose="05000000000000000000" pitchFamily="2" charset="2"/>
        <a:buChar char="Ø"/>
        <a:defRPr sz="1400" kern="1200">
          <a:solidFill>
            <a:srgbClr val="696969"/>
          </a:solidFill>
          <a:latin typeface="Adobe Garamond Pro" panose="02020502060506020403"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038602" y="6400800"/>
            <a:ext cx="1343025" cy="261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12252582"/>
      </p:ext>
    </p:extLst>
  </p:cSld>
  <p:clrMap bg1="lt1" tx1="dk1" bg2="lt2" tx2="dk2" accent1="accent1" accent2="accent2" accent3="accent3" accent4="accent4" accent5="accent5" accent6="accent6" hlink="hlink" folHlink="folHlink"/>
  <p:sldLayoutIdLst>
    <p:sldLayoutId id="2147488918" r:id="rId1"/>
    <p:sldLayoutId id="2147488919" r:id="rId2"/>
    <p:sldLayoutId id="2147488920" r:id="rId3"/>
    <p:sldLayoutId id="2147488921" r:id="rId4"/>
    <p:sldLayoutId id="2147488922" r:id="rId5"/>
    <p:sldLayoutId id="2147488923" r:id="rId6"/>
    <p:sldLayoutId id="2147488924" r:id="rId7"/>
    <p:sldLayoutId id="2147488925" r:id="rId8"/>
    <p:sldLayoutId id="2147488926" r:id="rId9"/>
    <p:sldLayoutId id="2147488927" r:id="rId10"/>
    <p:sldLayoutId id="2147488928" r:id="rId11"/>
    <p:sldLayoutId id="2147488929" r:id="rId12"/>
    <p:sldLayoutId id="2147488930"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7/31/20</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2767253014"/>
      </p:ext>
    </p:extLst>
  </p:cSld>
  <p:clrMap bg1="lt1" tx1="dk1" bg2="lt2" tx2="dk2" accent1="accent1" accent2="accent2" accent3="accent3" accent4="accent4" accent5="accent5" accent6="accent6" hlink="hlink" folHlink="folHlink"/>
  <p:sldLayoutIdLst>
    <p:sldLayoutId id="2147488932" r:id="rId1"/>
    <p:sldLayoutId id="2147488933" r:id="rId2"/>
    <p:sldLayoutId id="2147488934" r:id="rId3"/>
    <p:sldLayoutId id="2147488935" r:id="rId4"/>
    <p:sldLayoutId id="2147488936" r:id="rId5"/>
    <p:sldLayoutId id="2147488937" r:id="rId6"/>
    <p:sldLayoutId id="2147488938" r:id="rId7"/>
    <p:sldLayoutId id="2147488939" r:id="rId8"/>
    <p:sldLayoutId id="2147488940" r:id="rId9"/>
    <p:sldLayoutId id="2147488941" r:id="rId10"/>
    <p:sldLayoutId id="2147488942"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542104"/>
      </p:ext>
    </p:extLst>
  </p:cSld>
  <p:clrMap bg1="lt1" tx1="dk1" bg2="lt2" tx2="dk2" accent1="accent1" accent2="accent2" accent3="accent3" accent4="accent4" accent5="accent5" accent6="accent6" hlink="hlink" folHlink="folHlink"/>
  <p:sldLayoutIdLst>
    <p:sldLayoutId id="2147488944" r:id="rId1"/>
    <p:sldLayoutId id="2147488945" r:id="rId2"/>
    <p:sldLayoutId id="2147488946" r:id="rId3"/>
    <p:sldLayoutId id="2147488947" r:id="rId4"/>
    <p:sldLayoutId id="2147488948" r:id="rId5"/>
    <p:sldLayoutId id="214748894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49192675"/>
      </p:ext>
    </p:extLst>
  </p:cSld>
  <p:clrMap bg1="lt1" tx1="dk1" bg2="lt2" tx2="dk2" accent1="accent1" accent2="accent2" accent3="accent3" accent4="accent4" accent5="accent5" accent6="accent6" hlink="hlink" folHlink="folHlink"/>
  <p:sldLayoutIdLst>
    <p:sldLayoutId id="2147488951" r:id="rId1"/>
    <p:sldLayoutId id="2147488952" r:id="rId2"/>
    <p:sldLayoutId id="2147488953" r:id="rId3"/>
    <p:sldLayoutId id="2147488954" r:id="rId4"/>
    <p:sldLayoutId id="2147488955" r:id="rId5"/>
    <p:sldLayoutId id="2147488956" r:id="rId6"/>
    <p:sldLayoutId id="2147488957" r:id="rId7"/>
    <p:sldLayoutId id="2147488958" r:id="rId8"/>
    <p:sldLayoutId id="2147488959" r:id="rId9"/>
    <p:sldLayoutId id="2147488960" r:id="rId10"/>
    <p:sldLayoutId id="2147488961" r:id="rId11"/>
    <p:sldLayoutId id="214748896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1133106203"/>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4123027250"/>
      </p:ext>
    </p:extLst>
  </p:cSld>
  <p:clrMap bg1="lt1" tx1="dk1" bg2="lt2" tx2="dk2" accent1="accent1" accent2="accent2" accent3="accent3" accent4="accent4" accent5="accent5" accent6="accent6" hlink="hlink" folHlink="folHlink"/>
  <p:sldLayoutIdLst>
    <p:sldLayoutId id="2147489004" r:id="rId1"/>
    <p:sldLayoutId id="2147489005" r:id="rId2"/>
    <p:sldLayoutId id="2147489006" r:id="rId3"/>
    <p:sldLayoutId id="2147489007" r:id="rId4"/>
    <p:sldLayoutId id="2147489008" r:id="rId5"/>
    <p:sldLayoutId id="2147489009" r:id="rId6"/>
    <p:sldLayoutId id="2147489010" r:id="rId7"/>
    <p:sldLayoutId id="2147489011" r:id="rId8"/>
    <p:sldLayoutId id="2147489012" r:id="rId9"/>
    <p:sldLayoutId id="2147489013" r:id="rId10"/>
    <p:sldLayoutId id="2147489014" r:id="rId11"/>
    <p:sldLayoutId id="2147489015"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66612992"/>
      </p:ext>
    </p:extLst>
  </p:cSld>
  <p:clrMap bg1="lt1" tx1="dk1" bg2="lt2" tx2="dk2" accent1="accent1" accent2="accent2" accent3="accent3" accent4="accent4" accent5="accent5" accent6="accent6" hlink="hlink" folHlink="folHlink"/>
  <p:sldLayoutIdLst>
    <p:sldLayoutId id="2147489041" r:id="rId1"/>
    <p:sldLayoutId id="2147489042" r:id="rId2"/>
    <p:sldLayoutId id="2147489043" r:id="rId3"/>
    <p:sldLayoutId id="2147489044" r:id="rId4"/>
    <p:sldLayoutId id="2147489045" r:id="rId5"/>
    <p:sldLayoutId id="2147489046" r:id="rId6"/>
    <p:sldLayoutId id="2147489047" r:id="rId7"/>
    <p:sldLayoutId id="2147489048" r:id="rId8"/>
    <p:sldLayoutId id="2147489049" r:id="rId9"/>
    <p:sldLayoutId id="2147489050" r:id="rId10"/>
    <p:sldLayoutId id="2147489051" r:id="rId11"/>
    <p:sldLayoutId id="214748905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99303504"/>
      </p:ext>
    </p:extLst>
  </p:cSld>
  <p:clrMap bg1="lt1" tx1="dk1" bg2="lt2" tx2="dk2" accent1="accent1" accent2="accent2" accent3="accent3" accent4="accent4" accent5="accent5" accent6="accent6" hlink="hlink" folHlink="folHlink"/>
  <p:sldLayoutIdLst>
    <p:sldLayoutId id="2147489054" r:id="rId1"/>
    <p:sldLayoutId id="2147489055" r:id="rId2"/>
    <p:sldLayoutId id="2147489056" r:id="rId3"/>
    <p:sldLayoutId id="2147489057" r:id="rId4"/>
    <p:sldLayoutId id="2147489058" r:id="rId5"/>
    <p:sldLayoutId id="2147489059" r:id="rId6"/>
    <p:sldLayoutId id="2147489060" r:id="rId7"/>
    <p:sldLayoutId id="2147489061" r:id="rId8"/>
    <p:sldLayoutId id="2147489062" r:id="rId9"/>
    <p:sldLayoutId id="2147489063" r:id="rId10"/>
    <p:sldLayoutId id="2147489064" r:id="rId11"/>
    <p:sldLayoutId id="214748906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1542497"/>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221700"/>
      </p:ext>
    </p:extLst>
  </p:cSld>
  <p:clrMap bg1="lt1" tx1="dk1" bg2="lt2" tx2="dk2" accent1="accent1" accent2="accent2" accent3="accent3" accent4="accent4" accent5="accent5" accent6="accent6" hlink="hlink" folHlink="folHlink"/>
  <p:sldLayoutIdLst>
    <p:sldLayoutId id="2147489080" r:id="rId1"/>
    <p:sldLayoutId id="2147489081" r:id="rId2"/>
    <p:sldLayoutId id="2147489082" r:id="rId3"/>
    <p:sldLayoutId id="2147489083"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2.tiff"/></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46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68.xm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68.xml"/></Relationships>
</file>

<file path=ppt/slides/_rels/slide1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68.xml"/><Relationship Id="rId5" Type="http://schemas.openxmlformats.org/officeDocument/2006/relationships/image" Target="../media/image102.png"/><Relationship Id="rId4" Type="http://schemas.openxmlformats.org/officeDocument/2006/relationships/image" Target="../media/image101.png"/></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8.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68.xml"/></Relationships>
</file>

<file path=ppt/slides/_rels/slide1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468.xml"/></Relationships>
</file>

<file path=ppt/slides/_rels/slide119.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2.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79.xml"/></Relationships>
</file>

<file path=ppt/slides/_rels/slide12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123.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12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08.png"/></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0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3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32.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12.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13.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138.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15.tiff"/><Relationship Id="rId1" Type="http://schemas.openxmlformats.org/officeDocument/2006/relationships/slideLayout" Target="../slideLayouts/slideLayout582.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16.tiff"/></Relationships>
</file>

<file path=ppt/slides/_rels/slide13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79.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4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14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08.png"/></Relationships>
</file>

<file path=ppt/slides/_rels/slide144.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09.png"/></Relationships>
</file>

<file path=ppt/slides/_rels/slide14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146.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14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148.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19.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50.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21.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2.tiff"/></Relationships>
</file>

<file path=ppt/slides/_rels/slide1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64.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24.png"/></Relationships>
</file>

<file path=ppt/slides/_rels/slide16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24.xml"/></Relationships>
</file>

<file path=ppt/slides/_rels/slide166.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2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2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29.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7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24.xml"/></Relationships>
</file>

<file path=ppt/slides/_rels/slide17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24.xml"/></Relationships>
</file>

<file path=ppt/slides/_rels/slide177.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32.png"/></Relationships>
</file>

<file path=ppt/slides/_rels/slide17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24.xml"/></Relationships>
</file>

<file path=ppt/slides/_rels/slide179.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8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8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4.xml"/><Relationship Id="rId1" Type="http://schemas.openxmlformats.org/officeDocument/2006/relationships/slideLayout" Target="../slideLayouts/slideLayout253.xml"/><Relationship Id="rId4" Type="http://schemas.openxmlformats.org/officeDocument/2006/relationships/image" Target="../media/image136.jpeg"/></Relationships>
</file>

<file path=ppt/slides/_rels/slide18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606.xml"/><Relationship Id="rId4" Type="http://schemas.openxmlformats.org/officeDocument/2006/relationships/image" Target="../media/image138.png"/></Relationships>
</file>

<file path=ppt/slides/_rels/slide186.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39.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187.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140.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96.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13.png"/><Relationship Id="rId1" Type="http://schemas.openxmlformats.org/officeDocument/2006/relationships/slideLayout" Target="../slideLayouts/slideLayout236.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97.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14.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2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3.png"/><Relationship Id="rId1" Type="http://schemas.openxmlformats.org/officeDocument/2006/relationships/slideLayout" Target="../slideLayouts/slideLayout809.xml"/><Relationship Id="rId4" Type="http://schemas.openxmlformats.org/officeDocument/2006/relationships/image" Target="../media/image144.jpeg"/></Relationships>
</file>

<file path=ppt/slides/_rels/slide20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813.xml"/></Relationships>
</file>

<file path=ppt/slides/_rels/slide203.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4.xml"/></Relationships>
</file>

<file path=ppt/slides/_rels/slide206.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97.xml"/><Relationship Id="rId5" Type="http://schemas.openxmlformats.org/officeDocument/2006/relationships/image" Target="../media/image146.png"/><Relationship Id="rId4" Type="http://schemas.openxmlformats.org/officeDocument/2006/relationships/hyperlink" Target="https://people.inf.ethz.ch/omutlu/projects.htm" TargetMode="External"/></Relationships>
</file>

<file path=ppt/slides/_rels/slide207.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208.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11.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13.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12.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14.png"/></Relationships>
</file>

<file path=ppt/slides/_rels/slide213.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47.png"/></Relationships>
</file>

<file path=ppt/slides/_rels/slide214.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48.png"/></Relationships>
</file>

<file path=ppt/slides/_rels/slide215.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49.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48.png"/></Relationships>
</file>

<file path=ppt/slides/_rels/slide219.xml.rels><?xml version="1.0" encoding="UTF-8" standalone="yes"?>
<Relationships xmlns="http://schemas.openxmlformats.org/package/2006/relationships"><Relationship Id="rId8" Type="http://schemas.openxmlformats.org/officeDocument/2006/relationships/hyperlink" Target="https://www.youtube.com/watch?v=BJ87rZCGWU0&amp;list=PL5PHm2jkkXmidJOd59REog9jDnPDTG6IJ" TargetMode="External"/><Relationship Id="rId13" Type="http://schemas.openxmlformats.org/officeDocument/2006/relationships/hyperlink" Target="http://www.archive.ece.cmu.edu/~ece447/s14/doku.php?id=schedule" TargetMode="External"/><Relationship Id="rId18" Type="http://schemas.openxmlformats.org/officeDocument/2006/relationships/hyperlink" Target="https://www.youtube.com/playlist?list=PL5PHm2jkkXmgVhh8CHAu9N76TShJqfYDt" TargetMode="External"/><Relationship Id="rId26"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AJBmIaUneB0&amp;list=PL5Q2soXY2Zi_FRrloMa2fUYWPGiZUBQo2" TargetMode="External"/><Relationship Id="rId21" Type="http://schemas.openxmlformats.org/officeDocument/2006/relationships/hyperlink" Target="https://safari.ethz.ch/architecture/fall2018/doku.php?id=schedule" TargetMode="External"/><Relationship Id="rId7" Type="http://schemas.openxmlformats.org/officeDocument/2006/relationships/hyperlink" Target="https://www.youtube.com/playlist?list=PL5PHm2jkkXmgFdD9x7RsjQC4a8KQjmUkQ" TargetMode="External"/><Relationship Id="rId12" Type="http://schemas.openxmlformats.org/officeDocument/2006/relationships/hyperlink" Target="http://www.archive.ece.cmu.edu/~ece447/s15/doku.php?id=schedule" TargetMode="External"/><Relationship Id="rId17" Type="http://schemas.openxmlformats.org/officeDocument/2006/relationships/hyperlink" Target="https://www.youtube.com/playlist?list=PL5Q2soXY2Zi9OhoVQBXYFIZywZXCPl4M_" TargetMode="External"/><Relationship Id="rId25" Type="http://schemas.openxmlformats.org/officeDocument/2006/relationships/hyperlink" Target="http://www.ece.cmu.edu/~ece742/f12/doku.php?id=lectures" TargetMode="External"/><Relationship Id="rId2" Type="http://schemas.openxmlformats.org/officeDocument/2006/relationships/hyperlink" Target="https://www.youtube.com/watch?v=nA4T8sCPWtg&amp;list=PL5Q2soXY2Zi8J58xLKBNFQFHRO3GrXxA9" TargetMode="External"/><Relationship Id="rId16" Type="http://schemas.openxmlformats.org/officeDocument/2006/relationships/hyperlink" Target="https://www.youtube.com/watch?v=g3yH68hAaSk&amp;list=PL5Q2soXY2Zi9JXe3ywQMhylk_d5dI-TM7" TargetMode="External"/><Relationship Id="rId20" Type="http://schemas.openxmlformats.org/officeDocument/2006/relationships/hyperlink" Target="https://safari.ethz.ch/architecture/fall2019/doku.php?id=schedule" TargetMode="External"/><Relationship Id="rId1" Type="http://schemas.openxmlformats.org/officeDocument/2006/relationships/slideLayout" Target="../slideLayouts/slideLayout547.xml"/><Relationship Id="rId6" Type="http://schemas.openxmlformats.org/officeDocument/2006/relationships/hyperlink" Target="https://www.youtube.com/watch?v=zLP_X4wyHbY&amp;list=PL5PHm2jkkXmi5CxxI7b3JCL1TWybTDtKq" TargetMode="External"/><Relationship Id="rId11" Type="http://schemas.openxmlformats.org/officeDocument/2006/relationships/hyperlink" Target="https://safari.ethz.ch/digitaltechnik/spring2018/doku.php?id=schedule" TargetMode="External"/><Relationship Id="rId24" Type="http://schemas.openxmlformats.org/officeDocument/2006/relationships/hyperlink" Target="http://www.archive.ece.cmu.edu/~ece740/f13/doku.php?id=schedule" TargetMode="External"/><Relationship Id="rId5" Type="http://schemas.openxmlformats.org/officeDocument/2006/relationships/hyperlink" Target="https://www.youtube.com/watch?v=g7r16VYd544&amp;list=PL5Q2soXY2Zi-IXWTT7xoNYpst5-zdZQ6y" TargetMode="External"/><Relationship Id="rId15" Type="http://schemas.openxmlformats.org/officeDocument/2006/relationships/hyperlink" Target="https://www.youtube.com/watch?list=PL5Q2soXY2Zi-DyoI3HbqcdtUm9YWRR_z-&amp;v=UC_ROevjIuM" TargetMode="External"/><Relationship Id="rId23" Type="http://schemas.openxmlformats.org/officeDocument/2006/relationships/hyperlink" Target="http://www.archive.ece.cmu.edu/~ece740/f15/doku.php?id=schedule" TargetMode="External"/><Relationship Id="rId10" Type="http://schemas.openxmlformats.org/officeDocument/2006/relationships/hyperlink" Target="https://safari.ethz.ch/digitaltechnik/spring2020/doku.php?id=schedule" TargetMode="External"/><Relationship Id="rId19" Type="http://schemas.openxmlformats.org/officeDocument/2006/relationships/hyperlink" Target="https://www.youtube.com/playlist?list=PL5PHm2jkkXmgDN1PLwOY_tGtUlynnyV6D" TargetMode="External"/><Relationship Id="rId4" Type="http://schemas.openxmlformats.org/officeDocument/2006/relationships/hyperlink" Target="https://www.youtube.com/watch?v=PMJxcArLU1E&amp;list=PL5Q2soXY2Zi_QedyPWtRmFUJ2F8DdYP7l" TargetMode="External"/><Relationship Id="rId9" Type="http://schemas.openxmlformats.org/officeDocument/2006/relationships/hyperlink" Target="https://safari.ethz.ch/digitaltechnik/spring2019/doku.php?id=schedule" TargetMode="External"/><Relationship Id="rId14" Type="http://schemas.openxmlformats.org/officeDocument/2006/relationships/hyperlink" Target="http://www.archive.ece.cmu.edu/~ece447/s13/doku.php?id=schedule" TargetMode="External"/><Relationship Id="rId22" Type="http://schemas.openxmlformats.org/officeDocument/2006/relationships/hyperlink" Target="https://safari.ethz.ch/architecture/fall2017/doku.php?id=schedule" TargetMode="External"/><Relationship Id="rId27" Type="http://schemas.openxmlformats.org/officeDocument/2006/relationships/hyperlink" Target="http://users.ece.cmu.edu/~omutlu/acaces2013-memory.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8" Type="http://schemas.openxmlformats.org/officeDocument/2006/relationships/hyperlink" Target="https://safari.ethz.ch/architecture_seminar/fall2019/doku.php?id=schedule" TargetMode="External"/><Relationship Id="rId13" Type="http://schemas.openxmlformats.org/officeDocument/2006/relationships/hyperlink" Target="https://www.youtube.com/watch?v=-Yg1Ll9K30o&amp;list=PL5Q2soXY2Zi-hwiVCgcTgmnV3HH65QZnK" TargetMode="External"/><Relationship Id="rId18" Type="http://schemas.openxmlformats.org/officeDocument/2006/relationships/hyperlink" Target="https://www.youtube.com/watch?v=LD0ncRtXtDo&amp;list=PL5Q2soXY2Zi-HXxomthrpDpMJm05P6J9x" TargetMode="External"/><Relationship Id="rId3" Type="http://schemas.openxmlformats.org/officeDocument/2006/relationships/hyperlink" Target="https://www.youtube.com/watch?v=wB8iHMIeuaw&amp;list=PL5Q2soXY2Zi-RdBwDEIsq0pmsrHWEttz6" TargetMode="External"/><Relationship Id="rId21" Type="http://schemas.openxmlformats.org/officeDocument/2006/relationships/hyperlink" Target="https://www.youtube.com/playlist?list=PL5Q2soXY2Zi-IXWTT7xoNYpst5-zdZQ6y" TargetMode="External"/><Relationship Id="rId7" Type="http://schemas.openxmlformats.org/officeDocument/2006/relationships/hyperlink" Target="https://safari.ethz.ch/architecture_seminar/spring2020/doku.php?id=schedule" TargetMode="External"/><Relationship Id="rId12" Type="http://schemas.openxmlformats.org/officeDocument/2006/relationships/hyperlink" Target="https://www.youtube.com/watch?v=1RE5bkK4A-g&amp;list=PL5Q2soXY2Zi_aTU-FOVVc6SdYm2IF-ysX" TargetMode="External"/><Relationship Id="rId17" Type="http://schemas.openxmlformats.org/officeDocument/2006/relationships/hyperlink" Target="https://safari.ethz.ch/memory_systems/2018/doku.php?id=schedule" TargetMode="External"/><Relationship Id="rId2" Type="http://schemas.openxmlformats.org/officeDocument/2006/relationships/hyperlink" Target="http://users.ece.cmu.edu/~omutlu/acaces2013-memory.html" TargetMode="External"/><Relationship Id="rId16" Type="http://schemas.openxmlformats.org/officeDocument/2006/relationships/hyperlink" Target="https://safari.ethz.ch/memory_systems/TUWien2019/doku.php?id=schedule/" TargetMode="External"/><Relationship Id="rId20" Type="http://schemas.openxmlformats.org/officeDocument/2006/relationships/hyperlink" Target="https://safari.ethz.ch/memory_systems/ACACES2018/doku.php" TargetMode="External"/><Relationship Id="rId1" Type="http://schemas.openxmlformats.org/officeDocument/2006/relationships/slideLayout" Target="../slideLayouts/slideLayout547.xml"/><Relationship Id="rId6" Type="http://schemas.openxmlformats.org/officeDocument/2006/relationships/hyperlink" Target="https://www.youtube.com/watch?v=Vhydn-RLYXk&amp;list=PL5Q2soXY2Zi-R5gIzmy3SO7keDNnQ0b8v" TargetMode="External"/><Relationship Id="rId11" Type="http://schemas.openxmlformats.org/officeDocument/2006/relationships/hyperlink" Target="https://www.youtube.com/watch?v=K8F8pKYaQcc&amp;list=PL5Q2soXY2Zi-IymxXpH_9vlZCOeA7Yfn9" TargetMode="External"/><Relationship Id="rId5" Type="http://schemas.openxmlformats.org/officeDocument/2006/relationships/hyperlink" Target="https://www.youtube.com/playlist?list=PL5Q2soXY2Zi8OJwH_bn9UQqSF4wWYSzkp" TargetMode="External"/><Relationship Id="rId15" Type="http://schemas.openxmlformats.org/officeDocument/2006/relationships/hyperlink" Target="https://safari.ethz.ch/memory_systems/Perugia2019/doku.php?id=schedule" TargetMode="External"/><Relationship Id="rId10" Type="http://schemas.openxmlformats.org/officeDocument/2006/relationships/hyperlink" Target="https://safari.ethz.ch/architecture_seminar/fall2018/doku.php?id=schedule" TargetMode="External"/><Relationship Id="rId19" Type="http://schemas.openxmlformats.org/officeDocument/2006/relationships/hyperlink" Target="https://people.inf.ethz.ch/omutlu/acaces2013-memory.html" TargetMode="External"/><Relationship Id="rId4" Type="http://schemas.openxmlformats.org/officeDocument/2006/relationships/hyperlink" Target="https://www.youtube.com/watch?v=Rh5XynlJrSM&amp;list=PL5Q2soXY2Zi_22a-Br3hXr55hy7s3ZDwH" TargetMode="External"/><Relationship Id="rId9" Type="http://schemas.openxmlformats.org/officeDocument/2006/relationships/hyperlink" Target="https://safari.ethz.ch/architecture_seminar/spring2019/doku.php?id=schedule" TargetMode="External"/><Relationship Id="rId14" Type="http://schemas.openxmlformats.org/officeDocument/2006/relationships/hyperlink" Target="https://www.youtube.com/watch?v=bAcY6Lcp1Gs&amp;list=PL5Q2soXY2Zi_gntM55VoMlKlw7YrXOhbl" TargetMode="External"/></Relationships>
</file>

<file path=ppt/slides/_rels/slide221.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22.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151.png"/></Relationships>
</file>

<file path=ppt/slides/_rels/slide22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70.xml"/></Relationships>
</file>

<file path=ppt/slides/_rels/slide225.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www.youtube.com/onurmutlulectures" TargetMode="External"/></Relationships>
</file>

<file path=ppt/slides/_rels/slide226.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3.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55.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38.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235.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55.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38.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650.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650.xml"/></Relationships>
</file>

<file path=ppt/slides/_rels/slide23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50.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6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65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6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3.xml"/><Relationship Id="rId1" Type="http://schemas.openxmlformats.org/officeDocument/2006/relationships/slideLayout" Target="../slideLayouts/slideLayout67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85.xml"/></Relationships>
</file>

<file path=ppt/slides/_rels/slide24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2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85.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46.xml"/><Relationship Id="rId4" Type="http://schemas.openxmlformats.org/officeDocument/2006/relationships/image" Target="../media/image46.png"/></Relationships>
</file>

<file path=ppt/slides/_rels/slide25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4.xml"/><Relationship Id="rId1" Type="http://schemas.openxmlformats.org/officeDocument/2006/relationships/slideLayout" Target="../slideLayouts/slideLayout685.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52.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61.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hyperlink" Target="http://www.sigmetrics.org/sigmetrics2016/" TargetMode="External"/><Relationship Id="rId7" Type="http://schemas.openxmlformats.org/officeDocument/2006/relationships/image" Target="../media/image162.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255.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164.png"/></Relationships>
</file>

<file path=ppt/slides/_rels/slide256.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691.xml"/><Relationship Id="rId4" Type="http://schemas.openxmlformats.org/officeDocument/2006/relationships/image" Target="../media/image165.png"/></Relationships>
</file>

<file path=ppt/slides/_rels/slide257.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66.png"/></Relationships>
</file>

<file path=ppt/slides/_rels/slide258.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167.png"/></Relationships>
</file>

<file path=ppt/slides/_rels/slide259.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168.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7.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60.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hyperlink" Target="https://people.inf.ethz.ch/omutlu/pub/kim_isca12_talk.pptx" TargetMode="External"/></Relationships>
</file>

<file path=ppt/slides/_rels/slide261.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hyperlink" Target="http://users.ece.cmu.edu/~omutlu/pub/lee_hpca13_talk.pptx" TargetMode="External"/></Relationships>
</file>

<file path=ppt/slides/_rels/slide262.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hyperlink" Target="http://hpca22.site.ac.upc.edu/" TargetMode="External"/><Relationship Id="rId7" Type="http://schemas.openxmlformats.org/officeDocument/2006/relationships/image" Target="../media/image171.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263.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8.xml"/><Relationship Id="rId4" Type="http://schemas.openxmlformats.org/officeDocument/2006/relationships/image" Target="../media/image173.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265.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175.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74.emf"/><Relationship Id="rId5" Type="http://schemas.openxmlformats.org/officeDocument/2006/relationships/notesSlide" Target="../notesSlides/notesSlide35.xml"/><Relationship Id="rId4" Type="http://schemas.openxmlformats.org/officeDocument/2006/relationships/slideLayout" Target="../slideLayouts/slideLayout703.xml"/></Relationships>
</file>

<file path=ppt/slides/_rels/slide266.xml.rels><?xml version="1.0" encoding="UTF-8" standalone="yes"?>
<Relationships xmlns="http://schemas.openxmlformats.org/package/2006/relationships"><Relationship Id="rId8" Type="http://schemas.openxmlformats.org/officeDocument/2006/relationships/image" Target="../media/image177.emf"/><Relationship Id="rId3" Type="http://schemas.openxmlformats.org/officeDocument/2006/relationships/audio" Target="../media/media2.m4a"/><Relationship Id="rId7" Type="http://schemas.openxmlformats.org/officeDocument/2006/relationships/image" Target="../media/image174.emf"/><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76.emf"/><Relationship Id="rId5" Type="http://schemas.openxmlformats.org/officeDocument/2006/relationships/notesSlide" Target="../notesSlides/notesSlide36.xml"/><Relationship Id="rId4" Type="http://schemas.openxmlformats.org/officeDocument/2006/relationships/slideLayout" Target="../slideLayouts/slideLayout703.xml"/><Relationship Id="rId9" Type="http://schemas.openxmlformats.org/officeDocument/2006/relationships/image" Target="../media/image175.png"/></Relationships>
</file>

<file path=ppt/slides/_rels/slide267.xml.rels><?xml version="1.0" encoding="UTF-8" standalone="yes"?>
<Relationships xmlns="http://schemas.openxmlformats.org/package/2006/relationships"><Relationship Id="rId8" Type="http://schemas.openxmlformats.org/officeDocument/2006/relationships/image" Target="../media/image177.emf"/><Relationship Id="rId3" Type="http://schemas.openxmlformats.org/officeDocument/2006/relationships/audio" Target="../media/media3.m4a"/><Relationship Id="rId7" Type="http://schemas.openxmlformats.org/officeDocument/2006/relationships/image" Target="../media/image178.emf"/><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74.emf"/><Relationship Id="rId5" Type="http://schemas.openxmlformats.org/officeDocument/2006/relationships/notesSlide" Target="../notesSlides/notesSlide37.xml"/><Relationship Id="rId10" Type="http://schemas.openxmlformats.org/officeDocument/2006/relationships/image" Target="../media/image175.png"/><Relationship Id="rId4" Type="http://schemas.openxmlformats.org/officeDocument/2006/relationships/slideLayout" Target="../slideLayouts/slideLayout703.xml"/><Relationship Id="rId9" Type="http://schemas.openxmlformats.org/officeDocument/2006/relationships/image" Target="../media/image179.emf"/></Relationships>
</file>

<file path=ppt/slides/_rels/slide268.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audio" Target="../media/media4.m4a"/><Relationship Id="rId7" Type="http://schemas.openxmlformats.org/officeDocument/2006/relationships/notesSlide" Target="../notesSlides/notesSlide38.xm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slideLayout" Target="../slideLayouts/slideLayout703.xml"/><Relationship Id="rId11" Type="http://schemas.openxmlformats.org/officeDocument/2006/relationships/image" Target="../media/image179.emf"/><Relationship Id="rId5" Type="http://schemas.openxmlformats.org/officeDocument/2006/relationships/audio" Target="../media/media5.m4a"/><Relationship Id="rId10" Type="http://schemas.openxmlformats.org/officeDocument/2006/relationships/image" Target="../media/image177.emf"/><Relationship Id="rId4" Type="http://schemas.microsoft.com/office/2007/relationships/media" Target="../media/media5.m4a"/><Relationship Id="rId9" Type="http://schemas.openxmlformats.org/officeDocument/2006/relationships/image" Target="../media/image180.emf"/></Relationships>
</file>

<file path=ppt/slides/_rels/slide269.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75.png"/><Relationship Id="rId5" Type="http://schemas.openxmlformats.org/officeDocument/2006/relationships/notesSlide" Target="../notesSlides/notesSlide39.xml"/><Relationship Id="rId4" Type="http://schemas.openxmlformats.org/officeDocument/2006/relationships/slideLayout" Target="../slideLayouts/slideLayout703.xml"/></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48.png"/></Relationships>
</file>

<file path=ppt/slides/_rels/slide270.xml.rels><?xml version="1.0" encoding="UTF-8" standalone="yes"?>
<Relationships xmlns="http://schemas.openxmlformats.org/package/2006/relationships"><Relationship Id="rId8" Type="http://schemas.openxmlformats.org/officeDocument/2006/relationships/hyperlink" Target="https://people.inf.ethz.ch/omutlu/pub/CROW-DRAM-substrate-for-performance-energy-reliability_isca19-poster.pptx" TargetMode="External"/><Relationship Id="rId13" Type="http://schemas.openxmlformats.org/officeDocument/2006/relationships/image" Target="../media/image173.png"/><Relationship Id="rId3" Type="http://schemas.openxmlformats.org/officeDocument/2006/relationships/hyperlink" Target="http://iscaconf.org/isca2019/" TargetMode="External"/><Relationship Id="rId7" Type="http://schemas.openxmlformats.org/officeDocument/2006/relationships/hyperlink" Target="https://people.inf.ethz.ch/omutlu/pub/CROW-DRAM-substrate-for-performance-energy-reliability_isca19-lightning-talk.pdf" TargetMode="External"/><Relationship Id="rId12" Type="http://schemas.openxmlformats.org/officeDocument/2006/relationships/hyperlink" Target="https://github.com/CMU-SAFARI/CROW"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8.xml"/><Relationship Id="rId6" Type="http://schemas.openxmlformats.org/officeDocument/2006/relationships/hyperlink" Target="https://people.inf.ethz.ch/omutlu/pub/CROW-DRAM-substrate-for-performance-energy-reliability_isca19-lightning-talk.pptx" TargetMode="External"/><Relationship Id="rId11" Type="http://schemas.openxmlformats.org/officeDocument/2006/relationships/hyperlink" Target="https://www.youtube.com/watch?v=FckbkwW1u_E" TargetMode="External"/><Relationship Id="rId5" Type="http://schemas.openxmlformats.org/officeDocument/2006/relationships/hyperlink" Target="https://people.inf.ethz.ch/omutlu/pub/CROW-DRAM-substrate-for-performance-energy-reliability_isca19-talk.pdf" TargetMode="External"/><Relationship Id="rId10" Type="http://schemas.openxmlformats.org/officeDocument/2006/relationships/hyperlink" Target="https://www.youtube.com/watch?v=8Ml5sz63Jbc" TargetMode="External"/><Relationship Id="rId4" Type="http://schemas.openxmlformats.org/officeDocument/2006/relationships/hyperlink" Target="https://people.inf.ethz.ch/omutlu/pub/CROW-DRAM-substrate-for-performance-energy-reliability_isca19-talk.pptx" TargetMode="External"/><Relationship Id="rId9" Type="http://schemas.openxmlformats.org/officeDocument/2006/relationships/hyperlink" Target="https://people.inf.ethz.ch/omutlu/pub/CROW-DRAM-substrate-for-performance-energy-reliability_isca19-poster.pdf" TargetMode="External"/></Relationships>
</file>

<file path=ppt/slides/_rels/slide271.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8.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181.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27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0.xml"/><Relationship Id="rId1" Type="http://schemas.openxmlformats.org/officeDocument/2006/relationships/slideLayout" Target="../slideLayouts/slideLayout604.xml"/><Relationship Id="rId5" Type="http://schemas.openxmlformats.org/officeDocument/2006/relationships/image" Target="../media/image184.jpeg"/><Relationship Id="rId4" Type="http://schemas.openxmlformats.org/officeDocument/2006/relationships/image" Target="../media/image183.jpeg"/></Relationships>
</file>

<file path=ppt/slides/_rels/slide27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1.xml"/><Relationship Id="rId1" Type="http://schemas.openxmlformats.org/officeDocument/2006/relationships/slideLayout" Target="../slideLayouts/slideLayout606.xml"/></Relationships>
</file>

<file path=ppt/slides/_rels/slide27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2.xml"/><Relationship Id="rId1" Type="http://schemas.openxmlformats.org/officeDocument/2006/relationships/slideLayout" Target="../slideLayouts/slideLayout606.xml"/></Relationships>
</file>

<file path=ppt/slides/_rels/slide27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3.xml"/><Relationship Id="rId1" Type="http://schemas.openxmlformats.org/officeDocument/2006/relationships/slideLayout" Target="../slideLayouts/slideLayout606.xml"/></Relationships>
</file>

<file path=ppt/slides/_rels/slide27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4.xml"/><Relationship Id="rId1" Type="http://schemas.openxmlformats.org/officeDocument/2006/relationships/slideLayout" Target="../slideLayouts/slideLayout606.xml"/><Relationship Id="rId4" Type="http://schemas.openxmlformats.org/officeDocument/2006/relationships/image" Target="../media/image186.png"/></Relationships>
</file>

<file path=ppt/slides/_rels/slide278.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8.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181.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82.xml"/></Relationships>
</file>

<file path=ppt/slides/_rels/slide280.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188.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281.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hyperlink" Target="http://users.ece.cmu.edu/~omutlu/pub/liu_isca12_talk.pdf" TargetMode="External"/></Relationships>
</file>

<file path=ppt/slides/_rels/slide282.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283.xml.rels><?xml version="1.0" encoding="UTF-8" standalone="yes"?>
<Relationships xmlns="http://schemas.openxmlformats.org/package/2006/relationships"><Relationship Id="rId8" Type="http://schemas.openxmlformats.org/officeDocument/2006/relationships/hyperlink" Target="https://github.com/CMU-SAFARI/VAMPIRE" TargetMode="External"/><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VAMPIRE-DRAM-power-characterization-and-modeling_sigmetrics18-talk.pdf" TargetMode="External"/><Relationship Id="rId2" Type="http://schemas.openxmlformats.org/officeDocument/2006/relationships/hyperlink" Target="https://people.inf.ethz.ch/omutlu/pub/VAMPIRE-DRAM-power-characterization-and-modeling_sigmetrics18_pomacs18-twocolumn.pdf" TargetMode="External"/><Relationship Id="rId1" Type="http://schemas.openxmlformats.org/officeDocument/2006/relationships/slideLayout" Target="../slideLayouts/slideLayout638.xml"/><Relationship Id="rId6" Type="http://schemas.openxmlformats.org/officeDocument/2006/relationships/hyperlink" Target="https://people.inf.ethz.ch/omutlu/pub/VAMPIRE-DRAM-power-characterization-and-modeling_sigmetrics18-talk.pptx" TargetMode="External"/><Relationship Id="rId5" Type="http://schemas.openxmlformats.org/officeDocument/2006/relationships/hyperlink" Target="https://people.inf.ethz.ch/omutlu/pub/VAMPIRE-DRAM-power-characterization-and-modeling_sigmetrics18_pomacs18.pdf" TargetMode="External"/><Relationship Id="rId4" Type="http://schemas.openxmlformats.org/officeDocument/2006/relationships/hyperlink" Target="https://people.inf.ethz.ch/omutlu/pub/VAMPIRE-DRAM-power-characterization-and-modeling_sigmetrics18-abstract.pdf" TargetMode="External"/><Relationship Id="rId9" Type="http://schemas.openxmlformats.org/officeDocument/2006/relationships/image" Target="../media/image190.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638.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638.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4.xml"/></Relationships>
</file>

<file path=ppt/slides/_rels/slide287.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751.xml"/></Relationships>
</file>

<file path=ppt/slides/_rels/slide2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arxiv.org/pdf/1905.09822.pdf" TargetMode="External"/><Relationship Id="rId1" Type="http://schemas.openxmlformats.org/officeDocument/2006/relationships/slideLayout" Target="../slideLayouts/slideLayout762.xml"/></Relationships>
</file>

<file path=ppt/slides/_rels/slide28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51.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627.xml"/><Relationship Id="rId4" Type="http://schemas.openxmlformats.org/officeDocument/2006/relationships/image" Target="../media/image51.jpg"/></Relationships>
</file>

<file path=ppt/slides/_rels/slide29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3.xml"/></Relationships>
</file>

<file path=ppt/slides/_rels/slide29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3.xml"/></Relationships>
</file>

<file path=ppt/slides/_rels/slide29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97.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299.xml.rels><?xml version="1.0" encoding="UTF-8" standalone="yes"?>
<Relationships xmlns="http://schemas.openxmlformats.org/package/2006/relationships"><Relationship Id="rId2" Type="http://schemas.openxmlformats.org/officeDocument/2006/relationships/image" Target="../media/image195.tif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4.png"/></Relationships>
</file>

<file path=ppt/slides/_rels/slide30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512.xml"/></Relationships>
</file>

<file path=ppt/slides/_rels/slide301.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51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39.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39.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616.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616.xml"/></Relationships>
</file>

<file path=ppt/slides/_rels/slide306.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616.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15.xml"/></Relationships>
</file>

<file path=ppt/slides/_rels/slide30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36.xml"/></Relationships>
</file>

<file path=ppt/slides/_rels/slide30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1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36.xml"/><Relationship Id="rId4" Type="http://schemas.openxmlformats.org/officeDocument/2006/relationships/image" Target="../media/image200.png"/></Relationships>
</file>

<file path=ppt/slides/_rels/slide31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73.xml"/></Relationships>
</file>

<file path=ppt/slides/_rels/slide31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73.xml"/></Relationships>
</file>

<file path=ppt/slides/_rels/slide31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36.xml"/></Relationships>
</file>

<file path=ppt/slides/_rels/slide31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36.xml"/></Relationships>
</file>

<file path=ppt/slides/_rels/slide31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773.xml"/></Relationships>
</file>

<file path=ppt/slides/_rels/slide31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85.xml"/></Relationships>
</file>

<file path=ppt/slides/_rels/slide31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31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73.xml"/></Relationships>
</file>

<file path=ppt/slides/_rels/slide31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73.xml"/></Relationships>
</file>

<file path=ppt/slides/_rels/slide32.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55.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6.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13.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326.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4.xml"/></Relationships>
</file>

<file path=ppt/slides/_rels/slide34.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2.xml"/><Relationship Id="rId5" Type="http://schemas.openxmlformats.org/officeDocument/2006/relationships/image" Target="../media/image58.png"/><Relationship Id="rId4" Type="http://schemas.openxmlformats.org/officeDocument/2006/relationships/hyperlink" Target="http://users.ece.cmu.edu/~omutlu/pub/liu_isca12_talk.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12.xml"/><Relationship Id="rId6" Type="http://schemas.openxmlformats.org/officeDocument/2006/relationships/image" Target="../media/image59.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716.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16.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716.xml"/><Relationship Id="rId6" Type="http://schemas.openxmlformats.org/officeDocument/2006/relationships/image" Target="../media/image62.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716.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63.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64.png"/><Relationship Id="rId1" Type="http://schemas.openxmlformats.org/officeDocument/2006/relationships/slideLayout" Target="../slideLayouts/slideLayout512.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github.com/CMU-SAFARI/EINSim" TargetMode="External"/><Relationship Id="rId3" Type="http://schemas.openxmlformats.org/officeDocument/2006/relationships/hyperlink" Target="http://2019.dsn.org/" TargetMode="External"/><Relationship Id="rId7" Type="http://schemas.openxmlformats.org/officeDocument/2006/relationships/hyperlink" Target="https://www.youtube.com/watch?v=YGWXRecr5QY" TargetMode="External"/><Relationship Id="rId2" Type="http://schemas.openxmlformats.org/officeDocument/2006/relationships/hyperlink" Target="https://people.inf.ethz.ch/omutlu/pub/EIN-understanding-and-modeling-in-DRAM-ECC_dsn19.pdf" TargetMode="External"/><Relationship Id="rId1" Type="http://schemas.openxmlformats.org/officeDocument/2006/relationships/slideLayout" Target="../slideLayouts/slideLayout638.xml"/><Relationship Id="rId6" Type="http://schemas.openxmlformats.org/officeDocument/2006/relationships/hyperlink" Target="https://youtu.be/_jYor0EQ16M" TargetMode="External"/><Relationship Id="rId5" Type="http://schemas.openxmlformats.org/officeDocument/2006/relationships/hyperlink" Target="https://people.inf.ethz.ch/omutlu/pub/EIN-understanding-and-modeling-in-DRAM-ECC_dsn19-talk.pdf" TargetMode="External"/><Relationship Id="rId4" Type="http://schemas.openxmlformats.org/officeDocument/2006/relationships/hyperlink" Target="https://people.inf.ethz.ch/omutlu/pub/EIN-understanding-and-modeling-in-DRAM-ECC_dsn19-talk.pptx" TargetMode="External"/><Relationship Id="rId9"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60.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6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236.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8.png"/><Relationship Id="rId1" Type="http://schemas.openxmlformats.org/officeDocument/2006/relationships/slideLayout" Target="../slideLayouts/slideLayout236.xml"/><Relationship Id="rId6" Type="http://schemas.openxmlformats.org/officeDocument/2006/relationships/image" Target="../media/image39.tiff"/><Relationship Id="rId5" Type="http://schemas.openxmlformats.org/officeDocument/2006/relationships/image" Target="../media/image41.jpeg"/><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6.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36.xml"/></Relationships>
</file>

<file path=ppt/slides/_rels/slide59.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74.tiff"/><Relationship Id="rId4" Type="http://schemas.openxmlformats.org/officeDocument/2006/relationships/hyperlink" Target="https://people.inf.ethz.ch/omutlu/pub/mutlu_hpca03_talk.pdf"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36.xml"/></Relationships>
</file>

<file path=ppt/slides/_rels/slide61.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2.tiff"/></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72.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8.xml"/></Relationships>
</file>

<file path=ppt/slides/_rels/slide7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78.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80.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28.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85.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79.xml"/></Relationships>
</file>

<file path=ppt/slides/_rels/slide86.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4.tif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32.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3.emf"/></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91.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95.png"/><Relationship Id="rId4" Type="http://schemas.openxmlformats.org/officeDocument/2006/relationships/image" Target="../media/image9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11 August 2020</a:t>
            </a:r>
          </a:p>
          <a:p>
            <a:r>
              <a:rPr lang="en-US" sz="2200" dirty="0"/>
              <a:t>VLSI-TSA/DAT Keynote Talk</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077072"/>
            <a:ext cx="9144000" cy="2235200"/>
          </a:xfrm>
          <a:prstGeom prst="rect">
            <a:avLst/>
          </a:prstGeom>
        </p:spPr>
      </p:pic>
    </p:spTree>
    <p:extLst>
      <p:ext uri="{BB962C8B-B14F-4D97-AF65-F5344CB8AC3E}">
        <p14:creationId xmlns:p14="http://schemas.microsoft.com/office/powerpoint/2010/main" val="67774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707784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2180884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7758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hlinkClick r:id="rId2"/>
              </a:rPr>
              <a:t>"Google Workloads for Consumer Devices: Mitigating Data Movement Bottlenecks"</a:t>
            </a:r>
            <a:br>
              <a:rPr lang="en-US" sz="1700" dirty="0"/>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2470500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9864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365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076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749025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75985037"/>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54524826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272458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5906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35216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9904614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408894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88445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166648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 (I)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75887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Schedule Code? (II)</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60879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How to Schedule Code? (III)</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1832554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465831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943736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15532348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29000"/>
            <a:ext cx="9144000" cy="2854424"/>
          </a:xfrm>
          <a:prstGeom prst="rect">
            <a:avLst/>
          </a:prstGeom>
        </p:spPr>
      </p:pic>
    </p:spTree>
    <p:extLst>
      <p:ext uri="{BB962C8B-B14F-4D97-AF65-F5344CB8AC3E}">
        <p14:creationId xmlns:p14="http://schemas.microsoft.com/office/powerpoint/2010/main" val="253385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2236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a:t>
            </a:r>
            <a:r>
              <a:rPr lang="en-US" sz="2000" u="sng" dirty="0"/>
              <a:t>Onur Mutlu</a:t>
            </a:r>
            <a:r>
              <a:rPr lang="en-US" sz="2000" dirty="0"/>
              <a:t>,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437112"/>
            <a:ext cx="9144000" cy="1573967"/>
          </a:xfrm>
          <a:prstGeom prst="rect">
            <a:avLst/>
          </a:prstGeom>
        </p:spPr>
      </p:pic>
    </p:spTree>
    <p:extLst>
      <p:ext uri="{BB962C8B-B14F-4D97-AF65-F5344CB8AC3E}">
        <p14:creationId xmlns:p14="http://schemas.microsoft.com/office/powerpoint/2010/main" val="179982943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154</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155</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174</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175</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176</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177</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179</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18</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5856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185</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hlinkClick r:id="rId2"/>
              </a:rPr>
              <a:t>"SMASH: Co-designing Software Compression and Hardware-Accelerated Indexing for Efficient Sparse Matrix Operations"</a:t>
            </a:r>
            <a:br>
              <a:rPr lang="en-US" sz="1800" dirty="0"/>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fld id="{323594FA-E141-4234-AE05-360401972BE7}" type="slidenum">
              <a:rPr lang="en-US" altLang="en-US" smtClean="0"/>
              <a:pPr/>
              <a:t>187</a:t>
            </a:fld>
            <a:endParaRPr lang="en-US" altLang="en-US"/>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29016720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19</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19613925"/>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301186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087453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485311" y="1008035"/>
            <a:ext cx="8173380"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mn-ea"/>
                <a:cs typeface="Arial"/>
                <a:sym typeface="Arial"/>
              </a:rPr>
              <a:t>33 </a:t>
            </a:r>
            <a:r>
              <a:rPr kumimoji="0" lang="en-US" sz="1400" b="0" i="0" u="none" strike="noStrike" kern="0" cap="none" spc="0" normalizeH="0" baseline="0" noProof="0" dirty="0">
                <a:ln>
                  <a:noFill/>
                </a:ln>
                <a:solidFill>
                  <a:srgbClr val="0000FF"/>
                </a:solidFill>
                <a:effectLst/>
                <a:uLnTx/>
                <a:uFillTx/>
                <a:latin typeface="Arial"/>
                <a:ea typeface="+mn-ea"/>
                <a:cs typeface="Arial"/>
                <a:sym typeface="Wingdings" pitchFamily="2" charset="2"/>
              </a:rPr>
              <a:t> </a:t>
            </a:r>
            <a:r>
              <a:rPr kumimoji="0" lang="en-US" sz="1400" b="0" i="0" u="none" strike="noStrike" kern="0" cap="none" spc="0" normalizeH="0" baseline="0" noProof="0" dirty="0">
                <a:ln>
                  <a:noFill/>
                </a:ln>
                <a:solidFill>
                  <a:srgbClr val="0000FF"/>
                </a:solidFill>
                <a:effectLst/>
                <a:uLnTx/>
                <a:uFillTx/>
                <a:latin typeface="Arial"/>
                <a:ea typeface="+mn-ea"/>
                <a:cs typeface="Arial"/>
                <a:sym typeface="Arial"/>
              </a:rPr>
              <a:t>= 1 Professor, 2 Lecturers &amp; Senior Researchers, 3 Senior Researchers, 12 PhD Students,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mn-ea"/>
                <a:cs typeface="Arial"/>
                <a:sym typeface="Arial"/>
              </a:rPr>
              <a:t>5 Masters, 8 PhD/Bachelors Interns, 2 Admins </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mn-ea"/>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6253145" y="6372037"/>
            <a:ext cx="1786066" cy="307777"/>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w="0"/>
                <a:solidFill>
                  <a:srgbClr val="CC9900"/>
                </a:solidFill>
                <a:effectLst>
                  <a:outerShdw blurRad="38100" dist="25400" dir="5400000" algn="ctr" rotWithShape="0">
                    <a:srgbClr val="6E747A">
                      <a:alpha val="43000"/>
                    </a:srgbClr>
                  </a:outerShdw>
                </a:effectLst>
                <a:uLnTx/>
                <a:uFillTx/>
                <a:latin typeface="Arial"/>
                <a:ea typeface="+mn-ea"/>
                <a:cs typeface="Apple Chancery" panose="03020702040506060504" pitchFamily="66" charset="-79"/>
                <a:sym typeface="Arial"/>
                <a:hlinkClick r:id="" action="ppaction://noaction">
                  <a:extLst>
                    <a:ext uri="{A12FA001-AC4F-418D-AE19-62706E023703}">
                      <ahyp:hlinkClr xmlns:ahyp="http://schemas.microsoft.com/office/drawing/2018/hyperlinkcolor" val="tx"/>
                    </a:ext>
                  </a:extLst>
                </a:hlinkClick>
              </a:rPr>
              <a:t>https://safari.ethz.ch</a:t>
            </a:r>
            <a:endParaRPr kumimoji="0" lang="en-US" sz="1400" b="0" i="0" u="none" strike="noStrike" kern="0" cap="none" spc="0" normalizeH="0" baseline="0" noProof="0" dirty="0">
              <a:ln w="0"/>
              <a:solidFill>
                <a:srgbClr val="CC9900"/>
              </a:solidFill>
              <a:effectLst>
                <a:outerShdw blurRad="38100" dist="25400" dir="5400000" algn="ctr" rotWithShape="0">
                  <a:srgbClr val="6E747A">
                    <a:alpha val="43000"/>
                  </a:srgbClr>
                </a:outerShdw>
              </a:effectLst>
              <a:uLnTx/>
              <a:uFillTx/>
              <a:latin typeface="Arial"/>
              <a:ea typeface="+mn-ea"/>
              <a:cs typeface="Apple Chancery" panose="03020702040506060504" pitchFamily="66" charset="-79"/>
              <a:sym typeface="Arial"/>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SAFARI Research Group</a:t>
            </a:r>
          </a:p>
        </p:txBody>
      </p:sp>
    </p:spTree>
    <p:extLst>
      <p:ext uri="{BB962C8B-B14F-4D97-AF65-F5344CB8AC3E}">
        <p14:creationId xmlns:p14="http://schemas.microsoft.com/office/powerpoint/2010/main" val="1979388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hlinkClick r:id="rId2"/>
              </a:rPr>
              <a:t>https://safari.ethz.ch/safari-newsletter-april-2020/</a:t>
            </a:r>
            <a:endParaRPr lang="en-US" dirty="0"/>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11 August 2020</a:t>
            </a:r>
          </a:p>
          <a:p>
            <a:r>
              <a:rPr lang="en-US" sz="2200" dirty="0"/>
              <a:t>VLSI-TSA/DAT Keynote Talk</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6793137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A Bit About Myself</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84940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Related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1097583"/>
            <a:ext cx="8915400" cy="5267672"/>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11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11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11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11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13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21638722"/>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4236760"/>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90413089"/>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17517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Digital Design &amp; Computer Architecture Course Lecture Videos</a:t>
            </a:r>
            <a:r>
              <a:rPr lang="en-US" b="1" dirty="0"/>
              <a:t> (</a:t>
            </a:r>
            <a:r>
              <a:rPr lang="en-US" b="1" dirty="0">
                <a:hlinkClick r:id="rId3"/>
              </a:rPr>
              <a:t>2020</a:t>
            </a:r>
            <a:r>
              <a:rPr lang="en-US" b="1" dirty="0"/>
              <a:t>, </a:t>
            </a:r>
            <a:r>
              <a:rPr lang="en-US" b="1" dirty="0">
                <a:hlinkClick r:id="rId2"/>
              </a:rPr>
              <a:t>2019</a:t>
            </a:r>
            <a:r>
              <a:rPr lang="en-US" b="1" dirty="0"/>
              <a:t>, </a:t>
            </a:r>
            <a:r>
              <a:rPr lang="en-US" b="1" dirty="0">
                <a:hlinkClick r:id="rId4"/>
              </a:rPr>
              <a:t>2018</a:t>
            </a:r>
            <a:r>
              <a:rPr lang="en-US" b="1" dirty="0"/>
              <a:t>, </a:t>
            </a:r>
            <a:r>
              <a:rPr lang="en-US" b="1" dirty="0">
                <a:hlinkClick r:id="rId5"/>
              </a:rPr>
              <a:t>2017</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r>
              <a:rPr lang="en-US" b="1" dirty="0">
                <a:hlinkClick r:id="rId9"/>
              </a:rPr>
              <a:t>Undergraduate Digital Design &amp; Computer Architecture Course Materials</a:t>
            </a:r>
            <a:r>
              <a:rPr lang="en-US" b="1" dirty="0"/>
              <a:t> (</a:t>
            </a:r>
            <a:r>
              <a:rPr lang="en-US" b="1" dirty="0">
                <a:hlinkClick r:id="rId10"/>
              </a:rPr>
              <a:t>2020</a:t>
            </a:r>
            <a:r>
              <a:rPr lang="en-US" b="1" dirty="0"/>
              <a:t>, </a:t>
            </a:r>
            <a:r>
              <a:rPr lang="en-US" b="1" dirty="0">
                <a:hlinkClick r:id="rId9"/>
              </a:rPr>
              <a:t>2019</a:t>
            </a:r>
            <a:r>
              <a:rPr lang="en-US" b="1" dirty="0"/>
              <a:t>, </a:t>
            </a:r>
            <a:r>
              <a:rPr lang="en-US" b="1" dirty="0">
                <a:hlinkClick r:id="rId11"/>
              </a:rPr>
              <a:t>2018</a:t>
            </a:r>
            <a:r>
              <a:rPr lang="en-US" b="1" dirty="0"/>
              <a:t>, </a:t>
            </a:r>
            <a:r>
              <a:rPr lang="en-US" b="1" dirty="0">
                <a:hlinkClick r:id="rId12"/>
              </a:rPr>
              <a:t>2015</a:t>
            </a:r>
            <a:r>
              <a:rPr lang="en-US" b="1" dirty="0"/>
              <a:t>, </a:t>
            </a:r>
            <a:r>
              <a:rPr lang="en-US" b="1" dirty="0">
                <a:hlinkClick r:id="rId13"/>
              </a:rPr>
              <a:t>2014</a:t>
            </a:r>
            <a:r>
              <a:rPr lang="en-US" b="1" dirty="0"/>
              <a:t>, </a:t>
            </a:r>
            <a:r>
              <a:rPr lang="en-US" b="1" dirty="0">
                <a:hlinkClick r:id="rId14"/>
              </a:rPr>
              <a:t>2013</a:t>
            </a:r>
            <a:r>
              <a:rPr lang="en-US" b="1" dirty="0"/>
              <a:t>)</a:t>
            </a:r>
            <a:endParaRPr lang="en-US" sz="1500" b="1" dirty="0">
              <a:hlinkClick r:id="" action="ppaction://noaction"/>
            </a:endParaRPr>
          </a:p>
          <a:p>
            <a:endParaRPr lang="en-US" sz="1500" b="1" dirty="0">
              <a:hlinkClick r:id="" action="ppaction://noaction"/>
            </a:endParaRPr>
          </a:p>
          <a:p>
            <a:r>
              <a:rPr lang="en-US" b="1" dirty="0">
                <a:hlinkClick r:id="rId15"/>
              </a:rPr>
              <a:t>Graduate Computer Architecture Course Lecture Videos</a:t>
            </a:r>
            <a:r>
              <a:rPr lang="en-US" b="1" dirty="0"/>
              <a:t> (</a:t>
            </a:r>
            <a:r>
              <a:rPr lang="en-US" b="1" dirty="0">
                <a:hlinkClick r:id="rId15"/>
              </a:rPr>
              <a:t>2019</a:t>
            </a:r>
            <a:r>
              <a:rPr lang="en-US" b="1" dirty="0"/>
              <a:t>, </a:t>
            </a:r>
            <a:r>
              <a:rPr lang="en-US" b="1" dirty="0">
                <a:hlinkClick r:id="rId16"/>
              </a:rPr>
              <a:t>2018</a:t>
            </a:r>
            <a:r>
              <a:rPr lang="en-US" b="1" dirty="0"/>
              <a:t>, </a:t>
            </a:r>
            <a:r>
              <a:rPr lang="en-US" b="1" dirty="0">
                <a:hlinkClick r:id="rId17"/>
              </a:rPr>
              <a:t>2017</a:t>
            </a:r>
            <a:r>
              <a:rPr lang="en-US" b="1" dirty="0"/>
              <a:t>, </a:t>
            </a:r>
            <a:r>
              <a:rPr lang="en-US" b="1" dirty="0">
                <a:hlinkClick r:id="rId18"/>
              </a:rPr>
              <a:t>2015</a:t>
            </a:r>
            <a:r>
              <a:rPr lang="en-US" b="1" dirty="0"/>
              <a:t>, </a:t>
            </a:r>
            <a:r>
              <a:rPr lang="en-US" b="1" dirty="0">
                <a:hlinkClick r:id="rId19"/>
              </a:rPr>
              <a:t>2013</a:t>
            </a:r>
            <a:r>
              <a:rPr lang="en-US" b="1" dirty="0"/>
              <a:t>)</a:t>
            </a:r>
          </a:p>
          <a:p>
            <a:r>
              <a:rPr lang="en-US" b="1" dirty="0">
                <a:hlinkClick r:id="rId20"/>
              </a:rPr>
              <a:t>Graduate Computer Architecture Course Materials</a:t>
            </a:r>
            <a:r>
              <a:rPr lang="en-US" b="1" dirty="0"/>
              <a:t> (</a:t>
            </a:r>
            <a:r>
              <a:rPr lang="en-US" b="1" dirty="0">
                <a:hlinkClick r:id="rId20"/>
              </a:rPr>
              <a:t>2019</a:t>
            </a:r>
            <a:r>
              <a:rPr lang="en-US" b="1" dirty="0"/>
              <a:t>, </a:t>
            </a:r>
            <a:r>
              <a:rPr lang="en-US" b="1" dirty="0">
                <a:hlinkClick r:id="rId21"/>
              </a:rPr>
              <a:t>2018</a:t>
            </a:r>
            <a:r>
              <a:rPr lang="en-US" b="1" dirty="0"/>
              <a:t>, </a:t>
            </a:r>
            <a:r>
              <a:rPr lang="en-US" b="1" dirty="0">
                <a:hlinkClick r:id="rId22"/>
              </a:rPr>
              <a:t>2017</a:t>
            </a:r>
            <a:r>
              <a:rPr lang="en-US" b="1" dirty="0"/>
              <a:t>, </a:t>
            </a:r>
            <a:r>
              <a:rPr lang="en-US" b="1" dirty="0">
                <a:hlinkClick r:id="rId23"/>
              </a:rPr>
              <a:t>2015</a:t>
            </a:r>
            <a:r>
              <a:rPr lang="en-US" b="1" dirty="0"/>
              <a:t>, </a:t>
            </a:r>
            <a:r>
              <a:rPr lang="en-US" b="1" dirty="0">
                <a:hlinkClick r:id="rId24"/>
              </a:rPr>
              <a:t>2013</a:t>
            </a:r>
            <a:r>
              <a:rPr lang="en-US" b="1" dirty="0"/>
              <a:t>)</a:t>
            </a:r>
          </a:p>
          <a:p>
            <a:pPr marL="0" indent="0">
              <a:buNone/>
            </a:pPr>
            <a:endParaRPr lang="en-US" sz="1500" b="1" dirty="0">
              <a:hlinkClick r:id="" action="ppaction://noaction"/>
            </a:endParaRPr>
          </a:p>
          <a:p>
            <a:r>
              <a:rPr lang="en-US" b="1" dirty="0">
                <a:hlinkClick r:id="rId25"/>
              </a:rPr>
              <a:t>Parallel Computer Architecture Course Materials</a:t>
            </a:r>
            <a:r>
              <a:rPr lang="en-US" b="1" dirty="0"/>
              <a:t> (</a:t>
            </a:r>
            <a:r>
              <a:rPr lang="en-US" b="1" dirty="0">
                <a:hlinkClick r:id="rId26"/>
              </a:rPr>
              <a:t>Lecture Videos</a:t>
            </a:r>
            <a:r>
              <a:rPr lang="en-US" b="1" dirty="0"/>
              <a:t>)</a:t>
            </a:r>
          </a:p>
          <a:p>
            <a:endParaRPr lang="en-US" sz="1200" b="1" dirty="0">
              <a:hlinkClick r:id="rId2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5673877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Seminar in Computer Architecture Course Lecture Videos</a:t>
            </a:r>
            <a:r>
              <a:rPr lang="en-US" b="1" dirty="0"/>
              <a:t> (</a:t>
            </a:r>
            <a:r>
              <a:rPr lang="en-US" b="1" dirty="0">
                <a:hlinkClick r:id="rId3"/>
              </a:rPr>
              <a:t>Spring 2020</a:t>
            </a:r>
            <a:r>
              <a:rPr lang="en-US" b="1" dirty="0"/>
              <a:t>, </a:t>
            </a:r>
            <a:r>
              <a:rPr lang="en-US" b="1" dirty="0">
                <a:hlinkClick r:id="rId4"/>
              </a:rPr>
              <a:t>Fall 2019</a:t>
            </a:r>
            <a:r>
              <a:rPr lang="en-US" b="1" dirty="0"/>
              <a:t>, </a:t>
            </a:r>
            <a:r>
              <a:rPr lang="en-US" b="1" dirty="0">
                <a:hlinkClick r:id="rId5"/>
              </a:rPr>
              <a:t>Spring 2019</a:t>
            </a:r>
            <a:r>
              <a:rPr lang="en-US" b="1" dirty="0"/>
              <a:t>, </a:t>
            </a:r>
            <a:r>
              <a:rPr lang="en-US" b="1" dirty="0">
                <a:hlinkClick r:id="rId6"/>
              </a:rPr>
              <a:t>2018</a:t>
            </a:r>
            <a:r>
              <a:rPr lang="en-US" b="1" dirty="0"/>
              <a:t>)</a:t>
            </a:r>
          </a:p>
          <a:p>
            <a:r>
              <a:rPr lang="en-US" b="1" dirty="0">
                <a:hlinkClick r:id="rId7"/>
              </a:rPr>
              <a:t>Seminar in Computer Architecture Course Materials</a:t>
            </a:r>
            <a:r>
              <a:rPr lang="en-US" b="1" dirty="0"/>
              <a:t> (</a:t>
            </a:r>
            <a:r>
              <a:rPr lang="en-US" b="1" dirty="0">
                <a:hlinkClick r:id="rId7"/>
              </a:rPr>
              <a:t>Spring 2020</a:t>
            </a:r>
            <a:r>
              <a:rPr lang="en-US" b="1" dirty="0"/>
              <a:t>, </a:t>
            </a:r>
            <a:r>
              <a:rPr lang="en-US" b="1" dirty="0">
                <a:hlinkClick r:id="rId8"/>
              </a:rPr>
              <a:t>Fall 2019</a:t>
            </a:r>
            <a:r>
              <a:rPr lang="en-US" b="1" dirty="0"/>
              <a:t>, </a:t>
            </a:r>
            <a:r>
              <a:rPr lang="en-US" b="1" dirty="0">
                <a:hlinkClick r:id="rId9"/>
              </a:rPr>
              <a:t>Spring 2019</a:t>
            </a:r>
            <a:r>
              <a:rPr lang="en-US" b="1" dirty="0"/>
              <a:t>, </a:t>
            </a:r>
            <a:r>
              <a:rPr lang="en-US" b="1" dirty="0">
                <a:hlinkClick r:id="rId10"/>
              </a:rPr>
              <a:t>2018</a:t>
            </a:r>
            <a:r>
              <a:rPr lang="en-US" b="1" dirty="0"/>
              <a:t>)</a:t>
            </a:r>
          </a:p>
          <a:p>
            <a:pPr marL="0" indent="0">
              <a:buNone/>
            </a:pPr>
            <a:endParaRPr lang="en-US" b="1" dirty="0"/>
          </a:p>
          <a:p>
            <a:r>
              <a:rPr lang="en-US" b="1" dirty="0">
                <a:hlinkClick r:id="rId11"/>
              </a:rPr>
              <a:t>Memory Systems Course Lecture Videos</a:t>
            </a:r>
            <a:r>
              <a:rPr lang="en-US" b="1" dirty="0"/>
              <a:t> (</a:t>
            </a:r>
            <a:r>
              <a:rPr lang="en-US" b="1" dirty="0">
                <a:hlinkClick r:id="rId12"/>
              </a:rPr>
              <a:t>Sept 2019</a:t>
            </a:r>
            <a:r>
              <a:rPr lang="en-US" b="1" dirty="0"/>
              <a:t>, </a:t>
            </a:r>
            <a:r>
              <a:rPr lang="en-US" b="1" dirty="0">
                <a:hlinkClick r:id="rId13"/>
              </a:rPr>
              <a:t>July 2019</a:t>
            </a:r>
            <a:r>
              <a:rPr lang="en-US" b="1" dirty="0"/>
              <a:t>, </a:t>
            </a:r>
            <a:r>
              <a:rPr lang="en-US" b="1" dirty="0">
                <a:hlinkClick r:id="rId14"/>
              </a:rPr>
              <a:t>June 2019</a:t>
            </a:r>
            <a:r>
              <a:rPr lang="en-US" b="1" dirty="0"/>
              <a:t>, </a:t>
            </a:r>
            <a:r>
              <a:rPr lang="en-US" b="1" dirty="0">
                <a:hlinkClick r:id="rId11"/>
              </a:rPr>
              <a:t>October 2018</a:t>
            </a:r>
            <a:r>
              <a:rPr lang="en-US" b="1" dirty="0"/>
              <a:t>)</a:t>
            </a:r>
          </a:p>
          <a:p>
            <a:r>
              <a:rPr lang="en-US" b="1" dirty="0">
                <a:hlinkClick r:id="rId15"/>
              </a:rPr>
              <a:t>Memory Systems Short Course Lecture Materials</a:t>
            </a:r>
            <a:r>
              <a:rPr lang="en-US" b="1" dirty="0"/>
              <a:t> (</a:t>
            </a:r>
            <a:r>
              <a:rPr lang="en-US" b="1" dirty="0">
                <a:hlinkClick r:id="rId15"/>
              </a:rPr>
              <a:t>Sept 2019</a:t>
            </a:r>
            <a:r>
              <a:rPr lang="en-US" b="1" dirty="0"/>
              <a:t>, </a:t>
            </a:r>
            <a:r>
              <a:rPr lang="en-US" b="1" dirty="0">
                <a:hlinkClick r:id="rId15"/>
              </a:rPr>
              <a:t>July 2019</a:t>
            </a:r>
            <a:r>
              <a:rPr lang="en-US" b="1" dirty="0"/>
              <a:t>, </a:t>
            </a:r>
            <a:r>
              <a:rPr lang="en-US" b="1" dirty="0">
                <a:hlinkClick r:id="rId16"/>
              </a:rPr>
              <a:t>June 2019</a:t>
            </a:r>
            <a:r>
              <a:rPr lang="en-US" b="1" dirty="0"/>
              <a:t>, </a:t>
            </a:r>
            <a:r>
              <a:rPr lang="en-US" b="1" dirty="0">
                <a:hlinkClick r:id="rId17"/>
              </a:rPr>
              <a:t>October 2018</a:t>
            </a:r>
            <a:r>
              <a:rPr lang="en-US" b="1" dirty="0"/>
              <a:t>)</a:t>
            </a:r>
          </a:p>
          <a:p>
            <a:r>
              <a:rPr lang="en-US" b="1" dirty="0">
                <a:hlinkClick r:id="rId18"/>
              </a:rPr>
              <a:t>ACACES Summer School Memory Systems Course Lecture Videos</a:t>
            </a:r>
            <a:r>
              <a:rPr lang="en-US" b="1" dirty="0"/>
              <a:t> (</a:t>
            </a:r>
            <a:r>
              <a:rPr lang="en-US" b="1" dirty="0">
                <a:hlinkClick r:id="rId18"/>
              </a:rPr>
              <a:t>2018</a:t>
            </a:r>
            <a:r>
              <a:rPr lang="en-US" b="1" dirty="0"/>
              <a:t>, </a:t>
            </a:r>
            <a:r>
              <a:rPr lang="en-US" b="1" dirty="0">
                <a:hlinkClick r:id="rId19"/>
              </a:rPr>
              <a:t>2013</a:t>
            </a:r>
            <a:r>
              <a:rPr lang="en-US" b="1" dirty="0"/>
              <a:t>)</a:t>
            </a:r>
          </a:p>
          <a:p>
            <a:r>
              <a:rPr lang="en-US" b="1" dirty="0">
                <a:hlinkClick r:id="rId20"/>
              </a:rPr>
              <a:t>ACACES Summer School Memory Systems Course Materials</a:t>
            </a:r>
            <a:r>
              <a:rPr lang="en-US" b="1" dirty="0"/>
              <a:t> (</a:t>
            </a:r>
            <a:r>
              <a:rPr lang="en-US" b="1" dirty="0">
                <a:hlinkClick r:id="rId20"/>
              </a:rPr>
              <a:t>2018</a:t>
            </a:r>
            <a:r>
              <a:rPr lang="en-US" b="1" dirty="0"/>
              <a:t>, </a:t>
            </a:r>
            <a:r>
              <a:rPr lang="en-US" b="1" dirty="0">
                <a:hlinkClick r:id="rId19"/>
              </a:rPr>
              <a:t>2013</a:t>
            </a:r>
            <a:r>
              <a:rPr lang="en-US" b="1" dirty="0"/>
              <a:t>)</a:t>
            </a:r>
          </a:p>
          <a:p>
            <a:endParaRPr lang="en-US" b="1" dirty="0">
              <a:hlinkClick r:id="rId21"/>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0264566"/>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2935516"/>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34674031"/>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3930962464"/>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6E76-3DF3-9847-8A08-45FCD5298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7EBCD-5A6F-3340-B62D-91A3EF960DF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6134AB-D416-9A48-BBCD-22A7C7648C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B3D586A-3EAB-D842-A65E-F7012BD4D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1863"/>
            <a:ext cx="3823070" cy="6858000"/>
          </a:xfrm>
          <a:prstGeom prst="rect">
            <a:avLst/>
          </a:prstGeom>
        </p:spPr>
      </p:pic>
      <p:pic>
        <p:nvPicPr>
          <p:cNvPr id="6" name="Picture 5">
            <a:extLst>
              <a:ext uri="{FF2B5EF4-FFF2-40B4-BE49-F238E27FC236}">
                <a16:creationId xmlns:a16="http://schemas.microsoft.com/office/drawing/2014/main" id="{116FE935-377A-4A4C-B041-D868F81E0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1587" y="18078"/>
            <a:ext cx="3518647" cy="6858000"/>
          </a:xfrm>
          <a:prstGeom prst="rect">
            <a:avLst/>
          </a:prstGeom>
        </p:spPr>
      </p:pic>
    </p:spTree>
    <p:extLst>
      <p:ext uri="{BB962C8B-B14F-4D97-AF65-F5344CB8AC3E}">
        <p14:creationId xmlns:p14="http://schemas.microsoft.com/office/powerpoint/2010/main" val="4240669544"/>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Talks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https://www.youtube.com/onurmutlulectures</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91152643"/>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5762572"/>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pPr algn="ctr"/>
            <a:r>
              <a:rPr lang="en-US" dirty="0"/>
              <a:t>Low-Latency &amp; Low-Energy</a:t>
            </a:r>
            <a:br>
              <a:rPr lang="en-US" dirty="0"/>
            </a:br>
            <a:r>
              <a:rPr lang="en-US" dirty="0"/>
              <a:t>Data Access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42891704"/>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915400"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&amp;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&amp;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 scaling</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611560" y="2372370"/>
            <a:ext cx="6336704"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4109195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2218541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1922725222"/>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32596561"/>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latency </a:t>
            </a:r>
            <a:r>
              <a:rPr kumimoji="0" lang="en-US" sz="32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a:ln>
                  <a:noFill/>
                </a:ln>
                <a:solidFill>
                  <a:prstClr val="white"/>
                </a:solidFill>
                <a:effectLst/>
                <a:uLnTx/>
                <a:uFillTx/>
                <a:latin typeface="Gill Sans MT"/>
                <a:ea typeface="+mn-ea"/>
                <a:cs typeface="+mn-cs"/>
              </a:rPr>
              <a:t>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performance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3480784662"/>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New DRAM Types </a:t>
            </a:r>
            <a:r>
              <a:rPr lang="en-US" b="1" dirty="0"/>
              <a:t>Increase</a:t>
            </a:r>
            <a:r>
              <a:rPr lang="en-US" dirty="0"/>
              <a:t> Latency!</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4180398452"/>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6792"/>
            <a:ext cx="7924800" cy="1752600"/>
          </a:xfrm>
        </p:spPr>
        <p:txBody>
          <a:bodyPr/>
          <a:lstStyle/>
          <a:p>
            <a:r>
              <a:rPr lang="en-US" sz="4000" dirty="0"/>
              <a:t>More Motivation </a:t>
            </a:r>
            <a:br>
              <a:rPr lang="en-US" sz="4000" dirty="0"/>
            </a:br>
            <a:r>
              <a:rPr lang="en-US" sz="4000" dirty="0"/>
              <a:t>		to Reduce Memory Latency</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86740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Workload-DRAM Interaction Analysis</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2006622391"/>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Workload–DRAM Interactions?</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a:spcBef>
                <a:spcPts val="3000"/>
              </a:spcBef>
            </a:pPr>
            <a:r>
              <a:rPr lang="en-US" dirty="0">
                <a:solidFill>
                  <a:srgbClr val="0070C0"/>
                </a:solidFill>
                <a:latin typeface="Adobe Garamond Pro Bold" panose="02020702060506020403" pitchFamily="18" charset="0"/>
              </a:rPr>
              <a:t>So which DRAM type works best with which application?</a:t>
            </a:r>
          </a:p>
          <a:p>
            <a:pPr lvl="1"/>
            <a:r>
              <a:rPr lang="en-US" dirty="0"/>
              <a:t>Difficult to understand intuitively due to the complexity of the interaction</a:t>
            </a:r>
          </a:p>
          <a:p>
            <a:pPr lvl="1"/>
            <a:r>
              <a:rPr lang="en-US" dirty="0"/>
              <a:t>Can’t be tested methodically on real systems: new type needs a new CPU</a:t>
            </a:r>
          </a:p>
          <a:p>
            <a:pPr>
              <a:spcBef>
                <a:spcPts val="30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and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r>
              <a:rPr lang="en-US" dirty="0"/>
              <a:t> DDR3, DDR4, GDDR5, HBM, HMC, LPDDR3, LPDDR4, Wide I/O, Wide I/O 2</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236</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2052783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flipV="1">
            <a:off x="6195798" y="2037737"/>
            <a:ext cx="0" cy="781663"/>
          </a:xfrm>
          <a:prstGeom prst="line">
            <a:avLst/>
          </a:prstGeom>
          <a:noFill/>
          <a:ln w="50800" cap="flat" cmpd="sng" algn="ctr">
            <a:solidFill>
              <a:sysClr val="windowText" lastClr="000000"/>
            </a:solidFill>
            <a:prstDash val="solid"/>
            <a:miter lim="800000"/>
          </a:ln>
          <a:effectLst/>
        </p:spPr>
      </p:cxnSp>
      <p:cxnSp>
        <p:nvCxnSpPr>
          <p:cNvPr id="100" name="Straight Connector 99"/>
          <p:cNvCxnSpPr/>
          <p:nvPr/>
        </p:nvCxnSpPr>
        <p:spPr>
          <a:xfrm flipV="1">
            <a:off x="7033507" y="2037737"/>
            <a:ext cx="0" cy="781663"/>
          </a:xfrm>
          <a:prstGeom prst="line">
            <a:avLst/>
          </a:prstGeom>
          <a:noFill/>
          <a:ln w="50800" cap="flat" cmpd="sng" algn="ctr">
            <a:solidFill>
              <a:sysClr val="windowText" lastClr="000000"/>
            </a:solidFill>
            <a:prstDash val="solid"/>
            <a:miter lim="800000"/>
          </a:ln>
          <a:effectLst/>
        </p:spPr>
      </p:cxnSp>
      <p:cxnSp>
        <p:nvCxnSpPr>
          <p:cNvPr id="101" name="Straight Connector 100"/>
          <p:cNvCxnSpPr/>
          <p:nvPr/>
        </p:nvCxnSpPr>
        <p:spPr>
          <a:xfrm flipV="1">
            <a:off x="7859416" y="2037737"/>
            <a:ext cx="0" cy="781663"/>
          </a:xfrm>
          <a:prstGeom prst="line">
            <a:avLst/>
          </a:prstGeom>
          <a:noFill/>
          <a:ln w="50800" cap="flat" cmpd="sng" algn="ctr">
            <a:solidFill>
              <a:sysClr val="windowText" lastClr="000000"/>
            </a:solidFill>
            <a:prstDash val="solid"/>
            <a:miter lim="800000"/>
          </a:ln>
          <a:effectLst/>
        </p:spPr>
      </p:cxnSp>
      <p:cxnSp>
        <p:nvCxnSpPr>
          <p:cNvPr id="102" name="Straight Connector 101"/>
          <p:cNvCxnSpPr/>
          <p:nvPr/>
        </p:nvCxnSpPr>
        <p:spPr>
          <a:xfrm flipV="1">
            <a:off x="8697125" y="2037737"/>
            <a:ext cx="0" cy="781663"/>
          </a:xfrm>
          <a:prstGeom prst="line">
            <a:avLst/>
          </a:prstGeom>
          <a:noFill/>
          <a:ln w="50800" cap="flat" cmpd="sng" algn="ctr">
            <a:solidFill>
              <a:sysClr val="windowText" lastClr="000000"/>
            </a:solidFill>
            <a:prstDash val="solid"/>
            <a:miter lim="800000"/>
          </a:ln>
          <a:effectLst/>
        </p:spPr>
      </p:cxnSp>
      <p:sp>
        <p:nvSpPr>
          <p:cNvPr id="104" name="Rectangle 103"/>
          <p:cNvSpPr/>
          <p:nvPr/>
        </p:nvSpPr>
        <p:spPr>
          <a:xfrm>
            <a:off x="6019800" y="2209800"/>
            <a:ext cx="2880954" cy="760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Modern DRAM Types: Comparison to DDR3</a:t>
            </a:r>
            <a:endParaRPr lang="en-US" dirty="0"/>
          </a:p>
        </p:txBody>
      </p:sp>
      <p:sp>
        <p:nvSpPr>
          <p:cNvPr id="91" name="Content Placeholder 90"/>
          <p:cNvSpPr>
            <a:spLocks noGrp="1"/>
          </p:cNvSpPr>
          <p:nvPr>
            <p:ph idx="1"/>
          </p:nvPr>
        </p:nvSpPr>
        <p:spPr>
          <a:xfrm>
            <a:off x="5816272" y="810545"/>
            <a:ext cx="3175328" cy="5726782"/>
          </a:xfrm>
        </p:spPr>
        <p:txBody>
          <a:bodyPr/>
          <a:lstStyle/>
          <a:p>
            <a:r>
              <a:rPr lang="en-US" dirty="0"/>
              <a:t>Bank groups</a:t>
            </a:r>
          </a:p>
          <a:p>
            <a:endParaRPr lang="en-US" dirty="0"/>
          </a:p>
          <a:p>
            <a:endParaRPr lang="en-US" dirty="0"/>
          </a:p>
          <a:p>
            <a:endParaRPr lang="en-US" dirty="0"/>
          </a:p>
          <a:p>
            <a:endParaRPr lang="en-US" dirty="0"/>
          </a:p>
          <a:p>
            <a:endParaRPr lang="en-US" dirty="0"/>
          </a:p>
          <a:p>
            <a:r>
              <a:rPr lang="en-US" dirty="0"/>
              <a:t>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237</a:t>
            </a:fld>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endPar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endParaRPr>
          </a:p>
        </p:txBody>
      </p:sp>
      <p:graphicFrame>
        <p:nvGraphicFramePr>
          <p:cNvPr id="5" name="Table 4"/>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grpSp>
        <p:nvGrpSpPr>
          <p:cNvPr id="6" name="Group 69"/>
          <p:cNvGrpSpPr>
            <a:grpSpLocks/>
          </p:cNvGrpSpPr>
          <p:nvPr/>
        </p:nvGrpSpPr>
        <p:grpSpPr bwMode="auto">
          <a:xfrm>
            <a:off x="5879301" y="4844990"/>
            <a:ext cx="2881312" cy="1420813"/>
            <a:chOff x="1842101" y="997913"/>
            <a:chExt cx="3904876" cy="2166871"/>
          </a:xfrm>
        </p:grpSpPr>
        <p:sp>
          <p:nvSpPr>
            <p:cNvPr id="7" name="Cube 6"/>
            <p:cNvSpPr/>
            <p:nvPr/>
          </p:nvSpPr>
          <p:spPr>
            <a:xfrm>
              <a:off x="3266359" y="2765304"/>
              <a:ext cx="2480618" cy="399480"/>
            </a:xfrm>
            <a:prstGeom prst="cube">
              <a:avLst>
                <a:gd name="adj" fmla="val 73368"/>
              </a:avLst>
            </a:prstGeom>
            <a:solidFill>
              <a:srgbClr val="5B9BD5">
                <a:lumMod val="75000"/>
              </a:srgbClr>
            </a:solidFill>
            <a:ln w="12700" cap="flat" cmpd="sng" algn="ctr">
              <a:solidFill>
                <a:srgbClr val="5B9BD5">
                  <a:lumMod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5"/>
            <p:cNvGrpSpPr>
              <a:grpSpLocks/>
            </p:cNvGrpSpPr>
            <p:nvPr/>
          </p:nvGrpSpPr>
          <p:grpSpPr bwMode="auto">
            <a:xfrm>
              <a:off x="3354072" y="2457854"/>
              <a:ext cx="2316193" cy="579542"/>
              <a:chOff x="1837263" y="785284"/>
              <a:chExt cx="1684869" cy="579542"/>
            </a:xfrm>
          </p:grpSpPr>
          <p:sp>
            <p:nvSpPr>
              <p:cNvPr id="54" name="Can 53"/>
              <p:cNvSpPr/>
              <p:nvPr/>
            </p:nvSpPr>
            <p:spPr>
              <a:xfrm>
                <a:off x="2125589"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Can 54"/>
              <p:cNvSpPr/>
              <p:nvPr/>
            </p:nvSpPr>
            <p:spPr>
              <a:xfrm>
                <a:off x="2565362"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Can 55"/>
              <p:cNvSpPr/>
              <p:nvPr/>
            </p:nvSpPr>
            <p:spPr>
              <a:xfrm>
                <a:off x="3005135"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Can 56"/>
              <p:cNvSpPr/>
              <p:nvPr/>
            </p:nvSpPr>
            <p:spPr>
              <a:xfrm>
                <a:off x="3444908"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Can 57"/>
              <p:cNvSpPr/>
              <p:nvPr/>
            </p:nvSpPr>
            <p:spPr>
              <a:xfrm>
                <a:off x="1981606"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Can 58"/>
              <p:cNvSpPr/>
              <p:nvPr/>
            </p:nvSpPr>
            <p:spPr>
              <a:xfrm>
                <a:off x="2421380"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Can 59"/>
              <p:cNvSpPr/>
              <p:nvPr/>
            </p:nvSpPr>
            <p:spPr>
              <a:xfrm>
                <a:off x="2861152"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Can 60"/>
              <p:cNvSpPr/>
              <p:nvPr/>
            </p:nvSpPr>
            <p:spPr>
              <a:xfrm>
                <a:off x="3300925"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Can 61"/>
              <p:cNvSpPr/>
              <p:nvPr/>
            </p:nvSpPr>
            <p:spPr>
              <a:xfrm>
                <a:off x="1837624"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Can 62"/>
              <p:cNvSpPr/>
              <p:nvPr/>
            </p:nvSpPr>
            <p:spPr>
              <a:xfrm>
                <a:off x="2277397"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Can 63"/>
              <p:cNvSpPr/>
              <p:nvPr/>
            </p:nvSpPr>
            <p:spPr>
              <a:xfrm>
                <a:off x="2717169"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Can 64"/>
              <p:cNvSpPr/>
              <p:nvPr/>
            </p:nvSpPr>
            <p:spPr>
              <a:xfrm>
                <a:off x="3156943"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Cube 8"/>
            <p:cNvSpPr/>
            <p:nvPr/>
          </p:nvSpPr>
          <p:spPr>
            <a:xfrm>
              <a:off x="3266359" y="2312563"/>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9"/>
            <p:cNvGrpSpPr>
              <a:grpSpLocks/>
            </p:cNvGrpSpPr>
            <p:nvPr/>
          </p:nvGrpSpPr>
          <p:grpSpPr bwMode="auto">
            <a:xfrm>
              <a:off x="3354072" y="2004253"/>
              <a:ext cx="2316193" cy="579542"/>
              <a:chOff x="1837263" y="785284"/>
              <a:chExt cx="1684869" cy="579542"/>
            </a:xfrm>
          </p:grpSpPr>
          <p:sp>
            <p:nvSpPr>
              <p:cNvPr id="42" name="Can 41"/>
              <p:cNvSpPr/>
              <p:nvPr/>
            </p:nvSpPr>
            <p:spPr>
              <a:xfrm>
                <a:off x="2125589"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an 42"/>
              <p:cNvSpPr/>
              <p:nvPr/>
            </p:nvSpPr>
            <p:spPr>
              <a:xfrm>
                <a:off x="2565362"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an 43"/>
              <p:cNvSpPr/>
              <p:nvPr/>
            </p:nvSpPr>
            <p:spPr>
              <a:xfrm>
                <a:off x="3005135"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Can 44"/>
              <p:cNvSpPr/>
              <p:nvPr/>
            </p:nvSpPr>
            <p:spPr>
              <a:xfrm>
                <a:off x="3444908"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Can 45"/>
              <p:cNvSpPr/>
              <p:nvPr/>
            </p:nvSpPr>
            <p:spPr>
              <a:xfrm>
                <a:off x="1981606"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an 46"/>
              <p:cNvSpPr/>
              <p:nvPr/>
            </p:nvSpPr>
            <p:spPr>
              <a:xfrm>
                <a:off x="2421380"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Can 47"/>
              <p:cNvSpPr/>
              <p:nvPr/>
            </p:nvSpPr>
            <p:spPr>
              <a:xfrm>
                <a:off x="2861152"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Can 48"/>
              <p:cNvSpPr/>
              <p:nvPr/>
            </p:nvSpPr>
            <p:spPr>
              <a:xfrm>
                <a:off x="3300925"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Can 49"/>
              <p:cNvSpPr/>
              <p:nvPr/>
            </p:nvSpPr>
            <p:spPr>
              <a:xfrm>
                <a:off x="1837624"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Can 50"/>
              <p:cNvSpPr/>
              <p:nvPr/>
            </p:nvSpPr>
            <p:spPr>
              <a:xfrm>
                <a:off x="2277397"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Can 51"/>
              <p:cNvSpPr/>
              <p:nvPr/>
            </p:nvSpPr>
            <p:spPr>
              <a:xfrm>
                <a:off x="2717169"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Can 52"/>
              <p:cNvSpPr/>
              <p:nvPr/>
            </p:nvSpPr>
            <p:spPr>
              <a:xfrm>
                <a:off x="3156943"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 name="Cube 10"/>
            <p:cNvSpPr/>
            <p:nvPr/>
          </p:nvSpPr>
          <p:spPr>
            <a:xfrm>
              <a:off x="3266359" y="1854977"/>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33"/>
            <p:cNvGrpSpPr>
              <a:grpSpLocks/>
            </p:cNvGrpSpPr>
            <p:nvPr/>
          </p:nvGrpSpPr>
          <p:grpSpPr bwMode="auto">
            <a:xfrm>
              <a:off x="3354072" y="1545785"/>
              <a:ext cx="2316193" cy="579542"/>
              <a:chOff x="1837263" y="785284"/>
              <a:chExt cx="1684869" cy="579542"/>
            </a:xfrm>
          </p:grpSpPr>
          <p:sp>
            <p:nvSpPr>
              <p:cNvPr id="30" name="Can 29"/>
              <p:cNvSpPr/>
              <p:nvPr/>
            </p:nvSpPr>
            <p:spPr>
              <a:xfrm>
                <a:off x="2125589"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an 30"/>
              <p:cNvSpPr/>
              <p:nvPr/>
            </p:nvSpPr>
            <p:spPr>
              <a:xfrm>
                <a:off x="2565362"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Can 31"/>
              <p:cNvSpPr/>
              <p:nvPr/>
            </p:nvSpPr>
            <p:spPr>
              <a:xfrm>
                <a:off x="3005135"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Can 32"/>
              <p:cNvSpPr/>
              <p:nvPr/>
            </p:nvSpPr>
            <p:spPr>
              <a:xfrm>
                <a:off x="3444908"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an 33"/>
              <p:cNvSpPr/>
              <p:nvPr/>
            </p:nvSpPr>
            <p:spPr>
              <a:xfrm>
                <a:off x="1981606"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Can 34"/>
              <p:cNvSpPr/>
              <p:nvPr/>
            </p:nvSpPr>
            <p:spPr>
              <a:xfrm>
                <a:off x="2421380"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Can 35"/>
              <p:cNvSpPr/>
              <p:nvPr/>
            </p:nvSpPr>
            <p:spPr>
              <a:xfrm>
                <a:off x="2861152"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Can 36"/>
              <p:cNvSpPr/>
              <p:nvPr/>
            </p:nvSpPr>
            <p:spPr>
              <a:xfrm>
                <a:off x="3300925"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Can 37"/>
              <p:cNvSpPr/>
              <p:nvPr/>
            </p:nvSpPr>
            <p:spPr>
              <a:xfrm>
                <a:off x="1837624"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an 38"/>
              <p:cNvSpPr/>
              <p:nvPr/>
            </p:nvSpPr>
            <p:spPr>
              <a:xfrm>
                <a:off x="2277397"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an 39"/>
              <p:cNvSpPr/>
              <p:nvPr/>
            </p:nvSpPr>
            <p:spPr>
              <a:xfrm>
                <a:off x="2717169"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Can 40"/>
              <p:cNvSpPr/>
              <p:nvPr/>
            </p:nvSpPr>
            <p:spPr>
              <a:xfrm>
                <a:off x="3156943"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Cube 12"/>
            <p:cNvSpPr/>
            <p:nvPr/>
          </p:nvSpPr>
          <p:spPr>
            <a:xfrm>
              <a:off x="3266359" y="13998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47"/>
            <p:cNvGrpSpPr>
              <a:grpSpLocks/>
            </p:cNvGrpSpPr>
            <p:nvPr/>
          </p:nvGrpSpPr>
          <p:grpSpPr bwMode="auto">
            <a:xfrm>
              <a:off x="3354072" y="1092184"/>
              <a:ext cx="2316193" cy="579542"/>
              <a:chOff x="1837263" y="785284"/>
              <a:chExt cx="1684869" cy="579542"/>
            </a:xfrm>
          </p:grpSpPr>
          <p:sp>
            <p:nvSpPr>
              <p:cNvPr id="18" name="Can 17"/>
              <p:cNvSpPr/>
              <p:nvPr/>
            </p:nvSpPr>
            <p:spPr>
              <a:xfrm>
                <a:off x="2125589"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Can 18"/>
              <p:cNvSpPr/>
              <p:nvPr/>
            </p:nvSpPr>
            <p:spPr>
              <a:xfrm>
                <a:off x="2565362"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Can 19"/>
              <p:cNvSpPr/>
              <p:nvPr/>
            </p:nvSpPr>
            <p:spPr>
              <a:xfrm>
                <a:off x="3005135"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an 20"/>
              <p:cNvSpPr/>
              <p:nvPr/>
            </p:nvSpPr>
            <p:spPr>
              <a:xfrm>
                <a:off x="3444908"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an 21"/>
              <p:cNvSpPr/>
              <p:nvPr/>
            </p:nvSpPr>
            <p:spPr>
              <a:xfrm>
                <a:off x="1981606"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an 22"/>
              <p:cNvSpPr/>
              <p:nvPr/>
            </p:nvSpPr>
            <p:spPr>
              <a:xfrm>
                <a:off x="2421380"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an 23"/>
              <p:cNvSpPr/>
              <p:nvPr/>
            </p:nvSpPr>
            <p:spPr>
              <a:xfrm>
                <a:off x="2861152"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an 24"/>
              <p:cNvSpPr/>
              <p:nvPr/>
            </p:nvSpPr>
            <p:spPr>
              <a:xfrm>
                <a:off x="3300925"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an 25"/>
              <p:cNvSpPr/>
              <p:nvPr/>
            </p:nvSpPr>
            <p:spPr>
              <a:xfrm>
                <a:off x="1837624"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an 26"/>
              <p:cNvSpPr/>
              <p:nvPr/>
            </p:nvSpPr>
            <p:spPr>
              <a:xfrm>
                <a:off x="2277397"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an 27"/>
              <p:cNvSpPr/>
              <p:nvPr/>
            </p:nvSpPr>
            <p:spPr>
              <a:xfrm>
                <a:off x="2717169"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an 28"/>
              <p:cNvSpPr/>
              <p:nvPr/>
            </p:nvSpPr>
            <p:spPr>
              <a:xfrm>
                <a:off x="3156943"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Cube 14"/>
            <p:cNvSpPr/>
            <p:nvPr/>
          </p:nvSpPr>
          <p:spPr>
            <a:xfrm>
              <a:off x="3266359" y="9979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Left Brace 15"/>
            <p:cNvSpPr/>
            <p:nvPr/>
          </p:nvSpPr>
          <p:spPr>
            <a:xfrm>
              <a:off x="3051214" y="1305392"/>
              <a:ext cx="176419" cy="1384860"/>
            </a:xfrm>
            <a:prstGeom prst="leftBrace">
              <a:avLst>
                <a:gd name="adj1" fmla="val 112417"/>
                <a:gd name="adj2" fmla="val 50335"/>
              </a:avLst>
            </a:prstGeom>
            <a:noFill/>
            <a:ln w="28575" cap="flat" cmpd="sng" algn="ctr">
              <a:solidFill>
                <a:schemeClr val="accent3">
                  <a:lumMod val="75000"/>
                </a:scheme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1842101" y="1620132"/>
              <a:ext cx="1174690" cy="754736"/>
            </a:xfrm>
            <a:prstGeom prst="rect">
              <a:avLst/>
            </a:prstGeom>
            <a:solidFill>
              <a:sysClr val="window" lastClr="FFFFFF"/>
            </a:solidFill>
          </p:spPr>
          <p:txBody>
            <a:bodyPr lIns="0" rIns="0" bIns="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Memory</a:t>
              </a:r>
              <a:b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b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Layers</a:t>
              </a:r>
            </a:p>
          </p:txBody>
        </p:sp>
      </p:grpSp>
      <p:grpSp>
        <p:nvGrpSpPr>
          <p:cNvPr id="66" name="Group 65"/>
          <p:cNvGrpSpPr/>
          <p:nvPr/>
        </p:nvGrpSpPr>
        <p:grpSpPr>
          <a:xfrm>
            <a:off x="6827037" y="4021907"/>
            <a:ext cx="1933576" cy="1004852"/>
            <a:chOff x="3515527" y="3130461"/>
            <a:chExt cx="1933576" cy="1004852"/>
          </a:xfrm>
        </p:grpSpPr>
        <p:sp>
          <p:nvSpPr>
            <p:cNvPr id="67" name="TextBox 66"/>
            <p:cNvSpPr txBox="1"/>
            <p:nvPr/>
          </p:nvSpPr>
          <p:spPr bwMode="auto">
            <a:xfrm>
              <a:off x="3515527" y="3130461"/>
              <a:ext cx="1933576" cy="784830"/>
            </a:xfrm>
            <a:prstGeom prst="rect">
              <a:avLst/>
            </a:prstGeom>
            <a:noFill/>
          </p:spPr>
          <p:txBody>
            <a:bodyPr wrap="square" lIns="0" tIns="0" rIns="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0" i="1"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high bandwidth </a:t>
              </a:r>
              <a:r>
                <a:rPr kumimoji="0" lang="en-US" sz="2000" b="0" i="0"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with</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Through-Silicon</a:t>
              </a:r>
              <a:b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en-US" sz="2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Vias</a:t>
              </a: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(TSVs)</a:t>
              </a:r>
            </a:p>
          </p:txBody>
        </p:sp>
        <p:cxnSp>
          <p:nvCxnSpPr>
            <p:cNvPr id="68" name="Curved Connector 67"/>
            <p:cNvCxnSpPr>
              <a:cxnSpLocks noChangeShapeType="1"/>
              <a:stCxn id="67" idx="3"/>
              <a:endCxn id="21" idx="4"/>
            </p:cNvCxnSpPr>
            <p:nvPr/>
          </p:nvCxnSpPr>
          <p:spPr bwMode="auto">
            <a:xfrm flipH="1">
              <a:off x="5391953" y="3522876"/>
              <a:ext cx="57150" cy="612437"/>
            </a:xfrm>
            <a:prstGeom prst="curvedConnector3">
              <a:avLst>
                <a:gd name="adj1" fmla="val -400000"/>
              </a:avLst>
            </a:prstGeom>
            <a:noFill/>
            <a:ln w="38100" algn="ctr">
              <a:solidFill>
                <a:schemeClr val="bg1">
                  <a:lumMod val="50000"/>
                </a:schemeClr>
              </a:solidFill>
              <a:miter lim="800000"/>
              <a:headEnd/>
              <a:tailEnd type="triangle" w="med" len="med"/>
            </a:ln>
            <a:extLst>
              <a:ext uri="{909E8E84-426E-40DD-AFC4-6F175D3DCCD1}">
                <a14:hiddenFill xmlns:a14="http://schemas.microsoft.com/office/drawing/2010/main">
                  <a:noFill/>
                </a14:hiddenFill>
              </a:ext>
            </a:extLst>
          </p:spPr>
        </p:cxnSp>
      </p:grpSp>
      <p:sp>
        <p:nvSpPr>
          <p:cNvPr id="69" name="TextBox 68"/>
          <p:cNvSpPr txBox="1"/>
          <p:nvPr/>
        </p:nvSpPr>
        <p:spPr bwMode="auto">
          <a:xfrm>
            <a:off x="6644046" y="6229290"/>
            <a:ext cx="2256708" cy="400110"/>
          </a:xfrm>
          <a:prstGeom prst="rect">
            <a:avLst/>
          </a:prstGeom>
          <a:noFill/>
        </p:spPr>
        <p:txBody>
          <a:bodyPr wrap="non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dedicated</a:t>
            </a:r>
            <a:r>
              <a:rPr kumimoji="0" lang="en-US" sz="2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Logic Layer</a:t>
            </a:r>
          </a:p>
        </p:txBody>
      </p:sp>
      <p:sp>
        <p:nvSpPr>
          <p:cNvPr id="80" name="Rectangle 79"/>
          <p:cNvSpPr/>
          <p:nvPr/>
        </p:nvSpPr>
        <p:spPr>
          <a:xfrm>
            <a:off x="76200" y="2336145"/>
            <a:ext cx="5663872" cy="83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p:cNvSpPr/>
          <p:nvPr/>
        </p:nvSpPr>
        <p:spPr>
          <a:xfrm>
            <a:off x="76200" y="3173852"/>
            <a:ext cx="5663872" cy="182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p:cNvSpPr/>
          <p:nvPr/>
        </p:nvSpPr>
        <p:spPr>
          <a:xfrm>
            <a:off x="76200" y="4973156"/>
            <a:ext cx="5663872" cy="1808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3" name="Table 82"/>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cxnSp>
        <p:nvCxnSpPr>
          <p:cNvPr id="92" name="Straight Connector 91"/>
          <p:cNvCxnSpPr/>
          <p:nvPr/>
        </p:nvCxnSpPr>
        <p:spPr>
          <a:xfrm>
            <a:off x="5841344" y="2819400"/>
            <a:ext cx="3207918" cy="0"/>
          </a:xfrm>
          <a:prstGeom prst="line">
            <a:avLst/>
          </a:prstGeom>
          <a:noFill/>
          <a:ln w="50800" cap="flat" cmpd="sng" algn="ctr">
            <a:solidFill>
              <a:sysClr val="windowText" lastClr="000000"/>
            </a:solidFill>
            <a:prstDash val="solid"/>
            <a:miter lim="800000"/>
          </a:ln>
          <a:effectLst/>
        </p:spPr>
      </p:cxnSp>
      <p:sp>
        <p:nvSpPr>
          <p:cNvPr id="93" name="Rounded Rectangle 92"/>
          <p:cNvSpPr/>
          <p:nvPr/>
        </p:nvSpPr>
        <p:spPr>
          <a:xfrm>
            <a:off x="5841344"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94" name="Rounded Rectangle 93"/>
          <p:cNvSpPr/>
          <p:nvPr/>
        </p:nvSpPr>
        <p:spPr>
          <a:xfrm>
            <a:off x="7510503"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84" name="Rounded Rectangle 83"/>
          <p:cNvSpPr/>
          <p:nvPr/>
        </p:nvSpPr>
        <p:spPr>
          <a:xfrm>
            <a:off x="5943600"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5" name="Rounded Rectangle 84"/>
          <p:cNvSpPr/>
          <p:nvPr/>
        </p:nvSpPr>
        <p:spPr>
          <a:xfrm>
            <a:off x="6768536"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6" name="Rounded Rectangle 85"/>
          <p:cNvSpPr/>
          <p:nvPr/>
        </p:nvSpPr>
        <p:spPr>
          <a:xfrm>
            <a:off x="7593472"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7" name="Rounded Rectangle 86"/>
          <p:cNvSpPr/>
          <p:nvPr/>
        </p:nvSpPr>
        <p:spPr>
          <a:xfrm>
            <a:off x="8418409"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103" name="TextBox 102"/>
          <p:cNvSpPr txBox="1"/>
          <p:nvPr/>
        </p:nvSpPr>
        <p:spPr>
          <a:xfrm>
            <a:off x="6673983" y="2801012"/>
            <a:ext cx="161262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memory channel</a:t>
            </a:r>
          </a:p>
        </p:txBody>
      </p:sp>
      <p:grpSp>
        <p:nvGrpSpPr>
          <p:cNvPr id="109" name="Group 108"/>
          <p:cNvGrpSpPr/>
          <p:nvPr/>
        </p:nvGrpSpPr>
        <p:grpSpPr>
          <a:xfrm>
            <a:off x="6191375" y="2054087"/>
            <a:ext cx="2501327" cy="176873"/>
            <a:chOff x="6348198" y="2190137"/>
            <a:chExt cx="2501327" cy="781663"/>
          </a:xfrm>
        </p:grpSpPr>
        <p:cxnSp>
          <p:nvCxnSpPr>
            <p:cNvPr id="105" name="Straight Connector 104"/>
            <p:cNvCxnSpPr/>
            <p:nvPr/>
          </p:nvCxnSpPr>
          <p:spPr>
            <a:xfrm flipV="1">
              <a:off x="6348198" y="2190137"/>
              <a:ext cx="0" cy="781663"/>
            </a:xfrm>
            <a:prstGeom prst="line">
              <a:avLst/>
            </a:prstGeom>
            <a:noFill/>
            <a:ln w="50800" cap="flat" cmpd="sng" algn="ctr">
              <a:solidFill>
                <a:sysClr val="windowText" lastClr="000000"/>
              </a:solidFill>
              <a:prstDash val="solid"/>
              <a:miter lim="800000"/>
            </a:ln>
            <a:effectLst/>
          </p:spPr>
        </p:cxnSp>
        <p:cxnSp>
          <p:nvCxnSpPr>
            <p:cNvPr id="106" name="Straight Connector 105"/>
            <p:cNvCxnSpPr/>
            <p:nvPr/>
          </p:nvCxnSpPr>
          <p:spPr>
            <a:xfrm flipV="1">
              <a:off x="7185907" y="2190137"/>
              <a:ext cx="0" cy="781663"/>
            </a:xfrm>
            <a:prstGeom prst="line">
              <a:avLst/>
            </a:prstGeom>
            <a:noFill/>
            <a:ln w="50800" cap="flat" cmpd="sng" algn="ctr">
              <a:solidFill>
                <a:sysClr val="windowText" lastClr="000000"/>
              </a:solidFill>
              <a:prstDash val="solid"/>
              <a:miter lim="800000"/>
            </a:ln>
            <a:effectLst/>
          </p:spPr>
        </p:cxnSp>
        <p:cxnSp>
          <p:nvCxnSpPr>
            <p:cNvPr id="107" name="Straight Connector 106"/>
            <p:cNvCxnSpPr/>
            <p:nvPr/>
          </p:nvCxnSpPr>
          <p:spPr>
            <a:xfrm flipV="1">
              <a:off x="8011816" y="2190137"/>
              <a:ext cx="0" cy="781663"/>
            </a:xfrm>
            <a:prstGeom prst="line">
              <a:avLst/>
            </a:prstGeom>
            <a:noFill/>
            <a:ln w="50800" cap="flat" cmpd="sng" algn="ctr">
              <a:solidFill>
                <a:sysClr val="windowText" lastClr="000000"/>
              </a:solidFill>
              <a:prstDash val="solid"/>
              <a:miter lim="800000"/>
            </a:ln>
            <a:effectLst/>
          </p:spPr>
        </p:cxnSp>
        <p:cxnSp>
          <p:nvCxnSpPr>
            <p:cNvPr id="108" name="Straight Connector 107"/>
            <p:cNvCxnSpPr/>
            <p:nvPr/>
          </p:nvCxnSpPr>
          <p:spPr>
            <a:xfrm flipV="1">
              <a:off x="8849525" y="2190137"/>
              <a:ext cx="0" cy="781663"/>
            </a:xfrm>
            <a:prstGeom prst="line">
              <a:avLst/>
            </a:prstGeom>
            <a:noFill/>
            <a:ln w="50800" cap="flat" cmpd="sng" algn="ctr">
              <a:solidFill>
                <a:sysClr val="windowText" lastClr="000000"/>
              </a:solidFill>
              <a:prstDash val="solid"/>
              <a:miter lim="800000"/>
            </a:ln>
            <a:effectLst/>
          </p:spPr>
        </p:cxnSp>
      </p:grpSp>
      <p:cxnSp>
        <p:nvCxnSpPr>
          <p:cNvPr id="110" name="Straight Connector 109"/>
          <p:cNvCxnSpPr/>
          <p:nvPr/>
        </p:nvCxnSpPr>
        <p:spPr>
          <a:xfrm>
            <a:off x="6168441" y="2230960"/>
            <a:ext cx="887187" cy="0"/>
          </a:xfrm>
          <a:prstGeom prst="line">
            <a:avLst/>
          </a:prstGeom>
          <a:noFill/>
          <a:ln w="50800" cap="flat" cmpd="sng" algn="ctr">
            <a:solidFill>
              <a:sysClr val="windowText" lastClr="000000"/>
            </a:solidFill>
            <a:prstDash val="solid"/>
            <a:miter lim="800000"/>
          </a:ln>
          <a:effectLst/>
        </p:spPr>
      </p:cxnSp>
      <p:cxnSp>
        <p:nvCxnSpPr>
          <p:cNvPr id="112" name="Straight Connector 111"/>
          <p:cNvCxnSpPr/>
          <p:nvPr/>
        </p:nvCxnSpPr>
        <p:spPr>
          <a:xfrm>
            <a:off x="7832059" y="2230960"/>
            <a:ext cx="887187" cy="0"/>
          </a:xfrm>
          <a:prstGeom prst="line">
            <a:avLst/>
          </a:prstGeom>
          <a:noFill/>
          <a:ln w="50800" cap="flat" cmpd="sng" algn="ctr">
            <a:solidFill>
              <a:sysClr val="windowText" lastClr="000000"/>
            </a:solidFill>
            <a:prstDash val="solid"/>
            <a:miter lim="800000"/>
          </a:ln>
          <a:effectLst/>
        </p:spPr>
      </p:cxnSp>
      <p:cxnSp>
        <p:nvCxnSpPr>
          <p:cNvPr id="113" name="Straight Connector 112"/>
          <p:cNvCxnSpPr/>
          <p:nvPr/>
        </p:nvCxnSpPr>
        <p:spPr>
          <a:xfrm flipV="1">
            <a:off x="6591548" y="2218157"/>
            <a:ext cx="0" cy="582856"/>
          </a:xfrm>
          <a:prstGeom prst="line">
            <a:avLst/>
          </a:prstGeom>
          <a:noFill/>
          <a:ln w="50800" cap="flat" cmpd="sng" algn="ctr">
            <a:solidFill>
              <a:sysClr val="windowText" lastClr="000000"/>
            </a:solidFill>
            <a:prstDash val="solid"/>
            <a:miter lim="800000"/>
          </a:ln>
          <a:effectLst/>
        </p:spPr>
      </p:cxnSp>
      <p:cxnSp>
        <p:nvCxnSpPr>
          <p:cNvPr id="116" name="Straight Connector 115"/>
          <p:cNvCxnSpPr/>
          <p:nvPr/>
        </p:nvCxnSpPr>
        <p:spPr>
          <a:xfrm flipV="1">
            <a:off x="8272864" y="2218157"/>
            <a:ext cx="0" cy="582856"/>
          </a:xfrm>
          <a:prstGeom prst="line">
            <a:avLst/>
          </a:prstGeom>
          <a:noFill/>
          <a:ln w="50800" cap="flat" cmpd="sng" algn="ctr">
            <a:solidFill>
              <a:sysClr val="windowText" lastClr="000000"/>
            </a:solidFill>
            <a:prstDash val="solid"/>
            <a:miter lim="800000"/>
          </a:ln>
          <a:effectLst/>
        </p:spPr>
      </p:cxnSp>
      <p:sp>
        <p:nvSpPr>
          <p:cNvPr id="120" name="Rounded Rectangle 119"/>
          <p:cNvSpPr/>
          <p:nvPr/>
        </p:nvSpPr>
        <p:spPr>
          <a:xfrm>
            <a:off x="3358453" y="23485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latency</a:t>
            </a:r>
          </a:p>
        </p:txBody>
      </p:sp>
      <p:sp>
        <p:nvSpPr>
          <p:cNvPr id="121" name="Rounded Rectangle 120"/>
          <p:cNvSpPr/>
          <p:nvPr/>
        </p:nvSpPr>
        <p:spPr>
          <a:xfrm>
            <a:off x="3358453" y="27549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area/power</a:t>
            </a:r>
          </a:p>
        </p:txBody>
      </p:sp>
      <p:sp>
        <p:nvSpPr>
          <p:cNvPr id="122" name="Rounded Rectangle 121"/>
          <p:cNvSpPr/>
          <p:nvPr/>
        </p:nvSpPr>
        <p:spPr>
          <a:xfrm>
            <a:off x="2374900" y="4200842"/>
            <a:ext cx="1600200" cy="677029"/>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narrower rows, higher latency</a:t>
            </a:r>
          </a:p>
        </p:txBody>
      </p:sp>
    </p:spTree>
    <p:extLst>
      <p:ext uri="{BB962C8B-B14F-4D97-AF65-F5344CB8AC3E}">
        <p14:creationId xmlns:p14="http://schemas.microsoft.com/office/powerpoint/2010/main" val="588307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xEl>
                                              <p:pRg st="0" end="0"/>
                                            </p:txEl>
                                          </p:spTgt>
                                        </p:tgtEl>
                                        <p:attrNameLst>
                                          <p:attrName>style.visibility</p:attrName>
                                        </p:attrNameLst>
                                      </p:cBhvr>
                                      <p:to>
                                        <p:strVal val="visible"/>
                                      </p:to>
                                    </p:set>
                                    <p:animEffect transition="in" filter="fade">
                                      <p:cBhvr>
                                        <p:cTn id="12" dur="500"/>
                                        <p:tgtEl>
                                          <p:spTgt spid="91">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par>
                                <p:cTn id="32" presetID="10" presetClass="entr" presetSubtype="0" fill="hold"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500"/>
                                        <p:tgtEl>
                                          <p:spTgt spid="102"/>
                                        </p:tgtEl>
                                      </p:cBhvr>
                                    </p:animEffect>
                                  </p:childTnLst>
                                </p:cTn>
                              </p:par>
                              <p:par>
                                <p:cTn id="38" presetID="10" presetClass="entr" presetSubtype="0" fill="hold"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500"/>
                                        <p:tgtEl>
                                          <p:spTgt spid="104"/>
                                        </p:tgtEl>
                                      </p:cBhvr>
                                    </p:animEffect>
                                  </p:childTnLst>
                                </p:cTn>
                              </p:par>
                              <p:par>
                                <p:cTn id="49" presetID="10" presetClass="entr" presetSubtype="0" fill="hold"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xit" presetSubtype="0" fill="hold" nodeType="withEffect">
                                  <p:stCondLst>
                                    <p:cond delay="0"/>
                                  </p:stCondLst>
                                  <p:childTnLst>
                                    <p:animEffect transition="out" filter="fade">
                                      <p:cBhvr>
                                        <p:cTn id="53" dur="500"/>
                                        <p:tgtEl>
                                          <p:spTgt spid="96"/>
                                        </p:tgtEl>
                                      </p:cBhvr>
                                    </p:animEffect>
                                    <p:set>
                                      <p:cBhvr>
                                        <p:cTn id="54" dur="1" fill="hold">
                                          <p:stCondLst>
                                            <p:cond delay="499"/>
                                          </p:stCondLst>
                                        </p:cTn>
                                        <p:tgtEl>
                                          <p:spTgt spid="9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0"/>
                                        </p:tgtEl>
                                      </p:cBhvr>
                                    </p:animEffect>
                                    <p:set>
                                      <p:cBhvr>
                                        <p:cTn id="57" dur="1" fill="hold">
                                          <p:stCondLst>
                                            <p:cond delay="499"/>
                                          </p:stCondLst>
                                        </p:cTn>
                                        <p:tgtEl>
                                          <p:spTgt spid="10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1"/>
                                        </p:tgtEl>
                                      </p:cBhvr>
                                    </p:animEffect>
                                    <p:set>
                                      <p:cBhvr>
                                        <p:cTn id="60" dur="1" fill="hold">
                                          <p:stCondLst>
                                            <p:cond delay="499"/>
                                          </p:stCondLst>
                                        </p:cTn>
                                        <p:tgtEl>
                                          <p:spTgt spid="10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2"/>
                                        </p:tgtEl>
                                      </p:cBhvr>
                                    </p:animEffect>
                                    <p:set>
                                      <p:cBhvr>
                                        <p:cTn id="63" dur="1" fill="hold">
                                          <p:stCondLst>
                                            <p:cond delay="499"/>
                                          </p:stCondLst>
                                        </p:cTn>
                                        <p:tgtEl>
                                          <p:spTgt spid="10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fade">
                                      <p:cBhvr>
                                        <p:cTn id="74" dur="500"/>
                                        <p:tgtEl>
                                          <p:spTgt spid="1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500"/>
                                        <p:tgtEl>
                                          <p:spTgt spid="1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fade">
                                      <p:cBhvr>
                                        <p:cTn id="82" dur="500"/>
                                        <p:tgtEl>
                                          <p:spTgt spid="110"/>
                                        </p:tgtEl>
                                      </p:cBhvr>
                                    </p:animEffect>
                                  </p:childTnLst>
                                </p:cTn>
                              </p:par>
                              <p:par>
                                <p:cTn id="83" presetID="10"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500"/>
                                        <p:tgtEl>
                                          <p:spTgt spid="112"/>
                                        </p:tgtEl>
                                      </p:cBhvr>
                                    </p:animEffect>
                                  </p:childTnLst>
                                </p:cTn>
                              </p:par>
                              <p:par>
                                <p:cTn id="86" presetID="10"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500"/>
                                        <p:tgtEl>
                                          <p:spTgt spid="116"/>
                                        </p:tgtEl>
                                      </p:cBhvr>
                                    </p:animEffect>
                                  </p:childTnLst>
                                </p:cTn>
                              </p:par>
                              <p:par>
                                <p:cTn id="89" presetID="10" presetClass="entr" presetSubtype="0" fill="hold"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81"/>
                                        </p:tgtEl>
                                      </p:cBhvr>
                                    </p:animEffect>
                                    <p:set>
                                      <p:cBhvr>
                                        <p:cTn id="96" dur="1" fill="hold">
                                          <p:stCondLst>
                                            <p:cond delay="499"/>
                                          </p:stCondLst>
                                        </p:cTn>
                                        <p:tgtEl>
                                          <p:spTgt spid="8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0"/>
                                        </p:tgtEl>
                                      </p:cBhvr>
                                    </p:animEffect>
                                    <p:set>
                                      <p:cBhvr>
                                        <p:cTn id="99" dur="1" fill="hold">
                                          <p:stCondLst>
                                            <p:cond delay="499"/>
                                          </p:stCondLst>
                                        </p:cTn>
                                        <p:tgtEl>
                                          <p:spTgt spid="1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1"/>
                                        </p:tgtEl>
                                      </p:cBhvr>
                                    </p:animEffect>
                                    <p:set>
                                      <p:cBhvr>
                                        <p:cTn id="102" dur="1" fill="hold">
                                          <p:stCondLst>
                                            <p:cond delay="499"/>
                                          </p:stCondLst>
                                        </p:cTn>
                                        <p:tgtEl>
                                          <p:spTgt spid="1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1">
                                            <p:txEl>
                                              <p:pRg st="6" end="6"/>
                                            </p:txEl>
                                          </p:spTgt>
                                        </p:tgtEl>
                                        <p:attrNameLst>
                                          <p:attrName>style.visibility</p:attrName>
                                        </p:attrNameLst>
                                      </p:cBhvr>
                                      <p:to>
                                        <p:strVal val="visible"/>
                                      </p:to>
                                    </p:set>
                                    <p:animEffect transition="in" filter="fade">
                                      <p:cBhvr>
                                        <p:cTn id="107" dur="500"/>
                                        <p:tgtEl>
                                          <p:spTgt spid="91">
                                            <p:txEl>
                                              <p:pRg st="6" end="6"/>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fade">
                                      <p:cBhvr>
                                        <p:cTn id="110" dur="500"/>
                                        <p:tgtEl>
                                          <p:spTgt spid="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fade">
                                      <p:cBhvr>
                                        <p:cTn id="113" dur="500"/>
                                        <p:tgtEl>
                                          <p:spTgt spid="6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fade">
                                      <p:cBhvr>
                                        <p:cTn id="118" dur="500"/>
                                        <p:tgtEl>
                                          <p:spTgt spid="66"/>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82"/>
                                        </p:tgtEl>
                                      </p:cBhvr>
                                    </p:animEffect>
                                    <p:set>
                                      <p:cBhvr>
                                        <p:cTn id="127" dur="1" fill="hold">
                                          <p:stCondLst>
                                            <p:cond delay="499"/>
                                          </p:stCondLst>
                                        </p:cTn>
                                        <p:tgtEl>
                                          <p:spTgt spid="8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2"/>
                                        </p:tgtEl>
                                      </p:cBhvr>
                                    </p:animEffect>
                                    <p:set>
                                      <p:cBhvr>
                                        <p:cTn id="130" dur="1" fill="hold">
                                          <p:stCondLst>
                                            <p:cond delay="499"/>
                                          </p:stCondLst>
                                        </p:cTn>
                                        <p:tgtEl>
                                          <p:spTgt spid="122"/>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69" grpId="0"/>
      <p:bldP spid="80" grpId="0" animBg="1"/>
      <p:bldP spid="81" grpId="0" animBg="1"/>
      <p:bldP spid="82" grpId="0" animBg="1"/>
      <p:bldP spid="93" grpId="0" animBg="1"/>
      <p:bldP spid="94" grpId="0" animBg="1"/>
      <p:bldP spid="84" grpId="0" animBg="1"/>
      <p:bldP spid="85" grpId="0" animBg="1"/>
      <p:bldP spid="86" grpId="0" animBg="1"/>
      <p:bldP spid="87" grpId="0" animBg="1"/>
      <p:bldP spid="103" grpId="0"/>
      <p:bldP spid="120" grpId="0" animBg="1"/>
      <p:bldP spid="120" grpId="1" animBg="1"/>
      <p:bldP spid="121" grpId="0" animBg="1"/>
      <p:bldP spid="121" grpId="1" animBg="1"/>
      <p:bldP spid="122" grpId="0" animBg="1"/>
      <p:bldP spid="122" grpId="1"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Need for Lower Access Latency: Performance</a:t>
            </a:r>
          </a:p>
        </p:txBody>
      </p:sp>
      <p:sp>
        <p:nvSpPr>
          <p:cNvPr id="3" name="Content Placeholder 2"/>
          <p:cNvSpPr>
            <a:spLocks noGrp="1"/>
          </p:cNvSpPr>
          <p:nvPr>
            <p:ph idx="1"/>
          </p:nvPr>
        </p:nvSpPr>
        <p:spPr/>
        <p:txBody>
          <a:bodyPr/>
          <a:lstStyle/>
          <a:p>
            <a:r>
              <a:rPr lang="en-US" dirty="0"/>
              <a:t>New DRAM types often increase access latency in order to provide more banks, higher throughput</a:t>
            </a:r>
          </a:p>
          <a:p>
            <a:r>
              <a:rPr lang="en-US" dirty="0"/>
              <a:t>Many applications can’t make up for the increased latency</a:t>
            </a:r>
          </a:p>
          <a:p>
            <a:pPr lvl="1"/>
            <a:r>
              <a:rPr lang="en-US" dirty="0"/>
              <a:t>Especially true of common OS routines (e.g., file I/O, process forking)</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 variety of desktop/scientific, server/cloud, GPGPU applications</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238</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graphicFrame>
        <p:nvGraphicFramePr>
          <p:cNvPr id="5" name="Chart 4"/>
          <p:cNvGraphicFramePr>
            <a:graphicFrameLocks/>
          </p:cNvGraphicFramePr>
          <p:nvPr>
            <p:extLst/>
          </p:nvPr>
        </p:nvGraphicFramePr>
        <p:xfrm>
          <a:off x="152400" y="2514600"/>
          <a:ext cx="8839200" cy="2886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5875185"/>
            <a:ext cx="9144000" cy="708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dirty="0">
                <a:ln>
                  <a:noFill/>
                </a:ln>
                <a:solidFill>
                  <a:prstClr val="white"/>
                </a:solidFill>
                <a:effectLst/>
                <a:uLnTx/>
                <a:uFillTx/>
                <a:latin typeface="Adobe Garamond Pro Bold" panose="02020702060506020403" pitchFamily="18" charset="0"/>
                <a:ea typeface="+mn-ea"/>
                <a:cs typeface="+mn-cs"/>
              </a:rPr>
              <a:t>Several applications don’t benefit from more parallelism</a:t>
            </a:r>
          </a:p>
        </p:txBody>
      </p:sp>
    </p:spTree>
    <p:extLst>
      <p:ext uri="{BB962C8B-B14F-4D97-AF65-F5344CB8AC3E}">
        <p14:creationId xmlns:p14="http://schemas.microsoft.com/office/powerpoint/2010/main" val="2893096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152400" y="1066799"/>
            <a:ext cx="8839200" cy="5470527"/>
          </a:xfrm>
        </p:spPr>
        <p:txBody>
          <a:bodyPr/>
          <a:lstStyle/>
          <a:p>
            <a:pPr marL="514350" indent="-514350">
              <a:spcAft>
                <a:spcPts val="3600"/>
              </a:spcAft>
              <a:buFont typeface="+mj-lt"/>
              <a:buAutoNum type="arabicPeriod"/>
            </a:pPr>
            <a:r>
              <a:rPr lang="en-US" dirty="0">
                <a:solidFill>
                  <a:srgbClr val="0070C0"/>
                </a:solidFill>
              </a:rPr>
              <a:t>DRAM latency remains a critical bottleneck for</a:t>
            </a:r>
            <a:br>
              <a:rPr lang="en-US" dirty="0">
                <a:solidFill>
                  <a:srgbClr val="0070C0"/>
                </a:solidFill>
              </a:rPr>
            </a:br>
            <a:r>
              <a:rPr lang="en-US" dirty="0">
                <a:solidFill>
                  <a:srgbClr val="0070C0"/>
                </a:solidFill>
              </a:rPr>
              <a:t>many applications</a:t>
            </a:r>
          </a:p>
          <a:p>
            <a:pPr marL="514350" indent="-514350">
              <a:spcAft>
                <a:spcPts val="3600"/>
              </a:spcAft>
              <a:buFont typeface="+mj-lt"/>
              <a:buAutoNum type="arabicPeriod"/>
            </a:pPr>
            <a:r>
              <a:rPr lang="en-US" dirty="0">
                <a:solidFill>
                  <a:schemeClr val="accent2"/>
                </a:solidFill>
              </a:rPr>
              <a:t>Bank parallelism is not fully utilized by a wide variety</a:t>
            </a:r>
            <a:br>
              <a:rPr lang="en-US" dirty="0">
                <a:solidFill>
                  <a:schemeClr val="accent2"/>
                </a:solidFill>
              </a:rPr>
            </a:br>
            <a:r>
              <a:rPr lang="en-US" dirty="0">
                <a:solidFill>
                  <a:schemeClr val="accent2"/>
                </a:solidFill>
              </a:rPr>
              <a:t>of our applications</a:t>
            </a:r>
          </a:p>
          <a:p>
            <a:pPr marL="514350" indent="-514350">
              <a:spcAft>
                <a:spcPts val="3600"/>
              </a:spcAft>
              <a:buFont typeface="+mj-lt"/>
              <a:buAutoNum type="arabicPeriod"/>
            </a:pPr>
            <a:r>
              <a:rPr lang="en-US" dirty="0"/>
              <a:t>Spatial locality continues to provide significant performance benefits if it is exploited by the memory subsystem</a:t>
            </a:r>
          </a:p>
          <a:p>
            <a:pPr marL="514350" indent="-514350">
              <a:spcAft>
                <a:spcPts val="3600"/>
              </a:spcAft>
              <a:buFont typeface="+mj-lt"/>
              <a:buAutoNum type="arabicPeriod"/>
            </a:pPr>
            <a:r>
              <a:rPr lang="en-US" dirty="0">
                <a:solidFill>
                  <a:schemeClr val="accent4"/>
                </a:solidFill>
              </a:rPr>
              <a:t>For some classes of applications, low-power memory</a:t>
            </a:r>
            <a:br>
              <a:rPr lang="en-US" dirty="0">
                <a:solidFill>
                  <a:schemeClr val="accent4"/>
                </a:solidFill>
              </a:rPr>
            </a:br>
            <a:r>
              <a:rPr lang="en-US" dirty="0">
                <a:solidFill>
                  <a:schemeClr val="accent4"/>
                </a:solidFill>
              </a:rPr>
              <a:t>can provide energy savings without sacrificing</a:t>
            </a:r>
            <a:br>
              <a:rPr lang="en-US" dirty="0">
                <a:solidFill>
                  <a:schemeClr val="accent4"/>
                </a:solidFill>
              </a:rPr>
            </a:br>
            <a:r>
              <a:rPr lang="en-US" dirty="0">
                <a:solidFill>
                  <a:schemeClr val="accent4"/>
                </a:solidFill>
              </a:rPr>
              <a:t>significant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239</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2465726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lvl="1"/>
            <a:r>
              <a:rPr lang="en-US" dirty="0"/>
              <a:t>Difficult to intuitively determine which DRAM–workload pair works best</a:t>
            </a:r>
          </a:p>
          <a:p>
            <a:pPr>
              <a:spcBef>
                <a:spcPts val="24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endParaRPr lang="en-US" dirty="0"/>
          </a:p>
          <a:p>
            <a:r>
              <a:rPr lang="en-US" dirty="0"/>
              <a:t>12 key observations on DRAM–workload behavior</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240</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
        <p:nvSpPr>
          <p:cNvPr id="5" name="Rectangle 4"/>
          <p:cNvSpPr/>
          <p:nvPr/>
        </p:nvSpPr>
        <p:spPr>
          <a:xfrm>
            <a:off x="0" y="5562600"/>
            <a:ext cx="9144000" cy="990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Open-source tools: </a:t>
            </a:r>
            <a:r>
              <a:rPr kumimoji="0" lang="it-IT" sz="2400" b="1" i="0" u="sng" strike="noStrike" kern="1200" cap="none" spc="0" normalizeH="0" baseline="0" noProof="0" dirty="0">
                <a:ln>
                  <a:noFill/>
                </a:ln>
                <a:solidFill>
                  <a:prstClr val="white"/>
                </a:solidFill>
                <a:effectLst/>
                <a:uLnTx/>
                <a:uFillTx/>
                <a:latin typeface="Adobe Garamond Pro" panose="02020502060506020403" pitchFamily="18" charset="0"/>
                <a:ea typeface="+mn-ea"/>
                <a:cs typeface="+mn-cs"/>
              </a:rPr>
              <a:t>https://github.com/CMU-SAFARI/ramulator</a:t>
            </a: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Full paper: </a:t>
            </a:r>
            <a:r>
              <a:rPr kumimoji="0" lang="it-IT" sz="2400" b="1" i="0" u="sng" strike="noStrike" kern="1200" cap="none" spc="0" normalizeH="0" baseline="0" noProof="0" dirty="0">
                <a:ln>
                  <a:noFill/>
                </a:ln>
                <a:solidFill>
                  <a:srgbClr val="FFFF99"/>
                </a:solidFill>
                <a:effectLst/>
                <a:uLnTx/>
                <a:uFillTx/>
                <a:latin typeface="Adobe Garamond Pro" panose="02020502060506020403" pitchFamily="18" charset="0"/>
                <a:ea typeface="+mn-ea"/>
                <a:cs typeface="+mn-cs"/>
              </a:rPr>
              <a:t>https://arxiv.org/pdf/1902.07609</a:t>
            </a: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 </a:t>
            </a:r>
          </a:p>
        </p:txBody>
      </p:sp>
    </p:spTree>
    <p:extLst>
      <p:ext uri="{BB962C8B-B14F-4D97-AF65-F5344CB8AC3E}">
        <p14:creationId xmlns:p14="http://schemas.microsoft.com/office/powerpoint/2010/main" val="1083873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8981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3121513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34486945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63974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89185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01001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47775281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15817"/>
            <a:ext cx="9144000" cy="2385391"/>
          </a:xfrm>
          <a:prstGeom prst="rect">
            <a:avLst/>
          </a:prstGeom>
        </p:spPr>
      </p:pic>
    </p:spTree>
    <p:extLst>
      <p:ext uri="{BB962C8B-B14F-4D97-AF65-F5344CB8AC3E}">
        <p14:creationId xmlns:p14="http://schemas.microsoft.com/office/powerpoint/2010/main" val="1972644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0410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344632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97318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48762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686423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34" y="4365104"/>
            <a:ext cx="9144000" cy="818866"/>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2310901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37964"/>
            <a:ext cx="9144000" cy="2543364"/>
          </a:xfrm>
          <a:prstGeom prst="rect">
            <a:avLst/>
          </a:prstGeom>
        </p:spPr>
      </p:pic>
    </p:spTree>
    <p:extLst>
      <p:ext uri="{BB962C8B-B14F-4D97-AF65-F5344CB8AC3E}">
        <p14:creationId xmlns:p14="http://schemas.microsoft.com/office/powerpoint/2010/main" val="749305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4113942417"/>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032417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80756"/>
            <a:ext cx="9144000" cy="2180492"/>
          </a:xfrm>
          <a:prstGeom prst="rect">
            <a:avLst/>
          </a:prstGeom>
        </p:spPr>
      </p:pic>
    </p:spTree>
    <p:extLst>
      <p:ext uri="{BB962C8B-B14F-4D97-AF65-F5344CB8AC3E}">
        <p14:creationId xmlns:p14="http://schemas.microsoft.com/office/powerpoint/2010/main" val="3218779776"/>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315391"/>
            <a:ext cx="9144000" cy="2497985"/>
          </a:xfrm>
          <a:prstGeom prst="rect">
            <a:avLst/>
          </a:prstGeom>
        </p:spPr>
      </p:pic>
    </p:spTree>
    <p:extLst>
      <p:ext uri="{BB962C8B-B14F-4D97-AF65-F5344CB8AC3E}">
        <p14:creationId xmlns:p14="http://schemas.microsoft.com/office/powerpoint/2010/main" val="2817937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653136"/>
            <a:ext cx="9144000" cy="1427408"/>
          </a:xfrm>
          <a:prstGeom prst="rect">
            <a:avLst/>
          </a:prstGeom>
        </p:spPr>
      </p:pic>
    </p:spTree>
    <p:extLst>
      <p:ext uri="{BB962C8B-B14F-4D97-AF65-F5344CB8AC3E}">
        <p14:creationId xmlns:p14="http://schemas.microsoft.com/office/powerpoint/2010/main" val="475951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4141297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537180"/>
            <a:ext cx="9144000" cy="908044"/>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526638"/>
            <a:ext cx="9144000" cy="710674"/>
          </a:xfrm>
          <a:prstGeom prst="rect">
            <a:avLst/>
          </a:prstGeom>
        </p:spPr>
      </p:pic>
    </p:spTree>
    <p:extLst>
      <p:ext uri="{BB962C8B-B14F-4D97-AF65-F5344CB8AC3E}">
        <p14:creationId xmlns:p14="http://schemas.microsoft.com/office/powerpoint/2010/main" val="884836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216629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CROW: The Copy Row Substrate</a:t>
            </a:r>
            <a:br>
              <a:rPr lang="en-US" sz="4000" dirty="0"/>
            </a:br>
            <a:r>
              <a:rPr lang="en-US" sz="3000" b="1" dirty="0"/>
              <a:t>[ISCA 2019]</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54000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51DC-D551-413B-9FEB-CA657FBF17D9}"/>
              </a:ext>
            </a:extLst>
          </p:cNvPr>
          <p:cNvSpPr>
            <a:spLocks noGrp="1"/>
          </p:cNvSpPr>
          <p:nvPr>
            <p:ph type="title"/>
          </p:nvPr>
        </p:nvSpPr>
        <p:spPr/>
        <p:txBody>
          <a:bodyPr/>
          <a:lstStyle/>
          <a:p>
            <a:r>
              <a:rPr lang="en-US" dirty="0"/>
              <a:t>Challenges of DRAM Scaling</a:t>
            </a:r>
          </a:p>
        </p:txBody>
      </p:sp>
      <p:pic>
        <p:nvPicPr>
          <p:cNvPr id="17" name="Picture 16">
            <a:extLst>
              <a:ext uri="{FF2B5EF4-FFF2-40B4-BE49-F238E27FC236}">
                <a16:creationId xmlns:a16="http://schemas.microsoft.com/office/drawing/2014/main" id="{57B87E9A-6851-4B1B-90D0-47E088847B0D}"/>
              </a:ext>
            </a:extLst>
          </p:cNvPr>
          <p:cNvPicPr>
            <a:picLocks noChangeAspect="1"/>
          </p:cNvPicPr>
          <p:nvPr/>
        </p:nvPicPr>
        <p:blipFill>
          <a:blip r:embed="rId6"/>
          <a:stretch>
            <a:fillRect/>
          </a:stretch>
        </p:blipFill>
        <p:spPr>
          <a:xfrm rot="5400000">
            <a:off x="394179" y="2569576"/>
            <a:ext cx="1894318" cy="1698770"/>
          </a:xfrm>
          <a:prstGeom prst="rect">
            <a:avLst/>
          </a:prstGeom>
        </p:spPr>
      </p:pic>
      <p:sp>
        <p:nvSpPr>
          <p:cNvPr id="12" name="Rectangle: Rounded Corners 11">
            <a:extLst>
              <a:ext uri="{FF2B5EF4-FFF2-40B4-BE49-F238E27FC236}">
                <a16:creationId xmlns:a16="http://schemas.microsoft.com/office/drawing/2014/main" id="{676D6DDE-0C8E-4FBE-B0C3-E38D485DF6E3}"/>
              </a:ext>
            </a:extLst>
          </p:cNvPr>
          <p:cNvSpPr/>
          <p:nvPr/>
        </p:nvSpPr>
        <p:spPr>
          <a:xfrm>
            <a:off x="3286125" y="1963787"/>
            <a:ext cx="3028952"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access latency</a:t>
            </a:r>
          </a:p>
        </p:txBody>
      </p:sp>
      <p:sp>
        <p:nvSpPr>
          <p:cNvPr id="13" name="Rectangle: Rounded Corners 12">
            <a:extLst>
              <a:ext uri="{FF2B5EF4-FFF2-40B4-BE49-F238E27FC236}">
                <a16:creationId xmlns:a16="http://schemas.microsoft.com/office/drawing/2014/main" id="{D3A62491-FFE5-46FB-A945-D135EBAFF416}"/>
              </a:ext>
            </a:extLst>
          </p:cNvPr>
          <p:cNvSpPr/>
          <p:nvPr/>
        </p:nvSpPr>
        <p:spPr>
          <a:xfrm>
            <a:off x="3286125" y="3167670"/>
            <a:ext cx="3571877"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refresh overhead</a:t>
            </a:r>
          </a:p>
        </p:txBody>
      </p:sp>
      <p:sp>
        <p:nvSpPr>
          <p:cNvPr id="11" name="Rectangle: Rounded Corners 10">
            <a:extLst>
              <a:ext uri="{FF2B5EF4-FFF2-40B4-BE49-F238E27FC236}">
                <a16:creationId xmlns:a16="http://schemas.microsoft.com/office/drawing/2014/main" id="{DB9D92D7-A9D5-4F10-A776-6D78F5DB09DD}"/>
              </a:ext>
            </a:extLst>
          </p:cNvPr>
          <p:cNvSpPr/>
          <p:nvPr/>
        </p:nvSpPr>
        <p:spPr>
          <a:xfrm>
            <a:off x="3286125" y="4366119"/>
            <a:ext cx="5572125"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exposure to vulnerabilities</a:t>
            </a:r>
          </a:p>
        </p:txBody>
      </p:sp>
      <p:sp>
        <p:nvSpPr>
          <p:cNvPr id="18" name="Oval 17">
            <a:extLst>
              <a:ext uri="{FF2B5EF4-FFF2-40B4-BE49-F238E27FC236}">
                <a16:creationId xmlns:a16="http://schemas.microsoft.com/office/drawing/2014/main" id="{8C2D9EBD-2DD0-45E4-9ECB-9CC1709DB61A}"/>
              </a:ext>
            </a:extLst>
          </p:cNvPr>
          <p:cNvSpPr/>
          <p:nvPr/>
        </p:nvSpPr>
        <p:spPr>
          <a:xfrm>
            <a:off x="2773319" y="2044457"/>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1</a:t>
            </a:r>
          </a:p>
        </p:txBody>
      </p:sp>
      <p:sp>
        <p:nvSpPr>
          <p:cNvPr id="19" name="Oval 18">
            <a:extLst>
              <a:ext uri="{FF2B5EF4-FFF2-40B4-BE49-F238E27FC236}">
                <a16:creationId xmlns:a16="http://schemas.microsoft.com/office/drawing/2014/main" id="{D8B7D59D-95A3-4B6F-9A7A-4636B842C6B9}"/>
              </a:ext>
            </a:extLst>
          </p:cNvPr>
          <p:cNvSpPr/>
          <p:nvPr/>
        </p:nvSpPr>
        <p:spPr>
          <a:xfrm>
            <a:off x="2773319" y="3231028"/>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2</a:t>
            </a:r>
          </a:p>
        </p:txBody>
      </p:sp>
      <p:sp>
        <p:nvSpPr>
          <p:cNvPr id="20" name="Oval 19">
            <a:extLst>
              <a:ext uri="{FF2B5EF4-FFF2-40B4-BE49-F238E27FC236}">
                <a16:creationId xmlns:a16="http://schemas.microsoft.com/office/drawing/2014/main" id="{EF37814C-C4C5-4D5B-9FE2-4A552A87CD12}"/>
              </a:ext>
            </a:extLst>
          </p:cNvPr>
          <p:cNvSpPr/>
          <p:nvPr/>
        </p:nvSpPr>
        <p:spPr>
          <a:xfrm>
            <a:off x="2773319" y="4438844"/>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3</a:t>
            </a:r>
          </a:p>
        </p:txBody>
      </p:sp>
      <p:pic>
        <p:nvPicPr>
          <p:cNvPr id="7" name="Audio 6">
            <a:hlinkClick r:id="" action="ppaction://media"/>
            <a:extLst>
              <a:ext uri="{FF2B5EF4-FFF2-40B4-BE49-F238E27FC236}">
                <a16:creationId xmlns:a16="http://schemas.microsoft.com/office/drawing/2014/main" id="{8371475C-71B7-4F07-93F6-1D420758E8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4099286122"/>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12" grpId="0"/>
      <p:bldP spid="13" grpId="0"/>
      <p:bldP spid="11" grpId="0"/>
      <p:bldP spid="18" grpId="0" animBg="1"/>
      <p:bldP spid="19" grpId="0" animBg="1"/>
      <p:bldP spid="20"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D7BE23F-79DC-4C56-8FB8-C21A2B23FDD8}"/>
              </a:ext>
            </a:extLst>
          </p:cNvPr>
          <p:cNvSpPr/>
          <p:nvPr/>
        </p:nvSpPr>
        <p:spPr>
          <a:xfrm>
            <a:off x="4347031" y="2384741"/>
            <a:ext cx="2656376" cy="3549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22" name="Picture 21">
            <a:extLst>
              <a:ext uri="{FF2B5EF4-FFF2-40B4-BE49-F238E27FC236}">
                <a16:creationId xmlns:a16="http://schemas.microsoft.com/office/drawing/2014/main" id="{8796DADF-41E0-4565-9CF7-B1CCA3734B0B}"/>
              </a:ext>
            </a:extLst>
          </p:cNvPr>
          <p:cNvPicPr>
            <a:picLocks noChangeAspect="1"/>
          </p:cNvPicPr>
          <p:nvPr/>
        </p:nvPicPr>
        <p:blipFill>
          <a:blip r:embed="rId6"/>
          <a:stretch>
            <a:fillRect/>
          </a:stretch>
        </p:blipFill>
        <p:spPr>
          <a:xfrm>
            <a:off x="3624729" y="2364601"/>
            <a:ext cx="3598597" cy="2778900"/>
          </a:xfrm>
          <a:prstGeom prst="rect">
            <a:avLst/>
          </a:prstGeom>
        </p:spPr>
      </p:pic>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Conventional DRAM</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7"/>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104460"/>
            <a:ext cx="1433211" cy="82502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4" y="3062186"/>
            <a:ext cx="1654436" cy="195396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Arrow: Curved Right 49">
            <a:extLst>
              <a:ext uri="{FF2B5EF4-FFF2-40B4-BE49-F238E27FC236}">
                <a16:creationId xmlns:a16="http://schemas.microsoft.com/office/drawing/2014/main" id="{1AA08664-CAC0-42EE-85D0-375C9589B3A6}"/>
              </a:ext>
            </a:extLst>
          </p:cNvPr>
          <p:cNvSpPr/>
          <p:nvPr/>
        </p:nvSpPr>
        <p:spPr>
          <a:xfrm rot="10800000" flipV="1">
            <a:off x="7103963" y="2493228"/>
            <a:ext cx="587615" cy="2469616"/>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51" name="Picture 50">
            <a:extLst>
              <a:ext uri="{FF2B5EF4-FFF2-40B4-BE49-F238E27FC236}">
                <a16:creationId xmlns:a16="http://schemas.microsoft.com/office/drawing/2014/main" id="{C474A0E5-B23E-46A5-9422-B9A9569DDE5B}"/>
              </a:ext>
            </a:extLst>
          </p:cNvPr>
          <p:cNvPicPr>
            <a:picLocks noChangeAspect="1"/>
          </p:cNvPicPr>
          <p:nvPr/>
        </p:nvPicPr>
        <p:blipFill>
          <a:blip r:embed="rId8"/>
          <a:stretch>
            <a:fillRect/>
          </a:stretch>
        </p:blipFill>
        <p:spPr>
          <a:xfrm>
            <a:off x="4377981" y="4561618"/>
            <a:ext cx="2836663" cy="573366"/>
          </a:xfrm>
          <a:prstGeom prst="rect">
            <a:avLst/>
          </a:prstGeom>
        </p:spPr>
      </p:pic>
      <p:pic>
        <p:nvPicPr>
          <p:cNvPr id="3" name="Audio 2">
            <a:hlinkClick r:id="" action="ppaction://media"/>
            <a:extLst>
              <a:ext uri="{FF2B5EF4-FFF2-40B4-BE49-F238E27FC236}">
                <a16:creationId xmlns:a16="http://schemas.microsoft.com/office/drawing/2014/main" id="{71D38825-23C9-4764-8233-00BB3B45BA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343330798"/>
      </p:ext>
    </p:extLst>
  </p:cSld>
  <p:clrMapOvr>
    <a:masterClrMapping/>
  </p:clrMapOvr>
  <mc:AlternateContent xmlns:mc="http://schemas.openxmlformats.org/markup-compatibility/2006" xmlns:p14="http://schemas.microsoft.com/office/powerpoint/2010/main">
    <mc:Choice Requires="p14">
      <p:transition p14:dur="0" advTm="16344"/>
    </mc:Choice>
    <mc:Fallback xmlns="">
      <p:transition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1000"/>
                                        <p:tgtEl>
                                          <p:spTgt spid="5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9" grpId="0" animBg="1"/>
      <p:bldP spid="48" grpId="0" animBg="1"/>
      <p:bldP spid="50"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AF598E7-770A-4F10-BF81-7AD88E6FF7D7}"/>
              </a:ext>
            </a:extLst>
          </p:cNvPr>
          <p:cNvSpPr/>
          <p:nvPr/>
        </p:nvSpPr>
        <p:spPr>
          <a:xfrm>
            <a:off x="4343400" y="2376060"/>
            <a:ext cx="2601907"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9" name="Rectangle: Rounded Corners 28">
            <a:extLst>
              <a:ext uri="{FF2B5EF4-FFF2-40B4-BE49-F238E27FC236}">
                <a16:creationId xmlns:a16="http://schemas.microsoft.com/office/drawing/2014/main" id="{7A071AD6-1DF8-4A0A-AB5B-C1FCD44BDA16}"/>
              </a:ext>
            </a:extLst>
          </p:cNvPr>
          <p:cNvSpPr/>
          <p:nvPr/>
        </p:nvSpPr>
        <p:spPr>
          <a:xfrm>
            <a:off x="4355342" y="3814636"/>
            <a:ext cx="2589964"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57939" y="4180012"/>
            <a:ext cx="3791840" cy="1420688"/>
          </a:xfrm>
        </p:spPr>
        <p:txBody>
          <a:bodyPr anchor="ctr">
            <a:normAutofit/>
          </a:bodyPr>
          <a:lstStyle/>
          <a:p>
            <a:pPr marL="0" indent="0" algn="ctr">
              <a:buNone/>
            </a:pPr>
            <a:r>
              <a:rPr lang="en-US" sz="2400" b="1" dirty="0">
                <a:solidFill>
                  <a:schemeClr val="accent6">
                    <a:lumMod val="75000"/>
                  </a:schemeClr>
                </a:solidFill>
              </a:rPr>
              <a:t>Row copy </a:t>
            </a:r>
          </a:p>
          <a:p>
            <a:pPr marL="0" indent="0" algn="ctr">
              <a:buNone/>
            </a:pPr>
            <a:r>
              <a:rPr lang="en-US" sz="2400" b="1" dirty="0">
                <a:solidFill>
                  <a:schemeClr val="accent4">
                    <a:lumMod val="75000"/>
                  </a:schemeClr>
                </a:solidFill>
              </a:rPr>
              <a:t>Multiple row activation</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Copy Row DRAM (CROW)</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6"/>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476016"/>
            <a:ext cx="948446" cy="45346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5" y="3062186"/>
            <a:ext cx="1097033" cy="137856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DB1B42A-712C-485E-B393-A75DC275E3A7}"/>
              </a:ext>
            </a:extLst>
          </p:cNvPr>
          <p:cNvPicPr>
            <a:picLocks noChangeAspect="1"/>
          </p:cNvPicPr>
          <p:nvPr/>
        </p:nvPicPr>
        <p:blipFill>
          <a:blip r:embed="rId7"/>
          <a:stretch>
            <a:fillRect/>
          </a:stretch>
        </p:blipFill>
        <p:spPr>
          <a:xfrm>
            <a:off x="3594480" y="2352287"/>
            <a:ext cx="5273016" cy="2764492"/>
          </a:xfrm>
          <a:prstGeom prst="rect">
            <a:avLst/>
          </a:prstGeom>
        </p:spPr>
      </p:pic>
      <p:pic>
        <p:nvPicPr>
          <p:cNvPr id="11" name="Picture 10">
            <a:extLst>
              <a:ext uri="{FF2B5EF4-FFF2-40B4-BE49-F238E27FC236}">
                <a16:creationId xmlns:a16="http://schemas.microsoft.com/office/drawing/2014/main" id="{8AB82628-B067-4F26-8B62-543DC674C207}"/>
              </a:ext>
            </a:extLst>
          </p:cNvPr>
          <p:cNvPicPr>
            <a:picLocks noChangeAspect="1"/>
          </p:cNvPicPr>
          <p:nvPr/>
        </p:nvPicPr>
        <p:blipFill>
          <a:blip r:embed="rId8"/>
          <a:stretch>
            <a:fillRect/>
          </a:stretch>
        </p:blipFill>
        <p:spPr>
          <a:xfrm>
            <a:off x="4352748" y="4526893"/>
            <a:ext cx="2836663" cy="573366"/>
          </a:xfrm>
          <a:prstGeom prst="rect">
            <a:avLst/>
          </a:prstGeom>
        </p:spPr>
      </p:pic>
      <p:pic>
        <p:nvPicPr>
          <p:cNvPr id="31" name="Picture 30">
            <a:extLst>
              <a:ext uri="{FF2B5EF4-FFF2-40B4-BE49-F238E27FC236}">
                <a16:creationId xmlns:a16="http://schemas.microsoft.com/office/drawing/2014/main" id="{81F74D26-9827-45F5-A093-D51DA0C83A86}"/>
              </a:ext>
            </a:extLst>
          </p:cNvPr>
          <p:cNvPicPr>
            <a:picLocks noChangeAspect="1"/>
          </p:cNvPicPr>
          <p:nvPr/>
        </p:nvPicPr>
        <p:blipFill>
          <a:blip r:embed="rId9"/>
          <a:stretch>
            <a:fillRect/>
          </a:stretch>
        </p:blipFill>
        <p:spPr>
          <a:xfrm>
            <a:off x="4356107" y="4525136"/>
            <a:ext cx="2833304" cy="578157"/>
          </a:xfrm>
          <a:prstGeom prst="rect">
            <a:avLst/>
          </a:prstGeom>
        </p:spPr>
      </p:pic>
      <p:sp>
        <p:nvSpPr>
          <p:cNvPr id="32" name="Arrow: Curved Right 31">
            <a:extLst>
              <a:ext uri="{FF2B5EF4-FFF2-40B4-BE49-F238E27FC236}">
                <a16:creationId xmlns:a16="http://schemas.microsoft.com/office/drawing/2014/main" id="{26817674-AB8E-43EF-AC02-82C1992F0141}"/>
              </a:ext>
            </a:extLst>
          </p:cNvPr>
          <p:cNvSpPr/>
          <p:nvPr/>
        </p:nvSpPr>
        <p:spPr>
          <a:xfrm>
            <a:off x="2917770" y="2476016"/>
            <a:ext cx="1402090" cy="2570135"/>
          </a:xfrm>
          <a:prstGeom prst="curvedRightArrow">
            <a:avLst>
              <a:gd name="adj1" fmla="val 10894"/>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3" name="Arrow: Curved Right 32">
            <a:extLst>
              <a:ext uri="{FF2B5EF4-FFF2-40B4-BE49-F238E27FC236}">
                <a16:creationId xmlns:a16="http://schemas.microsoft.com/office/drawing/2014/main" id="{86DD6392-22AC-4886-939A-F19A5918FA09}"/>
              </a:ext>
            </a:extLst>
          </p:cNvPr>
          <p:cNvSpPr/>
          <p:nvPr/>
        </p:nvSpPr>
        <p:spPr>
          <a:xfrm rot="10564546">
            <a:off x="7062592" y="3894263"/>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9" name="Arrow: Curved Right 38">
            <a:extLst>
              <a:ext uri="{FF2B5EF4-FFF2-40B4-BE49-F238E27FC236}">
                <a16:creationId xmlns:a16="http://schemas.microsoft.com/office/drawing/2014/main" id="{501B0FE9-E819-4304-A48C-C994C6FFB88F}"/>
              </a:ext>
            </a:extLst>
          </p:cNvPr>
          <p:cNvSpPr/>
          <p:nvPr/>
        </p:nvSpPr>
        <p:spPr>
          <a:xfrm>
            <a:off x="2884161" y="2470576"/>
            <a:ext cx="1402090" cy="2359666"/>
          </a:xfrm>
          <a:prstGeom prst="curvedRightArrow">
            <a:avLst>
              <a:gd name="adj1" fmla="val 9242"/>
              <a:gd name="adj2" fmla="val 16070"/>
              <a:gd name="adj3" fmla="val 111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40" name="Arrow: Curved Right 39">
            <a:extLst>
              <a:ext uri="{FF2B5EF4-FFF2-40B4-BE49-F238E27FC236}">
                <a16:creationId xmlns:a16="http://schemas.microsoft.com/office/drawing/2014/main" id="{CDB89385-FB56-420A-BC10-AA2D8A9443E4}"/>
              </a:ext>
            </a:extLst>
          </p:cNvPr>
          <p:cNvSpPr/>
          <p:nvPr/>
        </p:nvSpPr>
        <p:spPr>
          <a:xfrm>
            <a:off x="2884161" y="3943351"/>
            <a:ext cx="1402090" cy="1083569"/>
          </a:xfrm>
          <a:prstGeom prst="curvedRightArrow">
            <a:avLst>
              <a:gd name="adj1" fmla="val 9822"/>
              <a:gd name="adj2" fmla="val 18401"/>
              <a:gd name="adj3" fmla="val 1580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8" name="Audio 7">
            <a:hlinkClick r:id="" action="ppaction://media"/>
            <a:extLst>
              <a:ext uri="{FF2B5EF4-FFF2-40B4-BE49-F238E27FC236}">
                <a16:creationId xmlns:a16="http://schemas.microsoft.com/office/drawing/2014/main" id="{EC6943C6-81C8-4516-BA84-AFBF5EB2FC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788134225"/>
      </p:ext>
    </p:extLst>
  </p:cSld>
  <p:clrMapOvr>
    <a:masterClrMapping/>
  </p:clrMapOvr>
  <mc:AlternateContent xmlns:mc="http://schemas.openxmlformats.org/markup-compatibility/2006" xmlns:p14="http://schemas.microsoft.com/office/powerpoint/2010/main">
    <mc:Choice Requires="p14">
      <p:transition p14:dur="10" advTm="46607"/>
    </mc:Choice>
    <mc:Fallback xmlns="">
      <p:transition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 fill="hold"/>
                                        <p:tgtEl>
                                          <p:spTgt spid="29"/>
                                        </p:tgtEl>
                                        <p:attrNameLst>
                                          <p:attrName>fillcolor</p:attrName>
                                        </p:attrNameLst>
                                      </p:cBhvr>
                                      <p:to>
                                        <a:srgbClr val="FFD965"/>
                                      </p:to>
                                    </p:animClr>
                                    <p:set>
                                      <p:cBhvr>
                                        <p:cTn id="55" dur="100" fill="hold"/>
                                        <p:tgtEl>
                                          <p:spTgt spid="29"/>
                                        </p:tgtEl>
                                        <p:attrNameLst>
                                          <p:attrName>fill.type</p:attrName>
                                        </p:attrNameLst>
                                      </p:cBhvr>
                                      <p:to>
                                        <p:strVal val="solid"/>
                                      </p:to>
                                    </p:set>
                                    <p:set>
                                      <p:cBhvr>
                                        <p:cTn id="56" dur="100" fill="hold"/>
                                        <p:tgtEl>
                                          <p:spTgt spid="2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 fill="hold"/>
                                        <p:tgtEl>
                                          <p:spTgt spid="28"/>
                                        </p:tgtEl>
                                        <p:attrNameLst>
                                          <p:attrName>fillcolor</p:attrName>
                                        </p:attrNameLst>
                                      </p:cBhvr>
                                      <p:to>
                                        <a:srgbClr val="FFD965"/>
                                      </p:to>
                                    </p:animClr>
                                    <p:set>
                                      <p:cBhvr>
                                        <p:cTn id="59" dur="100" fill="hold"/>
                                        <p:tgtEl>
                                          <p:spTgt spid="28"/>
                                        </p:tgtEl>
                                        <p:attrNameLst>
                                          <p:attrName>fill.type</p:attrName>
                                        </p:attrNameLst>
                                      </p:cBhvr>
                                      <p:to>
                                        <p:strVal val="solid"/>
                                      </p:to>
                                    </p:set>
                                    <p:set>
                                      <p:cBhvr>
                                        <p:cTn id="60" dur="100" fill="hold"/>
                                        <p:tgtEl>
                                          <p:spTgt spid="28"/>
                                        </p:tgtEl>
                                        <p:attrNameLst>
                                          <p:attrName>fill.on</p:attrName>
                                        </p:attrNameLst>
                                      </p:cBhvr>
                                      <p:to>
                                        <p:strVal val="true"/>
                                      </p:to>
                                    </p:set>
                                  </p:childTnLst>
                                </p:cTn>
                              </p:par>
                            </p:childTnLst>
                          </p:cTn>
                        </p:par>
                        <p:par>
                          <p:cTn id="61" fill="hold">
                            <p:stCondLst>
                              <p:cond delay="600"/>
                            </p:stCondLst>
                            <p:childTnLst>
                              <p:par>
                                <p:cTn id="62" presetID="10" presetClass="entr" presetSubtype="0" fill="hold" grpId="2"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2600"/>
                            </p:stCondLst>
                            <p:childTnLst>
                              <p:par>
                                <p:cTn id="76" presetID="10"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8" grpId="2" animBg="1"/>
      <p:bldP spid="29" grpId="0" animBg="1"/>
      <p:bldP spid="29" grpId="1" animBg="1"/>
      <p:bldP spid="29" grpId="2" animBg="1"/>
      <p:bldP spid="3" grpId="0" uiExpand="1" build="p"/>
      <p:bldP spid="32" grpId="0" animBg="1"/>
      <p:bldP spid="32" grpId="1" animBg="1"/>
      <p:bldP spid="33" grpId="0" animBg="1"/>
      <p:bldP spid="33" grpId="1" animBg="1"/>
      <p:bldP spid="39" grpId="0" animBg="1"/>
      <p:bldP spid="40"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37C3FB5-B2CA-4136-B3F0-F2FD8B4F497D}"/>
              </a:ext>
            </a:extLst>
          </p:cNvPr>
          <p:cNvSpPr/>
          <p:nvPr/>
        </p:nvSpPr>
        <p:spPr>
          <a:xfrm>
            <a:off x="6065466" y="1888873"/>
            <a:ext cx="2293679" cy="355118"/>
          </a:xfrm>
          <a:prstGeom prst="round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8" name="Rectangle: Rounded Corners 27">
            <a:extLst>
              <a:ext uri="{FF2B5EF4-FFF2-40B4-BE49-F238E27FC236}">
                <a16:creationId xmlns:a16="http://schemas.microsoft.com/office/drawing/2014/main" id="{79B6DEFA-15DE-40F6-8100-26A76B3CACAA}"/>
              </a:ext>
            </a:extLst>
          </p:cNvPr>
          <p:cNvSpPr/>
          <p:nvPr/>
        </p:nvSpPr>
        <p:spPr>
          <a:xfrm>
            <a:off x="6068684" y="2840980"/>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71450" y="1657350"/>
            <a:ext cx="8686800" cy="3738893"/>
          </a:xfrm>
        </p:spPr>
        <p:txBody>
          <a:bodyPr anchor="ctr">
            <a:normAutofit/>
          </a:bodyPr>
          <a:lstStyle/>
          <a:p>
            <a:pPr>
              <a:buFont typeface="Wingdings" panose="05000000000000000000" pitchFamily="2" charset="2"/>
              <a:buChar char="Ø"/>
            </a:pPr>
            <a:r>
              <a:rPr lang="en-US" sz="3300" b="1" dirty="0">
                <a:solidFill>
                  <a:srgbClr val="FF0066"/>
                </a:solidFill>
              </a:rPr>
              <a:t>CROW-cache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a:t>
            </a:r>
            <a:r>
              <a:rPr lang="en-US" sz="3000" i="1" dirty="0">
                <a:latin typeface="Cambria" panose="02040503050406030204" pitchFamily="18" charset="0"/>
                <a:ea typeface="Cambria" panose="02040503050406030204" pitchFamily="18" charset="0"/>
              </a:rPr>
              <a:t>access latency</a:t>
            </a:r>
            <a:endParaRPr lang="en-US" sz="3000" i="1" dirty="0"/>
          </a:p>
          <a:p>
            <a:pPr marL="342900" lvl="1" indent="0">
              <a:buNone/>
            </a:pPr>
            <a:endParaRPr lang="en-US" sz="3000" b="1" dirty="0">
              <a:solidFill>
                <a:srgbClr val="FF0066"/>
              </a:solidFill>
            </a:endParaRPr>
          </a:p>
          <a:p>
            <a:pPr>
              <a:buFont typeface="Wingdings" panose="05000000000000000000" pitchFamily="2" charset="2"/>
              <a:buChar char="Ø"/>
            </a:pPr>
            <a:r>
              <a:rPr lang="en-US" sz="3300" b="1" dirty="0">
                <a:solidFill>
                  <a:srgbClr val="FF0066"/>
                </a:solidFill>
              </a:rPr>
              <a:t>CROW-ref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DRAM </a:t>
            </a:r>
            <a:r>
              <a:rPr lang="en-US" sz="3000" i="1" dirty="0">
                <a:latin typeface="Cambria" panose="02040503050406030204" pitchFamily="18" charset="0"/>
                <a:ea typeface="Cambria" panose="02040503050406030204" pitchFamily="18" charset="0"/>
              </a:rPr>
              <a:t>refresh overhead</a:t>
            </a:r>
            <a:endParaRPr lang="en-US" sz="3000" i="1" dirty="0"/>
          </a:p>
          <a:p>
            <a:pPr marL="342900" lvl="1" indent="0">
              <a:buNone/>
            </a:pPr>
            <a:endParaRPr lang="en-US" sz="3000" dirty="0">
              <a:solidFill>
                <a:schemeClr val="tx1">
                  <a:lumMod val="50000"/>
                  <a:lumOff val="50000"/>
                </a:schemeClr>
              </a:solidFill>
            </a:endParaRPr>
          </a:p>
          <a:p>
            <a:pPr>
              <a:buFont typeface="Wingdings" panose="05000000000000000000" pitchFamily="2" charset="2"/>
              <a:buChar char="Ø"/>
            </a:pPr>
            <a:r>
              <a:rPr lang="en-US" sz="3000" dirty="0"/>
              <a:t>A mechanism for protecting against </a:t>
            </a:r>
            <a:r>
              <a:rPr lang="en-US" sz="3000" i="1" dirty="0" err="1"/>
              <a:t>RowHammer</a:t>
            </a:r>
            <a:endParaRPr lang="en-US" sz="3300" i="1" dirty="0"/>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Use Cases of CROW</a:t>
            </a:r>
          </a:p>
        </p:txBody>
      </p:sp>
      <p:sp>
        <p:nvSpPr>
          <p:cNvPr id="5" name="Rectangle: Rounded Corners 4">
            <a:extLst>
              <a:ext uri="{FF2B5EF4-FFF2-40B4-BE49-F238E27FC236}">
                <a16:creationId xmlns:a16="http://schemas.microsoft.com/office/drawing/2014/main" id="{BFC0183B-2F05-4FA7-9B37-A8EDE479041D}"/>
              </a:ext>
            </a:extLst>
          </p:cNvPr>
          <p:cNvSpPr/>
          <p:nvPr/>
        </p:nvSpPr>
        <p:spPr>
          <a:xfrm>
            <a:off x="6065466" y="1275007"/>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6" name="Rectangle: Rounded Corners 5">
            <a:extLst>
              <a:ext uri="{FF2B5EF4-FFF2-40B4-BE49-F238E27FC236}">
                <a16:creationId xmlns:a16="http://schemas.microsoft.com/office/drawing/2014/main" id="{62487DEE-95E3-4330-9B02-5716E842E56C}"/>
              </a:ext>
            </a:extLst>
          </p:cNvPr>
          <p:cNvSpPr/>
          <p:nvPr/>
        </p:nvSpPr>
        <p:spPr>
          <a:xfrm>
            <a:off x="6057900" y="2515240"/>
            <a:ext cx="2301245" cy="3274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10" name="Audio 73">
            <a:hlinkClick r:id="" action="ppaction://media"/>
            <a:extLst>
              <a:ext uri="{FF2B5EF4-FFF2-40B4-BE49-F238E27FC236}">
                <a16:creationId xmlns:a16="http://schemas.microsoft.com/office/drawing/2014/main" id="{2B8D0FB4-E7AD-481E-A1EF-4012C4DA1A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64178" y="5520928"/>
            <a:ext cx="365522" cy="365522"/>
          </a:xfrm>
          <a:prstGeom prst="rect">
            <a:avLst/>
          </a:prstGeom>
        </p:spPr>
      </p:pic>
      <p:sp>
        <p:nvSpPr>
          <p:cNvPr id="19" name="Arrow: Curved Right 18">
            <a:extLst>
              <a:ext uri="{FF2B5EF4-FFF2-40B4-BE49-F238E27FC236}">
                <a16:creationId xmlns:a16="http://schemas.microsoft.com/office/drawing/2014/main" id="{CB013F6E-8DDB-40C4-8546-DE5BF713D85A}"/>
              </a:ext>
            </a:extLst>
          </p:cNvPr>
          <p:cNvSpPr/>
          <p:nvPr/>
        </p:nvSpPr>
        <p:spPr>
          <a:xfrm>
            <a:off x="4914900" y="1325780"/>
            <a:ext cx="1111999" cy="2327304"/>
          </a:xfrm>
          <a:prstGeom prst="curvedRightArrow">
            <a:avLst>
              <a:gd name="adj1" fmla="val 15639"/>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0" name="Arrow: Curved Right 19">
            <a:extLst>
              <a:ext uri="{FF2B5EF4-FFF2-40B4-BE49-F238E27FC236}">
                <a16:creationId xmlns:a16="http://schemas.microsoft.com/office/drawing/2014/main" id="{45D57253-80D9-4533-9474-BA721202DC8C}"/>
              </a:ext>
            </a:extLst>
          </p:cNvPr>
          <p:cNvSpPr/>
          <p:nvPr/>
        </p:nvSpPr>
        <p:spPr>
          <a:xfrm rot="10564546">
            <a:off x="8418330" y="2505862"/>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1" name="Arrow: Curved Right 20">
            <a:extLst>
              <a:ext uri="{FF2B5EF4-FFF2-40B4-BE49-F238E27FC236}">
                <a16:creationId xmlns:a16="http://schemas.microsoft.com/office/drawing/2014/main" id="{4957B03C-49E0-4E2C-AD11-886F167EC931}"/>
              </a:ext>
            </a:extLst>
          </p:cNvPr>
          <p:cNvSpPr/>
          <p:nvPr/>
        </p:nvSpPr>
        <p:spPr>
          <a:xfrm>
            <a:off x="4914900" y="1349937"/>
            <a:ext cx="1118260" cy="2079063"/>
          </a:xfrm>
          <a:prstGeom prst="curvedRightArrow">
            <a:avLst>
              <a:gd name="adj1" fmla="val 8823"/>
              <a:gd name="adj2" fmla="val 18026"/>
              <a:gd name="adj3" fmla="val 143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2" name="Arrow: Curved Right 21">
            <a:extLst>
              <a:ext uri="{FF2B5EF4-FFF2-40B4-BE49-F238E27FC236}">
                <a16:creationId xmlns:a16="http://schemas.microsoft.com/office/drawing/2014/main" id="{0BA6B16B-77B8-40D4-9279-F6F9DA297DCD}"/>
              </a:ext>
            </a:extLst>
          </p:cNvPr>
          <p:cNvSpPr/>
          <p:nvPr/>
        </p:nvSpPr>
        <p:spPr>
          <a:xfrm>
            <a:off x="5143500" y="2639997"/>
            <a:ext cx="876908" cy="989029"/>
          </a:xfrm>
          <a:prstGeom prst="curvedRightArrow">
            <a:avLst>
              <a:gd name="adj1" fmla="val 11065"/>
              <a:gd name="adj2" fmla="val 22581"/>
              <a:gd name="adj3" fmla="val 166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4" name="Picture 3">
            <a:extLst>
              <a:ext uri="{FF2B5EF4-FFF2-40B4-BE49-F238E27FC236}">
                <a16:creationId xmlns:a16="http://schemas.microsoft.com/office/drawing/2014/main" id="{A4EA6595-6B60-440B-9263-475982D423B1}"/>
              </a:ext>
            </a:extLst>
          </p:cNvPr>
          <p:cNvPicPr>
            <a:picLocks noChangeAspect="1"/>
          </p:cNvPicPr>
          <p:nvPr/>
        </p:nvPicPr>
        <p:blipFill>
          <a:blip r:embed="rId9"/>
          <a:stretch>
            <a:fillRect/>
          </a:stretch>
        </p:blipFill>
        <p:spPr>
          <a:xfrm>
            <a:off x="6091509" y="1291095"/>
            <a:ext cx="2440684" cy="2361989"/>
          </a:xfrm>
          <a:prstGeom prst="rect">
            <a:avLst/>
          </a:prstGeom>
        </p:spPr>
      </p:pic>
      <p:pic>
        <p:nvPicPr>
          <p:cNvPr id="17" name="Picture 16">
            <a:extLst>
              <a:ext uri="{FF2B5EF4-FFF2-40B4-BE49-F238E27FC236}">
                <a16:creationId xmlns:a16="http://schemas.microsoft.com/office/drawing/2014/main" id="{68DF66E1-24FD-471C-9931-91EF30CAB93E}"/>
              </a:ext>
            </a:extLst>
          </p:cNvPr>
          <p:cNvPicPr>
            <a:picLocks noChangeAspect="1"/>
          </p:cNvPicPr>
          <p:nvPr/>
        </p:nvPicPr>
        <p:blipFill>
          <a:blip r:embed="rId10"/>
          <a:stretch>
            <a:fillRect/>
          </a:stretch>
        </p:blipFill>
        <p:spPr>
          <a:xfrm>
            <a:off x="6091509" y="3159561"/>
            <a:ext cx="2440685" cy="493328"/>
          </a:xfrm>
          <a:prstGeom prst="rect">
            <a:avLst/>
          </a:prstGeom>
        </p:spPr>
      </p:pic>
      <p:pic>
        <p:nvPicPr>
          <p:cNvPr id="18" name="Picture 17">
            <a:extLst>
              <a:ext uri="{FF2B5EF4-FFF2-40B4-BE49-F238E27FC236}">
                <a16:creationId xmlns:a16="http://schemas.microsoft.com/office/drawing/2014/main" id="{BF45EB4B-3308-48F0-8276-2B1402C27B9C}"/>
              </a:ext>
            </a:extLst>
          </p:cNvPr>
          <p:cNvPicPr>
            <a:picLocks noChangeAspect="1"/>
          </p:cNvPicPr>
          <p:nvPr/>
        </p:nvPicPr>
        <p:blipFill>
          <a:blip r:embed="rId11"/>
          <a:stretch>
            <a:fillRect/>
          </a:stretch>
        </p:blipFill>
        <p:spPr>
          <a:xfrm>
            <a:off x="6097092" y="3159561"/>
            <a:ext cx="2440684" cy="498040"/>
          </a:xfrm>
          <a:prstGeom prst="rect">
            <a:avLst/>
          </a:prstGeom>
        </p:spPr>
      </p:pic>
      <p:sp>
        <p:nvSpPr>
          <p:cNvPr id="23" name="TextBox 22">
            <a:extLst>
              <a:ext uri="{FF2B5EF4-FFF2-40B4-BE49-F238E27FC236}">
                <a16:creationId xmlns:a16="http://schemas.microsoft.com/office/drawing/2014/main" id="{3CC0A6F7-27BF-4749-8299-8E8B50E51CB1}"/>
              </a:ext>
            </a:extLst>
          </p:cNvPr>
          <p:cNvSpPr txBox="1"/>
          <p:nvPr/>
        </p:nvSpPr>
        <p:spPr>
          <a:xfrm>
            <a:off x="5088279" y="189358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mbria"/>
                <a:ea typeface="+mn-ea"/>
                <a:cs typeface="+mn-cs"/>
              </a:rPr>
              <a:t>weak</a:t>
            </a:r>
          </a:p>
        </p:txBody>
      </p:sp>
      <p:sp>
        <p:nvSpPr>
          <p:cNvPr id="24" name="TextBox 23">
            <a:extLst>
              <a:ext uri="{FF2B5EF4-FFF2-40B4-BE49-F238E27FC236}">
                <a16:creationId xmlns:a16="http://schemas.microsoft.com/office/drawing/2014/main" id="{5C2ED028-F71F-4046-B8CA-B1BC3B2AE069}"/>
              </a:ext>
            </a:extLst>
          </p:cNvPr>
          <p:cNvSpPr txBox="1"/>
          <p:nvPr/>
        </p:nvSpPr>
        <p:spPr>
          <a:xfrm>
            <a:off x="4993273" y="277792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50"/>
                </a:solidFill>
                <a:effectLst/>
                <a:uLnTx/>
                <a:uFillTx/>
                <a:latin typeface="Cambria"/>
                <a:ea typeface="+mn-ea"/>
                <a:cs typeface="+mn-cs"/>
              </a:rPr>
              <a:t>strong</a:t>
            </a:r>
          </a:p>
        </p:txBody>
      </p:sp>
      <p:sp>
        <p:nvSpPr>
          <p:cNvPr id="25" name="Arrow: Curved Right 24">
            <a:extLst>
              <a:ext uri="{FF2B5EF4-FFF2-40B4-BE49-F238E27FC236}">
                <a16:creationId xmlns:a16="http://schemas.microsoft.com/office/drawing/2014/main" id="{1BBE79B4-DF82-42F0-AE1C-92DEF39F1295}"/>
              </a:ext>
            </a:extLst>
          </p:cNvPr>
          <p:cNvSpPr/>
          <p:nvPr/>
        </p:nvSpPr>
        <p:spPr>
          <a:xfrm flipH="1">
            <a:off x="8434976" y="2914651"/>
            <a:ext cx="604110" cy="679685"/>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11" name="Audio 10">
            <a:hlinkClick r:id="" action="ppaction://media"/>
            <a:extLst>
              <a:ext uri="{FF2B5EF4-FFF2-40B4-BE49-F238E27FC236}">
                <a16:creationId xmlns:a16="http://schemas.microsoft.com/office/drawing/2014/main" id="{47CC87B9-93DB-4303-969F-F0CFE2014EC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650147506"/>
      </p:ext>
    </p:extLst>
  </p:cSld>
  <p:clrMapOvr>
    <a:masterClrMapping/>
  </p:clrMapOvr>
  <mc:AlternateContent xmlns:mc="http://schemas.openxmlformats.org/markup-compatibility/2006" xmlns:p14="http://schemas.microsoft.com/office/powerpoint/2010/main">
    <mc:Choice Requires="p14">
      <p:transition spd="slow" p14:dur="2000" advTm="55046"/>
    </mc:Choice>
    <mc:Fallback xmlns="">
      <p:transition spd="slow" advTm="5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 presetClass="emph" presetSubtype="2" fill="hold" nodeType="afterEffect">
                                  <p:stCondLst>
                                    <p:cond delay="0"/>
                                  </p:stCondLst>
                                  <p:childTnLst>
                                    <p:animClr clrSpc="rgb" dir="cw">
                                      <p:cBhvr>
                                        <p:cTn id="59" dur="100" fill="hold"/>
                                        <p:tgtEl>
                                          <p:spTgt spid="6"/>
                                        </p:tgtEl>
                                        <p:attrNameLst>
                                          <p:attrName>fillcolor</p:attrName>
                                        </p:attrNameLst>
                                      </p:cBhvr>
                                      <p:to>
                                        <a:srgbClr val="FFD965"/>
                                      </p:to>
                                    </p:animClr>
                                    <p:set>
                                      <p:cBhvr>
                                        <p:cTn id="60" dur="100" fill="hold"/>
                                        <p:tgtEl>
                                          <p:spTgt spid="6"/>
                                        </p:tgtEl>
                                        <p:attrNameLst>
                                          <p:attrName>fill.type</p:attrName>
                                        </p:attrNameLst>
                                      </p:cBhvr>
                                      <p:to>
                                        <p:strVal val="solid"/>
                                      </p:to>
                                    </p:set>
                                    <p:set>
                                      <p:cBhvr>
                                        <p:cTn id="61" dur="100" fill="hold"/>
                                        <p:tgtEl>
                                          <p:spTgt spid="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 fill="hold"/>
                                        <p:tgtEl>
                                          <p:spTgt spid="5"/>
                                        </p:tgtEl>
                                        <p:attrNameLst>
                                          <p:attrName>fillcolor</p:attrName>
                                        </p:attrNameLst>
                                      </p:cBhvr>
                                      <p:to>
                                        <a:srgbClr val="FFD965"/>
                                      </p:to>
                                    </p:animClr>
                                    <p:set>
                                      <p:cBhvr>
                                        <p:cTn id="64" dur="100" fill="hold"/>
                                        <p:tgtEl>
                                          <p:spTgt spid="5"/>
                                        </p:tgtEl>
                                        <p:attrNameLst>
                                          <p:attrName>fill.type</p:attrName>
                                        </p:attrNameLst>
                                      </p:cBhvr>
                                      <p:to>
                                        <p:strVal val="solid"/>
                                      </p:to>
                                    </p:set>
                                    <p:set>
                                      <p:cBhvr>
                                        <p:cTn id="65" dur="100" fill="hold"/>
                                        <p:tgtEl>
                                          <p:spTgt spid="5"/>
                                        </p:tgtEl>
                                        <p:attrNameLst>
                                          <p:attrName>fill.on</p:attrName>
                                        </p:attrNameLst>
                                      </p:cBhvr>
                                      <p:to>
                                        <p:strVal val="true"/>
                                      </p:to>
                                    </p:set>
                                  </p:childTnLst>
                                </p:cTn>
                              </p:par>
                            </p:childTnLst>
                          </p:cTn>
                        </p:par>
                        <p:par>
                          <p:cTn id="66" fill="hold">
                            <p:stCondLst>
                              <p:cond delay="600"/>
                            </p:stCondLst>
                            <p:childTnLst>
                              <p:par>
                                <p:cTn id="67" presetID="10" presetClass="entr" presetSubtype="0" fill="hold" grpId="2"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childTnLst>
                                </p:cTn>
                              </p:par>
                            </p:childTnLst>
                          </p:cTn>
                        </p:par>
                        <p:par>
                          <p:cTn id="73" fill="hold">
                            <p:stCondLst>
                              <p:cond delay="1600"/>
                            </p:stCondLst>
                            <p:childTnLst>
                              <p:par>
                                <p:cTn id="74" presetID="10"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childTnLst>
                                </p:cTn>
                              </p:par>
                            </p:childTnLst>
                          </p:cTn>
                        </p:par>
                        <p:par>
                          <p:cTn id="80" fill="hold">
                            <p:stCondLst>
                              <p:cond delay="2600"/>
                            </p:stCondLst>
                            <p:childTnLst>
                              <p:par>
                                <p:cTn id="81" presetID="10"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3" end="3"/>
                                            </p:txEl>
                                          </p:spTgt>
                                        </p:tgtEl>
                                        <p:attrNameLst>
                                          <p:attrName>style.visibility</p:attrName>
                                        </p:attrNameLst>
                                      </p:cBhvr>
                                      <p:to>
                                        <p:strVal val="visible"/>
                                      </p:to>
                                    </p:set>
                                    <p:animEffect transition="in" filter="fade">
                                      <p:cBhvr>
                                        <p:cTn id="88" dur="500"/>
                                        <p:tgtEl>
                                          <p:spTgt spid="3">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fade">
                                      <p:cBhvr>
                                        <p:cTn id="91" dur="500"/>
                                        <p:tgtEl>
                                          <p:spTgt spid="3">
                                            <p:txEl>
                                              <p:pRg st="4" end="4"/>
                                            </p:txEl>
                                          </p:spTgt>
                                        </p:tgtEl>
                                      </p:cBhvr>
                                    </p:animEffect>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3"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3"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1000"/>
                                        <p:tgtEl>
                                          <p:spTgt spid="2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
                                            <p:txEl>
                                              <p:pRg st="6" end="6"/>
                                            </p:txEl>
                                          </p:spTgt>
                                        </p:tgtEl>
                                        <p:attrNameLst>
                                          <p:attrName>style.visibility</p:attrName>
                                        </p:attrNameLst>
                                      </p:cBhvr>
                                      <p:to>
                                        <p:strVal val="visible"/>
                                      </p:to>
                                    </p:set>
                                    <p:animEffect transition="in" filter="fade">
                                      <p:cBhvr>
                                        <p:cTn id="1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6" fill="hold" display="0">
                  <p:stCondLst>
                    <p:cond delay="indefinite"/>
                  </p:stCondLst>
                  <p:endCondLst>
                    <p:cond evt="onStopAudio" delay="0">
                      <p:tgtEl>
                        <p:sldTgt/>
                      </p:tgtEl>
                    </p:cond>
                  </p:endCondLst>
                </p:cTn>
                <p:tgtEl>
                  <p:spTgt spid="10"/>
                </p:tgtEl>
              </p:cMediaNode>
            </p:audio>
            <p:audio isNarration="1">
              <p:cMediaNode vol="80000" showWhenStopped="0">
                <p:cTn id="137" fill="hold" display="0">
                  <p:stCondLst>
                    <p:cond delay="indefinite"/>
                  </p:stCondLst>
                  <p:endCondLst>
                    <p:cond evt="onStopAudio" delay="0">
                      <p:tgtEl>
                        <p:sldTgt/>
                      </p:tgtEl>
                    </p:cond>
                  </p:endCondLst>
                </p:cTn>
                <p:tgtEl>
                  <p:spTgt spid="11"/>
                </p:tgtEl>
              </p:cMediaNode>
            </p:audio>
          </p:childTnLst>
        </p:cTn>
      </p:par>
    </p:tnLst>
    <p:bldLst>
      <p:bldP spid="27" grpId="0" uiExpand="1" animBg="1"/>
      <p:bldP spid="28" grpId="0" uiExpand="1" animBg="1"/>
      <p:bldP spid="3" grpId="0" uiExpand="1" build="p"/>
      <p:bldP spid="5" grpId="0" uiExpand="1" animBg="1"/>
      <p:bldP spid="5" grpId="1" uiExpand="1" animBg="1"/>
      <p:bldP spid="5" grpId="2" uiExpand="1" animBg="1"/>
      <p:bldP spid="5" grpId="3" animBg="1"/>
      <p:bldP spid="6" grpId="0" uiExpand="1" animBg="1"/>
      <p:bldP spid="6" grpId="1" uiExpand="1" animBg="1"/>
      <p:bldP spid="6" grpId="2" uiExpand="1" animBg="1"/>
      <p:bldP spid="6" grpId="3" animBg="1"/>
      <p:bldP spid="19" grpId="0" uiExpand="1" animBg="1"/>
      <p:bldP spid="19" grpId="1" uiExpand="1" animBg="1"/>
      <p:bldP spid="20" grpId="0" uiExpand="1" animBg="1"/>
      <p:bldP spid="20" grpId="1" uiExpand="1" animBg="1"/>
      <p:bldP spid="21" grpId="0" uiExpand="1" animBg="1"/>
      <p:bldP spid="21" grpId="1" animBg="1"/>
      <p:bldP spid="22" grpId="0" uiExpand="1" animBg="1"/>
      <p:bldP spid="22" grpId="1" animBg="1"/>
      <p:bldP spid="23" grpId="0"/>
      <p:bldP spid="24" grpId="0"/>
      <p:bldP spid="25" grpId="0" uiExpand="1"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400050" y="1747507"/>
            <a:ext cx="8686800" cy="3738893"/>
          </a:xfrm>
        </p:spPr>
        <p:txBody>
          <a:bodyPr anchor="ctr">
            <a:noAutofit/>
          </a:bodyPr>
          <a:lstStyle/>
          <a:p>
            <a:pPr marL="342900" lvl="1" indent="0">
              <a:buNone/>
            </a:pPr>
            <a:r>
              <a:rPr lang="en-US" sz="3300" b="1" dirty="0">
                <a:solidFill>
                  <a:srgbClr val="FF0066"/>
                </a:solidFill>
              </a:rPr>
              <a:t>CROW-cache + CROW-ref</a:t>
            </a:r>
          </a:p>
          <a:p>
            <a:pPr lvl="2">
              <a:buClr>
                <a:schemeClr val="tx1"/>
              </a:buClr>
            </a:pPr>
            <a:r>
              <a:rPr lang="en-US" sz="3000" dirty="0">
                <a:solidFill>
                  <a:srgbClr val="00B050"/>
                </a:solidFill>
              </a:rPr>
              <a:t>20% speedup</a:t>
            </a:r>
          </a:p>
          <a:p>
            <a:pPr lvl="2">
              <a:buClr>
                <a:schemeClr val="tx1"/>
              </a:buClr>
            </a:pPr>
            <a:r>
              <a:rPr lang="en-US" sz="3000" dirty="0">
                <a:solidFill>
                  <a:srgbClr val="00B050"/>
                </a:solidFill>
              </a:rPr>
              <a:t>22% less DRAM energy</a:t>
            </a:r>
          </a:p>
          <a:p>
            <a:pPr lvl="2">
              <a:buClr>
                <a:schemeClr val="tx1"/>
              </a:buClr>
            </a:pPr>
            <a:endParaRPr lang="en-US" sz="3300" i="1" dirty="0"/>
          </a:p>
          <a:p>
            <a:pPr marL="342900" lvl="1" indent="0">
              <a:buNone/>
            </a:pPr>
            <a:r>
              <a:rPr lang="en-US" sz="3300" b="1" dirty="0"/>
              <a:t>Hardware Overhead</a:t>
            </a:r>
          </a:p>
          <a:p>
            <a:pPr lvl="2">
              <a:buClr>
                <a:schemeClr val="tx1"/>
              </a:buClr>
            </a:pPr>
            <a:r>
              <a:rPr lang="en-US" sz="3000" dirty="0">
                <a:solidFill>
                  <a:srgbClr val="C00000"/>
                </a:solidFill>
              </a:rPr>
              <a:t>0.5% DRAM chip area</a:t>
            </a:r>
          </a:p>
          <a:p>
            <a:pPr lvl="2">
              <a:buClr>
                <a:schemeClr val="tx1"/>
              </a:buClr>
            </a:pPr>
            <a:r>
              <a:rPr lang="en-US" sz="3000" dirty="0">
                <a:solidFill>
                  <a:srgbClr val="C00000"/>
                </a:solidFill>
              </a:rPr>
              <a:t>1.6% DRAM capacity</a:t>
            </a:r>
          </a:p>
          <a:p>
            <a:pPr lvl="2">
              <a:buClr>
                <a:schemeClr val="tx1"/>
              </a:buClr>
            </a:pPr>
            <a:r>
              <a:rPr lang="en-US" sz="3000" dirty="0">
                <a:solidFill>
                  <a:srgbClr val="C00000"/>
                </a:solidFill>
              </a:rPr>
              <a:t>11.3 KiB memory controller storage</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Key Results</a:t>
            </a:r>
          </a:p>
        </p:txBody>
      </p:sp>
      <p:pic>
        <p:nvPicPr>
          <p:cNvPr id="7" name="Audio 6">
            <a:hlinkClick r:id="" action="ppaction://media"/>
            <a:extLst>
              <a:ext uri="{FF2B5EF4-FFF2-40B4-BE49-F238E27FC236}">
                <a16:creationId xmlns:a16="http://schemas.microsoft.com/office/drawing/2014/main" id="{53BFB404-FA21-42FA-9237-5335FDFBCA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730853575"/>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515401023"/>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CROW</a:t>
            </a:r>
          </a:p>
        </p:txBody>
      </p:sp>
      <p:sp>
        <p:nvSpPr>
          <p:cNvPr id="3" name="Content Placeholder 2"/>
          <p:cNvSpPr>
            <a:spLocks noGrp="1"/>
          </p:cNvSpPr>
          <p:nvPr>
            <p:ph idx="1"/>
          </p:nvPr>
        </p:nvSpPr>
        <p:spPr/>
        <p:txBody>
          <a:bodyPr/>
          <a:lstStyle/>
          <a:p>
            <a:r>
              <a:rPr lang="en-US" sz="1700" dirty="0"/>
              <a:t>Hasan Hassan, Minesh Patel, </a:t>
            </a:r>
            <a:r>
              <a:rPr lang="en-US" sz="1700" dirty="0" err="1"/>
              <a:t>Jeremie</a:t>
            </a:r>
            <a:r>
              <a:rPr lang="en-US" sz="1700" dirty="0"/>
              <a:t> S. Kim, A. </a:t>
            </a:r>
            <a:r>
              <a:rPr lang="en-US" sz="1700" dirty="0" err="1"/>
              <a:t>Giray</a:t>
            </a:r>
            <a:r>
              <a:rPr lang="en-US" sz="1700" dirty="0"/>
              <a:t> </a:t>
            </a:r>
            <a:r>
              <a:rPr lang="en-US" sz="1700" dirty="0" err="1"/>
              <a:t>Yaglikci</a:t>
            </a:r>
            <a:r>
              <a:rPr lang="en-US" sz="1700" dirty="0"/>
              <a:t>, Nandita Vijaykumar, Nika </a:t>
            </a:r>
            <a:r>
              <a:rPr lang="en-US" sz="1700" dirty="0" err="1"/>
              <a:t>Mansourighiasi</a:t>
            </a:r>
            <a:r>
              <a:rPr lang="en-US" sz="1700" dirty="0"/>
              <a:t>, Saugata Ghose, and Onur Mutlu,</a:t>
            </a:r>
            <a:br>
              <a:rPr lang="en-US" sz="1700" dirty="0"/>
            </a:br>
            <a:r>
              <a:rPr lang="en-US" sz="1700" b="1" dirty="0">
                <a:hlinkClick r:id="rId2"/>
              </a:rPr>
              <a:t>"CROW: A Low-Cost Substrate for Improving DRAM Performance, Energy Efficiency, and Reliability"</a:t>
            </a:r>
            <a:br>
              <a:rPr lang="en-US" sz="1700" dirty="0"/>
            </a:br>
            <a:r>
              <a:rPr lang="en-US" sz="1700" i="1" dirty="0"/>
              <a:t>Proceedings of the </a:t>
            </a:r>
            <a:r>
              <a:rPr lang="en-US" sz="1700" i="1" dirty="0">
                <a:hlinkClick r:id="rId3"/>
              </a:rPr>
              <a:t>46th International Symposium on Computer Architecture</a:t>
            </a:r>
            <a:r>
              <a:rPr lang="en-US" sz="1700" i="1" dirty="0"/>
              <a:t> (</a:t>
            </a:r>
            <a:r>
              <a:rPr lang="en-US" sz="1700" b="1" i="1" dirty="0"/>
              <a:t>ISCA</a:t>
            </a:r>
            <a:r>
              <a:rPr lang="en-US" sz="1700" i="1" dirty="0"/>
              <a:t>)</a:t>
            </a:r>
            <a:r>
              <a:rPr lang="en-US" sz="1700" dirty="0"/>
              <a:t>, Phoenix, AZ, USA, June 2019.</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Lightning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(3 minutes)]</a:t>
            </a:r>
            <a:br>
              <a:rPr lang="en-US" sz="1700" dirty="0"/>
            </a:br>
            <a:r>
              <a:rPr lang="en-US" sz="1700" dirty="0"/>
              <a:t>[</a:t>
            </a:r>
            <a:r>
              <a:rPr lang="en-US" sz="1700" dirty="0">
                <a:hlinkClick r:id="rId11"/>
              </a:rPr>
              <a:t>Full Talk Video</a:t>
            </a:r>
            <a:r>
              <a:rPr lang="en-US" sz="1700" dirty="0"/>
              <a:t> (16 minutes)]</a:t>
            </a:r>
            <a:br>
              <a:rPr lang="en-US" sz="1700" dirty="0"/>
            </a:br>
            <a:r>
              <a:rPr lang="en-US" sz="1700" dirty="0"/>
              <a:t>[</a:t>
            </a:r>
            <a:r>
              <a:rPr lang="en-US" sz="1700" dirty="0">
                <a:hlinkClick r:id="rId12"/>
              </a:rPr>
              <a:t>Source Code for CROW</a:t>
            </a:r>
            <a:r>
              <a:rPr lang="en-US" sz="1700" dirty="0"/>
              <a:t> (Ramulator and Circuit Modeling)]</a:t>
            </a: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00" y="4329801"/>
            <a:ext cx="9144000" cy="2217049"/>
          </a:xfrm>
          <a:prstGeom prst="rect">
            <a:avLst/>
          </a:prstGeom>
        </p:spPr>
      </p:pic>
    </p:spTree>
    <p:extLst>
      <p:ext uri="{BB962C8B-B14F-4D97-AF65-F5344CB8AC3E}">
        <p14:creationId xmlns:p14="http://schemas.microsoft.com/office/powerpoint/2010/main" val="2238086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CLR-DRAM: Capacity-Latency Reconfigurability</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fld id="{71752C56-4F8A-824F-A263-2404B5D536A2}" type="slidenum">
              <a:rPr lang="en-US" smtClean="0"/>
              <a:pPr/>
              <a:t>271</a:t>
            </a:fld>
            <a:endParaRPr lang="en-US"/>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4077194946"/>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pPr algn="ctr"/>
            <a:r>
              <a:rPr lang="en-US" sz="4000" dirty="0"/>
              <a:t>CLR-DRAM: Capacity-Latency Reconfigurable DRAM </a:t>
            </a:r>
            <a:r>
              <a:rPr lang="en-US" sz="3000" b="1" dirty="0"/>
              <a:t>[ISCA 2020]</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25100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cstate="screen">
            <a:alphaModFix/>
            <a:extLst>
              <a:ext uri="{28A0092B-C50C-407E-A947-70E740481C1C}">
                <a14:useLocalDpi xmlns:a14="http://schemas.microsoft.com/office/drawing/2010/main"/>
              </a:ext>
            </a:extLst>
          </a:blip>
          <a:srcRect t="25649" b="27026"/>
          <a:stretch/>
        </p:blipFill>
        <p:spPr>
          <a:xfrm>
            <a:off x="6443436" y="5111650"/>
            <a:ext cx="2332391" cy="613200"/>
          </a:xfrm>
          <a:prstGeom prst="rect">
            <a:avLst/>
          </a:prstGeom>
          <a:noFill/>
          <a:ln>
            <a:noFill/>
          </a:ln>
        </p:spPr>
      </p:pic>
      <p:sp>
        <p:nvSpPr>
          <p:cNvPr id="60" name="Google Shape;60;p14"/>
          <p:cNvSpPr/>
          <p:nvPr/>
        </p:nvSpPr>
        <p:spPr>
          <a:xfrm>
            <a:off x="0" y="857250"/>
            <a:ext cx="9144000" cy="2307300"/>
          </a:xfrm>
          <a:prstGeom prst="rect">
            <a:avLst/>
          </a:prstGeom>
          <a:solidFill>
            <a:srgbClr val="1C4587"/>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61" name="Google Shape;61;p14"/>
          <p:cNvSpPr txBox="1"/>
          <p:nvPr/>
        </p:nvSpPr>
        <p:spPr>
          <a:xfrm>
            <a:off x="156000" y="1138350"/>
            <a:ext cx="8988000" cy="2026200"/>
          </a:xfrm>
          <a:prstGeom prst="rect">
            <a:avLst/>
          </a:prstGeom>
          <a:noFill/>
          <a:ln>
            <a:noFill/>
          </a:ln>
        </p:spPr>
        <p:txBody>
          <a:bodyPr spcFirstLastPara="1" wrap="square" lIns="91425" tIns="91425" rIns="91425" bIns="91425" anchor="t" anchorCtr="0">
            <a:noAutofit/>
          </a:bodyPr>
          <a:lstStyle/>
          <a:p>
            <a:pPr algn="ctr">
              <a:buClr>
                <a:srgbClr val="000000"/>
              </a:buClr>
            </a:pPr>
            <a:r>
              <a:rPr lang="en" sz="4100" b="1" kern="0">
                <a:solidFill>
                  <a:srgbClr val="F3F3F3"/>
                </a:solidFill>
                <a:latin typeface="Cambria"/>
                <a:ea typeface="Cambria"/>
                <a:cs typeface="Cambria"/>
                <a:sym typeface="Cambria"/>
              </a:rPr>
              <a:t>CLR-DRAM:</a:t>
            </a:r>
            <a:endParaRPr sz="4100" b="1" kern="0">
              <a:solidFill>
                <a:srgbClr val="F3F3F3"/>
              </a:solidFill>
              <a:latin typeface="Cambria"/>
              <a:ea typeface="Cambria"/>
              <a:cs typeface="Cambria"/>
              <a:sym typeface="Cambria"/>
            </a:endParaRPr>
          </a:p>
          <a:p>
            <a:pPr algn="ctr">
              <a:buClr>
                <a:srgbClr val="000000"/>
              </a:buClr>
            </a:pPr>
            <a:r>
              <a:rPr lang="en" sz="3000" b="1" kern="0">
                <a:solidFill>
                  <a:srgbClr val="F3F3F3"/>
                </a:solidFill>
                <a:latin typeface="Cambria"/>
                <a:ea typeface="Cambria"/>
                <a:cs typeface="Cambria"/>
                <a:sym typeface="Cambria"/>
              </a:rPr>
              <a:t> A Low-Cost DRAM Architecture</a:t>
            </a:r>
            <a:endParaRPr sz="3000" b="1" kern="0">
              <a:solidFill>
                <a:srgbClr val="F3F3F3"/>
              </a:solidFill>
              <a:latin typeface="Cambria"/>
              <a:ea typeface="Cambria"/>
              <a:cs typeface="Cambria"/>
              <a:sym typeface="Cambria"/>
            </a:endParaRPr>
          </a:p>
          <a:p>
            <a:pPr algn="ctr">
              <a:buClr>
                <a:srgbClr val="000000"/>
              </a:buClr>
            </a:pPr>
            <a:r>
              <a:rPr lang="en" sz="3000" b="1" kern="0">
                <a:solidFill>
                  <a:srgbClr val="F3F3F3"/>
                </a:solidFill>
                <a:latin typeface="Cambria"/>
                <a:ea typeface="Cambria"/>
                <a:cs typeface="Cambria"/>
                <a:sym typeface="Cambria"/>
              </a:rPr>
              <a:t>Enabling Dynamic Capacity-Latency Trade-off</a:t>
            </a:r>
            <a:endParaRPr sz="3000" b="1" kern="0">
              <a:solidFill>
                <a:srgbClr val="F3F3F3"/>
              </a:solidFill>
              <a:latin typeface="Cambria"/>
              <a:ea typeface="Cambria"/>
              <a:cs typeface="Cambria"/>
              <a:sym typeface="Cambria"/>
            </a:endParaRPr>
          </a:p>
        </p:txBody>
      </p:sp>
      <p:pic>
        <p:nvPicPr>
          <p:cNvPr id="62" name="Google Shape;62;p14" descr="http://www.euroc-project.eu/fileadmin/imgEuroc/eurocConsortiumLogos/ethLogo.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029" y="5172006"/>
            <a:ext cx="2397511" cy="492491"/>
          </a:xfrm>
          <a:prstGeom prst="rect">
            <a:avLst/>
          </a:prstGeom>
          <a:noFill/>
          <a:ln>
            <a:noFill/>
          </a:ln>
        </p:spPr>
      </p:pic>
      <p:sp>
        <p:nvSpPr>
          <p:cNvPr id="63" name="Google Shape;63;p14"/>
          <p:cNvSpPr txBox="1"/>
          <p:nvPr/>
        </p:nvSpPr>
        <p:spPr>
          <a:xfrm>
            <a:off x="228600" y="3684925"/>
            <a:ext cx="8686800" cy="915600"/>
          </a:xfrm>
          <a:prstGeom prst="rect">
            <a:avLst/>
          </a:prstGeom>
          <a:noFill/>
          <a:ln>
            <a:noFill/>
          </a:ln>
        </p:spPr>
        <p:txBody>
          <a:bodyPr spcFirstLastPara="1" wrap="square" lIns="91425" tIns="45700" rIns="91425" bIns="45700" anchor="ctr" anchorCtr="0">
            <a:noAutofit/>
          </a:bodyPr>
          <a:lstStyle/>
          <a:p>
            <a:pPr algn="ctr">
              <a:lnSpc>
                <a:spcPct val="90000"/>
              </a:lnSpc>
              <a:buClr>
                <a:srgbClr val="000000"/>
              </a:buClr>
            </a:pPr>
            <a:r>
              <a:rPr lang="en" sz="2000" b="1" u="sng" kern="0">
                <a:solidFill>
                  <a:srgbClr val="000000"/>
                </a:solidFill>
                <a:latin typeface="Cambria"/>
                <a:ea typeface="Cambria"/>
                <a:cs typeface="Cambria"/>
                <a:sym typeface="Cambria"/>
              </a:rPr>
              <a:t>Haocong Luo</a:t>
            </a:r>
            <a:r>
              <a:rPr lang="en" sz="2000" b="1" kern="0">
                <a:solidFill>
                  <a:srgbClr val="000000"/>
                </a:solidFill>
                <a:latin typeface="Cambria"/>
                <a:ea typeface="Cambria"/>
                <a:cs typeface="Cambria"/>
                <a:sym typeface="Cambria"/>
              </a:rPr>
              <a:t>   Taha Shahroodi   Hasan Hassan   Minesh Patel     </a:t>
            </a:r>
            <a:endParaRPr sz="2000" b="1" kern="0">
              <a:solidFill>
                <a:srgbClr val="000000"/>
              </a:solidFill>
              <a:latin typeface="Cambria"/>
              <a:ea typeface="Cambria"/>
              <a:cs typeface="Cambria"/>
              <a:sym typeface="Cambria"/>
            </a:endParaRPr>
          </a:p>
          <a:p>
            <a:pPr algn="ctr">
              <a:lnSpc>
                <a:spcPct val="90000"/>
              </a:lnSpc>
              <a:buClr>
                <a:srgbClr val="000000"/>
              </a:buClr>
            </a:pPr>
            <a:r>
              <a:rPr lang="en" sz="2000" b="1" kern="0">
                <a:solidFill>
                  <a:srgbClr val="000000"/>
                </a:solidFill>
                <a:latin typeface="Cambria"/>
                <a:ea typeface="Cambria"/>
                <a:cs typeface="Cambria"/>
                <a:sym typeface="Cambria"/>
              </a:rPr>
              <a:t>A. Giray Yaglıkçı</a:t>
            </a:r>
            <a:r>
              <a:rPr lang="en" sz="600" kern="0">
                <a:solidFill>
                  <a:srgbClr val="000000"/>
                </a:solidFill>
                <a:latin typeface="Arial"/>
                <a:cs typeface="Arial"/>
                <a:sym typeface="Arial"/>
              </a:rPr>
              <a:t> </a:t>
            </a:r>
            <a:r>
              <a:rPr lang="en" sz="2000" kern="0">
                <a:solidFill>
                  <a:srgbClr val="000000"/>
                </a:solidFill>
                <a:latin typeface="Arial"/>
                <a:cs typeface="Arial"/>
                <a:sym typeface="Arial"/>
              </a:rPr>
              <a:t>  </a:t>
            </a:r>
            <a:r>
              <a:rPr lang="en" sz="2000" b="1" kern="0">
                <a:solidFill>
                  <a:srgbClr val="000000"/>
                </a:solidFill>
                <a:latin typeface="Cambria"/>
                <a:ea typeface="Cambria"/>
                <a:cs typeface="Cambria"/>
                <a:sym typeface="Cambria"/>
              </a:rPr>
              <a:t>Lois Orosa   Jisung Park  Onur Mutlu </a:t>
            </a:r>
            <a:endParaRPr sz="2000" kern="0">
              <a:solidFill>
                <a:srgbClr val="000000"/>
              </a:solidFill>
              <a:latin typeface="Cambria"/>
              <a:ea typeface="Cambria"/>
              <a:cs typeface="Cambria"/>
              <a:sym typeface="Cambria"/>
            </a:endParaRPr>
          </a:p>
        </p:txBody>
      </p:sp>
      <p:pic>
        <p:nvPicPr>
          <p:cNvPr id="64" name="Google Shape;64;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607663" y="5111651"/>
            <a:ext cx="1928674" cy="766375"/>
          </a:xfrm>
          <a:prstGeom prst="rect">
            <a:avLst/>
          </a:prstGeom>
          <a:noFill/>
          <a:ln>
            <a:noFill/>
          </a:ln>
        </p:spPr>
      </p:pic>
    </p:spTree>
    <p:extLst>
      <p:ext uri="{BB962C8B-B14F-4D97-AF65-F5344CB8AC3E}">
        <p14:creationId xmlns:p14="http://schemas.microsoft.com/office/powerpoint/2010/main" val="97497346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70" name="Google Shape;70;p15"/>
          <p:cNvSpPr txBox="1"/>
          <p:nvPr/>
        </p:nvSpPr>
        <p:spPr>
          <a:xfrm>
            <a:off x="103900" y="935250"/>
            <a:ext cx="3434400" cy="327900"/>
          </a:xfrm>
          <a:prstGeom prst="rect">
            <a:avLst/>
          </a:prstGeom>
          <a:noFill/>
          <a:ln>
            <a:noFill/>
          </a:ln>
        </p:spPr>
        <p:txBody>
          <a:bodyPr spcFirstLastPara="1" wrap="square" lIns="91425" tIns="91425" rIns="91425" bIns="91425" anchor="ctr" anchorCtr="0">
            <a:noAutofit/>
          </a:bodyPr>
          <a:lstStyle/>
          <a:p>
            <a:pPr>
              <a:buClr>
                <a:srgbClr val="000000"/>
              </a:buClr>
            </a:pPr>
            <a:r>
              <a:rPr lang="en" sz="2300" b="1" kern="0">
                <a:solidFill>
                  <a:srgbClr val="F3F3F3"/>
                </a:solidFill>
                <a:latin typeface="Cambria"/>
                <a:ea typeface="Cambria"/>
                <a:cs typeface="Cambria"/>
                <a:sym typeface="Cambria"/>
              </a:rPr>
              <a:t>Motivation &amp; Goal</a:t>
            </a:r>
            <a:endParaRPr sz="2300" b="1" kern="0">
              <a:solidFill>
                <a:srgbClr val="F3F3F3"/>
              </a:solidFill>
              <a:latin typeface="Cambria"/>
              <a:ea typeface="Cambria"/>
              <a:cs typeface="Cambria"/>
              <a:sym typeface="Cambria"/>
            </a:endParaRPr>
          </a:p>
        </p:txBody>
      </p:sp>
      <p:sp>
        <p:nvSpPr>
          <p:cNvPr id="71" name="Google Shape;71;p15"/>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595959"/>
                </a:solidFill>
                <a:latin typeface="Arial"/>
                <a:cs typeface="Arial"/>
                <a:sym typeface="Arial"/>
              </a:rPr>
              <a:pPr>
                <a:buClr>
                  <a:srgbClr val="000000"/>
                </a:buClr>
              </a:pPr>
              <a:t>274</a:t>
            </a:fld>
            <a:endParaRPr kern="0">
              <a:solidFill>
                <a:srgbClr val="595959"/>
              </a:solidFill>
              <a:latin typeface="Arial"/>
              <a:cs typeface="Arial"/>
              <a:sym typeface="Arial"/>
            </a:endParaRPr>
          </a:p>
        </p:txBody>
      </p:sp>
      <p:pic>
        <p:nvPicPr>
          <p:cNvPr id="72" name="Google Shape;72;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73" name="Google Shape;73;p15"/>
          <p:cNvSpPr txBox="1"/>
          <p:nvPr/>
        </p:nvSpPr>
        <p:spPr>
          <a:xfrm>
            <a:off x="76200" y="1475500"/>
            <a:ext cx="8572200" cy="1689000"/>
          </a:xfrm>
          <a:prstGeom prst="rect">
            <a:avLst/>
          </a:prstGeom>
          <a:noFill/>
          <a:ln>
            <a:noFill/>
          </a:ln>
        </p:spPr>
        <p:txBody>
          <a:bodyPr spcFirstLastPara="1" wrap="square" lIns="91425" tIns="45700" rIns="91425" bIns="45700" anchor="t" anchorCtr="0">
            <a:noAutofit/>
          </a:bodyPr>
          <a:lstStyle/>
          <a:p>
            <a:pPr marL="342900" indent="-228600">
              <a:lnSpc>
                <a:spcPct val="115000"/>
              </a:lnSpc>
              <a:buClr>
                <a:srgbClr val="000000"/>
              </a:buClr>
              <a:buSzPts val="1800"/>
              <a:buFont typeface="Arial"/>
              <a:buChar char="●"/>
            </a:pPr>
            <a:r>
              <a:rPr lang="en" kern="0">
                <a:solidFill>
                  <a:srgbClr val="000000"/>
                </a:solidFill>
                <a:latin typeface="Cambria"/>
                <a:ea typeface="Cambria"/>
                <a:cs typeface="Cambria"/>
                <a:sym typeface="Cambria"/>
              </a:rPr>
              <a:t>Workloads and systems have </a:t>
            </a:r>
            <a:r>
              <a:rPr lang="en" kern="0">
                <a:solidFill>
                  <a:srgbClr val="980000"/>
                </a:solidFill>
                <a:latin typeface="Cambria"/>
                <a:ea typeface="Cambria"/>
                <a:cs typeface="Cambria"/>
                <a:sym typeface="Cambria"/>
              </a:rPr>
              <a:t>varying</a:t>
            </a:r>
            <a:r>
              <a:rPr lang="en" kern="0">
                <a:solidFill>
                  <a:srgbClr val="000000"/>
                </a:solidFill>
                <a:latin typeface="Cambria"/>
                <a:ea typeface="Cambria"/>
                <a:cs typeface="Cambria"/>
                <a:sym typeface="Cambria"/>
              </a:rPr>
              <a:t> main memory capacity and latency demands.</a:t>
            </a:r>
            <a:endParaRPr kern="0">
              <a:solidFill>
                <a:srgbClr val="000000"/>
              </a:solidFill>
              <a:latin typeface="Cambria"/>
              <a:ea typeface="Cambria"/>
              <a:cs typeface="Cambria"/>
              <a:sym typeface="Cambria"/>
            </a:endParaRPr>
          </a:p>
          <a:p>
            <a:pPr marL="342900" indent="-228600">
              <a:lnSpc>
                <a:spcPct val="115000"/>
              </a:lnSpc>
              <a:buClr>
                <a:srgbClr val="000000"/>
              </a:buClr>
              <a:buSzPts val="1800"/>
              <a:buFont typeface="Cambria"/>
              <a:buChar char="●"/>
            </a:pPr>
            <a:r>
              <a:rPr lang="en" kern="0">
                <a:solidFill>
                  <a:srgbClr val="000000"/>
                </a:solidFill>
                <a:latin typeface="Cambria"/>
                <a:ea typeface="Cambria"/>
                <a:cs typeface="Cambria"/>
                <a:sym typeface="Cambria"/>
              </a:rPr>
              <a:t>Existing commodity DRAM makes </a:t>
            </a:r>
            <a:r>
              <a:rPr lang="en" kern="0">
                <a:solidFill>
                  <a:srgbClr val="980000"/>
                </a:solidFill>
                <a:latin typeface="Cambria"/>
                <a:ea typeface="Cambria"/>
                <a:cs typeface="Cambria"/>
                <a:sym typeface="Cambria"/>
              </a:rPr>
              <a:t>static</a:t>
            </a:r>
            <a:r>
              <a:rPr lang="en" kern="0">
                <a:solidFill>
                  <a:srgbClr val="000000"/>
                </a:solidFill>
                <a:latin typeface="Cambria"/>
                <a:ea typeface="Cambria"/>
                <a:cs typeface="Cambria"/>
                <a:sym typeface="Cambria"/>
              </a:rPr>
              <a:t> capacity-latency trade-off at </a:t>
            </a:r>
            <a:r>
              <a:rPr lang="en" kern="0">
                <a:solidFill>
                  <a:srgbClr val="980000"/>
                </a:solidFill>
                <a:latin typeface="Cambria"/>
                <a:ea typeface="Cambria"/>
                <a:cs typeface="Cambria"/>
                <a:sym typeface="Cambria"/>
              </a:rPr>
              <a:t>design time</a:t>
            </a:r>
            <a:r>
              <a:rPr lang="en" kern="0">
                <a:solidFill>
                  <a:srgbClr val="000000"/>
                </a:solidFill>
                <a:latin typeface="Cambria"/>
                <a:ea typeface="Cambria"/>
                <a:cs typeface="Cambria"/>
                <a:sym typeface="Cambria"/>
              </a:rPr>
              <a:t>.</a:t>
            </a:r>
            <a:endParaRPr kern="0">
              <a:solidFill>
                <a:srgbClr val="000000"/>
              </a:solidFill>
              <a:latin typeface="Cambria"/>
              <a:ea typeface="Cambria"/>
              <a:cs typeface="Cambria"/>
              <a:sym typeface="Cambria"/>
            </a:endParaRPr>
          </a:p>
          <a:p>
            <a:pPr marL="457200">
              <a:lnSpc>
                <a:spcPct val="115000"/>
              </a:lnSpc>
              <a:buClr>
                <a:srgbClr val="000000"/>
              </a:buClr>
            </a:pPr>
            <a:endParaRPr kern="0">
              <a:solidFill>
                <a:srgbClr val="000000"/>
              </a:solidFill>
              <a:latin typeface="Cambria"/>
              <a:ea typeface="Cambria"/>
              <a:cs typeface="Cambria"/>
              <a:sym typeface="Cambria"/>
            </a:endParaRPr>
          </a:p>
          <a:p>
            <a:pPr marL="342900" indent="-228600">
              <a:lnSpc>
                <a:spcPct val="115000"/>
              </a:lnSpc>
              <a:buClr>
                <a:srgbClr val="980000"/>
              </a:buClr>
              <a:buSzPts val="1800"/>
              <a:buFont typeface="Cambria"/>
              <a:buChar char="●"/>
            </a:pPr>
            <a:r>
              <a:rPr lang="en" kern="0">
                <a:solidFill>
                  <a:srgbClr val="980000"/>
                </a:solidFill>
                <a:latin typeface="Cambria"/>
                <a:ea typeface="Cambria"/>
                <a:cs typeface="Cambria"/>
                <a:sym typeface="Cambria"/>
              </a:rPr>
              <a:t>Systems miss opportunities to improve performance by adapting to changes in main memory capacity and latency demands.</a:t>
            </a:r>
            <a:endParaRPr kern="0">
              <a:solidFill>
                <a:srgbClr val="980000"/>
              </a:solidFill>
              <a:latin typeface="Cambria"/>
              <a:ea typeface="Cambria"/>
              <a:cs typeface="Cambria"/>
              <a:sym typeface="Cambria"/>
            </a:endParaRPr>
          </a:p>
        </p:txBody>
      </p:sp>
      <p:sp>
        <p:nvSpPr>
          <p:cNvPr id="74" name="Google Shape;74;p15"/>
          <p:cNvSpPr txBox="1"/>
          <p:nvPr/>
        </p:nvSpPr>
        <p:spPr>
          <a:xfrm>
            <a:off x="0" y="3532901"/>
            <a:ext cx="9068100" cy="744600"/>
          </a:xfrm>
          <a:prstGeom prst="rect">
            <a:avLst/>
          </a:prstGeom>
          <a:noFill/>
          <a:ln>
            <a:noFill/>
          </a:ln>
        </p:spPr>
        <p:txBody>
          <a:bodyPr spcFirstLastPara="1" wrap="square" lIns="91425" tIns="45700" rIns="91425" bIns="45700" anchor="t" anchorCtr="0">
            <a:noAutofit/>
          </a:bodyPr>
          <a:lstStyle/>
          <a:p>
            <a:pPr marL="342900" indent="-228600">
              <a:buClr>
                <a:srgbClr val="38761D"/>
              </a:buClr>
              <a:buSzPts val="1800"/>
              <a:buFont typeface="Arial"/>
              <a:buChar char="●"/>
            </a:pPr>
            <a:r>
              <a:rPr lang="en" b="1" u="sng" kern="0">
                <a:solidFill>
                  <a:srgbClr val="38761D"/>
                </a:solidFill>
                <a:latin typeface="Cambria"/>
                <a:ea typeface="Cambria"/>
                <a:cs typeface="Cambria"/>
                <a:sym typeface="Cambria"/>
              </a:rPr>
              <a:t>Goal</a:t>
            </a:r>
            <a:r>
              <a:rPr lang="en" kern="0">
                <a:solidFill>
                  <a:srgbClr val="38761D"/>
                </a:solidFill>
                <a:latin typeface="Cambria"/>
                <a:ea typeface="Cambria"/>
                <a:cs typeface="Cambria"/>
                <a:sym typeface="Cambria"/>
              </a:rPr>
              <a:t>: </a:t>
            </a:r>
            <a:r>
              <a:rPr lang="en" kern="0">
                <a:solidFill>
                  <a:srgbClr val="000000"/>
                </a:solidFill>
                <a:latin typeface="Cambria"/>
                <a:ea typeface="Cambria"/>
                <a:cs typeface="Cambria"/>
                <a:sym typeface="Cambria"/>
              </a:rPr>
              <a:t>Design a low-cost DRAM architecture that can be </a:t>
            </a:r>
            <a:r>
              <a:rPr lang="en" kern="0">
                <a:solidFill>
                  <a:srgbClr val="558B3D"/>
                </a:solidFill>
                <a:latin typeface="Cambria"/>
                <a:ea typeface="Cambria"/>
                <a:cs typeface="Cambria"/>
                <a:sym typeface="Cambria"/>
              </a:rPr>
              <a:t>dynamically</a:t>
            </a:r>
            <a:r>
              <a:rPr lang="en" kern="0">
                <a:solidFill>
                  <a:srgbClr val="000000"/>
                </a:solidFill>
                <a:latin typeface="Cambria"/>
                <a:ea typeface="Cambria"/>
                <a:cs typeface="Cambria"/>
                <a:sym typeface="Cambria"/>
              </a:rPr>
              <a:t> configured to have high capacity or low latency at a fine granularity (i.e., at the granularity of a row).</a:t>
            </a:r>
            <a:endParaRPr kern="0">
              <a:solidFill>
                <a:srgbClr val="000000"/>
              </a:solidFill>
              <a:latin typeface="Cambria"/>
              <a:ea typeface="Cambria"/>
              <a:cs typeface="Cambria"/>
              <a:sym typeface="Cambria"/>
            </a:endParaRPr>
          </a:p>
          <a:p>
            <a:pPr indent="457200">
              <a:buClr>
                <a:srgbClr val="000000"/>
              </a:buClr>
            </a:pPr>
            <a:endParaRPr sz="300" kern="0">
              <a:solidFill>
                <a:srgbClr val="000000"/>
              </a:solidFill>
              <a:latin typeface="Cambria"/>
              <a:ea typeface="Cambria"/>
              <a:cs typeface="Cambria"/>
              <a:sym typeface="Cambria"/>
            </a:endParaRPr>
          </a:p>
        </p:txBody>
      </p:sp>
      <p:grpSp>
        <p:nvGrpSpPr>
          <p:cNvPr id="75" name="Google Shape;75;p15"/>
          <p:cNvGrpSpPr/>
          <p:nvPr/>
        </p:nvGrpSpPr>
        <p:grpSpPr>
          <a:xfrm>
            <a:off x="1398884" y="4125077"/>
            <a:ext cx="6343981" cy="1609935"/>
            <a:chOff x="1398883" y="3267826"/>
            <a:chExt cx="6343981" cy="1609935"/>
          </a:xfrm>
        </p:grpSpPr>
        <p:grpSp>
          <p:nvGrpSpPr>
            <p:cNvPr id="76" name="Google Shape;76;p15"/>
            <p:cNvGrpSpPr/>
            <p:nvPr/>
          </p:nvGrpSpPr>
          <p:grpSpPr>
            <a:xfrm>
              <a:off x="1398883" y="3883501"/>
              <a:ext cx="2329539" cy="661146"/>
              <a:chOff x="713125" y="3196450"/>
              <a:chExt cx="2901045" cy="823344"/>
            </a:xfrm>
          </p:grpSpPr>
          <p:sp>
            <p:nvSpPr>
              <p:cNvPr id="77" name="Google Shape;77;p15"/>
              <p:cNvSpPr/>
              <p:nvPr/>
            </p:nvSpPr>
            <p:spPr>
              <a:xfrm>
                <a:off x="713125" y="319645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1400" b="1" kern="0">
                    <a:solidFill>
                      <a:srgbClr val="FFFFFF"/>
                    </a:solidFill>
                    <a:latin typeface="Cambria"/>
                    <a:ea typeface="Cambria"/>
                    <a:cs typeface="Cambria"/>
                    <a:sym typeface="Cambria"/>
                  </a:rPr>
                  <a:t>DRAM Row </a:t>
                </a:r>
                <a:r>
                  <a:rPr lang="en" sz="1400" b="1" i="1" kern="0">
                    <a:solidFill>
                      <a:srgbClr val="FFFFFF"/>
                    </a:solidFill>
                    <a:latin typeface="Cambria"/>
                    <a:ea typeface="Cambria"/>
                    <a:cs typeface="Cambria"/>
                    <a:sym typeface="Cambria"/>
                  </a:rPr>
                  <a:t>X</a:t>
                </a:r>
                <a:endParaRPr sz="1400" b="1" i="1" kern="0">
                  <a:solidFill>
                    <a:srgbClr val="FFFFFF"/>
                  </a:solidFill>
                  <a:latin typeface="Cambria"/>
                  <a:ea typeface="Cambria"/>
                  <a:cs typeface="Cambria"/>
                  <a:sym typeface="Cambria"/>
                </a:endParaRPr>
              </a:p>
            </p:txBody>
          </p:sp>
          <p:sp>
            <p:nvSpPr>
              <p:cNvPr id="78" name="Google Shape;78;p15"/>
              <p:cNvSpPr txBox="1"/>
              <p:nvPr/>
            </p:nvSpPr>
            <p:spPr>
              <a:xfrm>
                <a:off x="815170" y="3535894"/>
                <a:ext cx="2799000" cy="4839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400" b="1" kern="0">
                    <a:solidFill>
                      <a:srgbClr val="000000"/>
                    </a:solidFill>
                    <a:latin typeface="Cambria"/>
                    <a:ea typeface="Cambria"/>
                    <a:cs typeface="Cambria"/>
                    <a:sym typeface="Cambria"/>
                  </a:rPr>
                  <a:t>High Storage Capacity</a:t>
                </a:r>
                <a:endParaRPr sz="1200" kern="0">
                  <a:solidFill>
                    <a:srgbClr val="000000"/>
                  </a:solidFill>
                  <a:latin typeface="Arial"/>
                  <a:cs typeface="Arial"/>
                  <a:sym typeface="Arial"/>
                </a:endParaRPr>
              </a:p>
            </p:txBody>
          </p:sp>
        </p:grpSp>
        <p:grpSp>
          <p:nvGrpSpPr>
            <p:cNvPr id="79" name="Google Shape;79;p15"/>
            <p:cNvGrpSpPr/>
            <p:nvPr/>
          </p:nvGrpSpPr>
          <p:grpSpPr>
            <a:xfrm>
              <a:off x="5413361" y="3878643"/>
              <a:ext cx="2329503" cy="666008"/>
              <a:chOff x="5712475" y="3190400"/>
              <a:chExt cx="2901000" cy="829400"/>
            </a:xfrm>
          </p:grpSpPr>
          <p:sp>
            <p:nvSpPr>
              <p:cNvPr id="80" name="Google Shape;80;p15"/>
              <p:cNvSpPr/>
              <p:nvPr/>
            </p:nvSpPr>
            <p:spPr>
              <a:xfrm>
                <a:off x="5712475" y="319040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1400" b="1" kern="0">
                    <a:solidFill>
                      <a:srgbClr val="FFFFFF"/>
                    </a:solidFill>
                    <a:latin typeface="Cambria"/>
                    <a:ea typeface="Cambria"/>
                    <a:cs typeface="Cambria"/>
                    <a:sym typeface="Cambria"/>
                  </a:rPr>
                  <a:t>DRAM Row </a:t>
                </a:r>
                <a:r>
                  <a:rPr lang="en" sz="1400" b="1" i="1" kern="0">
                    <a:solidFill>
                      <a:srgbClr val="FFFFFF"/>
                    </a:solidFill>
                    <a:latin typeface="Cambria"/>
                    <a:ea typeface="Cambria"/>
                    <a:cs typeface="Cambria"/>
                    <a:sym typeface="Cambria"/>
                  </a:rPr>
                  <a:t>X</a:t>
                </a:r>
                <a:endParaRPr sz="1400" b="1" i="1" kern="0">
                  <a:solidFill>
                    <a:srgbClr val="FFFFFF"/>
                  </a:solidFill>
                  <a:latin typeface="Cambria"/>
                  <a:ea typeface="Cambria"/>
                  <a:cs typeface="Cambria"/>
                  <a:sym typeface="Cambria"/>
                </a:endParaRPr>
              </a:p>
            </p:txBody>
          </p:sp>
          <p:sp>
            <p:nvSpPr>
              <p:cNvPr id="81" name="Google Shape;81;p15"/>
              <p:cNvSpPr txBox="1"/>
              <p:nvPr/>
            </p:nvSpPr>
            <p:spPr>
              <a:xfrm>
                <a:off x="5795500" y="3535900"/>
                <a:ext cx="2736900" cy="4839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400" b="1" kern="0">
                    <a:solidFill>
                      <a:srgbClr val="000000"/>
                    </a:solidFill>
                    <a:latin typeface="Cambria"/>
                    <a:ea typeface="Cambria"/>
                    <a:cs typeface="Cambria"/>
                    <a:sym typeface="Cambria"/>
                  </a:rPr>
                  <a:t>Low Latency</a:t>
                </a:r>
                <a:endParaRPr sz="1200" kern="0">
                  <a:solidFill>
                    <a:srgbClr val="000000"/>
                  </a:solidFill>
                  <a:latin typeface="Arial"/>
                  <a:cs typeface="Arial"/>
                  <a:sym typeface="Arial"/>
                </a:endParaRPr>
              </a:p>
            </p:txBody>
          </p:sp>
        </p:grpSp>
        <p:grpSp>
          <p:nvGrpSpPr>
            <p:cNvPr id="82" name="Google Shape;82;p15"/>
            <p:cNvGrpSpPr/>
            <p:nvPr/>
          </p:nvGrpSpPr>
          <p:grpSpPr>
            <a:xfrm>
              <a:off x="3943238" y="3267826"/>
              <a:ext cx="1139788" cy="1609935"/>
              <a:chOff x="3881688" y="2429731"/>
              <a:chExt cx="1419413" cy="2004900"/>
            </a:xfrm>
          </p:grpSpPr>
          <p:sp>
            <p:nvSpPr>
              <p:cNvPr id="83" name="Google Shape;83;p15"/>
              <p:cNvSpPr/>
              <p:nvPr/>
            </p:nvSpPr>
            <p:spPr>
              <a:xfrm rot="2700000">
                <a:off x="4212307" y="26165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84" name="Google Shape;84;p15"/>
              <p:cNvSpPr/>
              <p:nvPr/>
            </p:nvSpPr>
            <p:spPr>
              <a:xfrm rot="-8100000">
                <a:off x="4068495" y="33458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spTree>
    <p:extLst>
      <p:ext uri="{BB962C8B-B14F-4D97-AF65-F5344CB8AC3E}">
        <p14:creationId xmlns:p14="http://schemas.microsoft.com/office/powerpoint/2010/main" val="356530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10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fade">
                                      <p:cBhvr>
                                        <p:cTn id="12" dur="10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xEl>
                                              <p:pRg st="3" end="3"/>
                                            </p:txEl>
                                          </p:spTgt>
                                        </p:tgtEl>
                                        <p:attrNameLst>
                                          <p:attrName>style.visibility</p:attrName>
                                        </p:attrNameLst>
                                      </p:cBhvr>
                                      <p:to>
                                        <p:strVal val="visible"/>
                                      </p:to>
                                    </p:set>
                                    <p:animEffect transition="in" filter="fade">
                                      <p:cBhvr>
                                        <p:cTn id="17" dur="1000"/>
                                        <p:tgtEl>
                                          <p:spTgt spid="7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90" name="Google Shape;90;p16"/>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a:buClr>
                <a:srgbClr val="000000"/>
              </a:buClr>
            </a:pPr>
            <a:r>
              <a:rPr lang="en" sz="2300" b="1" kern="0">
                <a:solidFill>
                  <a:srgbClr val="F3F3F3"/>
                </a:solidFill>
                <a:latin typeface="Cambria"/>
                <a:ea typeface="Cambria"/>
                <a:cs typeface="Cambria"/>
                <a:sym typeface="Cambria"/>
              </a:rPr>
              <a:t>CLR-DRAM (</a:t>
            </a:r>
            <a:r>
              <a:rPr lang="en" sz="2300" b="1" u="sng" kern="0">
                <a:solidFill>
                  <a:srgbClr val="F3F3F3"/>
                </a:solidFill>
                <a:latin typeface="Cambria"/>
                <a:ea typeface="Cambria"/>
                <a:cs typeface="Cambria"/>
                <a:sym typeface="Cambria"/>
              </a:rPr>
              <a:t>C</a:t>
            </a:r>
            <a:r>
              <a:rPr lang="en" sz="2300" b="1" kern="0">
                <a:solidFill>
                  <a:srgbClr val="F3F3F3"/>
                </a:solidFill>
                <a:latin typeface="Cambria"/>
                <a:ea typeface="Cambria"/>
                <a:cs typeface="Cambria"/>
                <a:sym typeface="Cambria"/>
              </a:rPr>
              <a:t>apacity-</a:t>
            </a:r>
            <a:r>
              <a:rPr lang="en" sz="2300" b="1" u="sng" kern="0">
                <a:solidFill>
                  <a:srgbClr val="F3F3F3"/>
                </a:solidFill>
                <a:latin typeface="Cambria"/>
                <a:ea typeface="Cambria"/>
                <a:cs typeface="Cambria"/>
                <a:sym typeface="Cambria"/>
              </a:rPr>
              <a:t>L</a:t>
            </a:r>
            <a:r>
              <a:rPr lang="en" sz="2300" b="1" kern="0">
                <a:solidFill>
                  <a:srgbClr val="F3F3F3"/>
                </a:solidFill>
                <a:latin typeface="Cambria"/>
                <a:ea typeface="Cambria"/>
                <a:cs typeface="Cambria"/>
                <a:sym typeface="Cambria"/>
              </a:rPr>
              <a:t>atency-</a:t>
            </a:r>
            <a:r>
              <a:rPr lang="en" sz="2300" b="1" u="sng" kern="0">
                <a:solidFill>
                  <a:srgbClr val="F3F3F3"/>
                </a:solidFill>
                <a:latin typeface="Cambria"/>
                <a:ea typeface="Cambria"/>
                <a:cs typeface="Cambria"/>
                <a:sym typeface="Cambria"/>
              </a:rPr>
              <a:t>R</a:t>
            </a:r>
            <a:r>
              <a:rPr lang="en" sz="2300" b="1" kern="0">
                <a:solidFill>
                  <a:srgbClr val="F3F3F3"/>
                </a:solidFill>
                <a:latin typeface="Cambria"/>
                <a:ea typeface="Cambria"/>
                <a:cs typeface="Cambria"/>
                <a:sym typeface="Cambria"/>
              </a:rPr>
              <a:t>econfigurable DRAM)</a:t>
            </a:r>
            <a:endParaRPr sz="2300" b="1" kern="0">
              <a:solidFill>
                <a:srgbClr val="F3F3F3"/>
              </a:solidFill>
              <a:latin typeface="Cambria"/>
              <a:ea typeface="Cambria"/>
              <a:cs typeface="Cambria"/>
              <a:sym typeface="Cambria"/>
            </a:endParaRPr>
          </a:p>
        </p:txBody>
      </p:sp>
      <p:sp>
        <p:nvSpPr>
          <p:cNvPr id="91" name="Google Shape;91;p16"/>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595959"/>
                </a:solidFill>
                <a:latin typeface="Arial"/>
                <a:cs typeface="Arial"/>
                <a:sym typeface="Arial"/>
              </a:rPr>
              <a:pPr>
                <a:buClr>
                  <a:srgbClr val="000000"/>
                </a:buClr>
              </a:pPr>
              <a:t>275</a:t>
            </a:fld>
            <a:endParaRPr kern="0">
              <a:solidFill>
                <a:srgbClr val="595959"/>
              </a:solidFill>
              <a:latin typeface="Arial"/>
              <a:cs typeface="Arial"/>
              <a:sym typeface="Arial"/>
            </a:endParaRPr>
          </a:p>
        </p:txBody>
      </p:sp>
      <p:pic>
        <p:nvPicPr>
          <p:cNvPr id="92" name="Google Shape;9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93" name="Google Shape;93;p16"/>
          <p:cNvSpPr txBox="1"/>
          <p:nvPr/>
        </p:nvSpPr>
        <p:spPr>
          <a:xfrm>
            <a:off x="166250" y="1443475"/>
            <a:ext cx="8507700" cy="1116300"/>
          </a:xfrm>
          <a:prstGeom prst="rect">
            <a:avLst/>
          </a:prstGeom>
          <a:noFill/>
          <a:ln>
            <a:noFill/>
          </a:ln>
        </p:spPr>
        <p:txBody>
          <a:bodyPr spcFirstLastPara="1" wrap="square" lIns="91425" tIns="91425" rIns="91425" bIns="91425" anchor="t" anchorCtr="0">
            <a:noAutofit/>
          </a:bodyPr>
          <a:lstStyle/>
          <a:p>
            <a:pPr marL="274320" indent="-236220">
              <a:buClr>
                <a:srgbClr val="1C4587"/>
              </a:buClr>
              <a:buSzPts val="1600"/>
              <a:buFont typeface="Cambria"/>
              <a:buChar char="●"/>
            </a:pPr>
            <a:r>
              <a:rPr lang="en" sz="1600" b="1" kern="0">
                <a:solidFill>
                  <a:srgbClr val="1C4587"/>
                </a:solidFill>
                <a:latin typeface="Cambria"/>
                <a:ea typeface="Cambria"/>
                <a:cs typeface="Cambria"/>
                <a:sym typeface="Cambria"/>
              </a:rPr>
              <a:t>CLR-DRAM (Capacity-Latency-Reconfigurable DRAM)</a:t>
            </a:r>
            <a:r>
              <a:rPr lang="en" sz="1600" kern="0">
                <a:solidFill>
                  <a:srgbClr val="1C4587"/>
                </a:solidFill>
                <a:latin typeface="Cambria"/>
                <a:ea typeface="Cambria"/>
                <a:cs typeface="Cambria"/>
                <a:sym typeface="Cambria"/>
              </a:rPr>
              <a:t>:</a:t>
            </a:r>
            <a:endParaRPr sz="1600" kern="0">
              <a:solidFill>
                <a:srgbClr val="1C4587"/>
              </a:solidFill>
              <a:latin typeface="Cambria"/>
              <a:ea typeface="Cambria"/>
              <a:cs typeface="Cambria"/>
              <a:sym typeface="Cambria"/>
            </a:endParaRPr>
          </a:p>
          <a:p>
            <a:pPr marL="628650" lvl="1" indent="-330200">
              <a:buClr>
                <a:srgbClr val="1C4587"/>
              </a:buClr>
              <a:buSzPts val="1600"/>
              <a:buFont typeface="Cambria"/>
              <a:buChar char="○"/>
            </a:pPr>
            <a:r>
              <a:rPr lang="en" sz="1600" kern="0">
                <a:solidFill>
                  <a:srgbClr val="000000"/>
                </a:solidFill>
                <a:latin typeface="Cambria"/>
                <a:ea typeface="Cambria"/>
                <a:cs typeface="Cambria"/>
                <a:sym typeface="Cambria"/>
              </a:rPr>
              <a:t>A </a:t>
            </a:r>
            <a:r>
              <a:rPr lang="en" sz="1600" kern="0">
                <a:solidFill>
                  <a:srgbClr val="34A853"/>
                </a:solidFill>
                <a:latin typeface="Cambria"/>
                <a:ea typeface="Cambria"/>
                <a:cs typeface="Cambria"/>
                <a:sym typeface="Cambria"/>
              </a:rPr>
              <a:t>low cost </a:t>
            </a:r>
            <a:r>
              <a:rPr lang="en" sz="1600" kern="0">
                <a:solidFill>
                  <a:srgbClr val="000000"/>
                </a:solidFill>
                <a:latin typeface="Cambria"/>
                <a:ea typeface="Cambria"/>
                <a:cs typeface="Cambria"/>
                <a:sym typeface="Cambria"/>
              </a:rPr>
              <a:t>DRAM architecture that enables a single DRAM row to </a:t>
            </a:r>
            <a:r>
              <a:rPr lang="en" sz="1600" i="1" kern="0">
                <a:solidFill>
                  <a:srgbClr val="0070C0"/>
                </a:solidFill>
                <a:latin typeface="Cambria"/>
                <a:ea typeface="Cambria"/>
                <a:cs typeface="Cambria"/>
                <a:sym typeface="Cambria"/>
              </a:rPr>
              <a:t>dynamically</a:t>
            </a:r>
            <a:r>
              <a:rPr lang="en" sz="1600" kern="0">
                <a:solidFill>
                  <a:srgbClr val="0070C0"/>
                </a:solidFill>
                <a:latin typeface="Cambria"/>
                <a:ea typeface="Cambria"/>
                <a:cs typeface="Cambria"/>
                <a:sym typeface="Cambria"/>
              </a:rPr>
              <a:t> </a:t>
            </a:r>
            <a:r>
              <a:rPr lang="en" sz="1600" kern="0">
                <a:solidFill>
                  <a:srgbClr val="000000"/>
                </a:solidFill>
                <a:latin typeface="Cambria"/>
                <a:ea typeface="Cambria"/>
                <a:cs typeface="Cambria"/>
                <a:sym typeface="Cambria"/>
              </a:rPr>
              <a:t>switch between </a:t>
            </a:r>
            <a:r>
              <a:rPr lang="en" sz="1600" b="1" kern="0">
                <a:solidFill>
                  <a:srgbClr val="0070C0"/>
                </a:solidFill>
                <a:latin typeface="Cambria"/>
                <a:ea typeface="Cambria"/>
                <a:cs typeface="Cambria"/>
                <a:sym typeface="Cambria"/>
              </a:rPr>
              <a:t>max-capacity mode</a:t>
            </a:r>
            <a:r>
              <a:rPr lang="en" sz="1600" b="1" kern="0">
                <a:solidFill>
                  <a:srgbClr val="000000"/>
                </a:solidFill>
                <a:latin typeface="Cambria"/>
                <a:ea typeface="Cambria"/>
                <a:cs typeface="Cambria"/>
                <a:sym typeface="Cambria"/>
              </a:rPr>
              <a:t> </a:t>
            </a:r>
            <a:r>
              <a:rPr lang="en" sz="1600" kern="0">
                <a:solidFill>
                  <a:srgbClr val="000000"/>
                </a:solidFill>
                <a:latin typeface="Cambria"/>
                <a:ea typeface="Cambria"/>
                <a:cs typeface="Cambria"/>
                <a:sym typeface="Cambria"/>
              </a:rPr>
              <a:t>or</a:t>
            </a:r>
            <a:r>
              <a:rPr lang="en" sz="1600" b="1" kern="0">
                <a:solidFill>
                  <a:srgbClr val="000000"/>
                </a:solidFill>
                <a:latin typeface="Cambria"/>
                <a:ea typeface="Cambria"/>
                <a:cs typeface="Cambria"/>
                <a:sym typeface="Cambria"/>
              </a:rPr>
              <a:t> </a:t>
            </a:r>
            <a:r>
              <a:rPr lang="en" sz="1600" b="1" kern="0">
                <a:solidFill>
                  <a:srgbClr val="0070C0"/>
                </a:solidFill>
                <a:latin typeface="Cambria"/>
                <a:ea typeface="Cambria"/>
                <a:cs typeface="Cambria"/>
                <a:sym typeface="Cambria"/>
              </a:rPr>
              <a:t>high-performance mode</a:t>
            </a:r>
            <a:r>
              <a:rPr lang="en" sz="1600" kern="0">
                <a:solidFill>
                  <a:srgbClr val="000000"/>
                </a:solidFill>
                <a:latin typeface="Cambria"/>
                <a:ea typeface="Cambria"/>
                <a:cs typeface="Cambria"/>
                <a:sym typeface="Cambria"/>
              </a:rPr>
              <a:t>.</a:t>
            </a:r>
            <a:endParaRPr sz="1600" kern="0">
              <a:solidFill>
                <a:srgbClr val="000000"/>
              </a:solidFill>
              <a:latin typeface="Cambria"/>
              <a:ea typeface="Cambria"/>
              <a:cs typeface="Cambria"/>
              <a:sym typeface="Cambria"/>
            </a:endParaRPr>
          </a:p>
        </p:txBody>
      </p:sp>
      <p:sp>
        <p:nvSpPr>
          <p:cNvPr id="94" name="Google Shape;94;p16"/>
          <p:cNvSpPr txBox="1"/>
          <p:nvPr/>
        </p:nvSpPr>
        <p:spPr>
          <a:xfrm>
            <a:off x="166250" y="2255525"/>
            <a:ext cx="8507700" cy="1116300"/>
          </a:xfrm>
          <a:prstGeom prst="rect">
            <a:avLst/>
          </a:prstGeom>
          <a:noFill/>
          <a:ln>
            <a:noFill/>
          </a:ln>
        </p:spPr>
        <p:txBody>
          <a:bodyPr spcFirstLastPara="1" wrap="square" lIns="91425" tIns="91425" rIns="91425" bIns="91425" anchor="t" anchorCtr="0">
            <a:noAutofit/>
          </a:bodyPr>
          <a:lstStyle/>
          <a:p>
            <a:pPr marL="274320" indent="-236220">
              <a:buClr>
                <a:srgbClr val="980000"/>
              </a:buClr>
              <a:buSzPts val="1600"/>
              <a:buFont typeface="Cambria"/>
              <a:buChar char="●"/>
            </a:pPr>
            <a:r>
              <a:rPr lang="en" sz="1600" b="1" kern="0">
                <a:solidFill>
                  <a:srgbClr val="980000"/>
                </a:solidFill>
                <a:latin typeface="Cambria"/>
                <a:ea typeface="Cambria"/>
                <a:cs typeface="Cambria"/>
                <a:sym typeface="Cambria"/>
              </a:rPr>
              <a:t>Key Idea</a:t>
            </a:r>
            <a:r>
              <a:rPr lang="en" sz="1600" kern="0">
                <a:solidFill>
                  <a:srgbClr val="980000"/>
                </a:solidFill>
                <a:latin typeface="Cambria"/>
                <a:ea typeface="Cambria"/>
                <a:cs typeface="Cambria"/>
                <a:sym typeface="Cambria"/>
              </a:rPr>
              <a:t>: </a:t>
            </a:r>
            <a:endParaRPr sz="1600" kern="0">
              <a:solidFill>
                <a:srgbClr val="980000"/>
              </a:solidFill>
              <a:latin typeface="Cambria"/>
              <a:ea typeface="Cambria"/>
              <a:cs typeface="Cambria"/>
              <a:sym typeface="Cambria"/>
            </a:endParaRPr>
          </a:p>
          <a:p>
            <a:pPr marL="457200">
              <a:buClr>
                <a:srgbClr val="000000"/>
              </a:buClr>
            </a:pPr>
            <a:r>
              <a:rPr lang="en" sz="1600" i="1" kern="0">
                <a:solidFill>
                  <a:srgbClr val="000000"/>
                </a:solidFill>
                <a:latin typeface="Cambria"/>
                <a:ea typeface="Cambria"/>
                <a:cs typeface="Cambria"/>
                <a:sym typeface="Cambria"/>
              </a:rPr>
              <a:t>Dynamically</a:t>
            </a:r>
            <a:r>
              <a:rPr lang="en" sz="1600" kern="0">
                <a:solidFill>
                  <a:srgbClr val="000000"/>
                </a:solidFill>
                <a:latin typeface="Cambria"/>
                <a:ea typeface="Cambria"/>
                <a:cs typeface="Cambria"/>
                <a:sym typeface="Cambria"/>
              </a:rPr>
              <a:t> configure the connections between DRAM cells and sense amplifiers in the density-optimized open-bitline architecture.</a:t>
            </a:r>
            <a:endParaRPr sz="1600" kern="0">
              <a:solidFill>
                <a:srgbClr val="000000"/>
              </a:solidFill>
              <a:latin typeface="Cambria"/>
              <a:ea typeface="Cambria"/>
              <a:cs typeface="Cambria"/>
              <a:sym typeface="Cambria"/>
            </a:endParaRPr>
          </a:p>
        </p:txBody>
      </p:sp>
      <p:grpSp>
        <p:nvGrpSpPr>
          <p:cNvPr id="95" name="Google Shape;95;p16"/>
          <p:cNvGrpSpPr/>
          <p:nvPr/>
        </p:nvGrpSpPr>
        <p:grpSpPr>
          <a:xfrm>
            <a:off x="4994030" y="3602667"/>
            <a:ext cx="2116603" cy="1430955"/>
            <a:chOff x="5308695" y="1980522"/>
            <a:chExt cx="2825906" cy="1910487"/>
          </a:xfrm>
        </p:grpSpPr>
        <p:grpSp>
          <p:nvGrpSpPr>
            <p:cNvPr id="96" name="Google Shape;96;p16"/>
            <p:cNvGrpSpPr/>
            <p:nvPr/>
          </p:nvGrpSpPr>
          <p:grpSpPr>
            <a:xfrm>
              <a:off x="6960231" y="3525484"/>
              <a:ext cx="227765" cy="354284"/>
              <a:chOff x="5018004" y="3311112"/>
              <a:chExt cx="167795" cy="457200"/>
            </a:xfrm>
          </p:grpSpPr>
          <p:sp>
            <p:nvSpPr>
              <p:cNvPr id="97" name="Google Shape;97;p16"/>
              <p:cNvSpPr/>
              <p:nvPr/>
            </p:nvSpPr>
            <p:spPr>
              <a:xfrm>
                <a:off x="5018004" y="331111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98" name="Google Shape;98;p16"/>
              <p:cNvCxnSpPr/>
              <p:nvPr/>
            </p:nvCxnSpPr>
            <p:spPr>
              <a:xfrm>
                <a:off x="5185799" y="3463505"/>
                <a:ext cx="0" cy="152400"/>
              </a:xfrm>
              <a:prstGeom prst="straightConnector1">
                <a:avLst/>
              </a:prstGeom>
              <a:noFill/>
              <a:ln w="38100" cap="flat" cmpd="sng">
                <a:solidFill>
                  <a:srgbClr val="C00000"/>
                </a:solidFill>
                <a:prstDash val="solid"/>
                <a:round/>
                <a:headEnd type="none" w="med" len="med"/>
                <a:tailEnd type="none" w="med" len="med"/>
              </a:ln>
            </p:spPr>
          </p:cxnSp>
        </p:grpSp>
        <p:grpSp>
          <p:nvGrpSpPr>
            <p:cNvPr id="99" name="Google Shape;99;p16"/>
            <p:cNvGrpSpPr/>
            <p:nvPr/>
          </p:nvGrpSpPr>
          <p:grpSpPr>
            <a:xfrm flipH="1">
              <a:off x="6227894" y="1980522"/>
              <a:ext cx="227765" cy="354284"/>
              <a:chOff x="5016936" y="2822952"/>
              <a:chExt cx="167795" cy="457200"/>
            </a:xfrm>
          </p:grpSpPr>
          <p:sp>
            <p:nvSpPr>
              <p:cNvPr id="100" name="Google Shape;100;p16"/>
              <p:cNvSpPr/>
              <p:nvPr/>
            </p:nvSpPr>
            <p:spPr>
              <a:xfrm>
                <a:off x="5016936" y="282295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101" name="Google Shape;101;p16"/>
              <p:cNvCxnSpPr/>
              <p:nvPr/>
            </p:nvCxnSpPr>
            <p:spPr>
              <a:xfrm>
                <a:off x="5184731" y="2975345"/>
                <a:ext cx="0" cy="152400"/>
              </a:xfrm>
              <a:prstGeom prst="straightConnector1">
                <a:avLst/>
              </a:prstGeom>
              <a:noFill/>
              <a:ln w="38100" cap="flat" cmpd="sng">
                <a:solidFill>
                  <a:srgbClr val="C00000"/>
                </a:solidFill>
                <a:prstDash val="solid"/>
                <a:round/>
                <a:headEnd type="none" w="med" len="med"/>
                <a:tailEnd type="none" w="med" len="med"/>
              </a:ln>
            </p:spPr>
          </p:cxnSp>
        </p:grpSp>
        <p:sp>
          <p:nvSpPr>
            <p:cNvPr id="102" name="Google Shape;102;p16"/>
            <p:cNvSpPr txBox="1"/>
            <p:nvPr/>
          </p:nvSpPr>
          <p:spPr>
            <a:xfrm>
              <a:off x="5308695" y="2022706"/>
              <a:ext cx="946200" cy="237900"/>
            </a:xfrm>
            <a:prstGeom prst="rect">
              <a:avLst/>
            </a:prstGeom>
            <a:noFill/>
            <a:ln>
              <a:noFill/>
            </a:ln>
          </p:spPr>
          <p:txBody>
            <a:bodyPr spcFirstLastPara="1" wrap="square" lIns="91425" tIns="91425" rIns="91425" bIns="91425" anchor="t" anchorCtr="0">
              <a:noAutofit/>
            </a:bodyPr>
            <a:lstStyle/>
            <a:p>
              <a:pPr>
                <a:lnSpc>
                  <a:spcPct val="50000"/>
                </a:lnSpc>
                <a:buClr>
                  <a:srgbClr val="000000"/>
                </a:buClr>
              </a:pPr>
              <a:r>
                <a:rPr lang="en" sz="1300" b="1" kern="0">
                  <a:solidFill>
                    <a:srgbClr val="990000"/>
                  </a:solidFill>
                  <a:latin typeface="Times New Roman"/>
                  <a:ea typeface="Times New Roman"/>
                  <a:cs typeface="Times New Roman"/>
                  <a:sym typeface="Times New Roman"/>
                </a:rPr>
                <a:t>Type 1</a:t>
              </a:r>
              <a:endParaRPr sz="1300" b="1" kern="0">
                <a:solidFill>
                  <a:srgbClr val="990000"/>
                </a:solidFill>
                <a:latin typeface="Times New Roman"/>
                <a:ea typeface="Times New Roman"/>
                <a:cs typeface="Times New Roman"/>
                <a:sym typeface="Times New Roman"/>
              </a:endParaRPr>
            </a:p>
            <a:p>
              <a:pPr>
                <a:lnSpc>
                  <a:spcPct val="50000"/>
                </a:lnSpc>
                <a:buClr>
                  <a:srgbClr val="000000"/>
                </a:buClr>
              </a:pPr>
              <a:endParaRPr sz="1300" b="1" kern="0">
                <a:solidFill>
                  <a:srgbClr val="000000"/>
                </a:solidFill>
                <a:latin typeface="Times New Roman"/>
                <a:ea typeface="Times New Roman"/>
                <a:cs typeface="Times New Roman"/>
                <a:sym typeface="Times New Roman"/>
              </a:endParaRPr>
            </a:p>
            <a:p>
              <a:pPr>
                <a:lnSpc>
                  <a:spcPct val="50000"/>
                </a:lnSpc>
                <a:buClr>
                  <a:srgbClr val="000000"/>
                </a:buClr>
              </a:pPr>
              <a:endParaRPr sz="1300" b="1" kern="0">
                <a:solidFill>
                  <a:srgbClr val="1C4587"/>
                </a:solidFill>
                <a:latin typeface="Times New Roman"/>
                <a:ea typeface="Times New Roman"/>
                <a:cs typeface="Times New Roman"/>
                <a:sym typeface="Times New Roman"/>
              </a:endParaRPr>
            </a:p>
            <a:p>
              <a:pPr>
                <a:lnSpc>
                  <a:spcPct val="50000"/>
                </a:lnSpc>
                <a:buClr>
                  <a:srgbClr val="000000"/>
                </a:buClr>
              </a:pPr>
              <a:endParaRPr sz="1300" b="1" kern="0">
                <a:solidFill>
                  <a:srgbClr val="1C4587"/>
                </a:solidFill>
                <a:latin typeface="Times New Roman"/>
                <a:ea typeface="Times New Roman"/>
                <a:cs typeface="Times New Roman"/>
                <a:sym typeface="Times New Roman"/>
              </a:endParaRPr>
            </a:p>
          </p:txBody>
        </p:sp>
        <p:sp>
          <p:nvSpPr>
            <p:cNvPr id="103" name="Google Shape;103;p16"/>
            <p:cNvSpPr txBox="1"/>
            <p:nvPr/>
          </p:nvSpPr>
          <p:spPr>
            <a:xfrm>
              <a:off x="7188400" y="3589809"/>
              <a:ext cx="946200" cy="301200"/>
            </a:xfrm>
            <a:prstGeom prst="rect">
              <a:avLst/>
            </a:prstGeom>
            <a:noFill/>
            <a:ln>
              <a:noFill/>
            </a:ln>
          </p:spPr>
          <p:txBody>
            <a:bodyPr spcFirstLastPara="1" wrap="square" lIns="91425" tIns="91425" rIns="91425" bIns="91425" anchor="t" anchorCtr="0">
              <a:noAutofit/>
            </a:bodyPr>
            <a:lstStyle/>
            <a:p>
              <a:pPr>
                <a:lnSpc>
                  <a:spcPct val="50000"/>
                </a:lnSpc>
                <a:buClr>
                  <a:srgbClr val="000000"/>
                </a:buClr>
              </a:pPr>
              <a:r>
                <a:rPr lang="en" sz="1400" b="1" kern="0">
                  <a:solidFill>
                    <a:srgbClr val="990000"/>
                  </a:solidFill>
                  <a:latin typeface="Times New Roman"/>
                  <a:ea typeface="Times New Roman"/>
                  <a:cs typeface="Times New Roman"/>
                  <a:sym typeface="Times New Roman"/>
                </a:rPr>
                <a:t>Type 1</a:t>
              </a:r>
              <a:endParaRPr sz="1400" b="1" kern="0">
                <a:solidFill>
                  <a:srgbClr val="990000"/>
                </a:solidFill>
                <a:latin typeface="Times New Roman"/>
                <a:ea typeface="Times New Roman"/>
                <a:cs typeface="Times New Roman"/>
                <a:sym typeface="Times New Roman"/>
              </a:endParaRPr>
            </a:p>
            <a:p>
              <a:pPr>
                <a:lnSpc>
                  <a:spcPct val="50000"/>
                </a:lnSpc>
                <a:buClr>
                  <a:srgbClr val="000000"/>
                </a:buClr>
              </a:pPr>
              <a:endParaRPr sz="1400" b="1" kern="0">
                <a:solidFill>
                  <a:srgbClr val="000000"/>
                </a:solidFill>
                <a:latin typeface="Times New Roman"/>
                <a:ea typeface="Times New Roman"/>
                <a:cs typeface="Times New Roman"/>
                <a:sym typeface="Times New Roman"/>
              </a:endParaRPr>
            </a:p>
            <a:p>
              <a:pPr>
                <a:lnSpc>
                  <a:spcPct val="50000"/>
                </a:lnSpc>
                <a:buClr>
                  <a:srgbClr val="000000"/>
                </a:buClr>
              </a:pPr>
              <a:endParaRPr sz="1400" b="1" kern="0">
                <a:solidFill>
                  <a:srgbClr val="1C4587"/>
                </a:solidFill>
                <a:latin typeface="Times New Roman"/>
                <a:ea typeface="Times New Roman"/>
                <a:cs typeface="Times New Roman"/>
                <a:sym typeface="Times New Roman"/>
              </a:endParaRPr>
            </a:p>
            <a:p>
              <a:pPr>
                <a:lnSpc>
                  <a:spcPct val="50000"/>
                </a:lnSpc>
                <a:buClr>
                  <a:srgbClr val="000000"/>
                </a:buClr>
              </a:pPr>
              <a:endParaRPr sz="1400" b="1" kern="0">
                <a:solidFill>
                  <a:srgbClr val="1C4587"/>
                </a:solidFill>
                <a:latin typeface="Times New Roman"/>
                <a:ea typeface="Times New Roman"/>
                <a:cs typeface="Times New Roman"/>
                <a:sym typeface="Times New Roman"/>
              </a:endParaRPr>
            </a:p>
          </p:txBody>
        </p:sp>
      </p:grpSp>
      <p:grpSp>
        <p:nvGrpSpPr>
          <p:cNvPr id="104" name="Google Shape;104;p16"/>
          <p:cNvGrpSpPr/>
          <p:nvPr/>
        </p:nvGrpSpPr>
        <p:grpSpPr>
          <a:xfrm>
            <a:off x="4994030" y="3602662"/>
            <a:ext cx="2116603" cy="1430958"/>
            <a:chOff x="5308695" y="1980517"/>
            <a:chExt cx="2825906" cy="1910492"/>
          </a:xfrm>
        </p:grpSpPr>
        <p:grpSp>
          <p:nvGrpSpPr>
            <p:cNvPr id="105" name="Google Shape;105;p16"/>
            <p:cNvGrpSpPr/>
            <p:nvPr/>
          </p:nvGrpSpPr>
          <p:grpSpPr>
            <a:xfrm flipH="1">
              <a:off x="6227687" y="3525480"/>
              <a:ext cx="223135" cy="354284"/>
              <a:chOff x="4978462" y="3305672"/>
              <a:chExt cx="198078" cy="457200"/>
            </a:xfrm>
          </p:grpSpPr>
          <p:sp>
            <p:nvSpPr>
              <p:cNvPr id="106" name="Google Shape;106;p16"/>
              <p:cNvSpPr/>
              <p:nvPr/>
            </p:nvSpPr>
            <p:spPr>
              <a:xfrm>
                <a:off x="4978462" y="3305672"/>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07" name="Google Shape;107;p16"/>
              <p:cNvCxnSpPr/>
              <p:nvPr/>
            </p:nvCxnSpPr>
            <p:spPr>
              <a:xfrm>
                <a:off x="5176540" y="3458066"/>
                <a:ext cx="0" cy="152400"/>
              </a:xfrm>
              <a:prstGeom prst="straightConnector1">
                <a:avLst/>
              </a:prstGeom>
              <a:noFill/>
              <a:ln w="38100" cap="flat" cmpd="sng">
                <a:solidFill>
                  <a:srgbClr val="1C4587"/>
                </a:solidFill>
                <a:prstDash val="solid"/>
                <a:round/>
                <a:headEnd type="none" w="med" len="med"/>
                <a:tailEnd type="none" w="med" len="med"/>
              </a:ln>
            </p:spPr>
          </p:cxnSp>
        </p:grpSp>
        <p:grpSp>
          <p:nvGrpSpPr>
            <p:cNvPr id="108" name="Google Shape;108;p16"/>
            <p:cNvGrpSpPr/>
            <p:nvPr/>
          </p:nvGrpSpPr>
          <p:grpSpPr>
            <a:xfrm>
              <a:off x="6965067" y="1980517"/>
              <a:ext cx="223135" cy="354284"/>
              <a:chOff x="4979749" y="2817513"/>
              <a:chExt cx="198078" cy="457200"/>
            </a:xfrm>
          </p:grpSpPr>
          <p:sp>
            <p:nvSpPr>
              <p:cNvPr id="109" name="Google Shape;109;p16"/>
              <p:cNvSpPr/>
              <p:nvPr/>
            </p:nvSpPr>
            <p:spPr>
              <a:xfrm>
                <a:off x="4979749" y="2817513"/>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10" name="Google Shape;110;p16"/>
              <p:cNvCxnSpPr/>
              <p:nvPr/>
            </p:nvCxnSpPr>
            <p:spPr>
              <a:xfrm>
                <a:off x="5177827" y="2969906"/>
                <a:ext cx="0" cy="152400"/>
              </a:xfrm>
              <a:prstGeom prst="straightConnector1">
                <a:avLst/>
              </a:prstGeom>
              <a:noFill/>
              <a:ln w="38100" cap="flat" cmpd="sng">
                <a:solidFill>
                  <a:srgbClr val="1C4587"/>
                </a:solidFill>
                <a:prstDash val="solid"/>
                <a:round/>
                <a:headEnd type="none" w="med" len="med"/>
                <a:tailEnd type="none" w="med" len="med"/>
              </a:ln>
            </p:spPr>
          </p:cxnSp>
        </p:grpSp>
        <p:sp>
          <p:nvSpPr>
            <p:cNvPr id="111" name="Google Shape;111;p16"/>
            <p:cNvSpPr txBox="1"/>
            <p:nvPr/>
          </p:nvSpPr>
          <p:spPr>
            <a:xfrm>
              <a:off x="5308695" y="3589809"/>
              <a:ext cx="946200" cy="301200"/>
            </a:xfrm>
            <a:prstGeom prst="rect">
              <a:avLst/>
            </a:prstGeom>
            <a:noFill/>
            <a:ln>
              <a:noFill/>
            </a:ln>
          </p:spPr>
          <p:txBody>
            <a:bodyPr spcFirstLastPara="1" wrap="square" lIns="91425" tIns="91425" rIns="91425" bIns="91425" anchor="t" anchorCtr="0">
              <a:noAutofit/>
            </a:bodyPr>
            <a:lstStyle/>
            <a:p>
              <a:pPr>
                <a:lnSpc>
                  <a:spcPct val="50000"/>
                </a:lnSpc>
                <a:buClr>
                  <a:srgbClr val="000000"/>
                </a:buClr>
              </a:pPr>
              <a:r>
                <a:rPr lang="en" sz="1300" b="1" kern="0">
                  <a:solidFill>
                    <a:srgbClr val="1C4587"/>
                  </a:solidFill>
                  <a:latin typeface="Times New Roman"/>
                  <a:ea typeface="Times New Roman"/>
                  <a:cs typeface="Times New Roman"/>
                  <a:sym typeface="Times New Roman"/>
                </a:rPr>
                <a:t>Type 2</a:t>
              </a:r>
              <a:endParaRPr sz="1300" kern="0">
                <a:solidFill>
                  <a:srgbClr val="000000"/>
                </a:solidFill>
                <a:latin typeface="Arial"/>
                <a:cs typeface="Arial"/>
                <a:sym typeface="Arial"/>
              </a:endParaRPr>
            </a:p>
          </p:txBody>
        </p:sp>
        <p:sp>
          <p:nvSpPr>
            <p:cNvPr id="112" name="Google Shape;112;p16"/>
            <p:cNvSpPr txBox="1"/>
            <p:nvPr/>
          </p:nvSpPr>
          <p:spPr>
            <a:xfrm>
              <a:off x="7188400" y="1991064"/>
              <a:ext cx="946200" cy="301200"/>
            </a:xfrm>
            <a:prstGeom prst="rect">
              <a:avLst/>
            </a:prstGeom>
            <a:noFill/>
            <a:ln>
              <a:noFill/>
            </a:ln>
          </p:spPr>
          <p:txBody>
            <a:bodyPr spcFirstLastPara="1" wrap="square" lIns="91425" tIns="91425" rIns="91425" bIns="91425" anchor="t" anchorCtr="0">
              <a:noAutofit/>
            </a:bodyPr>
            <a:lstStyle/>
            <a:p>
              <a:pPr>
                <a:lnSpc>
                  <a:spcPct val="50000"/>
                </a:lnSpc>
                <a:buClr>
                  <a:srgbClr val="000000"/>
                </a:buClr>
              </a:pPr>
              <a:r>
                <a:rPr lang="en" sz="1300" b="1" kern="0">
                  <a:solidFill>
                    <a:srgbClr val="1C4587"/>
                  </a:solidFill>
                  <a:latin typeface="Times New Roman"/>
                  <a:ea typeface="Times New Roman"/>
                  <a:cs typeface="Times New Roman"/>
                  <a:sym typeface="Times New Roman"/>
                </a:rPr>
                <a:t>Type 2</a:t>
              </a:r>
              <a:endParaRPr sz="1300" kern="0">
                <a:solidFill>
                  <a:srgbClr val="000000"/>
                </a:solidFill>
                <a:latin typeface="Arial"/>
                <a:cs typeface="Arial"/>
                <a:sym typeface="Arial"/>
              </a:endParaRPr>
            </a:p>
          </p:txBody>
        </p:sp>
      </p:grpSp>
      <p:cxnSp>
        <p:nvCxnSpPr>
          <p:cNvPr id="113" name="Google Shape;113;p16"/>
          <p:cNvCxnSpPr/>
          <p:nvPr/>
        </p:nvCxnSpPr>
        <p:spPr>
          <a:xfrm>
            <a:off x="4186253" y="4303463"/>
            <a:ext cx="925200" cy="0"/>
          </a:xfrm>
          <a:prstGeom prst="straightConnector1">
            <a:avLst/>
          </a:prstGeom>
          <a:noFill/>
          <a:ln w="76200" cap="flat" cmpd="sng">
            <a:solidFill>
              <a:srgbClr val="434343"/>
            </a:solidFill>
            <a:prstDash val="solid"/>
            <a:round/>
            <a:headEnd type="none" w="med" len="med"/>
            <a:tailEnd type="triangle" w="med" len="med"/>
          </a:ln>
        </p:spPr>
      </p:cxnSp>
      <p:grpSp>
        <p:nvGrpSpPr>
          <p:cNvPr id="114" name="Google Shape;114;p16"/>
          <p:cNvGrpSpPr/>
          <p:nvPr/>
        </p:nvGrpSpPr>
        <p:grpSpPr>
          <a:xfrm>
            <a:off x="4861326" y="3228303"/>
            <a:ext cx="2384783" cy="2580968"/>
            <a:chOff x="4888314" y="2289476"/>
            <a:chExt cx="2689200" cy="2910428"/>
          </a:xfrm>
        </p:grpSpPr>
        <p:sp>
          <p:nvSpPr>
            <p:cNvPr id="115" name="Google Shape;115;p16"/>
            <p:cNvSpPr txBox="1"/>
            <p:nvPr/>
          </p:nvSpPr>
          <p:spPr>
            <a:xfrm>
              <a:off x="4888314" y="5002204"/>
              <a:ext cx="2689200" cy="197700"/>
            </a:xfrm>
            <a:prstGeom prst="rect">
              <a:avLst/>
            </a:prstGeom>
            <a:noFill/>
            <a:ln>
              <a:noFill/>
            </a:ln>
          </p:spPr>
          <p:txBody>
            <a:bodyPr spcFirstLastPara="1" wrap="square" lIns="91425" tIns="91425" rIns="91425" bIns="91425" anchor="ctr" anchorCtr="0">
              <a:noAutofit/>
            </a:bodyPr>
            <a:lstStyle/>
            <a:p>
              <a:pPr algn="ctr">
                <a:buClr>
                  <a:srgbClr val="000000"/>
                </a:buClr>
              </a:pPr>
              <a:r>
                <a:rPr lang="en" kern="0">
                  <a:solidFill>
                    <a:srgbClr val="000000"/>
                  </a:solidFill>
                  <a:latin typeface="Times New Roman"/>
                  <a:ea typeface="Times New Roman"/>
                  <a:cs typeface="Times New Roman"/>
                  <a:sym typeface="Times New Roman"/>
                </a:rPr>
                <a:t>CLR-DRAM </a:t>
              </a:r>
              <a:endParaRPr kern="0">
                <a:solidFill>
                  <a:srgbClr val="000000"/>
                </a:solidFill>
                <a:latin typeface="Times New Roman"/>
                <a:ea typeface="Times New Roman"/>
                <a:cs typeface="Times New Roman"/>
                <a:sym typeface="Times New Roman"/>
              </a:endParaRPr>
            </a:p>
          </p:txBody>
        </p:sp>
        <p:grpSp>
          <p:nvGrpSpPr>
            <p:cNvPr id="116" name="Google Shape;116;p16"/>
            <p:cNvGrpSpPr/>
            <p:nvPr/>
          </p:nvGrpSpPr>
          <p:grpSpPr>
            <a:xfrm>
              <a:off x="5608394" y="2289476"/>
              <a:ext cx="1257289" cy="2468650"/>
              <a:chOff x="5984125" y="1480675"/>
              <a:chExt cx="1488621" cy="2922863"/>
            </a:xfrm>
          </p:grpSpPr>
          <p:sp>
            <p:nvSpPr>
              <p:cNvPr id="117" name="Google Shape;117;p16"/>
              <p:cNvSpPr/>
              <p:nvPr/>
            </p:nvSpPr>
            <p:spPr>
              <a:xfrm>
                <a:off x="6900238"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8" name="Google Shape;118;p16"/>
              <p:cNvSpPr/>
              <p:nvPr/>
            </p:nvSpPr>
            <p:spPr>
              <a:xfrm>
                <a:off x="6379913"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19" name="Google Shape;119;p16"/>
              <p:cNvSpPr/>
              <p:nvPr/>
            </p:nvSpPr>
            <p:spPr>
              <a:xfrm>
                <a:off x="6899613"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0" name="Google Shape;120;p16"/>
              <p:cNvSpPr/>
              <p:nvPr/>
            </p:nvSpPr>
            <p:spPr>
              <a:xfrm>
                <a:off x="6379288"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nvGrpSpPr>
              <p:cNvPr id="121" name="Google Shape;121;p16"/>
              <p:cNvGrpSpPr/>
              <p:nvPr/>
            </p:nvGrpSpPr>
            <p:grpSpPr>
              <a:xfrm>
                <a:off x="6388773" y="4244538"/>
                <a:ext cx="679325" cy="159000"/>
                <a:chOff x="6065025" y="1897425"/>
                <a:chExt cx="679325" cy="159000"/>
              </a:xfrm>
            </p:grpSpPr>
            <p:sp>
              <p:nvSpPr>
                <p:cNvPr id="122" name="Google Shape;122;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3" name="Google Shape;123;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124" name="Google Shape;124;p16"/>
              <p:cNvGrpSpPr/>
              <p:nvPr/>
            </p:nvGrpSpPr>
            <p:grpSpPr>
              <a:xfrm>
                <a:off x="6388773" y="1480675"/>
                <a:ext cx="679325" cy="159000"/>
                <a:chOff x="6065025" y="1897425"/>
                <a:chExt cx="679325" cy="159000"/>
              </a:xfrm>
            </p:grpSpPr>
            <p:sp>
              <p:nvSpPr>
                <p:cNvPr id="125" name="Google Shape;125;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26" name="Google Shape;126;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cxnSp>
            <p:nvCxnSpPr>
              <p:cNvPr id="127" name="Google Shape;127;p16"/>
              <p:cNvCxnSpPr/>
              <p:nvPr/>
            </p:nvCxnSpPr>
            <p:spPr>
              <a:xfrm>
                <a:off x="5984125" y="2938870"/>
                <a:ext cx="1488300" cy="0"/>
              </a:xfrm>
              <a:prstGeom prst="straightConnector1">
                <a:avLst/>
              </a:prstGeom>
              <a:noFill/>
              <a:ln w="38100" cap="flat" cmpd="sng">
                <a:solidFill>
                  <a:srgbClr val="000000"/>
                </a:solidFill>
                <a:prstDash val="solid"/>
                <a:round/>
                <a:headEnd type="none" w="med" len="med"/>
                <a:tailEnd type="none" w="med" len="med"/>
              </a:ln>
            </p:spPr>
          </p:cxnSp>
          <p:cxnSp>
            <p:nvCxnSpPr>
              <p:cNvPr id="128" name="Google Shape;128;p16"/>
              <p:cNvCxnSpPr/>
              <p:nvPr/>
            </p:nvCxnSpPr>
            <p:spPr>
              <a:xfrm>
                <a:off x="5984145" y="340875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29" name="Google Shape;129;p16"/>
              <p:cNvCxnSpPr/>
              <p:nvPr/>
            </p:nvCxnSpPr>
            <p:spPr>
              <a:xfrm>
                <a:off x="5984145" y="246900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30" name="Google Shape;130;p16"/>
              <p:cNvCxnSpPr>
                <a:stCxn id="131" idx="0"/>
                <a:endCxn id="132" idx="4"/>
              </p:cNvCxnSpPr>
              <p:nvPr/>
            </p:nvCxnSpPr>
            <p:spPr>
              <a:xfrm rot="10800000">
                <a:off x="6459414" y="2641106"/>
                <a:ext cx="0" cy="595200"/>
              </a:xfrm>
              <a:prstGeom prst="straightConnector1">
                <a:avLst/>
              </a:prstGeom>
              <a:noFill/>
              <a:ln w="38100" cap="flat" cmpd="sng">
                <a:solidFill>
                  <a:srgbClr val="000000"/>
                </a:solidFill>
                <a:prstDash val="solid"/>
                <a:round/>
                <a:headEnd type="none" w="med" len="med"/>
                <a:tailEnd type="none" w="med" len="med"/>
              </a:ln>
            </p:spPr>
          </p:cxnSp>
          <p:cxnSp>
            <p:nvCxnSpPr>
              <p:cNvPr id="133" name="Google Shape;133;p16"/>
              <p:cNvCxnSpPr>
                <a:stCxn id="134" idx="4"/>
              </p:cNvCxnSpPr>
              <p:nvPr/>
            </p:nvCxnSpPr>
            <p:spPr>
              <a:xfrm rot="10800000">
                <a:off x="6978345" y="2636468"/>
                <a:ext cx="0" cy="944400"/>
              </a:xfrm>
              <a:prstGeom prst="straightConnector1">
                <a:avLst/>
              </a:prstGeom>
              <a:noFill/>
              <a:ln w="38100" cap="flat" cmpd="sng">
                <a:solidFill>
                  <a:srgbClr val="000000"/>
                </a:solidFill>
                <a:prstDash val="solid"/>
                <a:round/>
                <a:headEnd type="none" w="med" len="med"/>
                <a:tailEnd type="none" w="med" len="med"/>
              </a:ln>
            </p:spPr>
          </p:cxnSp>
          <p:sp>
            <p:nvSpPr>
              <p:cNvPr id="135" name="Google Shape;135;p16"/>
              <p:cNvSpPr/>
              <p:nvPr/>
            </p:nvSpPr>
            <p:spPr>
              <a:xfrm>
                <a:off x="6285909" y="1569704"/>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1600" b="1" kern="0">
                    <a:solidFill>
                      <a:srgbClr val="FFFFFF"/>
                    </a:solidFill>
                    <a:latin typeface="Arial"/>
                    <a:cs typeface="Arial"/>
                    <a:sym typeface="Arial"/>
                  </a:rPr>
                  <a:t>SA1</a:t>
                </a:r>
                <a:endParaRPr sz="1600" b="1" kern="0">
                  <a:solidFill>
                    <a:srgbClr val="FFFFFF"/>
                  </a:solidFill>
                  <a:latin typeface="Arial"/>
                  <a:cs typeface="Arial"/>
                  <a:sym typeface="Arial"/>
                </a:endParaRPr>
              </a:p>
            </p:txBody>
          </p:sp>
          <p:sp>
            <p:nvSpPr>
              <p:cNvPr id="136" name="Google Shape;136;p16"/>
              <p:cNvSpPr/>
              <p:nvPr/>
            </p:nvSpPr>
            <p:spPr>
              <a:xfrm>
                <a:off x="6285909" y="3909428"/>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1600" b="1" kern="0">
                    <a:solidFill>
                      <a:srgbClr val="FFFFFF"/>
                    </a:solidFill>
                    <a:latin typeface="Arial"/>
                    <a:cs typeface="Arial"/>
                    <a:sym typeface="Arial"/>
                  </a:rPr>
                  <a:t>SA2</a:t>
                </a:r>
                <a:endParaRPr sz="1600" b="1" kern="0">
                  <a:solidFill>
                    <a:srgbClr val="FFFFFF"/>
                  </a:solidFill>
                  <a:latin typeface="Arial"/>
                  <a:cs typeface="Arial"/>
                  <a:sym typeface="Arial"/>
                </a:endParaRPr>
              </a:p>
            </p:txBody>
          </p:sp>
          <p:grpSp>
            <p:nvGrpSpPr>
              <p:cNvPr id="137" name="Google Shape;137;p16"/>
              <p:cNvGrpSpPr/>
              <p:nvPr/>
            </p:nvGrpSpPr>
            <p:grpSpPr>
              <a:xfrm>
                <a:off x="6285871" y="2296650"/>
                <a:ext cx="347086" cy="1284219"/>
                <a:chOff x="1975325" y="1580225"/>
                <a:chExt cx="365700" cy="1363000"/>
              </a:xfrm>
            </p:grpSpPr>
            <p:sp>
              <p:nvSpPr>
                <p:cNvPr id="132" name="Google Shape;132;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8" name="Google Shape;13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1" name="Google Shape;131;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139" name="Google Shape;139;p16"/>
              <p:cNvGrpSpPr/>
              <p:nvPr/>
            </p:nvGrpSpPr>
            <p:grpSpPr>
              <a:xfrm>
                <a:off x="6804802" y="2296650"/>
                <a:ext cx="347086" cy="1284219"/>
                <a:chOff x="1975325" y="1580225"/>
                <a:chExt cx="365700" cy="1363000"/>
              </a:xfrm>
            </p:grpSpPr>
            <p:sp>
              <p:nvSpPr>
                <p:cNvPr id="140" name="Google Shape;14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41" name="Google Shape;14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34" name="Google Shape;13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42" name="Google Shape;142;p16"/>
              <p:cNvSpPr txBox="1"/>
              <p:nvPr/>
            </p:nvSpPr>
            <p:spPr>
              <a:xfrm>
                <a:off x="6239432" y="2744645"/>
                <a:ext cx="413400" cy="384900"/>
              </a:xfrm>
              <a:prstGeom prst="rect">
                <a:avLst/>
              </a:prstGeom>
              <a:noFill/>
              <a:ln>
                <a:noFill/>
              </a:ln>
            </p:spPr>
            <p:txBody>
              <a:bodyPr spcFirstLastPara="1" wrap="square" lIns="91425" tIns="91425" rIns="91425" bIns="91425" anchor="ctr" anchorCtr="0">
                <a:noAutofit/>
              </a:bodyPr>
              <a:lstStyle/>
              <a:p>
                <a:pPr algn="ctr">
                  <a:buClr>
                    <a:srgbClr val="000000"/>
                  </a:buClr>
                </a:pPr>
                <a:r>
                  <a:rPr lang="en" sz="1700" b="1" kern="0">
                    <a:solidFill>
                      <a:srgbClr val="000000"/>
                    </a:solidFill>
                    <a:latin typeface="Times New Roman"/>
                    <a:ea typeface="Times New Roman"/>
                    <a:cs typeface="Times New Roman"/>
                    <a:sym typeface="Times New Roman"/>
                  </a:rPr>
                  <a:t>A</a:t>
                </a:r>
                <a:endParaRPr sz="1700" b="1" kern="0">
                  <a:solidFill>
                    <a:srgbClr val="000000"/>
                  </a:solidFill>
                  <a:latin typeface="Times New Roman"/>
                  <a:ea typeface="Times New Roman"/>
                  <a:cs typeface="Times New Roman"/>
                  <a:sym typeface="Times New Roman"/>
                </a:endParaRPr>
              </a:p>
            </p:txBody>
          </p:sp>
          <p:sp>
            <p:nvSpPr>
              <p:cNvPr id="143" name="Google Shape;143;p16"/>
              <p:cNvSpPr txBox="1"/>
              <p:nvPr/>
            </p:nvSpPr>
            <p:spPr>
              <a:xfrm>
                <a:off x="6773028" y="2748089"/>
                <a:ext cx="413400" cy="384900"/>
              </a:xfrm>
              <a:prstGeom prst="rect">
                <a:avLst/>
              </a:prstGeom>
              <a:noFill/>
              <a:ln>
                <a:noFill/>
              </a:ln>
            </p:spPr>
            <p:txBody>
              <a:bodyPr spcFirstLastPara="1" wrap="square" lIns="91425" tIns="91425" rIns="91425" bIns="91425" anchor="ctr" anchorCtr="0">
                <a:noAutofit/>
              </a:bodyPr>
              <a:lstStyle/>
              <a:p>
                <a:pPr algn="ctr">
                  <a:buClr>
                    <a:srgbClr val="000000"/>
                  </a:buClr>
                </a:pPr>
                <a:r>
                  <a:rPr lang="en" sz="1700" b="1" kern="0">
                    <a:solidFill>
                      <a:srgbClr val="000000"/>
                    </a:solidFill>
                    <a:latin typeface="Times New Roman"/>
                    <a:ea typeface="Times New Roman"/>
                    <a:cs typeface="Times New Roman"/>
                    <a:sym typeface="Times New Roman"/>
                  </a:rPr>
                  <a:t>B</a:t>
                </a:r>
                <a:endParaRPr sz="1700" b="1" kern="0">
                  <a:solidFill>
                    <a:srgbClr val="000000"/>
                  </a:solidFill>
                  <a:latin typeface="Times New Roman"/>
                  <a:ea typeface="Times New Roman"/>
                  <a:cs typeface="Times New Roman"/>
                  <a:sym typeface="Times New Roman"/>
                </a:endParaRPr>
              </a:p>
            </p:txBody>
          </p:sp>
        </p:grpSp>
      </p:grpSp>
      <p:grpSp>
        <p:nvGrpSpPr>
          <p:cNvPr id="144" name="Google Shape;144;p16"/>
          <p:cNvGrpSpPr/>
          <p:nvPr/>
        </p:nvGrpSpPr>
        <p:grpSpPr>
          <a:xfrm>
            <a:off x="6667432" y="3723360"/>
            <a:ext cx="1427519" cy="1197426"/>
            <a:chOff x="7238100" y="1989275"/>
            <a:chExt cx="1905900" cy="1598700"/>
          </a:xfrm>
        </p:grpSpPr>
        <p:sp>
          <p:nvSpPr>
            <p:cNvPr id="145" name="Google Shape;145;p16"/>
            <p:cNvSpPr txBox="1"/>
            <p:nvPr/>
          </p:nvSpPr>
          <p:spPr>
            <a:xfrm>
              <a:off x="7238100" y="2384075"/>
              <a:ext cx="1905900" cy="798600"/>
            </a:xfrm>
            <a:prstGeom prst="rect">
              <a:avLst/>
            </a:prstGeom>
            <a:noFill/>
            <a:ln>
              <a:noFill/>
            </a:ln>
          </p:spPr>
          <p:txBody>
            <a:bodyPr spcFirstLastPara="1" wrap="square" lIns="91425" tIns="91425" rIns="91425" bIns="91425" anchor="ctr" anchorCtr="0">
              <a:noAutofit/>
            </a:bodyPr>
            <a:lstStyle/>
            <a:p>
              <a:pPr algn="ctr">
                <a:buClr>
                  <a:srgbClr val="000000"/>
                </a:buClr>
              </a:pPr>
              <a:r>
                <a:rPr lang="en" sz="1300" b="1" i="1" kern="0">
                  <a:solidFill>
                    <a:srgbClr val="000000"/>
                  </a:solidFill>
                  <a:latin typeface="Cambria"/>
                  <a:ea typeface="Cambria"/>
                  <a:cs typeface="Cambria"/>
                  <a:sym typeface="Cambria"/>
                </a:rPr>
                <a:t>bitline mode </a:t>
              </a:r>
              <a:endParaRPr sz="1300" b="1" i="1" kern="0">
                <a:solidFill>
                  <a:srgbClr val="000000"/>
                </a:solidFill>
                <a:latin typeface="Cambria"/>
                <a:ea typeface="Cambria"/>
                <a:cs typeface="Cambria"/>
                <a:sym typeface="Cambria"/>
              </a:endParaRPr>
            </a:p>
            <a:p>
              <a:pPr algn="ctr">
                <a:buClr>
                  <a:srgbClr val="000000"/>
                </a:buClr>
              </a:pPr>
              <a:r>
                <a:rPr lang="en" sz="1300" b="1" i="1" kern="0">
                  <a:solidFill>
                    <a:srgbClr val="000000"/>
                  </a:solidFill>
                  <a:latin typeface="Cambria"/>
                  <a:ea typeface="Cambria"/>
                  <a:cs typeface="Cambria"/>
                  <a:sym typeface="Cambria"/>
                </a:rPr>
                <a:t>select transistors</a:t>
              </a:r>
              <a:endParaRPr sz="1300" b="1" i="1" kern="0" baseline="-25000">
                <a:solidFill>
                  <a:srgbClr val="000000"/>
                </a:solidFill>
                <a:latin typeface="Cambria"/>
                <a:ea typeface="Cambria"/>
                <a:cs typeface="Cambria"/>
                <a:sym typeface="Cambria"/>
              </a:endParaRPr>
            </a:p>
          </p:txBody>
        </p:sp>
        <p:cxnSp>
          <p:nvCxnSpPr>
            <p:cNvPr id="146" name="Google Shape;146;p16"/>
            <p:cNvCxnSpPr>
              <a:stCxn id="145" idx="0"/>
              <a:endCxn id="112" idx="3"/>
            </p:cNvCxnSpPr>
            <p:nvPr/>
          </p:nvCxnSpPr>
          <p:spPr>
            <a:xfrm rot="5400000" flipH="1">
              <a:off x="7813050" y="2006075"/>
              <a:ext cx="394800" cy="361200"/>
            </a:xfrm>
            <a:prstGeom prst="bentConnector2">
              <a:avLst/>
            </a:prstGeom>
            <a:noFill/>
            <a:ln w="28575" cap="flat" cmpd="sng">
              <a:solidFill>
                <a:srgbClr val="000000"/>
              </a:solidFill>
              <a:prstDash val="solid"/>
              <a:round/>
              <a:headEnd type="none" w="med" len="med"/>
              <a:tailEnd type="stealth" w="med" len="med"/>
            </a:ln>
          </p:spPr>
        </p:cxnSp>
        <p:cxnSp>
          <p:nvCxnSpPr>
            <p:cNvPr id="147" name="Google Shape;147;p16"/>
            <p:cNvCxnSpPr>
              <a:stCxn id="145" idx="2"/>
              <a:endCxn id="103" idx="3"/>
            </p:cNvCxnSpPr>
            <p:nvPr/>
          </p:nvCxnSpPr>
          <p:spPr>
            <a:xfrm rot="5400000">
              <a:off x="7807800" y="3204725"/>
              <a:ext cx="405300" cy="361200"/>
            </a:xfrm>
            <a:prstGeom prst="bentConnector2">
              <a:avLst/>
            </a:prstGeom>
            <a:noFill/>
            <a:ln w="28575" cap="flat" cmpd="sng">
              <a:solidFill>
                <a:srgbClr val="000000"/>
              </a:solidFill>
              <a:prstDash val="solid"/>
              <a:round/>
              <a:headEnd type="none" w="med" len="med"/>
              <a:tailEnd type="stealth" w="med" len="med"/>
            </a:ln>
          </p:spPr>
        </p:cxnSp>
      </p:grpSp>
      <p:grpSp>
        <p:nvGrpSpPr>
          <p:cNvPr id="148" name="Google Shape;148;p16"/>
          <p:cNvGrpSpPr/>
          <p:nvPr/>
        </p:nvGrpSpPr>
        <p:grpSpPr>
          <a:xfrm>
            <a:off x="1588200" y="3228313"/>
            <a:ext cx="3179710" cy="2580959"/>
            <a:chOff x="1197376" y="2289486"/>
            <a:chExt cx="3585600" cy="2910418"/>
          </a:xfrm>
        </p:grpSpPr>
        <p:sp>
          <p:nvSpPr>
            <p:cNvPr id="149" name="Google Shape;149;p16"/>
            <p:cNvSpPr txBox="1"/>
            <p:nvPr/>
          </p:nvSpPr>
          <p:spPr>
            <a:xfrm>
              <a:off x="1197376" y="5002204"/>
              <a:ext cx="3585600" cy="197700"/>
            </a:xfrm>
            <a:prstGeom prst="rect">
              <a:avLst/>
            </a:prstGeom>
            <a:noFill/>
            <a:ln>
              <a:noFill/>
            </a:ln>
          </p:spPr>
          <p:txBody>
            <a:bodyPr spcFirstLastPara="1" wrap="square" lIns="91425" tIns="91425" rIns="91425" bIns="91425" anchor="ctr" anchorCtr="0">
              <a:noAutofit/>
            </a:bodyPr>
            <a:lstStyle/>
            <a:p>
              <a:pPr algn="ctr">
                <a:buClr>
                  <a:srgbClr val="000000"/>
                </a:buClr>
              </a:pPr>
              <a:r>
                <a:rPr lang="en" kern="0">
                  <a:solidFill>
                    <a:srgbClr val="000000"/>
                  </a:solidFill>
                  <a:latin typeface="Times New Roman"/>
                  <a:ea typeface="Times New Roman"/>
                  <a:cs typeface="Times New Roman"/>
                  <a:sym typeface="Times New Roman"/>
                </a:rPr>
                <a:t>Open-bitline (Baseline) </a:t>
              </a:r>
              <a:endParaRPr kern="0">
                <a:solidFill>
                  <a:srgbClr val="000000"/>
                </a:solidFill>
                <a:latin typeface="Times New Roman"/>
                <a:ea typeface="Times New Roman"/>
                <a:cs typeface="Times New Roman"/>
                <a:sym typeface="Times New Roman"/>
              </a:endParaRPr>
            </a:p>
          </p:txBody>
        </p:sp>
        <p:grpSp>
          <p:nvGrpSpPr>
            <p:cNvPr id="150" name="Google Shape;150;p16"/>
            <p:cNvGrpSpPr/>
            <p:nvPr/>
          </p:nvGrpSpPr>
          <p:grpSpPr>
            <a:xfrm>
              <a:off x="2683601" y="4623775"/>
              <a:ext cx="573758" cy="134291"/>
              <a:chOff x="6065025" y="1897425"/>
              <a:chExt cx="679325" cy="159000"/>
            </a:xfrm>
          </p:grpSpPr>
          <p:sp>
            <p:nvSpPr>
              <p:cNvPr id="151" name="Google Shape;151;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2" name="Google Shape;152;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153" name="Google Shape;153;p16"/>
            <p:cNvGrpSpPr/>
            <p:nvPr/>
          </p:nvGrpSpPr>
          <p:grpSpPr>
            <a:xfrm>
              <a:off x="2683612" y="2289486"/>
              <a:ext cx="573758" cy="134291"/>
              <a:chOff x="6065025" y="1897425"/>
              <a:chExt cx="679325" cy="159000"/>
            </a:xfrm>
          </p:grpSpPr>
          <p:sp>
            <p:nvSpPr>
              <p:cNvPr id="154" name="Google Shape;154;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5" name="Google Shape;155;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56" name="Google Shape;156;p16"/>
            <p:cNvSpPr/>
            <p:nvPr/>
          </p:nvSpPr>
          <p:spPr>
            <a:xfrm>
              <a:off x="3123441"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7" name="Google Shape;157;p16"/>
            <p:cNvSpPr/>
            <p:nvPr/>
          </p:nvSpPr>
          <p:spPr>
            <a:xfrm>
              <a:off x="2683988"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8" name="Google Shape;158;p16"/>
            <p:cNvSpPr/>
            <p:nvPr/>
          </p:nvSpPr>
          <p:spPr>
            <a:xfrm>
              <a:off x="3122913"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59" name="Google Shape;159;p16"/>
            <p:cNvSpPr/>
            <p:nvPr/>
          </p:nvSpPr>
          <p:spPr>
            <a:xfrm>
              <a:off x="2683460"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cxnSp>
          <p:nvCxnSpPr>
            <p:cNvPr id="160" name="Google Shape;160;p16"/>
            <p:cNvCxnSpPr/>
            <p:nvPr/>
          </p:nvCxnSpPr>
          <p:spPr>
            <a:xfrm>
              <a:off x="2280112" y="3520994"/>
              <a:ext cx="1400100" cy="0"/>
            </a:xfrm>
            <a:prstGeom prst="straightConnector1">
              <a:avLst/>
            </a:prstGeom>
            <a:noFill/>
            <a:ln w="38100" cap="flat" cmpd="sng">
              <a:solidFill>
                <a:srgbClr val="000000"/>
              </a:solidFill>
              <a:prstDash val="solid"/>
              <a:round/>
              <a:headEnd type="none" w="med" len="med"/>
              <a:tailEnd type="none" w="med" len="med"/>
            </a:ln>
          </p:spPr>
        </p:cxnSp>
        <p:cxnSp>
          <p:nvCxnSpPr>
            <p:cNvPr id="161" name="Google Shape;161;p16"/>
            <p:cNvCxnSpPr/>
            <p:nvPr/>
          </p:nvCxnSpPr>
          <p:spPr>
            <a:xfrm>
              <a:off x="2280132" y="391784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2" name="Google Shape;162;p16"/>
            <p:cNvCxnSpPr/>
            <p:nvPr/>
          </p:nvCxnSpPr>
          <p:spPr>
            <a:xfrm>
              <a:off x="2280132" y="312415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3" name="Google Shape;163;p16"/>
            <p:cNvCxnSpPr>
              <a:stCxn id="164" idx="0"/>
            </p:cNvCxnSpPr>
            <p:nvPr/>
          </p:nvCxnSpPr>
          <p:spPr>
            <a:xfrm rot="10800000">
              <a:off x="2751163" y="2701607"/>
              <a:ext cx="0" cy="1070700"/>
            </a:xfrm>
            <a:prstGeom prst="straightConnector1">
              <a:avLst/>
            </a:prstGeom>
            <a:noFill/>
            <a:ln w="38100" cap="flat" cmpd="sng">
              <a:solidFill>
                <a:srgbClr val="000000"/>
              </a:solidFill>
              <a:prstDash val="solid"/>
              <a:round/>
              <a:headEnd type="none" w="med" len="med"/>
              <a:tailEnd type="none" w="med" len="med"/>
            </a:ln>
          </p:spPr>
        </p:cxnSp>
        <p:cxnSp>
          <p:nvCxnSpPr>
            <p:cNvPr id="165" name="Google Shape;165;p16"/>
            <p:cNvCxnSpPr/>
            <p:nvPr/>
          </p:nvCxnSpPr>
          <p:spPr>
            <a:xfrm rot="10800000">
              <a:off x="3189444" y="3265646"/>
              <a:ext cx="0" cy="1070700"/>
            </a:xfrm>
            <a:prstGeom prst="straightConnector1">
              <a:avLst/>
            </a:prstGeom>
            <a:noFill/>
            <a:ln w="38100" cap="flat" cmpd="sng">
              <a:solidFill>
                <a:srgbClr val="000000"/>
              </a:solidFill>
              <a:prstDash val="solid"/>
              <a:round/>
              <a:headEnd type="none" w="med" len="med"/>
              <a:tailEnd type="none" w="med" len="med"/>
            </a:ln>
          </p:spPr>
        </p:cxnSp>
        <p:grpSp>
          <p:nvGrpSpPr>
            <p:cNvPr id="166" name="Google Shape;166;p16"/>
            <p:cNvGrpSpPr/>
            <p:nvPr/>
          </p:nvGrpSpPr>
          <p:grpSpPr>
            <a:xfrm>
              <a:off x="2604590" y="2978656"/>
              <a:ext cx="293145" cy="1084675"/>
              <a:chOff x="1975325" y="1580225"/>
              <a:chExt cx="365700" cy="1363000"/>
            </a:xfrm>
          </p:grpSpPr>
          <p:sp>
            <p:nvSpPr>
              <p:cNvPr id="167" name="Google Shape;167;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8" name="Google Shape;16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64" name="Google Shape;16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169" name="Google Shape;169;p16"/>
            <p:cNvGrpSpPr/>
            <p:nvPr/>
          </p:nvGrpSpPr>
          <p:grpSpPr>
            <a:xfrm>
              <a:off x="3042867" y="2978656"/>
              <a:ext cx="293145" cy="1084675"/>
              <a:chOff x="1975325" y="1580225"/>
              <a:chExt cx="365700" cy="1363000"/>
            </a:xfrm>
          </p:grpSpPr>
          <p:sp>
            <p:nvSpPr>
              <p:cNvPr id="170" name="Google Shape;17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71" name="Google Shape;17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72" name="Google Shape;172;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sp>
          <p:nvSpPr>
            <p:cNvPr id="173" name="Google Shape;173;p16"/>
            <p:cNvSpPr/>
            <p:nvPr/>
          </p:nvSpPr>
          <p:spPr>
            <a:xfrm>
              <a:off x="2604595" y="2364631"/>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1600" b="1" kern="0">
                  <a:solidFill>
                    <a:srgbClr val="FFFFFF"/>
                  </a:solidFill>
                  <a:latin typeface="Arial"/>
                  <a:cs typeface="Arial"/>
                  <a:sym typeface="Arial"/>
                </a:rPr>
                <a:t>SA1</a:t>
              </a:r>
              <a:endParaRPr sz="1600" b="1" kern="0">
                <a:solidFill>
                  <a:srgbClr val="FFFFFF"/>
                </a:solidFill>
                <a:latin typeface="Arial"/>
                <a:cs typeface="Arial"/>
                <a:sym typeface="Arial"/>
              </a:endParaRPr>
            </a:p>
          </p:txBody>
        </p:sp>
        <p:sp>
          <p:nvSpPr>
            <p:cNvPr id="174" name="Google Shape;174;p16"/>
            <p:cNvSpPr/>
            <p:nvPr/>
          </p:nvSpPr>
          <p:spPr>
            <a:xfrm>
              <a:off x="2604595" y="4340703"/>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1600" b="1" kern="0">
                  <a:solidFill>
                    <a:srgbClr val="FFFFFF"/>
                  </a:solidFill>
                  <a:latin typeface="Arial"/>
                  <a:cs typeface="Arial"/>
                  <a:sym typeface="Arial"/>
                </a:rPr>
                <a:t>SA2</a:t>
              </a:r>
              <a:endParaRPr sz="1600" b="1" kern="0">
                <a:solidFill>
                  <a:srgbClr val="FFFFFF"/>
                </a:solidFill>
                <a:latin typeface="Arial"/>
                <a:cs typeface="Arial"/>
                <a:sym typeface="Arial"/>
              </a:endParaRPr>
            </a:p>
          </p:txBody>
        </p:sp>
        <p:sp>
          <p:nvSpPr>
            <p:cNvPr id="175" name="Google Shape;175;p16"/>
            <p:cNvSpPr txBox="1"/>
            <p:nvPr/>
          </p:nvSpPr>
          <p:spPr>
            <a:xfrm>
              <a:off x="2565341" y="3356956"/>
              <a:ext cx="349200" cy="325200"/>
            </a:xfrm>
            <a:prstGeom prst="rect">
              <a:avLst/>
            </a:prstGeom>
            <a:noFill/>
            <a:ln>
              <a:noFill/>
            </a:ln>
          </p:spPr>
          <p:txBody>
            <a:bodyPr spcFirstLastPara="1" wrap="square" lIns="91425" tIns="91425" rIns="91425" bIns="91425" anchor="ctr" anchorCtr="0">
              <a:noAutofit/>
            </a:bodyPr>
            <a:lstStyle/>
            <a:p>
              <a:pPr algn="ctr">
                <a:buClr>
                  <a:srgbClr val="000000"/>
                </a:buClr>
              </a:pPr>
              <a:r>
                <a:rPr lang="en" sz="1700" b="1" kern="0">
                  <a:solidFill>
                    <a:srgbClr val="000000"/>
                  </a:solidFill>
                  <a:latin typeface="Times New Roman"/>
                  <a:ea typeface="Times New Roman"/>
                  <a:cs typeface="Times New Roman"/>
                  <a:sym typeface="Times New Roman"/>
                </a:rPr>
                <a:t>A</a:t>
              </a:r>
              <a:endParaRPr sz="1700" b="1" kern="0">
                <a:solidFill>
                  <a:srgbClr val="000000"/>
                </a:solidFill>
                <a:latin typeface="Times New Roman"/>
                <a:ea typeface="Times New Roman"/>
                <a:cs typeface="Times New Roman"/>
                <a:sym typeface="Times New Roman"/>
              </a:endParaRPr>
            </a:p>
          </p:txBody>
        </p:sp>
        <p:sp>
          <p:nvSpPr>
            <p:cNvPr id="176" name="Google Shape;176;p16"/>
            <p:cNvSpPr txBox="1"/>
            <p:nvPr/>
          </p:nvSpPr>
          <p:spPr>
            <a:xfrm>
              <a:off x="3016003" y="3359865"/>
              <a:ext cx="349200" cy="325200"/>
            </a:xfrm>
            <a:prstGeom prst="rect">
              <a:avLst/>
            </a:prstGeom>
            <a:noFill/>
            <a:ln>
              <a:noFill/>
            </a:ln>
          </p:spPr>
          <p:txBody>
            <a:bodyPr spcFirstLastPara="1" wrap="square" lIns="91425" tIns="91425" rIns="91425" bIns="91425" anchor="ctr" anchorCtr="0">
              <a:noAutofit/>
            </a:bodyPr>
            <a:lstStyle/>
            <a:p>
              <a:pPr algn="ctr">
                <a:buClr>
                  <a:srgbClr val="000000"/>
                </a:buClr>
              </a:pPr>
              <a:r>
                <a:rPr lang="en" sz="1700" b="1" kern="0">
                  <a:solidFill>
                    <a:srgbClr val="000000"/>
                  </a:solidFill>
                  <a:latin typeface="Times New Roman"/>
                  <a:ea typeface="Times New Roman"/>
                  <a:cs typeface="Times New Roman"/>
                  <a:sym typeface="Times New Roman"/>
                </a:rPr>
                <a:t>B</a:t>
              </a:r>
              <a:endParaRPr sz="1700" b="1" kern="0">
                <a:solidFill>
                  <a:srgbClr val="000000"/>
                </a:solidFill>
                <a:latin typeface="Times New Roman"/>
                <a:ea typeface="Times New Roman"/>
                <a:cs typeface="Times New Roman"/>
                <a:sym typeface="Times New Roman"/>
              </a:endParaRPr>
            </a:p>
          </p:txBody>
        </p:sp>
      </p:grpSp>
      <p:grpSp>
        <p:nvGrpSpPr>
          <p:cNvPr id="177" name="Google Shape;177;p16"/>
          <p:cNvGrpSpPr/>
          <p:nvPr/>
        </p:nvGrpSpPr>
        <p:grpSpPr>
          <a:xfrm>
            <a:off x="2775277" y="3542004"/>
            <a:ext cx="761444" cy="1561154"/>
            <a:chOff x="2346410" y="1899531"/>
            <a:chExt cx="1016614" cy="2084318"/>
          </a:xfrm>
        </p:grpSpPr>
        <p:sp>
          <p:nvSpPr>
            <p:cNvPr id="178" name="Google Shape;178;p16"/>
            <p:cNvSpPr/>
            <p:nvPr/>
          </p:nvSpPr>
          <p:spPr>
            <a:xfrm>
              <a:off x="2346410" y="1899531"/>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79" name="Google Shape;179;p16"/>
            <p:cNvSpPr/>
            <p:nvPr/>
          </p:nvSpPr>
          <p:spPr>
            <a:xfrm>
              <a:off x="2880023" y="3496950"/>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180" name="Google Shape;180;p16"/>
          <p:cNvGrpSpPr/>
          <p:nvPr/>
        </p:nvGrpSpPr>
        <p:grpSpPr>
          <a:xfrm>
            <a:off x="1068042" y="3724464"/>
            <a:ext cx="2106900" cy="1196303"/>
            <a:chOff x="-237720" y="1305001"/>
            <a:chExt cx="2812950" cy="1597200"/>
          </a:xfrm>
        </p:grpSpPr>
        <p:sp>
          <p:nvSpPr>
            <p:cNvPr id="181" name="Google Shape;181;p16"/>
            <p:cNvSpPr txBox="1"/>
            <p:nvPr/>
          </p:nvSpPr>
          <p:spPr>
            <a:xfrm>
              <a:off x="-237720" y="1673401"/>
              <a:ext cx="1746300" cy="861000"/>
            </a:xfrm>
            <a:prstGeom prst="rect">
              <a:avLst/>
            </a:prstGeom>
            <a:noFill/>
            <a:ln>
              <a:noFill/>
            </a:ln>
          </p:spPr>
          <p:txBody>
            <a:bodyPr spcFirstLastPara="1" wrap="square" lIns="91425" tIns="91425" rIns="91425" bIns="91425" anchor="ctr" anchorCtr="0">
              <a:noAutofit/>
            </a:bodyPr>
            <a:lstStyle/>
            <a:p>
              <a:pPr algn="ctr">
                <a:buClr>
                  <a:srgbClr val="000000"/>
                </a:buClr>
              </a:pPr>
              <a:r>
                <a:rPr lang="en" sz="1400" kern="0">
                  <a:solidFill>
                    <a:srgbClr val="000000"/>
                  </a:solidFill>
                  <a:latin typeface="Cambria"/>
                  <a:ea typeface="Cambria"/>
                  <a:cs typeface="Cambria"/>
                  <a:sym typeface="Cambria"/>
                </a:rPr>
                <a:t>Each bitline is </a:t>
              </a:r>
              <a:endParaRPr sz="1400" kern="0">
                <a:solidFill>
                  <a:srgbClr val="000000"/>
                </a:solidFill>
                <a:latin typeface="Cambria"/>
                <a:ea typeface="Cambria"/>
                <a:cs typeface="Cambria"/>
                <a:sym typeface="Cambria"/>
              </a:endParaRPr>
            </a:p>
            <a:p>
              <a:pPr algn="ctr">
                <a:buClr>
                  <a:srgbClr val="000000"/>
                </a:buClr>
              </a:pPr>
              <a:r>
                <a:rPr lang="en" sz="1400" kern="0">
                  <a:solidFill>
                    <a:srgbClr val="000000"/>
                  </a:solidFill>
                  <a:latin typeface="Cambria"/>
                  <a:ea typeface="Cambria"/>
                  <a:cs typeface="Cambria"/>
                  <a:sym typeface="Cambria"/>
                </a:rPr>
                <a:t>connected to only one SA</a:t>
              </a:r>
              <a:endParaRPr sz="1400" kern="0">
                <a:solidFill>
                  <a:srgbClr val="000000"/>
                </a:solidFill>
                <a:latin typeface="Cambria"/>
                <a:ea typeface="Cambria"/>
                <a:cs typeface="Cambria"/>
                <a:sym typeface="Cambria"/>
              </a:endParaRPr>
            </a:p>
          </p:txBody>
        </p:sp>
        <p:cxnSp>
          <p:nvCxnSpPr>
            <p:cNvPr id="182" name="Google Shape;182;p16"/>
            <p:cNvCxnSpPr>
              <a:stCxn id="181" idx="0"/>
              <a:endCxn id="178" idx="1"/>
            </p:cNvCxnSpPr>
            <p:nvPr/>
          </p:nvCxnSpPr>
          <p:spPr>
            <a:xfrm rot="-5400000">
              <a:off x="1154430" y="786001"/>
              <a:ext cx="368400" cy="1406400"/>
            </a:xfrm>
            <a:prstGeom prst="bentConnector2">
              <a:avLst/>
            </a:prstGeom>
            <a:noFill/>
            <a:ln w="28575" cap="flat" cmpd="sng">
              <a:solidFill>
                <a:srgbClr val="000000"/>
              </a:solidFill>
              <a:prstDash val="solid"/>
              <a:round/>
              <a:headEnd type="none" w="med" len="med"/>
              <a:tailEnd type="stealth" w="med" len="med"/>
            </a:ln>
          </p:spPr>
        </p:cxnSp>
        <p:cxnSp>
          <p:nvCxnSpPr>
            <p:cNvPr id="183" name="Google Shape;183;p16"/>
            <p:cNvCxnSpPr>
              <a:stCxn id="181" idx="2"/>
              <a:endCxn id="179" idx="1"/>
            </p:cNvCxnSpPr>
            <p:nvPr/>
          </p:nvCxnSpPr>
          <p:spPr>
            <a:xfrm rot="-5400000" flipH="1">
              <a:off x="1421430" y="1748401"/>
              <a:ext cx="367800" cy="1939800"/>
            </a:xfrm>
            <a:prstGeom prst="bentConnector2">
              <a:avLst/>
            </a:prstGeom>
            <a:noFill/>
            <a:ln w="28575" cap="flat" cmpd="sng">
              <a:solidFill>
                <a:srgbClr val="000000"/>
              </a:solidFill>
              <a:prstDash val="solid"/>
              <a:round/>
              <a:headEnd type="none" w="med" len="med"/>
              <a:tailEnd type="stealth" w="med" len="med"/>
            </a:ln>
          </p:spPr>
        </p:cxnSp>
      </p:grpSp>
    </p:spTree>
    <p:extLst>
      <p:ext uri="{BB962C8B-B14F-4D97-AF65-F5344CB8AC3E}">
        <p14:creationId xmlns:p14="http://schemas.microsoft.com/office/powerpoint/2010/main" val="34333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1000"/>
                                        <p:tgtEl>
                                          <p:spTgt spid="14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1000"/>
                                        <p:tgtEl>
                                          <p:spTgt spid="17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fade">
                                      <p:cBhvr>
                                        <p:cTn id="30" dur="1000"/>
                                        <p:tgtEl>
                                          <p:spTgt spid="11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1000"/>
                                        <p:tgtEl>
                                          <p:spTgt spid="11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1000"/>
                                        <p:tgtEl>
                                          <p:spTgt spid="104"/>
                                        </p:tgtEl>
                                      </p:cBhvr>
                                    </p:animEffect>
                                  </p:childTnLst>
                                </p:cTn>
                              </p:par>
                              <p:par>
                                <p:cTn id="39" presetID="10"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1000"/>
                                        <p:tgtEl>
                                          <p:spTgt spid="95"/>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89" name="Google Shape;189;p17"/>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595959"/>
                </a:solidFill>
                <a:latin typeface="Arial"/>
                <a:cs typeface="Arial"/>
                <a:sym typeface="Arial"/>
              </a:rPr>
              <a:pPr>
                <a:buClr>
                  <a:srgbClr val="000000"/>
                </a:buClr>
              </a:pPr>
              <a:t>276</a:t>
            </a:fld>
            <a:endParaRPr kern="0">
              <a:solidFill>
                <a:srgbClr val="595959"/>
              </a:solidFill>
              <a:latin typeface="Arial"/>
              <a:cs typeface="Arial"/>
              <a:sym typeface="Arial"/>
            </a:endParaRPr>
          </a:p>
        </p:txBody>
      </p:sp>
      <p:pic>
        <p:nvPicPr>
          <p:cNvPr id="190" name="Google Shape;19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191" name="Google Shape;191;p17"/>
          <p:cNvSpPr txBox="1"/>
          <p:nvPr/>
        </p:nvSpPr>
        <p:spPr>
          <a:xfrm>
            <a:off x="166250" y="1519675"/>
            <a:ext cx="5217900" cy="739200"/>
          </a:xfrm>
          <a:prstGeom prst="rect">
            <a:avLst/>
          </a:prstGeom>
          <a:noFill/>
          <a:ln>
            <a:noFill/>
          </a:ln>
        </p:spPr>
        <p:txBody>
          <a:bodyPr spcFirstLastPara="1" wrap="square" lIns="91425" tIns="91425" rIns="91425" bIns="91425" anchor="t" anchorCtr="0">
            <a:noAutofit/>
          </a:bodyPr>
          <a:lstStyle/>
          <a:p>
            <a:pPr marL="457200" indent="-342900">
              <a:buClr>
                <a:srgbClr val="0070C0"/>
              </a:buClr>
              <a:buSzPts val="1800"/>
              <a:buFont typeface="Cambria"/>
              <a:buChar char="●"/>
            </a:pPr>
            <a:r>
              <a:rPr lang="en" b="1" kern="0">
                <a:solidFill>
                  <a:srgbClr val="0070C0"/>
                </a:solidFill>
                <a:latin typeface="Cambria"/>
                <a:ea typeface="Cambria"/>
                <a:cs typeface="Cambria"/>
                <a:sym typeface="Cambria"/>
              </a:rPr>
              <a:t>Max-capacity mode</a:t>
            </a:r>
            <a:endParaRPr b="1" kern="0">
              <a:solidFill>
                <a:srgbClr val="0070C0"/>
              </a:solidFill>
              <a:latin typeface="Cambria"/>
              <a:ea typeface="Cambria"/>
              <a:cs typeface="Cambria"/>
              <a:sym typeface="Cambria"/>
            </a:endParaRPr>
          </a:p>
        </p:txBody>
      </p:sp>
      <p:grpSp>
        <p:nvGrpSpPr>
          <p:cNvPr id="192" name="Google Shape;192;p17"/>
          <p:cNvGrpSpPr/>
          <p:nvPr/>
        </p:nvGrpSpPr>
        <p:grpSpPr>
          <a:xfrm>
            <a:off x="499781" y="2036586"/>
            <a:ext cx="2010857" cy="2386230"/>
            <a:chOff x="499780" y="1255536"/>
            <a:chExt cx="2010857" cy="2386230"/>
          </a:xfrm>
        </p:grpSpPr>
        <p:grpSp>
          <p:nvGrpSpPr>
            <p:cNvPr id="193" name="Google Shape;193;p17"/>
            <p:cNvGrpSpPr/>
            <p:nvPr/>
          </p:nvGrpSpPr>
          <p:grpSpPr>
            <a:xfrm>
              <a:off x="499780" y="1609805"/>
              <a:ext cx="2010857" cy="1675597"/>
              <a:chOff x="5612800" y="989756"/>
              <a:chExt cx="2547000" cy="2122352"/>
            </a:xfrm>
          </p:grpSpPr>
          <p:grpSp>
            <p:nvGrpSpPr>
              <p:cNvPr id="194" name="Google Shape;194;p17"/>
              <p:cNvGrpSpPr/>
              <p:nvPr/>
            </p:nvGrpSpPr>
            <p:grpSpPr>
              <a:xfrm flipH="1">
                <a:off x="6429357" y="2658200"/>
                <a:ext cx="169070" cy="453908"/>
                <a:chOff x="5013805" y="2895606"/>
                <a:chExt cx="167795" cy="457200"/>
              </a:xfrm>
            </p:grpSpPr>
            <p:sp>
              <p:nvSpPr>
                <p:cNvPr id="195" name="Google Shape;19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196" name="Google Shape;196;p17"/>
                <p:cNvCxnSpPr/>
                <p:nvPr/>
              </p:nvCxnSpPr>
              <p:spPr>
                <a:xfrm>
                  <a:off x="5181600" y="3048000"/>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197" name="Google Shape;197;p17"/>
              <p:cNvGrpSpPr/>
              <p:nvPr/>
            </p:nvGrpSpPr>
            <p:grpSpPr>
              <a:xfrm>
                <a:off x="7145184" y="2658194"/>
                <a:ext cx="165633" cy="453908"/>
                <a:chOff x="4983522" y="2890167"/>
                <a:chExt cx="198078" cy="457200"/>
              </a:xfrm>
            </p:grpSpPr>
            <p:sp>
              <p:nvSpPr>
                <p:cNvPr id="198" name="Google Shape;19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199" name="Google Shape;19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0" name="Google Shape;200;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a:lnSpc>
                    <a:spcPct val="50000"/>
                  </a:lnSpc>
                  <a:buClr>
                    <a:srgbClr val="000000"/>
                  </a:buClr>
                </a:pPr>
                <a:r>
                  <a:rPr lang="en" sz="1200" b="1" kern="0">
                    <a:solidFill>
                      <a:srgbClr val="1C4587"/>
                    </a:solidFill>
                    <a:latin typeface="Times New Roman"/>
                    <a:ea typeface="Times New Roman"/>
                    <a:cs typeface="Times New Roman"/>
                    <a:sym typeface="Times New Roman"/>
                  </a:rPr>
                  <a:t>Type 2</a:t>
                </a:r>
                <a:endParaRPr sz="800" kern="0">
                  <a:solidFill>
                    <a:srgbClr val="000000"/>
                  </a:solidFill>
                  <a:latin typeface="Arial"/>
                  <a:cs typeface="Arial"/>
                  <a:sym typeface="Arial"/>
                </a:endParaRPr>
              </a:p>
            </p:txBody>
          </p:sp>
          <p:sp>
            <p:nvSpPr>
              <p:cNvPr id="201" name="Google Shape;201;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a:lnSpc>
                    <a:spcPct val="50000"/>
                  </a:lnSpc>
                  <a:buClr>
                    <a:srgbClr val="000000"/>
                  </a:buClr>
                </a:pPr>
                <a:r>
                  <a:rPr lang="en" sz="1200" b="1" kern="0">
                    <a:solidFill>
                      <a:srgbClr val="990000"/>
                    </a:solidFill>
                    <a:latin typeface="Times New Roman"/>
                    <a:ea typeface="Times New Roman"/>
                    <a:cs typeface="Times New Roman"/>
                    <a:sym typeface="Times New Roman"/>
                  </a:rPr>
                  <a:t>Type 1</a:t>
                </a:r>
                <a:endParaRPr sz="1200" b="1" kern="0">
                  <a:solidFill>
                    <a:srgbClr val="990000"/>
                  </a:solidFill>
                  <a:latin typeface="Times New Roman"/>
                  <a:ea typeface="Times New Roman"/>
                  <a:cs typeface="Times New Roman"/>
                  <a:sym typeface="Times New Roman"/>
                </a:endParaRPr>
              </a:p>
              <a:p>
                <a:pPr>
                  <a:lnSpc>
                    <a:spcPct val="50000"/>
                  </a:lnSpc>
                  <a:buClr>
                    <a:srgbClr val="000000"/>
                  </a:buClr>
                </a:pPr>
                <a:endParaRPr sz="1200" b="1" kern="0">
                  <a:solidFill>
                    <a:srgbClr val="000000"/>
                  </a:solidFill>
                  <a:latin typeface="Times New Roman"/>
                  <a:ea typeface="Times New Roman"/>
                  <a:cs typeface="Times New Roman"/>
                  <a:sym typeface="Times New Roman"/>
                </a:endParaRPr>
              </a:p>
              <a:p>
                <a:pPr>
                  <a:lnSpc>
                    <a:spcPct val="50000"/>
                  </a:lnSpc>
                  <a:buClr>
                    <a:srgbClr val="000000"/>
                  </a:buClr>
                </a:pPr>
                <a:endParaRPr sz="1200" b="1" kern="0">
                  <a:solidFill>
                    <a:srgbClr val="1C4587"/>
                  </a:solidFill>
                  <a:latin typeface="Times New Roman"/>
                  <a:ea typeface="Times New Roman"/>
                  <a:cs typeface="Times New Roman"/>
                  <a:sym typeface="Times New Roman"/>
                </a:endParaRPr>
              </a:p>
              <a:p>
                <a:pPr>
                  <a:lnSpc>
                    <a:spcPct val="50000"/>
                  </a:lnSpc>
                  <a:buClr>
                    <a:srgbClr val="000000"/>
                  </a:buClr>
                </a:pPr>
                <a:endParaRPr sz="1200" b="1" kern="0">
                  <a:solidFill>
                    <a:srgbClr val="1C4587"/>
                  </a:solidFill>
                  <a:latin typeface="Times New Roman"/>
                  <a:ea typeface="Times New Roman"/>
                  <a:cs typeface="Times New Roman"/>
                  <a:sym typeface="Times New Roman"/>
                </a:endParaRPr>
              </a:p>
            </p:txBody>
          </p:sp>
          <p:grpSp>
            <p:nvGrpSpPr>
              <p:cNvPr id="202" name="Google Shape;202;p17"/>
              <p:cNvGrpSpPr/>
              <p:nvPr/>
            </p:nvGrpSpPr>
            <p:grpSpPr>
              <a:xfrm>
                <a:off x="7149159" y="989756"/>
                <a:ext cx="165633" cy="453908"/>
                <a:chOff x="4983522" y="2890167"/>
                <a:chExt cx="198078" cy="457200"/>
              </a:xfrm>
            </p:grpSpPr>
            <p:sp>
              <p:nvSpPr>
                <p:cNvPr id="203" name="Google Shape;203;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204" name="Google Shape;204;p17"/>
                <p:cNvCxnSpPr/>
                <p:nvPr/>
              </p:nvCxnSpPr>
              <p:spPr>
                <a:xfrm>
                  <a:off x="5181600" y="3042561"/>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205" name="Google Shape;205;p17"/>
              <p:cNvGrpSpPr/>
              <p:nvPr/>
            </p:nvGrpSpPr>
            <p:grpSpPr>
              <a:xfrm flipH="1">
                <a:off x="6433332" y="989762"/>
                <a:ext cx="169070" cy="453908"/>
                <a:chOff x="5013805" y="2895606"/>
                <a:chExt cx="167795" cy="457200"/>
              </a:xfrm>
            </p:grpSpPr>
            <p:sp>
              <p:nvSpPr>
                <p:cNvPr id="206" name="Google Shape;206;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07" name="Google Shape;207;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8" name="Google Shape;208;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a:lnSpc>
                    <a:spcPct val="50000"/>
                  </a:lnSpc>
                  <a:buClr>
                    <a:srgbClr val="000000"/>
                  </a:buClr>
                </a:pPr>
                <a:r>
                  <a:rPr lang="en" sz="1200" b="1" kern="0">
                    <a:solidFill>
                      <a:srgbClr val="990000"/>
                    </a:solidFill>
                    <a:latin typeface="Times New Roman"/>
                    <a:ea typeface="Times New Roman"/>
                    <a:cs typeface="Times New Roman"/>
                    <a:sym typeface="Times New Roman"/>
                  </a:rPr>
                  <a:t>Type 1</a:t>
                </a:r>
                <a:endParaRPr sz="1200" b="1" kern="0">
                  <a:solidFill>
                    <a:srgbClr val="990000"/>
                  </a:solidFill>
                  <a:latin typeface="Times New Roman"/>
                  <a:ea typeface="Times New Roman"/>
                  <a:cs typeface="Times New Roman"/>
                  <a:sym typeface="Times New Roman"/>
                </a:endParaRPr>
              </a:p>
              <a:p>
                <a:pPr>
                  <a:lnSpc>
                    <a:spcPct val="50000"/>
                  </a:lnSpc>
                  <a:buClr>
                    <a:srgbClr val="000000"/>
                  </a:buClr>
                </a:pPr>
                <a:endParaRPr sz="1200" b="1" kern="0">
                  <a:solidFill>
                    <a:srgbClr val="000000"/>
                  </a:solidFill>
                  <a:latin typeface="Times New Roman"/>
                  <a:ea typeface="Times New Roman"/>
                  <a:cs typeface="Times New Roman"/>
                  <a:sym typeface="Times New Roman"/>
                </a:endParaRPr>
              </a:p>
              <a:p>
                <a:pPr>
                  <a:lnSpc>
                    <a:spcPct val="50000"/>
                  </a:lnSpc>
                  <a:buClr>
                    <a:srgbClr val="000000"/>
                  </a:buClr>
                </a:pPr>
                <a:endParaRPr sz="1200" b="1" kern="0">
                  <a:solidFill>
                    <a:srgbClr val="1C4587"/>
                  </a:solidFill>
                  <a:latin typeface="Times New Roman"/>
                  <a:ea typeface="Times New Roman"/>
                  <a:cs typeface="Times New Roman"/>
                  <a:sym typeface="Times New Roman"/>
                </a:endParaRPr>
              </a:p>
              <a:p>
                <a:pPr>
                  <a:lnSpc>
                    <a:spcPct val="50000"/>
                  </a:lnSpc>
                  <a:buClr>
                    <a:srgbClr val="000000"/>
                  </a:buClr>
                </a:pPr>
                <a:endParaRPr sz="1200" b="1" kern="0">
                  <a:solidFill>
                    <a:srgbClr val="1C4587"/>
                  </a:solidFill>
                  <a:latin typeface="Times New Roman"/>
                  <a:ea typeface="Times New Roman"/>
                  <a:cs typeface="Times New Roman"/>
                  <a:sym typeface="Times New Roman"/>
                </a:endParaRPr>
              </a:p>
            </p:txBody>
          </p:sp>
          <p:sp>
            <p:nvSpPr>
              <p:cNvPr id="209" name="Google Shape;209;p17"/>
              <p:cNvSpPr txBox="1"/>
              <p:nvPr/>
            </p:nvSpPr>
            <p:spPr>
              <a:xfrm>
                <a:off x="7293100" y="1097225"/>
                <a:ext cx="866700" cy="301200"/>
              </a:xfrm>
              <a:prstGeom prst="rect">
                <a:avLst/>
              </a:prstGeom>
              <a:noFill/>
              <a:ln>
                <a:noFill/>
              </a:ln>
            </p:spPr>
            <p:txBody>
              <a:bodyPr spcFirstLastPara="1" wrap="square" lIns="91425" tIns="91425" rIns="91425" bIns="91425" anchor="t" anchorCtr="0">
                <a:noAutofit/>
              </a:bodyPr>
              <a:lstStyle/>
              <a:p>
                <a:pPr>
                  <a:lnSpc>
                    <a:spcPct val="50000"/>
                  </a:lnSpc>
                  <a:buClr>
                    <a:srgbClr val="000000"/>
                  </a:buClr>
                </a:pPr>
                <a:r>
                  <a:rPr lang="en" sz="1200" b="1" kern="0">
                    <a:solidFill>
                      <a:srgbClr val="1C4587"/>
                    </a:solidFill>
                    <a:latin typeface="Times New Roman"/>
                    <a:ea typeface="Times New Roman"/>
                    <a:cs typeface="Times New Roman"/>
                    <a:sym typeface="Times New Roman"/>
                  </a:rPr>
                  <a:t>Type 2</a:t>
                </a:r>
                <a:endParaRPr sz="800" kern="0">
                  <a:solidFill>
                    <a:srgbClr val="000000"/>
                  </a:solidFill>
                  <a:latin typeface="Arial"/>
                  <a:cs typeface="Arial"/>
                  <a:sym typeface="Arial"/>
                </a:endParaRPr>
              </a:p>
            </p:txBody>
          </p:sp>
        </p:grpSp>
        <p:grpSp>
          <p:nvGrpSpPr>
            <p:cNvPr id="210" name="Google Shape;210;p17"/>
            <p:cNvGrpSpPr/>
            <p:nvPr/>
          </p:nvGrpSpPr>
          <p:grpSpPr>
            <a:xfrm>
              <a:off x="1228678" y="3516226"/>
              <a:ext cx="549966" cy="125540"/>
              <a:chOff x="6065025" y="1897413"/>
              <a:chExt cx="696600" cy="159013"/>
            </a:xfrm>
          </p:grpSpPr>
          <p:sp>
            <p:nvSpPr>
              <p:cNvPr id="211" name="Google Shape;211;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12" name="Google Shape;212;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213" name="Google Shape;213;p17"/>
            <p:cNvGrpSpPr/>
            <p:nvPr/>
          </p:nvGrpSpPr>
          <p:grpSpPr>
            <a:xfrm>
              <a:off x="1228678" y="3196966"/>
              <a:ext cx="546097" cy="125540"/>
              <a:chOff x="6065025" y="1897413"/>
              <a:chExt cx="691700" cy="159013"/>
            </a:xfrm>
          </p:grpSpPr>
          <p:sp>
            <p:nvSpPr>
              <p:cNvPr id="214" name="Google Shape;214;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15" name="Google Shape;215;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216" name="Google Shape;216;p17"/>
            <p:cNvGrpSpPr/>
            <p:nvPr/>
          </p:nvGrpSpPr>
          <p:grpSpPr>
            <a:xfrm>
              <a:off x="1218534" y="1255536"/>
              <a:ext cx="556242" cy="125540"/>
              <a:chOff x="6065025" y="1897413"/>
              <a:chExt cx="704550" cy="159013"/>
            </a:xfrm>
          </p:grpSpPr>
          <p:sp>
            <p:nvSpPr>
              <p:cNvPr id="217" name="Google Shape;217;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18" name="Google Shape;21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219" name="Google Shape;219;p17"/>
            <p:cNvGrpSpPr/>
            <p:nvPr/>
          </p:nvGrpSpPr>
          <p:grpSpPr>
            <a:xfrm>
              <a:off x="1218534" y="1571363"/>
              <a:ext cx="556242" cy="125540"/>
              <a:chOff x="6065025" y="1897413"/>
              <a:chExt cx="704550" cy="159013"/>
            </a:xfrm>
          </p:grpSpPr>
          <p:sp>
            <p:nvSpPr>
              <p:cNvPr id="220" name="Google Shape;220;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1" name="Google Shape;22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cxnSp>
          <p:nvCxnSpPr>
            <p:cNvPr id="222" name="Google Shape;222;p17"/>
            <p:cNvCxnSpPr>
              <a:stCxn id="223" idx="0"/>
              <a:endCxn id="224" idx="0"/>
            </p:cNvCxnSpPr>
            <p:nvPr/>
          </p:nvCxnSpPr>
          <p:spPr>
            <a:xfrm rot="10800000">
              <a:off x="1280216" y="1914323"/>
              <a:ext cx="0" cy="781800"/>
            </a:xfrm>
            <a:prstGeom prst="straightConnector1">
              <a:avLst/>
            </a:prstGeom>
            <a:noFill/>
            <a:ln w="38100" cap="flat" cmpd="sng">
              <a:solidFill>
                <a:srgbClr val="000000"/>
              </a:solidFill>
              <a:prstDash val="solid"/>
              <a:round/>
              <a:headEnd type="none" w="med" len="med"/>
              <a:tailEnd type="none" w="med" len="med"/>
            </a:ln>
          </p:spPr>
        </p:cxnSp>
        <p:cxnSp>
          <p:nvCxnSpPr>
            <p:cNvPr id="225" name="Google Shape;225;p17"/>
            <p:cNvCxnSpPr>
              <a:stCxn id="226" idx="4"/>
            </p:cNvCxnSpPr>
            <p:nvPr/>
          </p:nvCxnSpPr>
          <p:spPr>
            <a:xfrm rot="10800000">
              <a:off x="1711858" y="2197059"/>
              <a:ext cx="0" cy="785700"/>
            </a:xfrm>
            <a:prstGeom prst="straightConnector1">
              <a:avLst/>
            </a:prstGeom>
            <a:noFill/>
            <a:ln w="38100" cap="flat" cmpd="sng">
              <a:solidFill>
                <a:srgbClr val="000000"/>
              </a:solidFill>
              <a:prstDash val="solid"/>
              <a:round/>
              <a:headEnd type="none" w="med" len="med"/>
              <a:tailEnd type="none" w="med" len="med"/>
            </a:ln>
          </p:spPr>
        </p:cxnSp>
        <p:sp>
          <p:nvSpPr>
            <p:cNvPr id="227" name="Google Shape;227;p17"/>
            <p:cNvSpPr/>
            <p:nvPr/>
          </p:nvSpPr>
          <p:spPr>
            <a:xfrm>
              <a:off x="1135793" y="1309666"/>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1900" b="1" kern="0">
                  <a:solidFill>
                    <a:srgbClr val="FFFFFF"/>
                  </a:solidFill>
                  <a:latin typeface="Arial"/>
                  <a:cs typeface="Arial"/>
                  <a:sym typeface="Arial"/>
                </a:rPr>
                <a:t>SA1</a:t>
              </a:r>
              <a:endParaRPr sz="1900" b="1" kern="0">
                <a:solidFill>
                  <a:srgbClr val="FFFFFF"/>
                </a:solidFill>
                <a:latin typeface="Arial"/>
                <a:cs typeface="Arial"/>
                <a:sym typeface="Arial"/>
              </a:endParaRPr>
            </a:p>
          </p:txBody>
        </p:sp>
        <p:sp>
          <p:nvSpPr>
            <p:cNvPr id="228" name="Google Shape;228;p17"/>
            <p:cNvSpPr/>
            <p:nvPr/>
          </p:nvSpPr>
          <p:spPr>
            <a:xfrm>
              <a:off x="1135793" y="3255918"/>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1900" b="1" kern="0">
                  <a:solidFill>
                    <a:srgbClr val="FFFFFF"/>
                  </a:solidFill>
                  <a:latin typeface="Arial"/>
                  <a:cs typeface="Arial"/>
                  <a:sym typeface="Arial"/>
                </a:rPr>
                <a:t>SA2</a:t>
              </a:r>
              <a:endParaRPr sz="1900" b="1" kern="0">
                <a:solidFill>
                  <a:srgbClr val="FFFFFF"/>
                </a:solidFill>
                <a:latin typeface="Arial"/>
                <a:cs typeface="Arial"/>
                <a:sym typeface="Arial"/>
              </a:endParaRPr>
            </a:p>
          </p:txBody>
        </p:sp>
        <p:sp>
          <p:nvSpPr>
            <p:cNvPr id="229" name="Google Shape;229;p17"/>
            <p:cNvSpPr txBox="1"/>
            <p:nvPr/>
          </p:nvSpPr>
          <p:spPr>
            <a:xfrm>
              <a:off x="1107175" y="2288602"/>
              <a:ext cx="344100" cy="320100"/>
            </a:xfrm>
            <a:prstGeom prst="rect">
              <a:avLst/>
            </a:prstGeom>
            <a:noFill/>
            <a:ln>
              <a:noFill/>
            </a:ln>
          </p:spPr>
          <p:txBody>
            <a:bodyPr spcFirstLastPara="1" wrap="square" lIns="91425" tIns="91425" rIns="91425" bIns="91425" anchor="ctr" anchorCtr="0">
              <a:noAutofit/>
            </a:bodyPr>
            <a:lstStyle/>
            <a:p>
              <a:pPr algn="ctr">
                <a:buClr>
                  <a:srgbClr val="000000"/>
                </a:buClr>
              </a:pPr>
              <a:r>
                <a:rPr lang="en" sz="2400" b="1" kern="0">
                  <a:solidFill>
                    <a:srgbClr val="000000"/>
                  </a:solidFill>
                  <a:latin typeface="Times New Roman"/>
                  <a:ea typeface="Times New Roman"/>
                  <a:cs typeface="Times New Roman"/>
                  <a:sym typeface="Times New Roman"/>
                </a:rPr>
                <a:t>A</a:t>
              </a:r>
              <a:endParaRPr sz="2400" b="1" kern="0">
                <a:solidFill>
                  <a:srgbClr val="000000"/>
                </a:solidFill>
                <a:latin typeface="Times New Roman"/>
                <a:ea typeface="Times New Roman"/>
                <a:cs typeface="Times New Roman"/>
                <a:sym typeface="Times New Roman"/>
              </a:endParaRPr>
            </a:p>
          </p:txBody>
        </p:sp>
        <p:sp>
          <p:nvSpPr>
            <p:cNvPr id="230" name="Google Shape;230;p17"/>
            <p:cNvSpPr txBox="1"/>
            <p:nvPr/>
          </p:nvSpPr>
          <p:spPr>
            <a:xfrm>
              <a:off x="1543592" y="2288612"/>
              <a:ext cx="344100" cy="320100"/>
            </a:xfrm>
            <a:prstGeom prst="rect">
              <a:avLst/>
            </a:prstGeom>
            <a:noFill/>
            <a:ln>
              <a:noFill/>
            </a:ln>
          </p:spPr>
          <p:txBody>
            <a:bodyPr spcFirstLastPara="1" wrap="square" lIns="91425" tIns="91425" rIns="91425" bIns="91425" anchor="ctr" anchorCtr="0">
              <a:noAutofit/>
            </a:bodyPr>
            <a:lstStyle/>
            <a:p>
              <a:pPr algn="ctr">
                <a:buClr>
                  <a:srgbClr val="000000"/>
                </a:buClr>
              </a:pPr>
              <a:r>
                <a:rPr lang="en" sz="2400" b="1" kern="0">
                  <a:solidFill>
                    <a:srgbClr val="000000"/>
                  </a:solidFill>
                  <a:latin typeface="Times New Roman"/>
                  <a:ea typeface="Times New Roman"/>
                  <a:cs typeface="Times New Roman"/>
                  <a:sym typeface="Times New Roman"/>
                </a:rPr>
                <a:t>B</a:t>
              </a:r>
              <a:endParaRPr sz="2400" b="1" kern="0">
                <a:solidFill>
                  <a:srgbClr val="000000"/>
                </a:solidFill>
                <a:latin typeface="Times New Roman"/>
                <a:ea typeface="Times New Roman"/>
                <a:cs typeface="Times New Roman"/>
                <a:sym typeface="Times New Roman"/>
              </a:endParaRPr>
            </a:p>
          </p:txBody>
        </p:sp>
        <p:cxnSp>
          <p:nvCxnSpPr>
            <p:cNvPr id="231" name="Google Shape;231;p17"/>
            <p:cNvCxnSpPr/>
            <p:nvPr/>
          </p:nvCxnSpPr>
          <p:spPr>
            <a:xfrm>
              <a:off x="884801" y="2448550"/>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2" name="Google Shape;232;p17"/>
            <p:cNvCxnSpPr/>
            <p:nvPr/>
          </p:nvCxnSpPr>
          <p:spPr>
            <a:xfrm>
              <a:off x="884801" y="2839443"/>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3" name="Google Shape;233;p17"/>
            <p:cNvCxnSpPr/>
            <p:nvPr/>
          </p:nvCxnSpPr>
          <p:spPr>
            <a:xfrm>
              <a:off x="884801" y="2057732"/>
              <a:ext cx="1203300" cy="0"/>
            </a:xfrm>
            <a:prstGeom prst="straightConnector1">
              <a:avLst/>
            </a:prstGeom>
            <a:noFill/>
            <a:ln w="38100" cap="flat" cmpd="sng">
              <a:solidFill>
                <a:srgbClr val="000000"/>
              </a:solidFill>
              <a:prstDash val="solid"/>
              <a:round/>
              <a:headEnd type="none" w="med" len="med"/>
              <a:tailEnd type="none" w="med" len="med"/>
            </a:ln>
          </p:spPr>
        </p:cxnSp>
        <p:grpSp>
          <p:nvGrpSpPr>
            <p:cNvPr id="234" name="Google Shape;234;p17"/>
            <p:cNvGrpSpPr/>
            <p:nvPr/>
          </p:nvGrpSpPr>
          <p:grpSpPr>
            <a:xfrm>
              <a:off x="1135856" y="1914440"/>
              <a:ext cx="288720" cy="1068319"/>
              <a:chOff x="1975325" y="1580225"/>
              <a:chExt cx="365700" cy="1363000"/>
            </a:xfrm>
          </p:grpSpPr>
          <p:sp>
            <p:nvSpPr>
              <p:cNvPr id="224" name="Google Shape;224;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35" name="Google Shape;235;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3" name="Google Shape;223;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236" name="Google Shape;236;p17"/>
            <p:cNvGrpSpPr/>
            <p:nvPr/>
          </p:nvGrpSpPr>
          <p:grpSpPr>
            <a:xfrm>
              <a:off x="1567498" y="1914440"/>
              <a:ext cx="288720" cy="1068319"/>
              <a:chOff x="1975325" y="1580225"/>
              <a:chExt cx="365700" cy="1363000"/>
            </a:xfrm>
          </p:grpSpPr>
          <p:sp>
            <p:nvSpPr>
              <p:cNvPr id="237" name="Google Shape;237;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38" name="Google Shape;238;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26" name="Google Shape;226;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239" name="Google Shape;239;p17"/>
            <p:cNvGrpSpPr/>
            <p:nvPr/>
          </p:nvGrpSpPr>
          <p:grpSpPr>
            <a:xfrm>
              <a:off x="1107379" y="2288662"/>
              <a:ext cx="780579" cy="319994"/>
              <a:chOff x="6382400" y="1849612"/>
              <a:chExt cx="988700" cy="405313"/>
            </a:xfrm>
          </p:grpSpPr>
          <p:sp>
            <p:nvSpPr>
              <p:cNvPr id="240" name="Google Shape;240;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algn="ctr">
                  <a:buClr>
                    <a:srgbClr val="000000"/>
                  </a:buClr>
                </a:pPr>
                <a:r>
                  <a:rPr lang="en" b="1" kern="0">
                    <a:solidFill>
                      <a:srgbClr val="000000"/>
                    </a:solidFill>
                    <a:latin typeface="Times New Roman"/>
                    <a:ea typeface="Times New Roman"/>
                    <a:cs typeface="Times New Roman"/>
                    <a:sym typeface="Times New Roman"/>
                  </a:rPr>
                  <a:t>A</a:t>
                </a:r>
                <a:endParaRPr b="1" kern="0">
                  <a:solidFill>
                    <a:srgbClr val="000000"/>
                  </a:solidFill>
                  <a:latin typeface="Times New Roman"/>
                  <a:ea typeface="Times New Roman"/>
                  <a:cs typeface="Times New Roman"/>
                  <a:sym typeface="Times New Roman"/>
                </a:endParaRPr>
              </a:p>
            </p:txBody>
          </p:sp>
          <p:sp>
            <p:nvSpPr>
              <p:cNvPr id="241" name="Google Shape;241;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algn="ctr">
                  <a:buClr>
                    <a:srgbClr val="000000"/>
                  </a:buClr>
                </a:pPr>
                <a:r>
                  <a:rPr lang="en" b="1" kern="0">
                    <a:solidFill>
                      <a:srgbClr val="000000"/>
                    </a:solidFill>
                    <a:latin typeface="Times New Roman"/>
                    <a:ea typeface="Times New Roman"/>
                    <a:cs typeface="Times New Roman"/>
                    <a:sym typeface="Times New Roman"/>
                  </a:rPr>
                  <a:t>B</a:t>
                </a:r>
                <a:endParaRPr b="1" kern="0">
                  <a:solidFill>
                    <a:srgbClr val="000000"/>
                  </a:solidFill>
                  <a:latin typeface="Times New Roman"/>
                  <a:ea typeface="Times New Roman"/>
                  <a:cs typeface="Times New Roman"/>
                  <a:sym typeface="Times New Roman"/>
                </a:endParaRPr>
              </a:p>
            </p:txBody>
          </p:sp>
        </p:grpSp>
      </p:grpSp>
      <p:sp>
        <p:nvSpPr>
          <p:cNvPr id="242" name="Google Shape;242;p17"/>
          <p:cNvSpPr txBox="1"/>
          <p:nvPr/>
        </p:nvSpPr>
        <p:spPr>
          <a:xfrm>
            <a:off x="4662050" y="1519675"/>
            <a:ext cx="5217900" cy="429300"/>
          </a:xfrm>
          <a:prstGeom prst="rect">
            <a:avLst/>
          </a:prstGeom>
          <a:noFill/>
          <a:ln>
            <a:noFill/>
          </a:ln>
        </p:spPr>
        <p:txBody>
          <a:bodyPr spcFirstLastPara="1" wrap="square" lIns="91425" tIns="91425" rIns="91425" bIns="91425" anchor="t" anchorCtr="0">
            <a:noAutofit/>
          </a:bodyPr>
          <a:lstStyle/>
          <a:p>
            <a:pPr marL="457200" indent="-342900">
              <a:buClr>
                <a:srgbClr val="0070C0"/>
              </a:buClr>
              <a:buSzPts val="1800"/>
              <a:buFont typeface="Cambria"/>
              <a:buChar char="●"/>
            </a:pPr>
            <a:r>
              <a:rPr lang="en" b="1" kern="0">
                <a:solidFill>
                  <a:srgbClr val="0070C0"/>
                </a:solidFill>
                <a:latin typeface="Cambria"/>
                <a:ea typeface="Cambria"/>
                <a:cs typeface="Cambria"/>
                <a:sym typeface="Cambria"/>
              </a:rPr>
              <a:t>High-performance mode</a:t>
            </a:r>
            <a:endParaRPr b="1" kern="0">
              <a:solidFill>
                <a:srgbClr val="0070C0"/>
              </a:solidFill>
              <a:latin typeface="Cambria"/>
              <a:ea typeface="Cambria"/>
              <a:cs typeface="Cambria"/>
              <a:sym typeface="Cambria"/>
            </a:endParaRPr>
          </a:p>
        </p:txBody>
      </p:sp>
      <p:sp>
        <p:nvSpPr>
          <p:cNvPr id="243" name="Google Shape;243;p17"/>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a:buClr>
                <a:srgbClr val="000000"/>
              </a:buClr>
            </a:pPr>
            <a:r>
              <a:rPr lang="en" sz="2300" b="1" kern="0">
                <a:solidFill>
                  <a:srgbClr val="F3F3F3"/>
                </a:solidFill>
                <a:latin typeface="Cambria"/>
                <a:ea typeface="Cambria"/>
                <a:cs typeface="Cambria"/>
                <a:sym typeface="Cambria"/>
              </a:rPr>
              <a:t>CLR-DRAM (</a:t>
            </a:r>
            <a:r>
              <a:rPr lang="en" sz="2300" b="1" u="sng" kern="0">
                <a:solidFill>
                  <a:srgbClr val="F3F3F3"/>
                </a:solidFill>
                <a:latin typeface="Cambria"/>
                <a:ea typeface="Cambria"/>
                <a:cs typeface="Cambria"/>
                <a:sym typeface="Cambria"/>
              </a:rPr>
              <a:t>C</a:t>
            </a:r>
            <a:r>
              <a:rPr lang="en" sz="2300" b="1" kern="0">
                <a:solidFill>
                  <a:srgbClr val="F3F3F3"/>
                </a:solidFill>
                <a:latin typeface="Cambria"/>
                <a:ea typeface="Cambria"/>
                <a:cs typeface="Cambria"/>
                <a:sym typeface="Cambria"/>
              </a:rPr>
              <a:t>apacity-</a:t>
            </a:r>
            <a:r>
              <a:rPr lang="en" sz="2300" b="1" u="sng" kern="0">
                <a:solidFill>
                  <a:srgbClr val="F3F3F3"/>
                </a:solidFill>
                <a:latin typeface="Cambria"/>
                <a:ea typeface="Cambria"/>
                <a:cs typeface="Cambria"/>
                <a:sym typeface="Cambria"/>
              </a:rPr>
              <a:t>L</a:t>
            </a:r>
            <a:r>
              <a:rPr lang="en" sz="2300" b="1" kern="0">
                <a:solidFill>
                  <a:srgbClr val="F3F3F3"/>
                </a:solidFill>
                <a:latin typeface="Cambria"/>
                <a:ea typeface="Cambria"/>
                <a:cs typeface="Cambria"/>
                <a:sym typeface="Cambria"/>
              </a:rPr>
              <a:t>atency-</a:t>
            </a:r>
            <a:r>
              <a:rPr lang="en" sz="2300" b="1" u="sng" kern="0">
                <a:solidFill>
                  <a:srgbClr val="F3F3F3"/>
                </a:solidFill>
                <a:latin typeface="Cambria"/>
                <a:ea typeface="Cambria"/>
                <a:cs typeface="Cambria"/>
                <a:sym typeface="Cambria"/>
              </a:rPr>
              <a:t>R</a:t>
            </a:r>
            <a:r>
              <a:rPr lang="en" sz="2300" b="1" kern="0">
                <a:solidFill>
                  <a:srgbClr val="F3F3F3"/>
                </a:solidFill>
                <a:latin typeface="Cambria"/>
                <a:ea typeface="Cambria"/>
                <a:cs typeface="Cambria"/>
                <a:sym typeface="Cambria"/>
              </a:rPr>
              <a:t>econfigurable DRAM)</a:t>
            </a:r>
            <a:endParaRPr sz="2300" b="1" kern="0">
              <a:solidFill>
                <a:srgbClr val="F3F3F3"/>
              </a:solidFill>
              <a:latin typeface="Cambria"/>
              <a:ea typeface="Cambria"/>
              <a:cs typeface="Cambria"/>
              <a:sym typeface="Cambria"/>
            </a:endParaRPr>
          </a:p>
        </p:txBody>
      </p:sp>
      <p:grpSp>
        <p:nvGrpSpPr>
          <p:cNvPr id="244" name="Google Shape;244;p17"/>
          <p:cNvGrpSpPr/>
          <p:nvPr/>
        </p:nvGrpSpPr>
        <p:grpSpPr>
          <a:xfrm>
            <a:off x="7393380" y="2250300"/>
            <a:ext cx="1788421" cy="1988038"/>
            <a:chOff x="7469879" y="1472688"/>
            <a:chExt cx="1788421" cy="1988038"/>
          </a:xfrm>
        </p:grpSpPr>
        <p:sp>
          <p:nvSpPr>
            <p:cNvPr id="245" name="Google Shape;245;p17"/>
            <p:cNvSpPr txBox="1"/>
            <p:nvPr/>
          </p:nvSpPr>
          <p:spPr>
            <a:xfrm>
              <a:off x="7676400" y="2116775"/>
              <a:ext cx="1581900" cy="5310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400" b="1" kern="0">
                  <a:solidFill>
                    <a:srgbClr val="1C4587"/>
                  </a:solidFill>
                  <a:latin typeface="Cambria"/>
                  <a:ea typeface="Cambria"/>
                  <a:cs typeface="Cambria"/>
                  <a:sym typeface="Cambria"/>
                </a:rPr>
                <a:t>coupled </a:t>
              </a:r>
              <a:endParaRPr sz="1400" b="1" kern="0">
                <a:solidFill>
                  <a:srgbClr val="1C4587"/>
                </a:solidFill>
                <a:latin typeface="Cambria"/>
                <a:ea typeface="Cambria"/>
                <a:cs typeface="Cambria"/>
                <a:sym typeface="Cambria"/>
              </a:endParaRPr>
            </a:p>
            <a:p>
              <a:pPr algn="ctr">
                <a:buClr>
                  <a:srgbClr val="000000"/>
                </a:buClr>
              </a:pPr>
              <a:r>
                <a:rPr lang="en" sz="1400" b="1" kern="0">
                  <a:solidFill>
                    <a:srgbClr val="1C4587"/>
                  </a:solidFill>
                  <a:latin typeface="Cambria"/>
                  <a:ea typeface="Cambria"/>
                  <a:cs typeface="Cambria"/>
                  <a:sym typeface="Cambria"/>
                </a:rPr>
                <a:t>sense amplifiers</a:t>
              </a:r>
              <a:endParaRPr sz="1400" b="1" kern="0">
                <a:solidFill>
                  <a:srgbClr val="1C4587"/>
                </a:solidFill>
                <a:latin typeface="Cambria"/>
                <a:ea typeface="Cambria"/>
                <a:cs typeface="Cambria"/>
                <a:sym typeface="Cambria"/>
              </a:endParaRPr>
            </a:p>
          </p:txBody>
        </p:sp>
        <p:cxnSp>
          <p:nvCxnSpPr>
            <p:cNvPr id="246" name="Google Shape;246;p17"/>
            <p:cNvCxnSpPr/>
            <p:nvPr/>
          </p:nvCxnSpPr>
          <p:spPr>
            <a:xfrm flipH="1">
              <a:off x="7528125" y="2790525"/>
              <a:ext cx="919800" cy="670200"/>
            </a:xfrm>
            <a:prstGeom prst="straightConnector1">
              <a:avLst/>
            </a:prstGeom>
            <a:noFill/>
            <a:ln w="28575" cap="flat" cmpd="sng">
              <a:solidFill>
                <a:srgbClr val="1C4587"/>
              </a:solidFill>
              <a:prstDash val="solid"/>
              <a:round/>
              <a:headEnd type="none" w="med" len="med"/>
              <a:tailEnd type="stealth" w="med" len="med"/>
            </a:ln>
          </p:spPr>
        </p:cxnSp>
        <p:cxnSp>
          <p:nvCxnSpPr>
            <p:cNvPr id="247" name="Google Shape;247;p17"/>
            <p:cNvCxnSpPr/>
            <p:nvPr/>
          </p:nvCxnSpPr>
          <p:spPr>
            <a:xfrm rot="10800000">
              <a:off x="7469879" y="1472688"/>
              <a:ext cx="972000" cy="573000"/>
            </a:xfrm>
            <a:prstGeom prst="straightConnector1">
              <a:avLst/>
            </a:prstGeom>
            <a:noFill/>
            <a:ln w="28575" cap="flat" cmpd="sng">
              <a:solidFill>
                <a:srgbClr val="1C4587"/>
              </a:solidFill>
              <a:prstDash val="solid"/>
              <a:round/>
              <a:headEnd type="none" w="med" len="med"/>
              <a:tailEnd type="stealth" w="med" len="med"/>
            </a:ln>
          </p:spPr>
        </p:cxnSp>
      </p:grpSp>
      <p:sp>
        <p:nvSpPr>
          <p:cNvPr id="248" name="Google Shape;248;p17"/>
          <p:cNvSpPr txBox="1"/>
          <p:nvPr/>
        </p:nvSpPr>
        <p:spPr>
          <a:xfrm>
            <a:off x="413150" y="4707500"/>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3200"/>
            </a:pPr>
            <a:r>
              <a:rPr lang="en" sz="1500" b="1" kern="0">
                <a:solidFill>
                  <a:srgbClr val="38761D"/>
                </a:solidFill>
                <a:latin typeface="Cambria"/>
                <a:ea typeface="Cambria"/>
                <a:cs typeface="Cambria"/>
                <a:sym typeface="Cambria"/>
              </a:rPr>
              <a:t>The same storage capacity</a:t>
            </a:r>
            <a:r>
              <a:rPr lang="en" sz="1500" b="1" kern="0">
                <a:solidFill>
                  <a:srgbClr val="000000"/>
                </a:solidFill>
                <a:latin typeface="Cambria"/>
                <a:ea typeface="Cambria"/>
                <a:cs typeface="Cambria"/>
                <a:sym typeface="Cambria"/>
              </a:rPr>
              <a:t> as the conventional open-bitline architecture</a:t>
            </a:r>
            <a:endParaRPr sz="300" b="1" kern="0">
              <a:solidFill>
                <a:srgbClr val="1C4587"/>
              </a:solidFill>
              <a:latin typeface="Cambria"/>
              <a:ea typeface="Cambria"/>
              <a:cs typeface="Cambria"/>
              <a:sym typeface="Cambria"/>
            </a:endParaRPr>
          </a:p>
        </p:txBody>
      </p:sp>
      <p:sp>
        <p:nvSpPr>
          <p:cNvPr id="249" name="Google Shape;249;p17"/>
          <p:cNvSpPr txBox="1"/>
          <p:nvPr/>
        </p:nvSpPr>
        <p:spPr>
          <a:xfrm>
            <a:off x="4987500" y="4692063"/>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1500" b="1" kern="0">
                <a:solidFill>
                  <a:srgbClr val="38761D"/>
                </a:solidFill>
                <a:latin typeface="Cambria"/>
                <a:ea typeface="Cambria"/>
                <a:cs typeface="Cambria"/>
                <a:sym typeface="Cambria"/>
              </a:rPr>
              <a:t>Reduced latency and refresh overhead</a:t>
            </a:r>
            <a:r>
              <a:rPr lang="en" sz="1500" b="1" kern="0">
                <a:solidFill>
                  <a:srgbClr val="000000"/>
                </a:solidFill>
                <a:latin typeface="Cambria"/>
                <a:ea typeface="Cambria"/>
                <a:cs typeface="Cambria"/>
                <a:sym typeface="Cambria"/>
              </a:rPr>
              <a:t> via coupled cell/SA operation</a:t>
            </a:r>
            <a:endParaRPr sz="300" b="1" kern="0">
              <a:solidFill>
                <a:srgbClr val="1C4587"/>
              </a:solidFill>
              <a:latin typeface="Cambria"/>
              <a:ea typeface="Cambria"/>
              <a:cs typeface="Cambria"/>
              <a:sym typeface="Cambria"/>
            </a:endParaRPr>
          </a:p>
        </p:txBody>
      </p:sp>
      <p:grpSp>
        <p:nvGrpSpPr>
          <p:cNvPr id="250" name="Google Shape;250;p17"/>
          <p:cNvGrpSpPr/>
          <p:nvPr/>
        </p:nvGrpSpPr>
        <p:grpSpPr>
          <a:xfrm>
            <a:off x="1058411" y="2747475"/>
            <a:ext cx="3605215" cy="999300"/>
            <a:chOff x="1058410" y="1966425"/>
            <a:chExt cx="3605215" cy="999300"/>
          </a:xfrm>
        </p:grpSpPr>
        <p:sp>
          <p:nvSpPr>
            <p:cNvPr id="251" name="Google Shape;251;p17"/>
            <p:cNvSpPr txBox="1"/>
            <p:nvPr/>
          </p:nvSpPr>
          <p:spPr>
            <a:xfrm>
              <a:off x="2394425" y="1966425"/>
              <a:ext cx="2269200" cy="999300"/>
            </a:xfrm>
            <a:prstGeom prst="rect">
              <a:avLst/>
            </a:prstGeom>
            <a:noFill/>
            <a:ln>
              <a:noFill/>
            </a:ln>
          </p:spPr>
          <p:txBody>
            <a:bodyPr spcFirstLastPara="1" wrap="square" lIns="91425" tIns="91425" rIns="91425" bIns="91425" anchor="t" anchorCtr="0">
              <a:noAutofit/>
            </a:bodyPr>
            <a:lstStyle/>
            <a:p>
              <a:pPr>
                <a:buClr>
                  <a:srgbClr val="000000"/>
                </a:buClr>
              </a:pPr>
              <a:r>
                <a:rPr lang="en" sz="1500" i="1" kern="0">
                  <a:solidFill>
                    <a:srgbClr val="558B3D"/>
                  </a:solidFill>
                  <a:latin typeface="Cambria"/>
                  <a:ea typeface="Cambria"/>
                  <a:cs typeface="Cambria"/>
                  <a:sym typeface="Cambria"/>
                </a:rPr>
                <a:t>mimics</a:t>
              </a:r>
              <a:r>
                <a:rPr lang="en" sz="1500" b="1" i="1" kern="0">
                  <a:solidFill>
                    <a:srgbClr val="558B3D"/>
                  </a:solidFill>
                  <a:latin typeface="Cambria"/>
                  <a:ea typeface="Cambria"/>
                  <a:cs typeface="Cambria"/>
                  <a:sym typeface="Cambria"/>
                </a:rPr>
                <a:t> </a:t>
              </a:r>
              <a:r>
                <a:rPr lang="en" sz="1500" i="1" kern="0">
                  <a:solidFill>
                    <a:srgbClr val="000000"/>
                  </a:solidFill>
                  <a:latin typeface="Cambria"/>
                  <a:ea typeface="Cambria"/>
                  <a:cs typeface="Cambria"/>
                  <a:sym typeface="Cambria"/>
                </a:rPr>
                <a:t>the cell-to-SA connections as in the open-bitline architecture</a:t>
              </a:r>
              <a:endParaRPr sz="1500" b="1" i="1" kern="0">
                <a:solidFill>
                  <a:srgbClr val="1C4587"/>
                </a:solidFill>
                <a:latin typeface="Cambria"/>
                <a:ea typeface="Cambria"/>
                <a:cs typeface="Cambria"/>
                <a:sym typeface="Cambria"/>
              </a:endParaRPr>
            </a:p>
          </p:txBody>
        </p:sp>
        <p:grpSp>
          <p:nvGrpSpPr>
            <p:cNvPr id="252" name="Google Shape;252;p17"/>
            <p:cNvGrpSpPr/>
            <p:nvPr/>
          </p:nvGrpSpPr>
          <p:grpSpPr>
            <a:xfrm>
              <a:off x="1058410" y="2109179"/>
              <a:ext cx="877095" cy="698589"/>
              <a:chOff x="6320375" y="1622275"/>
              <a:chExt cx="1110950" cy="884850"/>
            </a:xfrm>
          </p:grpSpPr>
          <p:cxnSp>
            <p:nvCxnSpPr>
              <p:cNvPr id="253" name="Google Shape;253;p17"/>
              <p:cNvCxnSpPr/>
              <p:nvPr/>
            </p:nvCxnSpPr>
            <p:spPr>
              <a:xfrm rot="10800000">
                <a:off x="6320375"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254" name="Google Shape;254;p17"/>
              <p:cNvCxnSpPr/>
              <p:nvPr/>
            </p:nvCxnSpPr>
            <p:spPr>
              <a:xfrm>
                <a:off x="7431325" y="1961725"/>
                <a:ext cx="0" cy="545400"/>
              </a:xfrm>
              <a:prstGeom prst="straightConnector1">
                <a:avLst/>
              </a:prstGeom>
              <a:noFill/>
              <a:ln w="28575" cap="flat" cmpd="sng">
                <a:solidFill>
                  <a:srgbClr val="FF00FF"/>
                </a:solidFill>
                <a:prstDash val="solid"/>
                <a:round/>
                <a:headEnd type="none" w="med" len="med"/>
                <a:tailEnd type="triangle" w="med" len="med"/>
              </a:ln>
            </p:spPr>
          </p:cxnSp>
        </p:grpSp>
      </p:grpSp>
      <p:grpSp>
        <p:nvGrpSpPr>
          <p:cNvPr id="255" name="Google Shape;255;p17"/>
          <p:cNvGrpSpPr/>
          <p:nvPr/>
        </p:nvGrpSpPr>
        <p:grpSpPr>
          <a:xfrm>
            <a:off x="5842559" y="2036574"/>
            <a:ext cx="2040260" cy="2421067"/>
            <a:chOff x="3264814" y="1317299"/>
            <a:chExt cx="1892986" cy="2246304"/>
          </a:xfrm>
        </p:grpSpPr>
        <p:grpSp>
          <p:nvGrpSpPr>
            <p:cNvPr id="256" name="Google Shape;256;p17"/>
            <p:cNvGrpSpPr/>
            <p:nvPr/>
          </p:nvGrpSpPr>
          <p:grpSpPr>
            <a:xfrm>
              <a:off x="3264814" y="1650798"/>
              <a:ext cx="1892986" cy="1577332"/>
              <a:chOff x="5612800" y="989756"/>
              <a:chExt cx="2547075" cy="2122352"/>
            </a:xfrm>
          </p:grpSpPr>
          <p:grpSp>
            <p:nvGrpSpPr>
              <p:cNvPr id="257" name="Google Shape;257;p17"/>
              <p:cNvGrpSpPr/>
              <p:nvPr/>
            </p:nvGrpSpPr>
            <p:grpSpPr>
              <a:xfrm flipH="1">
                <a:off x="6433332" y="989762"/>
                <a:ext cx="169070" cy="453908"/>
                <a:chOff x="5013805" y="2895606"/>
                <a:chExt cx="167795" cy="457200"/>
              </a:xfrm>
            </p:grpSpPr>
            <p:sp>
              <p:nvSpPr>
                <p:cNvPr id="258" name="Google Shape;258;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59" name="Google Shape;259;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0" name="Google Shape;260;p17"/>
              <p:cNvGrpSpPr/>
              <p:nvPr/>
            </p:nvGrpSpPr>
            <p:grpSpPr>
              <a:xfrm>
                <a:off x="5612800" y="989756"/>
                <a:ext cx="2547075" cy="2122352"/>
                <a:chOff x="5612800" y="989756"/>
                <a:chExt cx="2547075" cy="2122352"/>
              </a:xfrm>
            </p:grpSpPr>
            <p:grpSp>
              <p:nvGrpSpPr>
                <p:cNvPr id="261" name="Google Shape;261;p17"/>
                <p:cNvGrpSpPr/>
                <p:nvPr/>
              </p:nvGrpSpPr>
              <p:grpSpPr>
                <a:xfrm>
                  <a:off x="5612800" y="1097213"/>
                  <a:ext cx="2547075" cy="1930138"/>
                  <a:chOff x="5612800" y="1097213"/>
                  <a:chExt cx="2547075" cy="1930138"/>
                </a:xfrm>
              </p:grpSpPr>
              <p:sp>
                <p:nvSpPr>
                  <p:cNvPr id="262" name="Google Shape;262;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a:lnSpc>
                        <a:spcPct val="50000"/>
                      </a:lnSpc>
                      <a:buClr>
                        <a:srgbClr val="000000"/>
                      </a:buClr>
                    </a:pPr>
                    <a:r>
                      <a:rPr lang="en" sz="1200" b="1" kern="0">
                        <a:solidFill>
                          <a:srgbClr val="1C4587"/>
                        </a:solidFill>
                        <a:latin typeface="Times New Roman"/>
                        <a:ea typeface="Times New Roman"/>
                        <a:cs typeface="Times New Roman"/>
                        <a:sym typeface="Times New Roman"/>
                      </a:rPr>
                      <a:t>Type 2</a:t>
                    </a:r>
                    <a:endParaRPr sz="1200" kern="0">
                      <a:solidFill>
                        <a:srgbClr val="000000"/>
                      </a:solidFill>
                      <a:latin typeface="Arial"/>
                      <a:cs typeface="Arial"/>
                      <a:sym typeface="Arial"/>
                    </a:endParaRPr>
                  </a:p>
                </p:txBody>
              </p:sp>
              <p:sp>
                <p:nvSpPr>
                  <p:cNvPr id="263" name="Google Shape;263;p17"/>
                  <p:cNvSpPr txBox="1"/>
                  <p:nvPr/>
                </p:nvSpPr>
                <p:spPr>
                  <a:xfrm>
                    <a:off x="7293175" y="1097213"/>
                    <a:ext cx="866700" cy="301200"/>
                  </a:xfrm>
                  <a:prstGeom prst="rect">
                    <a:avLst/>
                  </a:prstGeom>
                  <a:noFill/>
                  <a:ln>
                    <a:noFill/>
                  </a:ln>
                </p:spPr>
                <p:txBody>
                  <a:bodyPr spcFirstLastPara="1" wrap="square" lIns="91425" tIns="91425" rIns="91425" bIns="91425" anchor="t" anchorCtr="0">
                    <a:noAutofit/>
                  </a:bodyPr>
                  <a:lstStyle/>
                  <a:p>
                    <a:pPr>
                      <a:lnSpc>
                        <a:spcPct val="50000"/>
                      </a:lnSpc>
                      <a:buClr>
                        <a:srgbClr val="000000"/>
                      </a:buClr>
                    </a:pPr>
                    <a:r>
                      <a:rPr lang="en" sz="1200" b="1" kern="0">
                        <a:solidFill>
                          <a:srgbClr val="1C4587"/>
                        </a:solidFill>
                        <a:latin typeface="Times New Roman"/>
                        <a:ea typeface="Times New Roman"/>
                        <a:cs typeface="Times New Roman"/>
                        <a:sym typeface="Times New Roman"/>
                      </a:rPr>
                      <a:t>Type 2</a:t>
                    </a:r>
                    <a:endParaRPr sz="1200" kern="0">
                      <a:solidFill>
                        <a:srgbClr val="000000"/>
                      </a:solidFill>
                      <a:latin typeface="Arial"/>
                      <a:cs typeface="Arial"/>
                      <a:sym typeface="Arial"/>
                    </a:endParaRPr>
                  </a:p>
                </p:txBody>
              </p:sp>
            </p:grpSp>
            <p:grpSp>
              <p:nvGrpSpPr>
                <p:cNvPr id="264" name="Google Shape;264;p17"/>
                <p:cNvGrpSpPr/>
                <p:nvPr/>
              </p:nvGrpSpPr>
              <p:grpSpPr>
                <a:xfrm flipH="1">
                  <a:off x="6429357" y="2658200"/>
                  <a:ext cx="169070" cy="453908"/>
                  <a:chOff x="5013805" y="2895606"/>
                  <a:chExt cx="167795" cy="457200"/>
                </a:xfrm>
              </p:grpSpPr>
              <p:sp>
                <p:nvSpPr>
                  <p:cNvPr id="265" name="Google Shape;26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6" name="Google Shape;266;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7" name="Google Shape;267;p17"/>
                <p:cNvGrpSpPr/>
                <p:nvPr/>
              </p:nvGrpSpPr>
              <p:grpSpPr>
                <a:xfrm>
                  <a:off x="7145184" y="2658194"/>
                  <a:ext cx="165633" cy="453908"/>
                  <a:chOff x="4983522" y="2890167"/>
                  <a:chExt cx="198078" cy="457200"/>
                </a:xfrm>
              </p:grpSpPr>
              <p:sp>
                <p:nvSpPr>
                  <p:cNvPr id="268" name="Google Shape;26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9" name="Google Shape;26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0" name="Google Shape;270;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a:lnSpc>
                      <a:spcPct val="50000"/>
                    </a:lnSpc>
                    <a:buClr>
                      <a:srgbClr val="000000"/>
                    </a:buClr>
                  </a:pPr>
                  <a:r>
                    <a:rPr lang="en" sz="1200" b="1" kern="0">
                      <a:solidFill>
                        <a:srgbClr val="990000"/>
                      </a:solidFill>
                      <a:latin typeface="Times New Roman"/>
                      <a:ea typeface="Times New Roman"/>
                      <a:cs typeface="Times New Roman"/>
                      <a:sym typeface="Times New Roman"/>
                    </a:rPr>
                    <a:t>Type 1</a:t>
                  </a:r>
                  <a:endParaRPr sz="1200" b="1" kern="0">
                    <a:solidFill>
                      <a:srgbClr val="990000"/>
                    </a:solidFill>
                    <a:latin typeface="Times New Roman"/>
                    <a:ea typeface="Times New Roman"/>
                    <a:cs typeface="Times New Roman"/>
                    <a:sym typeface="Times New Roman"/>
                  </a:endParaRPr>
                </a:p>
                <a:p>
                  <a:pPr>
                    <a:lnSpc>
                      <a:spcPct val="50000"/>
                    </a:lnSpc>
                    <a:buClr>
                      <a:srgbClr val="000000"/>
                    </a:buClr>
                  </a:pPr>
                  <a:endParaRPr sz="1200" b="1" kern="0">
                    <a:solidFill>
                      <a:srgbClr val="000000"/>
                    </a:solidFill>
                    <a:latin typeface="Times New Roman"/>
                    <a:ea typeface="Times New Roman"/>
                    <a:cs typeface="Times New Roman"/>
                    <a:sym typeface="Times New Roman"/>
                  </a:endParaRPr>
                </a:p>
                <a:p>
                  <a:pPr>
                    <a:lnSpc>
                      <a:spcPct val="50000"/>
                    </a:lnSpc>
                    <a:buClr>
                      <a:srgbClr val="000000"/>
                    </a:buClr>
                  </a:pPr>
                  <a:endParaRPr sz="1200" b="1" kern="0">
                    <a:solidFill>
                      <a:srgbClr val="1C4587"/>
                    </a:solidFill>
                    <a:latin typeface="Times New Roman"/>
                    <a:ea typeface="Times New Roman"/>
                    <a:cs typeface="Times New Roman"/>
                    <a:sym typeface="Times New Roman"/>
                  </a:endParaRPr>
                </a:p>
                <a:p>
                  <a:pPr>
                    <a:lnSpc>
                      <a:spcPct val="50000"/>
                    </a:lnSpc>
                    <a:buClr>
                      <a:srgbClr val="000000"/>
                    </a:buClr>
                  </a:pPr>
                  <a:endParaRPr sz="1200" b="1" kern="0">
                    <a:solidFill>
                      <a:srgbClr val="1C4587"/>
                    </a:solidFill>
                    <a:latin typeface="Times New Roman"/>
                    <a:ea typeface="Times New Roman"/>
                    <a:cs typeface="Times New Roman"/>
                    <a:sym typeface="Times New Roman"/>
                  </a:endParaRPr>
                </a:p>
              </p:txBody>
            </p:sp>
            <p:grpSp>
              <p:nvGrpSpPr>
                <p:cNvPr id="271" name="Google Shape;271;p17"/>
                <p:cNvGrpSpPr/>
                <p:nvPr/>
              </p:nvGrpSpPr>
              <p:grpSpPr>
                <a:xfrm>
                  <a:off x="7149159" y="989756"/>
                  <a:ext cx="165633" cy="453908"/>
                  <a:chOff x="4983522" y="2890167"/>
                  <a:chExt cx="198078" cy="457200"/>
                </a:xfrm>
              </p:grpSpPr>
              <p:sp>
                <p:nvSpPr>
                  <p:cNvPr id="272" name="Google Shape;272;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73" name="Google Shape;273;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4" name="Google Shape;274;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a:lnSpc>
                      <a:spcPct val="50000"/>
                    </a:lnSpc>
                    <a:buClr>
                      <a:srgbClr val="000000"/>
                    </a:buClr>
                  </a:pPr>
                  <a:r>
                    <a:rPr lang="en" sz="1200" b="1" kern="0">
                      <a:solidFill>
                        <a:srgbClr val="990000"/>
                      </a:solidFill>
                      <a:latin typeface="Times New Roman"/>
                      <a:ea typeface="Times New Roman"/>
                      <a:cs typeface="Times New Roman"/>
                      <a:sym typeface="Times New Roman"/>
                    </a:rPr>
                    <a:t>Type 1</a:t>
                  </a:r>
                  <a:endParaRPr sz="1200" b="1" kern="0">
                    <a:solidFill>
                      <a:srgbClr val="990000"/>
                    </a:solidFill>
                    <a:latin typeface="Times New Roman"/>
                    <a:ea typeface="Times New Roman"/>
                    <a:cs typeface="Times New Roman"/>
                    <a:sym typeface="Times New Roman"/>
                  </a:endParaRPr>
                </a:p>
                <a:p>
                  <a:pPr>
                    <a:lnSpc>
                      <a:spcPct val="50000"/>
                    </a:lnSpc>
                    <a:buClr>
                      <a:srgbClr val="000000"/>
                    </a:buClr>
                  </a:pPr>
                  <a:endParaRPr sz="1200" b="1" kern="0">
                    <a:solidFill>
                      <a:srgbClr val="000000"/>
                    </a:solidFill>
                    <a:latin typeface="Times New Roman"/>
                    <a:ea typeface="Times New Roman"/>
                    <a:cs typeface="Times New Roman"/>
                    <a:sym typeface="Times New Roman"/>
                  </a:endParaRPr>
                </a:p>
                <a:p>
                  <a:pPr>
                    <a:lnSpc>
                      <a:spcPct val="50000"/>
                    </a:lnSpc>
                    <a:buClr>
                      <a:srgbClr val="000000"/>
                    </a:buClr>
                  </a:pPr>
                  <a:endParaRPr sz="1200" b="1" kern="0">
                    <a:solidFill>
                      <a:srgbClr val="1C4587"/>
                    </a:solidFill>
                    <a:latin typeface="Times New Roman"/>
                    <a:ea typeface="Times New Roman"/>
                    <a:cs typeface="Times New Roman"/>
                    <a:sym typeface="Times New Roman"/>
                  </a:endParaRPr>
                </a:p>
                <a:p>
                  <a:pPr>
                    <a:lnSpc>
                      <a:spcPct val="50000"/>
                    </a:lnSpc>
                    <a:buClr>
                      <a:srgbClr val="000000"/>
                    </a:buClr>
                  </a:pPr>
                  <a:endParaRPr sz="1200" b="1" kern="0">
                    <a:solidFill>
                      <a:srgbClr val="1C4587"/>
                    </a:solidFill>
                    <a:latin typeface="Times New Roman"/>
                    <a:ea typeface="Times New Roman"/>
                    <a:cs typeface="Times New Roman"/>
                    <a:sym typeface="Times New Roman"/>
                  </a:endParaRPr>
                </a:p>
              </p:txBody>
            </p:sp>
          </p:grpSp>
        </p:grpSp>
        <p:cxnSp>
          <p:nvCxnSpPr>
            <p:cNvPr id="275" name="Google Shape;275;p17"/>
            <p:cNvCxnSpPr/>
            <p:nvPr/>
          </p:nvCxnSpPr>
          <p:spPr>
            <a:xfrm>
              <a:off x="4360234" y="2357202"/>
              <a:ext cx="114900" cy="0"/>
            </a:xfrm>
            <a:prstGeom prst="straightConnector1">
              <a:avLst/>
            </a:prstGeom>
            <a:noFill/>
            <a:ln w="28575" cap="flat" cmpd="sng">
              <a:solidFill>
                <a:srgbClr val="000000"/>
              </a:solidFill>
              <a:prstDash val="solid"/>
              <a:round/>
              <a:headEnd type="none" w="med" len="med"/>
              <a:tailEnd type="none" w="med" len="med"/>
            </a:ln>
          </p:spPr>
        </p:cxnSp>
        <p:grpSp>
          <p:nvGrpSpPr>
            <p:cNvPr id="276" name="Google Shape;276;p17"/>
            <p:cNvGrpSpPr/>
            <p:nvPr/>
          </p:nvGrpSpPr>
          <p:grpSpPr>
            <a:xfrm>
              <a:off x="3950968" y="3445425"/>
              <a:ext cx="517713" cy="118178"/>
              <a:chOff x="6065025" y="1897413"/>
              <a:chExt cx="696600" cy="159013"/>
            </a:xfrm>
          </p:grpSpPr>
          <p:sp>
            <p:nvSpPr>
              <p:cNvPr id="277" name="Google Shape;277;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78" name="Google Shape;27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279" name="Google Shape;279;p17"/>
            <p:cNvGrpSpPr/>
            <p:nvPr/>
          </p:nvGrpSpPr>
          <p:grpSpPr>
            <a:xfrm>
              <a:off x="3950968" y="3144885"/>
              <a:ext cx="514071" cy="118178"/>
              <a:chOff x="6065025" y="1897413"/>
              <a:chExt cx="691700" cy="159013"/>
            </a:xfrm>
          </p:grpSpPr>
          <p:sp>
            <p:nvSpPr>
              <p:cNvPr id="280" name="Google Shape;280;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81" name="Google Shape;28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282" name="Google Shape;282;p17"/>
            <p:cNvGrpSpPr/>
            <p:nvPr/>
          </p:nvGrpSpPr>
          <p:grpSpPr>
            <a:xfrm>
              <a:off x="3941418" y="1317299"/>
              <a:ext cx="523622" cy="118178"/>
              <a:chOff x="6065025" y="1897413"/>
              <a:chExt cx="704550" cy="159013"/>
            </a:xfrm>
          </p:grpSpPr>
          <p:sp>
            <p:nvSpPr>
              <p:cNvPr id="283" name="Google Shape;283;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84" name="Google Shape;284;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grpSp>
          <p:nvGrpSpPr>
            <p:cNvPr id="285" name="Google Shape;285;p17"/>
            <p:cNvGrpSpPr/>
            <p:nvPr/>
          </p:nvGrpSpPr>
          <p:grpSpPr>
            <a:xfrm>
              <a:off x="3941418" y="1614606"/>
              <a:ext cx="523622" cy="118178"/>
              <a:chOff x="6065025" y="1897413"/>
              <a:chExt cx="704550" cy="159013"/>
            </a:xfrm>
          </p:grpSpPr>
          <p:sp>
            <p:nvSpPr>
              <p:cNvPr id="286" name="Google Shape;286;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87" name="Google Shape;287;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cxnSp>
          <p:nvCxnSpPr>
            <p:cNvPr id="288" name="Google Shape;288;p17"/>
            <p:cNvCxnSpPr>
              <a:stCxn id="289" idx="0"/>
              <a:endCxn id="290" idx="0"/>
            </p:cNvCxnSpPr>
            <p:nvPr/>
          </p:nvCxnSpPr>
          <p:spPr>
            <a:xfrm rot="10800000">
              <a:off x="3999444" y="1937480"/>
              <a:ext cx="0" cy="735900"/>
            </a:xfrm>
            <a:prstGeom prst="straightConnector1">
              <a:avLst/>
            </a:prstGeom>
            <a:noFill/>
            <a:ln w="38100" cap="flat" cmpd="sng">
              <a:solidFill>
                <a:srgbClr val="000000"/>
              </a:solidFill>
              <a:prstDash val="solid"/>
              <a:round/>
              <a:headEnd type="none" w="med" len="med"/>
              <a:tailEnd type="none" w="med" len="med"/>
            </a:ln>
          </p:spPr>
        </p:cxnSp>
        <p:cxnSp>
          <p:nvCxnSpPr>
            <p:cNvPr id="291" name="Google Shape;291;p17"/>
            <p:cNvCxnSpPr>
              <a:stCxn id="292" idx="4"/>
            </p:cNvCxnSpPr>
            <p:nvPr/>
          </p:nvCxnSpPr>
          <p:spPr>
            <a:xfrm rot="10800000">
              <a:off x="4405773" y="2203280"/>
              <a:ext cx="0" cy="739800"/>
            </a:xfrm>
            <a:prstGeom prst="straightConnector1">
              <a:avLst/>
            </a:prstGeom>
            <a:noFill/>
            <a:ln w="38100" cap="flat" cmpd="sng">
              <a:solidFill>
                <a:srgbClr val="000000"/>
              </a:solidFill>
              <a:prstDash val="solid"/>
              <a:round/>
              <a:headEnd type="none" w="med" len="med"/>
              <a:tailEnd type="none" w="med" len="med"/>
            </a:ln>
          </p:spPr>
        </p:cxnSp>
        <p:sp>
          <p:nvSpPr>
            <p:cNvPr id="293" name="Google Shape;293;p17"/>
            <p:cNvSpPr/>
            <p:nvPr/>
          </p:nvSpPr>
          <p:spPr>
            <a:xfrm>
              <a:off x="3863544" y="1368263"/>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1900" b="1" kern="0">
                  <a:solidFill>
                    <a:srgbClr val="FFFFFF"/>
                  </a:solidFill>
                  <a:latin typeface="Arial"/>
                  <a:cs typeface="Arial"/>
                  <a:sym typeface="Arial"/>
                </a:rPr>
                <a:t>SA1</a:t>
              </a:r>
              <a:endParaRPr sz="1900" b="1" kern="0">
                <a:solidFill>
                  <a:srgbClr val="FFFFFF"/>
                </a:solidFill>
                <a:latin typeface="Arial"/>
                <a:cs typeface="Arial"/>
                <a:sym typeface="Arial"/>
              </a:endParaRPr>
            </a:p>
          </p:txBody>
        </p:sp>
        <p:sp>
          <p:nvSpPr>
            <p:cNvPr id="294" name="Google Shape;294;p17"/>
            <p:cNvSpPr/>
            <p:nvPr/>
          </p:nvSpPr>
          <p:spPr>
            <a:xfrm>
              <a:off x="3863544" y="3200389"/>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1900" b="1" kern="0">
                  <a:solidFill>
                    <a:srgbClr val="FFFFFF"/>
                  </a:solidFill>
                  <a:latin typeface="Arial"/>
                  <a:cs typeface="Arial"/>
                  <a:sym typeface="Arial"/>
                </a:rPr>
                <a:t>SA2</a:t>
              </a:r>
              <a:endParaRPr sz="1900" b="1" kern="0">
                <a:solidFill>
                  <a:srgbClr val="FFFFFF"/>
                </a:solidFill>
                <a:latin typeface="Arial"/>
                <a:cs typeface="Arial"/>
                <a:sym typeface="Arial"/>
              </a:endParaRPr>
            </a:p>
          </p:txBody>
        </p:sp>
        <p:sp>
          <p:nvSpPr>
            <p:cNvPr id="295" name="Google Shape;295;p17"/>
            <p:cNvSpPr txBox="1"/>
            <p:nvPr/>
          </p:nvSpPr>
          <p:spPr>
            <a:xfrm>
              <a:off x="3836604" y="2289796"/>
              <a:ext cx="324000" cy="301200"/>
            </a:xfrm>
            <a:prstGeom prst="rect">
              <a:avLst/>
            </a:prstGeom>
            <a:noFill/>
            <a:ln>
              <a:noFill/>
            </a:ln>
          </p:spPr>
          <p:txBody>
            <a:bodyPr spcFirstLastPara="1" wrap="square" lIns="91425" tIns="91425" rIns="91425" bIns="91425" anchor="ctr" anchorCtr="0">
              <a:noAutofit/>
            </a:bodyPr>
            <a:lstStyle/>
            <a:p>
              <a:pPr algn="ctr">
                <a:buClr>
                  <a:srgbClr val="000000"/>
                </a:buClr>
              </a:pPr>
              <a:r>
                <a:rPr lang="en" sz="2400" b="1" kern="0">
                  <a:solidFill>
                    <a:srgbClr val="000000"/>
                  </a:solidFill>
                  <a:latin typeface="Times New Roman"/>
                  <a:ea typeface="Times New Roman"/>
                  <a:cs typeface="Times New Roman"/>
                  <a:sym typeface="Times New Roman"/>
                </a:rPr>
                <a:t>A</a:t>
              </a:r>
              <a:endParaRPr sz="2400" b="1" kern="0">
                <a:solidFill>
                  <a:srgbClr val="000000"/>
                </a:solidFill>
                <a:latin typeface="Times New Roman"/>
                <a:ea typeface="Times New Roman"/>
                <a:cs typeface="Times New Roman"/>
                <a:sym typeface="Times New Roman"/>
              </a:endParaRPr>
            </a:p>
          </p:txBody>
        </p:sp>
        <p:sp>
          <p:nvSpPr>
            <p:cNvPr id="296" name="Google Shape;296;p17"/>
            <p:cNvSpPr txBox="1"/>
            <p:nvPr/>
          </p:nvSpPr>
          <p:spPr>
            <a:xfrm>
              <a:off x="4247430" y="2289805"/>
              <a:ext cx="324000" cy="301200"/>
            </a:xfrm>
            <a:prstGeom prst="rect">
              <a:avLst/>
            </a:prstGeom>
            <a:noFill/>
            <a:ln>
              <a:noFill/>
            </a:ln>
          </p:spPr>
          <p:txBody>
            <a:bodyPr spcFirstLastPara="1" wrap="square" lIns="91425" tIns="91425" rIns="91425" bIns="91425" anchor="ctr" anchorCtr="0">
              <a:noAutofit/>
            </a:bodyPr>
            <a:lstStyle/>
            <a:p>
              <a:pPr algn="ctr">
                <a:buClr>
                  <a:srgbClr val="000000"/>
                </a:buClr>
              </a:pPr>
              <a:r>
                <a:rPr lang="en" sz="2400" b="1" kern="0">
                  <a:solidFill>
                    <a:srgbClr val="000000"/>
                  </a:solidFill>
                  <a:latin typeface="Times New Roman"/>
                  <a:ea typeface="Times New Roman"/>
                  <a:cs typeface="Times New Roman"/>
                  <a:sym typeface="Times New Roman"/>
                </a:rPr>
                <a:t>B</a:t>
              </a:r>
              <a:endParaRPr sz="2400" b="1" kern="0">
                <a:solidFill>
                  <a:srgbClr val="000000"/>
                </a:solidFill>
                <a:latin typeface="Times New Roman"/>
                <a:ea typeface="Times New Roman"/>
                <a:cs typeface="Times New Roman"/>
                <a:sym typeface="Times New Roman"/>
              </a:endParaRPr>
            </a:p>
          </p:txBody>
        </p:sp>
        <p:cxnSp>
          <p:nvCxnSpPr>
            <p:cNvPr id="297" name="Google Shape;297;p17"/>
            <p:cNvCxnSpPr/>
            <p:nvPr/>
          </p:nvCxnSpPr>
          <p:spPr>
            <a:xfrm>
              <a:off x="3627271" y="2440365"/>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8" name="Google Shape;298;p17"/>
            <p:cNvCxnSpPr/>
            <p:nvPr/>
          </p:nvCxnSpPr>
          <p:spPr>
            <a:xfrm>
              <a:off x="3627271" y="2808336"/>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9" name="Google Shape;299;p17"/>
            <p:cNvCxnSpPr/>
            <p:nvPr/>
          </p:nvCxnSpPr>
          <p:spPr>
            <a:xfrm>
              <a:off x="3627271" y="2072464"/>
              <a:ext cx="1132800" cy="0"/>
            </a:xfrm>
            <a:prstGeom prst="straightConnector1">
              <a:avLst/>
            </a:prstGeom>
            <a:noFill/>
            <a:ln w="38100" cap="flat" cmpd="sng">
              <a:solidFill>
                <a:srgbClr val="000000"/>
              </a:solidFill>
              <a:prstDash val="solid"/>
              <a:round/>
              <a:headEnd type="none" w="med" len="med"/>
              <a:tailEnd type="none" w="med" len="med"/>
            </a:ln>
          </p:spPr>
        </p:cxnSp>
        <p:sp>
          <p:nvSpPr>
            <p:cNvPr id="300" name="Google Shape;300;p17"/>
            <p:cNvSpPr/>
            <p:nvPr/>
          </p:nvSpPr>
          <p:spPr>
            <a:xfrm>
              <a:off x="4269873"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92" name="Google Shape;292;p17"/>
            <p:cNvSpPr/>
            <p:nvPr/>
          </p:nvSpPr>
          <p:spPr>
            <a:xfrm>
              <a:off x="4269873"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01" name="Google Shape;301;p17"/>
            <p:cNvSpPr/>
            <p:nvPr/>
          </p:nvSpPr>
          <p:spPr>
            <a:xfrm>
              <a:off x="4269873"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90" name="Google Shape;290;p17"/>
            <p:cNvSpPr/>
            <p:nvPr/>
          </p:nvSpPr>
          <p:spPr>
            <a:xfrm>
              <a:off x="3863544"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89" name="Google Shape;289;p17"/>
            <p:cNvSpPr/>
            <p:nvPr/>
          </p:nvSpPr>
          <p:spPr>
            <a:xfrm>
              <a:off x="3863544"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02" name="Google Shape;302;p17"/>
            <p:cNvSpPr/>
            <p:nvPr/>
          </p:nvSpPr>
          <p:spPr>
            <a:xfrm>
              <a:off x="3863544"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grpSp>
          <p:nvGrpSpPr>
            <p:cNvPr id="303" name="Google Shape;303;p17"/>
            <p:cNvGrpSpPr/>
            <p:nvPr/>
          </p:nvGrpSpPr>
          <p:grpSpPr>
            <a:xfrm>
              <a:off x="3835753" y="2289841"/>
              <a:ext cx="734802" cy="301228"/>
              <a:chOff x="3496600" y="2825900"/>
              <a:chExt cx="988700" cy="405313"/>
            </a:xfrm>
          </p:grpSpPr>
          <p:grpSp>
            <p:nvGrpSpPr>
              <p:cNvPr id="304" name="Google Shape;304;p17"/>
              <p:cNvGrpSpPr/>
              <p:nvPr/>
            </p:nvGrpSpPr>
            <p:grpSpPr>
              <a:xfrm>
                <a:off x="3539500" y="2847046"/>
                <a:ext cx="912450" cy="363000"/>
                <a:chOff x="4225300" y="2237446"/>
                <a:chExt cx="912450" cy="363000"/>
              </a:xfrm>
            </p:grpSpPr>
            <p:sp>
              <p:nvSpPr>
                <p:cNvPr id="305" name="Google Shape;305;p17"/>
                <p:cNvSpPr/>
                <p:nvPr/>
              </p:nvSpPr>
              <p:spPr>
                <a:xfrm>
                  <a:off x="477205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06" name="Google Shape;306;p17"/>
                <p:cNvSpPr/>
                <p:nvPr/>
              </p:nvSpPr>
              <p:spPr>
                <a:xfrm>
                  <a:off x="422530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cxnSp>
              <p:nvCxnSpPr>
                <p:cNvPr id="307" name="Google Shape;307;p17"/>
                <p:cNvCxnSpPr/>
                <p:nvPr/>
              </p:nvCxnSpPr>
              <p:spPr>
                <a:xfrm>
                  <a:off x="4862463" y="2307000"/>
                  <a:ext cx="154500" cy="0"/>
                </a:xfrm>
                <a:prstGeom prst="straightConnector1">
                  <a:avLst/>
                </a:prstGeom>
                <a:noFill/>
                <a:ln w="28575" cap="flat" cmpd="sng">
                  <a:solidFill>
                    <a:srgbClr val="000000"/>
                  </a:solidFill>
                  <a:prstDash val="solid"/>
                  <a:round/>
                  <a:headEnd type="none" w="med" len="med"/>
                  <a:tailEnd type="none" w="med" len="med"/>
                </a:ln>
              </p:spPr>
            </p:cxnSp>
          </p:grpSp>
          <p:grpSp>
            <p:nvGrpSpPr>
              <p:cNvPr id="308" name="Google Shape;308;p17"/>
              <p:cNvGrpSpPr/>
              <p:nvPr/>
            </p:nvGrpSpPr>
            <p:grpSpPr>
              <a:xfrm>
                <a:off x="3496600" y="2825900"/>
                <a:ext cx="988700" cy="405313"/>
                <a:chOff x="6382400" y="1849612"/>
                <a:chExt cx="988700" cy="405313"/>
              </a:xfrm>
            </p:grpSpPr>
            <p:sp>
              <p:nvSpPr>
                <p:cNvPr id="309" name="Google Shape;309;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algn="ctr">
                    <a:buClr>
                      <a:srgbClr val="000000"/>
                    </a:buClr>
                  </a:pPr>
                  <a:r>
                    <a:rPr lang="en" b="1" kern="0">
                      <a:solidFill>
                        <a:srgbClr val="000000"/>
                      </a:solidFill>
                      <a:latin typeface="Times New Roman"/>
                      <a:ea typeface="Times New Roman"/>
                      <a:cs typeface="Times New Roman"/>
                      <a:sym typeface="Times New Roman"/>
                    </a:rPr>
                    <a:t>A</a:t>
                  </a:r>
                  <a:endParaRPr b="1" kern="0">
                    <a:solidFill>
                      <a:srgbClr val="000000"/>
                    </a:solidFill>
                    <a:latin typeface="Times New Roman"/>
                    <a:ea typeface="Times New Roman"/>
                    <a:cs typeface="Times New Roman"/>
                    <a:sym typeface="Times New Roman"/>
                  </a:endParaRPr>
                </a:p>
              </p:txBody>
            </p:sp>
            <p:sp>
              <p:nvSpPr>
                <p:cNvPr id="310" name="Google Shape;310;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algn="ctr">
                    <a:buClr>
                      <a:srgbClr val="000000"/>
                    </a:buClr>
                  </a:pPr>
                  <a:r>
                    <a:rPr lang="en" b="1" kern="0">
                      <a:solidFill>
                        <a:srgbClr val="000000"/>
                      </a:solidFill>
                      <a:latin typeface="Times New Roman"/>
                      <a:ea typeface="Times New Roman"/>
                      <a:cs typeface="Times New Roman"/>
                      <a:sym typeface="Times New Roman"/>
                    </a:rPr>
                    <a:t>A</a:t>
                  </a:r>
                  <a:endParaRPr b="1" kern="0">
                    <a:solidFill>
                      <a:srgbClr val="000000"/>
                    </a:solidFill>
                    <a:latin typeface="Times New Roman"/>
                    <a:ea typeface="Times New Roman"/>
                    <a:cs typeface="Times New Roman"/>
                    <a:sym typeface="Times New Roman"/>
                  </a:endParaRPr>
                </a:p>
              </p:txBody>
            </p:sp>
          </p:grpSp>
        </p:grpSp>
      </p:grpSp>
      <p:grpSp>
        <p:nvGrpSpPr>
          <p:cNvPr id="311" name="Google Shape;311;p17"/>
          <p:cNvGrpSpPr/>
          <p:nvPr/>
        </p:nvGrpSpPr>
        <p:grpSpPr>
          <a:xfrm rot="10800000">
            <a:off x="6336338" y="3134364"/>
            <a:ext cx="1052680" cy="436865"/>
            <a:chOff x="6225246" y="1622275"/>
            <a:chExt cx="1314207" cy="545400"/>
          </a:xfrm>
        </p:grpSpPr>
        <p:cxnSp>
          <p:nvCxnSpPr>
            <p:cNvPr id="312" name="Google Shape;312;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13" name="Google Shape;313;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grpSp>
        <p:nvGrpSpPr>
          <p:cNvPr id="314" name="Google Shape;314;p17"/>
          <p:cNvGrpSpPr/>
          <p:nvPr/>
        </p:nvGrpSpPr>
        <p:grpSpPr>
          <a:xfrm>
            <a:off x="4904412" y="2758670"/>
            <a:ext cx="2399837" cy="667462"/>
            <a:chOff x="4904411" y="1977620"/>
            <a:chExt cx="2399837" cy="667462"/>
          </a:xfrm>
        </p:grpSpPr>
        <p:grpSp>
          <p:nvGrpSpPr>
            <p:cNvPr id="315" name="Google Shape;315;p17"/>
            <p:cNvGrpSpPr/>
            <p:nvPr/>
          </p:nvGrpSpPr>
          <p:grpSpPr>
            <a:xfrm>
              <a:off x="4904411" y="1977620"/>
              <a:ext cx="1417049" cy="531063"/>
              <a:chOff x="4337036" y="1424428"/>
              <a:chExt cx="1769100" cy="663000"/>
            </a:xfrm>
          </p:grpSpPr>
          <p:sp>
            <p:nvSpPr>
              <p:cNvPr id="316" name="Google Shape;316;p17"/>
              <p:cNvSpPr txBox="1"/>
              <p:nvPr/>
            </p:nvSpPr>
            <p:spPr>
              <a:xfrm>
                <a:off x="4337036" y="1424428"/>
                <a:ext cx="1124400" cy="663000"/>
              </a:xfrm>
              <a:prstGeom prst="rect">
                <a:avLst/>
              </a:prstGeom>
              <a:noFill/>
              <a:ln>
                <a:noFill/>
              </a:ln>
            </p:spPr>
            <p:txBody>
              <a:bodyPr spcFirstLastPara="1" wrap="square" lIns="91425" tIns="91425" rIns="91425" bIns="91425" anchor="t" anchorCtr="0">
                <a:noAutofit/>
              </a:bodyPr>
              <a:lstStyle/>
              <a:p>
                <a:pPr algn="ctr">
                  <a:buClr>
                    <a:srgbClr val="000000"/>
                  </a:buClr>
                </a:pPr>
                <a:r>
                  <a:rPr lang="en" sz="1400" b="1" kern="0">
                    <a:solidFill>
                      <a:srgbClr val="1C4587"/>
                    </a:solidFill>
                    <a:latin typeface="Cambria"/>
                    <a:ea typeface="Cambria"/>
                    <a:cs typeface="Cambria"/>
                    <a:sym typeface="Cambria"/>
                  </a:rPr>
                  <a:t>coupled cells</a:t>
                </a:r>
                <a:endParaRPr sz="1400" b="1" kern="0">
                  <a:solidFill>
                    <a:srgbClr val="1C4587"/>
                  </a:solidFill>
                  <a:latin typeface="Cambria"/>
                  <a:ea typeface="Cambria"/>
                  <a:cs typeface="Cambria"/>
                  <a:sym typeface="Cambria"/>
                </a:endParaRPr>
              </a:p>
            </p:txBody>
          </p:sp>
          <p:cxnSp>
            <p:nvCxnSpPr>
              <p:cNvPr id="317" name="Google Shape;317;p17"/>
              <p:cNvCxnSpPr>
                <a:stCxn id="316" idx="3"/>
              </p:cNvCxnSpPr>
              <p:nvPr/>
            </p:nvCxnSpPr>
            <p:spPr>
              <a:xfrm>
                <a:off x="5461436" y="1755928"/>
                <a:ext cx="644700" cy="178800"/>
              </a:xfrm>
              <a:prstGeom prst="straightConnector1">
                <a:avLst/>
              </a:prstGeom>
              <a:noFill/>
              <a:ln w="28575" cap="flat" cmpd="sng">
                <a:solidFill>
                  <a:srgbClr val="1C4587"/>
                </a:solidFill>
                <a:prstDash val="solid"/>
                <a:round/>
                <a:headEnd type="none" w="med" len="med"/>
                <a:tailEnd type="stealth" w="med" len="med"/>
              </a:ln>
            </p:spPr>
          </p:cxnSp>
        </p:grpSp>
        <p:sp>
          <p:nvSpPr>
            <p:cNvPr id="318" name="Google Shape;318;p17"/>
            <p:cNvSpPr/>
            <p:nvPr/>
          </p:nvSpPr>
          <p:spPr>
            <a:xfrm>
              <a:off x="6403648" y="2281482"/>
              <a:ext cx="900600" cy="363600"/>
            </a:xfrm>
            <a:prstGeom prst="roundRect">
              <a:avLst>
                <a:gd name="adj" fmla="val 45572"/>
              </a:avLst>
            </a:prstGeom>
            <a:noFill/>
            <a:ln w="38100" cap="flat" cmpd="sng">
              <a:solidFill>
                <a:srgbClr val="1C4587"/>
              </a:solidFill>
              <a:prstDash val="dash"/>
              <a:round/>
              <a:headEnd type="none" w="sm" len="sm"/>
              <a:tailEnd type="none" w="sm" len="sm"/>
            </a:ln>
          </p:spPr>
          <p:txBody>
            <a:bodyPr spcFirstLastPara="1" wrap="square" lIns="91425" tIns="91425" rIns="91425" bIns="91425" anchor="ctr" anchorCtr="0">
              <a:noAutofit/>
            </a:bodyPr>
            <a:lstStyle/>
            <a:p>
              <a:pPr>
                <a:buClr>
                  <a:srgbClr val="000000"/>
                </a:buClr>
              </a:pPr>
              <a:endParaRPr sz="1100" kern="0">
                <a:solidFill>
                  <a:srgbClr val="000000"/>
                </a:solidFill>
                <a:latin typeface="Arial"/>
                <a:cs typeface="Arial"/>
                <a:sym typeface="Arial"/>
              </a:endParaRPr>
            </a:p>
          </p:txBody>
        </p:sp>
      </p:grpSp>
      <p:grpSp>
        <p:nvGrpSpPr>
          <p:cNvPr id="319" name="Google Shape;319;p17"/>
          <p:cNvGrpSpPr/>
          <p:nvPr/>
        </p:nvGrpSpPr>
        <p:grpSpPr>
          <a:xfrm>
            <a:off x="6488453" y="2088783"/>
            <a:ext cx="730993" cy="2311102"/>
            <a:chOff x="6342450" y="762017"/>
            <a:chExt cx="912600" cy="2885271"/>
          </a:xfrm>
        </p:grpSpPr>
        <p:sp>
          <p:nvSpPr>
            <p:cNvPr id="320" name="Google Shape;320;p17"/>
            <p:cNvSpPr/>
            <p:nvPr/>
          </p:nvSpPr>
          <p:spPr>
            <a:xfrm>
              <a:off x="6342450" y="762017"/>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2000" b="1" kern="0">
                  <a:solidFill>
                    <a:srgbClr val="FFFFFF"/>
                  </a:solidFill>
                  <a:latin typeface="Arial"/>
                  <a:cs typeface="Arial"/>
                  <a:sym typeface="Arial"/>
                </a:rPr>
                <a:t>SA</a:t>
              </a:r>
              <a:endParaRPr sz="2000" b="1" kern="0">
                <a:solidFill>
                  <a:srgbClr val="FFFFFF"/>
                </a:solidFill>
                <a:latin typeface="Arial"/>
                <a:cs typeface="Arial"/>
                <a:sym typeface="Arial"/>
              </a:endParaRPr>
            </a:p>
          </p:txBody>
        </p:sp>
        <p:sp>
          <p:nvSpPr>
            <p:cNvPr id="321" name="Google Shape;321;p17"/>
            <p:cNvSpPr/>
            <p:nvPr/>
          </p:nvSpPr>
          <p:spPr>
            <a:xfrm>
              <a:off x="6342450" y="3227288"/>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2000" b="1" kern="0">
                  <a:solidFill>
                    <a:srgbClr val="FFFFFF"/>
                  </a:solidFill>
                  <a:latin typeface="Arial"/>
                  <a:cs typeface="Arial"/>
                  <a:sym typeface="Arial"/>
                </a:rPr>
                <a:t>SA</a:t>
              </a:r>
              <a:endParaRPr sz="2000" b="1" kern="0">
                <a:solidFill>
                  <a:srgbClr val="FFFFFF"/>
                </a:solidFill>
                <a:latin typeface="Arial"/>
                <a:cs typeface="Arial"/>
                <a:sym typeface="Arial"/>
              </a:endParaRPr>
            </a:p>
          </p:txBody>
        </p:sp>
      </p:grpSp>
      <p:grpSp>
        <p:nvGrpSpPr>
          <p:cNvPr id="322" name="Google Shape;322;p17"/>
          <p:cNvGrpSpPr/>
          <p:nvPr/>
        </p:nvGrpSpPr>
        <p:grpSpPr>
          <a:xfrm>
            <a:off x="6336338" y="2915939"/>
            <a:ext cx="1052680" cy="436865"/>
            <a:chOff x="6225246" y="1622275"/>
            <a:chExt cx="1314207" cy="545400"/>
          </a:xfrm>
        </p:grpSpPr>
        <p:cxnSp>
          <p:nvCxnSpPr>
            <p:cNvPr id="323" name="Google Shape;323;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24" name="Google Shape;324;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spTree>
    <p:extLst>
      <p:ext uri="{BB962C8B-B14F-4D97-AF65-F5344CB8AC3E}">
        <p14:creationId xmlns:p14="http://schemas.microsoft.com/office/powerpoint/2010/main" val="143659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1000"/>
                                        <p:tgtEl>
                                          <p:spTgt spid="19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1000"/>
                                        <p:tgtEl>
                                          <p:spTgt spid="2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1000"/>
                                        <p:tgtEl>
                                          <p:spTgt spid="24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55"/>
                                        </p:tgtEl>
                                        <p:attrNameLst>
                                          <p:attrName>style.visibility</p:attrName>
                                        </p:attrNameLst>
                                      </p:cBhvr>
                                      <p:to>
                                        <p:strVal val="visible"/>
                                      </p:to>
                                    </p:set>
                                    <p:animEffect transition="in" filter="fade">
                                      <p:cBhvr>
                                        <p:cTn id="29" dur="1000"/>
                                        <p:tgtEl>
                                          <p:spTgt spid="2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4"/>
                                        </p:tgtEl>
                                        <p:attrNameLst>
                                          <p:attrName>style.visibility</p:attrName>
                                        </p:attrNameLst>
                                      </p:cBhvr>
                                      <p:to>
                                        <p:strVal val="visible"/>
                                      </p:to>
                                    </p:set>
                                    <p:animEffect transition="in" filter="fade">
                                      <p:cBhvr>
                                        <p:cTn id="34" dur="1000"/>
                                        <p:tgtEl>
                                          <p:spTgt spid="314"/>
                                        </p:tgtEl>
                                      </p:cBhvr>
                                    </p:animEffect>
                                  </p:childTnLst>
                                </p:cTn>
                              </p:par>
                              <p:par>
                                <p:cTn id="35" presetID="10"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animEffect transition="in" filter="fade">
                                      <p:cBhvr>
                                        <p:cTn id="37" dur="1000"/>
                                        <p:tgtEl>
                                          <p:spTgt spid="3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9"/>
                                        </p:tgtEl>
                                        <p:attrNameLst>
                                          <p:attrName>style.visibility</p:attrName>
                                        </p:attrNameLst>
                                      </p:cBhvr>
                                      <p:to>
                                        <p:strVal val="visible"/>
                                      </p:to>
                                    </p:set>
                                    <p:animEffect transition="in" filter="fade">
                                      <p:cBhvr>
                                        <p:cTn id="42" dur="1000"/>
                                        <p:tgtEl>
                                          <p:spTgt spid="319"/>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44"/>
                                        </p:tgtEl>
                                        <p:attrNameLst>
                                          <p:attrName>style.visibility</p:attrName>
                                        </p:attrNameLst>
                                      </p:cBhvr>
                                      <p:to>
                                        <p:strVal val="visible"/>
                                      </p:to>
                                    </p:set>
                                    <p:animEffect transition="in" filter="fade">
                                      <p:cBhvr>
                                        <p:cTn id="46" dur="1000"/>
                                        <p:tgtEl>
                                          <p:spTgt spid="244"/>
                                        </p:tgtEl>
                                      </p:cBhvr>
                                    </p:animEffect>
                                  </p:childTnLst>
                                </p:cTn>
                              </p:par>
                              <p:par>
                                <p:cTn id="47" presetID="10" presetClass="entr" presetSubtype="0" fill="hold" nodeType="withEffect">
                                  <p:stCondLst>
                                    <p:cond delay="0"/>
                                  </p:stCondLst>
                                  <p:childTnLst>
                                    <p:set>
                                      <p:cBhvr>
                                        <p:cTn id="48" dur="1" fill="hold">
                                          <p:stCondLst>
                                            <p:cond delay="0"/>
                                          </p:stCondLst>
                                        </p:cTn>
                                        <p:tgtEl>
                                          <p:spTgt spid="322"/>
                                        </p:tgtEl>
                                        <p:attrNameLst>
                                          <p:attrName>style.visibility</p:attrName>
                                        </p:attrNameLst>
                                      </p:cBhvr>
                                      <p:to>
                                        <p:strVal val="visible"/>
                                      </p:to>
                                    </p:set>
                                    <p:animEffect transition="in" filter="fade">
                                      <p:cBhvr>
                                        <p:cTn id="49" dur="1200"/>
                                        <p:tgtEl>
                                          <p:spTgt spid="3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9"/>
                                        </p:tgtEl>
                                        <p:attrNameLst>
                                          <p:attrName>style.visibility</p:attrName>
                                        </p:attrNameLst>
                                      </p:cBhvr>
                                      <p:to>
                                        <p:strVal val="visible"/>
                                      </p:to>
                                    </p:set>
                                    <p:animEffect transition="in" filter="fade">
                                      <p:cBhvr>
                                        <p:cTn id="54"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30" name="Google Shape;330;p18"/>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a:buClr>
                <a:srgbClr val="000000"/>
              </a:buClr>
            </a:pPr>
            <a:fld id="{00000000-1234-1234-1234-123412341234}" type="slidenum">
              <a:rPr lang="en" kern="0">
                <a:solidFill>
                  <a:srgbClr val="595959"/>
                </a:solidFill>
                <a:latin typeface="Arial"/>
                <a:cs typeface="Arial"/>
                <a:sym typeface="Arial"/>
              </a:rPr>
              <a:pPr>
                <a:buClr>
                  <a:srgbClr val="000000"/>
                </a:buClr>
              </a:pPr>
              <a:t>277</a:t>
            </a:fld>
            <a:endParaRPr kern="0">
              <a:solidFill>
                <a:srgbClr val="595959"/>
              </a:solidFill>
              <a:latin typeface="Arial"/>
              <a:cs typeface="Arial"/>
              <a:sym typeface="Arial"/>
            </a:endParaRPr>
          </a:p>
        </p:txBody>
      </p:sp>
      <p:pic>
        <p:nvPicPr>
          <p:cNvPr id="331" name="Google Shape;331;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332" name="Google Shape;332;p18"/>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a:buClr>
                <a:srgbClr val="000000"/>
              </a:buClr>
            </a:pPr>
            <a:r>
              <a:rPr lang="en" sz="2300" b="1" kern="0">
                <a:solidFill>
                  <a:srgbClr val="F3F3F3"/>
                </a:solidFill>
                <a:latin typeface="Cambria"/>
                <a:ea typeface="Cambria"/>
                <a:cs typeface="Cambria"/>
                <a:sym typeface="Cambria"/>
              </a:rPr>
              <a:t>Key Results</a:t>
            </a:r>
            <a:endParaRPr sz="2300" b="1" kern="0">
              <a:solidFill>
                <a:srgbClr val="F3F3F3"/>
              </a:solidFill>
              <a:latin typeface="Cambria"/>
              <a:ea typeface="Cambria"/>
              <a:cs typeface="Cambria"/>
              <a:sym typeface="Cambria"/>
            </a:endParaRPr>
          </a:p>
        </p:txBody>
      </p:sp>
      <p:sp>
        <p:nvSpPr>
          <p:cNvPr id="333" name="Google Shape;333;p18"/>
          <p:cNvSpPr txBox="1"/>
          <p:nvPr/>
        </p:nvSpPr>
        <p:spPr>
          <a:xfrm>
            <a:off x="0" y="1341138"/>
            <a:ext cx="4766700" cy="2409300"/>
          </a:xfrm>
          <a:prstGeom prst="rect">
            <a:avLst/>
          </a:prstGeom>
          <a:noFill/>
          <a:ln>
            <a:noFill/>
          </a:ln>
        </p:spPr>
        <p:txBody>
          <a:bodyPr spcFirstLastPara="1" wrap="square" lIns="91425" tIns="45700" rIns="91425" bIns="45700" anchor="ctr" anchorCtr="0">
            <a:noAutofit/>
          </a:bodyPr>
          <a:lstStyle/>
          <a:p>
            <a:pPr marL="342900" indent="-228600">
              <a:lnSpc>
                <a:spcPct val="150000"/>
              </a:lnSpc>
              <a:buClr>
                <a:srgbClr val="000000"/>
              </a:buClr>
              <a:buSzPts val="1800"/>
              <a:buFont typeface="Arial"/>
              <a:buChar char="●"/>
            </a:pPr>
            <a:r>
              <a:rPr lang="en" b="1" u="sng" kern="0">
                <a:solidFill>
                  <a:srgbClr val="000000"/>
                </a:solidFill>
                <a:latin typeface="Cambria"/>
                <a:ea typeface="Cambria"/>
                <a:cs typeface="Cambria"/>
                <a:sym typeface="Cambria"/>
              </a:rPr>
              <a:t>DRAM Latency Reduction</a:t>
            </a:r>
            <a:r>
              <a:rPr lang="en" kern="0">
                <a:solidFill>
                  <a:srgbClr val="000000"/>
                </a:solidFill>
                <a:latin typeface="Cambria"/>
                <a:ea typeface="Cambria"/>
                <a:cs typeface="Cambria"/>
                <a:sym typeface="Cambria"/>
              </a:rPr>
              <a:t>:</a:t>
            </a:r>
            <a:r>
              <a:rPr lang="en" kern="0">
                <a:solidFill>
                  <a:srgbClr val="38761D"/>
                </a:solidFill>
                <a:latin typeface="Cambria"/>
                <a:ea typeface="Cambria"/>
                <a:cs typeface="Cambria"/>
                <a:sym typeface="Cambria"/>
              </a:rPr>
              <a:t> </a:t>
            </a:r>
            <a:endParaRPr kern="0">
              <a:solidFill>
                <a:srgbClr val="38761D"/>
              </a:solidFill>
              <a:latin typeface="Cambria"/>
              <a:ea typeface="Cambria"/>
              <a:cs typeface="Cambria"/>
              <a:sym typeface="Cambria"/>
            </a:endParaRPr>
          </a:p>
          <a:p>
            <a:pPr marL="628650" lvl="1" indent="-342900">
              <a:lnSpc>
                <a:spcPct val="115000"/>
              </a:lnSpc>
              <a:buClr>
                <a:srgbClr val="000000"/>
              </a:buClr>
              <a:buSzPts val="1800"/>
              <a:buFont typeface="Cambria"/>
              <a:buChar char="○"/>
            </a:pPr>
            <a:r>
              <a:rPr lang="en" kern="0">
                <a:solidFill>
                  <a:srgbClr val="000000"/>
                </a:solidFill>
                <a:latin typeface="Cambria"/>
                <a:ea typeface="Cambria"/>
                <a:cs typeface="Cambria"/>
                <a:sym typeface="Cambria"/>
              </a:rPr>
              <a:t>Activation latency (</a:t>
            </a:r>
            <a:r>
              <a:rPr lang="en" b="1" kern="0">
                <a:solidFill>
                  <a:srgbClr val="000000"/>
                </a:solidFill>
                <a:latin typeface="Cambria"/>
                <a:ea typeface="Cambria"/>
                <a:cs typeface="Cambria"/>
                <a:sym typeface="Cambria"/>
              </a:rPr>
              <a:t>tRCD</a:t>
            </a:r>
            <a:r>
              <a:rPr lang="en" kern="0">
                <a:solidFill>
                  <a:srgbClr val="000000"/>
                </a:solidFill>
                <a:latin typeface="Cambria"/>
                <a:ea typeface="Cambria"/>
                <a:cs typeface="Cambria"/>
                <a:sym typeface="Cambria"/>
              </a:rPr>
              <a:t>) by </a:t>
            </a:r>
            <a:r>
              <a:rPr lang="en" b="1" kern="0">
                <a:solidFill>
                  <a:srgbClr val="980000"/>
                </a:solidFill>
                <a:latin typeface="Cambria"/>
                <a:ea typeface="Cambria"/>
                <a:cs typeface="Cambria"/>
                <a:sym typeface="Cambria"/>
              </a:rPr>
              <a:t>60.1%</a:t>
            </a:r>
            <a:endParaRPr b="1" kern="0">
              <a:solidFill>
                <a:srgbClr val="980000"/>
              </a:solidFill>
              <a:latin typeface="Cambria"/>
              <a:ea typeface="Cambria"/>
              <a:cs typeface="Cambria"/>
              <a:sym typeface="Cambria"/>
            </a:endParaRPr>
          </a:p>
          <a:p>
            <a:pPr marL="628650" lvl="1" indent="-342900">
              <a:lnSpc>
                <a:spcPct val="115000"/>
              </a:lnSpc>
              <a:buClr>
                <a:srgbClr val="000000"/>
              </a:buClr>
              <a:buSzPts val="1800"/>
              <a:buFont typeface="Cambria"/>
              <a:buChar char="○"/>
            </a:pPr>
            <a:r>
              <a:rPr lang="en" kern="0">
                <a:solidFill>
                  <a:srgbClr val="000000"/>
                </a:solidFill>
                <a:latin typeface="Cambria"/>
                <a:ea typeface="Cambria"/>
                <a:cs typeface="Cambria"/>
                <a:sym typeface="Cambria"/>
              </a:rPr>
              <a:t>Restoration latency (</a:t>
            </a:r>
            <a:r>
              <a:rPr lang="en" b="1" kern="0">
                <a:solidFill>
                  <a:srgbClr val="000000"/>
                </a:solidFill>
                <a:latin typeface="Cambria"/>
                <a:ea typeface="Cambria"/>
                <a:cs typeface="Cambria"/>
                <a:sym typeface="Cambria"/>
              </a:rPr>
              <a:t>tRAS</a:t>
            </a:r>
            <a:r>
              <a:rPr lang="en" kern="0">
                <a:solidFill>
                  <a:srgbClr val="000000"/>
                </a:solidFill>
                <a:latin typeface="Cambria"/>
                <a:ea typeface="Cambria"/>
                <a:cs typeface="Cambria"/>
                <a:sym typeface="Cambria"/>
              </a:rPr>
              <a:t>) by </a:t>
            </a:r>
            <a:r>
              <a:rPr lang="en" b="1" kern="0">
                <a:solidFill>
                  <a:srgbClr val="980000"/>
                </a:solidFill>
                <a:latin typeface="Cambria"/>
                <a:ea typeface="Cambria"/>
                <a:cs typeface="Cambria"/>
                <a:sym typeface="Cambria"/>
              </a:rPr>
              <a:t>64.2%</a:t>
            </a:r>
            <a:endParaRPr b="1" kern="0">
              <a:solidFill>
                <a:srgbClr val="980000"/>
              </a:solidFill>
              <a:latin typeface="Cambria"/>
              <a:ea typeface="Cambria"/>
              <a:cs typeface="Cambria"/>
              <a:sym typeface="Cambria"/>
            </a:endParaRPr>
          </a:p>
          <a:p>
            <a:pPr marL="628650" lvl="1" indent="-342900">
              <a:lnSpc>
                <a:spcPct val="115000"/>
              </a:lnSpc>
              <a:buClr>
                <a:srgbClr val="000000"/>
              </a:buClr>
              <a:buSzPts val="1800"/>
              <a:buFont typeface="Cambria"/>
              <a:buChar char="○"/>
            </a:pPr>
            <a:r>
              <a:rPr lang="en" kern="0">
                <a:solidFill>
                  <a:srgbClr val="000000"/>
                </a:solidFill>
                <a:latin typeface="Cambria"/>
                <a:ea typeface="Cambria"/>
                <a:cs typeface="Cambria"/>
                <a:sym typeface="Cambria"/>
              </a:rPr>
              <a:t>Precharge latency (</a:t>
            </a:r>
            <a:r>
              <a:rPr lang="en" b="1" kern="0">
                <a:solidFill>
                  <a:srgbClr val="000000"/>
                </a:solidFill>
                <a:latin typeface="Cambria"/>
                <a:ea typeface="Cambria"/>
                <a:cs typeface="Cambria"/>
                <a:sym typeface="Cambria"/>
              </a:rPr>
              <a:t>tRP</a:t>
            </a:r>
            <a:r>
              <a:rPr lang="en" kern="0">
                <a:solidFill>
                  <a:srgbClr val="000000"/>
                </a:solidFill>
                <a:latin typeface="Cambria"/>
                <a:ea typeface="Cambria"/>
                <a:cs typeface="Cambria"/>
                <a:sym typeface="Cambria"/>
              </a:rPr>
              <a:t>) by </a:t>
            </a:r>
            <a:r>
              <a:rPr lang="en" b="1" kern="0">
                <a:solidFill>
                  <a:srgbClr val="980000"/>
                </a:solidFill>
                <a:latin typeface="Cambria"/>
                <a:ea typeface="Cambria"/>
                <a:cs typeface="Cambria"/>
                <a:sym typeface="Cambria"/>
              </a:rPr>
              <a:t>46.4%</a:t>
            </a:r>
            <a:endParaRPr b="1" kern="0">
              <a:solidFill>
                <a:srgbClr val="980000"/>
              </a:solidFill>
              <a:latin typeface="Cambria"/>
              <a:ea typeface="Cambria"/>
              <a:cs typeface="Cambria"/>
              <a:sym typeface="Cambria"/>
            </a:endParaRPr>
          </a:p>
          <a:p>
            <a:pPr marL="628650" lvl="1" indent="-342900">
              <a:lnSpc>
                <a:spcPct val="115000"/>
              </a:lnSpc>
              <a:buClr>
                <a:srgbClr val="000000"/>
              </a:buClr>
              <a:buSzPts val="1800"/>
              <a:buFont typeface="Cambria"/>
              <a:buChar char="○"/>
            </a:pPr>
            <a:r>
              <a:rPr lang="en" kern="0">
                <a:solidFill>
                  <a:srgbClr val="000000"/>
                </a:solidFill>
                <a:latin typeface="Cambria"/>
                <a:ea typeface="Cambria"/>
                <a:cs typeface="Cambria"/>
                <a:sym typeface="Cambria"/>
              </a:rPr>
              <a:t>Write-recovery latency (</a:t>
            </a:r>
            <a:r>
              <a:rPr lang="en" b="1" kern="0">
                <a:solidFill>
                  <a:srgbClr val="000000"/>
                </a:solidFill>
                <a:latin typeface="Cambria"/>
                <a:ea typeface="Cambria"/>
                <a:cs typeface="Cambria"/>
                <a:sym typeface="Cambria"/>
              </a:rPr>
              <a:t>tWR</a:t>
            </a:r>
            <a:r>
              <a:rPr lang="en" kern="0">
                <a:solidFill>
                  <a:srgbClr val="000000"/>
                </a:solidFill>
                <a:latin typeface="Cambria"/>
                <a:ea typeface="Cambria"/>
                <a:cs typeface="Cambria"/>
                <a:sym typeface="Cambria"/>
              </a:rPr>
              <a:t>) by </a:t>
            </a:r>
            <a:r>
              <a:rPr lang="en" b="1" kern="0">
                <a:solidFill>
                  <a:srgbClr val="980000"/>
                </a:solidFill>
                <a:latin typeface="Cambria"/>
                <a:ea typeface="Cambria"/>
                <a:cs typeface="Cambria"/>
                <a:sym typeface="Cambria"/>
              </a:rPr>
              <a:t>35.2%</a:t>
            </a:r>
            <a:endParaRPr b="1" kern="0">
              <a:solidFill>
                <a:srgbClr val="980000"/>
              </a:solidFill>
              <a:latin typeface="Cambria"/>
              <a:ea typeface="Cambria"/>
              <a:cs typeface="Cambria"/>
              <a:sym typeface="Cambria"/>
            </a:endParaRPr>
          </a:p>
        </p:txBody>
      </p:sp>
      <p:sp>
        <p:nvSpPr>
          <p:cNvPr id="334" name="Google Shape;334;p18"/>
          <p:cNvSpPr txBox="1"/>
          <p:nvPr/>
        </p:nvSpPr>
        <p:spPr>
          <a:xfrm>
            <a:off x="0" y="3431200"/>
            <a:ext cx="4766700" cy="2157300"/>
          </a:xfrm>
          <a:prstGeom prst="rect">
            <a:avLst/>
          </a:prstGeom>
          <a:noFill/>
          <a:ln>
            <a:noFill/>
          </a:ln>
        </p:spPr>
        <p:txBody>
          <a:bodyPr spcFirstLastPara="1" wrap="square" lIns="91425" tIns="45700" rIns="91425" bIns="45700" anchor="ctr" anchorCtr="0">
            <a:noAutofit/>
          </a:bodyPr>
          <a:lstStyle/>
          <a:p>
            <a:pPr marL="342900" indent="-228600">
              <a:lnSpc>
                <a:spcPct val="150000"/>
              </a:lnSpc>
              <a:buClr>
                <a:srgbClr val="000000"/>
              </a:buClr>
              <a:buSzPts val="1800"/>
              <a:buFont typeface="Arial"/>
              <a:buChar char="●"/>
            </a:pPr>
            <a:r>
              <a:rPr lang="en" b="1" u="sng" kern="0">
                <a:solidFill>
                  <a:srgbClr val="000000"/>
                </a:solidFill>
                <a:latin typeface="Cambria"/>
                <a:ea typeface="Cambria"/>
                <a:cs typeface="Cambria"/>
                <a:sym typeface="Cambria"/>
              </a:rPr>
              <a:t>System-level Benefits</a:t>
            </a:r>
            <a:r>
              <a:rPr lang="en" kern="0">
                <a:solidFill>
                  <a:srgbClr val="000000"/>
                </a:solidFill>
                <a:latin typeface="Cambria"/>
                <a:ea typeface="Cambria"/>
                <a:cs typeface="Cambria"/>
                <a:sym typeface="Cambria"/>
              </a:rPr>
              <a:t>:</a:t>
            </a:r>
            <a:r>
              <a:rPr lang="en" kern="0">
                <a:solidFill>
                  <a:srgbClr val="38761D"/>
                </a:solidFill>
                <a:latin typeface="Cambria"/>
                <a:ea typeface="Cambria"/>
                <a:cs typeface="Cambria"/>
                <a:sym typeface="Cambria"/>
              </a:rPr>
              <a:t> </a:t>
            </a:r>
            <a:endParaRPr kern="0">
              <a:solidFill>
                <a:srgbClr val="38761D"/>
              </a:solidFill>
              <a:latin typeface="Cambria"/>
              <a:ea typeface="Cambria"/>
              <a:cs typeface="Cambria"/>
              <a:sym typeface="Cambria"/>
            </a:endParaRPr>
          </a:p>
          <a:p>
            <a:pPr marL="628650" lvl="1" indent="-342900">
              <a:lnSpc>
                <a:spcPct val="115000"/>
              </a:lnSpc>
              <a:buClr>
                <a:srgbClr val="000000"/>
              </a:buClr>
              <a:buSzPts val="1800"/>
              <a:buFont typeface="Cambria"/>
              <a:buChar char="○"/>
            </a:pPr>
            <a:r>
              <a:rPr lang="en" kern="0">
                <a:solidFill>
                  <a:srgbClr val="000000"/>
                </a:solidFill>
                <a:latin typeface="Cambria"/>
                <a:ea typeface="Cambria"/>
                <a:cs typeface="Cambria"/>
                <a:sym typeface="Cambria"/>
              </a:rPr>
              <a:t>Performance improvement: </a:t>
            </a:r>
            <a:r>
              <a:rPr lang="en" b="1" kern="0">
                <a:solidFill>
                  <a:srgbClr val="980000"/>
                </a:solidFill>
                <a:latin typeface="Cambria"/>
                <a:ea typeface="Cambria"/>
                <a:cs typeface="Cambria"/>
                <a:sym typeface="Cambria"/>
              </a:rPr>
              <a:t>18.6%</a:t>
            </a:r>
            <a:endParaRPr b="1" kern="0">
              <a:solidFill>
                <a:srgbClr val="980000"/>
              </a:solidFill>
              <a:latin typeface="Cambria"/>
              <a:ea typeface="Cambria"/>
              <a:cs typeface="Cambria"/>
              <a:sym typeface="Cambria"/>
            </a:endParaRPr>
          </a:p>
          <a:p>
            <a:pPr marL="628650" lvl="1" indent="-342900">
              <a:lnSpc>
                <a:spcPct val="115000"/>
              </a:lnSpc>
              <a:buClr>
                <a:srgbClr val="000000"/>
              </a:buClr>
              <a:buSzPts val="1800"/>
              <a:buFont typeface="Cambria"/>
              <a:buChar char="○"/>
            </a:pPr>
            <a:r>
              <a:rPr lang="en" kern="0">
                <a:solidFill>
                  <a:srgbClr val="000000"/>
                </a:solidFill>
                <a:latin typeface="Cambria"/>
                <a:ea typeface="Cambria"/>
                <a:cs typeface="Cambria"/>
                <a:sym typeface="Cambria"/>
              </a:rPr>
              <a:t>DRAM energy reduction: </a:t>
            </a:r>
            <a:r>
              <a:rPr lang="en" b="1" kern="0">
                <a:solidFill>
                  <a:srgbClr val="980000"/>
                </a:solidFill>
                <a:latin typeface="Cambria"/>
                <a:ea typeface="Cambria"/>
                <a:cs typeface="Cambria"/>
                <a:sym typeface="Cambria"/>
              </a:rPr>
              <a:t>29.7%</a:t>
            </a:r>
            <a:endParaRPr b="1" kern="0">
              <a:solidFill>
                <a:srgbClr val="980000"/>
              </a:solidFill>
              <a:latin typeface="Cambria"/>
              <a:ea typeface="Cambria"/>
              <a:cs typeface="Cambria"/>
              <a:sym typeface="Cambria"/>
            </a:endParaRPr>
          </a:p>
          <a:p>
            <a:pPr marL="628650" lvl="1" indent="-342900">
              <a:lnSpc>
                <a:spcPct val="115000"/>
              </a:lnSpc>
              <a:buClr>
                <a:srgbClr val="000000"/>
              </a:buClr>
              <a:buSzPts val="1800"/>
              <a:buFont typeface="Cambria"/>
              <a:buChar char="○"/>
            </a:pPr>
            <a:r>
              <a:rPr lang="en" kern="0">
                <a:solidFill>
                  <a:srgbClr val="000000"/>
                </a:solidFill>
                <a:latin typeface="Cambria"/>
                <a:ea typeface="Cambria"/>
                <a:cs typeface="Cambria"/>
                <a:sym typeface="Cambria"/>
              </a:rPr>
              <a:t>DRAM refresh energy reduction: </a:t>
            </a:r>
            <a:r>
              <a:rPr lang="en" b="1" kern="0">
                <a:solidFill>
                  <a:srgbClr val="980000"/>
                </a:solidFill>
                <a:latin typeface="Cambria"/>
                <a:ea typeface="Cambria"/>
                <a:cs typeface="Cambria"/>
                <a:sym typeface="Cambria"/>
              </a:rPr>
              <a:t>66.1%</a:t>
            </a:r>
            <a:endParaRPr kern="0">
              <a:solidFill>
                <a:srgbClr val="000000"/>
              </a:solidFill>
              <a:latin typeface="Cambria"/>
              <a:ea typeface="Cambria"/>
              <a:cs typeface="Cambria"/>
              <a:sym typeface="Cambria"/>
            </a:endParaRPr>
          </a:p>
        </p:txBody>
      </p:sp>
      <p:grpSp>
        <p:nvGrpSpPr>
          <p:cNvPr id="335" name="Google Shape;335;p18"/>
          <p:cNvGrpSpPr/>
          <p:nvPr/>
        </p:nvGrpSpPr>
        <p:grpSpPr>
          <a:xfrm>
            <a:off x="5140062" y="1495300"/>
            <a:ext cx="4033489" cy="2419800"/>
            <a:chOff x="5140061" y="638050"/>
            <a:chExt cx="4033489" cy="2419800"/>
          </a:xfrm>
        </p:grpSpPr>
        <p:pic>
          <p:nvPicPr>
            <p:cNvPr id="336" name="Google Shape;336;p18" title="Char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40061" y="638050"/>
              <a:ext cx="3397863" cy="2101012"/>
            </a:xfrm>
            <a:prstGeom prst="rect">
              <a:avLst/>
            </a:prstGeom>
            <a:noFill/>
            <a:ln>
              <a:noFill/>
            </a:ln>
          </p:spPr>
        </p:pic>
        <p:cxnSp>
          <p:nvCxnSpPr>
            <p:cNvPr id="337" name="Google Shape;337;p18"/>
            <p:cNvCxnSpPr/>
            <p:nvPr/>
          </p:nvCxnSpPr>
          <p:spPr>
            <a:xfrm>
              <a:off x="5810550" y="1075000"/>
              <a:ext cx="2619900" cy="0"/>
            </a:xfrm>
            <a:prstGeom prst="straightConnector1">
              <a:avLst/>
            </a:prstGeom>
            <a:noFill/>
            <a:ln w="19050" cap="flat" cmpd="sng">
              <a:solidFill>
                <a:srgbClr val="FF0000"/>
              </a:solidFill>
              <a:prstDash val="solid"/>
              <a:round/>
              <a:headEnd type="none" w="med" len="med"/>
              <a:tailEnd type="none" w="med" len="med"/>
            </a:ln>
          </p:spPr>
        </p:cxnSp>
        <p:grpSp>
          <p:nvGrpSpPr>
            <p:cNvPr id="338" name="Google Shape;338;p18"/>
            <p:cNvGrpSpPr/>
            <p:nvPr/>
          </p:nvGrpSpPr>
          <p:grpSpPr>
            <a:xfrm>
              <a:off x="5748821" y="2573950"/>
              <a:ext cx="1572704" cy="483900"/>
              <a:chOff x="494796" y="1712125"/>
              <a:chExt cx="1572704" cy="483900"/>
            </a:xfrm>
          </p:grpSpPr>
          <p:sp>
            <p:nvSpPr>
              <p:cNvPr id="339" name="Google Shape;339;p18"/>
              <p:cNvSpPr/>
              <p:nvPr/>
            </p:nvSpPr>
            <p:spPr>
              <a:xfrm>
                <a:off x="494796" y="1811725"/>
                <a:ext cx="151800" cy="151500"/>
              </a:xfrm>
              <a:prstGeom prst="rect">
                <a:avLst/>
              </a:prstGeom>
              <a:solidFill>
                <a:srgbClr val="4285F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0" name="Google Shape;340;p18"/>
              <p:cNvSpPr txBox="1"/>
              <p:nvPr/>
            </p:nvSpPr>
            <p:spPr>
              <a:xfrm>
                <a:off x="686300" y="1712125"/>
                <a:ext cx="1381200" cy="483900"/>
              </a:xfrm>
              <a:prstGeom prst="rect">
                <a:avLst/>
              </a:prstGeom>
              <a:noFill/>
              <a:ln>
                <a:noFill/>
              </a:ln>
            </p:spPr>
            <p:txBody>
              <a:bodyPr spcFirstLastPara="1" wrap="square" lIns="91425" tIns="91425" rIns="91425" bIns="91425" anchor="t" anchorCtr="0">
                <a:noAutofit/>
              </a:bodyPr>
              <a:lstStyle/>
              <a:p>
                <a:pPr>
                  <a:buClr>
                    <a:srgbClr val="000000"/>
                  </a:buClr>
                </a:pPr>
                <a:r>
                  <a:rPr lang="en" sz="1200" kern="0">
                    <a:solidFill>
                      <a:srgbClr val="000000"/>
                    </a:solidFill>
                    <a:latin typeface="Cambria"/>
                    <a:ea typeface="Cambria"/>
                    <a:cs typeface="Cambria"/>
                    <a:sym typeface="Cambria"/>
                  </a:rPr>
                  <a:t>Max-capacity</a:t>
                </a:r>
                <a:endParaRPr sz="1200" kern="0">
                  <a:solidFill>
                    <a:srgbClr val="000000"/>
                  </a:solidFill>
                  <a:latin typeface="Cambria"/>
                  <a:ea typeface="Cambria"/>
                  <a:cs typeface="Cambria"/>
                  <a:sym typeface="Cambria"/>
                </a:endParaRPr>
              </a:p>
            </p:txBody>
          </p:sp>
        </p:grpSp>
        <p:grpSp>
          <p:nvGrpSpPr>
            <p:cNvPr id="341" name="Google Shape;341;p18"/>
            <p:cNvGrpSpPr/>
            <p:nvPr/>
          </p:nvGrpSpPr>
          <p:grpSpPr>
            <a:xfrm>
              <a:off x="7041147" y="2573950"/>
              <a:ext cx="2132403" cy="483900"/>
              <a:chOff x="487997" y="1712125"/>
              <a:chExt cx="2132403" cy="483900"/>
            </a:xfrm>
          </p:grpSpPr>
          <p:sp>
            <p:nvSpPr>
              <p:cNvPr id="342" name="Google Shape;342;p18"/>
              <p:cNvSpPr/>
              <p:nvPr/>
            </p:nvSpPr>
            <p:spPr>
              <a:xfrm>
                <a:off x="487997" y="1811725"/>
                <a:ext cx="158700" cy="158400"/>
              </a:xfrm>
              <a:prstGeom prst="rect">
                <a:avLst/>
              </a:prstGeom>
              <a:solidFill>
                <a:srgbClr val="34A853"/>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43" name="Google Shape;343;p18"/>
              <p:cNvSpPr txBox="1"/>
              <p:nvPr/>
            </p:nvSpPr>
            <p:spPr>
              <a:xfrm>
                <a:off x="686300" y="1712125"/>
                <a:ext cx="1934100" cy="483900"/>
              </a:xfrm>
              <a:prstGeom prst="rect">
                <a:avLst/>
              </a:prstGeom>
              <a:noFill/>
              <a:ln>
                <a:noFill/>
              </a:ln>
            </p:spPr>
            <p:txBody>
              <a:bodyPr spcFirstLastPara="1" wrap="square" lIns="91425" tIns="91425" rIns="91425" bIns="91425" anchor="t" anchorCtr="0">
                <a:noAutofit/>
              </a:bodyPr>
              <a:lstStyle/>
              <a:p>
                <a:pPr>
                  <a:buClr>
                    <a:srgbClr val="000000"/>
                  </a:buClr>
                </a:pPr>
                <a:r>
                  <a:rPr lang="en" sz="1200" kern="0">
                    <a:solidFill>
                      <a:srgbClr val="000000"/>
                    </a:solidFill>
                    <a:latin typeface="Cambria"/>
                    <a:ea typeface="Cambria"/>
                    <a:cs typeface="Cambria"/>
                    <a:sym typeface="Cambria"/>
                  </a:rPr>
                  <a:t>High-performance</a:t>
                </a:r>
                <a:endParaRPr sz="1200" kern="0">
                  <a:solidFill>
                    <a:srgbClr val="000000"/>
                  </a:solidFill>
                  <a:latin typeface="Cambria"/>
                  <a:ea typeface="Cambria"/>
                  <a:cs typeface="Cambria"/>
                  <a:sym typeface="Cambria"/>
                </a:endParaRPr>
              </a:p>
            </p:txBody>
          </p:sp>
        </p:grpSp>
      </p:grpSp>
      <p:sp>
        <p:nvSpPr>
          <p:cNvPr id="344" name="Google Shape;344;p18"/>
          <p:cNvSpPr txBox="1"/>
          <p:nvPr/>
        </p:nvSpPr>
        <p:spPr>
          <a:xfrm>
            <a:off x="4835375" y="3946275"/>
            <a:ext cx="4033500" cy="13170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pPr>
            <a:r>
              <a:rPr lang="en" sz="1500" b="1" kern="0">
                <a:solidFill>
                  <a:srgbClr val="0070C0"/>
                </a:solidFill>
                <a:latin typeface="Cambria"/>
                <a:ea typeface="Cambria"/>
                <a:cs typeface="Cambria"/>
                <a:sym typeface="Cambria"/>
              </a:rPr>
              <a:t>We hope that CLR-DRAM can be exploited to develop more flexible systems that can adapt to the diverse and changing DRAM capacity and latency demands of workloads.</a:t>
            </a:r>
            <a:endParaRPr sz="1200" b="1" kern="0">
              <a:solidFill>
                <a:srgbClr val="0070C0"/>
              </a:solidFill>
              <a:latin typeface="Cambria"/>
              <a:ea typeface="Cambria"/>
              <a:cs typeface="Cambria"/>
              <a:sym typeface="Cambria"/>
            </a:endParaRPr>
          </a:p>
        </p:txBody>
      </p:sp>
    </p:spTree>
    <p:extLst>
      <p:ext uri="{BB962C8B-B14F-4D97-AF65-F5344CB8AC3E}">
        <p14:creationId xmlns:p14="http://schemas.microsoft.com/office/powerpoint/2010/main" val="48967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1000"/>
                                        <p:tgtEl>
                                          <p:spTgt spid="3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1000"/>
                                        <p:tgtEl>
                                          <p:spTgt spid="3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More on CLR-DRAM</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1394511238"/>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17129"/>
            <a:ext cx="9144000" cy="2376167"/>
          </a:xfrm>
          <a:prstGeom prst="rect">
            <a:avLst/>
          </a:prstGeom>
        </p:spPr>
      </p:pic>
    </p:spTree>
    <p:extLst>
      <p:ext uri="{BB962C8B-B14F-4D97-AF65-F5344CB8AC3E}">
        <p14:creationId xmlns:p14="http://schemas.microsoft.com/office/powerpoint/2010/main" val="319185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591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115061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591293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2785"/>
            <a:ext cx="9144000" cy="1864527"/>
          </a:xfrm>
          <a:prstGeom prst="rect">
            <a:avLst/>
          </a:prstGeom>
        </p:spPr>
      </p:pic>
    </p:spTree>
    <p:extLst>
      <p:ext uri="{BB962C8B-B14F-4D97-AF65-F5344CB8AC3E}">
        <p14:creationId xmlns:p14="http://schemas.microsoft.com/office/powerpoint/2010/main" val="360385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1600" dirty="0"/>
              <a:t>Saugata Ghose, A. </a:t>
            </a:r>
            <a:r>
              <a:rPr lang="en-US" sz="1600" dirty="0" err="1"/>
              <a:t>Giray</a:t>
            </a:r>
            <a:r>
              <a:rPr lang="en-US" sz="1600" dirty="0"/>
              <a:t> </a:t>
            </a:r>
            <a:r>
              <a:rPr lang="en-US" sz="1600" dirty="0" err="1"/>
              <a:t>Yaglikci</a:t>
            </a:r>
            <a:r>
              <a:rPr lang="en-US" sz="1600" dirty="0"/>
              <a:t>, Raghav Gupta, </a:t>
            </a:r>
            <a:r>
              <a:rPr lang="en-US" sz="1600" dirty="0" err="1"/>
              <a:t>Donghyuk</a:t>
            </a:r>
            <a:r>
              <a:rPr lang="en-US" sz="1600" dirty="0"/>
              <a:t> Lee, Kais </a:t>
            </a:r>
            <a:r>
              <a:rPr lang="en-US" sz="1600" dirty="0" err="1"/>
              <a:t>Kudrolli</a:t>
            </a:r>
            <a:r>
              <a:rPr lang="en-US" sz="1600" dirty="0"/>
              <a:t>, William X. Liu, Hasan Hassan, Kevin K. Chang, </a:t>
            </a:r>
            <a:r>
              <a:rPr lang="en-US" sz="1600" dirty="0" err="1"/>
              <a:t>Niladrish</a:t>
            </a:r>
            <a:r>
              <a:rPr lang="en-US" sz="1600" dirty="0"/>
              <a:t> Chatterjee, Aditya Agrawal, Mike O'Connor, and Onur Mutlu,</a:t>
            </a:r>
            <a:br>
              <a:rPr lang="en-US" sz="1600" dirty="0"/>
            </a:br>
            <a:r>
              <a:rPr lang="en-US" sz="1600" b="1" dirty="0">
                <a:hlinkClick r:id="rId2"/>
              </a:rPr>
              <a:t>"What Your DRAM Power Models Are Not Telling You: Lessons from a Detailed Experimental Study"</a:t>
            </a:r>
            <a:br>
              <a:rPr lang="en-US" sz="1600" dirty="0"/>
            </a:br>
            <a:r>
              <a:rPr lang="en-US" sz="1600" i="1" dirty="0"/>
              <a:t>Proceedings of the </a:t>
            </a:r>
            <a:r>
              <a:rPr lang="en-US" sz="1600" i="1" dirty="0">
                <a:hlinkClick r:id="rId3"/>
              </a:rPr>
              <a:t>ACM International Conference on Measurement and Modeling of Computer Systems</a:t>
            </a:r>
            <a:r>
              <a:rPr lang="en-US" sz="1600" i="1" dirty="0"/>
              <a:t> (</a:t>
            </a:r>
            <a:r>
              <a:rPr lang="en-US" sz="1600" b="1" i="1" dirty="0"/>
              <a:t>SIGMETRICS</a:t>
            </a:r>
            <a:r>
              <a:rPr lang="en-US" sz="1600" i="1" dirty="0"/>
              <a:t>)</a:t>
            </a:r>
            <a:r>
              <a:rPr lang="en-US" sz="1600" dirty="0"/>
              <a:t>, Irvine, CA, USA, June 2018.</a:t>
            </a:r>
            <a:br>
              <a:rPr lang="en-US" sz="1600" dirty="0"/>
            </a:br>
            <a:r>
              <a:rPr lang="en-US" sz="1600" dirty="0"/>
              <a:t>[</a:t>
            </a:r>
            <a:r>
              <a:rPr lang="en-US" sz="1600" dirty="0">
                <a:hlinkClick r:id="rId4"/>
              </a:rPr>
              <a:t>Abstract</a:t>
            </a:r>
            <a:r>
              <a:rPr lang="en-US" sz="1600" dirty="0"/>
              <a:t>]</a:t>
            </a:r>
            <a:br>
              <a:rPr lang="en-US" sz="1600" dirty="0"/>
            </a:br>
            <a:r>
              <a:rPr lang="en-US" sz="1600" dirty="0"/>
              <a:t>[</a:t>
            </a:r>
            <a:r>
              <a:rPr lang="en-US" sz="1600" dirty="0">
                <a:hlinkClick r:id="rId5"/>
              </a:rPr>
              <a:t>POMACS Journal Version (same content, different format)</a:t>
            </a:r>
            <a:r>
              <a:rPr lang="en-US" sz="1600" dirty="0"/>
              <a:t>]</a:t>
            </a:r>
            <a:br>
              <a:rPr lang="en-US" sz="1600" dirty="0"/>
            </a:br>
            <a:r>
              <a:rPr lang="en-US" sz="1600" dirty="0"/>
              <a:t>[</a:t>
            </a:r>
            <a:r>
              <a:rPr lang="en-US" sz="1600" dirty="0">
                <a:hlinkClick r:id="rId6"/>
              </a:rPr>
              <a:t>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VAMPIRE DRAM Power Model</a:t>
            </a:r>
            <a:r>
              <a:rPr lang="en-US" sz="1600" dirty="0"/>
              <a:t>]</a:t>
            </a:r>
          </a:p>
          <a:p>
            <a:pPr marL="0" indent="0">
              <a:buNone/>
            </a:pP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05064"/>
            <a:ext cx="9144000" cy="2425744"/>
          </a:xfrm>
          <a:prstGeom prst="rect">
            <a:avLst/>
          </a:prstGeom>
        </p:spPr>
      </p:pic>
    </p:spTree>
    <p:extLst>
      <p:ext uri="{BB962C8B-B14F-4D97-AF65-F5344CB8AC3E}">
        <p14:creationId xmlns:p14="http://schemas.microsoft.com/office/powerpoint/2010/main" val="493300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37251403"/>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53195203"/>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A Note on the Review Process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85466538"/>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Ambit </a:t>
            </a:r>
            <a:r>
              <a:rPr lang="en-US" sz="2600" b="1" dirty="0">
                <a:solidFill>
                  <a:srgbClr val="006633"/>
                </a:solidFill>
                <a:ea typeface="ＭＳ Ｐゴシック" pitchFamily="-106" charset="-128"/>
              </a:rPr>
              <a:t>[MICRO’17]</a:t>
            </a:r>
            <a:endParaRPr lang="en-US" dirty="0"/>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566378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Ambit </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3973048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Ambit Sounds Good, No?</a:t>
            </a: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 from ISCA 2016</a:t>
            </a:r>
          </a:p>
        </p:txBody>
      </p:sp>
    </p:spTree>
    <p:extLst>
      <p:ext uri="{BB962C8B-B14F-4D97-AF65-F5344CB8AC3E}">
        <p14:creationId xmlns:p14="http://schemas.microsoft.com/office/powerpoint/2010/main" val="1901108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Another Review from ISCA 2016</a:t>
            </a:r>
          </a:p>
        </p:txBody>
      </p:sp>
    </p:spTree>
    <p:extLst>
      <p:ext uri="{BB962C8B-B14F-4D97-AF65-F5344CB8AC3E}">
        <p14:creationId xmlns:p14="http://schemas.microsoft.com/office/powerpoint/2010/main" val="3926365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sp>
        <p:nvSpPr>
          <p:cNvPr id="4" name="Slide Number Placeholder 3">
            <a:extLst>
              <a:ext uri="{FF2B5EF4-FFF2-40B4-BE49-F238E27FC236}">
                <a16:creationId xmlns:a16="http://schemas.microsoft.com/office/drawing/2014/main" id="{27876EE3-DF60-8B48-85A3-D84BEB6B9E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8783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E266-987E-0343-9F67-81C498594C52}"/>
              </a:ext>
            </a:extLst>
          </p:cNvPr>
          <p:cNvSpPr>
            <a:spLocks noGrp="1"/>
          </p:cNvSpPr>
          <p:nvPr>
            <p:ph type="title"/>
          </p:nvPr>
        </p:nvSpPr>
        <p:spPr/>
        <p:txBody>
          <a:bodyPr/>
          <a:lstStyle/>
          <a:p>
            <a:r>
              <a:rPr lang="en-US" dirty="0"/>
              <a:t>The Reviewer Accountability Problem</a:t>
            </a:r>
          </a:p>
        </p:txBody>
      </p:sp>
      <p:sp>
        <p:nvSpPr>
          <p:cNvPr id="4" name="Slide Number Placeholder 3">
            <a:extLst>
              <a:ext uri="{FF2B5EF4-FFF2-40B4-BE49-F238E27FC236}">
                <a16:creationId xmlns:a16="http://schemas.microsoft.com/office/drawing/2014/main" id="{C6E298D3-AA65-A240-A796-7FC4FB675D9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892B47-3E5E-1241-9593-44B651BDD2E9}"/>
              </a:ext>
            </a:extLst>
          </p:cNvPr>
          <p:cNvPicPr>
            <a:picLocks noChangeAspect="1"/>
          </p:cNvPicPr>
          <p:nvPr/>
        </p:nvPicPr>
        <p:blipFill>
          <a:blip r:embed="rId2"/>
          <a:stretch>
            <a:fillRect/>
          </a:stretch>
        </p:blipFill>
        <p:spPr>
          <a:xfrm>
            <a:off x="106961" y="2492896"/>
            <a:ext cx="8785519" cy="1573262"/>
          </a:xfrm>
          <a:prstGeom prst="rect">
            <a:avLst/>
          </a:prstGeom>
        </p:spPr>
      </p:pic>
    </p:spTree>
    <p:extLst>
      <p:ext uri="{BB962C8B-B14F-4D97-AF65-F5344CB8AC3E}">
        <p14:creationId xmlns:p14="http://schemas.microsoft.com/office/powerpoint/2010/main" val="3181402804"/>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We Have a Mindset Issue…</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There are </a:t>
            </a:r>
            <a:r>
              <a:rPr lang="en-US" dirty="0">
                <a:solidFill>
                  <a:srgbClr val="0000FF"/>
                </a:solidFill>
              </a:rPr>
              <a:t>many other similar examples from reviews</a:t>
            </a:r>
            <a:r>
              <a:rPr lang="en-US" dirty="0"/>
              <a:t>…</a:t>
            </a:r>
          </a:p>
          <a:p>
            <a:pPr lvl="1"/>
            <a:r>
              <a:rPr lang="en-US" dirty="0"/>
              <a:t>For many other papers…</a:t>
            </a:r>
          </a:p>
          <a:p>
            <a:endParaRPr lang="en-US" dirty="0"/>
          </a:p>
          <a:p>
            <a:r>
              <a:rPr lang="en-US" dirty="0"/>
              <a:t>And, we are not even talking about JEDEC yet…</a:t>
            </a:r>
          </a:p>
          <a:p>
            <a:pPr marL="0" indent="0">
              <a:buNone/>
            </a:pPr>
            <a:endParaRPr lang="en-US" dirty="0"/>
          </a:p>
          <a:p>
            <a:r>
              <a:rPr lang="en-US" dirty="0"/>
              <a:t>How do we fix the mindset problem?</a:t>
            </a:r>
          </a:p>
          <a:p>
            <a:pPr marL="0" indent="0">
              <a:buNone/>
            </a:pPr>
            <a:endParaRPr lang="en-US" dirty="0"/>
          </a:p>
          <a:p>
            <a:r>
              <a:rPr lang="en-US" dirty="0"/>
              <a:t>By doing more research, education, implementation in alternative processing paradigms</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D08C6B44-2A64-A84F-86E8-82C554DBAF6F}"/>
              </a:ext>
            </a:extLst>
          </p:cNvPr>
          <p:cNvSpPr txBox="1"/>
          <p:nvPr/>
        </p:nvSpPr>
        <p:spPr>
          <a:xfrm>
            <a:off x="177885" y="5614184"/>
            <a:ext cx="89579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We need to work on enabling the better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05540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400" dirty="0"/>
              <a:t>Suggestion to Community</a:t>
            </a:r>
          </a:p>
        </p:txBody>
      </p:sp>
      <p:sp>
        <p:nvSpPr>
          <p:cNvPr id="3" name="Content Placeholder 2"/>
          <p:cNvSpPr>
            <a:spLocks noGrp="1"/>
          </p:cNvSpPr>
          <p:nvPr>
            <p:ph idx="1"/>
          </p:nvPr>
        </p:nvSpPr>
        <p:spPr>
          <a:xfrm>
            <a:off x="-27282" y="2132856"/>
            <a:ext cx="9144000" cy="2088232"/>
          </a:xfrm>
        </p:spPr>
        <p:txBody>
          <a:bodyPr/>
          <a:lstStyle/>
          <a:p>
            <a:pPr marL="0" indent="0" algn="ctr">
              <a:buNone/>
            </a:pPr>
            <a:r>
              <a:rPr lang="en-US" sz="6400" dirty="0">
                <a:solidFill>
                  <a:srgbClr val="0000FF"/>
                </a:solidFill>
              </a:rPr>
              <a:t>We Need to Fix the </a:t>
            </a:r>
            <a:r>
              <a:rPr lang="en-US" sz="6400" dirty="0">
                <a:solidFill>
                  <a:srgbClr val="FF0000"/>
                </a:solidFill>
              </a:rPr>
              <a:t>Reviewer Accountability </a:t>
            </a:r>
            <a:r>
              <a:rPr lang="en-US" sz="6400" dirty="0">
                <a:solidFill>
                  <a:srgbClr val="0000FF"/>
                </a:solidFill>
              </a:rPr>
              <a:t>Problem</a:t>
            </a:r>
            <a:endParaRPr lang="en-US" sz="6400" dirty="0">
              <a:solidFill>
                <a:srgbClr val="FF0000"/>
              </a:solidFill>
            </a:endParaRPr>
          </a:p>
        </p:txBody>
      </p:sp>
    </p:spTree>
    <p:extLst>
      <p:ext uri="{BB962C8B-B14F-4D97-AF65-F5344CB8AC3E}">
        <p14:creationId xmlns:p14="http://schemas.microsoft.com/office/powerpoint/2010/main" val="4026544917"/>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Tree>
    <p:extLst>
      <p:ext uri="{BB962C8B-B14F-4D97-AF65-F5344CB8AC3E}">
        <p14:creationId xmlns:p14="http://schemas.microsoft.com/office/powerpoint/2010/main" val="962652689"/>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Our Community Needs</a:t>
            </a:r>
          </a:p>
          <a:p>
            <a:pPr marL="0" indent="0" algn="ctr">
              <a:buNone/>
            </a:pPr>
            <a:r>
              <a:rPr lang="en-US" sz="6400" dirty="0">
                <a:solidFill>
                  <a:srgbClr val="0432FF"/>
                </a:solidFill>
              </a:rPr>
              <a:t>Accountable Reviewers</a:t>
            </a:r>
          </a:p>
        </p:txBody>
      </p:sp>
    </p:spTree>
    <p:extLst>
      <p:ext uri="{BB962C8B-B14F-4D97-AF65-F5344CB8AC3E}">
        <p14:creationId xmlns:p14="http://schemas.microsoft.com/office/powerpoint/2010/main" val="2623820264"/>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5989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03105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15795842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300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569357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301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24635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Suggestion to Researchers: Principle: Passion</a:t>
            </a:r>
          </a:p>
        </p:txBody>
      </p:sp>
      <p:sp>
        <p:nvSpPr>
          <p:cNvPr id="3" name="Content Placeholder 2"/>
          <p:cNvSpPr>
            <a:spLocks noGrp="1"/>
          </p:cNvSpPr>
          <p:nvPr>
            <p:ph idx="1"/>
          </p:nvPr>
        </p:nvSpPr>
        <p:spPr>
          <a:xfrm>
            <a:off x="-25152" y="1844824"/>
            <a:ext cx="9144000" cy="2088232"/>
          </a:xfrm>
        </p:spPr>
        <p:txBody>
          <a:bodyPr/>
          <a:lstStyle/>
          <a:p>
            <a:pPr marL="0" indent="0" algn="ctr">
              <a:buNone/>
            </a:pPr>
            <a:r>
              <a:rPr lang="en-US" sz="6400" dirty="0">
                <a:solidFill>
                  <a:srgbClr val="0000FF"/>
                </a:solidFill>
              </a:rPr>
              <a:t>Follow Your Passion</a:t>
            </a:r>
          </a:p>
          <a:p>
            <a:pPr marL="0" indent="0" algn="ctr">
              <a:buNone/>
            </a:pPr>
            <a:r>
              <a:rPr lang="en-US" sz="6400" dirty="0">
                <a:solidFill>
                  <a:srgbClr val="FF0000"/>
                </a:solidFill>
              </a:rPr>
              <a:t>(Do not get derailed</a:t>
            </a:r>
          </a:p>
          <a:p>
            <a:pPr marL="0" indent="0" algn="ctr">
              <a:buNone/>
            </a:pPr>
            <a:r>
              <a:rPr lang="en-US" sz="6400" dirty="0">
                <a:solidFill>
                  <a:srgbClr val="FF0000"/>
                </a:solidFill>
              </a:rPr>
              <a:t>by naysayers)</a:t>
            </a:r>
          </a:p>
        </p:txBody>
      </p:sp>
    </p:spTree>
    <p:extLst>
      <p:ext uri="{BB962C8B-B14F-4D97-AF65-F5344CB8AC3E}">
        <p14:creationId xmlns:p14="http://schemas.microsoft.com/office/powerpoint/2010/main" val="3777274813"/>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700" dirty="0"/>
              <a:t>Suggestion to Researchers: Principle: Resilience</a:t>
            </a:r>
          </a:p>
        </p:txBody>
      </p:sp>
      <p:sp>
        <p:nvSpPr>
          <p:cNvPr id="3" name="Content Placeholder 2"/>
          <p:cNvSpPr>
            <a:spLocks noGrp="1"/>
          </p:cNvSpPr>
          <p:nvPr>
            <p:ph idx="1"/>
          </p:nvPr>
        </p:nvSpPr>
        <p:spPr>
          <a:xfrm>
            <a:off x="-31034" y="2636912"/>
            <a:ext cx="9144000" cy="2088232"/>
          </a:xfrm>
        </p:spPr>
        <p:txBody>
          <a:bodyPr/>
          <a:lstStyle/>
          <a:p>
            <a:pPr marL="0" indent="0" algn="ctr">
              <a:buNone/>
            </a:pPr>
            <a:r>
              <a:rPr lang="en-US" sz="6400" dirty="0">
                <a:solidFill>
                  <a:srgbClr val="0000FF"/>
                </a:solidFill>
              </a:rPr>
              <a:t>Be Resilient</a:t>
            </a:r>
          </a:p>
        </p:txBody>
      </p:sp>
    </p:spTree>
    <p:extLst>
      <p:ext uri="{BB962C8B-B14F-4D97-AF65-F5344CB8AC3E}">
        <p14:creationId xmlns:p14="http://schemas.microsoft.com/office/powerpoint/2010/main" val="1530096025"/>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Learning and Scholarship</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0000FF"/>
                </a:solidFill>
              </a:rPr>
              <a:t>Focus on</a:t>
            </a:r>
          </a:p>
          <a:p>
            <a:pPr marL="0" indent="0" algn="ctr">
              <a:buNone/>
            </a:pPr>
            <a:r>
              <a:rPr lang="en-US" sz="6400" dirty="0">
                <a:solidFill>
                  <a:srgbClr val="FF0000"/>
                </a:solidFill>
              </a:rPr>
              <a:t>learning and scholarship</a:t>
            </a:r>
          </a:p>
        </p:txBody>
      </p:sp>
    </p:spTree>
    <p:extLst>
      <p:ext uri="{BB962C8B-B14F-4D97-AF65-F5344CB8AC3E}">
        <p14:creationId xmlns:p14="http://schemas.microsoft.com/office/powerpoint/2010/main" val="1827898431"/>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Learning and Scholarship</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2564904"/>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The quality of your work defines your impact</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530708720"/>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713218241"/>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Architectural 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507260747"/>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1863600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575492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523183601"/>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634351"/>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312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864823"/>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681216445"/>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58765049"/>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315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20968461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991602290"/>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3017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318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421945"/>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714917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95157293"/>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p>
          <a:p>
            <a:endParaRPr lang="en-US" sz="2000" dirty="0">
              <a:solidFill>
                <a:srgbClr val="0000FF"/>
              </a:solidFill>
            </a:endParaRPr>
          </a:p>
          <a:p>
            <a:r>
              <a:rPr lang="en-US" b="1" dirty="0">
                <a:solidFill>
                  <a:srgbClr val="0000FF"/>
                </a:solidFill>
              </a:rPr>
              <a:t>Data-centric, data-driven, data-aware</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320</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957094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170973396"/>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4208653611"/>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We Need to Think Across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072864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2751981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463049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016971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dirty="0"/>
              <a:t>Existing mitigation mechanisms are not effective</a:t>
            </a:r>
          </a:p>
          <a:p>
            <a:endParaRPr lang="en-US" sz="2800" dirty="0"/>
          </a:p>
        </p:txBody>
      </p:sp>
    </p:spTree>
    <p:extLst>
      <p:ext uri="{BB962C8B-B14F-4D97-AF65-F5344CB8AC3E}">
        <p14:creationId xmlns:p14="http://schemas.microsoft.com/office/powerpoint/2010/main" val="2384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76431843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347487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53696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94215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More on DRAM Refresh (III)</a:t>
            </a:r>
            <a:endParaRPr lang="en-US" sz="2600" b="1" dirty="0"/>
          </a:p>
        </p:txBody>
      </p:sp>
    </p:spTree>
    <p:extLst>
      <p:ext uri="{BB962C8B-B14F-4D97-AF65-F5344CB8AC3E}">
        <p14:creationId xmlns:p14="http://schemas.microsoft.com/office/powerpoint/2010/main" val="35099504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More on DRAM Refresh (IV)</a:t>
            </a:r>
            <a:endParaRPr lang="en-US" sz="3400" dirty="0"/>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358524964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More on DRAM Refresh (V)</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93823"/>
            <a:ext cx="9144000" cy="1839433"/>
          </a:xfrm>
          <a:prstGeom prst="rect">
            <a:avLst/>
          </a:prstGeom>
        </p:spPr>
      </p:pic>
    </p:spTree>
    <p:extLst>
      <p:ext uri="{BB962C8B-B14F-4D97-AF65-F5344CB8AC3E}">
        <p14:creationId xmlns:p14="http://schemas.microsoft.com/office/powerpoint/2010/main" val="13310971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More on DRAM Refresh (VI)</a:t>
            </a:r>
          </a:p>
        </p:txBody>
      </p:sp>
    </p:spTree>
    <p:extLst>
      <p:ext uri="{BB962C8B-B14F-4D97-AF65-F5344CB8AC3E}">
        <p14:creationId xmlns:p14="http://schemas.microsoft.com/office/powerpoint/2010/main" val="158766402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(VII)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202274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(VIII)</a:t>
            </a:r>
          </a:p>
        </p:txBody>
      </p:sp>
      <p:sp>
        <p:nvSpPr>
          <p:cNvPr id="3" name="Content Placeholder 2"/>
          <p:cNvSpPr>
            <a:spLocks noGrp="1"/>
          </p:cNvSpPr>
          <p:nvPr>
            <p:ph idx="1"/>
          </p:nvPr>
        </p:nvSpPr>
        <p:spPr>
          <a:xfrm>
            <a:off x="228600" y="935524"/>
            <a:ext cx="8610600" cy="5193723"/>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(26 minutes)]</a:t>
            </a:r>
            <a:br>
              <a:rPr lang="en-US" sz="2000" dirty="0"/>
            </a:br>
            <a:r>
              <a:rPr lang="en-US" sz="2000" dirty="0"/>
              <a:t>[</a:t>
            </a:r>
            <a:r>
              <a:rPr lang="en-US" sz="2000" dirty="0">
                <a:hlinkClick r:id="rId7"/>
              </a:rPr>
              <a:t>Full Talk Lecture</a:t>
            </a:r>
            <a:r>
              <a:rPr lang="en-US" sz="2000" dirty="0"/>
              <a:t> (29 minutes)]</a:t>
            </a:r>
            <a:br>
              <a:rPr lang="en-US" sz="2000" dirty="0"/>
            </a:br>
            <a:r>
              <a:rPr lang="en-US" sz="2000" dirty="0"/>
              <a:t>[</a:t>
            </a:r>
            <a:r>
              <a:rPr lang="en-US" sz="2000" dirty="0">
                <a:hlinkClick r:id="rId8"/>
              </a:rPr>
              <a:t>Source Code for EINSim, the Error Inference Simulator</a:t>
            </a:r>
            <a:r>
              <a:rPr lang="en-US" sz="2000" dirty="0"/>
              <a:t>]</a:t>
            </a:r>
            <a:br>
              <a:rPr lang="en-US" sz="2000" dirty="0"/>
            </a:br>
            <a:r>
              <a:rPr lang="en-US" sz="2000" b="1" i="1" dirty="0">
                <a:solidFill>
                  <a:srgbClr val="FF0000"/>
                </a:solidFill>
              </a:rPr>
              <a:t>Best paper award.</a:t>
            </a:r>
            <a:br>
              <a:rPr lang="en-US" sz="1750" dirty="0">
                <a:solidFill>
                  <a:srgbClr val="FF0000"/>
                </a:solidFill>
              </a:rPr>
            </a:br>
            <a:endParaRPr lang="en-US" sz="175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ECD4E60D-143E-C24B-94E9-81BC576FF0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5" y="4665312"/>
            <a:ext cx="9144000" cy="1688841"/>
          </a:xfrm>
          <a:prstGeom prst="rect">
            <a:avLst/>
          </a:prstGeom>
        </p:spPr>
      </p:pic>
    </p:spTree>
    <p:extLst>
      <p:ext uri="{BB962C8B-B14F-4D97-AF65-F5344CB8AC3E}">
        <p14:creationId xmlns:p14="http://schemas.microsoft.com/office/powerpoint/2010/main" val="252794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2334862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826525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58877034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569874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271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457"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458"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7285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6.8|4.7|6.4"/>
</p:tagLst>
</file>

<file path=ppt/tags/tag2.xml><?xml version="1.0" encoding="utf-8"?>
<p:tagLst xmlns:a="http://schemas.openxmlformats.org/drawingml/2006/main" xmlns:r="http://schemas.openxmlformats.org/officeDocument/2006/relationships" xmlns:p="http://schemas.openxmlformats.org/presentationml/2006/main">
  <p:tag name="TIMING" val="|0.7|8.6"/>
</p:tagLst>
</file>

<file path=ppt/tags/tag3.xml><?xml version="1.0" encoding="utf-8"?>
<p:tagLst xmlns:a="http://schemas.openxmlformats.org/drawingml/2006/main" xmlns:r="http://schemas.openxmlformats.org/officeDocument/2006/relationships" xmlns:p="http://schemas.openxmlformats.org/presentationml/2006/main">
  <p:tag name="TIMING" val="|19.9|10.3"/>
</p:tagLst>
</file>

<file path=ppt/tags/tag4.xml><?xml version="1.0" encoding="utf-8"?>
<p:tagLst xmlns:a="http://schemas.openxmlformats.org/drawingml/2006/main" xmlns:r="http://schemas.openxmlformats.org/officeDocument/2006/relationships" xmlns:p="http://schemas.openxmlformats.org/presentationml/2006/main">
  <p:tag name="TIMING" val="|8.4|5|6.7|4.9|9.2|10.8"/>
</p:tagLst>
</file>

<file path=ppt/tags/tag5.xml><?xml version="1.0" encoding="utf-8"?>
<p:tagLst xmlns:a="http://schemas.openxmlformats.org/drawingml/2006/main" xmlns:r="http://schemas.openxmlformats.org/officeDocument/2006/relationships" xmlns:p="http://schemas.openxmlformats.org/presentationml/2006/main">
  <p:tag name="TIMING" val="|6.4|6.4"/>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CMU-SAFARI">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U-SAFARI" id="{B15788EB-35F8-49D3-8BDF-2EB8D26A72D0}" vid="{7C2D58BB-235D-4341-930F-6DE16E8DC665}"/>
    </a:ext>
  </a:extLst>
</a:theme>
</file>

<file path=ppt/theme/theme61.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3.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215371</TotalTime>
  <Words>19876</Words>
  <Application>Microsoft Macintosh PowerPoint</Application>
  <PresentationFormat>On-screen Show (4:3)</PresentationFormat>
  <Paragraphs>2922</Paragraphs>
  <Slides>326</Slides>
  <Notes>47</Notes>
  <HiddenSlides>0</HiddenSlides>
  <MMClips>6</MMClips>
  <ScaleCrop>false</ScaleCrop>
  <HeadingPairs>
    <vt:vector size="8" baseType="variant">
      <vt:variant>
        <vt:lpstr>Fonts Used</vt:lpstr>
      </vt:variant>
      <vt:variant>
        <vt:i4>34</vt:i4>
      </vt:variant>
      <vt:variant>
        <vt:lpstr>Theme</vt:lpstr>
      </vt:variant>
      <vt:variant>
        <vt:i4>76</vt:i4>
      </vt:variant>
      <vt:variant>
        <vt:lpstr>Embedded OLE Servers</vt:lpstr>
      </vt:variant>
      <vt:variant>
        <vt:i4>1</vt:i4>
      </vt:variant>
      <vt:variant>
        <vt:lpstr>Slide Titles</vt:lpstr>
      </vt:variant>
      <vt:variant>
        <vt:i4>326</vt:i4>
      </vt:variant>
    </vt:vector>
  </HeadingPairs>
  <TitlesOfParts>
    <vt:vector size="437" baseType="lpstr">
      <vt:lpstr>ＭＳ Ｐゴシック</vt:lpstr>
      <vt:lpstr>ヒラギノ角ゴ ProN W3</vt:lpstr>
      <vt:lpstr>ヒラギノ角ゴ ProN W6</vt:lpstr>
      <vt:lpstr>Adobe Garamond Pro</vt:lpstr>
      <vt:lpstr>Adobe Garamond Pro Bold</vt:lpstr>
      <vt:lpstr>Apple Chancery</vt:lpstr>
      <vt:lpstr>Arial</vt:lpstr>
      <vt:lpstr>Calibri</vt:lpstr>
      <vt:lpstr>Calibri Light</vt:lpstr>
      <vt:lpstr>Cambria</vt:lpstr>
      <vt:lpstr>Cambria Math</vt:lpstr>
      <vt:lpstr>Chalkduster</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Palatino Linotype</vt:lpstr>
      <vt:lpstr>Symbol</vt:lpstr>
      <vt:lpstr>Tahoma</vt:lpstr>
      <vt:lpstr>Times New Roman</vt:lpstr>
      <vt:lpstr>Verdana</vt:lpstr>
      <vt:lpstr>Whitney-Bold</vt:lpstr>
      <vt:lpstr>Whitney-Medium</vt:lpstr>
      <vt:lpstr>Whitney-Semibold SC</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Simple Light</vt:lpstr>
      <vt:lpstr>15_Edge</vt:lpstr>
      <vt:lpstr>19_Office Theme</vt:lpstr>
      <vt:lpstr>16_Edge</vt:lpstr>
      <vt:lpstr>CMU-SAFARI</vt:lpstr>
      <vt:lpstr>102_Edge</vt:lpstr>
      <vt:lpstr>5_Office Theme</vt:lpstr>
      <vt:lpstr>21_Office Theme</vt:lpstr>
      <vt:lpstr>22_Edge</vt:lpstr>
      <vt:lpstr>1_Office Theme</vt:lpstr>
      <vt:lpstr>Office Theme</vt:lpstr>
      <vt:lpstr>99_Edge</vt:lpstr>
      <vt:lpstr>137_Edge</vt:lpstr>
      <vt:lpstr>67_Edge</vt:lpstr>
      <vt:lpstr>24_Edge</vt:lpstr>
      <vt:lpstr>155_Edge</vt:lpstr>
      <vt:lpstr>20_Edge</vt:lpstr>
      <vt:lpstr>21_Edge</vt:lpstr>
      <vt:lpstr>25_Edge</vt:lpstr>
      <vt:lpstr>3_Office Theme</vt:lpstr>
      <vt:lpstr>62_Edge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Memory Scaling Issues Are Real</vt:lpstr>
      <vt:lpstr>The Story of RowHammer </vt:lpstr>
      <vt:lpstr>Recent DRAM Is More Vulnerable</vt:lpstr>
      <vt:lpstr>One Can Take Over an Otherwise-Secure System</vt:lpstr>
      <vt:lpstr>The Push from Circuits and Devices</vt:lpstr>
      <vt:lpstr>RowHammer in 2020 (I)</vt:lpstr>
      <vt:lpstr>Key Takeaways from 1580 Chips</vt:lpstr>
      <vt:lpstr>RowHammer in 2020 (II)</vt:lpstr>
      <vt:lpstr>The Push from Circuits and Devices</vt:lpstr>
      <vt:lpstr>Data Retention in Memory [Liu et al., ISCA 2013]</vt:lpstr>
      <vt:lpstr>More on DRAM Refresh (I)</vt:lpstr>
      <vt:lpstr>More on DRAM Refresh (II)</vt:lpstr>
      <vt:lpstr>More on DRAM Refresh (III)</vt:lpstr>
      <vt:lpstr>More on DRAM Refresh (IV)</vt:lpstr>
      <vt:lpstr>More on DRAM Refresh (V)</vt:lpstr>
      <vt:lpstr>More on DRAM Refresh (VI)</vt:lpstr>
      <vt:lpstr>More on DRAM Refresh (VII)</vt:lpstr>
      <vt:lpstr>More on DRAM Refresh (VIII)</vt:lpstr>
      <vt:lpstr>The Push from Circuits and Devices</vt:lpstr>
      <vt:lpstr>Industry Is Writing Papers About It, Too</vt:lpstr>
      <vt:lpstr>Call for Intelligent Memory Controllers</vt:lpstr>
      <vt:lpstr>Why In-Memory Computation Today?</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Bulk Bitwise AND/OR Operation</vt:lpstr>
      <vt:lpstr>In-DRAM NOT: Dual Contact Cell</vt:lpstr>
      <vt:lpstr>Ambit vs. DDR3: Performance and Energy</vt:lpstr>
      <vt:lpstr>Bulk Bitwise Operations in Workloads</vt:lpstr>
      <vt:lpstr>Performance: Bitmap Index on Ambit</vt:lpstr>
      <vt:lpstr>Performance: BitWeaving on Ambit</vt:lpstr>
      <vt:lpstr>More on In-DRAM Bulk AND/OR</vt:lpstr>
      <vt:lpstr>More on Ambit</vt:lpstr>
      <vt:lpstr>In-DRAM Bulk Bitwise Execution</vt:lpstr>
      <vt:lpstr>RowClone &amp; Bitwise Ops in Real DRAM Chips</vt:lpstr>
      <vt:lpstr>Pinatubo: RowClone and Bitwise Ops in PCM</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Four Important Workloads</vt:lpstr>
      <vt:lpstr>Energy Cost of Data Movement</vt:lpstr>
      <vt:lpstr>Simple PIM on Mobile Workloads</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Two Key Questions in 3D-Stacked PIM</vt:lpstr>
      <vt:lpstr>PEI: PIM-Enabled Instructions (Ideas)</vt:lpstr>
      <vt:lpstr>PEI: PIM-Enabled Instructions (Example)</vt:lpstr>
      <vt:lpstr>PEI: Initial Evaluation Results</vt:lpstr>
      <vt:lpstr>PEI Performance Delta: Large Data Sets</vt:lpstr>
      <vt:lpstr>PEI Energy Consumption</vt:lpstr>
      <vt:lpstr>Simpler PIM: PIM-Enabled Instructions</vt:lpstr>
      <vt:lpstr>Eliminating the Adoption Barriers</vt:lpstr>
      <vt:lpstr>Barriers to Adoption of PIM</vt:lpstr>
      <vt:lpstr>We Need to Revisit the Entire Stack</vt:lpstr>
      <vt:lpstr>PIM Review and Open Problems</vt:lpstr>
      <vt:lpstr>PIM Review and Open Problems (II)</vt:lpstr>
      <vt:lpstr>UPMEM Processing-in-DRAM Engine (2019)</vt:lpstr>
      <vt:lpstr>Key Challenge 1: Code Mapping</vt:lpstr>
      <vt:lpstr>Key Challenge 2: Data Mapping</vt:lpstr>
      <vt:lpstr>How to Do the Code and Data Mapping?</vt:lpstr>
      <vt:lpstr>How to Schedule Code? (I)</vt:lpstr>
      <vt:lpstr>How to Schedule Code? (II)</vt:lpstr>
      <vt:lpstr>How to Schedule Code? (III)</vt:lpstr>
      <vt:lpstr>How to Maintain Coherence? (I)</vt:lpstr>
      <vt:lpstr>How to Maintain Coherence? (II)</vt:lpstr>
      <vt:lpstr>How to Support Virtual Memory?</vt:lpstr>
      <vt:lpstr>How to Design Data Structures for PIM?</vt:lpstr>
      <vt:lpstr>Simulation Infrastructures for PIM</vt:lpstr>
      <vt:lpstr>Performance &amp; Energy Models for PIM</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More on Heterogeneous-Reliability Memory</vt:lpstr>
      <vt:lpstr>Another Example: EDEN for DNNs</vt:lpstr>
      <vt:lpstr>PowerPoint Presentation</vt:lpstr>
      <vt:lpstr>EDEN: Data-Aware Efficient DNN Inference</vt:lpstr>
      <vt:lpstr>SMASH: SW/HW Indexing Acceleration</vt:lpstr>
      <vt:lpstr>Challenge and Opportunity for Future</vt:lpstr>
      <vt:lpstr>Concluding Remarks</vt:lpstr>
      <vt:lpstr>Recap: Corollaries: Architectures Today …</vt:lpstr>
      <vt:lpstr>Concluding Remarks</vt:lpstr>
      <vt:lpstr>Architectures for Intelligent Machines</vt:lpstr>
      <vt:lpstr>PowerPoint Presentation</vt:lpstr>
      <vt:lpstr>We Need to Revisit the Entire Stack</vt:lpstr>
      <vt:lpstr>We Need to Exploit Good Principles</vt:lpstr>
      <vt:lpstr>PIM Review and Open Problems</vt:lpstr>
      <vt:lpstr>PIM Review and Open Problems (II)</vt:lpstr>
      <vt:lpstr>Funding Acknowledgments</vt:lpstr>
      <vt:lpstr>Acknowledgments</vt:lpstr>
      <vt:lpstr>Acknowledgments</vt:lpstr>
      <vt:lpstr>PowerPoint Presentation</vt:lpstr>
      <vt:lpstr>SAFARI Newsletter April 2020 Edition</vt:lpstr>
      <vt:lpstr>Intelligent Architectures for  Intelligent Machines</vt:lpstr>
      <vt:lpstr>Backup Slides</vt:lpstr>
      <vt:lpstr>Readings, Videos, Reference Materials</vt:lpstr>
      <vt:lpstr>A Bit About Myself</vt:lpstr>
      <vt:lpstr>Related Overview Talks</vt:lpstr>
      <vt:lpstr>Accelerated Memory Course (~6.5 hours)</vt:lpstr>
      <vt:lpstr>Longer Memory Course (~18 hours)</vt:lpstr>
      <vt:lpstr>An Interview on Research and Education</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PowerPoint Presentation</vt:lpstr>
      <vt:lpstr>Referenced Papers and Talks</vt:lpstr>
      <vt:lpstr>An Interview on Research and Education</vt:lpstr>
      <vt:lpstr>Low-Latency &amp; Low-Energy Data Access</vt:lpstr>
      <vt:lpstr>Data-Centric Architectures: Properties</vt:lpstr>
      <vt:lpstr>Main Memory Latency Lags Behind</vt:lpstr>
      <vt:lpstr>A Closer Look …</vt:lpstr>
      <vt:lpstr>DRAM Latency Is Critical for Performance</vt:lpstr>
      <vt:lpstr>DRAM Latency Is Critical for Performance</vt:lpstr>
      <vt:lpstr>New DRAM Types Increase Latency!</vt:lpstr>
      <vt:lpstr>More Motivation    to Reduce Memory Latency</vt:lpstr>
      <vt:lpstr>Workload-DRAM Interaction Analysis</vt:lpstr>
      <vt:lpstr>Why Study Workload–DRAM Interactions?</vt:lpstr>
      <vt:lpstr>Modern DRAM Types: Comparison to DDR3</vt:lpstr>
      <vt:lpstr>4. Need for Lower Access Latency: Performance</vt:lpstr>
      <vt:lpstr>Key Takeaways</vt:lpstr>
      <vt:lpstr>Conclusion</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CROW: The Copy Row Substrate [ISCA 2019]</vt:lpstr>
      <vt:lpstr>Challenges of DRAM Scaling</vt:lpstr>
      <vt:lpstr>Conventional DRAM</vt:lpstr>
      <vt:lpstr>Copy Row DRAM (CROW)</vt:lpstr>
      <vt:lpstr>Use Cases of CROW</vt:lpstr>
      <vt:lpstr>Key Results</vt:lpstr>
      <vt:lpstr>More on CROW</vt:lpstr>
      <vt:lpstr>CLR-DRAM: Capacity-Latency Reconfigurability</vt:lpstr>
      <vt:lpstr>CLR-DRAM: Capacity-Latency Reconfigurable DRAM [ISCA 2020]</vt:lpstr>
      <vt:lpstr>PowerPoint Presentation</vt:lpstr>
      <vt:lpstr>PowerPoint Presentation</vt:lpstr>
      <vt:lpstr>PowerPoint Presentation</vt:lpstr>
      <vt:lpstr>PowerPoint Presentation</vt:lpstr>
      <vt:lpstr>PowerPoint Presentation</vt:lpstr>
      <vt:lpstr>More on CLR-DRAM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lpstr>A Note on the Review Process</vt:lpstr>
      <vt:lpstr>Ambit [MICRO’17]</vt:lpstr>
      <vt:lpstr>Ambit </vt:lpstr>
      <vt:lpstr>Ambit Sounds Good, No?</vt:lpstr>
      <vt:lpstr>Another Review </vt:lpstr>
      <vt:lpstr>Yet Another Review</vt:lpstr>
      <vt:lpstr>The Reviewer Accountability Problem</vt:lpstr>
      <vt:lpstr>We Have a Mindset Issue…</vt:lpstr>
      <vt:lpstr>Suggestion to Community</vt:lpstr>
      <vt:lpstr>Takeaway</vt:lpstr>
      <vt:lpstr>Takeaway</vt:lpstr>
      <vt:lpstr>RowClone &amp; Bitwise Ops in Real DRAM Chips</vt:lpstr>
      <vt:lpstr>Pinatubo: RowClone and Bitwise Ops in PCM</vt:lpstr>
      <vt:lpstr>Aside: A Recommended Book</vt:lpstr>
      <vt:lpstr>PowerPoint Presentation</vt:lpstr>
      <vt:lpstr>PowerPoint Presentation</vt:lpstr>
      <vt:lpstr>Suggestion to Researchers: Principle: Passion</vt:lpstr>
      <vt:lpstr>Suggestion to Researchers: Principle: Resilience</vt:lpstr>
      <vt:lpstr>Principle: Learning and Scholarship</vt:lpstr>
      <vt:lpstr>Principle: Learning and Scholarship</vt:lpstr>
      <vt:lpstr>More Thoughts and Suggestions</vt:lpstr>
      <vt:lpstr>Architectural Conclusion</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Concluding Remarks</vt:lpstr>
      <vt:lpstr>Architectures for Intelligent Machines</vt:lpstr>
      <vt:lpstr>PowerPoint Presentation</vt:lpstr>
      <vt:lpstr>We Need to Think Across the Entire Stack</vt:lpstr>
      <vt:lpstr>We Need to Exploit Good Principles</vt:lpstr>
      <vt:lpstr>PIM Review and Open Problems</vt:lpstr>
      <vt:lpstr>PIM Review and Open Problems (II)</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Microsoft Office User</cp:lastModifiedBy>
  <cp:revision>2896</cp:revision>
  <cp:lastPrinted>2017-12-05T03:30:35Z</cp:lastPrinted>
  <dcterms:created xsi:type="dcterms:W3CDTF">2010-10-08T20:41:54Z</dcterms:created>
  <dcterms:modified xsi:type="dcterms:W3CDTF">2020-08-01T20:50:06Z</dcterms:modified>
</cp:coreProperties>
</file>