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40.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2.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3.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5.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6.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7.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8.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49.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50.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51.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2.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3.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54.xml" ContentType="application/vnd.openxmlformats-officedocument.theme+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55.xml" ContentType="application/vnd.openxmlformats-officedocument.theme+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58.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9.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60.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1.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62.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3.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4.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5.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5.xml" ContentType="application/vnd.openxmlformats-officedocument.presentationml.tags+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9.xml" ContentType="application/vnd.openxmlformats-officedocument.presentationml.tags+xml"/>
  <Override PartName="/ppt/notesSlides/notesSlide31.xml" ContentType="application/vnd.openxmlformats-officedocument.presentationml.notesSlide+xml"/>
  <Override PartName="/ppt/tags/tag10.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4.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5.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6.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7.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40" r:id="rId39"/>
    <p:sldMasterId id="2147488378" r:id="rId40"/>
    <p:sldMasterId id="2147488559" r:id="rId41"/>
    <p:sldMasterId id="2147488637" r:id="rId42"/>
    <p:sldMasterId id="2147488747" r:id="rId43"/>
    <p:sldMasterId id="2147488978" r:id="rId44"/>
    <p:sldMasterId id="2147488991" r:id="rId45"/>
    <p:sldMasterId id="2147489016" r:id="rId46"/>
    <p:sldMasterId id="2147489028" r:id="rId47"/>
    <p:sldMasterId id="2147489216" r:id="rId48"/>
    <p:sldMasterId id="2147489228" r:id="rId49"/>
    <p:sldMasterId id="2147489252" r:id="rId50"/>
    <p:sldMasterId id="2147489265" r:id="rId51"/>
    <p:sldMasterId id="2147489277" r:id="rId52"/>
    <p:sldMasterId id="2147489289" r:id="rId53"/>
    <p:sldMasterId id="2147489550" r:id="rId54"/>
    <p:sldMasterId id="2147489562" r:id="rId55"/>
    <p:sldMasterId id="2147489587" r:id="rId56"/>
    <p:sldMasterId id="2147489643" r:id="rId57"/>
    <p:sldMasterId id="2147489805" r:id="rId58"/>
    <p:sldMasterId id="2147489925" r:id="rId59"/>
    <p:sldMasterId id="2147489953" r:id="rId60"/>
    <p:sldMasterId id="2147489997" r:id="rId61"/>
    <p:sldMasterId id="2147490048" r:id="rId62"/>
    <p:sldMasterId id="2147490053" r:id="rId63"/>
    <p:sldMasterId id="2147490065" r:id="rId64"/>
    <p:sldMasterId id="2147490071" r:id="rId65"/>
    <p:sldMasterId id="2147490084" r:id="rId66"/>
  </p:sldMasterIdLst>
  <p:notesMasterIdLst>
    <p:notesMasterId r:id="rId211"/>
  </p:notesMasterIdLst>
  <p:handoutMasterIdLst>
    <p:handoutMasterId r:id="rId212"/>
  </p:handoutMasterIdLst>
  <p:sldIdLst>
    <p:sldId id="7035" r:id="rId67"/>
    <p:sldId id="7612" r:id="rId68"/>
    <p:sldId id="7613" r:id="rId69"/>
    <p:sldId id="7614" r:id="rId70"/>
    <p:sldId id="7615" r:id="rId71"/>
    <p:sldId id="7616" r:id="rId72"/>
    <p:sldId id="7617" r:id="rId73"/>
    <p:sldId id="7618" r:id="rId74"/>
    <p:sldId id="7634" r:id="rId75"/>
    <p:sldId id="7635" r:id="rId76"/>
    <p:sldId id="7490" r:id="rId77"/>
    <p:sldId id="7624" r:id="rId78"/>
    <p:sldId id="381" r:id="rId79"/>
    <p:sldId id="382" r:id="rId80"/>
    <p:sldId id="387" r:id="rId81"/>
    <p:sldId id="384" r:id="rId82"/>
    <p:sldId id="416" r:id="rId83"/>
    <p:sldId id="7625" r:id="rId84"/>
    <p:sldId id="354" r:id="rId85"/>
    <p:sldId id="417" r:id="rId86"/>
    <p:sldId id="355" r:id="rId87"/>
    <p:sldId id="356" r:id="rId88"/>
    <p:sldId id="357" r:id="rId89"/>
    <p:sldId id="7626" r:id="rId90"/>
    <p:sldId id="359" r:id="rId91"/>
    <p:sldId id="361" r:id="rId92"/>
    <p:sldId id="5827" r:id="rId93"/>
    <p:sldId id="7627" r:id="rId94"/>
    <p:sldId id="363" r:id="rId95"/>
    <p:sldId id="396" r:id="rId96"/>
    <p:sldId id="418" r:id="rId97"/>
    <p:sldId id="7628" r:id="rId98"/>
    <p:sldId id="419" r:id="rId99"/>
    <p:sldId id="7629" r:id="rId100"/>
    <p:sldId id="7630" r:id="rId101"/>
    <p:sldId id="369" r:id="rId102"/>
    <p:sldId id="429" r:id="rId103"/>
    <p:sldId id="372" r:id="rId104"/>
    <p:sldId id="7631" r:id="rId105"/>
    <p:sldId id="7632" r:id="rId106"/>
    <p:sldId id="375" r:id="rId107"/>
    <p:sldId id="376" r:id="rId108"/>
    <p:sldId id="7633" r:id="rId109"/>
    <p:sldId id="380" r:id="rId110"/>
    <p:sldId id="379" r:id="rId111"/>
    <p:sldId id="7650" r:id="rId112"/>
    <p:sldId id="7638" r:id="rId113"/>
    <p:sldId id="7654" r:id="rId114"/>
    <p:sldId id="7657" r:id="rId115"/>
    <p:sldId id="512" r:id="rId116"/>
    <p:sldId id="455" r:id="rId117"/>
    <p:sldId id="431" r:id="rId118"/>
    <p:sldId id="504" r:id="rId119"/>
    <p:sldId id="499" r:id="rId120"/>
    <p:sldId id="468" r:id="rId121"/>
    <p:sldId id="7655" r:id="rId122"/>
    <p:sldId id="491" r:id="rId123"/>
    <p:sldId id="505" r:id="rId124"/>
    <p:sldId id="506" r:id="rId125"/>
    <p:sldId id="307" r:id="rId126"/>
    <p:sldId id="345" r:id="rId127"/>
    <p:sldId id="432" r:id="rId128"/>
    <p:sldId id="309" r:id="rId129"/>
    <p:sldId id="414" r:id="rId130"/>
    <p:sldId id="514" r:id="rId131"/>
    <p:sldId id="313" r:id="rId132"/>
    <p:sldId id="312" r:id="rId133"/>
    <p:sldId id="433" r:id="rId134"/>
    <p:sldId id="481" r:id="rId135"/>
    <p:sldId id="415" r:id="rId136"/>
    <p:sldId id="469" r:id="rId137"/>
    <p:sldId id="477" r:id="rId138"/>
    <p:sldId id="478" r:id="rId139"/>
    <p:sldId id="480" r:id="rId140"/>
    <p:sldId id="479" r:id="rId141"/>
    <p:sldId id="470" r:id="rId142"/>
    <p:sldId id="472" r:id="rId143"/>
    <p:sldId id="434" r:id="rId144"/>
    <p:sldId id="513" r:id="rId145"/>
    <p:sldId id="508" r:id="rId146"/>
    <p:sldId id="494" r:id="rId147"/>
    <p:sldId id="460" r:id="rId148"/>
    <p:sldId id="7656" r:id="rId149"/>
    <p:sldId id="462" r:id="rId150"/>
    <p:sldId id="461" r:id="rId151"/>
    <p:sldId id="463" r:id="rId152"/>
    <p:sldId id="483" r:id="rId153"/>
    <p:sldId id="492" r:id="rId154"/>
    <p:sldId id="445" r:id="rId155"/>
    <p:sldId id="484" r:id="rId156"/>
    <p:sldId id="373" r:id="rId157"/>
    <p:sldId id="374" r:id="rId158"/>
    <p:sldId id="497" r:id="rId159"/>
    <p:sldId id="507" r:id="rId160"/>
    <p:sldId id="435" r:id="rId161"/>
    <p:sldId id="474" r:id="rId162"/>
    <p:sldId id="515" r:id="rId163"/>
    <p:sldId id="7383" r:id="rId164"/>
    <p:sldId id="7282" r:id="rId165"/>
    <p:sldId id="7275" r:id="rId166"/>
    <p:sldId id="7651" r:id="rId167"/>
    <p:sldId id="7639" r:id="rId168"/>
    <p:sldId id="344" r:id="rId169"/>
    <p:sldId id="413" r:id="rId170"/>
    <p:sldId id="426" r:id="rId171"/>
    <p:sldId id="427" r:id="rId172"/>
    <p:sldId id="428" r:id="rId173"/>
    <p:sldId id="420" r:id="rId174"/>
    <p:sldId id="7640" r:id="rId175"/>
    <p:sldId id="7641" r:id="rId176"/>
    <p:sldId id="348" r:id="rId177"/>
    <p:sldId id="350" r:id="rId178"/>
    <p:sldId id="7642" r:id="rId179"/>
    <p:sldId id="351" r:id="rId180"/>
    <p:sldId id="421" r:id="rId181"/>
    <p:sldId id="394" r:id="rId182"/>
    <p:sldId id="7643" r:id="rId183"/>
    <p:sldId id="395" r:id="rId184"/>
    <p:sldId id="401" r:id="rId185"/>
    <p:sldId id="7644" r:id="rId186"/>
    <p:sldId id="7645" r:id="rId187"/>
    <p:sldId id="7646" r:id="rId188"/>
    <p:sldId id="7647" r:id="rId189"/>
    <p:sldId id="7648" r:id="rId190"/>
    <p:sldId id="7649" r:id="rId191"/>
    <p:sldId id="408" r:id="rId192"/>
    <p:sldId id="409" r:id="rId193"/>
    <p:sldId id="410" r:id="rId194"/>
    <p:sldId id="411" r:id="rId195"/>
    <p:sldId id="412" r:id="rId196"/>
    <p:sldId id="422" r:id="rId197"/>
    <p:sldId id="423" r:id="rId198"/>
    <p:sldId id="424" r:id="rId199"/>
    <p:sldId id="425" r:id="rId200"/>
    <p:sldId id="340" r:id="rId201"/>
    <p:sldId id="501" r:id="rId202"/>
    <p:sldId id="7658" r:id="rId203"/>
    <p:sldId id="7659" r:id="rId204"/>
    <p:sldId id="465" r:id="rId205"/>
    <p:sldId id="466" r:id="rId206"/>
    <p:sldId id="503" r:id="rId207"/>
    <p:sldId id="509" r:id="rId208"/>
    <p:sldId id="510" r:id="rId209"/>
    <p:sldId id="7660" r:id="rId21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0000FF"/>
    <a:srgbClr val="1A5712"/>
    <a:srgbClr val="8C0000"/>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48" autoAdjust="0"/>
    <p:restoredTop sz="85563" autoAdjust="0"/>
  </p:normalViewPr>
  <p:slideViewPr>
    <p:cSldViewPr>
      <p:cViewPr varScale="1">
        <p:scale>
          <a:sx n="105" d="100"/>
          <a:sy n="105" d="100"/>
        </p:scale>
        <p:origin x="223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8.xml"/><Relationship Id="rId138" Type="http://schemas.openxmlformats.org/officeDocument/2006/relationships/slide" Target="slides/slide72.xml"/><Relationship Id="rId159" Type="http://schemas.openxmlformats.org/officeDocument/2006/relationships/slide" Target="slides/slide93.xml"/><Relationship Id="rId170" Type="http://schemas.openxmlformats.org/officeDocument/2006/relationships/slide" Target="slides/slide104.xml"/><Relationship Id="rId191" Type="http://schemas.openxmlformats.org/officeDocument/2006/relationships/slide" Target="slides/slide125.xml"/><Relationship Id="rId205" Type="http://schemas.openxmlformats.org/officeDocument/2006/relationships/slide" Target="slides/slide139.xml"/><Relationship Id="rId107" Type="http://schemas.openxmlformats.org/officeDocument/2006/relationships/slide" Target="slides/slide4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8.xml"/><Relationship Id="rId128" Type="http://schemas.openxmlformats.org/officeDocument/2006/relationships/slide" Target="slides/slide62.xml"/><Relationship Id="rId149" Type="http://schemas.openxmlformats.org/officeDocument/2006/relationships/slide" Target="slides/slide83.xml"/><Relationship Id="rId5" Type="http://schemas.openxmlformats.org/officeDocument/2006/relationships/slideMaster" Target="slideMasters/slideMaster5.xml"/><Relationship Id="rId95" Type="http://schemas.openxmlformats.org/officeDocument/2006/relationships/slide" Target="slides/slide29.xml"/><Relationship Id="rId160" Type="http://schemas.openxmlformats.org/officeDocument/2006/relationships/slide" Target="slides/slide94.xml"/><Relationship Id="rId181" Type="http://schemas.openxmlformats.org/officeDocument/2006/relationships/slide" Target="slides/slide115.xml"/><Relationship Id="rId216"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2.xml"/><Relationship Id="rId139" Type="http://schemas.openxmlformats.org/officeDocument/2006/relationships/slide" Target="slides/slide73.xml"/><Relationship Id="rId85" Type="http://schemas.openxmlformats.org/officeDocument/2006/relationships/slide" Target="slides/slide19.xml"/><Relationship Id="rId150" Type="http://schemas.openxmlformats.org/officeDocument/2006/relationships/slide" Target="slides/slide84.xml"/><Relationship Id="rId171" Type="http://schemas.openxmlformats.org/officeDocument/2006/relationships/slide" Target="slides/slide105.xml"/><Relationship Id="rId192" Type="http://schemas.openxmlformats.org/officeDocument/2006/relationships/slide" Target="slides/slide126.xml"/><Relationship Id="rId206" Type="http://schemas.openxmlformats.org/officeDocument/2006/relationships/slide" Target="slides/slide14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2.xml"/><Relationship Id="rId129" Type="http://schemas.openxmlformats.org/officeDocument/2006/relationships/slide" Target="slides/slide63.xml"/><Relationship Id="rId54" Type="http://schemas.openxmlformats.org/officeDocument/2006/relationships/slideMaster" Target="slideMasters/slideMaster54.xml"/><Relationship Id="rId75" Type="http://schemas.openxmlformats.org/officeDocument/2006/relationships/slide" Target="slides/slide9.xml"/><Relationship Id="rId96" Type="http://schemas.openxmlformats.org/officeDocument/2006/relationships/slide" Target="slides/slide30.xml"/><Relationship Id="rId140" Type="http://schemas.openxmlformats.org/officeDocument/2006/relationships/slide" Target="slides/slide74.xml"/><Relationship Id="rId161" Type="http://schemas.openxmlformats.org/officeDocument/2006/relationships/slide" Target="slides/slide95.xml"/><Relationship Id="rId182" Type="http://schemas.openxmlformats.org/officeDocument/2006/relationships/slide" Target="slides/slide116.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53.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20.xml"/><Relationship Id="rId130" Type="http://schemas.openxmlformats.org/officeDocument/2006/relationships/slide" Target="slides/slide64.xml"/><Relationship Id="rId151" Type="http://schemas.openxmlformats.org/officeDocument/2006/relationships/slide" Target="slides/slide85.xml"/><Relationship Id="rId172" Type="http://schemas.openxmlformats.org/officeDocument/2006/relationships/slide" Target="slides/slide106.xml"/><Relationship Id="rId193" Type="http://schemas.openxmlformats.org/officeDocument/2006/relationships/slide" Target="slides/slide127.xml"/><Relationship Id="rId207" Type="http://schemas.openxmlformats.org/officeDocument/2006/relationships/slide" Target="slides/slide141.xml"/><Relationship Id="rId13" Type="http://schemas.openxmlformats.org/officeDocument/2006/relationships/slideMaster" Target="slideMasters/slideMaster13.xml"/><Relationship Id="rId109" Type="http://schemas.openxmlformats.org/officeDocument/2006/relationships/slide" Target="slides/slide43.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0.xml"/><Relationship Id="rId97" Type="http://schemas.openxmlformats.org/officeDocument/2006/relationships/slide" Target="slides/slide31.xml"/><Relationship Id="rId120" Type="http://schemas.openxmlformats.org/officeDocument/2006/relationships/slide" Target="slides/slide54.xml"/><Relationship Id="rId141" Type="http://schemas.openxmlformats.org/officeDocument/2006/relationships/slide" Target="slides/slide75.xml"/><Relationship Id="rId7" Type="http://schemas.openxmlformats.org/officeDocument/2006/relationships/slideMaster" Target="slideMasters/slideMaster7.xml"/><Relationship Id="rId162" Type="http://schemas.openxmlformats.org/officeDocument/2006/relationships/slide" Target="slides/slide96.xml"/><Relationship Id="rId183" Type="http://schemas.openxmlformats.org/officeDocument/2006/relationships/slide" Target="slides/slide117.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1.xml"/><Relationship Id="rId110" Type="http://schemas.openxmlformats.org/officeDocument/2006/relationships/slide" Target="slides/slide44.xml"/><Relationship Id="rId131" Type="http://schemas.openxmlformats.org/officeDocument/2006/relationships/slide" Target="slides/slide65.xml"/><Relationship Id="rId152" Type="http://schemas.openxmlformats.org/officeDocument/2006/relationships/slide" Target="slides/slide86.xml"/><Relationship Id="rId173" Type="http://schemas.openxmlformats.org/officeDocument/2006/relationships/slide" Target="slides/slide107.xml"/><Relationship Id="rId194" Type="http://schemas.openxmlformats.org/officeDocument/2006/relationships/slide" Target="slides/slide128.xml"/><Relationship Id="rId208" Type="http://schemas.openxmlformats.org/officeDocument/2006/relationships/slide" Target="slides/slide1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1.xml"/><Relationship Id="rId100" Type="http://schemas.openxmlformats.org/officeDocument/2006/relationships/slide" Target="slides/slide34.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slide" Target="slides/slide102.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98" Type="http://schemas.openxmlformats.org/officeDocument/2006/relationships/slide" Target="slides/slide32.xml"/><Relationship Id="rId121" Type="http://schemas.openxmlformats.org/officeDocument/2006/relationships/slide" Target="slides/slide55.xml"/><Relationship Id="rId142" Type="http://schemas.openxmlformats.org/officeDocument/2006/relationships/slide" Target="slides/slide76.xml"/><Relationship Id="rId163" Type="http://schemas.openxmlformats.org/officeDocument/2006/relationships/slide" Target="slides/slide97.xml"/><Relationship Id="rId184" Type="http://schemas.openxmlformats.org/officeDocument/2006/relationships/slide" Target="slides/slide118.xml"/><Relationship Id="rId189" Type="http://schemas.openxmlformats.org/officeDocument/2006/relationships/slide" Target="slides/slide123.xml"/><Relationship Id="rId3" Type="http://schemas.openxmlformats.org/officeDocument/2006/relationships/slideMaster" Target="slideMasters/slideMaster3.xml"/><Relationship Id="rId214" Type="http://schemas.openxmlformats.org/officeDocument/2006/relationships/viewProps" Target="viewProps.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slide" Target="slides/slide66.xml"/><Relationship Id="rId153" Type="http://schemas.openxmlformats.org/officeDocument/2006/relationships/slide" Target="slides/slide87.xml"/><Relationship Id="rId174" Type="http://schemas.openxmlformats.org/officeDocument/2006/relationships/slide" Target="slides/slide108.xml"/><Relationship Id="rId179" Type="http://schemas.openxmlformats.org/officeDocument/2006/relationships/slide" Target="slides/slide113.xml"/><Relationship Id="rId195" Type="http://schemas.openxmlformats.org/officeDocument/2006/relationships/slide" Target="slides/slide129.xml"/><Relationship Id="rId209" Type="http://schemas.openxmlformats.org/officeDocument/2006/relationships/slide" Target="slides/slide143.xml"/><Relationship Id="rId190" Type="http://schemas.openxmlformats.org/officeDocument/2006/relationships/slide" Target="slides/slide124.xml"/><Relationship Id="rId204" Type="http://schemas.openxmlformats.org/officeDocument/2006/relationships/slide" Target="slides/slide13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0.xml"/><Relationship Id="rId127" Type="http://schemas.openxmlformats.org/officeDocument/2006/relationships/slide" Target="slides/slide6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78" Type="http://schemas.openxmlformats.org/officeDocument/2006/relationships/slide" Target="slides/slide12.xml"/><Relationship Id="rId94" Type="http://schemas.openxmlformats.org/officeDocument/2006/relationships/slide" Target="slides/slide28.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143" Type="http://schemas.openxmlformats.org/officeDocument/2006/relationships/slide" Target="slides/slide77.xml"/><Relationship Id="rId148" Type="http://schemas.openxmlformats.org/officeDocument/2006/relationships/slide" Target="slides/slide82.xml"/><Relationship Id="rId164" Type="http://schemas.openxmlformats.org/officeDocument/2006/relationships/slide" Target="slides/slide98.xml"/><Relationship Id="rId169" Type="http://schemas.openxmlformats.org/officeDocument/2006/relationships/slide" Target="slides/slide103.xml"/><Relationship Id="rId185" Type="http://schemas.openxmlformats.org/officeDocument/2006/relationships/slide" Target="slides/slide1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4.xml"/><Relationship Id="rId210" Type="http://schemas.openxmlformats.org/officeDocument/2006/relationships/slide" Target="slides/slide144.xml"/><Relationship Id="rId215" Type="http://schemas.openxmlformats.org/officeDocument/2006/relationships/theme" Target="theme/theme1.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54" Type="http://schemas.openxmlformats.org/officeDocument/2006/relationships/slide" Target="slides/slide88.xml"/><Relationship Id="rId175" Type="http://schemas.openxmlformats.org/officeDocument/2006/relationships/slide" Target="slides/slide109.xml"/><Relationship Id="rId196" Type="http://schemas.openxmlformats.org/officeDocument/2006/relationships/slide" Target="slides/slide130.xml"/><Relationship Id="rId200" Type="http://schemas.openxmlformats.org/officeDocument/2006/relationships/slide" Target="slides/slide134.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slide" Target="slides/slide78.xml"/><Relationship Id="rId90" Type="http://schemas.openxmlformats.org/officeDocument/2006/relationships/slide" Target="slides/slide24.xml"/><Relationship Id="rId165" Type="http://schemas.openxmlformats.org/officeDocument/2006/relationships/slide" Target="slides/slide99.xml"/><Relationship Id="rId186" Type="http://schemas.openxmlformats.org/officeDocument/2006/relationships/slide" Target="slides/slide120.xml"/><Relationship Id="rId211"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3.xml"/><Relationship Id="rId113" Type="http://schemas.openxmlformats.org/officeDocument/2006/relationships/slide" Target="slides/slide47.xml"/><Relationship Id="rId134" Type="http://schemas.openxmlformats.org/officeDocument/2006/relationships/slide" Target="slides/slide68.xml"/><Relationship Id="rId80" Type="http://schemas.openxmlformats.org/officeDocument/2006/relationships/slide" Target="slides/slide14.xml"/><Relationship Id="rId155" Type="http://schemas.openxmlformats.org/officeDocument/2006/relationships/slide" Target="slides/slide89.xml"/><Relationship Id="rId176" Type="http://schemas.openxmlformats.org/officeDocument/2006/relationships/slide" Target="slides/slide110.xml"/><Relationship Id="rId197" Type="http://schemas.openxmlformats.org/officeDocument/2006/relationships/slide" Target="slides/slide131.xml"/><Relationship Id="rId201" Type="http://schemas.openxmlformats.org/officeDocument/2006/relationships/slide" Target="slides/slide13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24" Type="http://schemas.openxmlformats.org/officeDocument/2006/relationships/slide" Target="slides/slide58.xml"/><Relationship Id="rId70" Type="http://schemas.openxmlformats.org/officeDocument/2006/relationships/slide" Target="slides/slide4.xml"/><Relationship Id="rId91" Type="http://schemas.openxmlformats.org/officeDocument/2006/relationships/slide" Target="slides/slide25.xml"/><Relationship Id="rId145" Type="http://schemas.openxmlformats.org/officeDocument/2006/relationships/slide" Target="slides/slide79.xml"/><Relationship Id="rId166" Type="http://schemas.openxmlformats.org/officeDocument/2006/relationships/slide" Target="slides/slide100.xml"/><Relationship Id="rId187" Type="http://schemas.openxmlformats.org/officeDocument/2006/relationships/slide" Target="slides/slide121.xml"/><Relationship Id="rId1" Type="http://schemas.openxmlformats.org/officeDocument/2006/relationships/slideMaster" Target="slideMasters/slideMaster1.xml"/><Relationship Id="rId212" Type="http://schemas.openxmlformats.org/officeDocument/2006/relationships/handoutMaster" Target="handoutMasters/handout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60" Type="http://schemas.openxmlformats.org/officeDocument/2006/relationships/slideMaster" Target="slideMasters/slideMaster60.xml"/><Relationship Id="rId81" Type="http://schemas.openxmlformats.org/officeDocument/2006/relationships/slide" Target="slides/slide15.xml"/><Relationship Id="rId135" Type="http://schemas.openxmlformats.org/officeDocument/2006/relationships/slide" Target="slides/slide69.xml"/><Relationship Id="rId156" Type="http://schemas.openxmlformats.org/officeDocument/2006/relationships/slide" Target="slides/slide90.xml"/><Relationship Id="rId177" Type="http://schemas.openxmlformats.org/officeDocument/2006/relationships/slide" Target="slides/slide111.xml"/><Relationship Id="rId198" Type="http://schemas.openxmlformats.org/officeDocument/2006/relationships/slide" Target="slides/slide132.xml"/><Relationship Id="rId202" Type="http://schemas.openxmlformats.org/officeDocument/2006/relationships/slide" Target="slides/slide13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38.xml"/><Relationship Id="rId125" Type="http://schemas.openxmlformats.org/officeDocument/2006/relationships/slide" Target="slides/slide59.xml"/><Relationship Id="rId146" Type="http://schemas.openxmlformats.org/officeDocument/2006/relationships/slide" Target="slides/slide80.xml"/><Relationship Id="rId167" Type="http://schemas.openxmlformats.org/officeDocument/2006/relationships/slide" Target="slides/slide101.xml"/><Relationship Id="rId188" Type="http://schemas.openxmlformats.org/officeDocument/2006/relationships/slide" Target="slides/slide122.xml"/><Relationship Id="rId71" Type="http://schemas.openxmlformats.org/officeDocument/2006/relationships/slide" Target="slides/slide5.xml"/><Relationship Id="rId92" Type="http://schemas.openxmlformats.org/officeDocument/2006/relationships/slide" Target="slides/slide26.xml"/><Relationship Id="rId21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49.xml"/><Relationship Id="rId136" Type="http://schemas.openxmlformats.org/officeDocument/2006/relationships/slide" Target="slides/slide70.xml"/><Relationship Id="rId157" Type="http://schemas.openxmlformats.org/officeDocument/2006/relationships/slide" Target="slides/slide91.xml"/><Relationship Id="rId178" Type="http://schemas.openxmlformats.org/officeDocument/2006/relationships/slide" Target="slides/slide112.xml"/><Relationship Id="rId61" Type="http://schemas.openxmlformats.org/officeDocument/2006/relationships/slideMaster" Target="slideMasters/slideMaster61.xml"/><Relationship Id="rId82" Type="http://schemas.openxmlformats.org/officeDocument/2006/relationships/slide" Target="slides/slide16.xml"/><Relationship Id="rId199" Type="http://schemas.openxmlformats.org/officeDocument/2006/relationships/slide" Target="slides/slide133.xml"/><Relationship Id="rId203" Type="http://schemas.openxmlformats.org/officeDocument/2006/relationships/slide" Target="slides/slide137.xml"/></Relationships>
</file>

<file path=ppt/charts/_rels/chart1.xml.rels><?xml version="1.0" encoding="UTF-8" standalone="yes"?>
<Relationships xmlns="http://schemas.openxmlformats.org/package/2006/relationships"><Relationship Id="rId3" Type="http://schemas.openxmlformats.org/officeDocument/2006/relationships/oleObject" Target="file:////Users/rbera/Documents/work/DMF/dmf_micro22_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rbera/Documents/work/DMF/dmf_micro22_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rbera/Documents/work/DMF/dmf_micro22_2.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rbera/Documents/work/DMF/dmf_micro22_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Users/rbera/Documents/work/DMF/dmf_micro22_2.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Users/rbera/Documents/work/DMF/dmf_micro22_2.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Users/rbera/Documents/work/DMF/dmf_micro22_2.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Users/rbera/Documents/work/DMF/dmf_micro22_2.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rbera/Documents/work/DMF/dmf_micro22_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rbera/Documents/work/DMF/dmf_micro22_2%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rbera/Documents/work/DMF/dmf_micro22_2%20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rbera/Documents/work/DMF/dmf_micro22_2%20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Users/rbera/Documents/work/DMF/dmf_micro22_2.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Users/rbera/Documents/work/DMF/dmf_micro22_2.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Users/rbera/Documents/work/DMF/dmf_micro22_2%202.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Users/rbera/Documents/work/DMF/dmf_micro22_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12700">
              <a:solidFill>
                <a:schemeClr val="tx1"/>
              </a:solidFill>
            </a:ln>
          </c:spPr>
          <c:dPt>
            <c:idx val="0"/>
            <c:bubble3D val="0"/>
            <c:spPr>
              <a:solidFill>
                <a:srgbClr val="D64038"/>
              </a:solidFill>
              <a:ln w="12700">
                <a:solidFill>
                  <a:schemeClr val="tx1"/>
                </a:solidFill>
              </a:ln>
              <a:effectLst/>
            </c:spPr>
            <c:extLst>
              <c:ext xmlns:c16="http://schemas.microsoft.com/office/drawing/2014/chart" uri="{C3380CC4-5D6E-409C-BE32-E72D297353CC}">
                <c16:uniqueId val="{00000001-8E06-0F4E-8EED-D83B0A1A80DF}"/>
              </c:ext>
            </c:extLst>
          </c:dPt>
          <c:dPt>
            <c:idx val="1"/>
            <c:bubble3D val="0"/>
            <c:spPr>
              <a:solidFill>
                <a:schemeClr val="accent4">
                  <a:lumMod val="60000"/>
                  <a:lumOff val="40000"/>
                </a:schemeClr>
              </a:solidFill>
              <a:ln w="12700">
                <a:solidFill>
                  <a:schemeClr val="tx1"/>
                </a:solidFill>
              </a:ln>
              <a:effectLst/>
            </c:spPr>
            <c:extLst>
              <c:ext xmlns:c16="http://schemas.microsoft.com/office/drawing/2014/chart" uri="{C3380CC4-5D6E-409C-BE32-E72D297353CC}">
                <c16:uniqueId val="{00000003-8E06-0F4E-8EED-D83B0A1A80DF}"/>
              </c:ext>
            </c:extLst>
          </c:dPt>
          <c:dLbls>
            <c:delete val="1"/>
          </c:dLbls>
          <c:cat>
            <c:strRef>
              <c:f>'1C'!$ET$73:$ET$74</c:f>
              <c:strCache>
                <c:ptCount val="2"/>
                <c:pt idx="0">
                  <c:v>uncovered</c:v>
                </c:pt>
                <c:pt idx="1">
                  <c:v>covered by prefetcher</c:v>
                </c:pt>
              </c:strCache>
            </c:strRef>
          </c:cat>
          <c:val>
            <c:numRef>
              <c:f>'1C'!$EU$73:$EU$74</c:f>
              <c:numCache>
                <c:formatCode>General</c:formatCode>
                <c:ptCount val="2"/>
                <c:pt idx="0">
                  <c:v>0.49684832312901622</c:v>
                </c:pt>
                <c:pt idx="1">
                  <c:v>0.50315167687098383</c:v>
                </c:pt>
              </c:numCache>
            </c:numRef>
          </c:val>
          <c:extLst>
            <c:ext xmlns:c16="http://schemas.microsoft.com/office/drawing/2014/chart" uri="{C3380CC4-5D6E-409C-BE32-E72D297353CC}">
              <c16:uniqueId val="{00000006-8E06-0F4E-8EED-D83B0A1A80DF}"/>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[dmf_micro22_2.xlsx]1C!PivotTable3</c:name>
    <c:fmtId val="-1"/>
  </c:pivotSource>
  <c:chart>
    <c:autoTitleDeleted val="0"/>
    <c:pivotFmts>
      <c:pivotFmt>
        <c:idx val="0"/>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bg1">
              <a:lumMod val="95000"/>
            </a:schemeClr>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bg1">
              <a:lumMod val="95000"/>
            </a:schemeClr>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bg1">
              <a:lumMod val="95000"/>
            </a:schemeClr>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436779296026961"/>
          <c:y val="3.4168644591749266E-2"/>
          <c:w val="0.76988841097105865"/>
          <c:h val="0.56489293336958668"/>
        </c:manualLayout>
      </c:layout>
      <c:barChart>
        <c:barDir val="col"/>
        <c:grouping val="stacked"/>
        <c:varyColors val="0"/>
        <c:ser>
          <c:idx val="0"/>
          <c:order val="0"/>
          <c:tx>
            <c:strRef>
              <c:f>'1C'!$EO$53:$EO$54</c:f>
              <c:strCache>
                <c:ptCount val="1"/>
                <c:pt idx="0">
                  <c:v>Blocking</c:v>
                </c:pt>
              </c:strCache>
            </c:strRef>
          </c:tx>
          <c:spPr>
            <a:solidFill>
              <a:schemeClr val="tx1"/>
            </a:solidFill>
            <a:ln>
              <a:solidFill>
                <a:schemeClr val="tx1"/>
              </a:solidFill>
            </a:ln>
            <a:effectLst/>
          </c:spPr>
          <c:invertIfNegative val="0"/>
          <c:cat>
            <c:multiLvlStrRef>
              <c:f>'1C'!$EN$55:$EN$73</c:f>
              <c:multiLvlStrCache>
                <c:ptCount val="12"/>
                <c:lvl>
                  <c:pt idx="0">
                    <c:v>No-prefetching</c:v>
                  </c:pt>
                  <c:pt idx="1">
                    <c:v>Pythia </c:v>
                  </c:pt>
                  <c:pt idx="2">
                    <c:v>No-prefetching</c:v>
                  </c:pt>
                  <c:pt idx="3">
                    <c:v>Pythia </c:v>
                  </c:pt>
                  <c:pt idx="4">
                    <c:v>No-prefetching</c:v>
                  </c:pt>
                  <c:pt idx="5">
                    <c:v>Pythia </c:v>
                  </c:pt>
                  <c:pt idx="6">
                    <c:v>No-prefetching</c:v>
                  </c:pt>
                  <c:pt idx="7">
                    <c:v>Pythia </c:v>
                  </c:pt>
                  <c:pt idx="8">
                    <c:v>No-prefetching</c:v>
                  </c:pt>
                  <c:pt idx="9">
                    <c:v>Pythia </c:v>
                  </c:pt>
                  <c:pt idx="10">
                    <c:v>No-prefetching</c:v>
                  </c:pt>
                  <c:pt idx="11">
                    <c:v>Pythia </c:v>
                  </c:pt>
                </c:lvl>
                <c:lvl>
                  <c:pt idx="0">
                    <c:v>SPEC06</c:v>
                  </c:pt>
                  <c:pt idx="2">
                    <c:v>SPEC17</c:v>
                  </c:pt>
                  <c:pt idx="4">
                    <c:v>PARSEC</c:v>
                  </c:pt>
                  <c:pt idx="6">
                    <c:v>Ligra</c:v>
                  </c:pt>
                  <c:pt idx="8">
                    <c:v>CVP</c:v>
                  </c:pt>
                  <c:pt idx="10">
                    <c:v>AVG</c:v>
                  </c:pt>
                </c:lvl>
              </c:multiLvlStrCache>
            </c:multiLvlStrRef>
          </c:cat>
          <c:val>
            <c:numRef>
              <c:f>'1C'!$EO$55:$EO$73</c:f>
              <c:numCache>
                <c:formatCode>General</c:formatCode>
                <c:ptCount val="12"/>
                <c:pt idx="0">
                  <c:v>0.59585518516415181</c:v>
                </c:pt>
                <c:pt idx="1">
                  <c:v>0.2715596563891598</c:v>
                </c:pt>
                <c:pt idx="2">
                  <c:v>0.50345065955083734</c:v>
                </c:pt>
                <c:pt idx="3">
                  <c:v>0.19754606492471877</c:v>
                </c:pt>
                <c:pt idx="4">
                  <c:v>0.64046019762676787</c:v>
                </c:pt>
                <c:pt idx="5">
                  <c:v>0.42323355802356716</c:v>
                </c:pt>
                <c:pt idx="6">
                  <c:v>0.68078460697886323</c:v>
                </c:pt>
                <c:pt idx="7">
                  <c:v>0.23748447242690371</c:v>
                </c:pt>
                <c:pt idx="8">
                  <c:v>0.71750680183208437</c:v>
                </c:pt>
                <c:pt idx="9">
                  <c:v>0.56666449562521315</c:v>
                </c:pt>
                <c:pt idx="10">
                  <c:v>0.63333743831670775</c:v>
                </c:pt>
                <c:pt idx="11">
                  <c:v>0.35496629485711795</c:v>
                </c:pt>
              </c:numCache>
            </c:numRef>
          </c:val>
          <c:extLst>
            <c:ext xmlns:c16="http://schemas.microsoft.com/office/drawing/2014/chart" uri="{C3380CC4-5D6E-409C-BE32-E72D297353CC}">
              <c16:uniqueId val="{00000000-398E-6748-8BFC-02AE24D888DF}"/>
            </c:ext>
          </c:extLst>
        </c:ser>
        <c:ser>
          <c:idx val="1"/>
          <c:order val="1"/>
          <c:tx>
            <c:strRef>
              <c:f>'1C'!$EP$53:$EP$54</c:f>
              <c:strCache>
                <c:ptCount val="1"/>
                <c:pt idx="0">
                  <c:v>Non-blocking</c:v>
                </c:pt>
              </c:strCache>
            </c:strRef>
          </c:tx>
          <c:spPr>
            <a:solidFill>
              <a:schemeClr val="bg1">
                <a:lumMod val="95000"/>
              </a:schemeClr>
            </a:solidFill>
            <a:ln>
              <a:solidFill>
                <a:schemeClr val="tx1"/>
              </a:solidFill>
            </a:ln>
            <a:effectLst/>
          </c:spPr>
          <c:invertIfNegative val="0"/>
          <c:cat>
            <c:multiLvlStrRef>
              <c:f>'1C'!$EN$55:$EN$73</c:f>
              <c:multiLvlStrCache>
                <c:ptCount val="12"/>
                <c:lvl>
                  <c:pt idx="0">
                    <c:v>No-prefetching</c:v>
                  </c:pt>
                  <c:pt idx="1">
                    <c:v>Pythia </c:v>
                  </c:pt>
                  <c:pt idx="2">
                    <c:v>No-prefetching</c:v>
                  </c:pt>
                  <c:pt idx="3">
                    <c:v>Pythia </c:v>
                  </c:pt>
                  <c:pt idx="4">
                    <c:v>No-prefetching</c:v>
                  </c:pt>
                  <c:pt idx="5">
                    <c:v>Pythia </c:v>
                  </c:pt>
                  <c:pt idx="6">
                    <c:v>No-prefetching</c:v>
                  </c:pt>
                  <c:pt idx="7">
                    <c:v>Pythia </c:v>
                  </c:pt>
                  <c:pt idx="8">
                    <c:v>No-prefetching</c:v>
                  </c:pt>
                  <c:pt idx="9">
                    <c:v>Pythia </c:v>
                  </c:pt>
                  <c:pt idx="10">
                    <c:v>No-prefetching</c:v>
                  </c:pt>
                  <c:pt idx="11">
                    <c:v>Pythia </c:v>
                  </c:pt>
                </c:lvl>
                <c:lvl>
                  <c:pt idx="0">
                    <c:v>SPEC06</c:v>
                  </c:pt>
                  <c:pt idx="2">
                    <c:v>SPEC17</c:v>
                  </c:pt>
                  <c:pt idx="4">
                    <c:v>PARSEC</c:v>
                  </c:pt>
                  <c:pt idx="6">
                    <c:v>Ligra</c:v>
                  </c:pt>
                  <c:pt idx="8">
                    <c:v>CVP</c:v>
                  </c:pt>
                  <c:pt idx="10">
                    <c:v>AVG</c:v>
                  </c:pt>
                </c:lvl>
              </c:multiLvlStrCache>
            </c:multiLvlStrRef>
          </c:cat>
          <c:val>
            <c:numRef>
              <c:f>'1C'!$EP$55:$EP$73</c:f>
              <c:numCache>
                <c:formatCode>General</c:formatCode>
                <c:ptCount val="12"/>
                <c:pt idx="0">
                  <c:v>0.40414481483584824</c:v>
                </c:pt>
                <c:pt idx="1">
                  <c:v>0.13884122118482115</c:v>
                </c:pt>
                <c:pt idx="2">
                  <c:v>0.49654934044916266</c:v>
                </c:pt>
                <c:pt idx="3">
                  <c:v>9.7338904959380509E-2</c:v>
                </c:pt>
                <c:pt idx="4">
                  <c:v>0.35953980237323213</c:v>
                </c:pt>
                <c:pt idx="5">
                  <c:v>0.12376035039183286</c:v>
                </c:pt>
                <c:pt idx="6">
                  <c:v>0.31921539302113677</c:v>
                </c:pt>
                <c:pt idx="7">
                  <c:v>0.10632234272531053</c:v>
                </c:pt>
                <c:pt idx="8">
                  <c:v>0.28249319816791552</c:v>
                </c:pt>
                <c:pt idx="9">
                  <c:v>0.20309546577481169</c:v>
                </c:pt>
                <c:pt idx="10">
                  <c:v>0.36666256168329209</c:v>
                </c:pt>
                <c:pt idx="11">
                  <c:v>0.14188202827189828</c:v>
                </c:pt>
              </c:numCache>
            </c:numRef>
          </c:val>
          <c:extLst>
            <c:ext xmlns:c16="http://schemas.microsoft.com/office/drawing/2014/chart" uri="{C3380CC4-5D6E-409C-BE32-E72D297353CC}">
              <c16:uniqueId val="{00000001-398E-6748-8BFC-02AE24D888DF}"/>
            </c:ext>
          </c:extLst>
        </c:ser>
        <c:dLbls>
          <c:showLegendKey val="0"/>
          <c:showVal val="0"/>
          <c:showCatName val="0"/>
          <c:showSerName val="0"/>
          <c:showPercent val="0"/>
          <c:showBubbleSize val="0"/>
        </c:dLbls>
        <c:gapWidth val="125"/>
        <c:overlap val="100"/>
        <c:axId val="1989624640"/>
        <c:axId val="1489154080"/>
      </c:barChart>
      <c:lineChart>
        <c:grouping val="standard"/>
        <c:varyColors val="0"/>
        <c:ser>
          <c:idx val="2"/>
          <c:order val="2"/>
          <c:tx>
            <c:strRef>
              <c:f>'1C'!$EQ$53:$EQ$54</c:f>
              <c:strCache>
                <c:ptCount val="1"/>
                <c:pt idx="0">
                  <c:v>MPKI</c:v>
                </c:pt>
              </c:strCache>
            </c:strRef>
          </c:tx>
          <c:spPr>
            <a:ln w="38100" cap="rnd">
              <a:solidFill>
                <a:srgbClr val="C00000"/>
              </a:solidFill>
              <a:prstDash val="solid"/>
              <a:round/>
            </a:ln>
            <a:effectLst/>
          </c:spPr>
          <c:marker>
            <c:symbol val="circle"/>
            <c:size val="15"/>
            <c:spPr>
              <a:solidFill>
                <a:schemeClr val="accent4">
                  <a:lumMod val="60000"/>
                  <a:lumOff val="40000"/>
                </a:schemeClr>
              </a:solidFill>
              <a:ln w="31750">
                <a:solidFill>
                  <a:srgbClr val="C00000"/>
                </a:solidFill>
              </a:ln>
              <a:effectLst/>
            </c:spPr>
          </c:marker>
          <c:dPt>
            <c:idx val="2"/>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3-398E-6748-8BFC-02AE24D888DF}"/>
              </c:ext>
            </c:extLst>
          </c:dPt>
          <c:dPt>
            <c:idx val="4"/>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5-398E-6748-8BFC-02AE24D888DF}"/>
              </c:ext>
            </c:extLst>
          </c:dPt>
          <c:dPt>
            <c:idx val="6"/>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7-398E-6748-8BFC-02AE24D888DF}"/>
              </c:ext>
            </c:extLst>
          </c:dPt>
          <c:dPt>
            <c:idx val="8"/>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9-398E-6748-8BFC-02AE24D888DF}"/>
              </c:ext>
            </c:extLst>
          </c:dPt>
          <c:dPt>
            <c:idx val="10"/>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B-398E-6748-8BFC-02AE24D888DF}"/>
              </c:ext>
            </c:extLst>
          </c:dPt>
          <c:cat>
            <c:multiLvlStrRef>
              <c:f>'1C'!$EN$55:$EN$73</c:f>
              <c:multiLvlStrCache>
                <c:ptCount val="12"/>
                <c:lvl>
                  <c:pt idx="0">
                    <c:v>No-prefetching</c:v>
                  </c:pt>
                  <c:pt idx="1">
                    <c:v>Pythia </c:v>
                  </c:pt>
                  <c:pt idx="2">
                    <c:v>No-prefetching</c:v>
                  </c:pt>
                  <c:pt idx="3">
                    <c:v>Pythia </c:v>
                  </c:pt>
                  <c:pt idx="4">
                    <c:v>No-prefetching</c:v>
                  </c:pt>
                  <c:pt idx="5">
                    <c:v>Pythia </c:v>
                  </c:pt>
                  <c:pt idx="6">
                    <c:v>No-prefetching</c:v>
                  </c:pt>
                  <c:pt idx="7">
                    <c:v>Pythia </c:v>
                  </c:pt>
                  <c:pt idx="8">
                    <c:v>No-prefetching</c:v>
                  </c:pt>
                  <c:pt idx="9">
                    <c:v>Pythia </c:v>
                  </c:pt>
                  <c:pt idx="10">
                    <c:v>No-prefetching</c:v>
                  </c:pt>
                  <c:pt idx="11">
                    <c:v>Pythia </c:v>
                  </c:pt>
                </c:lvl>
                <c:lvl>
                  <c:pt idx="0">
                    <c:v>SPEC06</c:v>
                  </c:pt>
                  <c:pt idx="2">
                    <c:v>SPEC17</c:v>
                  </c:pt>
                  <c:pt idx="4">
                    <c:v>PARSEC</c:v>
                  </c:pt>
                  <c:pt idx="6">
                    <c:v>Ligra</c:v>
                  </c:pt>
                  <c:pt idx="8">
                    <c:v>CVP</c:v>
                  </c:pt>
                  <c:pt idx="10">
                    <c:v>AVG</c:v>
                  </c:pt>
                </c:lvl>
              </c:multiLvlStrCache>
            </c:multiLvlStrRef>
          </c:cat>
          <c:val>
            <c:numRef>
              <c:f>'1C'!$EQ$55:$EQ$73</c:f>
              <c:numCache>
                <c:formatCode>General</c:formatCode>
                <c:ptCount val="12"/>
                <c:pt idx="0">
                  <c:v>16.720044861798652</c:v>
                </c:pt>
                <c:pt idx="1">
                  <c:v>8.4510659832511017</c:v>
                </c:pt>
                <c:pt idx="2">
                  <c:v>19.655398903341744</c:v>
                </c:pt>
                <c:pt idx="3">
                  <c:v>4.7661134641709015</c:v>
                </c:pt>
                <c:pt idx="4">
                  <c:v>9.542309838899806</c:v>
                </c:pt>
                <c:pt idx="5">
                  <c:v>5.7169076835549797</c:v>
                </c:pt>
                <c:pt idx="6">
                  <c:v>18.232592810970559</c:v>
                </c:pt>
                <c:pt idx="7">
                  <c:v>8.4229879161506247</c:v>
                </c:pt>
                <c:pt idx="8">
                  <c:v>20.741168245392181</c:v>
                </c:pt>
                <c:pt idx="9">
                  <c:v>10.489092651372568</c:v>
                </c:pt>
                <c:pt idx="10">
                  <c:v>18.032120801096195</c:v>
                </c:pt>
                <c:pt idx="11">
                  <c:v>7.9886069938947433</c:v>
                </c:pt>
              </c:numCache>
            </c:numRef>
          </c:val>
          <c:smooth val="0"/>
          <c:extLst>
            <c:ext xmlns:c16="http://schemas.microsoft.com/office/drawing/2014/chart" uri="{C3380CC4-5D6E-409C-BE32-E72D297353CC}">
              <c16:uniqueId val="{0000000C-398E-6748-8BFC-02AE24D888DF}"/>
            </c:ext>
          </c:extLst>
        </c:ser>
        <c:dLbls>
          <c:showLegendKey val="0"/>
          <c:showVal val="0"/>
          <c:showCatName val="0"/>
          <c:showSerName val="0"/>
          <c:showPercent val="0"/>
          <c:showBubbleSize val="0"/>
        </c:dLbls>
        <c:marker val="1"/>
        <c:smooth val="0"/>
        <c:axId val="241411776"/>
        <c:axId val="241649072"/>
      </c:lineChart>
      <c:catAx>
        <c:axId val="1989624640"/>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legreya Sans" pitchFamily="2" charset="0"/>
                <a:ea typeface="+mn-ea"/>
                <a:cs typeface="+mn-cs"/>
              </a:defRPr>
            </a:pPr>
            <a:endParaRPr lang="en-US"/>
          </a:p>
        </c:txPr>
        <c:crossAx val="1489154080"/>
        <c:crosses val="autoZero"/>
        <c:auto val="1"/>
        <c:lblAlgn val="ctr"/>
        <c:lblOffset val="100"/>
        <c:noMultiLvlLbl val="0"/>
      </c:catAx>
      <c:valAx>
        <c:axId val="1489154080"/>
        <c:scaling>
          <c:orientation val="minMax"/>
          <c:max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r>
                  <a:rPr lang="en-GB"/>
                  <a:t>Fraction of off-chip loads </a:t>
                </a:r>
              </a:p>
              <a:p>
                <a:pPr>
                  <a:defRPr/>
                </a:pPr>
                <a:r>
                  <a:rPr lang="en-GB"/>
                  <a:t>in the No-prefetching system</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crossAx val="1989624640"/>
        <c:crosses val="autoZero"/>
        <c:crossBetween val="between"/>
        <c:majorUnit val="0.25"/>
      </c:valAx>
      <c:valAx>
        <c:axId val="241649072"/>
        <c:scaling>
          <c:orientation val="minMax"/>
        </c:scaling>
        <c:delete val="0"/>
        <c:axPos val="r"/>
        <c:title>
          <c:tx>
            <c:rich>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r>
                  <a:rPr lang="en-US"/>
                  <a:t>LLC misses per kilo instructions (MPKI)</a:t>
                </a:r>
              </a:p>
            </c:rich>
          </c:tx>
          <c:layout>
            <c:manualLayout>
              <c:xMode val="edge"/>
              <c:yMode val="edge"/>
              <c:x val="0.95639422652075967"/>
              <c:y val="2.8590122082621554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crossAx val="241411776"/>
        <c:crosses val="max"/>
        <c:crossBetween val="between"/>
      </c:valAx>
      <c:catAx>
        <c:axId val="241411776"/>
        <c:scaling>
          <c:orientation val="minMax"/>
        </c:scaling>
        <c:delete val="1"/>
        <c:axPos val="b"/>
        <c:numFmt formatCode="General" sourceLinked="1"/>
        <c:majorTickMark val="out"/>
        <c:minorTickMark val="none"/>
        <c:tickLblPos val="nextTo"/>
        <c:crossAx val="241649072"/>
        <c:crosses val="autoZero"/>
        <c:auto val="1"/>
        <c:lblAlgn val="ctr"/>
        <c:lblOffset val="100"/>
        <c:noMultiLvlLbl val="0"/>
      </c:catAx>
      <c:spPr>
        <a:noFill/>
        <a:ln>
          <a:solidFill>
            <a:schemeClr val="tx1"/>
          </a:solidFill>
        </a:ln>
        <a:effectLst/>
      </c:spPr>
    </c:plotArea>
    <c:legend>
      <c:legendPos val="t"/>
      <c:layout>
        <c:manualLayout>
          <c:xMode val="edge"/>
          <c:yMode val="edge"/>
          <c:x val="0.22438440753166922"/>
          <c:y val="4.638326927410602E-2"/>
          <c:w val="0.41305142152510027"/>
          <c:h val="7.0491391412594112E-2"/>
        </c:manualLayout>
      </c:layout>
      <c:overlay val="1"/>
      <c:spPr>
        <a:solidFill>
          <a:schemeClr val="bg1"/>
        </a:solid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latin typeface="Alegreya Sans" pitchFamily="2" charset="0"/>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'1C'!$BD$24</c:f>
              <c:strCache>
                <c:ptCount val="1"/>
                <c:pt idx="0">
                  <c:v>On-chip cache access latency</c:v>
                </c:pt>
              </c:strCache>
            </c:strRef>
          </c:tx>
          <c:spPr>
            <a:solidFill>
              <a:schemeClr val="tx1"/>
            </a:solidFill>
            <a:ln w="9525">
              <a:solidFill>
                <a:schemeClr val="tx1"/>
              </a:solidFill>
            </a:ln>
            <a:effectLst/>
          </c:spPr>
          <c:invertIfNegative val="0"/>
          <c:cat>
            <c:strRef>
              <c:f>'1C'!$BC$25:$BC$30</c:f>
              <c:strCache>
                <c:ptCount val="6"/>
                <c:pt idx="0">
                  <c:v>SPEC06</c:v>
                </c:pt>
                <c:pt idx="1">
                  <c:v>SPEC17</c:v>
                </c:pt>
                <c:pt idx="2">
                  <c:v>PARSEC</c:v>
                </c:pt>
                <c:pt idx="3">
                  <c:v>Ligra</c:v>
                </c:pt>
                <c:pt idx="4">
                  <c:v>CVP</c:v>
                </c:pt>
                <c:pt idx="5">
                  <c:v>AVG</c:v>
                </c:pt>
              </c:strCache>
            </c:strRef>
          </c:cat>
          <c:val>
            <c:numRef>
              <c:f>'1C'!$BD$25:$BD$30</c:f>
              <c:numCache>
                <c:formatCode>General</c:formatCode>
                <c:ptCount val="6"/>
                <c:pt idx="0">
                  <c:v>58.490682</c:v>
                </c:pt>
                <c:pt idx="1">
                  <c:v>63.496032999999997</c:v>
                </c:pt>
                <c:pt idx="2">
                  <c:v>55.089602999999997</c:v>
                </c:pt>
                <c:pt idx="3">
                  <c:v>61.496034000000002</c:v>
                </c:pt>
                <c:pt idx="4">
                  <c:v>56.095683000000001</c:v>
                </c:pt>
                <c:pt idx="5">
                  <c:v>58.933607000000009</c:v>
                </c:pt>
              </c:numCache>
            </c:numRef>
          </c:val>
          <c:extLst>
            <c:ext xmlns:c16="http://schemas.microsoft.com/office/drawing/2014/chart" uri="{C3380CC4-5D6E-409C-BE32-E72D297353CC}">
              <c16:uniqueId val="{00000000-E3EF-8B4E-AB33-35B2ED938D56}"/>
            </c:ext>
          </c:extLst>
        </c:ser>
        <c:ser>
          <c:idx val="1"/>
          <c:order val="1"/>
          <c:tx>
            <c:strRef>
              <c:f>'1C'!$BE$24</c:f>
              <c:strCache>
                <c:ptCount val="1"/>
                <c:pt idx="0">
                  <c:v>Remaining</c:v>
                </c:pt>
              </c:strCache>
            </c:strRef>
          </c:tx>
          <c:spPr>
            <a:solidFill>
              <a:schemeClr val="tx1"/>
            </a:solidFill>
            <a:ln>
              <a:solidFill>
                <a:schemeClr val="tx1"/>
              </a:solidFill>
            </a:ln>
            <a:effectLst/>
          </c:spPr>
          <c:invertIfNegative val="0"/>
          <c:dLbls>
            <c:dLbl>
              <c:idx val="5"/>
              <c:layout>
                <c:manualLayout>
                  <c:x val="-8.9939489085435749E-4"/>
                  <c:y val="-0.28352991863770399"/>
                </c:manualLayout>
              </c:layout>
              <c:tx>
                <c:rich>
                  <a:bodyPr/>
                  <a:lstStyle/>
                  <a:p>
                    <a:r>
                      <a:rPr lang="en-US" sz="2800" b="1" dirty="0"/>
                      <a:t>147.1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3EF-8B4E-AB33-35B2ED938D56}"/>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'1C'!$BC$25:$BC$30</c:f>
              <c:strCache>
                <c:ptCount val="6"/>
                <c:pt idx="0">
                  <c:v>SPEC06</c:v>
                </c:pt>
                <c:pt idx="1">
                  <c:v>SPEC17</c:v>
                </c:pt>
                <c:pt idx="2">
                  <c:v>PARSEC</c:v>
                </c:pt>
                <c:pt idx="3">
                  <c:v>Ligra</c:v>
                </c:pt>
                <c:pt idx="4">
                  <c:v>CVP</c:v>
                </c:pt>
                <c:pt idx="5">
                  <c:v>AVG</c:v>
                </c:pt>
              </c:strCache>
            </c:strRef>
          </c:cat>
          <c:val>
            <c:numRef>
              <c:f>'1C'!$BE$25:$BE$30</c:f>
              <c:numCache>
                <c:formatCode>General</c:formatCode>
                <c:ptCount val="6"/>
                <c:pt idx="0">
                  <c:v>76.57486251536281</c:v>
                </c:pt>
                <c:pt idx="1">
                  <c:v>74.499456662350568</c:v>
                </c:pt>
                <c:pt idx="2">
                  <c:v>96.202368332259894</c:v>
                </c:pt>
                <c:pt idx="3">
                  <c:v>100.53033625378484</c:v>
                </c:pt>
                <c:pt idx="4">
                  <c:v>94.762737539426098</c:v>
                </c:pt>
                <c:pt idx="5">
                  <c:v>88.154549185781107</c:v>
                </c:pt>
              </c:numCache>
            </c:numRef>
          </c:val>
          <c:extLst>
            <c:ext xmlns:c16="http://schemas.microsoft.com/office/drawing/2014/chart" uri="{C3380CC4-5D6E-409C-BE32-E72D297353CC}">
              <c16:uniqueId val="{00000002-E3EF-8B4E-AB33-35B2ED938D56}"/>
            </c:ext>
          </c:extLst>
        </c:ser>
        <c:dLbls>
          <c:showLegendKey val="0"/>
          <c:showVal val="0"/>
          <c:showCatName val="0"/>
          <c:showSerName val="0"/>
          <c:showPercent val="0"/>
          <c:showBubbleSize val="0"/>
        </c:dLbls>
        <c:gapWidth val="125"/>
        <c:overlap val="100"/>
        <c:axId val="796379760"/>
        <c:axId val="426019360"/>
      </c:barChart>
      <c:catAx>
        <c:axId val="796379760"/>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legreya Sans" pitchFamily="2" charset="0"/>
                <a:ea typeface="+mn-ea"/>
                <a:cs typeface="+mn-cs"/>
              </a:defRPr>
            </a:pPr>
            <a:endParaRPr lang="en-US"/>
          </a:p>
        </c:txPr>
        <c:crossAx val="426019360"/>
        <c:crosses val="autoZero"/>
        <c:auto val="1"/>
        <c:lblAlgn val="ctr"/>
        <c:lblOffset val="100"/>
        <c:noMultiLvlLbl val="0"/>
      </c:catAx>
      <c:valAx>
        <c:axId val="426019360"/>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r>
                  <a:rPr lang="en-GB" sz="1800" dirty="0"/>
                  <a:t># stall cycles due to an off-chip load</a:t>
                </a:r>
              </a:p>
              <a:p>
                <a:pPr>
                  <a:defRPr/>
                </a:pPr>
                <a:r>
                  <a:rPr lang="en-GB" sz="1800" dirty="0"/>
                  <a:t>blocking instruction retirement </a:t>
                </a:r>
              </a:p>
              <a:p>
                <a:pPr>
                  <a:defRPr/>
                </a:pPr>
                <a:r>
                  <a:rPr lang="en-GB" sz="1800" dirty="0"/>
                  <a:t>from</a:t>
                </a:r>
                <a:r>
                  <a:rPr lang="en-GB" sz="1800" baseline="0" dirty="0"/>
                  <a:t> ROB</a:t>
                </a:r>
                <a:endParaRPr lang="en-GB" sz="1800" dirty="0"/>
              </a:p>
            </c:rich>
          </c:tx>
          <c:layout>
            <c:manualLayout>
              <c:xMode val="edge"/>
              <c:yMode val="edge"/>
              <c:x val="4.2372876643436471E-3"/>
              <c:y val="7.1598229983611969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legreya Sans" pitchFamily="2" charset="0"/>
                <a:ea typeface="+mn-ea"/>
                <a:cs typeface="+mn-cs"/>
              </a:defRPr>
            </a:pPr>
            <a:endParaRPr lang="en-US"/>
          </a:p>
        </c:txPr>
        <c:crossAx val="796379760"/>
        <c:crosses val="autoZero"/>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latin typeface="Alegreya Sans" pitchFamily="2"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'1C'!$BD$24</c:f>
              <c:strCache>
                <c:ptCount val="1"/>
                <c:pt idx="0">
                  <c:v>On-chip cache access latency</c:v>
                </c:pt>
              </c:strCache>
            </c:strRef>
          </c:tx>
          <c:spPr>
            <a:solidFill>
              <a:schemeClr val="tx1"/>
            </a:solidFill>
            <a:ln w="9525">
              <a:solidFill>
                <a:schemeClr val="tx1"/>
              </a:solidFill>
            </a:ln>
            <a:effectLst/>
          </c:spPr>
          <c:invertIfNegative val="0"/>
          <c:cat>
            <c:strRef>
              <c:f>'1C'!$BC$25:$BC$30</c:f>
              <c:strCache>
                <c:ptCount val="6"/>
                <c:pt idx="0">
                  <c:v>SPEC06</c:v>
                </c:pt>
                <c:pt idx="1">
                  <c:v>SPEC17</c:v>
                </c:pt>
                <c:pt idx="2">
                  <c:v>PARSEC</c:v>
                </c:pt>
                <c:pt idx="3">
                  <c:v>Ligra</c:v>
                </c:pt>
                <c:pt idx="4">
                  <c:v>CVP</c:v>
                </c:pt>
                <c:pt idx="5">
                  <c:v>AVG</c:v>
                </c:pt>
              </c:strCache>
            </c:strRef>
          </c:cat>
          <c:val>
            <c:numRef>
              <c:f>'1C'!$BD$25:$BD$30</c:f>
              <c:numCache>
                <c:formatCode>General</c:formatCode>
                <c:ptCount val="6"/>
                <c:pt idx="0">
                  <c:v>58.490682</c:v>
                </c:pt>
                <c:pt idx="1">
                  <c:v>63.496032999999997</c:v>
                </c:pt>
                <c:pt idx="2">
                  <c:v>55.089602999999997</c:v>
                </c:pt>
                <c:pt idx="3">
                  <c:v>61.496034000000002</c:v>
                </c:pt>
                <c:pt idx="4">
                  <c:v>56.095683000000001</c:v>
                </c:pt>
                <c:pt idx="5">
                  <c:v>58.933607000000009</c:v>
                </c:pt>
              </c:numCache>
            </c:numRef>
          </c:val>
          <c:extLst>
            <c:ext xmlns:c16="http://schemas.microsoft.com/office/drawing/2014/chart" uri="{C3380CC4-5D6E-409C-BE32-E72D297353CC}">
              <c16:uniqueId val="{00000000-E3EF-8B4E-AB33-35B2ED938D56}"/>
            </c:ext>
          </c:extLst>
        </c:ser>
        <c:ser>
          <c:idx val="1"/>
          <c:order val="1"/>
          <c:tx>
            <c:strRef>
              <c:f>'1C'!$BE$24</c:f>
              <c:strCache>
                <c:ptCount val="1"/>
                <c:pt idx="0">
                  <c:v>Remaining</c:v>
                </c:pt>
              </c:strCache>
            </c:strRef>
          </c:tx>
          <c:spPr>
            <a:solidFill>
              <a:schemeClr val="tx1"/>
            </a:solidFill>
            <a:ln>
              <a:solidFill>
                <a:schemeClr val="tx1"/>
              </a:solidFill>
            </a:ln>
            <a:effectLst/>
          </c:spPr>
          <c:invertIfNegative val="0"/>
          <c:dLbls>
            <c:dLbl>
              <c:idx val="5"/>
              <c:layout>
                <c:manualLayout>
                  <c:x val="-8.9939489085435749E-4"/>
                  <c:y val="-0.28352991863770399"/>
                </c:manualLayout>
              </c:layout>
              <c:tx>
                <c:rich>
                  <a:bodyPr/>
                  <a:lstStyle/>
                  <a:p>
                    <a:r>
                      <a:rPr lang="en-US" sz="2800" b="1" dirty="0"/>
                      <a:t>147.1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3EF-8B4E-AB33-35B2ED938D56}"/>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'1C'!$BC$25:$BC$30</c:f>
              <c:strCache>
                <c:ptCount val="6"/>
                <c:pt idx="0">
                  <c:v>SPEC06</c:v>
                </c:pt>
                <c:pt idx="1">
                  <c:v>SPEC17</c:v>
                </c:pt>
                <c:pt idx="2">
                  <c:v>PARSEC</c:v>
                </c:pt>
                <c:pt idx="3">
                  <c:v>Ligra</c:v>
                </c:pt>
                <c:pt idx="4">
                  <c:v>CVP</c:v>
                </c:pt>
                <c:pt idx="5">
                  <c:v>AVG</c:v>
                </c:pt>
              </c:strCache>
            </c:strRef>
          </c:cat>
          <c:val>
            <c:numRef>
              <c:f>'1C'!$BE$25:$BE$30</c:f>
              <c:numCache>
                <c:formatCode>General</c:formatCode>
                <c:ptCount val="6"/>
                <c:pt idx="0">
                  <c:v>76.57486251536281</c:v>
                </c:pt>
                <c:pt idx="1">
                  <c:v>74.499456662350568</c:v>
                </c:pt>
                <c:pt idx="2">
                  <c:v>96.202368332259894</c:v>
                </c:pt>
                <c:pt idx="3">
                  <c:v>100.53033625378484</c:v>
                </c:pt>
                <c:pt idx="4">
                  <c:v>94.762737539426098</c:v>
                </c:pt>
                <c:pt idx="5">
                  <c:v>88.154549185781107</c:v>
                </c:pt>
              </c:numCache>
            </c:numRef>
          </c:val>
          <c:extLst>
            <c:ext xmlns:c16="http://schemas.microsoft.com/office/drawing/2014/chart" uri="{C3380CC4-5D6E-409C-BE32-E72D297353CC}">
              <c16:uniqueId val="{00000002-E3EF-8B4E-AB33-35B2ED938D56}"/>
            </c:ext>
          </c:extLst>
        </c:ser>
        <c:dLbls>
          <c:showLegendKey val="0"/>
          <c:showVal val="0"/>
          <c:showCatName val="0"/>
          <c:showSerName val="0"/>
          <c:showPercent val="0"/>
          <c:showBubbleSize val="0"/>
        </c:dLbls>
        <c:gapWidth val="125"/>
        <c:overlap val="100"/>
        <c:axId val="796379760"/>
        <c:axId val="426019360"/>
      </c:barChart>
      <c:catAx>
        <c:axId val="796379760"/>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legreya Sans" pitchFamily="2" charset="0"/>
                <a:ea typeface="+mn-ea"/>
                <a:cs typeface="+mn-cs"/>
              </a:defRPr>
            </a:pPr>
            <a:endParaRPr lang="en-US"/>
          </a:p>
        </c:txPr>
        <c:crossAx val="426019360"/>
        <c:crosses val="autoZero"/>
        <c:auto val="1"/>
        <c:lblAlgn val="ctr"/>
        <c:lblOffset val="100"/>
        <c:noMultiLvlLbl val="0"/>
      </c:catAx>
      <c:valAx>
        <c:axId val="426019360"/>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r>
                  <a:rPr lang="en-GB" sz="1800" dirty="0"/>
                  <a:t># stall cycles due to an off-chip load</a:t>
                </a:r>
              </a:p>
              <a:p>
                <a:pPr>
                  <a:defRPr/>
                </a:pPr>
                <a:r>
                  <a:rPr lang="en-GB" sz="1800" dirty="0"/>
                  <a:t>blocking instruction retirement </a:t>
                </a:r>
              </a:p>
              <a:p>
                <a:pPr>
                  <a:defRPr/>
                </a:pPr>
                <a:r>
                  <a:rPr lang="en-GB" sz="1800" dirty="0"/>
                  <a:t>from</a:t>
                </a:r>
                <a:r>
                  <a:rPr lang="en-GB" sz="1800" baseline="0" dirty="0"/>
                  <a:t> ROB</a:t>
                </a:r>
                <a:endParaRPr lang="en-GB" sz="1800" dirty="0"/>
              </a:p>
            </c:rich>
          </c:tx>
          <c:layout>
            <c:manualLayout>
              <c:xMode val="edge"/>
              <c:yMode val="edge"/>
              <c:x val="4.2372876643436471E-3"/>
              <c:y val="7.1598229983611969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Alegreya Sans" pitchFamily="2" charset="0"/>
                <a:ea typeface="+mn-ea"/>
                <a:cs typeface="+mn-cs"/>
              </a:defRPr>
            </a:pPr>
            <a:endParaRPr lang="en-US"/>
          </a:p>
        </c:txPr>
        <c:crossAx val="796379760"/>
        <c:crosses val="autoZero"/>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latin typeface="Alegreya Sans" pitchFamily="2"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3347517966836"/>
          <c:y val="0.11839443305145279"/>
          <c:w val="0.85191353702786399"/>
          <c:h val="0.65983271503951701"/>
        </c:manualLayout>
      </c:layout>
      <c:barChart>
        <c:barDir val="col"/>
        <c:grouping val="clustered"/>
        <c:varyColors val="0"/>
        <c:ser>
          <c:idx val="0"/>
          <c:order val="0"/>
          <c:tx>
            <c:strRef>
              <c:f>'1C'!$FZ$12</c:f>
              <c:strCache>
                <c:ptCount val="1"/>
                <c:pt idx="0">
                  <c:v>HMP</c:v>
                </c:pt>
              </c:strCache>
            </c:strRef>
          </c:tx>
          <c:spPr>
            <a:solidFill>
              <a:schemeClr val="bg1">
                <a:lumMod val="95000"/>
              </a:schemeClr>
            </a:solidFill>
            <a:ln>
              <a:solidFill>
                <a:schemeClr val="tx1"/>
              </a:solidFill>
            </a:ln>
            <a:effectLst/>
          </c:spPr>
          <c:invertIfNegative val="0"/>
          <c:cat>
            <c:strRef>
              <c:f>'1C'!$FY$13:$FY$18</c:f>
              <c:strCache>
                <c:ptCount val="6"/>
                <c:pt idx="0">
                  <c:v>SPEC06</c:v>
                </c:pt>
                <c:pt idx="1">
                  <c:v>SPEC17</c:v>
                </c:pt>
                <c:pt idx="2">
                  <c:v>PARSEC</c:v>
                </c:pt>
                <c:pt idx="3">
                  <c:v>Ligra</c:v>
                </c:pt>
                <c:pt idx="4">
                  <c:v>CVP</c:v>
                </c:pt>
                <c:pt idx="5">
                  <c:v>AVG</c:v>
                </c:pt>
              </c:strCache>
            </c:strRef>
          </c:cat>
          <c:val>
            <c:numRef>
              <c:f>'1C'!$FZ$13:$FZ$18</c:f>
              <c:numCache>
                <c:formatCode>0.00</c:formatCode>
                <c:ptCount val="6"/>
                <c:pt idx="0">
                  <c:v>0.44119545454545445</c:v>
                </c:pt>
                <c:pt idx="1">
                  <c:v>0.4058782608695653</c:v>
                </c:pt>
                <c:pt idx="2">
                  <c:v>0.49015000000000009</c:v>
                </c:pt>
                <c:pt idx="3">
                  <c:v>0.32146500000000006</c:v>
                </c:pt>
                <c:pt idx="4">
                  <c:v>0.61766969696969687</c:v>
                </c:pt>
                <c:pt idx="5">
                  <c:v>0.47032454545454561</c:v>
                </c:pt>
              </c:numCache>
            </c:numRef>
          </c:val>
          <c:extLst>
            <c:ext xmlns:c16="http://schemas.microsoft.com/office/drawing/2014/chart" uri="{C3380CC4-5D6E-409C-BE32-E72D297353CC}">
              <c16:uniqueId val="{00000000-FCA3-1E41-8E6D-2557406001F8}"/>
            </c:ext>
          </c:extLst>
        </c:ser>
        <c:ser>
          <c:idx val="1"/>
          <c:order val="1"/>
          <c:tx>
            <c:strRef>
              <c:f>'1C'!$GA$12</c:f>
              <c:strCache>
                <c:ptCount val="1"/>
                <c:pt idx="0">
                  <c:v>TTP</c:v>
                </c:pt>
              </c:strCache>
            </c:strRef>
          </c:tx>
          <c:spPr>
            <a:pattFill prst="wdUpDiag">
              <a:fgClr>
                <a:schemeClr val="tx1">
                  <a:lumMod val="50000"/>
                  <a:lumOff val="50000"/>
                </a:schemeClr>
              </a:fgClr>
              <a:bgClr>
                <a:schemeClr val="bg1"/>
              </a:bgClr>
            </a:pattFill>
            <a:ln>
              <a:solidFill>
                <a:schemeClr val="tx1"/>
              </a:solidFill>
            </a:ln>
            <a:effectLst/>
          </c:spPr>
          <c:invertIfNegative val="0"/>
          <c:cat>
            <c:strRef>
              <c:f>'1C'!$FY$13:$FY$18</c:f>
              <c:strCache>
                <c:ptCount val="6"/>
                <c:pt idx="0">
                  <c:v>SPEC06</c:v>
                </c:pt>
                <c:pt idx="1">
                  <c:v>SPEC17</c:v>
                </c:pt>
                <c:pt idx="2">
                  <c:v>PARSEC</c:v>
                </c:pt>
                <c:pt idx="3">
                  <c:v>Ligra</c:v>
                </c:pt>
                <c:pt idx="4">
                  <c:v>CVP</c:v>
                </c:pt>
                <c:pt idx="5">
                  <c:v>AVG</c:v>
                </c:pt>
              </c:strCache>
            </c:strRef>
          </c:cat>
          <c:val>
            <c:numRef>
              <c:f>'1C'!$GA$13:$GA$18</c:f>
              <c:numCache>
                <c:formatCode>0.00</c:formatCode>
                <c:ptCount val="6"/>
                <c:pt idx="0">
                  <c:v>0.11337272727272729</c:v>
                </c:pt>
                <c:pt idx="1">
                  <c:v>0.11045217391304347</c:v>
                </c:pt>
                <c:pt idx="2">
                  <c:v>0.16348333333333331</c:v>
                </c:pt>
                <c:pt idx="3">
                  <c:v>0.11496500000000001</c:v>
                </c:pt>
                <c:pt idx="4">
                  <c:v>0.27203636363636363</c:v>
                </c:pt>
                <c:pt idx="5">
                  <c:v>0.16611727272727272</c:v>
                </c:pt>
              </c:numCache>
            </c:numRef>
          </c:val>
          <c:extLst>
            <c:ext xmlns:c16="http://schemas.microsoft.com/office/drawing/2014/chart" uri="{C3380CC4-5D6E-409C-BE32-E72D297353CC}">
              <c16:uniqueId val="{00000001-FCA3-1E41-8E6D-2557406001F8}"/>
            </c:ext>
          </c:extLst>
        </c:ser>
        <c:ser>
          <c:idx val="2"/>
          <c:order val="2"/>
          <c:tx>
            <c:strRef>
              <c:f>'1C'!$GB$12</c:f>
              <c:strCache>
                <c:ptCount val="1"/>
                <c:pt idx="0">
                  <c:v>POPET</c:v>
                </c:pt>
              </c:strCache>
            </c:strRef>
          </c:tx>
          <c:spPr>
            <a:solidFill>
              <a:schemeClr val="tx1">
                <a:lumMod val="50000"/>
                <a:lumOff val="50000"/>
              </a:schemeClr>
            </a:solidFill>
            <a:ln>
              <a:solidFill>
                <a:schemeClr val="tx1"/>
              </a:solidFill>
            </a:ln>
            <a:effectLst/>
          </c:spPr>
          <c:invertIfNegative val="0"/>
          <c:cat>
            <c:strRef>
              <c:f>'1C'!$FY$13:$FY$18</c:f>
              <c:strCache>
                <c:ptCount val="6"/>
                <c:pt idx="0">
                  <c:v>SPEC06</c:v>
                </c:pt>
                <c:pt idx="1">
                  <c:v>SPEC17</c:v>
                </c:pt>
                <c:pt idx="2">
                  <c:v>PARSEC</c:v>
                </c:pt>
                <c:pt idx="3">
                  <c:v>Ligra</c:v>
                </c:pt>
                <c:pt idx="4">
                  <c:v>CVP</c:v>
                </c:pt>
                <c:pt idx="5">
                  <c:v>AVG</c:v>
                </c:pt>
              </c:strCache>
            </c:strRef>
          </c:cat>
          <c:val>
            <c:numRef>
              <c:f>'1C'!$GB$13:$GB$18</c:f>
              <c:numCache>
                <c:formatCode>0.00</c:formatCode>
                <c:ptCount val="6"/>
                <c:pt idx="0">
                  <c:v>0.82929090909090886</c:v>
                </c:pt>
                <c:pt idx="1">
                  <c:v>0.77941304347826079</c:v>
                </c:pt>
                <c:pt idx="2">
                  <c:v>0.72325833333333323</c:v>
                </c:pt>
                <c:pt idx="3">
                  <c:v>0.79347000000000012</c:v>
                </c:pt>
                <c:pt idx="4">
                  <c:v>0.73138181818181824</c:v>
                </c:pt>
                <c:pt idx="5">
                  <c:v>0.77140909090909071</c:v>
                </c:pt>
              </c:numCache>
            </c:numRef>
          </c:val>
          <c:extLst>
            <c:ext xmlns:c16="http://schemas.microsoft.com/office/drawing/2014/chart" uri="{C3380CC4-5D6E-409C-BE32-E72D297353CC}">
              <c16:uniqueId val="{00000002-FCA3-1E41-8E6D-2557406001F8}"/>
            </c:ext>
          </c:extLst>
        </c:ser>
        <c:dLbls>
          <c:showLegendKey val="0"/>
          <c:showVal val="0"/>
          <c:showCatName val="0"/>
          <c:showSerName val="0"/>
          <c:showPercent val="0"/>
          <c:showBubbleSize val="0"/>
        </c:dLbls>
        <c:gapWidth val="150"/>
        <c:overlap val="-27"/>
        <c:axId val="102565615"/>
        <c:axId val="96089279"/>
      </c:barChart>
      <c:catAx>
        <c:axId val="102565615"/>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crossAx val="96089279"/>
        <c:crosses val="autoZero"/>
        <c:auto val="1"/>
        <c:lblAlgn val="ctr"/>
        <c:lblOffset val="100"/>
        <c:noMultiLvlLbl val="0"/>
      </c:catAx>
      <c:valAx>
        <c:axId val="96089279"/>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r>
                  <a:rPr lang="en-GB"/>
                  <a:t>Accuracy %</a:t>
                </a:r>
              </a:p>
            </c:rich>
          </c:tx>
          <c:layout>
            <c:manualLayout>
              <c:xMode val="edge"/>
              <c:yMode val="edge"/>
              <c:x val="5.4087665640221751E-3"/>
              <c:y val="0.1674116915136293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crossAx val="102565615"/>
        <c:crosses val="autoZero"/>
        <c:crossBetween val="between"/>
        <c:majorUnit val="0.2"/>
      </c:valAx>
      <c:spPr>
        <a:noFill/>
        <a:ln>
          <a:solidFill>
            <a:schemeClr val="tx1"/>
          </a:solidFill>
        </a:ln>
        <a:effectLst/>
      </c:spPr>
    </c:plotArea>
    <c:legend>
      <c:legendPos val="t"/>
      <c:layout>
        <c:manualLayout>
          <c:xMode val="edge"/>
          <c:yMode val="edge"/>
          <c:x val="0.31597871363721375"/>
          <c:y val="0"/>
          <c:w val="0.41228097318802387"/>
          <c:h val="8.132671745341135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1800">
          <a:solidFill>
            <a:schemeClr val="tx1"/>
          </a:solidFill>
          <a:latin typeface="Corbel" panose="020B0503020204020204" pitchFamily="34"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12397078439215"/>
          <c:y val="0.11839443305145279"/>
          <c:w val="0.85385575571503813"/>
          <c:h val="0.67739072328855499"/>
        </c:manualLayout>
      </c:layout>
      <c:barChart>
        <c:barDir val="col"/>
        <c:grouping val="clustered"/>
        <c:varyColors val="0"/>
        <c:ser>
          <c:idx val="0"/>
          <c:order val="0"/>
          <c:tx>
            <c:strRef>
              <c:f>'1C'!$FZ$34</c:f>
              <c:strCache>
                <c:ptCount val="1"/>
                <c:pt idx="0">
                  <c:v>HMP</c:v>
                </c:pt>
              </c:strCache>
            </c:strRef>
          </c:tx>
          <c:spPr>
            <a:solidFill>
              <a:schemeClr val="bg1">
                <a:lumMod val="95000"/>
              </a:schemeClr>
            </a:solidFill>
            <a:ln>
              <a:solidFill>
                <a:schemeClr val="tx1"/>
              </a:solidFill>
            </a:ln>
            <a:effectLst/>
          </c:spPr>
          <c:invertIfNegative val="0"/>
          <c:cat>
            <c:strRef>
              <c:f>'1C'!$FY$35:$FY$40</c:f>
              <c:strCache>
                <c:ptCount val="6"/>
                <c:pt idx="0">
                  <c:v>SPEC06</c:v>
                </c:pt>
                <c:pt idx="1">
                  <c:v>SPEC17</c:v>
                </c:pt>
                <c:pt idx="2">
                  <c:v>PARSEC</c:v>
                </c:pt>
                <c:pt idx="3">
                  <c:v>Ligra</c:v>
                </c:pt>
                <c:pt idx="4">
                  <c:v>CVP</c:v>
                </c:pt>
                <c:pt idx="5">
                  <c:v>AVG</c:v>
                </c:pt>
              </c:strCache>
            </c:strRef>
          </c:cat>
          <c:val>
            <c:numRef>
              <c:f>'1C'!$FZ$35:$FZ$40</c:f>
              <c:numCache>
                <c:formatCode>0.00</c:formatCode>
                <c:ptCount val="6"/>
                <c:pt idx="0">
                  <c:v>0.21489545454545453</c:v>
                </c:pt>
                <c:pt idx="1">
                  <c:v>0.17874347826086953</c:v>
                </c:pt>
                <c:pt idx="2">
                  <c:v>0.22140000000000001</c:v>
                </c:pt>
                <c:pt idx="3">
                  <c:v>9.0239999999999987E-2</c:v>
                </c:pt>
                <c:pt idx="4">
                  <c:v>0.3405545454545455</c:v>
                </c:pt>
                <c:pt idx="5">
                  <c:v>0.22307909090909095</c:v>
                </c:pt>
              </c:numCache>
            </c:numRef>
          </c:val>
          <c:extLst>
            <c:ext xmlns:c16="http://schemas.microsoft.com/office/drawing/2014/chart" uri="{C3380CC4-5D6E-409C-BE32-E72D297353CC}">
              <c16:uniqueId val="{00000000-8E73-9A4E-8D70-78434E62FBBB}"/>
            </c:ext>
          </c:extLst>
        </c:ser>
        <c:ser>
          <c:idx val="1"/>
          <c:order val="1"/>
          <c:tx>
            <c:strRef>
              <c:f>'1C'!$GA$34</c:f>
              <c:strCache>
                <c:ptCount val="1"/>
                <c:pt idx="0">
                  <c:v>TTP</c:v>
                </c:pt>
              </c:strCache>
            </c:strRef>
          </c:tx>
          <c:spPr>
            <a:pattFill prst="wdUpDiag">
              <a:fgClr>
                <a:schemeClr val="tx1">
                  <a:lumMod val="50000"/>
                  <a:lumOff val="50000"/>
                </a:schemeClr>
              </a:fgClr>
              <a:bgClr>
                <a:schemeClr val="bg1"/>
              </a:bgClr>
            </a:pattFill>
            <a:ln>
              <a:solidFill>
                <a:schemeClr val="tx1"/>
              </a:solidFill>
            </a:ln>
            <a:effectLst/>
          </c:spPr>
          <c:invertIfNegative val="0"/>
          <c:cat>
            <c:strRef>
              <c:f>'1C'!$FY$35:$FY$40</c:f>
              <c:strCache>
                <c:ptCount val="6"/>
                <c:pt idx="0">
                  <c:v>SPEC06</c:v>
                </c:pt>
                <c:pt idx="1">
                  <c:v>SPEC17</c:v>
                </c:pt>
                <c:pt idx="2">
                  <c:v>PARSEC</c:v>
                </c:pt>
                <c:pt idx="3">
                  <c:v>Ligra</c:v>
                </c:pt>
                <c:pt idx="4">
                  <c:v>CVP</c:v>
                </c:pt>
                <c:pt idx="5">
                  <c:v>AVG</c:v>
                </c:pt>
              </c:strCache>
            </c:strRef>
          </c:cat>
          <c:val>
            <c:numRef>
              <c:f>'1C'!$GA$35:$GA$40</c:f>
              <c:numCache>
                <c:formatCode>0.00</c:formatCode>
                <c:ptCount val="6"/>
                <c:pt idx="0">
                  <c:v>0.95586818181818178</c:v>
                </c:pt>
                <c:pt idx="1">
                  <c:v>0.95967391304347838</c:v>
                </c:pt>
                <c:pt idx="2">
                  <c:v>0.94186666666666663</c:v>
                </c:pt>
                <c:pt idx="3">
                  <c:v>0.93979500000000016</c:v>
                </c:pt>
                <c:pt idx="4">
                  <c:v>0.94131212121212116</c:v>
                </c:pt>
                <c:pt idx="5">
                  <c:v>0.9478472727272732</c:v>
                </c:pt>
              </c:numCache>
            </c:numRef>
          </c:val>
          <c:extLst>
            <c:ext xmlns:c16="http://schemas.microsoft.com/office/drawing/2014/chart" uri="{C3380CC4-5D6E-409C-BE32-E72D297353CC}">
              <c16:uniqueId val="{00000001-8E73-9A4E-8D70-78434E62FBBB}"/>
            </c:ext>
          </c:extLst>
        </c:ser>
        <c:ser>
          <c:idx val="2"/>
          <c:order val="2"/>
          <c:tx>
            <c:strRef>
              <c:f>'1C'!$GB$34</c:f>
              <c:strCache>
                <c:ptCount val="1"/>
                <c:pt idx="0">
                  <c:v>POPET</c:v>
                </c:pt>
              </c:strCache>
            </c:strRef>
          </c:tx>
          <c:spPr>
            <a:solidFill>
              <a:schemeClr val="tx1">
                <a:lumMod val="50000"/>
                <a:lumOff val="50000"/>
              </a:schemeClr>
            </a:solidFill>
            <a:ln>
              <a:solidFill>
                <a:schemeClr val="tx1"/>
              </a:solidFill>
            </a:ln>
            <a:effectLst/>
          </c:spPr>
          <c:invertIfNegative val="0"/>
          <c:cat>
            <c:strRef>
              <c:f>'1C'!$FY$35:$FY$40</c:f>
              <c:strCache>
                <c:ptCount val="6"/>
                <c:pt idx="0">
                  <c:v>SPEC06</c:v>
                </c:pt>
                <c:pt idx="1">
                  <c:v>SPEC17</c:v>
                </c:pt>
                <c:pt idx="2">
                  <c:v>PARSEC</c:v>
                </c:pt>
                <c:pt idx="3">
                  <c:v>Ligra</c:v>
                </c:pt>
                <c:pt idx="4">
                  <c:v>CVP</c:v>
                </c:pt>
                <c:pt idx="5">
                  <c:v>AVG</c:v>
                </c:pt>
              </c:strCache>
            </c:strRef>
          </c:cat>
          <c:val>
            <c:numRef>
              <c:f>'1C'!$GB$35:$GB$40</c:f>
              <c:numCache>
                <c:formatCode>0.00</c:formatCode>
                <c:ptCount val="6"/>
                <c:pt idx="0">
                  <c:v>0.77488181818181834</c:v>
                </c:pt>
                <c:pt idx="1">
                  <c:v>0.67572173913043476</c:v>
                </c:pt>
                <c:pt idx="2">
                  <c:v>0.83355000000000001</c:v>
                </c:pt>
                <c:pt idx="3">
                  <c:v>0.69818999999999998</c:v>
                </c:pt>
                <c:pt idx="4">
                  <c:v>0.76205151515151526</c:v>
                </c:pt>
                <c:pt idx="5">
                  <c:v>0.74275545454545477</c:v>
                </c:pt>
              </c:numCache>
            </c:numRef>
          </c:val>
          <c:extLst>
            <c:ext xmlns:c16="http://schemas.microsoft.com/office/drawing/2014/chart" uri="{C3380CC4-5D6E-409C-BE32-E72D297353CC}">
              <c16:uniqueId val="{00000002-8E73-9A4E-8D70-78434E62FBBB}"/>
            </c:ext>
          </c:extLst>
        </c:ser>
        <c:dLbls>
          <c:showLegendKey val="0"/>
          <c:showVal val="0"/>
          <c:showCatName val="0"/>
          <c:showSerName val="0"/>
          <c:showPercent val="0"/>
          <c:showBubbleSize val="0"/>
        </c:dLbls>
        <c:gapWidth val="150"/>
        <c:overlap val="-27"/>
        <c:axId val="102565615"/>
        <c:axId val="96089279"/>
      </c:barChart>
      <c:catAx>
        <c:axId val="102565615"/>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crossAx val="96089279"/>
        <c:crosses val="autoZero"/>
        <c:auto val="1"/>
        <c:lblAlgn val="ctr"/>
        <c:lblOffset val="100"/>
        <c:noMultiLvlLbl val="0"/>
      </c:catAx>
      <c:valAx>
        <c:axId val="96089279"/>
        <c:scaling>
          <c:orientation val="minMax"/>
          <c:max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r>
                  <a:rPr lang="en-GB" dirty="0"/>
                  <a:t>Coverage %</a:t>
                </a:r>
              </a:p>
            </c:rich>
          </c:tx>
          <c:layout>
            <c:manualLayout>
              <c:xMode val="edge"/>
              <c:yMode val="edge"/>
              <c:x val="5.40644094273231E-3"/>
              <c:y val="0.2343662296366275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crossAx val="102565615"/>
        <c:crosses val="autoZero"/>
        <c:crossBetween val="between"/>
        <c:majorUnit val="0.2"/>
      </c:valAx>
      <c:spPr>
        <a:noFill/>
        <a:ln>
          <a:solidFill>
            <a:schemeClr val="tx1"/>
          </a:solidFill>
        </a:ln>
        <a:effectLst/>
      </c:spPr>
    </c:plotArea>
    <c:legend>
      <c:legendPos val="t"/>
      <c:layout>
        <c:manualLayout>
          <c:xMode val="edge"/>
          <c:yMode val="edge"/>
          <c:x val="0.3313664885691226"/>
          <c:y val="0"/>
          <c:w val="0.405529140864472"/>
          <c:h val="8.132671745341135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1800">
          <a:solidFill>
            <a:schemeClr val="tx1"/>
          </a:solidFill>
          <a:latin typeface="Alegreya Sans" pitchFamily="2" charset="0"/>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3347517966836"/>
          <c:y val="0.11839443305145279"/>
          <c:w val="0.85191353702786399"/>
          <c:h val="0.65983271503951701"/>
        </c:manualLayout>
      </c:layout>
      <c:barChart>
        <c:barDir val="col"/>
        <c:grouping val="clustered"/>
        <c:varyColors val="0"/>
        <c:ser>
          <c:idx val="0"/>
          <c:order val="0"/>
          <c:tx>
            <c:strRef>
              <c:f>'1C'!$FZ$12</c:f>
              <c:strCache>
                <c:ptCount val="1"/>
                <c:pt idx="0">
                  <c:v>HMP</c:v>
                </c:pt>
              </c:strCache>
            </c:strRef>
          </c:tx>
          <c:spPr>
            <a:solidFill>
              <a:schemeClr val="bg1">
                <a:lumMod val="95000"/>
              </a:schemeClr>
            </a:solidFill>
            <a:ln>
              <a:solidFill>
                <a:schemeClr val="tx1"/>
              </a:solidFill>
            </a:ln>
            <a:effectLst/>
          </c:spPr>
          <c:invertIfNegative val="0"/>
          <c:cat>
            <c:strRef>
              <c:f>'1C'!$FY$13:$FY$18</c:f>
              <c:strCache>
                <c:ptCount val="6"/>
                <c:pt idx="0">
                  <c:v>SPEC06</c:v>
                </c:pt>
                <c:pt idx="1">
                  <c:v>SPEC17</c:v>
                </c:pt>
                <c:pt idx="2">
                  <c:v>PARSEC</c:v>
                </c:pt>
                <c:pt idx="3">
                  <c:v>Ligra</c:v>
                </c:pt>
                <c:pt idx="4">
                  <c:v>CVP</c:v>
                </c:pt>
                <c:pt idx="5">
                  <c:v>AVG</c:v>
                </c:pt>
              </c:strCache>
            </c:strRef>
          </c:cat>
          <c:val>
            <c:numRef>
              <c:f>'1C'!$FZ$13:$FZ$18</c:f>
              <c:numCache>
                <c:formatCode>0.00</c:formatCode>
                <c:ptCount val="6"/>
                <c:pt idx="0">
                  <c:v>0.44119545454545445</c:v>
                </c:pt>
                <c:pt idx="1">
                  <c:v>0.4058782608695653</c:v>
                </c:pt>
                <c:pt idx="2">
                  <c:v>0.49015000000000009</c:v>
                </c:pt>
                <c:pt idx="3">
                  <c:v>0.32146500000000006</c:v>
                </c:pt>
                <c:pt idx="4">
                  <c:v>0.61766969696969687</c:v>
                </c:pt>
                <c:pt idx="5">
                  <c:v>0.47032454545454561</c:v>
                </c:pt>
              </c:numCache>
            </c:numRef>
          </c:val>
          <c:extLst>
            <c:ext xmlns:c16="http://schemas.microsoft.com/office/drawing/2014/chart" uri="{C3380CC4-5D6E-409C-BE32-E72D297353CC}">
              <c16:uniqueId val="{00000000-FCA3-1E41-8E6D-2557406001F8}"/>
            </c:ext>
          </c:extLst>
        </c:ser>
        <c:ser>
          <c:idx val="1"/>
          <c:order val="1"/>
          <c:tx>
            <c:strRef>
              <c:f>'1C'!$GA$12</c:f>
              <c:strCache>
                <c:ptCount val="1"/>
                <c:pt idx="0">
                  <c:v>TTP</c:v>
                </c:pt>
              </c:strCache>
            </c:strRef>
          </c:tx>
          <c:spPr>
            <a:pattFill prst="wdUpDiag">
              <a:fgClr>
                <a:schemeClr val="tx1">
                  <a:lumMod val="50000"/>
                  <a:lumOff val="50000"/>
                </a:schemeClr>
              </a:fgClr>
              <a:bgClr>
                <a:schemeClr val="bg1"/>
              </a:bgClr>
            </a:pattFill>
            <a:ln>
              <a:solidFill>
                <a:schemeClr val="tx1"/>
              </a:solidFill>
            </a:ln>
            <a:effectLst/>
          </c:spPr>
          <c:invertIfNegative val="0"/>
          <c:cat>
            <c:strRef>
              <c:f>'1C'!$FY$13:$FY$18</c:f>
              <c:strCache>
                <c:ptCount val="6"/>
                <c:pt idx="0">
                  <c:v>SPEC06</c:v>
                </c:pt>
                <c:pt idx="1">
                  <c:v>SPEC17</c:v>
                </c:pt>
                <c:pt idx="2">
                  <c:v>PARSEC</c:v>
                </c:pt>
                <c:pt idx="3">
                  <c:v>Ligra</c:v>
                </c:pt>
                <c:pt idx="4">
                  <c:v>CVP</c:v>
                </c:pt>
                <c:pt idx="5">
                  <c:v>AVG</c:v>
                </c:pt>
              </c:strCache>
            </c:strRef>
          </c:cat>
          <c:val>
            <c:numRef>
              <c:f>'1C'!$GA$13:$GA$18</c:f>
              <c:numCache>
                <c:formatCode>0.00</c:formatCode>
                <c:ptCount val="6"/>
                <c:pt idx="0">
                  <c:v>0.11337272727272729</c:v>
                </c:pt>
                <c:pt idx="1">
                  <c:v>0.11045217391304347</c:v>
                </c:pt>
                <c:pt idx="2">
                  <c:v>0.16348333333333331</c:v>
                </c:pt>
                <c:pt idx="3">
                  <c:v>0.11496500000000001</c:v>
                </c:pt>
                <c:pt idx="4">
                  <c:v>0.27203636363636363</c:v>
                </c:pt>
                <c:pt idx="5">
                  <c:v>0.16611727272727272</c:v>
                </c:pt>
              </c:numCache>
            </c:numRef>
          </c:val>
          <c:extLst>
            <c:ext xmlns:c16="http://schemas.microsoft.com/office/drawing/2014/chart" uri="{C3380CC4-5D6E-409C-BE32-E72D297353CC}">
              <c16:uniqueId val="{00000001-FCA3-1E41-8E6D-2557406001F8}"/>
            </c:ext>
          </c:extLst>
        </c:ser>
        <c:ser>
          <c:idx val="2"/>
          <c:order val="2"/>
          <c:tx>
            <c:strRef>
              <c:f>'1C'!$GB$12</c:f>
              <c:strCache>
                <c:ptCount val="1"/>
                <c:pt idx="0">
                  <c:v>POPET</c:v>
                </c:pt>
              </c:strCache>
            </c:strRef>
          </c:tx>
          <c:spPr>
            <a:solidFill>
              <a:schemeClr val="tx1">
                <a:lumMod val="50000"/>
                <a:lumOff val="50000"/>
              </a:schemeClr>
            </a:solidFill>
            <a:ln>
              <a:solidFill>
                <a:schemeClr val="tx1"/>
              </a:solidFill>
            </a:ln>
            <a:effectLst/>
          </c:spPr>
          <c:invertIfNegative val="0"/>
          <c:cat>
            <c:strRef>
              <c:f>'1C'!$FY$13:$FY$18</c:f>
              <c:strCache>
                <c:ptCount val="6"/>
                <c:pt idx="0">
                  <c:v>SPEC06</c:v>
                </c:pt>
                <c:pt idx="1">
                  <c:v>SPEC17</c:v>
                </c:pt>
                <c:pt idx="2">
                  <c:v>PARSEC</c:v>
                </c:pt>
                <c:pt idx="3">
                  <c:v>Ligra</c:v>
                </c:pt>
                <c:pt idx="4">
                  <c:v>CVP</c:v>
                </c:pt>
                <c:pt idx="5">
                  <c:v>AVG</c:v>
                </c:pt>
              </c:strCache>
            </c:strRef>
          </c:cat>
          <c:val>
            <c:numRef>
              <c:f>'1C'!$GB$13:$GB$18</c:f>
              <c:numCache>
                <c:formatCode>0.00</c:formatCode>
                <c:ptCount val="6"/>
                <c:pt idx="0">
                  <c:v>0.82929090909090886</c:v>
                </c:pt>
                <c:pt idx="1">
                  <c:v>0.77941304347826079</c:v>
                </c:pt>
                <c:pt idx="2">
                  <c:v>0.72325833333333323</c:v>
                </c:pt>
                <c:pt idx="3">
                  <c:v>0.79347000000000012</c:v>
                </c:pt>
                <c:pt idx="4">
                  <c:v>0.73138181818181824</c:v>
                </c:pt>
                <c:pt idx="5">
                  <c:v>0.77140909090909071</c:v>
                </c:pt>
              </c:numCache>
            </c:numRef>
          </c:val>
          <c:extLst>
            <c:ext xmlns:c16="http://schemas.microsoft.com/office/drawing/2014/chart" uri="{C3380CC4-5D6E-409C-BE32-E72D297353CC}">
              <c16:uniqueId val="{00000002-FCA3-1E41-8E6D-2557406001F8}"/>
            </c:ext>
          </c:extLst>
        </c:ser>
        <c:dLbls>
          <c:showLegendKey val="0"/>
          <c:showVal val="0"/>
          <c:showCatName val="0"/>
          <c:showSerName val="0"/>
          <c:showPercent val="0"/>
          <c:showBubbleSize val="0"/>
        </c:dLbls>
        <c:gapWidth val="150"/>
        <c:overlap val="-27"/>
        <c:axId val="102565615"/>
        <c:axId val="96089279"/>
      </c:barChart>
      <c:catAx>
        <c:axId val="102565615"/>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crossAx val="96089279"/>
        <c:crosses val="autoZero"/>
        <c:auto val="1"/>
        <c:lblAlgn val="ctr"/>
        <c:lblOffset val="100"/>
        <c:noMultiLvlLbl val="0"/>
      </c:catAx>
      <c:valAx>
        <c:axId val="96089279"/>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r>
                  <a:rPr lang="en-GB"/>
                  <a:t>Accuracy %</a:t>
                </a:r>
              </a:p>
            </c:rich>
          </c:tx>
          <c:layout>
            <c:manualLayout>
              <c:xMode val="edge"/>
              <c:yMode val="edge"/>
              <c:x val="5.4087665640221751E-3"/>
              <c:y val="0.1674116915136293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crossAx val="102565615"/>
        <c:crosses val="autoZero"/>
        <c:crossBetween val="between"/>
        <c:majorUnit val="0.2"/>
      </c:valAx>
      <c:spPr>
        <a:noFill/>
        <a:ln>
          <a:solidFill>
            <a:schemeClr val="tx1"/>
          </a:solidFill>
        </a:ln>
        <a:effectLst/>
      </c:spPr>
    </c:plotArea>
    <c:legend>
      <c:legendPos val="t"/>
      <c:layout>
        <c:manualLayout>
          <c:xMode val="edge"/>
          <c:yMode val="edge"/>
          <c:x val="0.31597871363721375"/>
          <c:y val="0"/>
          <c:w val="0.41228097318802387"/>
          <c:h val="8.132671745341135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1800">
          <a:solidFill>
            <a:schemeClr val="tx1"/>
          </a:solidFill>
          <a:latin typeface="Corbel" panose="020B0503020204020204" pitchFamily="34" charset="0"/>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212397078439215"/>
          <c:y val="0.11839443305145279"/>
          <c:w val="0.85385575571503813"/>
          <c:h val="0.67739072328855499"/>
        </c:manualLayout>
      </c:layout>
      <c:barChart>
        <c:barDir val="col"/>
        <c:grouping val="clustered"/>
        <c:varyColors val="0"/>
        <c:ser>
          <c:idx val="0"/>
          <c:order val="0"/>
          <c:tx>
            <c:strRef>
              <c:f>'1C'!$FZ$34</c:f>
              <c:strCache>
                <c:ptCount val="1"/>
                <c:pt idx="0">
                  <c:v>HMP</c:v>
                </c:pt>
              </c:strCache>
            </c:strRef>
          </c:tx>
          <c:spPr>
            <a:solidFill>
              <a:schemeClr val="bg1">
                <a:lumMod val="95000"/>
              </a:schemeClr>
            </a:solidFill>
            <a:ln>
              <a:solidFill>
                <a:schemeClr val="tx1"/>
              </a:solidFill>
            </a:ln>
            <a:effectLst/>
          </c:spPr>
          <c:invertIfNegative val="0"/>
          <c:cat>
            <c:strRef>
              <c:f>'1C'!$FY$35:$FY$40</c:f>
              <c:strCache>
                <c:ptCount val="6"/>
                <c:pt idx="0">
                  <c:v>SPEC06</c:v>
                </c:pt>
                <c:pt idx="1">
                  <c:v>SPEC17</c:v>
                </c:pt>
                <c:pt idx="2">
                  <c:v>PARSEC</c:v>
                </c:pt>
                <c:pt idx="3">
                  <c:v>Ligra</c:v>
                </c:pt>
                <c:pt idx="4">
                  <c:v>CVP</c:v>
                </c:pt>
                <c:pt idx="5">
                  <c:v>AVG</c:v>
                </c:pt>
              </c:strCache>
            </c:strRef>
          </c:cat>
          <c:val>
            <c:numRef>
              <c:f>'1C'!$FZ$35:$FZ$40</c:f>
              <c:numCache>
                <c:formatCode>0.00</c:formatCode>
                <c:ptCount val="6"/>
                <c:pt idx="0">
                  <c:v>0.21489545454545453</c:v>
                </c:pt>
                <c:pt idx="1">
                  <c:v>0.17874347826086953</c:v>
                </c:pt>
                <c:pt idx="2">
                  <c:v>0.22140000000000001</c:v>
                </c:pt>
                <c:pt idx="3">
                  <c:v>9.0239999999999987E-2</c:v>
                </c:pt>
                <c:pt idx="4">
                  <c:v>0.3405545454545455</c:v>
                </c:pt>
                <c:pt idx="5">
                  <c:v>0.22307909090909095</c:v>
                </c:pt>
              </c:numCache>
            </c:numRef>
          </c:val>
          <c:extLst>
            <c:ext xmlns:c16="http://schemas.microsoft.com/office/drawing/2014/chart" uri="{C3380CC4-5D6E-409C-BE32-E72D297353CC}">
              <c16:uniqueId val="{00000000-8E73-9A4E-8D70-78434E62FBBB}"/>
            </c:ext>
          </c:extLst>
        </c:ser>
        <c:ser>
          <c:idx val="1"/>
          <c:order val="1"/>
          <c:tx>
            <c:strRef>
              <c:f>'1C'!$GA$34</c:f>
              <c:strCache>
                <c:ptCount val="1"/>
                <c:pt idx="0">
                  <c:v>TTP</c:v>
                </c:pt>
              </c:strCache>
            </c:strRef>
          </c:tx>
          <c:spPr>
            <a:pattFill prst="wdUpDiag">
              <a:fgClr>
                <a:schemeClr val="tx1">
                  <a:lumMod val="50000"/>
                  <a:lumOff val="50000"/>
                </a:schemeClr>
              </a:fgClr>
              <a:bgClr>
                <a:schemeClr val="bg1"/>
              </a:bgClr>
            </a:pattFill>
            <a:ln>
              <a:solidFill>
                <a:schemeClr val="tx1"/>
              </a:solidFill>
            </a:ln>
            <a:effectLst/>
          </c:spPr>
          <c:invertIfNegative val="0"/>
          <c:cat>
            <c:strRef>
              <c:f>'1C'!$FY$35:$FY$40</c:f>
              <c:strCache>
                <c:ptCount val="6"/>
                <c:pt idx="0">
                  <c:v>SPEC06</c:v>
                </c:pt>
                <c:pt idx="1">
                  <c:v>SPEC17</c:v>
                </c:pt>
                <c:pt idx="2">
                  <c:v>PARSEC</c:v>
                </c:pt>
                <c:pt idx="3">
                  <c:v>Ligra</c:v>
                </c:pt>
                <c:pt idx="4">
                  <c:v>CVP</c:v>
                </c:pt>
                <c:pt idx="5">
                  <c:v>AVG</c:v>
                </c:pt>
              </c:strCache>
            </c:strRef>
          </c:cat>
          <c:val>
            <c:numRef>
              <c:f>'1C'!$GA$35:$GA$40</c:f>
              <c:numCache>
                <c:formatCode>0.00</c:formatCode>
                <c:ptCount val="6"/>
                <c:pt idx="0">
                  <c:v>0.95586818181818178</c:v>
                </c:pt>
                <c:pt idx="1">
                  <c:v>0.95967391304347838</c:v>
                </c:pt>
                <c:pt idx="2">
                  <c:v>0.94186666666666663</c:v>
                </c:pt>
                <c:pt idx="3">
                  <c:v>0.93979500000000016</c:v>
                </c:pt>
                <c:pt idx="4">
                  <c:v>0.94131212121212116</c:v>
                </c:pt>
                <c:pt idx="5">
                  <c:v>0.9478472727272732</c:v>
                </c:pt>
              </c:numCache>
            </c:numRef>
          </c:val>
          <c:extLst>
            <c:ext xmlns:c16="http://schemas.microsoft.com/office/drawing/2014/chart" uri="{C3380CC4-5D6E-409C-BE32-E72D297353CC}">
              <c16:uniqueId val="{00000001-8E73-9A4E-8D70-78434E62FBBB}"/>
            </c:ext>
          </c:extLst>
        </c:ser>
        <c:ser>
          <c:idx val="2"/>
          <c:order val="2"/>
          <c:tx>
            <c:strRef>
              <c:f>'1C'!$GB$34</c:f>
              <c:strCache>
                <c:ptCount val="1"/>
                <c:pt idx="0">
                  <c:v>POPET</c:v>
                </c:pt>
              </c:strCache>
            </c:strRef>
          </c:tx>
          <c:spPr>
            <a:solidFill>
              <a:schemeClr val="tx1">
                <a:lumMod val="50000"/>
                <a:lumOff val="50000"/>
              </a:schemeClr>
            </a:solidFill>
            <a:ln>
              <a:solidFill>
                <a:schemeClr val="tx1"/>
              </a:solidFill>
            </a:ln>
            <a:effectLst/>
          </c:spPr>
          <c:invertIfNegative val="0"/>
          <c:cat>
            <c:strRef>
              <c:f>'1C'!$FY$35:$FY$40</c:f>
              <c:strCache>
                <c:ptCount val="6"/>
                <c:pt idx="0">
                  <c:v>SPEC06</c:v>
                </c:pt>
                <c:pt idx="1">
                  <c:v>SPEC17</c:v>
                </c:pt>
                <c:pt idx="2">
                  <c:v>PARSEC</c:v>
                </c:pt>
                <c:pt idx="3">
                  <c:v>Ligra</c:v>
                </c:pt>
                <c:pt idx="4">
                  <c:v>CVP</c:v>
                </c:pt>
                <c:pt idx="5">
                  <c:v>AVG</c:v>
                </c:pt>
              </c:strCache>
            </c:strRef>
          </c:cat>
          <c:val>
            <c:numRef>
              <c:f>'1C'!$GB$35:$GB$40</c:f>
              <c:numCache>
                <c:formatCode>0.00</c:formatCode>
                <c:ptCount val="6"/>
                <c:pt idx="0">
                  <c:v>0.77488181818181834</c:v>
                </c:pt>
                <c:pt idx="1">
                  <c:v>0.67572173913043476</c:v>
                </c:pt>
                <c:pt idx="2">
                  <c:v>0.83355000000000001</c:v>
                </c:pt>
                <c:pt idx="3">
                  <c:v>0.69818999999999998</c:v>
                </c:pt>
                <c:pt idx="4">
                  <c:v>0.76205151515151526</c:v>
                </c:pt>
                <c:pt idx="5">
                  <c:v>0.74275545454545477</c:v>
                </c:pt>
              </c:numCache>
            </c:numRef>
          </c:val>
          <c:extLst>
            <c:ext xmlns:c16="http://schemas.microsoft.com/office/drawing/2014/chart" uri="{C3380CC4-5D6E-409C-BE32-E72D297353CC}">
              <c16:uniqueId val="{00000002-8E73-9A4E-8D70-78434E62FBBB}"/>
            </c:ext>
          </c:extLst>
        </c:ser>
        <c:dLbls>
          <c:showLegendKey val="0"/>
          <c:showVal val="0"/>
          <c:showCatName val="0"/>
          <c:showSerName val="0"/>
          <c:showPercent val="0"/>
          <c:showBubbleSize val="0"/>
        </c:dLbls>
        <c:gapWidth val="150"/>
        <c:overlap val="-27"/>
        <c:axId val="102565615"/>
        <c:axId val="96089279"/>
      </c:barChart>
      <c:catAx>
        <c:axId val="102565615"/>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crossAx val="96089279"/>
        <c:crosses val="autoZero"/>
        <c:auto val="1"/>
        <c:lblAlgn val="ctr"/>
        <c:lblOffset val="100"/>
        <c:noMultiLvlLbl val="0"/>
      </c:catAx>
      <c:valAx>
        <c:axId val="96089279"/>
        <c:scaling>
          <c:orientation val="minMax"/>
          <c:max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r>
                  <a:rPr lang="en-GB" dirty="0"/>
                  <a:t>Coverage %</a:t>
                </a:r>
              </a:p>
            </c:rich>
          </c:tx>
          <c:layout>
            <c:manualLayout>
              <c:xMode val="edge"/>
              <c:yMode val="edge"/>
              <c:x val="5.40644094273231E-3"/>
              <c:y val="0.2343662296366275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crossAx val="102565615"/>
        <c:crosses val="autoZero"/>
        <c:crossBetween val="between"/>
        <c:majorUnit val="0.2"/>
      </c:valAx>
      <c:spPr>
        <a:noFill/>
        <a:ln>
          <a:solidFill>
            <a:schemeClr val="tx1"/>
          </a:solidFill>
        </a:ln>
        <a:effectLst/>
      </c:spPr>
    </c:plotArea>
    <c:legend>
      <c:legendPos val="t"/>
      <c:layout>
        <c:manualLayout>
          <c:xMode val="edge"/>
          <c:yMode val="edge"/>
          <c:x val="0.3313664885691226"/>
          <c:y val="0"/>
          <c:w val="0.405529140864472"/>
          <c:h val="8.132671745341135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1800">
          <a:solidFill>
            <a:schemeClr val="tx1"/>
          </a:solidFill>
          <a:latin typeface="Alegreya Sans" pitchFamily="2"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12700">
              <a:solidFill>
                <a:schemeClr val="tx1"/>
              </a:solidFill>
            </a:ln>
          </c:spPr>
          <c:dPt>
            <c:idx val="0"/>
            <c:bubble3D val="0"/>
            <c:explosion val="8"/>
            <c:spPr>
              <a:solidFill>
                <a:srgbClr val="D64038"/>
              </a:solidFill>
              <a:ln w="12700">
                <a:solidFill>
                  <a:schemeClr val="tx1"/>
                </a:solidFill>
              </a:ln>
              <a:effectLst/>
            </c:spPr>
            <c:extLst>
              <c:ext xmlns:c16="http://schemas.microsoft.com/office/drawing/2014/chart" uri="{C3380CC4-5D6E-409C-BE32-E72D297353CC}">
                <c16:uniqueId val="{00000001-944A-3B45-B1DA-7A4501EA2D0B}"/>
              </c:ext>
            </c:extLst>
          </c:dPt>
          <c:dPt>
            <c:idx val="1"/>
            <c:bubble3D val="0"/>
            <c:spPr>
              <a:solidFill>
                <a:schemeClr val="accent4">
                  <a:lumMod val="60000"/>
                  <a:lumOff val="40000"/>
                </a:schemeClr>
              </a:solidFill>
              <a:ln w="12700">
                <a:solidFill>
                  <a:schemeClr val="tx1"/>
                </a:solidFill>
              </a:ln>
              <a:effectLst/>
            </c:spPr>
            <c:extLst>
              <c:ext xmlns:c16="http://schemas.microsoft.com/office/drawing/2014/chart" uri="{C3380CC4-5D6E-409C-BE32-E72D297353CC}">
                <c16:uniqueId val="{00000003-944A-3B45-B1DA-7A4501EA2D0B}"/>
              </c:ext>
            </c:extLst>
          </c:dPt>
          <c:dLbls>
            <c:delete val="1"/>
          </c:dLbls>
          <c:cat>
            <c:strRef>
              <c:f>'1C'!$ET$73:$ET$74</c:f>
              <c:strCache>
                <c:ptCount val="2"/>
                <c:pt idx="0">
                  <c:v>uncovered</c:v>
                </c:pt>
                <c:pt idx="1">
                  <c:v>covered by prefetcher</c:v>
                </c:pt>
              </c:strCache>
            </c:strRef>
          </c:cat>
          <c:val>
            <c:numRef>
              <c:f>'1C'!$EU$73:$EU$74</c:f>
              <c:numCache>
                <c:formatCode>General</c:formatCode>
                <c:ptCount val="2"/>
                <c:pt idx="0">
                  <c:v>0.49684832312901622</c:v>
                </c:pt>
                <c:pt idx="1">
                  <c:v>0.50315167687098383</c:v>
                </c:pt>
              </c:numCache>
            </c:numRef>
          </c:val>
          <c:extLst>
            <c:ext xmlns:c16="http://schemas.microsoft.com/office/drawing/2014/chart" uri="{C3380CC4-5D6E-409C-BE32-E72D297353CC}">
              <c16:uniqueId val="{00000004-944A-3B45-B1DA-7A4501EA2D0B}"/>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'cache-size-latency-comp'!$B$1</c:f>
              <c:strCache>
                <c:ptCount val="1"/>
                <c:pt idx="0">
                  <c:v>Size</c:v>
                </c:pt>
              </c:strCache>
            </c:strRef>
          </c:tx>
          <c:spPr>
            <a:ln w="28575" cap="rnd">
              <a:noFill/>
              <a:round/>
            </a:ln>
            <a:effectLst/>
          </c:spPr>
          <c:marker>
            <c:symbol val="diamond"/>
            <c:size val="20"/>
            <c:spPr>
              <a:solidFill>
                <a:srgbClr val="7030A0"/>
              </a:solidFill>
              <a:ln w="25400">
                <a:solidFill>
                  <a:schemeClr val="tx1"/>
                </a:solidFill>
              </a:ln>
              <a:effectLst/>
            </c:spPr>
          </c:marker>
          <c:trendline>
            <c:spPr>
              <a:ln w="50800" cap="rnd">
                <a:solidFill>
                  <a:schemeClr val="accent1"/>
                </a:solidFill>
                <a:prstDash val="sysDash"/>
              </a:ln>
              <a:effectLst/>
            </c:spPr>
            <c:trendlineType val="linear"/>
            <c:dispRSqr val="0"/>
            <c:dispEq val="0"/>
          </c:trendline>
          <c:cat>
            <c:strRef>
              <c:f>'cache-size-latency-comp'!$A$2:$A$6</c:f>
              <c:strCache>
                <c:ptCount val="5"/>
                <c:pt idx="0">
                  <c:v>Skylake (2015)</c:v>
                </c:pt>
                <c:pt idx="1">
                  <c:v>Sunny Cove (2019)</c:v>
                </c:pt>
                <c:pt idx="2">
                  <c:v>Willow Cove (2020)</c:v>
                </c:pt>
                <c:pt idx="3">
                  <c:v>Golden Cove P-core (2021)</c:v>
                </c:pt>
                <c:pt idx="4">
                  <c:v>Raptor Lake P-core (2022)</c:v>
                </c:pt>
              </c:strCache>
            </c:strRef>
          </c:cat>
          <c:val>
            <c:numRef>
              <c:f>'cache-size-latency-comp'!$B$2:$B$6</c:f>
              <c:numCache>
                <c:formatCode>General</c:formatCode>
                <c:ptCount val="5"/>
                <c:pt idx="0">
                  <c:v>256</c:v>
                </c:pt>
                <c:pt idx="1">
                  <c:v>512</c:v>
                </c:pt>
                <c:pt idx="2">
                  <c:v>1280</c:v>
                </c:pt>
                <c:pt idx="3">
                  <c:v>1280</c:v>
                </c:pt>
                <c:pt idx="4">
                  <c:v>2048</c:v>
                </c:pt>
              </c:numCache>
            </c:numRef>
          </c:val>
          <c:smooth val="0"/>
          <c:extLst>
            <c:ext xmlns:c16="http://schemas.microsoft.com/office/drawing/2014/chart" uri="{C3380CC4-5D6E-409C-BE32-E72D297353CC}">
              <c16:uniqueId val="{00000001-B398-F24B-AEDE-F1980E98AE85}"/>
            </c:ext>
          </c:extLst>
        </c:ser>
        <c:dLbls>
          <c:showLegendKey val="0"/>
          <c:showVal val="0"/>
          <c:showCatName val="0"/>
          <c:showSerName val="0"/>
          <c:showPercent val="0"/>
          <c:showBubbleSize val="0"/>
        </c:dLbls>
        <c:marker val="1"/>
        <c:smooth val="0"/>
        <c:axId val="635713839"/>
        <c:axId val="635715487"/>
      </c:lineChart>
      <c:catAx>
        <c:axId val="635713839"/>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35715487"/>
        <c:crosses val="autoZero"/>
        <c:auto val="1"/>
        <c:lblAlgn val="ctr"/>
        <c:lblOffset val="100"/>
        <c:noMultiLvlLbl val="0"/>
      </c:catAx>
      <c:valAx>
        <c:axId val="635715487"/>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GB" sz="2400" b="1" dirty="0"/>
                  <a:t>L2 Size (KB)</a:t>
                </a:r>
              </a:p>
            </c:rich>
          </c:tx>
          <c:overlay val="0"/>
          <c:spPr>
            <a:noFill/>
            <a:ln>
              <a:noFill/>
            </a:ln>
            <a:effectLst/>
          </c:spPr>
          <c:txPr>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35713839"/>
        <c:crosses val="autoZero"/>
        <c:crossBetween val="between"/>
        <c:majorUnit val="512"/>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outerShdw blurRad="50800" dist="38100" dir="2700000" algn="tl" rotWithShape="0">
        <a:prstClr val="black">
          <a:alpha val="40000"/>
        </a:prstClr>
      </a:outerShdw>
    </a:effectLst>
  </c:spPr>
  <c:txPr>
    <a:bodyPr/>
    <a:lstStyle/>
    <a:p>
      <a:pPr>
        <a:defRPr sz="2000">
          <a:solidFill>
            <a:schemeClr val="tx1"/>
          </a:solidFill>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91485075410255"/>
          <c:y val="3.844562174602309E-2"/>
          <c:w val="0.71913039068019613"/>
          <c:h val="0.51298873229523223"/>
        </c:manualLayout>
      </c:layout>
      <c:lineChart>
        <c:grouping val="standard"/>
        <c:varyColors val="0"/>
        <c:ser>
          <c:idx val="1"/>
          <c:order val="0"/>
          <c:tx>
            <c:strRef>
              <c:f>'cache-size-latency-comp'!$C$1</c:f>
              <c:strCache>
                <c:ptCount val="1"/>
                <c:pt idx="0">
                  <c:v>Latency</c:v>
                </c:pt>
              </c:strCache>
            </c:strRef>
          </c:tx>
          <c:spPr>
            <a:ln w="28575" cap="rnd">
              <a:noFill/>
              <a:round/>
            </a:ln>
            <a:effectLst/>
          </c:spPr>
          <c:marker>
            <c:symbol val="circle"/>
            <c:size val="16"/>
            <c:spPr>
              <a:solidFill>
                <a:srgbClr val="FFC000"/>
              </a:solidFill>
              <a:ln w="38100">
                <a:solidFill>
                  <a:srgbClr val="C00000"/>
                </a:solidFill>
              </a:ln>
              <a:effectLst/>
            </c:spPr>
          </c:marker>
          <c:trendline>
            <c:spPr>
              <a:ln w="50800" cap="rnd">
                <a:solidFill>
                  <a:srgbClr val="C00000"/>
                </a:solidFill>
                <a:prstDash val="sysDash"/>
              </a:ln>
              <a:effectLst/>
            </c:spPr>
            <c:trendlineType val="linear"/>
            <c:dispRSqr val="0"/>
            <c:dispEq val="0"/>
          </c:trendline>
          <c:cat>
            <c:strRef>
              <c:f>'cache-size-latency-comp'!$A$2:$A$6</c:f>
              <c:strCache>
                <c:ptCount val="5"/>
                <c:pt idx="0">
                  <c:v>Skylake (2015)</c:v>
                </c:pt>
                <c:pt idx="1">
                  <c:v>Sunny Cove (2019)</c:v>
                </c:pt>
                <c:pt idx="2">
                  <c:v>Willow Cove (2020)</c:v>
                </c:pt>
                <c:pt idx="3">
                  <c:v>Golden Cove P-core (2021)</c:v>
                </c:pt>
                <c:pt idx="4">
                  <c:v>Raptor Lake P-core (2022)</c:v>
                </c:pt>
              </c:strCache>
            </c:strRef>
          </c:cat>
          <c:val>
            <c:numRef>
              <c:f>'cache-size-latency-comp'!$C$2:$C$6</c:f>
              <c:numCache>
                <c:formatCode>General</c:formatCode>
                <c:ptCount val="5"/>
                <c:pt idx="0">
                  <c:v>12</c:v>
                </c:pt>
                <c:pt idx="1">
                  <c:v>13</c:v>
                </c:pt>
                <c:pt idx="2">
                  <c:v>14</c:v>
                </c:pt>
                <c:pt idx="3">
                  <c:v>15</c:v>
                </c:pt>
                <c:pt idx="4">
                  <c:v>16</c:v>
                </c:pt>
              </c:numCache>
            </c:numRef>
          </c:val>
          <c:smooth val="0"/>
          <c:extLst>
            <c:ext xmlns:c16="http://schemas.microsoft.com/office/drawing/2014/chart" uri="{C3380CC4-5D6E-409C-BE32-E72D297353CC}">
              <c16:uniqueId val="{00000001-8485-D748-A7C4-C3C3E8B8E418}"/>
            </c:ext>
          </c:extLst>
        </c:ser>
        <c:dLbls>
          <c:showLegendKey val="0"/>
          <c:showVal val="0"/>
          <c:showCatName val="0"/>
          <c:showSerName val="0"/>
          <c:showPercent val="0"/>
          <c:showBubbleSize val="0"/>
        </c:dLbls>
        <c:marker val="1"/>
        <c:smooth val="0"/>
        <c:axId val="635713839"/>
        <c:axId val="635715487"/>
      </c:lineChart>
      <c:catAx>
        <c:axId val="635713839"/>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35715487"/>
        <c:crosses val="autoZero"/>
        <c:auto val="1"/>
        <c:lblAlgn val="ctr"/>
        <c:lblOffset val="100"/>
        <c:noMultiLvlLbl val="0"/>
      </c:catAx>
      <c:valAx>
        <c:axId val="635715487"/>
        <c:scaling>
          <c:orientation val="minMax"/>
          <c:max val="17"/>
          <c:min val="1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GB" sz="2400" b="1" dirty="0"/>
                  <a:t>L2 Latency (</a:t>
                </a:r>
                <a:r>
                  <a:rPr lang="en-GB" sz="2400" b="1" baseline="0" dirty="0"/>
                  <a:t>processor cycles)</a:t>
                </a:r>
                <a:endParaRPr lang="en-GB" sz="2400" b="1" dirty="0"/>
              </a:p>
            </c:rich>
          </c:tx>
          <c:layout>
            <c:manualLayout>
              <c:xMode val="edge"/>
              <c:yMode val="edge"/>
              <c:x val="2.1375772708883512E-2"/>
              <c:y val="9.8295410483654599E-3"/>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35713839"/>
        <c:crosses val="autoZero"/>
        <c:crossBetween val="between"/>
        <c:majorUnit val="1"/>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outerShdw blurRad="50800" dist="38100" dir="2700000" algn="tl" rotWithShape="0">
        <a:prstClr val="black">
          <a:alpha val="40000"/>
        </a:prstClr>
      </a:outerShdw>
    </a:effectLst>
  </c:spPr>
  <c:txPr>
    <a:bodyPr/>
    <a:lstStyle/>
    <a:p>
      <a:pPr>
        <a:defRPr sz="2000">
          <a:solidFill>
            <a:schemeClr val="tx1"/>
          </a:solidFill>
          <a:latin typeface="+mn-lt"/>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04863299899053"/>
          <c:y val="0.14156421087395166"/>
          <c:w val="0.81724549602951757"/>
          <c:h val="0.73827690263341816"/>
        </c:manualLayout>
      </c:layout>
      <c:barChart>
        <c:barDir val="col"/>
        <c:grouping val="clustered"/>
        <c:varyColors val="0"/>
        <c:ser>
          <c:idx val="0"/>
          <c:order val="0"/>
          <c:tx>
            <c:strRef>
              <c:f>'1C'!$HE$26</c:f>
              <c:strCache>
                <c:ptCount val="1"/>
                <c:pt idx="0">
                  <c:v>Hermes</c:v>
                </c:pt>
              </c:strCache>
            </c:strRef>
          </c:tx>
          <c:spPr>
            <a:solidFill>
              <a:schemeClr val="accent2"/>
            </a:solidFill>
            <a:ln>
              <a:solidFill>
                <a:schemeClr val="tx1"/>
              </a:solidFill>
            </a:ln>
            <a:effectLst/>
          </c:spPr>
          <c:invertIfNegative val="0"/>
          <c:cat>
            <c:strRef>
              <c:f>'1C'!$HD$27:$HD$32</c:f>
              <c:strCache>
                <c:ptCount val="6"/>
                <c:pt idx="0">
                  <c:v>SPEC06</c:v>
                </c:pt>
                <c:pt idx="1">
                  <c:v>SPEC17</c:v>
                </c:pt>
                <c:pt idx="2">
                  <c:v>PARSEC</c:v>
                </c:pt>
                <c:pt idx="3">
                  <c:v>Ligra</c:v>
                </c:pt>
                <c:pt idx="4">
                  <c:v>CVP</c:v>
                </c:pt>
                <c:pt idx="5">
                  <c:v>GEOMEAN</c:v>
                </c:pt>
              </c:strCache>
            </c:strRef>
          </c:cat>
          <c:val>
            <c:numRef>
              <c:f>'1C'!$HE$27:$HE$32</c:f>
              <c:numCache>
                <c:formatCode>General</c:formatCode>
                <c:ptCount val="6"/>
                <c:pt idx="0">
                  <c:v>1.0965925758007928</c:v>
                </c:pt>
                <c:pt idx="1">
                  <c:v>1.1184787259908222</c:v>
                </c:pt>
                <c:pt idx="2">
                  <c:v>1.1060867058864818</c:v>
                </c:pt>
                <c:pt idx="3">
                  <c:v>1.1108185655413441</c:v>
                </c:pt>
                <c:pt idx="4">
                  <c:v>1.1308845241969439</c:v>
                </c:pt>
                <c:pt idx="5">
                  <c:v>1.1150078010146012</c:v>
                </c:pt>
              </c:numCache>
            </c:numRef>
          </c:val>
          <c:extLst>
            <c:ext xmlns:c16="http://schemas.microsoft.com/office/drawing/2014/chart" uri="{C3380CC4-5D6E-409C-BE32-E72D297353CC}">
              <c16:uniqueId val="{00000000-F2F5-3844-A1BB-C7BCCC626267}"/>
            </c:ext>
          </c:extLst>
        </c:ser>
        <c:ser>
          <c:idx val="1"/>
          <c:order val="1"/>
          <c:tx>
            <c:strRef>
              <c:f>'1C'!$HF$26</c:f>
              <c:strCache>
                <c:ptCount val="1"/>
                <c:pt idx="0">
                  <c:v>Pythia</c:v>
                </c:pt>
              </c:strCache>
            </c:strRef>
          </c:tx>
          <c:spPr>
            <a:solidFill>
              <a:schemeClr val="accent1"/>
            </a:solidFill>
            <a:ln>
              <a:solidFill>
                <a:schemeClr val="tx1"/>
              </a:solidFill>
            </a:ln>
            <a:effectLst/>
          </c:spPr>
          <c:invertIfNegative val="0"/>
          <c:cat>
            <c:strRef>
              <c:f>'1C'!$HD$27:$HD$32</c:f>
              <c:strCache>
                <c:ptCount val="6"/>
                <c:pt idx="0">
                  <c:v>SPEC06</c:v>
                </c:pt>
                <c:pt idx="1">
                  <c:v>SPEC17</c:v>
                </c:pt>
                <c:pt idx="2">
                  <c:v>PARSEC</c:v>
                </c:pt>
                <c:pt idx="3">
                  <c:v>Ligra</c:v>
                </c:pt>
                <c:pt idx="4">
                  <c:v>CVP</c:v>
                </c:pt>
                <c:pt idx="5">
                  <c:v>GEOMEAN</c:v>
                </c:pt>
              </c:strCache>
            </c:strRef>
          </c:cat>
          <c:val>
            <c:numRef>
              <c:f>'1C'!$HF$27:$HF$32</c:f>
              <c:numCache>
                <c:formatCode>General</c:formatCode>
                <c:ptCount val="6"/>
                <c:pt idx="0">
                  <c:v>1.2123014259619322</c:v>
                </c:pt>
                <c:pt idx="1">
                  <c:v>1.271460568242625</c:v>
                </c:pt>
                <c:pt idx="2">
                  <c:v>1.0567761626053607</c:v>
                </c:pt>
                <c:pt idx="3">
                  <c:v>1.1992451882494004</c:v>
                </c:pt>
                <c:pt idx="4">
                  <c:v>1.2108056604117088</c:v>
                </c:pt>
                <c:pt idx="5">
                  <c:v>1.2034179298429193</c:v>
                </c:pt>
              </c:numCache>
            </c:numRef>
          </c:val>
          <c:extLst>
            <c:ext xmlns:c16="http://schemas.microsoft.com/office/drawing/2014/chart" uri="{C3380CC4-5D6E-409C-BE32-E72D297353CC}">
              <c16:uniqueId val="{00000001-F2F5-3844-A1BB-C7BCCC626267}"/>
            </c:ext>
          </c:extLst>
        </c:ser>
        <c:ser>
          <c:idx val="2"/>
          <c:order val="2"/>
          <c:tx>
            <c:strRef>
              <c:f>'1C'!$HG$26</c:f>
              <c:strCache>
                <c:ptCount val="1"/>
                <c:pt idx="0">
                  <c:v>Pythia + Hermes</c:v>
                </c:pt>
              </c:strCache>
            </c:strRef>
          </c:tx>
          <c:spPr>
            <a:solidFill>
              <a:schemeClr val="tx1"/>
            </a:solidFill>
            <a:ln>
              <a:solidFill>
                <a:schemeClr val="tx1"/>
              </a:solidFill>
            </a:ln>
            <a:effectLst/>
          </c:spPr>
          <c:invertIfNegative val="0"/>
          <c:cat>
            <c:strRef>
              <c:f>'1C'!$HD$27:$HD$32</c:f>
              <c:strCache>
                <c:ptCount val="6"/>
                <c:pt idx="0">
                  <c:v>SPEC06</c:v>
                </c:pt>
                <c:pt idx="1">
                  <c:v>SPEC17</c:v>
                </c:pt>
                <c:pt idx="2">
                  <c:v>PARSEC</c:v>
                </c:pt>
                <c:pt idx="3">
                  <c:v>Ligra</c:v>
                </c:pt>
                <c:pt idx="4">
                  <c:v>CVP</c:v>
                </c:pt>
                <c:pt idx="5">
                  <c:v>GEOMEAN</c:v>
                </c:pt>
              </c:strCache>
            </c:strRef>
          </c:cat>
          <c:val>
            <c:numRef>
              <c:f>'1C'!$HG$27:$HG$32</c:f>
              <c:numCache>
                <c:formatCode>General</c:formatCode>
                <c:ptCount val="6"/>
                <c:pt idx="0">
                  <c:v>1.2627521348667647</c:v>
                </c:pt>
                <c:pt idx="1">
                  <c:v>1.3007233272994472</c:v>
                </c:pt>
                <c:pt idx="2">
                  <c:v>1.1279232637393573</c:v>
                </c:pt>
                <c:pt idx="3">
                  <c:v>1.2387960597037622</c:v>
                </c:pt>
                <c:pt idx="4">
                  <c:v>1.2853686640590727</c:v>
                </c:pt>
                <c:pt idx="5">
                  <c:v>1.2573588609599857</c:v>
                </c:pt>
              </c:numCache>
            </c:numRef>
          </c:val>
          <c:extLst>
            <c:ext xmlns:c16="http://schemas.microsoft.com/office/drawing/2014/chart" uri="{C3380CC4-5D6E-409C-BE32-E72D297353CC}">
              <c16:uniqueId val="{00000002-F2F5-3844-A1BB-C7BCCC626267}"/>
            </c:ext>
          </c:extLst>
        </c:ser>
        <c:ser>
          <c:idx val="3"/>
          <c:order val="3"/>
          <c:tx>
            <c:strRef>
              <c:f>'1C'!$HH$26</c:f>
              <c:strCache>
                <c:ptCount val="1"/>
                <c:pt idx="0">
                  <c:v>Pythia + Ideal Hermes</c:v>
                </c:pt>
              </c:strCache>
            </c:strRef>
          </c:tx>
          <c:spPr>
            <a:solidFill>
              <a:schemeClr val="accent6"/>
            </a:solidFill>
            <a:ln>
              <a:solidFill>
                <a:schemeClr val="tx1"/>
              </a:solidFill>
            </a:ln>
            <a:effectLst/>
          </c:spPr>
          <c:invertIfNegative val="0"/>
          <c:cat>
            <c:strRef>
              <c:f>'1C'!$HD$27:$HD$32</c:f>
              <c:strCache>
                <c:ptCount val="6"/>
                <c:pt idx="0">
                  <c:v>SPEC06</c:v>
                </c:pt>
                <c:pt idx="1">
                  <c:v>SPEC17</c:v>
                </c:pt>
                <c:pt idx="2">
                  <c:v>PARSEC</c:v>
                </c:pt>
                <c:pt idx="3">
                  <c:v>Ligra</c:v>
                </c:pt>
                <c:pt idx="4">
                  <c:v>CVP</c:v>
                </c:pt>
                <c:pt idx="5">
                  <c:v>GEOMEAN</c:v>
                </c:pt>
              </c:strCache>
            </c:strRef>
          </c:cat>
          <c:val>
            <c:numRef>
              <c:f>'1C'!$HH$27:$HH$32</c:f>
              <c:numCache>
                <c:formatCode>General</c:formatCode>
                <c:ptCount val="6"/>
                <c:pt idx="0">
                  <c:v>1.2919827663781318</c:v>
                </c:pt>
                <c:pt idx="1">
                  <c:v>1.3305181676717928</c:v>
                </c:pt>
                <c:pt idx="2">
                  <c:v>1.1416614271696575</c:v>
                </c:pt>
                <c:pt idx="3">
                  <c:v>1.2610353404239476</c:v>
                </c:pt>
                <c:pt idx="4">
                  <c:v>1.3239462115977865</c:v>
                </c:pt>
                <c:pt idx="5">
                  <c:v>1.2862782215722983</c:v>
                </c:pt>
              </c:numCache>
            </c:numRef>
          </c:val>
          <c:extLst>
            <c:ext xmlns:c16="http://schemas.microsoft.com/office/drawing/2014/chart" uri="{C3380CC4-5D6E-409C-BE32-E72D297353CC}">
              <c16:uniqueId val="{00000003-F2F5-3844-A1BB-C7BCCC626267}"/>
            </c:ext>
          </c:extLst>
        </c:ser>
        <c:dLbls>
          <c:showLegendKey val="0"/>
          <c:showVal val="0"/>
          <c:showCatName val="0"/>
          <c:showSerName val="0"/>
          <c:showPercent val="0"/>
          <c:showBubbleSize val="0"/>
        </c:dLbls>
        <c:gapWidth val="150"/>
        <c:overlap val="-27"/>
        <c:axId val="1572335087"/>
        <c:axId val="1572348015"/>
      </c:barChart>
      <c:catAx>
        <c:axId val="1572335087"/>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572348015"/>
        <c:crosses val="autoZero"/>
        <c:auto val="1"/>
        <c:lblAlgn val="ctr"/>
        <c:lblOffset val="100"/>
        <c:noMultiLvlLbl val="0"/>
      </c:catAx>
      <c:valAx>
        <c:axId val="1572348015"/>
        <c:scaling>
          <c:orientation val="minMax"/>
          <c:min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r>
                  <a:rPr lang="en-GB"/>
                  <a:t>Geomean speedup</a:t>
                </a:r>
              </a:p>
              <a:p>
                <a:pPr>
                  <a:defRPr/>
                </a:pPr>
                <a:r>
                  <a:rPr lang="en-GB"/>
                  <a:t>over the No-prefetching system</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572335087"/>
        <c:crosses val="autoZero"/>
        <c:crossBetween val="between"/>
      </c:valAx>
      <c:spPr>
        <a:noFill/>
        <a:ln>
          <a:solidFill>
            <a:schemeClr val="tx1"/>
          </a:solidFill>
        </a:ln>
        <a:effectLst/>
      </c:spPr>
    </c:plotArea>
    <c:legend>
      <c:legendPos val="t"/>
      <c:layout>
        <c:manualLayout>
          <c:xMode val="edge"/>
          <c:yMode val="edge"/>
          <c:x val="6.8534709693782739E-2"/>
          <c:y val="1.2534562575842739E-2"/>
          <c:w val="0.92330442081480979"/>
          <c:h val="8.4211750578758321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a:solidFill>
            <a:schemeClr val="tx1"/>
          </a:solidFill>
          <a:latin typeface="Corbel" panose="020B0503020204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095362743223175"/>
          <c:y val="7.8255339902079682E-2"/>
          <c:w val="0.81334050159627636"/>
          <c:h val="0.80977640959494945"/>
        </c:manualLayout>
      </c:layout>
      <c:barChart>
        <c:barDir val="col"/>
        <c:grouping val="clustered"/>
        <c:varyColors val="0"/>
        <c:ser>
          <c:idx val="0"/>
          <c:order val="0"/>
          <c:tx>
            <c:strRef>
              <c:f>'1C'!$JT$12</c:f>
              <c:strCache>
                <c:ptCount val="1"/>
                <c:pt idx="0">
                  <c:v>Hermes</c:v>
                </c:pt>
              </c:strCache>
            </c:strRef>
          </c:tx>
          <c:spPr>
            <a:solidFill>
              <a:srgbClr val="ED7D31"/>
            </a:solidFill>
            <a:ln>
              <a:solidFill>
                <a:sysClr val="windowText" lastClr="000000"/>
              </a:solidFill>
            </a:ln>
            <a:effectLst/>
          </c:spPr>
          <c:invertIfNegative val="0"/>
          <c:cat>
            <c:strRef>
              <c:f>'1C'!$JS$13:$JS$18</c:f>
              <c:strCache>
                <c:ptCount val="6"/>
                <c:pt idx="0">
                  <c:v>SPEC06</c:v>
                </c:pt>
                <c:pt idx="1">
                  <c:v>SPEC17</c:v>
                </c:pt>
                <c:pt idx="2">
                  <c:v>PARSEC</c:v>
                </c:pt>
                <c:pt idx="3">
                  <c:v>Ligra</c:v>
                </c:pt>
                <c:pt idx="4">
                  <c:v>CVP</c:v>
                </c:pt>
                <c:pt idx="5">
                  <c:v>AVG</c:v>
                </c:pt>
              </c:strCache>
            </c:strRef>
          </c:cat>
          <c:val>
            <c:numRef>
              <c:f>'1C'!$JT$13:$JT$18</c:f>
              <c:numCache>
                <c:formatCode>0.00%</c:formatCode>
                <c:ptCount val="6"/>
                <c:pt idx="0">
                  <c:v>5.680496263835174E-2</c:v>
                </c:pt>
                <c:pt idx="1">
                  <c:v>2.9895445683178343E-2</c:v>
                </c:pt>
                <c:pt idx="2">
                  <c:v>0.27038208421009258</c:v>
                </c:pt>
                <c:pt idx="3">
                  <c:v>7.2652813816861103E-2</c:v>
                </c:pt>
                <c:pt idx="4">
                  <c:v>6.2029101912306039E-2</c:v>
                </c:pt>
                <c:pt idx="5">
                  <c:v>5.5441151982855971E-2</c:v>
                </c:pt>
              </c:numCache>
            </c:numRef>
          </c:val>
          <c:extLst>
            <c:ext xmlns:c16="http://schemas.microsoft.com/office/drawing/2014/chart" uri="{C3380CC4-5D6E-409C-BE32-E72D297353CC}">
              <c16:uniqueId val="{00000001-D458-714C-A33E-4E1021F04CC5}"/>
            </c:ext>
          </c:extLst>
        </c:ser>
        <c:ser>
          <c:idx val="1"/>
          <c:order val="1"/>
          <c:tx>
            <c:strRef>
              <c:f>'1C'!$JU$12</c:f>
              <c:strCache>
                <c:ptCount val="1"/>
                <c:pt idx="0">
                  <c:v>Pythia</c:v>
                </c:pt>
              </c:strCache>
            </c:strRef>
          </c:tx>
          <c:spPr>
            <a:solidFill>
              <a:srgbClr val="4472C4"/>
            </a:solidFill>
            <a:ln>
              <a:solidFill>
                <a:sysClr val="windowText" lastClr="000000"/>
              </a:solidFill>
            </a:ln>
            <a:effectLst/>
          </c:spPr>
          <c:invertIfNegative val="0"/>
          <c:cat>
            <c:strRef>
              <c:f>'1C'!$JS$13:$JS$18</c:f>
              <c:strCache>
                <c:ptCount val="6"/>
                <c:pt idx="0">
                  <c:v>SPEC06</c:v>
                </c:pt>
                <c:pt idx="1">
                  <c:v>SPEC17</c:v>
                </c:pt>
                <c:pt idx="2">
                  <c:v>PARSEC</c:v>
                </c:pt>
                <c:pt idx="3">
                  <c:v>Ligra</c:v>
                </c:pt>
                <c:pt idx="4">
                  <c:v>CVP</c:v>
                </c:pt>
                <c:pt idx="5">
                  <c:v>AVG</c:v>
                </c:pt>
              </c:strCache>
            </c:strRef>
          </c:cat>
          <c:val>
            <c:numRef>
              <c:f>'1C'!$JU$13:$JU$18</c:f>
              <c:numCache>
                <c:formatCode>0.00%</c:formatCode>
                <c:ptCount val="6"/>
                <c:pt idx="0">
                  <c:v>0.41861510559128073</c:v>
                </c:pt>
                <c:pt idx="1">
                  <c:v>0.24079544644193435</c:v>
                </c:pt>
                <c:pt idx="2">
                  <c:v>0.48616837229865795</c:v>
                </c:pt>
                <c:pt idx="3">
                  <c:v>0.37302095595573981</c:v>
                </c:pt>
                <c:pt idx="4">
                  <c:v>0.52322689681644596</c:v>
                </c:pt>
                <c:pt idx="5">
                  <c:v>0.38511861430126659</c:v>
                </c:pt>
              </c:numCache>
            </c:numRef>
          </c:val>
          <c:extLst>
            <c:ext xmlns:c16="http://schemas.microsoft.com/office/drawing/2014/chart" uri="{C3380CC4-5D6E-409C-BE32-E72D297353CC}">
              <c16:uniqueId val="{00000003-D458-714C-A33E-4E1021F04CC5}"/>
            </c:ext>
          </c:extLst>
        </c:ser>
        <c:ser>
          <c:idx val="2"/>
          <c:order val="2"/>
          <c:tx>
            <c:strRef>
              <c:f>'1C'!$JV$12</c:f>
              <c:strCache>
                <c:ptCount val="1"/>
                <c:pt idx="0">
                  <c:v>Pythia + Hermes</c:v>
                </c:pt>
              </c:strCache>
            </c:strRef>
          </c:tx>
          <c:spPr>
            <a:solidFill>
              <a:sysClr val="windowText" lastClr="000000"/>
            </a:solidFill>
            <a:ln>
              <a:solidFill>
                <a:sysClr val="windowText" lastClr="000000"/>
              </a:solidFill>
            </a:ln>
            <a:effectLst/>
          </c:spPr>
          <c:invertIfNegative val="0"/>
          <c:cat>
            <c:strRef>
              <c:f>'1C'!$JS$13:$JS$18</c:f>
              <c:strCache>
                <c:ptCount val="6"/>
                <c:pt idx="0">
                  <c:v>SPEC06</c:v>
                </c:pt>
                <c:pt idx="1">
                  <c:v>SPEC17</c:v>
                </c:pt>
                <c:pt idx="2">
                  <c:v>PARSEC</c:v>
                </c:pt>
                <c:pt idx="3">
                  <c:v>Ligra</c:v>
                </c:pt>
                <c:pt idx="4">
                  <c:v>CVP</c:v>
                </c:pt>
                <c:pt idx="5">
                  <c:v>AVG</c:v>
                </c:pt>
              </c:strCache>
            </c:strRef>
          </c:cat>
          <c:val>
            <c:numRef>
              <c:f>'1C'!$JV$13:$JV$18</c:f>
              <c:numCache>
                <c:formatCode>0.00%</c:formatCode>
                <c:ptCount val="6"/>
                <c:pt idx="0">
                  <c:v>0.4751081972624609</c:v>
                </c:pt>
                <c:pt idx="1">
                  <c:v>0.27920928913294168</c:v>
                </c:pt>
                <c:pt idx="2">
                  <c:v>0.65692914968598137</c:v>
                </c:pt>
                <c:pt idx="3">
                  <c:v>0.41847016586638813</c:v>
                </c:pt>
                <c:pt idx="4">
                  <c:v>0.60518267047915386</c:v>
                </c:pt>
                <c:pt idx="5">
                  <c:v>0.44428150675541156</c:v>
                </c:pt>
              </c:numCache>
            </c:numRef>
          </c:val>
          <c:extLst>
            <c:ext xmlns:c16="http://schemas.microsoft.com/office/drawing/2014/chart" uri="{C3380CC4-5D6E-409C-BE32-E72D297353CC}">
              <c16:uniqueId val="{00000005-D458-714C-A33E-4E1021F04CC5}"/>
            </c:ext>
          </c:extLst>
        </c:ser>
        <c:dLbls>
          <c:showLegendKey val="0"/>
          <c:showVal val="0"/>
          <c:showCatName val="0"/>
          <c:showSerName val="0"/>
          <c:showPercent val="0"/>
          <c:showBubbleSize val="0"/>
        </c:dLbls>
        <c:gapWidth val="150"/>
        <c:overlap val="-27"/>
        <c:axId val="1696996847"/>
        <c:axId val="1698432975"/>
      </c:barChart>
      <c:catAx>
        <c:axId val="1696996847"/>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698432975"/>
        <c:crosses val="autoZero"/>
        <c:auto val="1"/>
        <c:lblAlgn val="ctr"/>
        <c:lblOffset val="100"/>
        <c:noMultiLvlLbl val="0"/>
      </c:catAx>
      <c:valAx>
        <c:axId val="1698432975"/>
        <c:scaling>
          <c:orientation val="minMax"/>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r>
                  <a:rPr lang="en-GB" sz="1800" dirty="0">
                    <a:solidFill>
                      <a:srgbClr val="0000FF"/>
                    </a:solidFill>
                  </a:rPr>
                  <a:t>% increase in main memory requests</a:t>
                </a:r>
              </a:p>
              <a:p>
                <a:pPr>
                  <a:defRPr sz="1800"/>
                </a:pPr>
                <a:r>
                  <a:rPr lang="en-GB" sz="1800" dirty="0"/>
                  <a:t>over the No-prefetching system</a:t>
                </a:r>
              </a:p>
            </c:rich>
          </c:tx>
          <c:layout>
            <c:manualLayout>
              <c:xMode val="edge"/>
              <c:yMode val="edge"/>
              <c:x val="1.1059705512973451E-2"/>
              <c:y val="9.8721028878190731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orbel" panose="020B0503020204020204" pitchFamily="34" charset="0"/>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crossAx val="1696996847"/>
        <c:crosses val="autoZero"/>
        <c:crossBetween val="between"/>
      </c:valAx>
      <c:spPr>
        <a:noFill/>
        <a:ln>
          <a:solidFill>
            <a:schemeClr val="tx1"/>
          </a:solidFill>
        </a:ln>
        <a:effectLst/>
      </c:spPr>
    </c:plotArea>
    <c:legend>
      <c:legendPos val="t"/>
      <c:layout>
        <c:manualLayout>
          <c:xMode val="edge"/>
          <c:yMode val="edge"/>
          <c:x val="0.25062860022240052"/>
          <c:y val="0"/>
          <c:w val="0.54728810649592352"/>
          <c:h val="8.5783936688818771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2000">
          <a:solidFill>
            <a:schemeClr val="tx1"/>
          </a:solidFill>
          <a:latin typeface="Corbel" panose="020B0503020204020204"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228651897682352"/>
          <c:y val="4.4119516011768854E-2"/>
          <c:w val="0.73337960643786149"/>
          <c:h val="0.77107384356291675"/>
        </c:manualLayout>
      </c:layout>
      <c:scatterChart>
        <c:scatterStyle val="smoothMarker"/>
        <c:varyColors val="0"/>
        <c:ser>
          <c:idx val="0"/>
          <c:order val="0"/>
          <c:tx>
            <c:strRef>
              <c:f>'1C_sensitivity'!$DM$16</c:f>
              <c:strCache>
                <c:ptCount val="1"/>
                <c:pt idx="0">
                  <c:v>Pythia</c:v>
                </c:pt>
              </c:strCache>
            </c:strRef>
          </c:tx>
          <c:spPr>
            <a:ln w="44450" cap="rnd">
              <a:solidFill>
                <a:schemeClr val="accent1"/>
              </a:solidFill>
              <a:round/>
            </a:ln>
            <a:effectLst/>
          </c:spPr>
          <c:marker>
            <c:symbol val="triangle"/>
            <c:size val="14"/>
            <c:spPr>
              <a:solidFill>
                <a:schemeClr val="accent6">
                  <a:lumMod val="20000"/>
                  <a:lumOff val="80000"/>
                </a:schemeClr>
              </a:solidFill>
              <a:ln w="22225">
                <a:solidFill>
                  <a:schemeClr val="tx1">
                    <a:lumMod val="50000"/>
                    <a:lumOff val="50000"/>
                  </a:schemeClr>
                </a:solidFill>
              </a:ln>
              <a:effectLst/>
            </c:spPr>
          </c:marker>
          <c:xVal>
            <c:numRef>
              <c:f>'1C_sensitivity'!$DL$17:$DL$23</c:f>
              <c:numCache>
                <c:formatCode>General</c:formatCode>
                <c:ptCount val="7"/>
                <c:pt idx="0">
                  <c:v>200</c:v>
                </c:pt>
                <c:pt idx="1">
                  <c:v>400</c:v>
                </c:pt>
                <c:pt idx="2">
                  <c:v>800</c:v>
                </c:pt>
                <c:pt idx="3">
                  <c:v>1600</c:v>
                </c:pt>
                <c:pt idx="4">
                  <c:v>3200</c:v>
                </c:pt>
                <c:pt idx="5">
                  <c:v>6400</c:v>
                </c:pt>
                <c:pt idx="6">
                  <c:v>12800</c:v>
                </c:pt>
              </c:numCache>
            </c:numRef>
          </c:xVal>
          <c:yVal>
            <c:numRef>
              <c:f>'1C_sensitivity'!$DM$17:$DM$23</c:f>
              <c:numCache>
                <c:formatCode>General</c:formatCode>
                <c:ptCount val="7"/>
                <c:pt idx="0">
                  <c:v>0.90608419318314803</c:v>
                </c:pt>
                <c:pt idx="1">
                  <c:v>1.0297095740747912</c:v>
                </c:pt>
                <c:pt idx="2">
                  <c:v>1.1214855518485543</c:v>
                </c:pt>
                <c:pt idx="3">
                  <c:v>1.1842356739604609</c:v>
                </c:pt>
                <c:pt idx="4">
                  <c:v>1.2034179298429193</c:v>
                </c:pt>
                <c:pt idx="5">
                  <c:v>1.2051135002346152</c:v>
                </c:pt>
                <c:pt idx="6">
                  <c:v>1.2044401330082033</c:v>
                </c:pt>
              </c:numCache>
            </c:numRef>
          </c:yVal>
          <c:smooth val="1"/>
          <c:extLst>
            <c:ext xmlns:c16="http://schemas.microsoft.com/office/drawing/2014/chart" uri="{C3380CC4-5D6E-409C-BE32-E72D297353CC}">
              <c16:uniqueId val="{00000000-81CF-A941-BB5D-7A9EDC252B24}"/>
            </c:ext>
          </c:extLst>
        </c:ser>
        <c:ser>
          <c:idx val="1"/>
          <c:order val="1"/>
          <c:tx>
            <c:strRef>
              <c:f>'1C_sensitivity'!$DN$16</c:f>
              <c:strCache>
                <c:ptCount val="1"/>
                <c:pt idx="0">
                  <c:v>Hermes</c:v>
                </c:pt>
              </c:strCache>
            </c:strRef>
          </c:tx>
          <c:spPr>
            <a:ln w="44450" cap="rnd">
              <a:solidFill>
                <a:schemeClr val="accent2"/>
              </a:solidFill>
              <a:round/>
            </a:ln>
            <a:effectLst/>
          </c:spPr>
          <c:marker>
            <c:symbol val="diamond"/>
            <c:size val="15"/>
            <c:spPr>
              <a:solidFill>
                <a:schemeClr val="accent2"/>
              </a:solidFill>
              <a:ln w="25400">
                <a:solidFill>
                  <a:schemeClr val="tx1"/>
                </a:solidFill>
              </a:ln>
              <a:effectLst/>
            </c:spPr>
          </c:marker>
          <c:xVal>
            <c:numRef>
              <c:f>'1C_sensitivity'!$DL$17:$DL$23</c:f>
              <c:numCache>
                <c:formatCode>General</c:formatCode>
                <c:ptCount val="7"/>
                <c:pt idx="0">
                  <c:v>200</c:v>
                </c:pt>
                <c:pt idx="1">
                  <c:v>400</c:v>
                </c:pt>
                <c:pt idx="2">
                  <c:v>800</c:v>
                </c:pt>
                <c:pt idx="3">
                  <c:v>1600</c:v>
                </c:pt>
                <c:pt idx="4">
                  <c:v>3200</c:v>
                </c:pt>
                <c:pt idx="5">
                  <c:v>6400</c:v>
                </c:pt>
                <c:pt idx="6">
                  <c:v>12800</c:v>
                </c:pt>
              </c:numCache>
            </c:numRef>
          </c:xVal>
          <c:yVal>
            <c:numRef>
              <c:f>'1C_sensitivity'!$DN$17:$DN$23</c:f>
              <c:numCache>
                <c:formatCode>General</c:formatCode>
                <c:ptCount val="7"/>
                <c:pt idx="0">
                  <c:v>0.99513465218394548</c:v>
                </c:pt>
                <c:pt idx="1">
                  <c:v>1.0580698971081226</c:v>
                </c:pt>
                <c:pt idx="2">
                  <c:v>1.0896493972833718</c:v>
                </c:pt>
                <c:pt idx="3">
                  <c:v>1.1085083300990686</c:v>
                </c:pt>
                <c:pt idx="4">
                  <c:v>1.1150078010146012</c:v>
                </c:pt>
                <c:pt idx="5">
                  <c:v>1.117399750561247</c:v>
                </c:pt>
                <c:pt idx="6">
                  <c:v>1.1168046375150245</c:v>
                </c:pt>
              </c:numCache>
            </c:numRef>
          </c:yVal>
          <c:smooth val="1"/>
          <c:extLst>
            <c:ext xmlns:c16="http://schemas.microsoft.com/office/drawing/2014/chart" uri="{C3380CC4-5D6E-409C-BE32-E72D297353CC}">
              <c16:uniqueId val="{00000001-81CF-A941-BB5D-7A9EDC252B24}"/>
            </c:ext>
          </c:extLst>
        </c:ser>
        <c:ser>
          <c:idx val="2"/>
          <c:order val="2"/>
          <c:tx>
            <c:strRef>
              <c:f>'1C_sensitivity'!$DO$16</c:f>
              <c:strCache>
                <c:ptCount val="1"/>
                <c:pt idx="0">
                  <c:v>Pythia+Hermes</c:v>
                </c:pt>
              </c:strCache>
            </c:strRef>
          </c:tx>
          <c:spPr>
            <a:ln w="44450" cap="rnd">
              <a:solidFill>
                <a:sysClr val="windowText" lastClr="000000"/>
              </a:solidFill>
              <a:round/>
            </a:ln>
            <a:effectLst/>
          </c:spPr>
          <c:marker>
            <c:symbol val="circle"/>
            <c:size val="14"/>
            <c:spPr>
              <a:solidFill>
                <a:srgbClr val="FFFF00"/>
              </a:solidFill>
              <a:ln w="31750">
                <a:solidFill>
                  <a:schemeClr val="tx1"/>
                </a:solidFill>
              </a:ln>
              <a:effectLst/>
            </c:spPr>
          </c:marker>
          <c:xVal>
            <c:numRef>
              <c:f>'1C_sensitivity'!$DL$17:$DL$23</c:f>
              <c:numCache>
                <c:formatCode>General</c:formatCode>
                <c:ptCount val="7"/>
                <c:pt idx="0">
                  <c:v>200</c:v>
                </c:pt>
                <c:pt idx="1">
                  <c:v>400</c:v>
                </c:pt>
                <c:pt idx="2">
                  <c:v>800</c:v>
                </c:pt>
                <c:pt idx="3">
                  <c:v>1600</c:v>
                </c:pt>
                <c:pt idx="4">
                  <c:v>3200</c:v>
                </c:pt>
                <c:pt idx="5">
                  <c:v>6400</c:v>
                </c:pt>
                <c:pt idx="6">
                  <c:v>12800</c:v>
                </c:pt>
              </c:numCache>
            </c:numRef>
          </c:xVal>
          <c:yVal>
            <c:numRef>
              <c:f>'1C_sensitivity'!$DO$17:$DO$23</c:f>
              <c:numCache>
                <c:formatCode>General</c:formatCode>
                <c:ptCount val="7"/>
                <c:pt idx="0">
                  <c:v>0.96844995795894095</c:v>
                </c:pt>
                <c:pt idx="1">
                  <c:v>1.068169897</c:v>
                </c:pt>
                <c:pt idx="2">
                  <c:v>1.1608000664466931</c:v>
                </c:pt>
                <c:pt idx="3">
                  <c:v>1.2324614429398084</c:v>
                </c:pt>
                <c:pt idx="4">
                  <c:v>1.2573588609599857</c:v>
                </c:pt>
                <c:pt idx="5">
                  <c:v>1.2593398752923024</c:v>
                </c:pt>
                <c:pt idx="6">
                  <c:v>1.2582983970838266</c:v>
                </c:pt>
              </c:numCache>
            </c:numRef>
          </c:yVal>
          <c:smooth val="1"/>
          <c:extLst>
            <c:ext xmlns:c16="http://schemas.microsoft.com/office/drawing/2014/chart" uri="{C3380CC4-5D6E-409C-BE32-E72D297353CC}">
              <c16:uniqueId val="{00000002-81CF-A941-BB5D-7A9EDC252B24}"/>
            </c:ext>
          </c:extLst>
        </c:ser>
        <c:dLbls>
          <c:showLegendKey val="0"/>
          <c:showVal val="0"/>
          <c:showCatName val="0"/>
          <c:showSerName val="0"/>
          <c:showPercent val="0"/>
          <c:showBubbleSize val="0"/>
        </c:dLbls>
        <c:axId val="552949648"/>
        <c:axId val="1027183680"/>
      </c:scatterChart>
      <c:valAx>
        <c:axId val="552949648"/>
        <c:scaling>
          <c:logBase val="2"/>
          <c:orientation val="minMax"/>
          <c:max val="12800"/>
          <c:min val="200"/>
        </c:scaling>
        <c:delete val="0"/>
        <c:axPos val="b"/>
        <c:majorGridlines>
          <c:spPr>
            <a:ln w="9525" cap="flat" cmpd="sng" algn="ctr">
              <a:solidFill>
                <a:schemeClr val="bg1">
                  <a:lumMod val="75000"/>
                </a:schemeClr>
              </a:solidFill>
              <a:prstDash val="dash"/>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r>
                  <a:rPr lang="en-GB" dirty="0"/>
                  <a:t>Main Memory Bandwidth (in MT/s)</a:t>
                </a:r>
              </a:p>
            </c:rich>
          </c:tx>
          <c:layout>
            <c:manualLayout>
              <c:xMode val="edge"/>
              <c:yMode val="edge"/>
              <c:x val="0.31958243294396937"/>
              <c:y val="0.9245374596332237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crossAx val="1027183680"/>
        <c:crosses val="autoZero"/>
        <c:crossBetween val="midCat"/>
        <c:majorUnit val="2"/>
      </c:valAx>
      <c:valAx>
        <c:axId val="1027183680"/>
        <c:scaling>
          <c:orientation val="minMax"/>
          <c:min val="0.9"/>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lgn="ctr" rtl="0">
                  <a:defRPr sz="2400" b="0" i="0" u="none" strike="noStrike" kern="1200" baseline="0">
                    <a:solidFill>
                      <a:schemeClr val="tx1"/>
                    </a:solidFill>
                    <a:latin typeface="Corbel" panose="020B0503020204020204" pitchFamily="34" charset="0"/>
                    <a:ea typeface="+mn-ea"/>
                    <a:cs typeface="+mn-cs"/>
                  </a:defRPr>
                </a:pPr>
                <a:r>
                  <a:rPr lang="en-GB"/>
                  <a:t>Geomean speedup </a:t>
                </a:r>
              </a:p>
              <a:p>
                <a:pPr algn="ctr" rtl="0">
                  <a:defRPr/>
                </a:pPr>
                <a:r>
                  <a:rPr lang="en-GB"/>
                  <a:t>over the No-prefetching system</a:t>
                </a:r>
                <a:endParaRPr lang="en-IN"/>
              </a:p>
            </c:rich>
          </c:tx>
          <c:layout>
            <c:manualLayout>
              <c:xMode val="edge"/>
              <c:yMode val="edge"/>
              <c:x val="3.2168637787672113E-4"/>
              <c:y val="8.2889794106356537E-2"/>
            </c:manualLayout>
          </c:layout>
          <c:overlay val="0"/>
          <c:spPr>
            <a:noFill/>
            <a:ln>
              <a:noFill/>
            </a:ln>
            <a:effectLst/>
          </c:spPr>
          <c:txPr>
            <a:bodyPr rot="-5400000" spcFirstLastPara="1" vertOverflow="ellipsis" vert="horz" wrap="square" anchor="ctr" anchorCtr="1"/>
            <a:lstStyle/>
            <a:p>
              <a:pPr algn="ctr" rtl="0">
                <a:defRPr sz="2400" b="0" i="0" u="none" strike="noStrike" kern="1200" baseline="0">
                  <a:solidFill>
                    <a:schemeClr val="tx1"/>
                  </a:solidFill>
                  <a:latin typeface="Corbel" panose="020B0503020204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crossAx val="552949648"/>
        <c:crosses val="autoZero"/>
        <c:crossBetween val="midCat"/>
      </c:valAx>
      <c:spPr>
        <a:noFill/>
        <a:ln>
          <a:solidFill>
            <a:schemeClr val="tx1"/>
          </a:solidFill>
        </a:ln>
        <a:effectLst/>
      </c:spPr>
    </c:plotArea>
    <c:plotVisOnly val="1"/>
    <c:dispBlanksAs val="gap"/>
    <c:showDLblsOverMax val="0"/>
    <c:extLst/>
  </c:chart>
  <c:spPr>
    <a:noFill/>
    <a:ln w="9525" cap="flat" cmpd="sng" algn="ctr">
      <a:noFill/>
      <a:round/>
    </a:ln>
    <a:effectLst/>
  </c:spPr>
  <c:txPr>
    <a:bodyPr/>
    <a:lstStyle/>
    <a:p>
      <a:pPr>
        <a:defRPr sz="2400">
          <a:solidFill>
            <a:schemeClr val="tx1"/>
          </a:solidFill>
          <a:latin typeface="Corbel" panose="020B050302020402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680643879999953"/>
          <c:y val="0.10913044481039168"/>
          <c:w val="0.79056687626190825"/>
          <c:h val="0.71300222797282153"/>
        </c:manualLayout>
      </c:layout>
      <c:barChart>
        <c:barDir val="col"/>
        <c:grouping val="clustered"/>
        <c:varyColors val="0"/>
        <c:ser>
          <c:idx val="2"/>
          <c:order val="0"/>
          <c:tx>
            <c:strRef>
              <c:f>'1C_sensitivity'!$AU$24</c:f>
              <c:strCache>
                <c:ptCount val="1"/>
                <c:pt idx="0">
                  <c:v>Prefetcher-only</c:v>
                </c:pt>
              </c:strCache>
            </c:strRef>
          </c:tx>
          <c:spPr>
            <a:solidFill>
              <a:sysClr val="window" lastClr="FFFFFF">
                <a:lumMod val="85000"/>
              </a:sysClr>
            </a:solidFill>
            <a:ln>
              <a:solidFill>
                <a:sysClr val="windowText" lastClr="000000"/>
              </a:solidFill>
            </a:ln>
            <a:effectLst/>
          </c:spPr>
          <c:invertIfNegative val="0"/>
          <c:cat>
            <c:strRef>
              <c:f>'1C_sensitivity'!$AT$25:$AT$29</c:f>
              <c:strCache>
                <c:ptCount val="5"/>
                <c:pt idx="0">
                  <c:v>Pythia</c:v>
                </c:pt>
                <c:pt idx="1">
                  <c:v>Bingo</c:v>
                </c:pt>
                <c:pt idx="2">
                  <c:v>SPP</c:v>
                </c:pt>
                <c:pt idx="3">
                  <c:v>MLOP</c:v>
                </c:pt>
                <c:pt idx="4">
                  <c:v>SMS</c:v>
                </c:pt>
              </c:strCache>
            </c:strRef>
          </c:cat>
          <c:val>
            <c:numRef>
              <c:f>'1C_sensitivity'!$AU$25:$AU$29</c:f>
              <c:numCache>
                <c:formatCode>General</c:formatCode>
                <c:ptCount val="5"/>
                <c:pt idx="0">
                  <c:v>1.2034179298429193</c:v>
                </c:pt>
                <c:pt idx="1">
                  <c:v>1.193702020318959</c:v>
                </c:pt>
                <c:pt idx="2">
                  <c:v>1.1442631354656498</c:v>
                </c:pt>
                <c:pt idx="3">
                  <c:v>1.1347241990533141</c:v>
                </c:pt>
                <c:pt idx="4">
                  <c:v>1.0567775077033512</c:v>
                </c:pt>
              </c:numCache>
            </c:numRef>
          </c:val>
          <c:extLst>
            <c:ext xmlns:c16="http://schemas.microsoft.com/office/drawing/2014/chart" uri="{C3380CC4-5D6E-409C-BE32-E72D297353CC}">
              <c16:uniqueId val="{00000000-7F74-4548-B303-472DD72658D8}"/>
            </c:ext>
          </c:extLst>
        </c:ser>
        <c:ser>
          <c:idx val="3"/>
          <c:order val="1"/>
          <c:tx>
            <c:strRef>
              <c:f>'1C_sensitivity'!$AV$24</c:f>
              <c:strCache>
                <c:ptCount val="1"/>
                <c:pt idx="0">
                  <c:v>Prefetcher + Hermes</c:v>
                </c:pt>
              </c:strCache>
            </c:strRef>
          </c:tx>
          <c:spPr>
            <a:solidFill>
              <a:sysClr val="windowText" lastClr="000000"/>
            </a:solidFill>
            <a:ln>
              <a:solidFill>
                <a:sysClr val="windowText" lastClr="000000"/>
              </a:solidFill>
            </a:ln>
            <a:effectLst/>
          </c:spPr>
          <c:invertIfNegative val="0"/>
          <c:cat>
            <c:strRef>
              <c:f>'1C_sensitivity'!$AT$25:$AT$29</c:f>
              <c:strCache>
                <c:ptCount val="5"/>
                <c:pt idx="0">
                  <c:v>Pythia</c:v>
                </c:pt>
                <c:pt idx="1">
                  <c:v>Bingo</c:v>
                </c:pt>
                <c:pt idx="2">
                  <c:v>SPP</c:v>
                </c:pt>
                <c:pt idx="3">
                  <c:v>MLOP</c:v>
                </c:pt>
                <c:pt idx="4">
                  <c:v>SMS</c:v>
                </c:pt>
              </c:strCache>
            </c:strRef>
          </c:cat>
          <c:val>
            <c:numRef>
              <c:f>'1C_sensitivity'!$AV$25:$AV$29</c:f>
              <c:numCache>
                <c:formatCode>General</c:formatCode>
                <c:ptCount val="5"/>
                <c:pt idx="0">
                  <c:v>1.2573588609599857</c:v>
                </c:pt>
                <c:pt idx="1">
                  <c:v>1.2554302804063777</c:v>
                </c:pt>
                <c:pt idx="2">
                  <c:v>1.1947812094098638</c:v>
                </c:pt>
                <c:pt idx="3">
                  <c:v>1.2104023536225561</c:v>
                </c:pt>
                <c:pt idx="4">
                  <c:v>1.1341604361865578</c:v>
                </c:pt>
              </c:numCache>
            </c:numRef>
          </c:val>
          <c:extLst>
            <c:ext xmlns:c16="http://schemas.microsoft.com/office/drawing/2014/chart" uri="{C3380CC4-5D6E-409C-BE32-E72D297353CC}">
              <c16:uniqueId val="{00000001-7F74-4548-B303-472DD72658D8}"/>
            </c:ext>
          </c:extLst>
        </c:ser>
        <c:dLbls>
          <c:showLegendKey val="0"/>
          <c:showVal val="0"/>
          <c:showCatName val="0"/>
          <c:showSerName val="0"/>
          <c:showPercent val="0"/>
          <c:showBubbleSize val="0"/>
        </c:dLbls>
        <c:gapWidth val="219"/>
        <c:overlap val="-27"/>
        <c:axId val="1696996847"/>
        <c:axId val="1698432975"/>
      </c:barChart>
      <c:catAx>
        <c:axId val="1696996847"/>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crossAx val="1698432975"/>
        <c:crosses val="autoZero"/>
        <c:auto val="1"/>
        <c:lblAlgn val="ctr"/>
        <c:lblOffset val="100"/>
        <c:noMultiLvlLbl val="0"/>
      </c:catAx>
      <c:valAx>
        <c:axId val="1698432975"/>
        <c:scaling>
          <c:orientation val="minMax"/>
          <c:min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r>
                  <a:rPr lang="en-GB"/>
                  <a:t>Geomean speedup </a:t>
                </a:r>
                <a:endParaRPr lang="en-IN"/>
              </a:p>
              <a:p>
                <a:pPr>
                  <a:defRPr/>
                </a:pPr>
                <a:r>
                  <a:rPr lang="en-GB"/>
                  <a:t>over the No-prefetching system </a:t>
                </a:r>
                <a:endParaRPr lang="en-IN"/>
              </a:p>
            </c:rich>
          </c:tx>
          <c:layout>
            <c:manualLayout>
              <c:xMode val="edge"/>
              <c:yMode val="edge"/>
              <c:x val="1.9835267111670096E-3"/>
              <c:y val="9.5011831781132802E-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crossAx val="1696996847"/>
        <c:crosses val="autoZero"/>
        <c:crossBetween val="between"/>
      </c:valAx>
      <c:spPr>
        <a:noFill/>
        <a:ln>
          <a:solidFill>
            <a:schemeClr val="tx1"/>
          </a:solidFill>
        </a:ln>
        <a:effectLst/>
      </c:spPr>
    </c:plotArea>
    <c:legend>
      <c:legendPos val="t"/>
      <c:layout>
        <c:manualLayout>
          <c:xMode val="edge"/>
          <c:yMode val="edge"/>
          <c:x val="0.23952678671708286"/>
          <c:y val="2.3432923257176333E-3"/>
          <c:w val="0.70656115289412436"/>
          <c:h val="8.202002869149265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orbel" panose="020B0503020204020204" pitchFamily="34" charset="0"/>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2400">
          <a:solidFill>
            <a:schemeClr val="tx1"/>
          </a:solidFill>
          <a:latin typeface="Corbel" panose="020B0503020204020204"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[dmf_micro22_2.xlsx]1C!PivotTable3</c:name>
    <c:fmtId val="-1"/>
  </c:pivotSource>
  <c:chart>
    <c:autoTitleDeleted val="0"/>
    <c:pivotFmts>
      <c:pivotFmt>
        <c:idx val="0"/>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bg1">
              <a:lumMod val="95000"/>
            </a:schemeClr>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28575" cap="rnd">
            <a:solidFill>
              <a:schemeClr val="accent1"/>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bg1">
              <a:lumMod val="95000"/>
            </a:schemeClr>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w="28575" cap="rnd">
            <a:solidFill>
              <a:schemeClr val="accent1"/>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tx1"/>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bg1">
              <a:lumMod val="95000"/>
            </a:schemeClr>
          </a:solidFill>
          <a:ln>
            <a:solidFill>
              <a:schemeClr val="tx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w="28575" cap="rnd">
            <a:solidFill>
              <a:schemeClr val="accent1"/>
            </a:solidFill>
            <a:round/>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legreya Sans" pitchFamily="2"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436779296026961"/>
          <c:y val="3.4168644591749266E-2"/>
          <c:w val="0.76988841097105865"/>
          <c:h val="0.56489293336958668"/>
        </c:manualLayout>
      </c:layout>
      <c:barChart>
        <c:barDir val="col"/>
        <c:grouping val="stacked"/>
        <c:varyColors val="0"/>
        <c:ser>
          <c:idx val="0"/>
          <c:order val="0"/>
          <c:tx>
            <c:strRef>
              <c:f>'1C'!$EO$53:$EO$54</c:f>
              <c:strCache>
                <c:ptCount val="1"/>
                <c:pt idx="0">
                  <c:v>Blocking</c:v>
                </c:pt>
              </c:strCache>
            </c:strRef>
          </c:tx>
          <c:spPr>
            <a:solidFill>
              <a:schemeClr val="tx1"/>
            </a:solidFill>
            <a:ln>
              <a:solidFill>
                <a:schemeClr val="tx1"/>
              </a:solidFill>
            </a:ln>
            <a:effectLst/>
          </c:spPr>
          <c:invertIfNegative val="0"/>
          <c:cat>
            <c:multiLvlStrRef>
              <c:f>'1C'!$EN$55:$EN$73</c:f>
              <c:multiLvlStrCache>
                <c:ptCount val="12"/>
                <c:lvl>
                  <c:pt idx="0">
                    <c:v>No-prefetching</c:v>
                  </c:pt>
                  <c:pt idx="1">
                    <c:v>Pythia </c:v>
                  </c:pt>
                  <c:pt idx="2">
                    <c:v>No-prefetching</c:v>
                  </c:pt>
                  <c:pt idx="3">
                    <c:v>Pythia </c:v>
                  </c:pt>
                  <c:pt idx="4">
                    <c:v>No-prefetching</c:v>
                  </c:pt>
                  <c:pt idx="5">
                    <c:v>Pythia </c:v>
                  </c:pt>
                  <c:pt idx="6">
                    <c:v>No-prefetching</c:v>
                  </c:pt>
                  <c:pt idx="7">
                    <c:v>Pythia </c:v>
                  </c:pt>
                  <c:pt idx="8">
                    <c:v>No-prefetching</c:v>
                  </c:pt>
                  <c:pt idx="9">
                    <c:v>Pythia </c:v>
                  </c:pt>
                  <c:pt idx="10">
                    <c:v>No-prefetching</c:v>
                  </c:pt>
                  <c:pt idx="11">
                    <c:v>Pythia </c:v>
                  </c:pt>
                </c:lvl>
                <c:lvl>
                  <c:pt idx="0">
                    <c:v>SPEC06</c:v>
                  </c:pt>
                  <c:pt idx="2">
                    <c:v>SPEC17</c:v>
                  </c:pt>
                  <c:pt idx="4">
                    <c:v>PARSEC</c:v>
                  </c:pt>
                  <c:pt idx="6">
                    <c:v>Ligra</c:v>
                  </c:pt>
                  <c:pt idx="8">
                    <c:v>CVP</c:v>
                  </c:pt>
                  <c:pt idx="10">
                    <c:v>AVG</c:v>
                  </c:pt>
                </c:lvl>
              </c:multiLvlStrCache>
            </c:multiLvlStrRef>
          </c:cat>
          <c:val>
            <c:numRef>
              <c:f>'1C'!$EO$55:$EO$73</c:f>
              <c:numCache>
                <c:formatCode>General</c:formatCode>
                <c:ptCount val="12"/>
                <c:pt idx="0">
                  <c:v>0.59585518516415181</c:v>
                </c:pt>
                <c:pt idx="1">
                  <c:v>0.2715596563891598</c:v>
                </c:pt>
                <c:pt idx="2">
                  <c:v>0.50345065955083734</c:v>
                </c:pt>
                <c:pt idx="3">
                  <c:v>0.19754606492471877</c:v>
                </c:pt>
                <c:pt idx="4">
                  <c:v>0.64046019762676787</c:v>
                </c:pt>
                <c:pt idx="5">
                  <c:v>0.42323355802356716</c:v>
                </c:pt>
                <c:pt idx="6">
                  <c:v>0.68078460697886323</c:v>
                </c:pt>
                <c:pt idx="7">
                  <c:v>0.23748447242690371</c:v>
                </c:pt>
                <c:pt idx="8">
                  <c:v>0.71750680183208437</c:v>
                </c:pt>
                <c:pt idx="9">
                  <c:v>0.56666449562521315</c:v>
                </c:pt>
                <c:pt idx="10">
                  <c:v>0.63333743831670775</c:v>
                </c:pt>
                <c:pt idx="11">
                  <c:v>0.35496629485711795</c:v>
                </c:pt>
              </c:numCache>
            </c:numRef>
          </c:val>
          <c:extLst>
            <c:ext xmlns:c16="http://schemas.microsoft.com/office/drawing/2014/chart" uri="{C3380CC4-5D6E-409C-BE32-E72D297353CC}">
              <c16:uniqueId val="{00000000-398E-6748-8BFC-02AE24D888DF}"/>
            </c:ext>
          </c:extLst>
        </c:ser>
        <c:ser>
          <c:idx val="1"/>
          <c:order val="1"/>
          <c:tx>
            <c:strRef>
              <c:f>'1C'!$EP$53:$EP$54</c:f>
              <c:strCache>
                <c:ptCount val="1"/>
                <c:pt idx="0">
                  <c:v>Non-blocking</c:v>
                </c:pt>
              </c:strCache>
            </c:strRef>
          </c:tx>
          <c:spPr>
            <a:solidFill>
              <a:schemeClr val="bg1">
                <a:lumMod val="95000"/>
              </a:schemeClr>
            </a:solidFill>
            <a:ln>
              <a:solidFill>
                <a:schemeClr val="tx1"/>
              </a:solidFill>
            </a:ln>
            <a:effectLst/>
          </c:spPr>
          <c:invertIfNegative val="0"/>
          <c:cat>
            <c:multiLvlStrRef>
              <c:f>'1C'!$EN$55:$EN$73</c:f>
              <c:multiLvlStrCache>
                <c:ptCount val="12"/>
                <c:lvl>
                  <c:pt idx="0">
                    <c:v>No-prefetching</c:v>
                  </c:pt>
                  <c:pt idx="1">
                    <c:v>Pythia </c:v>
                  </c:pt>
                  <c:pt idx="2">
                    <c:v>No-prefetching</c:v>
                  </c:pt>
                  <c:pt idx="3">
                    <c:v>Pythia </c:v>
                  </c:pt>
                  <c:pt idx="4">
                    <c:v>No-prefetching</c:v>
                  </c:pt>
                  <c:pt idx="5">
                    <c:v>Pythia </c:v>
                  </c:pt>
                  <c:pt idx="6">
                    <c:v>No-prefetching</c:v>
                  </c:pt>
                  <c:pt idx="7">
                    <c:v>Pythia </c:v>
                  </c:pt>
                  <c:pt idx="8">
                    <c:v>No-prefetching</c:v>
                  </c:pt>
                  <c:pt idx="9">
                    <c:v>Pythia </c:v>
                  </c:pt>
                  <c:pt idx="10">
                    <c:v>No-prefetching</c:v>
                  </c:pt>
                  <c:pt idx="11">
                    <c:v>Pythia </c:v>
                  </c:pt>
                </c:lvl>
                <c:lvl>
                  <c:pt idx="0">
                    <c:v>SPEC06</c:v>
                  </c:pt>
                  <c:pt idx="2">
                    <c:v>SPEC17</c:v>
                  </c:pt>
                  <c:pt idx="4">
                    <c:v>PARSEC</c:v>
                  </c:pt>
                  <c:pt idx="6">
                    <c:v>Ligra</c:v>
                  </c:pt>
                  <c:pt idx="8">
                    <c:v>CVP</c:v>
                  </c:pt>
                  <c:pt idx="10">
                    <c:v>AVG</c:v>
                  </c:pt>
                </c:lvl>
              </c:multiLvlStrCache>
            </c:multiLvlStrRef>
          </c:cat>
          <c:val>
            <c:numRef>
              <c:f>'1C'!$EP$55:$EP$73</c:f>
              <c:numCache>
                <c:formatCode>General</c:formatCode>
                <c:ptCount val="12"/>
                <c:pt idx="0">
                  <c:v>0.40414481483584824</c:v>
                </c:pt>
                <c:pt idx="1">
                  <c:v>0.13884122118482115</c:v>
                </c:pt>
                <c:pt idx="2">
                  <c:v>0.49654934044916266</c:v>
                </c:pt>
                <c:pt idx="3">
                  <c:v>9.7338904959380509E-2</c:v>
                </c:pt>
                <c:pt idx="4">
                  <c:v>0.35953980237323213</c:v>
                </c:pt>
                <c:pt idx="5">
                  <c:v>0.12376035039183286</c:v>
                </c:pt>
                <c:pt idx="6">
                  <c:v>0.31921539302113677</c:v>
                </c:pt>
                <c:pt idx="7">
                  <c:v>0.10632234272531053</c:v>
                </c:pt>
                <c:pt idx="8">
                  <c:v>0.28249319816791552</c:v>
                </c:pt>
                <c:pt idx="9">
                  <c:v>0.20309546577481169</c:v>
                </c:pt>
                <c:pt idx="10">
                  <c:v>0.36666256168329209</c:v>
                </c:pt>
                <c:pt idx="11">
                  <c:v>0.14188202827189828</c:v>
                </c:pt>
              </c:numCache>
            </c:numRef>
          </c:val>
          <c:extLst>
            <c:ext xmlns:c16="http://schemas.microsoft.com/office/drawing/2014/chart" uri="{C3380CC4-5D6E-409C-BE32-E72D297353CC}">
              <c16:uniqueId val="{00000001-398E-6748-8BFC-02AE24D888DF}"/>
            </c:ext>
          </c:extLst>
        </c:ser>
        <c:dLbls>
          <c:showLegendKey val="0"/>
          <c:showVal val="0"/>
          <c:showCatName val="0"/>
          <c:showSerName val="0"/>
          <c:showPercent val="0"/>
          <c:showBubbleSize val="0"/>
        </c:dLbls>
        <c:gapWidth val="125"/>
        <c:overlap val="100"/>
        <c:axId val="1989624640"/>
        <c:axId val="1489154080"/>
      </c:barChart>
      <c:lineChart>
        <c:grouping val="standard"/>
        <c:varyColors val="0"/>
        <c:ser>
          <c:idx val="2"/>
          <c:order val="2"/>
          <c:tx>
            <c:strRef>
              <c:f>'1C'!$EQ$53:$EQ$54</c:f>
              <c:strCache>
                <c:ptCount val="1"/>
                <c:pt idx="0">
                  <c:v>MPKI</c:v>
                </c:pt>
              </c:strCache>
            </c:strRef>
          </c:tx>
          <c:spPr>
            <a:ln w="38100" cap="rnd">
              <a:solidFill>
                <a:srgbClr val="C00000"/>
              </a:solidFill>
              <a:prstDash val="solid"/>
              <a:round/>
            </a:ln>
            <a:effectLst/>
          </c:spPr>
          <c:marker>
            <c:symbol val="circle"/>
            <c:size val="15"/>
            <c:spPr>
              <a:solidFill>
                <a:schemeClr val="accent4">
                  <a:lumMod val="60000"/>
                  <a:lumOff val="40000"/>
                </a:schemeClr>
              </a:solidFill>
              <a:ln w="31750">
                <a:solidFill>
                  <a:srgbClr val="C00000"/>
                </a:solidFill>
              </a:ln>
              <a:effectLst/>
            </c:spPr>
          </c:marker>
          <c:dPt>
            <c:idx val="2"/>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3-398E-6748-8BFC-02AE24D888DF}"/>
              </c:ext>
            </c:extLst>
          </c:dPt>
          <c:dPt>
            <c:idx val="4"/>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5-398E-6748-8BFC-02AE24D888DF}"/>
              </c:ext>
            </c:extLst>
          </c:dPt>
          <c:dPt>
            <c:idx val="6"/>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7-398E-6748-8BFC-02AE24D888DF}"/>
              </c:ext>
            </c:extLst>
          </c:dPt>
          <c:dPt>
            <c:idx val="8"/>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9-398E-6748-8BFC-02AE24D888DF}"/>
              </c:ext>
            </c:extLst>
          </c:dPt>
          <c:dPt>
            <c:idx val="10"/>
            <c:marker>
              <c:symbol val="circle"/>
              <c:size val="15"/>
              <c:spPr>
                <a:solidFill>
                  <a:schemeClr val="accent4">
                    <a:lumMod val="60000"/>
                    <a:lumOff val="40000"/>
                  </a:schemeClr>
                </a:solidFill>
                <a:ln w="31750">
                  <a:solidFill>
                    <a:srgbClr val="C00000"/>
                  </a:solidFill>
                </a:ln>
                <a:effectLst/>
              </c:spPr>
            </c:marker>
            <c:bubble3D val="0"/>
            <c:spPr>
              <a:ln w="38100" cap="rnd">
                <a:noFill/>
                <a:prstDash val="solid"/>
                <a:round/>
              </a:ln>
              <a:effectLst/>
            </c:spPr>
            <c:extLst>
              <c:ext xmlns:c16="http://schemas.microsoft.com/office/drawing/2014/chart" uri="{C3380CC4-5D6E-409C-BE32-E72D297353CC}">
                <c16:uniqueId val="{0000000B-398E-6748-8BFC-02AE24D888DF}"/>
              </c:ext>
            </c:extLst>
          </c:dPt>
          <c:cat>
            <c:multiLvlStrRef>
              <c:f>'1C'!$EN$55:$EN$73</c:f>
              <c:multiLvlStrCache>
                <c:ptCount val="12"/>
                <c:lvl>
                  <c:pt idx="0">
                    <c:v>No-prefetching</c:v>
                  </c:pt>
                  <c:pt idx="1">
                    <c:v>Pythia </c:v>
                  </c:pt>
                  <c:pt idx="2">
                    <c:v>No-prefetching</c:v>
                  </c:pt>
                  <c:pt idx="3">
                    <c:v>Pythia </c:v>
                  </c:pt>
                  <c:pt idx="4">
                    <c:v>No-prefetching</c:v>
                  </c:pt>
                  <c:pt idx="5">
                    <c:v>Pythia </c:v>
                  </c:pt>
                  <c:pt idx="6">
                    <c:v>No-prefetching</c:v>
                  </c:pt>
                  <c:pt idx="7">
                    <c:v>Pythia </c:v>
                  </c:pt>
                  <c:pt idx="8">
                    <c:v>No-prefetching</c:v>
                  </c:pt>
                  <c:pt idx="9">
                    <c:v>Pythia </c:v>
                  </c:pt>
                  <c:pt idx="10">
                    <c:v>No-prefetching</c:v>
                  </c:pt>
                  <c:pt idx="11">
                    <c:v>Pythia </c:v>
                  </c:pt>
                </c:lvl>
                <c:lvl>
                  <c:pt idx="0">
                    <c:v>SPEC06</c:v>
                  </c:pt>
                  <c:pt idx="2">
                    <c:v>SPEC17</c:v>
                  </c:pt>
                  <c:pt idx="4">
                    <c:v>PARSEC</c:v>
                  </c:pt>
                  <c:pt idx="6">
                    <c:v>Ligra</c:v>
                  </c:pt>
                  <c:pt idx="8">
                    <c:v>CVP</c:v>
                  </c:pt>
                  <c:pt idx="10">
                    <c:v>AVG</c:v>
                  </c:pt>
                </c:lvl>
              </c:multiLvlStrCache>
            </c:multiLvlStrRef>
          </c:cat>
          <c:val>
            <c:numRef>
              <c:f>'1C'!$EQ$55:$EQ$73</c:f>
              <c:numCache>
                <c:formatCode>General</c:formatCode>
                <c:ptCount val="12"/>
                <c:pt idx="0">
                  <c:v>16.720044861798652</c:v>
                </c:pt>
                <c:pt idx="1">
                  <c:v>8.4510659832511017</c:v>
                </c:pt>
                <c:pt idx="2">
                  <c:v>19.655398903341744</c:v>
                </c:pt>
                <c:pt idx="3">
                  <c:v>4.7661134641709015</c:v>
                </c:pt>
                <c:pt idx="4">
                  <c:v>9.542309838899806</c:v>
                </c:pt>
                <c:pt idx="5">
                  <c:v>5.7169076835549797</c:v>
                </c:pt>
                <c:pt idx="6">
                  <c:v>18.232592810970559</c:v>
                </c:pt>
                <c:pt idx="7">
                  <c:v>8.4229879161506247</c:v>
                </c:pt>
                <c:pt idx="8">
                  <c:v>20.741168245392181</c:v>
                </c:pt>
                <c:pt idx="9">
                  <c:v>10.489092651372568</c:v>
                </c:pt>
                <c:pt idx="10">
                  <c:v>18.032120801096195</c:v>
                </c:pt>
                <c:pt idx="11">
                  <c:v>7.9886069938947433</c:v>
                </c:pt>
              </c:numCache>
            </c:numRef>
          </c:val>
          <c:smooth val="0"/>
          <c:extLst>
            <c:ext xmlns:c16="http://schemas.microsoft.com/office/drawing/2014/chart" uri="{C3380CC4-5D6E-409C-BE32-E72D297353CC}">
              <c16:uniqueId val="{0000000C-398E-6748-8BFC-02AE24D888DF}"/>
            </c:ext>
          </c:extLst>
        </c:ser>
        <c:dLbls>
          <c:showLegendKey val="0"/>
          <c:showVal val="0"/>
          <c:showCatName val="0"/>
          <c:showSerName val="0"/>
          <c:showPercent val="0"/>
          <c:showBubbleSize val="0"/>
        </c:dLbls>
        <c:marker val="1"/>
        <c:smooth val="0"/>
        <c:axId val="241411776"/>
        <c:axId val="241649072"/>
      </c:lineChart>
      <c:catAx>
        <c:axId val="1989624640"/>
        <c:scaling>
          <c:orientation val="minMax"/>
        </c:scaling>
        <c:delete val="0"/>
        <c:axPos val="b"/>
        <c:majorGridlines>
          <c:spPr>
            <a:ln w="9525" cap="flat" cmpd="sng" algn="ctr">
              <a:solidFill>
                <a:schemeClr val="bg1">
                  <a:lumMod val="75000"/>
                </a:schemeClr>
              </a:solidFill>
              <a:prstDash val="dash"/>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legreya Sans" pitchFamily="2" charset="0"/>
                <a:ea typeface="+mn-ea"/>
                <a:cs typeface="+mn-cs"/>
              </a:defRPr>
            </a:pPr>
            <a:endParaRPr lang="en-US"/>
          </a:p>
        </c:txPr>
        <c:crossAx val="1489154080"/>
        <c:crosses val="autoZero"/>
        <c:auto val="1"/>
        <c:lblAlgn val="ctr"/>
        <c:lblOffset val="100"/>
        <c:noMultiLvlLbl val="0"/>
      </c:catAx>
      <c:valAx>
        <c:axId val="1489154080"/>
        <c:scaling>
          <c:orientation val="minMax"/>
          <c:max val="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r>
                  <a:rPr lang="en-GB"/>
                  <a:t>Fraction of off-chip loads </a:t>
                </a:r>
              </a:p>
              <a:p>
                <a:pPr>
                  <a:defRPr/>
                </a:pPr>
                <a:r>
                  <a:rPr lang="en-GB"/>
                  <a:t>in the No-prefetching system</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crossAx val="1989624640"/>
        <c:crosses val="autoZero"/>
        <c:crossBetween val="between"/>
        <c:majorUnit val="0.25"/>
      </c:valAx>
      <c:valAx>
        <c:axId val="241649072"/>
        <c:scaling>
          <c:orientation val="minMax"/>
        </c:scaling>
        <c:delete val="0"/>
        <c:axPos val="r"/>
        <c:title>
          <c:tx>
            <c:rich>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r>
                  <a:rPr lang="en-US"/>
                  <a:t>LLC misses per kilo instructions (MPKI)</a:t>
                </a:r>
              </a:p>
            </c:rich>
          </c:tx>
          <c:layout>
            <c:manualLayout>
              <c:xMode val="edge"/>
              <c:yMode val="edge"/>
              <c:x val="0.95639422652075967"/>
              <c:y val="2.8590122082621554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crossAx val="241411776"/>
        <c:crosses val="max"/>
        <c:crossBetween val="between"/>
      </c:valAx>
      <c:catAx>
        <c:axId val="241411776"/>
        <c:scaling>
          <c:orientation val="minMax"/>
        </c:scaling>
        <c:delete val="1"/>
        <c:axPos val="b"/>
        <c:numFmt formatCode="General" sourceLinked="1"/>
        <c:majorTickMark val="out"/>
        <c:minorTickMark val="none"/>
        <c:tickLblPos val="nextTo"/>
        <c:crossAx val="241649072"/>
        <c:crosses val="autoZero"/>
        <c:auto val="1"/>
        <c:lblAlgn val="ctr"/>
        <c:lblOffset val="100"/>
        <c:noMultiLvlLbl val="0"/>
      </c:catAx>
      <c:spPr>
        <a:noFill/>
        <a:ln>
          <a:solidFill>
            <a:schemeClr val="tx1"/>
          </a:solidFill>
        </a:ln>
        <a:effectLst/>
      </c:spPr>
    </c:plotArea>
    <c:legend>
      <c:legendPos val="t"/>
      <c:layout>
        <c:manualLayout>
          <c:xMode val="edge"/>
          <c:yMode val="edge"/>
          <c:x val="0.22438440753166922"/>
          <c:y val="4.638326927410602E-2"/>
          <c:w val="0.41305142152510027"/>
          <c:h val="7.0491391412594112E-2"/>
        </c:manualLayout>
      </c:layout>
      <c:overlay val="1"/>
      <c:spPr>
        <a:solidFill>
          <a:schemeClr val="bg1"/>
        </a:solid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Alegreya San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800">
          <a:solidFill>
            <a:schemeClr val="tx1"/>
          </a:solidFill>
          <a:latin typeface="Alegreya Sans" pitchFamily="2" charset="0"/>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9/26/23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9/26/23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87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enable accurate off-chip prediction, </a:t>
            </a:r>
          </a:p>
          <a:p>
            <a:r>
              <a:rPr lang="en-US" dirty="0"/>
              <a:t>Hermes employs the first perceptron-based off-chip load predictor</a:t>
            </a:r>
          </a:p>
          <a:p>
            <a:r>
              <a:rPr lang="en-US" dirty="0"/>
              <a:t>[CLICK] that identifies loads …</a:t>
            </a:r>
          </a:p>
          <a:p>
            <a:r>
              <a:rPr lang="en-US" dirty="0"/>
              <a:t>[CLICK] by only learning from multiple…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558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give you a brief overview of Hermes.</a:t>
            </a:r>
          </a:p>
          <a:p>
            <a:r>
              <a:rPr lang="en-US" dirty="0"/>
              <a:t>This is how a traditional cache hierarchy looks like in today’s processor.</a:t>
            </a:r>
          </a:p>
          <a:p>
            <a:r>
              <a:rPr lang="en-US" dirty="0"/>
              <a:t>[CLICK] And this is how the memory latency timeline looks like for an off-chip load in the baseline system</a:t>
            </a:r>
          </a:p>
          <a:p>
            <a:r>
              <a:rPr lang="en-US" dirty="0"/>
              <a:t>[CLICK] If the ROB has a latency tolerance limit up till here, the processor stalls for the remaining cycles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242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Hermes employs an off-chip predictor named POPET.</a:t>
            </a:r>
          </a:p>
          <a:p>
            <a:r>
              <a:rPr lang="en-US" dirty="0"/>
              <a:t>[CLICK] For every load generated in the core, Hermes consults POPET to predict whether this load would go off-chip or not</a:t>
            </a:r>
          </a:p>
          <a:p>
            <a:r>
              <a:rPr lang="en-US" dirty="0"/>
              <a:t>[CLICK] If the load is predicted to go off-chip, Hermes waits for the address translation to finish, which happens in parallel with L1 cache access</a:t>
            </a:r>
          </a:p>
          <a:p>
            <a:r>
              <a:rPr lang="en-US" dirty="0"/>
              <a:t>[CLICK] And then issues a speculative memory request, which we call a Hermes request, </a:t>
            </a:r>
          </a:p>
          <a:p>
            <a:r>
              <a:rPr lang="en-US" dirty="0"/>
              <a:t>directly to the main memory controller to start fetching the data from the main memory,</a:t>
            </a:r>
          </a:p>
          <a:p>
            <a:r>
              <a:rPr lang="en-US" dirty="0"/>
              <a:t>While also concurrently accessing the cache hierarchy for such a load.</a:t>
            </a:r>
          </a:p>
          <a:p>
            <a:r>
              <a:rPr lang="en-US" dirty="0"/>
              <a:t>[CLICK] If the off-chip prediction is correct, the load would eventually miss the LLC and arrive at the memory controller</a:t>
            </a:r>
          </a:p>
          <a:p>
            <a:r>
              <a:rPr lang="en-US" dirty="0"/>
              <a:t>Where it will simply wait for the ongoing Hermes request to finish, thus hiding the entire cache access latency from its critical path.</a:t>
            </a:r>
          </a:p>
          <a:p>
            <a:r>
              <a:rPr lang="en-US" dirty="0"/>
              <a:t>Once the data returns from the main memory, Hermes returns the data to the core [CLICK], </a:t>
            </a:r>
          </a:p>
          <a:p>
            <a:r>
              <a:rPr lang="en-US" dirty="0"/>
              <a:t>Thus, saving the precious stall cycles induced by the off-chip load [CLICK], which in turn provides performance benefit.</a:t>
            </a:r>
          </a:p>
          <a:p>
            <a:r>
              <a:rPr lang="en-US" dirty="0"/>
              <a:t>[CLICK] Hermes trains POPET when the data finally returns to the core, closing the feedback loop.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127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Now let’s discuss how to design this off-chip predictor.</a:t>
            </a:r>
          </a:p>
          <a:p>
            <a:r>
              <a:rPr lang="en-US" dirty="0"/>
              <a:t>So, there are multiple prior works that can be used either directly or with small modifications for off-chip load prediction.</a:t>
            </a:r>
          </a:p>
          <a:p>
            <a:r>
              <a:rPr lang="en-US" dirty="0"/>
              <a:t>These works can be broadly categorized into two classes.</a:t>
            </a:r>
          </a:p>
          <a:p>
            <a:r>
              <a:rPr lang="en-US" dirty="0"/>
              <a:t>[CLICK] History-based predictor introduced by HMP, uses a branch-predictor like hybrid predictor design </a:t>
            </a:r>
          </a:p>
          <a:p>
            <a:r>
              <a:rPr lang="en-US" dirty="0"/>
              <a:t>to identify which requests are going to miss L1 cache. </a:t>
            </a:r>
          </a:p>
          <a:p>
            <a:r>
              <a:rPr lang="en-US" dirty="0"/>
              <a:t>We can easily extend HMP’s design to predict loads that are going to miss the entire cache hierarchy.</a:t>
            </a:r>
          </a:p>
          <a:p>
            <a:r>
              <a:rPr lang="en-US" dirty="0"/>
              <a:t>[CLICK] Tracking-based methods, on the other hand, explicitly track cache contents </a:t>
            </a:r>
          </a:p>
          <a:p>
            <a:r>
              <a:rPr lang="en-US" dirty="0"/>
              <a:t>to predict which load requests are going to miss the cache hierarchy.</a:t>
            </a:r>
          </a:p>
          <a:p>
            <a:r>
              <a:rPr lang="en-US" dirty="0"/>
              <a:t>[CLICK] These tracking-based methods poses two key challenges…</a:t>
            </a:r>
          </a:p>
          <a:p>
            <a:r>
              <a:rPr lang="en-US" dirty="0"/>
              <a:t>[CLICK] First,…</a:t>
            </a:r>
          </a:p>
          <a:p>
            <a:r>
              <a:rPr lang="en-US" dirty="0"/>
              <a:t>[CLICK] Second,…</a:t>
            </a:r>
          </a:p>
          <a:p>
            <a:endParaRPr lang="en-US" dirty="0"/>
          </a:p>
          <a:p>
            <a:r>
              <a:rPr lang="en-US" dirty="0"/>
              <a:t>[CLICK] POPET takes a completely different approach to predict off-chip load requests by learning from program behavior.</a:t>
            </a:r>
          </a:p>
          <a:p>
            <a:r>
              <a:rPr lang="en-US" dirty="0"/>
              <a:t>[CLICK] It aims to correlate multiple different types of program features with off-chip load requests </a:t>
            </a:r>
          </a:p>
          <a:p>
            <a:r>
              <a:rPr lang="en-US" dirty="0"/>
              <a:t>to provide accurate predictions with much lower storage overhead and design complexity.</a:t>
            </a:r>
          </a:p>
          <a:p>
            <a:endParaRPr lang="en-US" dirty="0"/>
          </a:p>
          <a:p>
            <a:r>
              <a:rPr lang="en-US" dirty="0"/>
              <a:t>[CLICK] In our paper, we compare POPET against predictors inspired from these prior works and show that </a:t>
            </a:r>
          </a:p>
          <a:p>
            <a:r>
              <a:rPr lang="en-US" dirty="0"/>
              <a:t>[CLICK] POPET provides both higher accuracy and performance than them.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92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deep dive into our off-chip predictor design.</a:t>
            </a:r>
          </a:p>
          <a:p>
            <a:r>
              <a:rPr lang="en-US" dirty="0"/>
              <a:t>Our predictor, named as POPET, is designed using hashed-perceptron model.</a:t>
            </a:r>
          </a:p>
          <a:p>
            <a:r>
              <a:rPr lang="en-US" dirty="0"/>
              <a:t>[CLICK] where each feature has its own weight table</a:t>
            </a:r>
          </a:p>
          <a:p>
            <a:r>
              <a:rPr lang="en-US" dirty="0"/>
              <a:t>That stores the correlation between feature value and the off-chip prediction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284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Hermes predicts using POPET using simple operations like table lookup, addition, and comparison.</a:t>
            </a:r>
          </a:p>
          <a:p>
            <a:r>
              <a:rPr lang="en-US" dirty="0"/>
              <a:t>Let me give you an example on how POPET’s prediction works.</a:t>
            </a:r>
          </a:p>
          <a:p>
            <a:r>
              <a:rPr lang="en-US" dirty="0"/>
              <a:t>POPET’s prediction works in three stages.</a:t>
            </a:r>
          </a:p>
          <a:p>
            <a:r>
              <a:rPr lang="en-US" dirty="0"/>
              <a:t>[CLICK] In the first stage, POPET extracts the features from the load request</a:t>
            </a:r>
          </a:p>
          <a:p>
            <a:r>
              <a:rPr lang="en-US" dirty="0"/>
              <a:t>[CLICK] In the second stage, each feature value is hashed and used as an index to retrieve the weights from each individual weight tables</a:t>
            </a:r>
          </a:p>
          <a:p>
            <a:r>
              <a:rPr lang="en-US" dirty="0"/>
              <a:t>[CLICK] In the third stage, the retrieved weights are accumulated and the cumulative weight is used to compute the activation function.</a:t>
            </a:r>
          </a:p>
          <a:p>
            <a:r>
              <a:rPr lang="en-US" dirty="0"/>
              <a:t>[CLICK] If the cumulative weight is higher than the activation threshold, POPET predicts that the load would go off-chip.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258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understand how to train POPET.</a:t>
            </a:r>
          </a:p>
          <a:p>
            <a:r>
              <a:rPr lang="en-US" dirty="0"/>
              <a:t>For this let’s assume the previous example where the load is predicted to go off-chip.</a:t>
            </a:r>
          </a:p>
          <a:p>
            <a:r>
              <a:rPr lang="en-US" dirty="0"/>
              <a:t>[CLICK] But in reality, the load didn’t go off-chip</a:t>
            </a:r>
          </a:p>
          <a:p>
            <a:r>
              <a:rPr lang="en-US" dirty="0"/>
              <a:t>[CLICK] this means the activation which have triggered before, shouldn’t have triggered</a:t>
            </a:r>
          </a:p>
          <a:p>
            <a:r>
              <a:rPr lang="en-US" dirty="0"/>
              <a:t>Which means, the cumulative weight should be lower than the activation threshold</a:t>
            </a:r>
          </a:p>
          <a:p>
            <a:r>
              <a:rPr lang="en-US" dirty="0"/>
              <a:t>[CLICK] Now to adjust the feature weights, POPET again indexes each weight table using the hashed feature values</a:t>
            </a:r>
          </a:p>
          <a:p>
            <a:r>
              <a:rPr lang="en-US" dirty="0"/>
              <a:t>[CLICK] And simply decrement each weight from the individual weight tables.</a:t>
            </a:r>
          </a:p>
          <a:p>
            <a:r>
              <a:rPr lang="en-US" dirty="0"/>
              <a:t>Thus, by using simple increment and decrement operations, POPET continuously learns from program behavior to accurately predict off-chip loads.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969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evaluate Hermes.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875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 Hermes using </a:t>
            </a:r>
            <a:r>
              <a:rPr lang="en-US" dirty="0" err="1"/>
              <a:t>ChampSim</a:t>
            </a:r>
            <a:r>
              <a:rPr lang="en-US" dirty="0"/>
              <a:t> simulator,</a:t>
            </a:r>
          </a:p>
          <a:p>
            <a:r>
              <a:rPr lang="en-US" dirty="0"/>
              <a:t>[CLICK] using a wide range of memory-intensive traces spanning across SPEC CPU, PARSEC, </a:t>
            </a:r>
            <a:r>
              <a:rPr lang="en-US" dirty="0" err="1"/>
              <a:t>Ligra</a:t>
            </a:r>
            <a:r>
              <a:rPr lang="en-US" dirty="0"/>
              <a:t>, and real-world applications</a:t>
            </a:r>
          </a:p>
          <a:p>
            <a:r>
              <a:rPr lang="en-US" dirty="0"/>
              <a:t>[CLICK] We compare Hermes with five LLC prefetchers</a:t>
            </a:r>
          </a:p>
          <a:p>
            <a:r>
              <a:rPr lang="en-US" dirty="0"/>
              <a:t>[CLICK] and two off-chip predictors extended from prior works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013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evaluation, we consider</a:t>
            </a:r>
          </a:p>
          <a:p>
            <a:r>
              <a:rPr lang="en-US" dirty="0"/>
              <a:t>[CLICK] a 5 cycle L1-D</a:t>
            </a:r>
          </a:p>
          <a:p>
            <a:r>
              <a:rPr lang="en-US" dirty="0"/>
              <a:t>[CLICK] 15 cycle L2</a:t>
            </a:r>
          </a:p>
          <a:p>
            <a:r>
              <a:rPr lang="en-US" dirty="0"/>
              <a:t>[CLICK] and 55 cycle LLC round-trip latency.</a:t>
            </a:r>
          </a:p>
          <a:p>
            <a:endParaRPr lang="en-US" dirty="0"/>
          </a:p>
          <a:p>
            <a:r>
              <a:rPr lang="en-US" dirty="0"/>
              <a:t>[CLICK] The latency for Hermes to issue a request directly to the main memory controller (after the address translation) depends on …</a:t>
            </a:r>
          </a:p>
          <a:p>
            <a:r>
              <a:rPr lang="en-US" dirty="0"/>
              <a:t>[CLICK] For this reason we sweep this latency from 0-cycles to 24-cycles in our paper.</a:t>
            </a:r>
          </a:p>
          <a:p>
            <a:r>
              <a:rPr lang="en-US" dirty="0"/>
              <a:t>[CLICK] But in this presentation, I am going to show you results considering a 6-cycle latency.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277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H"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407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analyze the single-core performance improvement.</a:t>
            </a:r>
          </a:p>
          <a:p>
            <a:r>
              <a:rPr lang="en-US" dirty="0"/>
              <a:t>[CLICK] This is how Hermes and a state-of-the-art prefetcher Pythia improves performance on top of a no-prefetching system.</a:t>
            </a:r>
          </a:p>
          <a:p>
            <a:r>
              <a:rPr lang="en-US" dirty="0"/>
              <a:t>[CLICK] The first takeaway is that Hermes alone provides nearly 50%...</a:t>
            </a:r>
          </a:p>
          <a:p>
            <a:r>
              <a:rPr lang="en-US" dirty="0"/>
              <a:t>[CLICK] Now if we combine Hermes with Pythia, that provides an additional 5.4% performance improvement on top of a strong baseline that has Pythia.</a:t>
            </a:r>
          </a:p>
          <a:p>
            <a:r>
              <a:rPr lang="en-US" dirty="0"/>
              <a:t>[CLICK] And finally, if we compare Hermes’s performance benefit with the Ideal Hermes that has an ideal off-chip predictor,</a:t>
            </a:r>
          </a:p>
          <a:p>
            <a:r>
              <a:rPr lang="en-US" dirty="0"/>
              <a:t>We see that Hermes provides nearly 90% performance benefit of the Ideal Hermes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988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performance improvement comes at a cost of increase in main memory requests.</a:t>
            </a:r>
          </a:p>
          <a:p>
            <a:r>
              <a:rPr lang="en-US" dirty="0"/>
              <a:t>This graph shows the increase in the main memory request over the no-prefetching system provided by the three configurations.</a:t>
            </a:r>
          </a:p>
          <a:p>
            <a:r>
              <a:rPr lang="en-US" dirty="0"/>
              <a:t>[CLICK] As we can see, Hermes increases the main memory requests by 5.5% on average on top of the no-prefetching system..</a:t>
            </a:r>
          </a:p>
          <a:p>
            <a:r>
              <a:rPr lang="en-US" dirty="0"/>
              <a:t>Whereas Pythia increases …</a:t>
            </a:r>
          </a:p>
          <a:p>
            <a:r>
              <a:rPr lang="en-US" dirty="0"/>
              <a:t>If we combine two together, then it increases the main memory request by an additional 5.9%.</a:t>
            </a:r>
          </a:p>
          <a:p>
            <a:r>
              <a:rPr lang="en-US" dirty="0"/>
              <a:t>[CLICK] Now, if we compare this increase in the main memory request with the performance improvement each of these configurations are providing,</a:t>
            </a:r>
          </a:p>
          <a:p>
            <a:r>
              <a:rPr lang="en-US" dirty="0"/>
              <a:t>We see that</a:t>
            </a:r>
          </a:p>
          <a:p>
            <a:r>
              <a:rPr lang="en-US" dirty="0"/>
              <a:t>[CLICK] For every 1% performance benefit, Pythia …</a:t>
            </a:r>
          </a:p>
          <a:p>
            <a:r>
              <a:rPr lang="en-US" dirty="0"/>
              <a:t>[CLICK] This basically shows that Hermes is much more bandwidth efficient than a traditional data prefetcher like Pythia.</a:t>
            </a:r>
          </a:p>
          <a:p>
            <a:r>
              <a:rPr lang="en-US" dirty="0"/>
              <a:t>And for this reason [NEXT]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240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evaluate Pythia and Hermes over a wide range of memory bandwidth configurations, we see that,</a:t>
            </a:r>
          </a:p>
          <a:p>
            <a:r>
              <a:rPr lang="en-US" dirty="0"/>
              <a:t>[CLICK] In these extremely-bandwidth constrained configurations, which are in fact roughly modeling per-core main memory bandwidth of commercial processors,</a:t>
            </a:r>
          </a:p>
          <a:p>
            <a:r>
              <a:rPr lang="en-US" dirty="0"/>
              <a:t>Hermes even outperforms Pythia.</a:t>
            </a:r>
          </a:p>
          <a:p>
            <a:r>
              <a:rPr lang="en-US" dirty="0"/>
              <a:t>[CLICK] And if we combine both of them, the combination of Hermes and Pythia outperforms Pythia in every bandwidth configurations.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972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these observations are not only true for Pythia.</a:t>
            </a:r>
          </a:p>
          <a:p>
            <a:r>
              <a:rPr lang="en-US" dirty="0"/>
              <a:t>We evaluate Hermes combined with multiple prior baseline state-of-the-art prefetchers and find that</a:t>
            </a:r>
          </a:p>
          <a:p>
            <a:r>
              <a:rPr lang="en-US" dirty="0"/>
              <a:t>Hermes consistently improves performance on top of a wide range of baseline prefetchers.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125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performance benefit comes at a </a:t>
            </a:r>
          </a:p>
          <a:p>
            <a:r>
              <a:rPr lang="en-US" dirty="0"/>
              <a:t>[CLICK] modest 4KB storage overhead per core and</a:t>
            </a:r>
          </a:p>
          <a:p>
            <a:r>
              <a:rPr lang="en-US" dirty="0"/>
              <a:t>[CLICK] 1.5% power overhead on top an Intel Alder Lake-like performance-core configuration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397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many more evaluation results:</a:t>
            </a:r>
          </a:p>
          <a:p>
            <a:r>
              <a:rPr lang="en-US" dirty="0"/>
              <a:t>For example, a wide range of performance sensitivity study by varying…in the paper.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983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many more evaluation results:</a:t>
            </a:r>
          </a:p>
          <a:p>
            <a:r>
              <a:rPr lang="en-US" dirty="0"/>
              <a:t>For example, a wide range of performance sensitivity study by varying…in the paper.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252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to summarize…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639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Hermes advocates …</a:t>
            </a:r>
          </a:p>
          <a:p>
            <a:r>
              <a:rPr lang="en-US" dirty="0"/>
              <a:t>[CLICK] We show that off-chip load prediction…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654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why we open-source our artifact.</a:t>
            </a:r>
          </a:p>
          <a:p>
            <a:r>
              <a:rPr lang="en-US" dirty="0"/>
              <a:t>It can be freely downloaded from our GitHub repository.</a:t>
            </a:r>
          </a:p>
          <a:p>
            <a:r>
              <a:rPr lang="en-US" dirty="0"/>
              <a:t>In this artifact, [CLICK] you will get all the workload traces we have used to evaluate Hermes,</a:t>
            </a:r>
          </a:p>
          <a:p>
            <a:r>
              <a:rPr lang="en-US" dirty="0"/>
              <a:t>[CLICK] 13 types of data prefetchers proposed in the past and</a:t>
            </a:r>
          </a:p>
          <a:p>
            <a:r>
              <a:rPr lang="en-US" dirty="0"/>
              <a:t>[CLICK] 9 types of off-chip predictors out of the box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48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problem that we are trying to address in this work is stemming from Off-chip load request</a:t>
            </a:r>
          </a:p>
          <a:p>
            <a:r>
              <a:rPr lang="en-US" dirty="0"/>
              <a:t>[CLICK] As we know, these off-chip load requests often stall…,</a:t>
            </a:r>
          </a:p>
          <a:p>
            <a:r>
              <a:rPr lang="en-US" dirty="0"/>
              <a:t>[CLICK] which severely limits the performance of a core.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504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you want to impalement your own off-chip predictor, that’s also very easy.</a:t>
            </a:r>
          </a:p>
          <a:p>
            <a:r>
              <a:rPr lang="en-US" dirty="0"/>
              <a:t>All you have to do is to extend the </a:t>
            </a:r>
            <a:r>
              <a:rPr lang="en-US" dirty="0" err="1"/>
              <a:t>OffchipPred</a:t>
            </a:r>
            <a:r>
              <a:rPr lang="en-US" dirty="0"/>
              <a:t> base class…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301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define your own train() and predict() functions</a:t>
            </a:r>
          </a:p>
          <a:p>
            <a:r>
              <a:rPr lang="en-US" dirty="0"/>
              <a:t>[CLICK] the infrastructure will automatically provide statistics like precision and recall out of the box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709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that high-accuracy off-chip prediction can further enable a multitude of optimization possibilities, for example:</a:t>
            </a:r>
          </a:p>
          <a:p>
            <a:r>
              <a:rPr lang="en-US" dirty="0"/>
              <a:t>[CLICK] prioritizing loads … to improve performance and fairness in extreme core processors</a:t>
            </a:r>
          </a:p>
          <a:p>
            <a:r>
              <a:rPr lang="en-US" dirty="0"/>
              <a:t>[CLICK] better instruction scheduling for data dependent loads</a:t>
            </a:r>
          </a:p>
          <a:p>
            <a:r>
              <a:rPr lang="en-US" dirty="0"/>
              <a:t>[CLICK] and many more…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596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With that hope, I will conclude my talk.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I will be very happy to take any question from the audience.</a:t>
            </a:r>
            <a:endParaRPr lang="en-CH"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295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Hi First of all. Thank you very much for staying until this long.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I’m going to present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634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First, I am going to start with an executive summary.</a:t>
            </a:r>
          </a:p>
          <a:p>
            <a:r>
              <a:rPr lang="en-US" sz="1600" dirty="0"/>
              <a:t>[CLICK] </a:t>
            </a:r>
            <a:r>
              <a:rPr lang="en-GB" sz="1600" dirty="0">
                <a:latin typeface="Calibri" panose="020F0502020204030204" pitchFamily="34" charset="0"/>
                <a:cs typeface="Calibri" panose="020F0502020204030204" pitchFamily="34" charset="0"/>
              </a:rPr>
              <a:t>Hybrid storage systems use multiple different storage devices to provide high and scalable storage capacity at high performance </a:t>
            </a:r>
            <a:endParaRPr lang="en-US" sz="1600" dirty="0"/>
          </a:p>
          <a:p>
            <a:r>
              <a:rPr lang="en-US" sz="1600" dirty="0"/>
              <a:t>[CLICK] We observe two key shortcomings in prior data placement techniques: </a:t>
            </a:r>
          </a:p>
          <a:p>
            <a:r>
              <a:rPr lang="en-US" sz="1600" dirty="0"/>
              <a:t>First, lack of adaptivity to workload changes and changes in device types and configurations</a:t>
            </a:r>
          </a:p>
          <a:p>
            <a:r>
              <a:rPr lang="en-US" sz="1600" dirty="0"/>
              <a:t>Second, they also lack extensibility to to more devices.</a:t>
            </a:r>
          </a:p>
          <a:p>
            <a:r>
              <a:rPr lang="en-US" sz="1600" dirty="0"/>
              <a:t>[CLICK] Our goal in this work is to design a data placement technique that provides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dirty="0">
                <a:solidFill>
                  <a:srgbClr val="C09000"/>
                </a:solidFill>
                <a:latin typeface="Calibri" panose="020F0502020204030204" pitchFamily="34" charset="0"/>
                <a:cs typeface="Calibri" panose="020F0502020204030204" pitchFamily="34" charset="0"/>
              </a:rPr>
              <a:t>Adaptivity</a:t>
            </a:r>
            <a:r>
              <a:rPr lang="en-US" sz="1600" dirty="0">
                <a:latin typeface="Calibri" panose="020F0502020204030204" pitchFamily="34" charset="0"/>
                <a:cs typeface="Calibri" panose="020F0502020204030204" pitchFamily="34" charset="0"/>
              </a:rPr>
              <a:t>, by </a:t>
            </a:r>
            <a:r>
              <a:rPr lang="en-GB" sz="1600" b="1" dirty="0">
                <a:solidFill>
                  <a:srgbClr val="BF9000"/>
                </a:solidFill>
                <a:latin typeface="Calibri" panose="020F0502020204030204" pitchFamily="34" charset="0"/>
                <a:cs typeface="Calibri" panose="020F0502020204030204" pitchFamily="34" charset="0"/>
              </a:rPr>
              <a:t>continuously learning and adapting </a:t>
            </a:r>
            <a:r>
              <a:rPr lang="en-GB" sz="1600" dirty="0">
                <a:latin typeface="Calibri" panose="020F0502020204030204" pitchFamily="34" charset="0"/>
                <a:cs typeface="Calibri" panose="020F0502020204030204" pitchFamily="34" charset="0"/>
              </a:rPr>
              <a:t>to the</a:t>
            </a:r>
            <a:r>
              <a:rPr lang="en-GB" sz="1600" b="1" dirty="0">
                <a:solidFill>
                  <a:srgbClr val="BF9000"/>
                </a:solidFill>
                <a:latin typeface="Calibri" panose="020F0502020204030204" pitchFamily="34" charset="0"/>
                <a:cs typeface="Calibri" panose="020F0502020204030204" pitchFamily="34" charset="0"/>
              </a:rPr>
              <a:t> application and underlying device characteristics</a:t>
            </a:r>
            <a:endParaRPr lang="en-US" sz="1600" b="1" dirty="0">
              <a:solidFill>
                <a:schemeClr val="accent4">
                  <a:lumMod val="75000"/>
                </a:scheme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dirty="0">
                <a:solidFill>
                  <a:srgbClr val="C09000"/>
                </a:solidFill>
                <a:latin typeface="Calibri" panose="020F0502020204030204" pitchFamily="34" charset="0"/>
                <a:cs typeface="Calibri" panose="020F0502020204030204" pitchFamily="34" charset="0"/>
              </a:rPr>
              <a:t>Easy </a:t>
            </a:r>
            <a:r>
              <a:rPr lang="en-GB" sz="1600" b="1" i="1" dirty="0">
                <a:solidFill>
                  <a:srgbClr val="C09000"/>
                </a:solidFill>
                <a:latin typeface="Calibri" panose="020F0502020204030204" pitchFamily="34" charset="0"/>
                <a:cs typeface="Calibri" panose="020F0502020204030204" pitchFamily="34" charset="0"/>
              </a:rPr>
              <a:t>extensibility </a:t>
            </a:r>
            <a:r>
              <a:rPr lang="en-GB" sz="1600" dirty="0">
                <a:latin typeface="Calibri" panose="020F0502020204030204" pitchFamily="34" charset="0"/>
                <a:cs typeface="Calibri" panose="020F0502020204030204" pitchFamily="34" charset="0"/>
              </a:rPr>
              <a:t>to incorporate a wide range of hybrid storage configurations</a:t>
            </a:r>
            <a:r>
              <a:rPr lang="en-US" sz="1600" dirty="0">
                <a:latin typeface="Calibri" panose="020F0502020204030204" pitchFamily="34" charset="0"/>
                <a:cs typeface="Calibri" panose="020F0502020204030204" pitchFamily="34" charset="0"/>
              </a:rPr>
              <a:t> </a:t>
            </a:r>
            <a:endParaRPr lang="en-US" sz="1600" dirty="0"/>
          </a:p>
          <a:p>
            <a:r>
              <a:rPr lang="en-US" sz="1600" dirty="0"/>
              <a:t>[CLICK] to this end we propose Sibyl, </a:t>
            </a:r>
            <a:r>
              <a:rPr lang="en-GB" sz="1800" dirty="0">
                <a:latin typeface="Calibri" panose="020F0502020204030204" pitchFamily="34" charset="0"/>
                <a:cs typeface="Calibri" panose="020F0502020204030204" pitchFamily="34" charset="0"/>
              </a:rPr>
              <a:t>an online reinforcement learning-based data placement in Hybrid storage systems  that:</a:t>
            </a:r>
            <a:endParaRPr lang="en-US" sz="1800" dirty="0">
              <a:latin typeface="Calibri" panose="020F0502020204030204" pitchFamily="34" charset="0"/>
              <a:cs typeface="Calibri" panose="020F0502020204030204" pitchFamily="34" charset="0"/>
            </a:endParaRPr>
          </a:p>
          <a:p>
            <a:pPr marL="536575" lvl="1" indent="-179388"/>
            <a:r>
              <a:rPr lang="en-US" sz="1600" dirty="0">
                <a:latin typeface="Calibri" panose="020F0502020204030204" pitchFamily="34" charset="0"/>
                <a:cs typeface="Calibri" panose="020F0502020204030204" pitchFamily="34" charset="0"/>
              </a:rPr>
              <a:t>Provides both </a:t>
            </a:r>
            <a:r>
              <a:rPr lang="en" sz="1600" b="1" dirty="0">
                <a:solidFill>
                  <a:srgbClr val="38761D"/>
                </a:solidFill>
                <a:latin typeface="Calibri" panose="020F0502020204030204" pitchFamily="34" charset="0"/>
                <a:cs typeface="Calibri" panose="020F0502020204030204" pitchFamily="34" charset="0"/>
              </a:rPr>
              <a:t>adaptivity </a:t>
            </a:r>
          </a:p>
          <a:p>
            <a:pPr marL="536575" lvl="1" indent="-179388"/>
            <a:r>
              <a:rPr lang="en" sz="1600" dirty="0">
                <a:latin typeface="Calibri" panose="020F0502020204030204" pitchFamily="34" charset="0"/>
                <a:cs typeface="Calibri" panose="020F0502020204030204" pitchFamily="34" charset="0"/>
              </a:rPr>
              <a:t>and </a:t>
            </a:r>
            <a:r>
              <a:rPr lang="en" sz="1600" b="1" dirty="0">
                <a:solidFill>
                  <a:srgbClr val="548234"/>
                </a:solidFill>
                <a:latin typeface="Calibri" panose="020F0502020204030204" pitchFamily="34" charset="0"/>
                <a:cs typeface="Calibri" panose="020F0502020204030204" pitchFamily="34" charset="0"/>
              </a:rPr>
              <a:t>easy </a:t>
            </a:r>
            <a:r>
              <a:rPr lang="en" sz="1600" b="1" dirty="0" err="1">
                <a:solidFill>
                  <a:srgbClr val="548234"/>
                </a:solidFill>
                <a:latin typeface="Calibri" panose="020F0502020204030204" pitchFamily="34" charset="0"/>
                <a:cs typeface="Calibri" panose="020F0502020204030204" pitchFamily="34" charset="0"/>
              </a:rPr>
              <a:t>extensiblity</a:t>
            </a:r>
            <a:endParaRPr lang="en" sz="1600" dirty="0">
              <a:latin typeface="Calibri" panose="020F0502020204030204" pitchFamily="34" charset="0"/>
              <a:cs typeface="Calibri" panose="020F0502020204030204" pitchFamily="34" charset="0"/>
            </a:endParaRPr>
          </a:p>
          <a:p>
            <a:pPr marL="536575" lvl="1" indent="-179388"/>
            <a:r>
              <a:rPr lang="en" sz="1600" dirty="0">
                <a:latin typeface="Calibri" panose="020F0502020204030204" pitchFamily="34" charset="0"/>
                <a:cs typeface="Calibri" panose="020F0502020204030204" pitchFamily="34" charset="0"/>
              </a:rPr>
              <a:t>and also Provides </a:t>
            </a:r>
            <a:r>
              <a:rPr lang="en" sz="1600" b="1" dirty="0">
                <a:solidFill>
                  <a:srgbClr val="548234"/>
                </a:solidFill>
                <a:latin typeface="Calibri" panose="020F0502020204030204" pitchFamily="34" charset="0"/>
                <a:cs typeface="Calibri" panose="020F0502020204030204" pitchFamily="34" charset="0"/>
              </a:rPr>
              <a:t>ease of design and implementation </a:t>
            </a:r>
            <a:r>
              <a:rPr lang="en" sz="1600" dirty="0">
                <a:latin typeface="Calibri" panose="020F0502020204030204" pitchFamily="34" charset="0"/>
                <a:cs typeface="Calibri" panose="020F0502020204030204" pitchFamily="34" charset="0"/>
              </a:rPr>
              <a:t>t</a:t>
            </a:r>
            <a:r>
              <a:rPr lang="en-GB" sz="1600" dirty="0">
                <a:latin typeface="Calibri" panose="020F0502020204030204" pitchFamily="34" charset="0"/>
                <a:cs typeface="Calibri" panose="020F0502020204030204" pitchFamily="34" charset="0"/>
              </a:rPr>
              <a:t>ha</a:t>
            </a:r>
            <a:r>
              <a:rPr lang="en" sz="1600" dirty="0">
                <a:latin typeface="Calibri" panose="020F0502020204030204" pitchFamily="34" charset="0"/>
                <a:cs typeface="Calibri" panose="020F0502020204030204" pitchFamily="34" charset="0"/>
              </a:rPr>
              <a:t>t requires only a small computation over</a:t>
            </a:r>
            <a:r>
              <a:rPr lang="en-GB" sz="1600" dirty="0">
                <a:latin typeface="Calibri" panose="020F0502020204030204" pitchFamily="34" charset="0"/>
                <a:cs typeface="Calibri" panose="020F0502020204030204" pitchFamily="34" charset="0"/>
              </a:rPr>
              <a:t>he</a:t>
            </a:r>
            <a:r>
              <a:rPr lang="en" sz="1600" dirty="0">
                <a:latin typeface="Calibri" panose="020F0502020204030204" pitchFamily="34" charset="0"/>
                <a:cs typeface="Calibri" panose="020F0502020204030204" pitchFamily="34" charset="0"/>
              </a:rPr>
              <a:t>ad                                          </a:t>
            </a:r>
            <a:endParaRPr lang="en-US" sz="2200" b="1" dirty="0">
              <a:solidFill>
                <a:srgbClr val="7030A0"/>
              </a:solidFill>
              <a:latin typeface="Calibri" panose="020F0502020204030204" pitchFamily="34" charset="0"/>
              <a:cs typeface="Calibri" panose="020F0502020204030204" pitchFamily="34" charset="0"/>
            </a:endParaRPr>
          </a:p>
          <a:p>
            <a:endParaRPr lang="en-US" sz="1600" dirty="0"/>
          </a:p>
          <a:p>
            <a:r>
              <a:rPr lang="en-US" sz="1600" dirty="0"/>
              <a:t>[CLICK] We extensively evaluate Sibyl on real systems using a wide range of workloads</a:t>
            </a:r>
          </a:p>
          <a:p>
            <a:r>
              <a:rPr lang="en-US" sz="1600" dirty="0"/>
              <a:t>We show that Sibyl outperforms prior state-of-the-art data placement </a:t>
            </a:r>
            <a:r>
              <a:rPr lang="en-US" sz="1600" dirty="0" err="1"/>
              <a:t>policeis</a:t>
            </a:r>
            <a:r>
              <a:rPr lang="en-US" sz="1600" dirty="0"/>
              <a:t> by 21.6% in dual-hybrid storage system and </a:t>
            </a:r>
            <a:r>
              <a:rPr lang="en-US" sz="1600" dirty="0" err="1"/>
              <a:t>upto</a:t>
            </a:r>
            <a:r>
              <a:rPr lang="en-US" sz="1600" dirty="0"/>
              <a:t> 48.2% on trihybrid system</a:t>
            </a:r>
          </a:p>
          <a:p>
            <a:endParaRPr lang="en-US" sz="1600" dirty="0"/>
          </a:p>
          <a:p>
            <a:r>
              <a:rPr lang="en-US" sz="1600" dirty="0"/>
              <a:t>Sibyl achieves 80% of the performance of an oracle policy that has a complete knowledge of future access patterns while incurring a very modest storage overhead of only 124.4 KiB</a:t>
            </a:r>
          </a:p>
          <a:p>
            <a:endParaRPr lang="en-US" sz="1600" dirty="0"/>
          </a:p>
          <a:p>
            <a:r>
              <a:rPr lang="en-US" sz="1600" dirty="0"/>
              <a:t>The code will be </a:t>
            </a:r>
            <a:r>
              <a:rPr lang="en-US" sz="1600" dirty="0" err="1"/>
              <a:t>opensourced</a:t>
            </a:r>
            <a:r>
              <a:rPr lang="en-US" sz="1600" dirty="0"/>
              <a:t> on our GitHub repository.</a:t>
            </a:r>
          </a:p>
          <a:p>
            <a:r>
              <a:rPr lang="en-US" sz="1600" dirty="0"/>
              <a:t>https://</a:t>
            </a:r>
            <a:r>
              <a:rPr lang="en-US" sz="1600" dirty="0" err="1"/>
              <a:t>github.com</a:t>
            </a:r>
            <a:r>
              <a:rPr lang="en-US" sz="1600" dirty="0"/>
              <a:t>/CMU-SAFARI/Sibyl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909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outline of my talk.</a:t>
            </a:r>
          </a:p>
          <a:p>
            <a:endParaRPr lang="en-US" dirty="0"/>
          </a:p>
          <a:p>
            <a:r>
              <a:rPr lang="en-US" dirty="0"/>
              <a:t>First, I am going to start by discussing key shortcomings of prior data placement techniques.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545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some basics on hybrid storage systems. [CLICK] OVER here we show a typical HSS consisting of a fast-yet-small storage device and a slow-yet-large storage device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[CLICK]The address space is divided into a number of logical pages (e.g. 4kib), which are assigned to an application.</a:t>
            </a:r>
          </a:p>
          <a:p>
            <a:endParaRPr lang="en-CH" dirty="0"/>
          </a:p>
          <a:p>
            <a:r>
              <a:rPr lang="en-GB" dirty="0"/>
              <a:t>[CLICK] The storage management layer in the OS orchestrates host I/O requests across heterogeneous devices, </a:t>
            </a:r>
          </a:p>
          <a:p>
            <a:endParaRPr lang="en-GB" dirty="0"/>
          </a:p>
          <a:p>
            <a:r>
              <a:rPr lang="en-GB" dirty="0"/>
              <a:t>[CLICK] the storage management layer also  manages data migration between the storage devices in an </a:t>
            </a:r>
            <a:r>
              <a:rPr lang="en-GB" sz="1200" dirty="0">
                <a:latin typeface="Calibri" panose="020F0502020204030204" pitchFamily="34" charset="0"/>
                <a:cs typeface="Calibri" panose="020F0502020204030204" pitchFamily="34" charset="0"/>
              </a:rPr>
              <a:t>Hybrid storage systems </a:t>
            </a:r>
            <a:r>
              <a:rPr lang="en-GB" dirty="0"/>
              <a:t>. Eviction usually moves infrequently access data </a:t>
            </a:r>
            <a:r>
              <a:rPr lang="en-GB" dirty="0" err="1"/>
              <a:t>fom</a:t>
            </a:r>
            <a:r>
              <a:rPr lang="en-GB" dirty="0"/>
              <a:t> the fast storage to the slow storage  or when the fast storage device is full. </a:t>
            </a:r>
          </a:p>
          <a:p>
            <a:r>
              <a:rPr lang="en-GB" dirty="0"/>
              <a:t>When data currently stored in the slow storage device is moved to the fast storage device, it is called promotion. Promotion is usually performed when a page in the slow storage device is accessed frequently.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A desirable policy has to effectively utilize the low latency characteristics of the fast device while making optimal use of its small capacity and should provide easy extensibility to a wide range of workloads and </a:t>
            </a:r>
            <a:r>
              <a:rPr lang="en-GB" sz="1200" dirty="0">
                <a:latin typeface="Calibri" panose="020F0502020204030204" pitchFamily="34" charset="0"/>
                <a:cs typeface="Calibri" panose="020F0502020204030204" pitchFamily="34" charset="0"/>
              </a:rPr>
              <a:t>Hybrid storage systems </a:t>
            </a:r>
            <a:r>
              <a:rPr lang="en-GB" dirty="0"/>
              <a:t> configurations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309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Therefore the performance of a hybrid storage system highly depends on the ability of the storage management layer to effectively manage diverse </a:t>
            </a:r>
            <a:r>
              <a:rPr lang="en-GB" dirty="0" err="1"/>
              <a:t>deviaces</a:t>
            </a:r>
            <a:r>
              <a:rPr lang="en-GB" dirty="0"/>
              <a:t> and workloads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0021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 two key shortcomings in prior data placement techniques that significantly limits their performance improvement</a:t>
            </a:r>
          </a:p>
          <a:p>
            <a:endParaRPr lang="en-US" dirty="0"/>
          </a:p>
          <a:p>
            <a:r>
              <a:rPr lang="en-US" dirty="0"/>
              <a:t>[CLICK] First, lack of </a:t>
            </a:r>
            <a:r>
              <a:rPr lang="en-US" sz="1200" b="1" dirty="0">
                <a:solidFill>
                  <a:srgbClr val="FFFF00"/>
                </a:solidFill>
                <a:latin typeface="Calibri" panose="020F0502020204030204" pitchFamily="34" charset="0"/>
                <a:cs typeface="Calibri" panose="020F0502020204030204" pitchFamily="34" charset="0"/>
              </a:rPr>
              <a:t>adaptivity </a:t>
            </a:r>
            <a:r>
              <a:rPr lang="en-US" dirty="0"/>
              <a:t> to both workload changes and</a:t>
            </a:r>
          </a:p>
          <a:p>
            <a:r>
              <a:rPr lang="en-US" dirty="0"/>
              <a:t>CLICK] </a:t>
            </a:r>
            <a:r>
              <a:rPr lang="en-US" sz="1200" b="1" dirty="0">
                <a:solidFill>
                  <a:srgbClr val="FFFF00"/>
                </a:solidFill>
                <a:latin typeface="Calibri" panose="020F0502020204030204" pitchFamily="34" charset="0"/>
                <a:cs typeface="Calibri" panose="020F0502020204030204" pitchFamily="34" charset="0"/>
              </a:rPr>
              <a:t>changes in device types and configurations</a:t>
            </a:r>
          </a:p>
          <a:p>
            <a:endParaRPr lang="en-US" dirty="0"/>
          </a:p>
          <a:p>
            <a:r>
              <a:rPr lang="en-US" dirty="0"/>
              <a:t>[CLICK] Second, Lack of extensibility: to more devices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closer look at each of these shortcomings.</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20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Architects have primarily relied on two key techniques to reduce latency of such loads:</a:t>
            </a:r>
          </a:p>
          <a:p>
            <a:r>
              <a:rPr lang="en-US" dirty="0"/>
              <a:t>[CLICK] By employing sophisticated data prefetchers</a:t>
            </a:r>
          </a:p>
          <a:p>
            <a:r>
              <a:rPr lang="en-US" dirty="0"/>
              <a:t>[CLICK] And Increasing size of the on-chip cache hierarchy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5723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lower the request latency the better</a:t>
            </a:r>
          </a:p>
          <a:p>
            <a:endParaRPr lang="en-GB" dirty="0"/>
          </a:p>
          <a:p>
            <a:r>
              <a:rPr lang="en-GB" dirty="0"/>
              <a:t>We observe that all baselines provide reasonable performance under specific workloads [CLICK] while for other they show way lower performance than oracle. [CLICK]</a:t>
            </a:r>
          </a:p>
          <a:p>
            <a:r>
              <a:rPr lang="en-GB" dirty="0"/>
              <a:t>[CLICK] on </a:t>
            </a:r>
            <a:r>
              <a:rPr lang="en-GB" dirty="0" err="1"/>
              <a:t>avg</a:t>
            </a:r>
            <a:r>
              <a:rPr lang="en-GB" dirty="0"/>
              <a:t> we observe a performance loss for some policies by 41.1% compared to oracle</a:t>
            </a:r>
          </a:p>
          <a:p>
            <a:endParaRPr lang="en-GB" dirty="0"/>
          </a:p>
          <a:p>
            <a:endParaRPr lang="en-GB" dirty="0"/>
          </a:p>
          <a:p>
            <a:pPr algn="ctr">
              <a:buClr>
                <a:srgbClr val="000000"/>
              </a:buClr>
            </a:pPr>
            <a:r>
              <a:rPr lang="en-GB" sz="1200" kern="0" dirty="0">
                <a:solidFill>
                  <a:schemeClr val="tx1"/>
                </a:solidFill>
                <a:ea typeface="Calibri"/>
                <a:cs typeface="Calibri"/>
                <a:sym typeface="Calibri"/>
              </a:rPr>
              <a:t>We conclude, considering only </a:t>
            </a:r>
            <a:r>
              <a:rPr lang="en-GB" sz="1200" b="1" kern="0" dirty="0">
                <a:solidFill>
                  <a:srgbClr val="C00000"/>
                </a:solidFill>
                <a:ea typeface="Calibri"/>
                <a:cs typeface="Calibri"/>
                <a:sym typeface="Calibri"/>
              </a:rPr>
              <a:t>a limited number of workload characteristics </a:t>
            </a:r>
            <a:r>
              <a:rPr lang="en-GB" sz="1200" kern="0" dirty="0">
                <a:solidFill>
                  <a:schemeClr val="tx1"/>
                </a:solidFill>
                <a:ea typeface="Calibri"/>
                <a:cs typeface="Calibri"/>
                <a:sym typeface="Calibri"/>
              </a:rPr>
              <a:t>leads to </a:t>
            </a:r>
          </a:p>
          <a:p>
            <a:pPr algn="ctr">
              <a:buClr>
                <a:srgbClr val="000000"/>
              </a:buClr>
            </a:pPr>
            <a:r>
              <a:rPr lang="en-GB" sz="1200" kern="0" dirty="0">
                <a:solidFill>
                  <a:schemeClr val="tx1"/>
                </a:solidFill>
                <a:ea typeface="Calibri"/>
                <a:cs typeface="Calibri"/>
                <a:sym typeface="Calibri"/>
              </a:rPr>
              <a:t>a significant performance gap</a:t>
            </a:r>
            <a:endParaRPr lang="en-GB" sz="800" kern="0" dirty="0">
              <a:solidFill>
                <a:schemeClr val="tx1"/>
              </a:solidFill>
              <a:latin typeface="Arial"/>
              <a:cs typeface="Arial"/>
              <a:sym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449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dirty="0" err="1"/>
              <a:t>obseve</a:t>
            </a:r>
            <a:r>
              <a:rPr lang="en-US" dirty="0"/>
              <a:t> that performance of some workloads is even worse than slow-only policy that places everything in the slow storage [CLICK] while in another hybrid storage configuration these workloads perform better than slow only[CLICK] [CLICK] </a:t>
            </a:r>
          </a:p>
          <a:p>
            <a:endParaRPr lang="en-US" dirty="0"/>
          </a:p>
          <a:p>
            <a:endParaRPr lang="en-US" dirty="0"/>
          </a:p>
          <a:p>
            <a:endParaRPr lang="en-US" dirty="0"/>
          </a:p>
          <a:p>
            <a:r>
              <a:rPr lang="en-GB" dirty="0"/>
              <a:t>Therefore, we conclude that the high diversity in device characteristics makes it very difficult for a system architect to design a generic data-placement technique that is suitable for all </a:t>
            </a:r>
            <a:r>
              <a:rPr lang="en-GB" sz="1200" dirty="0">
                <a:latin typeface="Calibri" panose="020F0502020204030204" pitchFamily="34" charset="0"/>
                <a:cs typeface="Calibri" panose="020F0502020204030204" pitchFamily="34" charset="0"/>
              </a:rPr>
              <a:t>Hybrid storage systems </a:t>
            </a:r>
            <a:r>
              <a:rPr lang="en-GB" dirty="0"/>
              <a:t> configurations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584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key shortcoming is that, most of the prior techniques are </a:t>
            </a:r>
          </a:p>
          <a:p>
            <a:r>
              <a:rPr lang="en-US" dirty="0"/>
              <a:t>[CLICK] rigid </a:t>
            </a:r>
            <a:r>
              <a:rPr lang="en-US" sz="1200" dirty="0">
                <a:latin typeface="Calibri" panose="020F0502020204030204" pitchFamily="34" charset="0"/>
                <a:cs typeface="Calibri" panose="020F0502020204030204" pitchFamily="34" charset="0"/>
              </a:rPr>
              <a:t>that require significant effort to accommodate more than two devices</a:t>
            </a:r>
            <a:endParaRPr lang="en-US" dirty="0"/>
          </a:p>
          <a:p>
            <a:endParaRPr lang="en-US" dirty="0"/>
          </a:p>
          <a:p>
            <a:r>
              <a:rPr lang="en-US" dirty="0"/>
              <a:t>if we extend from dual hybrid </a:t>
            </a:r>
            <a:r>
              <a:rPr lang="en-US" dirty="0" err="1"/>
              <a:t>stroage</a:t>
            </a:r>
            <a:r>
              <a:rPr lang="en-US" dirty="0"/>
              <a:t> configuration from dual </a:t>
            </a:r>
            <a:r>
              <a:rPr lang="en-US" dirty="0" err="1"/>
              <a:t>hyrbid</a:t>
            </a:r>
            <a:r>
              <a:rPr lang="en-US" dirty="0"/>
              <a:t> to a tri-hybrid configuration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5371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GB" dirty="0"/>
              <a:t> [click] design a new data policy to exploit the new device to eviction and </a:t>
            </a:r>
            <a:r>
              <a:rPr lang="en-GB" dirty="0" err="1"/>
              <a:t>promotino</a:t>
            </a:r>
            <a:r>
              <a:rPr lang="en-GB" dirty="0"/>
              <a:t> from the new storage and update heuristic values as </a:t>
            </a:r>
            <a:r>
              <a:rPr lang="en-GB" dirty="0" err="1"/>
              <a:t>wel</a:t>
            </a:r>
            <a:r>
              <a:rPr lang="en-GB" dirty="0"/>
              <a:t>. </a:t>
            </a:r>
            <a:r>
              <a:rPr lang="en-US" dirty="0"/>
              <a:t>[CLICK]</a:t>
            </a:r>
            <a:endParaRPr lang="en-GB" dirty="0"/>
          </a:p>
          <a:p>
            <a:endParaRPr lang="en-GB" dirty="0"/>
          </a:p>
          <a:p>
            <a:r>
              <a:rPr lang="en-GB" dirty="0"/>
              <a:t>Therefore system architects need to put significant effort into extending prior data placement techniques to accommodate more than two devices [CLICK]</a:t>
            </a:r>
            <a:r>
              <a:rPr lang="en-US" dirty="0"/>
              <a:t> This wastes precious design time and human resource.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0559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goal in this work is to design a </a:t>
            </a:r>
            <a:r>
              <a:rPr lang="en" sz="1200" b="1" kern="0" dirty="0">
                <a:solidFill>
                  <a:srgbClr val="000CFF"/>
                </a:solidFill>
                <a:ea typeface="Calibri"/>
                <a:cs typeface="Calibri"/>
                <a:sym typeface="Calibri"/>
              </a:rPr>
              <a:t>data-placement</a:t>
            </a:r>
            <a:r>
              <a:rPr lang="en-US" dirty="0"/>
              <a:t> mechanism that can provide </a:t>
            </a:r>
          </a:p>
          <a:p>
            <a:endParaRPr lang="en-US" dirty="0"/>
          </a:p>
          <a:p>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C09000"/>
                </a:solidFill>
                <a:latin typeface="Calibri" panose="020F0502020204030204" pitchFamily="34" charset="0"/>
                <a:cs typeface="Calibri" panose="020F0502020204030204" pitchFamily="34" charset="0"/>
              </a:rPr>
              <a:t>Adaptivity</a:t>
            </a:r>
            <a:r>
              <a:rPr lang="en-US" sz="1200" dirty="0">
                <a:latin typeface="Calibri" panose="020F0502020204030204" pitchFamily="34" charset="0"/>
                <a:cs typeface="Calibri" panose="020F0502020204030204" pitchFamily="34" charset="0"/>
              </a:rPr>
              <a:t>, by </a:t>
            </a:r>
            <a:r>
              <a:rPr lang="en-GB" sz="1200" b="1" dirty="0">
                <a:solidFill>
                  <a:srgbClr val="BF9000"/>
                </a:solidFill>
                <a:latin typeface="Calibri" panose="020F0502020204030204" pitchFamily="34" charset="0"/>
                <a:cs typeface="Calibri" panose="020F0502020204030204" pitchFamily="34" charset="0"/>
              </a:rPr>
              <a:t>continuously learning and adapting </a:t>
            </a:r>
            <a:r>
              <a:rPr lang="en-GB" sz="1200" dirty="0">
                <a:latin typeface="Calibri" panose="020F0502020204030204" pitchFamily="34" charset="0"/>
                <a:cs typeface="Calibri" panose="020F0502020204030204" pitchFamily="34" charset="0"/>
              </a:rPr>
              <a:t>to the</a:t>
            </a:r>
            <a:r>
              <a:rPr lang="en-GB" sz="1200" b="1" dirty="0">
                <a:solidFill>
                  <a:srgbClr val="BF9000"/>
                </a:solidFill>
                <a:latin typeface="Calibri" panose="020F0502020204030204" pitchFamily="34" charset="0"/>
                <a:cs typeface="Calibri" panose="020F0502020204030204" pitchFamily="34" charset="0"/>
              </a:rPr>
              <a:t> application and underlying device characteristics</a:t>
            </a:r>
            <a:endParaRPr lang="en-US" sz="800" dirty="0">
              <a:solidFill>
                <a:schemeClr val="tx1"/>
              </a:solidFil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C09000"/>
                </a:solidFill>
                <a:latin typeface="Calibri" panose="020F0502020204030204" pitchFamily="34" charset="0"/>
                <a:cs typeface="Calibri" panose="020F0502020204030204" pitchFamily="34" charset="0"/>
              </a:rPr>
              <a:t>Easy </a:t>
            </a:r>
            <a:r>
              <a:rPr lang="en-GB" sz="1200" b="1" i="1" dirty="0">
                <a:solidFill>
                  <a:srgbClr val="C09000"/>
                </a:solidFill>
                <a:latin typeface="Calibri" panose="020F0502020204030204" pitchFamily="34" charset="0"/>
                <a:cs typeface="Calibri" panose="020F0502020204030204" pitchFamily="34" charset="0"/>
              </a:rPr>
              <a:t>extensibility </a:t>
            </a:r>
            <a:r>
              <a:rPr lang="en-GB" sz="1200" dirty="0">
                <a:latin typeface="Calibri" panose="020F0502020204030204" pitchFamily="34" charset="0"/>
                <a:cs typeface="Calibri" panose="020F0502020204030204" pitchFamily="34" charset="0"/>
              </a:rPr>
              <a:t>to incorporate a wide range of hybrid storage configurations.</a:t>
            </a:r>
            <a:endParaRPr lang="en-US"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8358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To this end, we propose Sibyl</a:t>
            </a:r>
          </a:p>
          <a:p>
            <a:r>
              <a:rPr lang="en-GB" dirty="0"/>
              <a:t>W</a:t>
            </a:r>
            <a:r>
              <a:rPr lang="en-CH" dirty="0"/>
              <a:t>hich formulates data placement in hybrid…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8726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into the formulation of </a:t>
            </a:r>
            <a:r>
              <a:rPr lang="en-US" dirty="0" err="1"/>
              <a:t>dataplacement</a:t>
            </a:r>
            <a:r>
              <a:rPr lang="en-US" dirty="0"/>
              <a:t> as a reinforcement learning problem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4430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 me briefly describe the basics of reinforcement learning.</a:t>
            </a:r>
          </a:p>
          <a:p>
            <a:r>
              <a:rPr lang="en-US" dirty="0"/>
              <a:t>   </a:t>
            </a:r>
          </a:p>
          <a:p>
            <a:r>
              <a:rPr lang="en-US" dirty="0"/>
              <a:t>A RL system contains two components: [CLICK] the agent and the environment.</a:t>
            </a:r>
          </a:p>
          <a:p>
            <a:endParaRPr lang="en-US" dirty="0"/>
          </a:p>
          <a:p>
            <a:r>
              <a:rPr lang="en-US" dirty="0"/>
              <a:t>The agent observes the state of the environment in every timestep [CLICK], takes an action based on the state [CLICK], and receives a reward for that action [CLICK].</a:t>
            </a:r>
          </a:p>
          <a:p>
            <a:endParaRPr lang="en-US" dirty="0"/>
          </a:p>
          <a:p>
            <a:pPr marL="0" indent="0" algn="ctr">
              <a:buNone/>
            </a:pPr>
            <a:r>
              <a:rPr lang="en-US" dirty="0"/>
              <a:t>[CLICK] </a:t>
            </a:r>
            <a:r>
              <a:rPr lang="en-US" dirty="0">
                <a:latin typeface="Calibri" panose="020F0502020204030204" pitchFamily="34" charset="0"/>
                <a:cs typeface="Calibri" panose="020F0502020204030204" pitchFamily="34" charset="0"/>
              </a:rPr>
              <a:t>Agent’s goal is to find a policy where agent’s action in a given state leads to maximum reward</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521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Sibyl, we formulate data-placement as a reinforcement learning problem.</a:t>
            </a:r>
          </a:p>
          <a:p>
            <a:endParaRPr lang="en-US" dirty="0"/>
          </a:p>
          <a:p>
            <a:r>
              <a:rPr lang="en-US" dirty="0"/>
              <a:t>[CLICK] Sibyl acts as the agent, while [CLICK] the hybrid storage subsystem acts as the environment.</a:t>
            </a:r>
          </a:p>
          <a:p>
            <a:r>
              <a:rPr lang="en-US" dirty="0"/>
              <a:t>[CLICK] Sibyl observes workload and system features from every storage request and use it as a state information to take a data placement action [CLICK]</a:t>
            </a:r>
          </a:p>
          <a:p>
            <a:endParaRPr lang="en-US" dirty="0"/>
          </a:p>
          <a:p>
            <a:r>
              <a:rPr lang="en-US" dirty="0"/>
              <a:t>[CLICK] For every data placement action, Sibyl receives a numerical reward that evaluates the effectiveness of the data placement decision</a:t>
            </a:r>
          </a:p>
          <a:p>
            <a:endParaRPr lang="en-US" dirty="0"/>
          </a:p>
          <a:p>
            <a:r>
              <a:rPr lang="en-US" dirty="0"/>
              <a:t>Now we will concretely define the state, action, and the reward for Sibyl.</a:t>
            </a:r>
          </a:p>
          <a:p>
            <a:endParaRPr lang="en-US" dirty="0"/>
          </a:p>
          <a:p>
            <a:endParaRPr lang="en-US" baseline="-250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7949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[CLICK] For  the state, we use limited number of state features after performing feature selection to:</a:t>
            </a:r>
          </a:p>
          <a:p>
            <a:r>
              <a:rPr lang="en-US" dirty="0"/>
              <a:t>reduce implementation overhead</a:t>
            </a:r>
          </a:p>
          <a:p>
            <a:r>
              <a:rPr lang="en-US" dirty="0"/>
              <a:t>[CLICK] and we observe RL agent's </a:t>
            </a:r>
            <a:r>
              <a:rPr lang="en-US" dirty="0" err="1"/>
              <a:t>perfromance</a:t>
            </a:r>
            <a:r>
              <a:rPr lang="en-US" dirty="0"/>
              <a:t> is more sensitive to the reward than state features. So adding many feature does not help </a:t>
            </a:r>
          </a:p>
          <a:p>
            <a:endParaRPr lang="en-US" dirty="0"/>
          </a:p>
          <a:p>
            <a:r>
              <a:rPr lang="en-US" dirty="0"/>
              <a:t>[CLICK] We define the state as a 6-dimensional vector of program features.</a:t>
            </a:r>
          </a:p>
          <a:p>
            <a:endParaRPr lang="en-US" dirty="0"/>
          </a:p>
          <a:p>
            <a:r>
              <a:rPr lang="en-US" dirty="0"/>
              <a:t>[CLICK] Some examples are the size of the incoming request the type of request </a:t>
            </a:r>
            <a:r>
              <a:rPr lang="en-US" dirty="0" err="1"/>
              <a:t>etc</a:t>
            </a:r>
            <a:endParaRPr lang="en-US" dirty="0"/>
          </a:p>
          <a:p>
            <a:endParaRPr lang="en-US" dirty="0"/>
          </a:p>
          <a:p>
            <a:r>
              <a:rPr lang="en-US" dirty="0"/>
              <a:t>[click] we also quantize the state representation into bins to reduce the storage overhead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34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show that prior prefetchers successfully prefetch a significant fraction of the off-chip load requests.</a:t>
            </a:r>
          </a:p>
          <a:p>
            <a:r>
              <a:rPr lang="en-US" dirty="0"/>
              <a:t>[CLICK] However, nearly 50% of the off-chip loads in a system without any prefetcher are still going off-chip even in presence of a state-of-the-art prefetcher</a:t>
            </a:r>
          </a:p>
          <a:p>
            <a:r>
              <a:rPr lang="en-US" dirty="0"/>
              <a:t>[CLICK] And 70% of these off-chip loads even block the ROB.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5286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reward defines the objective of Sibyl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Though Sibyl can learn from any …, in this paper we formulate the reward as a function of the request latency</a:t>
            </a:r>
          </a:p>
          <a:p>
            <a:endParaRPr lang="en-US" dirty="0"/>
          </a:p>
          <a:p>
            <a:endParaRPr lang="en-US" dirty="0"/>
          </a:p>
          <a:p>
            <a:r>
              <a:rPr lang="en-US" dirty="0"/>
              <a:t>[CLICK] A reward encapsulates three metrics: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5289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define the action as the selection of a storage device to place the current page. </a:t>
            </a:r>
          </a:p>
          <a:p>
            <a:endParaRPr lang="en-US" dirty="0"/>
          </a:p>
          <a:p>
            <a:r>
              <a:rPr lang="en-US" dirty="0"/>
              <a:t>[CLICK] Such an action allows easy </a:t>
            </a:r>
            <a:r>
              <a:rPr lang="en-US" dirty="0" err="1"/>
              <a:t>extensiblity</a:t>
            </a:r>
            <a:r>
              <a:rPr lang="en-US" dirty="0"/>
              <a:t> to any number of storage devices</a:t>
            </a:r>
          </a:p>
          <a:p>
            <a:endParaRPr lang="en-US" dirty="0"/>
          </a:p>
          <a:p>
            <a:r>
              <a:rPr lang="en-US" dirty="0"/>
              <a:t>[CLICK] it makes </a:t>
            </a:r>
            <a:r>
              <a:rPr lang="en-US" dirty="0" err="1"/>
              <a:t>SIbyl</a:t>
            </a:r>
            <a:r>
              <a:rPr lang="en-US" dirty="0"/>
              <a:t> learn to proactively </a:t>
            </a:r>
            <a:r>
              <a:rPr lang="en-US" dirty="0" err="1"/>
              <a:t>evit</a:t>
            </a:r>
            <a:r>
              <a:rPr lang="en-US" dirty="0"/>
              <a:t> or promote a page from the storage device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958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provide a brief overview and design of Sibyl.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327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 we discuss the execution model for Sibyl. We implement sibyl in the the host OS. [CLICK] Where for every storage request Sibyl uses an RL decision thread to make [CLICK] data </a:t>
            </a:r>
            <a:r>
              <a:rPr lang="en-GB" dirty="0" err="1"/>
              <a:t>placemnet</a:t>
            </a:r>
            <a:r>
              <a:rPr lang="en-GB" dirty="0"/>
              <a:t>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Sibyl uses another thread, [CLICK] called the RL training thread that works in the background. It keeps collecting information about Sibyl's state, action and reward, which uses this information to train a data placement policy. [CLICK] periodically we replace the RL decision thread policy with RL training thread policy.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Our two-threaded implementation runs ASYNCHROUNOUS AND avoids that the training in RL training thread interrupts or delays data placement decisions for incoming requests. </a:t>
            </a:r>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1276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will go into the implementation of each thread</a:t>
            </a:r>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0628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we discuss the RL decision thread, where Sibyl decides the data placement  of the current storage request while collecting information about its decisions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506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every new storage request to the </a:t>
            </a:r>
            <a:r>
              <a:rPr lang="en-GB" sz="1200" dirty="0">
                <a:latin typeface="Calibri" panose="020F0502020204030204" pitchFamily="34" charset="0"/>
                <a:cs typeface="Calibri" panose="020F0502020204030204" pitchFamily="34" charset="0"/>
              </a:rPr>
              <a:t>Hybrid storage systems </a:t>
            </a:r>
            <a:r>
              <a:rPr lang="en-GB" dirty="0"/>
              <a:t>, Sibyl uses the state information  to make a data placement action.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821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inference network predicts the expected benefits of each action for a given state.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Sibyl policy selects the action with the highest expected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or, a random action for exploration of the </a:t>
            </a:r>
            <a:r>
              <a:rPr lang="en-GB" sz="1200" dirty="0">
                <a:latin typeface="Calibri" panose="020F0502020204030204" pitchFamily="34" charset="0"/>
                <a:cs typeface="Calibri" panose="020F0502020204030204" pitchFamily="34" charset="0"/>
              </a:rPr>
              <a:t>Hybrid storage systems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5851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making data placement decision, Sibyl collects information about the state, action, </a:t>
            </a:r>
            <a:r>
              <a:rPr lang="en-GB"/>
              <a:t>and reward</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0699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an experience buffer, which in used in RL Training thread</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769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if we focus on the off-chip loads that are still going to the main memory even in presence of a state-of-the-art prefetcher,</a:t>
            </a:r>
          </a:p>
          <a:p>
            <a:r>
              <a:rPr lang="en-US" dirty="0"/>
              <a:t>We observe that the on-chip cache access latency…</a:t>
            </a:r>
          </a:p>
          <a:p>
            <a:r>
              <a:rPr lang="en-US" dirty="0"/>
              <a:t>[CLICK] We show that nearly 40% of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3601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RL training thread, Sibyl uses the collected experiences to update its decision making policy online by training a neural network. </a:t>
            </a:r>
          </a:p>
          <a:p>
            <a:endParaRPr lang="en-GB" dirty="0"/>
          </a:p>
          <a:p>
            <a:r>
              <a:rPr lang="en-GB" dirty="0"/>
              <a:t>Sibyl continuously learns from its past decisions and their impact.</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246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enable the parallel execution of the two threads, we duplicate the neural network that is used to make data placement decisions, so the inference network does not have a separate training steps and only uses the weights of the training network, which we periodically update.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1313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present our key results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6816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[CLICK] We perfrom real system evaluation for both dual-hybrid and tri-hybrid systems</a:t>
            </a:r>
          </a:p>
          <a:p>
            <a:r>
              <a:rPr lang="en-CH" dirty="0"/>
              <a:t>[CLICK] over here we show our evaluation setup that consists of multi different devices </a:t>
            </a:r>
          </a:p>
          <a:p>
            <a:endParaRPr lang="en-CH" dirty="0"/>
          </a:p>
          <a:p>
            <a:r>
              <a:rPr lang="en-CH" dirty="0"/>
              <a:t>[CLICK] We implement sibyl in the storage management layer of AMD Ryzen 7 2700G CPU</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02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First we </a:t>
            </a:r>
            <a:r>
              <a:rPr lang="en-GB" sz="1200" kern="1200" dirty="0" err="1">
                <a:solidFill>
                  <a:schemeClr val="tx1"/>
                </a:solidFill>
                <a:effectLst/>
                <a:latin typeface="+mn-lt"/>
                <a:ea typeface="+mn-ea"/>
                <a:cs typeface="+mn-cs"/>
              </a:rPr>
              <a:t>evalutate</a:t>
            </a:r>
            <a:r>
              <a:rPr lang="en-GB" sz="1200" kern="1200" dirty="0">
                <a:solidFill>
                  <a:schemeClr val="tx1"/>
                </a:solidFill>
                <a:effectLst/>
                <a:latin typeface="+mn-lt"/>
                <a:ea typeface="+mn-ea"/>
                <a:cs typeface="+mn-cs"/>
              </a:rPr>
              <a:t> a cost-oriented hybrid storage configuration in which we use </a:t>
            </a:r>
          </a:p>
          <a:p>
            <a:r>
              <a:rPr lang="en-GB" sz="1200" kern="1200" dirty="0">
                <a:solidFill>
                  <a:schemeClr val="tx1"/>
                </a:solidFill>
                <a:effectLst/>
                <a:latin typeface="+mn-lt"/>
                <a:ea typeface="+mn-ea"/>
                <a:cs typeface="+mn-cs"/>
              </a:rPr>
              <a:t>[CLICK]a high end </a:t>
            </a:r>
            <a:r>
              <a:rPr lang="en-GB" sz="1200" kern="1200" dirty="0" err="1">
                <a:solidFill>
                  <a:schemeClr val="tx1"/>
                </a:solidFill>
                <a:effectLst/>
                <a:latin typeface="+mn-lt"/>
                <a:ea typeface="+mn-ea"/>
                <a:cs typeface="+mn-cs"/>
              </a:rPr>
              <a:t>ssd</a:t>
            </a:r>
            <a:r>
              <a:rPr lang="en-GB" sz="1200" kern="1200" dirty="0">
                <a:solidFill>
                  <a:schemeClr val="tx1"/>
                </a:solidFill>
                <a:effectLst/>
                <a:latin typeface="+mn-lt"/>
                <a:ea typeface="+mn-ea"/>
                <a:cs typeface="+mn-cs"/>
              </a:rPr>
              <a:t> with a low-end hard disk drive where the latency difference between the two devices is quite large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 Performance oriented hybrid storage configuration we </a:t>
            </a:r>
          </a:p>
          <a:p>
            <a:r>
              <a:rPr lang="en-GB" sz="1200" kern="1200" dirty="0">
                <a:solidFill>
                  <a:schemeClr val="tx1"/>
                </a:solidFill>
                <a:effectLst/>
                <a:latin typeface="+mn-lt"/>
                <a:ea typeface="+mn-ea"/>
                <a:cs typeface="+mn-cs"/>
              </a:rPr>
              <a:t>[CLICK]use a high end </a:t>
            </a:r>
            <a:r>
              <a:rPr lang="en-GB" sz="1200" kern="1200" dirty="0" err="1">
                <a:solidFill>
                  <a:schemeClr val="tx1"/>
                </a:solidFill>
                <a:effectLst/>
                <a:latin typeface="+mn-lt"/>
                <a:ea typeface="+mn-ea"/>
                <a:cs typeface="+mn-cs"/>
              </a:rPr>
              <a:t>ssd</a:t>
            </a:r>
            <a:r>
              <a:rPr lang="en-GB" sz="1200" kern="1200" dirty="0">
                <a:solidFill>
                  <a:schemeClr val="tx1"/>
                </a:solidFill>
                <a:effectLst/>
                <a:latin typeface="+mn-lt"/>
                <a:ea typeface="+mn-ea"/>
                <a:cs typeface="+mn-cs"/>
              </a:rPr>
              <a:t> with a middle end </a:t>
            </a:r>
            <a:r>
              <a:rPr lang="en-GB" sz="1200" kern="1200" dirty="0" err="1">
                <a:solidFill>
                  <a:schemeClr val="tx1"/>
                </a:solidFill>
                <a:effectLst/>
                <a:latin typeface="+mn-lt"/>
                <a:ea typeface="+mn-ea"/>
                <a:cs typeface="+mn-cs"/>
              </a:rPr>
              <a:t>ssd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where two devices have similar latencies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2469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[CLICK] </a:t>
            </a:r>
            <a:r>
              <a:rPr lang="en-US" dirty="0"/>
              <a:t>We use </a:t>
            </a:r>
            <a:r>
              <a:rPr lang="en-CH" dirty="0"/>
              <a:t>18 different workloads from MSR CAMBRIDGE and Filebench Suite </a:t>
            </a:r>
          </a:p>
          <a:p>
            <a:r>
              <a:rPr lang="en-CH" dirty="0"/>
              <a:t>[CLICK] and compare Sibyl against four state of heuristic and supervised—learning based data placmenet policies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5251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[CLICK]Over here we show the performance results in terms of average request latency for MSR CAMBRIDGE workloads for all the workloads and policies</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1473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observe that Sibyl consistently outperforms all the baselines for all the workloads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0265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a performance oriented </a:t>
            </a:r>
            <a:r>
              <a:rPr lang="en-GB" sz="1200" dirty="0">
                <a:latin typeface="Calibri" panose="020F0502020204030204" pitchFamily="34" charset="0"/>
                <a:cs typeface="Calibri" panose="020F0502020204030204" pitchFamily="34" charset="0"/>
              </a:rPr>
              <a:t>Hybrid storage systems </a:t>
            </a:r>
            <a:r>
              <a:rPr lang="en-GB" sz="1200" kern="1200" dirty="0">
                <a:solidFill>
                  <a:schemeClr val="tx1"/>
                </a:solidFill>
                <a:effectLst/>
                <a:latin typeface="+mn-lt"/>
                <a:ea typeface="+mn-ea"/>
                <a:cs typeface="+mn-cs"/>
              </a:rPr>
              <a:t> configuration, where two devices have similar latencies [CLICK]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CH"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7864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spc="0" dirty="0">
                <a:solidFill>
                  <a:schemeClr val="tx1"/>
                </a:solidFill>
              </a:rPr>
              <a:t>Sibyl provides </a:t>
            </a:r>
            <a:r>
              <a:rPr lang="en-GB" sz="1200" b="1" spc="0" dirty="0">
                <a:solidFill>
                  <a:srgbClr val="00B050"/>
                </a:solidFill>
              </a:rPr>
              <a:t>21.6% performance improvement </a:t>
            </a:r>
            <a:r>
              <a:rPr lang="en-GB" sz="1200" spc="0" dirty="0">
                <a:solidFill>
                  <a:schemeClr val="tx1"/>
                </a:solidFill>
              </a:rPr>
              <a:t>by </a:t>
            </a:r>
            <a:r>
              <a:rPr lang="en-GB" sz="1200" b="1" spc="0" dirty="0">
                <a:solidFill>
                  <a:srgbClr val="00B050"/>
                </a:solidFill>
              </a:rPr>
              <a:t>dynamically adapting its data placement policy </a:t>
            </a:r>
            <a:endParaRPr lang="en-US" sz="1200" b="1" spc="0" dirty="0">
              <a:solidFill>
                <a:srgbClr val="00B05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512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cache hierarchy continue to grow in size and complexity, as noted by previous works,</a:t>
            </a:r>
          </a:p>
          <a:p>
            <a:r>
              <a:rPr lang="en-US" dirty="0"/>
              <a:t>As well as a trend that we see in recent processors,</a:t>
            </a:r>
          </a:p>
          <a:p>
            <a:r>
              <a:rPr lang="en-US" dirty="0"/>
              <a:t>This problem is only going to get exacerbated even more in future generation processors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9419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 </a:t>
            </a:r>
            <a:r>
              <a:rPr lang="en-GB" sz="1200" kern="1200" dirty="0">
                <a:solidFill>
                  <a:schemeClr val="tx1"/>
                </a:solidFill>
                <a:effectLst/>
                <a:latin typeface="+mn-lt"/>
                <a:ea typeface="+mn-ea"/>
                <a:cs typeface="+mn-cs"/>
              </a:rPr>
              <a:t>Sibyl provides slightly lower performance than other baselines in only two workloads  for this configuration.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observe that such workloads are write-intensive and have many random requests  (in terms of both access pattern and request size).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Therefore, in the paper we show that for such workloads we need to perform frequent retraining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3637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CH" dirty="0"/>
              <a:t>   </a:t>
            </a:r>
            <a:r>
              <a:rPr lang="en-GB" sz="1200" dirty="0">
                <a:solidFill>
                  <a:schemeClr val="tx1"/>
                </a:solidFill>
              </a:rPr>
              <a:t>on average Sibyl achieves </a:t>
            </a:r>
            <a:r>
              <a:rPr lang="en-GB" sz="1200" b="1" dirty="0">
                <a:solidFill>
                  <a:schemeClr val="accent6"/>
                </a:solidFill>
              </a:rPr>
              <a:t>80% performance of an oracle policy </a:t>
            </a:r>
            <a:r>
              <a:rPr lang="en-GB" sz="1200" dirty="0">
                <a:solidFill>
                  <a:schemeClr val="tx1"/>
                </a:solidFill>
              </a:rPr>
              <a:t>that has complete knowledge of </a:t>
            </a:r>
          </a:p>
          <a:p>
            <a:pPr algn="ctr"/>
            <a:r>
              <a:rPr lang="en-GB" sz="1200" dirty="0">
                <a:solidFill>
                  <a:schemeClr val="tx1"/>
                </a:solidFill>
              </a:rPr>
              <a:t>future access patterns</a:t>
            </a:r>
            <a:endParaRPr lang="en-US" sz="1200" b="1" dirty="0">
              <a:solidFill>
                <a:schemeClr val="tx1"/>
              </a:solidFill>
              <a:latin typeface="Calibri" panose="020F0502020204030204" pitchFamily="34" charset="0"/>
              <a:cs typeface="Calibri" panose="020F0502020204030204" pitchFamily="34" charset="0"/>
            </a:endParaRP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3274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also evaluate the EXTENSIBILITY of sibyl to more devices</a:t>
            </a:r>
          </a:p>
          <a:p>
            <a:endParaRPr lang="en-CH" dirty="0"/>
          </a:p>
          <a:p>
            <a:r>
              <a:rPr lang="en-GB" dirty="0"/>
              <a:t>T</a:t>
            </a:r>
            <a:r>
              <a:rPr lang="en-CH" dirty="0"/>
              <a:t>o extend sibyl for more storage devices we have to only:</a:t>
            </a:r>
          </a:p>
          <a:p>
            <a:r>
              <a:rPr lang="en-GB" dirty="0"/>
              <a:t>1. A</a:t>
            </a:r>
            <a:r>
              <a:rPr lang="en-CH" dirty="0"/>
              <a:t>dd a new action in sibyl’s action space</a:t>
            </a:r>
          </a:p>
          <a:p>
            <a:r>
              <a:rPr lang="en-CH" dirty="0"/>
              <a:t>2. </a:t>
            </a:r>
            <a:r>
              <a:rPr lang="en-GB" dirty="0"/>
              <a:t>A</a:t>
            </a:r>
            <a:r>
              <a:rPr lang="en-CH" dirty="0"/>
              <a:t>dd the remaining capacity of the new device as a state feature</a:t>
            </a:r>
          </a:p>
          <a:p>
            <a:endParaRPr lang="en-CH" dirty="0"/>
          </a:p>
          <a:p>
            <a:r>
              <a:rPr lang="en-CH" dirty="0"/>
              <a:t>and sibyl automatically figures out the best policy</a:t>
            </a:r>
          </a:p>
          <a:p>
            <a:endParaRPr lang="en-CH" dirty="0"/>
          </a:p>
          <a:p>
            <a:r>
              <a:rPr lang="en-CH" dirty="0"/>
              <a:t>Here we show the performanc results for a state of the art heuristic based policy. This heuristic policy is an extended version of CDE policy which requires significant implementation effort for handling all the dataplacement cases because of the new device like eviction and promotion from the new device and where to send that data, set threshold values etc.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6854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and compare to sibyl for trihybrid system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8546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dirty="0">
                <a:latin typeface="Calibri" panose="020F0502020204030204" pitchFamily="34" charset="0"/>
                <a:cs typeface="Calibri" panose="020F0502020204030204" pitchFamily="34" charset="0"/>
              </a:rPr>
              <a:t>Sibyl outperforms the state-of-the-art-policy policy by </a:t>
            </a:r>
            <a:r>
              <a:rPr lang="en" sz="1200" dirty="0" err="1">
                <a:latin typeface="Calibri" panose="020F0502020204030204" pitchFamily="34" charset="0"/>
                <a:cs typeface="Calibri" panose="020F0502020204030204" pitchFamily="34" charset="0"/>
              </a:rPr>
              <a:t>upto</a:t>
            </a:r>
            <a:r>
              <a:rPr lang="en" sz="1200" dirty="0">
                <a:latin typeface="Calibri" panose="020F0502020204030204" pitchFamily="34" charset="0"/>
                <a:cs typeface="Calibri" panose="020F0502020204030204" pitchFamily="34" charset="0"/>
              </a:rPr>
              <a:t> </a:t>
            </a:r>
            <a:r>
              <a:rPr lang="en" sz="1200" b="1" dirty="0">
                <a:solidFill>
                  <a:srgbClr val="674EA7"/>
                </a:solidFill>
                <a:latin typeface="Calibri" panose="020F0502020204030204" pitchFamily="34" charset="0"/>
                <a:cs typeface="Calibri" panose="020F0502020204030204" pitchFamily="34" charset="0"/>
              </a:rPr>
              <a:t>48.2%</a:t>
            </a:r>
            <a:r>
              <a:rPr lang="en" sz="1200" dirty="0">
                <a:latin typeface="Calibri" panose="020F0502020204030204" pitchFamily="34" charset="0"/>
                <a:cs typeface="Calibri" panose="020F0502020204030204" pitchFamily="34" charset="0"/>
              </a:rPr>
              <a:t> </a:t>
            </a:r>
          </a:p>
          <a:p>
            <a:r>
              <a:rPr lang="en" sz="1200" dirty="0">
                <a:latin typeface="Calibri" panose="020F0502020204030204" pitchFamily="34" charset="0"/>
                <a:cs typeface="Calibri" panose="020F0502020204030204" pitchFamily="34" charset="0"/>
              </a:rPr>
              <a:t>[click]</a:t>
            </a:r>
          </a:p>
          <a:p>
            <a:r>
              <a:rPr lang="en-GB" dirty="0"/>
              <a:t>We conclude that Sibyl provides ease of extensibility to new storage system configurations, which reduces the system architect’s burden in designing sophisticated data placement mechanisms.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6680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Sibyl performance benefits comes at a modest cost of 124.4KB storage cost to implement experience buffer, inference and training network</a:t>
            </a:r>
          </a:p>
          <a:p>
            <a:endParaRPr lang="en-US" dirty="0"/>
          </a:p>
          <a:p>
            <a:r>
              <a:rPr lang="en-US" dirty="0"/>
              <a:t>[CLICK] and 40-bit metadata overhead per page</a:t>
            </a:r>
          </a:p>
          <a:p>
            <a:endParaRPr lang="en-US" dirty="0"/>
          </a:p>
          <a:p>
            <a:r>
              <a:rPr lang="en-US" dirty="0"/>
              <a:t>[CLICK] We have inference latency of 10nanos, which are orders of magnitude smaller than the I/O read latency of a even a high end SSD (around 3micro seconds for Samsung ZNAND SSD)</a:t>
            </a:r>
          </a:p>
          <a:p>
            <a:endParaRPr lang="en-US" dirty="0"/>
          </a:p>
          <a:p>
            <a:r>
              <a:rPr lang="en-US" dirty="0"/>
              <a:t>[CLICK] with training latency of 2mico sec</a:t>
            </a:r>
          </a:p>
          <a:p>
            <a:endParaRPr lang="en-US" dirty="0"/>
          </a:p>
          <a:p>
            <a:r>
              <a:rPr lang="en-US" dirty="0"/>
              <a:t>So sibyl provides:</a:t>
            </a:r>
          </a:p>
          <a:p>
            <a:r>
              <a:rPr lang="en-US" dirty="0"/>
              <a:t>[CLICK]small area and</a:t>
            </a:r>
          </a:p>
          <a:p>
            <a:r>
              <a:rPr lang="en-US" dirty="0"/>
              <a:t>[CLICK]inference overhead [CLICK] which satisfied the prediction latency for making a data placement decision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2913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many more exciting results in the paper including throughput comparison, evaluation on unseen workloads and mixed workloads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2122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many more.</a:t>
            </a:r>
          </a:p>
          <a:p>
            <a:r>
              <a:rPr lang="en-US" dirty="0"/>
              <a:t>For more details we encourage you to read our paper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1238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5152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conclude my talk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685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to alleviate this problem, the goal of our work is to improve…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5670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just"/>
            <a:r>
              <a:rPr lang="en-US" sz="3000" b="1" dirty="0">
                <a:solidFill>
                  <a:schemeClr val="accent6">
                    <a:lumMod val="75000"/>
                  </a:schemeClr>
                </a:solidFill>
                <a:latin typeface="Calibri" panose="020F0502020204030204" pitchFamily="34" charset="0"/>
                <a:cs typeface="Calibri" panose="020F0502020204030204" pitchFamily="34" charset="0"/>
              </a:rPr>
              <a:t>We introduced </a:t>
            </a:r>
            <a:r>
              <a:rPr lang="en-GB" sz="3000" b="1" dirty="0">
                <a:solidFill>
                  <a:schemeClr val="accent6">
                    <a:lumMod val="75000"/>
                  </a:schemeClr>
                </a:solidFill>
                <a:latin typeface="Calibri" panose="020F0502020204030204" pitchFamily="34" charset="0"/>
                <a:cs typeface="Calibri" panose="020F0502020204030204" pitchFamily="34" charset="0"/>
              </a:rPr>
              <a:t>Sibyl</a:t>
            </a:r>
            <a:r>
              <a:rPr lang="en-GB" sz="3000" dirty="0">
                <a:solidFill>
                  <a:schemeClr val="accent6">
                    <a:lumMod val="75000"/>
                  </a:schemeClr>
                </a:solidFill>
                <a:latin typeface="Calibri" panose="020F0502020204030204" pitchFamily="34" charset="0"/>
                <a:cs typeface="Calibri" panose="020F0502020204030204" pitchFamily="34" charset="0"/>
              </a:rPr>
              <a:t>, the first reinforcement learning-based data placement in HSS that provides</a:t>
            </a:r>
            <a:endParaRPr lang="en-US" sz="3000" dirty="0">
              <a:solidFill>
                <a:schemeClr val="accent6">
                  <a:lumMod val="75000"/>
                </a:schemeClr>
              </a:solidFill>
              <a:latin typeface="Calibri" panose="020F0502020204030204" pitchFamily="34" charset="0"/>
              <a:cs typeface="Calibri" panose="020F0502020204030204" pitchFamily="34" charset="0"/>
            </a:endParaRPr>
          </a:p>
          <a:p>
            <a:pPr marL="536575" lvl="1" indent="-179388" algn="just"/>
            <a:r>
              <a:rPr lang="en" b="1" dirty="0">
                <a:solidFill>
                  <a:schemeClr val="accent6">
                    <a:lumMod val="75000"/>
                  </a:schemeClr>
                </a:solidFill>
                <a:latin typeface="Calibri" panose="020F0502020204030204" pitchFamily="34" charset="0"/>
                <a:cs typeface="Calibri" panose="020F0502020204030204" pitchFamily="34" charset="0"/>
              </a:rPr>
              <a:t>Adaptivity </a:t>
            </a:r>
          </a:p>
          <a:p>
            <a:pPr marL="536575" lvl="1" indent="-179388" algn="just"/>
            <a:r>
              <a:rPr lang="en" b="1" dirty="0">
                <a:solidFill>
                  <a:schemeClr val="accent6">
                    <a:lumMod val="75000"/>
                  </a:schemeClr>
                </a:solidFill>
                <a:latin typeface="Calibri" panose="020F0502020204030204" pitchFamily="34" charset="0"/>
                <a:cs typeface="Calibri" panose="020F0502020204030204" pitchFamily="34" charset="0"/>
              </a:rPr>
              <a:t>Easily extensibility </a:t>
            </a:r>
          </a:p>
          <a:p>
            <a:pPr marL="536575" lvl="1" indent="-179388" algn="just"/>
            <a:r>
              <a:rPr lang="en" b="1" dirty="0">
                <a:solidFill>
                  <a:schemeClr val="accent6">
                    <a:lumMod val="75000"/>
                  </a:schemeClr>
                </a:solidFill>
                <a:latin typeface="Calibri" panose="020F0502020204030204" pitchFamily="34" charset="0"/>
                <a:cs typeface="Calibri" panose="020F0502020204030204" pitchFamily="34" charset="0"/>
              </a:rPr>
              <a:t>Ease of design and implementation</a:t>
            </a:r>
          </a:p>
          <a:p>
            <a:pPr marL="536575" lvl="1" indent="-179388" algn="just"/>
            <a:endParaRPr lang="en" b="1" dirty="0">
              <a:solidFill>
                <a:schemeClr val="accent6">
                  <a:lumMod val="75000"/>
                </a:schemeClr>
              </a:solidFill>
              <a:latin typeface="Calibri" panose="020F0502020204030204" pitchFamily="34" charset="0"/>
              <a:cs typeface="Calibri" panose="020F0502020204030204" pitchFamily="34" charset="0"/>
            </a:endParaRPr>
          </a:p>
          <a:p>
            <a:pPr marL="536575" lvl="1" indent="-179388" algn="just"/>
            <a:endParaRPr lang="en" b="1" dirty="0">
              <a:solidFill>
                <a:schemeClr val="accent6">
                  <a:lumMod val="75000"/>
                </a:schemeClr>
              </a:solidFill>
              <a:latin typeface="Calibri" panose="020F0502020204030204" pitchFamily="34" charset="0"/>
              <a:cs typeface="Calibri" panose="020F0502020204030204" pitchFamily="34" charset="0"/>
            </a:endParaRPr>
          </a:p>
          <a:p>
            <a:pPr marL="357187" lvl="1" indent="0" algn="just">
              <a:buNone/>
            </a:pPr>
            <a:endParaRPr lang="en-US" sz="2200" b="1" dirty="0">
              <a:solidFill>
                <a:srgbClr val="7030A0"/>
              </a:solidFill>
              <a:latin typeface="Calibri" panose="020F0502020204030204" pitchFamily="34" charset="0"/>
              <a:cs typeface="Calibri" panose="020F0502020204030204" pitchFamily="34" charset="0"/>
            </a:endParaRPr>
          </a:p>
          <a:p>
            <a:pPr marL="79375" indent="-179388" algn="just"/>
            <a:r>
              <a:rPr lang="en-US" sz="3000" b="1" dirty="0">
                <a:solidFill>
                  <a:srgbClr val="7030A0"/>
                </a:solidFill>
                <a:latin typeface="Calibri" panose="020F0502020204030204" pitchFamily="34" charset="0"/>
                <a:cs typeface="Calibri" panose="020F0502020204030204" pitchFamily="34" charset="0"/>
              </a:rPr>
              <a:t>We evaluated Sibyl </a:t>
            </a:r>
            <a:r>
              <a:rPr lang="en-US" sz="3000" dirty="0">
                <a:solidFill>
                  <a:srgbClr val="7030A0"/>
                </a:solidFill>
                <a:latin typeface="Calibri" panose="020F0502020204030204" pitchFamily="34" charset="0"/>
                <a:cs typeface="Calibri" panose="020F0502020204030204" pitchFamily="34" charset="0"/>
              </a:rPr>
              <a:t>on </a:t>
            </a:r>
            <a:r>
              <a:rPr lang="en-US" sz="3000" b="1" dirty="0">
                <a:solidFill>
                  <a:srgbClr val="7030A0"/>
                </a:solidFill>
                <a:latin typeface="Calibri" panose="020F0502020204030204" pitchFamily="34" charset="0"/>
                <a:cs typeface="Calibri" panose="020F0502020204030204" pitchFamily="34" charset="0"/>
              </a:rPr>
              <a:t>real systems </a:t>
            </a:r>
            <a:r>
              <a:rPr lang="en-US" sz="3000" dirty="0">
                <a:solidFill>
                  <a:srgbClr val="7030A0"/>
                </a:solidFill>
                <a:latin typeface="Calibri" panose="020F0502020204030204" pitchFamily="34" charset="0"/>
                <a:cs typeface="Calibri" panose="020F0502020204030204" pitchFamily="34" charset="0"/>
              </a:rPr>
              <a:t>using many different workloads</a:t>
            </a:r>
          </a:p>
          <a:p>
            <a:pPr marL="536575" lvl="1" indent="-179388" algn="just"/>
            <a:r>
              <a:rPr lang="en-GB" dirty="0">
                <a:latin typeface="Calibri" panose="020F0502020204030204" pitchFamily="34" charset="0"/>
                <a:cs typeface="Calibri" panose="020F0502020204030204" pitchFamily="34" charset="0"/>
              </a:rPr>
              <a:t>Sibyl </a:t>
            </a:r>
            <a:r>
              <a:rPr lang="en-GB" b="1" dirty="0">
                <a:solidFill>
                  <a:srgbClr val="7030A0"/>
                </a:solidFill>
                <a:latin typeface="Calibri" panose="020F0502020204030204" pitchFamily="34" charset="0"/>
                <a:cs typeface="Calibri" panose="020F0502020204030204" pitchFamily="34" charset="0"/>
              </a:rPr>
              <a:t>improves performance by </a:t>
            </a:r>
            <a:r>
              <a:rPr lang="en-GB" b="1" dirty="0">
                <a:solidFill>
                  <a:srgbClr val="674EA7"/>
                </a:solidFill>
                <a:latin typeface="Calibri" panose="020F0502020204030204" pitchFamily="34" charset="0"/>
                <a:cs typeface="Calibri" panose="020F0502020204030204" pitchFamily="34" charset="0"/>
              </a:rPr>
              <a:t>21.6%</a:t>
            </a:r>
            <a:r>
              <a:rPr lang="en-GB" b="1" dirty="0">
                <a:solidFill>
                  <a:srgbClr val="351C75"/>
                </a:solidFill>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compared to the best previous data placement technique in dual-HSS configuration</a:t>
            </a:r>
          </a:p>
          <a:p>
            <a:pPr marL="536575" lvl="1" indent="-179388" algn="just"/>
            <a:r>
              <a:rPr lang="en-US" dirty="0">
                <a:latin typeface="Calibri" panose="020F0502020204030204" pitchFamily="34" charset="0"/>
                <a:cs typeface="Calibri" panose="020F0502020204030204" pitchFamily="34" charset="0"/>
              </a:rPr>
              <a:t>In </a:t>
            </a:r>
            <a:r>
              <a:rPr lang="en" dirty="0">
                <a:latin typeface="Calibri" panose="020F0502020204030204" pitchFamily="34" charset="0"/>
                <a:cs typeface="Calibri" panose="020F0502020204030204" pitchFamily="34" charset="0"/>
              </a:rPr>
              <a:t>a tri-HSS configuration, Sibyl </a:t>
            </a:r>
            <a:r>
              <a:rPr lang="en" b="1" dirty="0">
                <a:solidFill>
                  <a:srgbClr val="7030A0"/>
                </a:solidFill>
                <a:latin typeface="Calibri" panose="020F0502020204030204" pitchFamily="34" charset="0"/>
                <a:cs typeface="Calibri" panose="020F0502020204030204" pitchFamily="34" charset="0"/>
              </a:rPr>
              <a:t>outperforms</a:t>
            </a:r>
            <a:r>
              <a:rPr lang="en" dirty="0">
                <a:latin typeface="Calibri" panose="020F0502020204030204" pitchFamily="34" charset="0"/>
                <a:cs typeface="Calibri" panose="020F0502020204030204" pitchFamily="34" charset="0"/>
              </a:rPr>
              <a:t> the state-of-the-art-policy policy by </a:t>
            </a:r>
            <a:r>
              <a:rPr lang="en" b="1" dirty="0">
                <a:solidFill>
                  <a:srgbClr val="674EA7"/>
                </a:solidFill>
                <a:latin typeface="Calibri" panose="020F0502020204030204" pitchFamily="34" charset="0"/>
                <a:cs typeface="Calibri" panose="020F0502020204030204" pitchFamily="34" charset="0"/>
              </a:rPr>
              <a:t>48.2%</a:t>
            </a:r>
            <a:r>
              <a:rPr lang="en" dirty="0">
                <a:latin typeface="Calibri" panose="020F0502020204030204" pitchFamily="34" charset="0"/>
                <a:cs typeface="Calibri" panose="020F0502020204030204" pitchFamily="34" charset="0"/>
              </a:rPr>
              <a:t> </a:t>
            </a:r>
          </a:p>
          <a:p>
            <a:pPr marL="536575" lvl="1" indent="-179388" algn="just"/>
            <a:r>
              <a:rPr lang="en-US" dirty="0">
                <a:latin typeface="Calibri" panose="020F0502020204030204" pitchFamily="34" charset="0"/>
                <a:cs typeface="Calibri" panose="020F0502020204030204" pitchFamily="34" charset="0"/>
              </a:rPr>
              <a:t>Sibyl </a:t>
            </a:r>
            <a:r>
              <a:rPr lang="en" dirty="0">
                <a:latin typeface="Calibri" panose="020F0502020204030204" pitchFamily="34" charset="0"/>
                <a:cs typeface="Calibri" panose="020F0502020204030204" pitchFamily="34" charset="0"/>
              </a:rPr>
              <a:t>achieves </a:t>
            </a:r>
            <a:r>
              <a:rPr lang="en" b="1" dirty="0">
                <a:solidFill>
                  <a:srgbClr val="7030A0"/>
                </a:solidFill>
                <a:latin typeface="Calibri" panose="020F0502020204030204" pitchFamily="34" charset="0"/>
                <a:cs typeface="Calibri" panose="020F0502020204030204" pitchFamily="34" charset="0"/>
              </a:rPr>
              <a:t>80% </a:t>
            </a:r>
            <a:r>
              <a:rPr lang="en" b="1" dirty="0">
                <a:solidFill>
                  <a:srgbClr val="702FA1"/>
                </a:solidFill>
                <a:latin typeface="Calibri" panose="020F0502020204030204" pitchFamily="34" charset="0"/>
                <a:cs typeface="Calibri" panose="020F0502020204030204" pitchFamily="34" charset="0"/>
              </a:rPr>
              <a:t>performance</a:t>
            </a:r>
            <a:r>
              <a:rPr lang="en" dirty="0">
                <a:latin typeface="Calibri" panose="020F0502020204030204" pitchFamily="34" charset="0"/>
                <a:cs typeface="Calibri" panose="020F0502020204030204" pitchFamily="34" charset="0"/>
              </a:rPr>
              <a:t> of an oracle policy with storage overhead of only </a:t>
            </a:r>
            <a:r>
              <a:rPr lang="en" b="1" dirty="0">
                <a:solidFill>
                  <a:srgbClr val="7030A0"/>
                </a:solidFill>
                <a:latin typeface="Calibri" panose="020F0502020204030204" pitchFamily="34" charset="0"/>
                <a:cs typeface="Calibri" panose="020F0502020204030204" pitchFamily="34" charset="0"/>
              </a:rPr>
              <a:t>124.4 KiB</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845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Hi First of all. Thank you very much for staying until this long.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I’m going to present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6676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37218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2513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workloads like prn_1, proj_2, etch baseline policies are </a:t>
            </a:r>
            <a:r>
              <a:rPr lang="en-US" sz="1200" kern="1200" dirty="0" err="1">
                <a:solidFill>
                  <a:schemeClr val="tx1"/>
                </a:solidFill>
                <a:effectLst/>
                <a:latin typeface="+mn-lt"/>
                <a:ea typeface="+mn-ea"/>
                <a:cs typeface="+mn-cs"/>
              </a:rPr>
              <a:t>ineffeciteve</a:t>
            </a:r>
            <a:r>
              <a:rPr lang="en-US" sz="1200" kern="1200" dirty="0">
                <a:solidFill>
                  <a:schemeClr val="tx1"/>
                </a:solidFill>
                <a:effectLst/>
                <a:latin typeface="+mn-lt"/>
                <a:ea typeface="+mn-ea"/>
                <a:cs typeface="+mn-cs"/>
              </a:rPr>
              <a:t> even when compared to slow only policy does places everything in the slow storage</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8327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evaluate mixing two or more workloads at the same time while randomly varying their relative start times.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Such a scenario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200" kern="1200" dirty="0">
                <a:solidFill>
                  <a:schemeClr val="tx1"/>
                </a:solidFill>
                <a:effectLst/>
                <a:latin typeface="+mn-lt"/>
                <a:ea typeface="+mn-ea"/>
                <a:cs typeface="+mn-cs"/>
              </a:rPr>
              <a:t>leads to unpredictable execution where requests arrive at </a:t>
            </a:r>
            <a:r>
              <a:rPr lang="en-GB" sz="1200" kern="1200" dirty="0" err="1">
                <a:solidFill>
                  <a:schemeClr val="tx1"/>
                </a:solidFill>
                <a:effectLst/>
                <a:latin typeface="+mn-lt"/>
                <a:ea typeface="+mn-ea"/>
                <a:cs typeface="+mn-cs"/>
              </a:rPr>
              <a:t>dif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ferent</a:t>
            </a:r>
            <a:r>
              <a:rPr lang="en-GB" sz="1200" kern="1200" dirty="0">
                <a:solidFill>
                  <a:schemeClr val="tx1"/>
                </a:solidFill>
                <a:effectLst/>
                <a:latin typeface="+mn-lt"/>
                <a:ea typeface="+mn-ea"/>
                <a:cs typeface="+mn-cs"/>
              </a:rPr>
              <a:t>, unpredictable timesteps,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GB" sz="1200" kern="1200" dirty="0">
                <a:solidFill>
                  <a:schemeClr val="tx1"/>
                </a:solidFill>
                <a:effectLst/>
                <a:latin typeface="+mn-lt"/>
                <a:ea typeface="+mn-ea"/>
                <a:cs typeface="+mn-cs"/>
              </a:rPr>
              <a:t> mimics distributed workloads,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(3) further tests the ability of Sibyl to dynamically adapt its decision-making policy.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shows average request latency for mixed workloads in two different storage configuration.[click] We use two different settings for Sibyl: (a) Sibyl𝐷𝑒 𝑓 , where we use our default hyper-parameters and (b) Sibyl𝑂𝑝𝑡, where we optimize the hyper-parameters for these mixed workloads</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411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Sibyl𝐷𝑒 𝑓 provides </a:t>
            </a:r>
            <a:r>
              <a:rPr lang="en-GB" dirty="0" err="1"/>
              <a:t>upto</a:t>
            </a:r>
            <a:r>
              <a:rPr lang="en-GB" dirty="0"/>
              <a:t> 27.9% higher performance than baseline policies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1037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 optimized hyper-parameters, Sibyl𝑂𝑝𝑡 provides 5.2% (9.3%) higher average performance for H&amp;M (H&amp;L) HSS configuration than Sibyl𝐷𝑒 𝑓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conclude that Sibyl can effectively adapt its data placement policy online to highly dynamic workloads.</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1225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4840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deep neural network can be prohibitive due to the long time it requires for training and convergence, preventing Sibyl to adapt to new state-action pairs in a timely manner. </a:t>
            </a:r>
          </a:p>
          <a:p>
            <a:endParaRPr lang="en-GB" dirty="0"/>
          </a:p>
          <a:p>
            <a:r>
              <a:rPr lang="en-GB" dirty="0"/>
              <a:t>Based on experiments, we find that a simple feed-forward network [135] with only two hidden layers [136] provides good performance for Sibyl’s data placement task. </a:t>
            </a:r>
          </a:p>
          <a:p>
            <a:endParaRPr lang="en-GB" dirty="0"/>
          </a:p>
          <a:p>
            <a:r>
              <a:rPr lang="en-GB" dirty="0"/>
              <a:t>The network takes the observation vector 𝑂𝑡 as its input and produces a probability distribution of Q-values as its output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313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Towards this we propose Hermes, which is based on two key ideas.</a:t>
            </a:r>
          </a:p>
          <a:p>
            <a:r>
              <a:rPr lang="en-US" dirty="0"/>
              <a:t>[CLICK] Hermes predicts which…</a:t>
            </a:r>
          </a:p>
          <a:p>
            <a:r>
              <a:rPr lang="en-US" dirty="0"/>
              <a:t>[CLICK] Hermes starts fetching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967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60.xml"/><Relationship Id="rId4" Type="http://schemas.openxmlformats.org/officeDocument/2006/relationships/image" Target="../media/image9.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9/26/23</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2023. 9. 26.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2023. 9. 26.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2023. 9. 26.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2023. 9. 26.</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2023. 9. 26.</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2023. 9. 26.</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2023. 9. 26.</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9/26/23</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9/26/23</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9/26/23</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9/26/23</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9/26/23</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9/26/23</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9/26/23</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9/26/23</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9/26/23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9/26/23</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9/26/23</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9/26/23</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9/26/23</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52350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502925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834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73409430"/>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94532327"/>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1548630919"/>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1746828150"/>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050777015"/>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4105309802"/>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53597997"/>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805324030"/>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3294017985"/>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1934546901"/>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035629809"/>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718190454"/>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65793308"/>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011" y="132334"/>
            <a:ext cx="8894602" cy="606084"/>
          </a:xfrm>
          <a:prstGeom prst="rect">
            <a:avLst/>
          </a:prstGeom>
        </p:spPr>
        <p:txBody>
          <a:bodyPr>
            <a:noAutofit/>
          </a:bodyPr>
          <a:lstStyle>
            <a:lvl1pPr>
              <a:defRPr sz="4200" b="1" i="0">
                <a:latin typeface="Lato Black" panose="020F0502020204030203" pitchFamily="34" charset="77"/>
                <a:cs typeface="Segoe UI" panose="020B0502040204020203" pitchFamily="34" charset="0"/>
              </a:defRPr>
            </a:lvl1pPr>
          </a:lstStyle>
          <a:p>
            <a:r>
              <a:rPr lang="en-GB"/>
              <a:t>Click to edit Master title style</a:t>
            </a:r>
            <a:endParaRPr lang="en-US" dirty="0"/>
          </a:p>
        </p:txBody>
      </p:sp>
      <p:sp>
        <p:nvSpPr>
          <p:cNvPr id="3" name="Content Placeholder 2"/>
          <p:cNvSpPr>
            <a:spLocks noGrp="1"/>
          </p:cNvSpPr>
          <p:nvPr>
            <p:ph idx="1"/>
          </p:nvPr>
        </p:nvSpPr>
        <p:spPr>
          <a:xfrm>
            <a:off x="169011" y="936172"/>
            <a:ext cx="8894602" cy="5419543"/>
          </a:xfrm>
          <a:prstGeom prst="rect">
            <a:avLst/>
          </a:prstGeom>
        </p:spPr>
        <p:txBody>
          <a:bodyPr/>
          <a:lstStyle>
            <a:lvl1pPr>
              <a:defRPr sz="2800">
                <a:latin typeface="Lato" panose="020F0502020204030203" pitchFamily="34" charset="77"/>
                <a:cs typeface="Segoe UI" panose="020B0502040204020203" pitchFamily="34" charset="0"/>
              </a:defRPr>
            </a:lvl1pPr>
            <a:lvl2pPr marL="685800" indent="-228600">
              <a:buFont typeface="Cambria" panose="02040503050406030204" pitchFamily="18" charset="0"/>
              <a:buChar char="-"/>
              <a:defRPr sz="2400">
                <a:latin typeface="Lato" panose="020F0502020204030203" pitchFamily="34" charset="77"/>
                <a:cs typeface="Segoe UI" panose="020B0502040204020203" pitchFamily="34" charset="0"/>
              </a:defRPr>
            </a:lvl2pPr>
            <a:lvl3pPr>
              <a:defRPr sz="2000">
                <a:latin typeface="Lato" panose="020F0502020204030203" pitchFamily="34" charset="77"/>
                <a:cs typeface="Segoe UI" panose="020B0502040204020203" pitchFamily="34" charset="0"/>
              </a:defRPr>
            </a:lvl3pPr>
            <a:lvl4pPr>
              <a:defRPr sz="2000">
                <a:latin typeface="Lato" panose="020F0502020204030203" pitchFamily="34" charset="77"/>
                <a:cs typeface="Segoe UI" panose="020B0502040204020203" pitchFamily="34" charset="0"/>
              </a:defRPr>
            </a:lvl4pPr>
            <a:lvl5pPr>
              <a:defRPr sz="2000">
                <a:latin typeface="Lato" panose="020F0502020204030203" pitchFamily="34"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5"/>
          <p:cNvSpPr txBox="1">
            <a:spLocks/>
          </p:cNvSpPr>
          <p:nvPr userDrawn="1"/>
        </p:nvSpPr>
        <p:spPr>
          <a:xfrm>
            <a:off x="7977054"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400" smtClean="0">
                <a:latin typeface="Lato" panose="020F0502020204030203" pitchFamily="34" charset="77"/>
                <a:cs typeface="Segoe UI" panose="020B0502040204020203" pitchFamily="34" charset="0"/>
              </a:rPr>
              <a:pPr/>
              <a:t>‹#›</a:t>
            </a:fld>
            <a:endParaRPr lang="en-US" dirty="0">
              <a:latin typeface="Lato" panose="020F0502020204030203" pitchFamily="34" charset="77"/>
              <a:cs typeface="Segoe UI" panose="020B0502040204020203" pitchFamily="34" charset="0"/>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cxnSp>
        <p:nvCxnSpPr>
          <p:cNvPr id="6" name="Straight Connector 5">
            <a:extLst>
              <a:ext uri="{FF2B5EF4-FFF2-40B4-BE49-F238E27FC236}">
                <a16:creationId xmlns:a16="http://schemas.microsoft.com/office/drawing/2014/main" id="{13D6C95C-F5A1-47A0-B338-935B91ACFEDF}"/>
              </a:ext>
            </a:extLst>
          </p:cNvPr>
          <p:cNvCxnSpPr>
            <a:cxnSpLocks/>
          </p:cNvCxnSpPr>
          <p:nvPr userDrawn="1"/>
        </p:nvCxnSpPr>
        <p:spPr>
          <a:xfrm>
            <a:off x="117021" y="831498"/>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73783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3151238873"/>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1001957085"/>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848257"/>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240526099"/>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114811271"/>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65264899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633207833"/>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4142103120"/>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95920486"/>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091790186"/>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959129783"/>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48928574"/>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30765036"/>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253577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011" y="132334"/>
            <a:ext cx="8894602" cy="606084"/>
          </a:xfrm>
          <a:prstGeom prst="rect">
            <a:avLst/>
          </a:prstGeom>
        </p:spPr>
        <p:txBody>
          <a:bodyPr>
            <a:noAutofit/>
          </a:bodyPr>
          <a:lstStyle>
            <a:lvl1pPr>
              <a:defRPr sz="4000" b="1" i="0">
                <a:latin typeface="Lato Black" panose="020F0502020204030203" pitchFamily="34" charset="77"/>
                <a:cs typeface="Segoe UI" panose="020B0502040204020203"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169011" y="936172"/>
            <a:ext cx="8894602" cy="5419543"/>
          </a:xfrm>
          <a:prstGeom prst="rect">
            <a:avLst/>
          </a:prstGeom>
        </p:spPr>
        <p:txBody>
          <a:bodyPr/>
          <a:lstStyle>
            <a:lvl1pPr>
              <a:defRPr sz="2800">
                <a:latin typeface="Lato" panose="020F0502020204030203" pitchFamily="34" charset="77"/>
                <a:cs typeface="Segoe UI" panose="020B0502040204020203" pitchFamily="34" charset="0"/>
              </a:defRPr>
            </a:lvl1pPr>
            <a:lvl2pPr marL="685800" indent="-228600">
              <a:buFont typeface="Cambria" panose="02040503050406030204" pitchFamily="18" charset="0"/>
              <a:buChar char="-"/>
              <a:defRPr sz="2400">
                <a:latin typeface="Lato" panose="020F0502020204030203" pitchFamily="34" charset="77"/>
                <a:cs typeface="Segoe UI" panose="020B0502040204020203" pitchFamily="34" charset="0"/>
              </a:defRPr>
            </a:lvl2pPr>
            <a:lvl3pPr>
              <a:defRPr sz="2000">
                <a:latin typeface="Lato" panose="020F0502020204030203" pitchFamily="34" charset="77"/>
                <a:cs typeface="Segoe UI" panose="020B0502040204020203" pitchFamily="34" charset="0"/>
              </a:defRPr>
            </a:lvl3pPr>
            <a:lvl4pPr>
              <a:defRPr sz="2000">
                <a:latin typeface="Lato" panose="020F0502020204030203" pitchFamily="34" charset="77"/>
                <a:cs typeface="Segoe UI" panose="020B0502040204020203" pitchFamily="34" charset="0"/>
              </a:defRPr>
            </a:lvl4pPr>
            <a:lvl5pPr>
              <a:defRPr sz="2000">
                <a:latin typeface="Lato" panose="020F0502020204030203" pitchFamily="34"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6" name="Straight Connector 5">
            <a:extLst>
              <a:ext uri="{FF2B5EF4-FFF2-40B4-BE49-F238E27FC236}">
                <a16:creationId xmlns:a16="http://schemas.microsoft.com/office/drawing/2014/main" id="{13D6C95C-F5A1-47A0-B338-935B91ACFEDF}"/>
              </a:ext>
            </a:extLst>
          </p:cNvPr>
          <p:cNvCxnSpPr>
            <a:cxnSpLocks/>
          </p:cNvCxnSpPr>
          <p:nvPr userDrawn="1"/>
        </p:nvCxnSpPr>
        <p:spPr>
          <a:xfrm>
            <a:off x="117021" y="831498"/>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F54B49-A026-B881-1E47-3A25D283F61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a:t>
            </a:fld>
            <a:endParaRPr lang="en-CH"/>
          </a:p>
        </p:txBody>
      </p:sp>
      <p:pic>
        <p:nvPicPr>
          <p:cNvPr id="9" name="Picture 8" descr="safari.png"/>
          <p:cNvPicPr>
            <a:picLocks noChangeAspect="1"/>
          </p:cNvPicPr>
          <p:nvPr userDrawn="1"/>
        </p:nvPicPr>
        <p:blipFill>
          <a:blip r:embed="rId2" cstate="print"/>
          <a:stretch>
            <a:fillRect/>
          </a:stretch>
        </p:blipFill>
        <p:spPr>
          <a:xfrm>
            <a:off x="24939" y="6569405"/>
            <a:ext cx="1080120" cy="312522"/>
          </a:xfrm>
          <a:prstGeom prst="rect">
            <a:avLst/>
          </a:prstGeom>
        </p:spPr>
      </p:pic>
    </p:spTree>
    <p:extLst>
      <p:ext uri="{BB962C8B-B14F-4D97-AF65-F5344CB8AC3E}">
        <p14:creationId xmlns:p14="http://schemas.microsoft.com/office/powerpoint/2010/main" val="86293876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011" y="132334"/>
            <a:ext cx="8894602" cy="606084"/>
          </a:xfrm>
          <a:prstGeom prst="rect">
            <a:avLst/>
          </a:prstGeom>
        </p:spPr>
        <p:txBody>
          <a:bodyPr>
            <a:noAutofit/>
          </a:bodyPr>
          <a:lstStyle>
            <a:lvl1pPr>
              <a:defRPr sz="4000" b="1" i="0">
                <a:latin typeface="Lato Black" panose="020F0502020204030203" pitchFamily="34" charset="77"/>
                <a:cs typeface="Segoe UI" panose="020B0502040204020203"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169011" y="936172"/>
            <a:ext cx="8894602" cy="5419543"/>
          </a:xfrm>
          <a:prstGeom prst="rect">
            <a:avLst/>
          </a:prstGeom>
        </p:spPr>
        <p:txBody>
          <a:bodyPr/>
          <a:lstStyle>
            <a:lvl1pPr>
              <a:defRPr sz="2800">
                <a:latin typeface="Lato" panose="020F0502020204030203" pitchFamily="34" charset="77"/>
                <a:cs typeface="Segoe UI" panose="020B0502040204020203" pitchFamily="34" charset="0"/>
              </a:defRPr>
            </a:lvl1pPr>
            <a:lvl2pPr marL="685800" indent="-228600">
              <a:buFont typeface="Cambria" panose="02040503050406030204" pitchFamily="18" charset="0"/>
              <a:buChar char="-"/>
              <a:defRPr sz="2400">
                <a:latin typeface="Lato" panose="020F0502020204030203" pitchFamily="34" charset="77"/>
                <a:cs typeface="Segoe UI" panose="020B0502040204020203" pitchFamily="34" charset="0"/>
              </a:defRPr>
            </a:lvl2pPr>
            <a:lvl3pPr>
              <a:defRPr sz="2000">
                <a:latin typeface="Lato" panose="020F0502020204030203" pitchFamily="34" charset="77"/>
                <a:cs typeface="Segoe UI" panose="020B0502040204020203" pitchFamily="34" charset="0"/>
              </a:defRPr>
            </a:lvl3pPr>
            <a:lvl4pPr>
              <a:defRPr sz="2000">
                <a:latin typeface="Lato" panose="020F0502020204030203" pitchFamily="34" charset="77"/>
                <a:cs typeface="Segoe UI" panose="020B0502040204020203" pitchFamily="34" charset="0"/>
              </a:defRPr>
            </a:lvl4pPr>
            <a:lvl5pPr>
              <a:defRPr sz="2000">
                <a:latin typeface="Lato" panose="020F0502020204030203" pitchFamily="34"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cxnSp>
        <p:nvCxnSpPr>
          <p:cNvPr id="6" name="Straight Connector 5">
            <a:extLst>
              <a:ext uri="{FF2B5EF4-FFF2-40B4-BE49-F238E27FC236}">
                <a16:creationId xmlns:a16="http://schemas.microsoft.com/office/drawing/2014/main" id="{13D6C95C-F5A1-47A0-B338-935B91ACFEDF}"/>
              </a:ext>
            </a:extLst>
          </p:cNvPr>
          <p:cNvCxnSpPr>
            <a:cxnSpLocks/>
          </p:cNvCxnSpPr>
          <p:nvPr userDrawn="1"/>
        </p:nvCxnSpPr>
        <p:spPr>
          <a:xfrm>
            <a:off x="117021" y="831498"/>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F54B49-A026-B881-1E47-3A25D283F61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fld id="{B6571078-45FA-4BA5-9BE9-4C6ADE012FE3}" type="slidenum">
              <a:rPr lang="en-CH" smtClean="0"/>
              <a:pPr/>
              <a:t>‹#›</a:t>
            </a:fld>
            <a:endParaRPr lang="en-CH"/>
          </a:p>
        </p:txBody>
      </p:sp>
      <p:pic>
        <p:nvPicPr>
          <p:cNvPr id="9" name="Picture 8" descr="safari.png"/>
          <p:cNvPicPr>
            <a:picLocks noChangeAspect="1"/>
          </p:cNvPicPr>
          <p:nvPr userDrawn="1"/>
        </p:nvPicPr>
        <p:blipFill>
          <a:blip r:embed="rId2" cstate="print"/>
          <a:stretch>
            <a:fillRect/>
          </a:stretch>
        </p:blipFill>
        <p:spPr>
          <a:xfrm>
            <a:off x="24939" y="6569405"/>
            <a:ext cx="1080120" cy="312522"/>
          </a:xfrm>
          <a:prstGeom prst="rect">
            <a:avLst/>
          </a:prstGeom>
        </p:spPr>
      </p:pic>
    </p:spTree>
    <p:extLst>
      <p:ext uri="{BB962C8B-B14F-4D97-AF65-F5344CB8AC3E}">
        <p14:creationId xmlns:p14="http://schemas.microsoft.com/office/powerpoint/2010/main" val="202703228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4149779664"/>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2978526403"/>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F744BB-A849-E345-F48B-A3A794CBBA4F}"/>
              </a:ext>
            </a:extLst>
          </p:cNvPr>
          <p:cNvSpPr>
            <a:spLocks noGrp="1"/>
          </p:cNvSpPr>
          <p:nvPr>
            <p:ph type="dt" sz="half" idx="10"/>
          </p:nvPr>
        </p:nvSpPr>
        <p:spPr/>
        <p:txBody>
          <a:bodyPr/>
          <a:lstStyle/>
          <a:p>
            <a:endParaRPr lang="en-CH"/>
          </a:p>
        </p:txBody>
      </p:sp>
      <p:sp>
        <p:nvSpPr>
          <p:cNvPr id="4" name="Slide Number Placeholder 3">
            <a:extLst>
              <a:ext uri="{FF2B5EF4-FFF2-40B4-BE49-F238E27FC236}">
                <a16:creationId xmlns:a16="http://schemas.microsoft.com/office/drawing/2014/main" id="{8B3FB310-F526-9C00-58CC-8595CB9A861B}"/>
              </a:ext>
            </a:extLst>
          </p:cNvPr>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313068638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2854590467"/>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2026613999"/>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1405858584"/>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4050368681"/>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3605390371"/>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3755523920"/>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1485300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3281444265"/>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3633064811"/>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3661900044"/>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1126757467"/>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3587689626"/>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657624236"/>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4011655907"/>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824107994"/>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1684327"/>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403548166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4003623135"/>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155906493"/>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428700967"/>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4028097939"/>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64308690"/>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20518223"/>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19060189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image" Target="../media/image1.png"/><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40.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image" Target="../media/image1.png"/><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1.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image" Target="../media/image1.png"/><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2.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image" Target="../media/image1.png"/><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43.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2.xml"/><Relationship Id="rId13" Type="http://schemas.openxmlformats.org/officeDocument/2006/relationships/theme" Target="../theme/theme44.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slideLayout" Target="../slideLayouts/slideLayout476.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 Id="rId14" Type="http://schemas.openxmlformats.org/officeDocument/2006/relationships/image" Target="../media/image1.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image" Target="../media/image1.png"/><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45.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image" Target="../media/image1.png"/><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46.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6.xml"/><Relationship Id="rId13" Type="http://schemas.openxmlformats.org/officeDocument/2006/relationships/image" Target="../media/image1.png"/><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47.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7.xml"/><Relationship Id="rId13" Type="http://schemas.openxmlformats.org/officeDocument/2006/relationships/image" Target="../media/image1.png"/><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48.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8.xml"/><Relationship Id="rId13" Type="http://schemas.openxmlformats.org/officeDocument/2006/relationships/image" Target="../media/image1.png"/><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49.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9.xml"/><Relationship Id="rId13" Type="http://schemas.openxmlformats.org/officeDocument/2006/relationships/theme" Target="../theme/theme50.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slideLayout" Target="../slideLayouts/slideLayout543.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 Id="rId14" Type="http://schemas.openxmlformats.org/officeDocument/2006/relationships/image" Target="../media/image1.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image" Target="../media/image1.png"/><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theme" Target="../theme/theme51.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image" Target="../media/image1.png"/><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theme" Target="../theme/theme52.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theme" Target="../theme/theme53.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slideLayout" Target="../slideLayouts/slideLayout577.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image" Target="../media/image1.png"/><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theme" Target="../theme/theme54.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6.xml"/><Relationship Id="rId13" Type="http://schemas.openxmlformats.org/officeDocument/2006/relationships/image" Target="../media/image1.png"/><Relationship Id="rId3" Type="http://schemas.openxmlformats.org/officeDocument/2006/relationships/slideLayout" Target="../slideLayouts/slideLayout591.xml"/><Relationship Id="rId7" Type="http://schemas.openxmlformats.org/officeDocument/2006/relationships/slideLayout" Target="../slideLayouts/slideLayout595.xml"/><Relationship Id="rId12" Type="http://schemas.openxmlformats.org/officeDocument/2006/relationships/theme" Target="../theme/theme55.xml"/><Relationship Id="rId2" Type="http://schemas.openxmlformats.org/officeDocument/2006/relationships/slideLayout" Target="../slideLayouts/slideLayout590.xml"/><Relationship Id="rId1" Type="http://schemas.openxmlformats.org/officeDocument/2006/relationships/slideLayout" Target="../slideLayouts/slideLayout589.xml"/><Relationship Id="rId6" Type="http://schemas.openxmlformats.org/officeDocument/2006/relationships/slideLayout" Target="../slideLayouts/slideLayout594.xml"/><Relationship Id="rId11" Type="http://schemas.openxmlformats.org/officeDocument/2006/relationships/slideLayout" Target="../slideLayouts/slideLayout599.xml"/><Relationship Id="rId5" Type="http://schemas.openxmlformats.org/officeDocument/2006/relationships/slideLayout" Target="../slideLayouts/slideLayout593.xml"/><Relationship Id="rId10" Type="http://schemas.openxmlformats.org/officeDocument/2006/relationships/slideLayout" Target="../slideLayouts/slideLayout598.xml"/><Relationship Id="rId4" Type="http://schemas.openxmlformats.org/officeDocument/2006/relationships/slideLayout" Target="../slideLayouts/slideLayout592.xml"/><Relationship Id="rId9" Type="http://schemas.openxmlformats.org/officeDocument/2006/relationships/slideLayout" Target="../slideLayouts/slideLayout597.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7.xml"/><Relationship Id="rId13" Type="http://schemas.openxmlformats.org/officeDocument/2006/relationships/theme" Target="../theme/theme56.xml"/><Relationship Id="rId3" Type="http://schemas.openxmlformats.org/officeDocument/2006/relationships/slideLayout" Target="../slideLayouts/slideLayout602.xml"/><Relationship Id="rId7" Type="http://schemas.openxmlformats.org/officeDocument/2006/relationships/slideLayout" Target="../slideLayouts/slideLayout606.xml"/><Relationship Id="rId12" Type="http://schemas.openxmlformats.org/officeDocument/2006/relationships/slideLayout" Target="../slideLayouts/slideLayout611.xml"/><Relationship Id="rId2" Type="http://schemas.openxmlformats.org/officeDocument/2006/relationships/slideLayout" Target="../slideLayouts/slideLayout601.xml"/><Relationship Id="rId1" Type="http://schemas.openxmlformats.org/officeDocument/2006/relationships/slideLayout" Target="../slideLayouts/slideLayout600.xml"/><Relationship Id="rId6" Type="http://schemas.openxmlformats.org/officeDocument/2006/relationships/slideLayout" Target="../slideLayouts/slideLayout605.xml"/><Relationship Id="rId11" Type="http://schemas.openxmlformats.org/officeDocument/2006/relationships/slideLayout" Target="../slideLayouts/slideLayout610.xml"/><Relationship Id="rId5" Type="http://schemas.openxmlformats.org/officeDocument/2006/relationships/slideLayout" Target="../slideLayouts/slideLayout604.xml"/><Relationship Id="rId10" Type="http://schemas.openxmlformats.org/officeDocument/2006/relationships/slideLayout" Target="../slideLayouts/slideLayout609.xml"/><Relationship Id="rId4" Type="http://schemas.openxmlformats.org/officeDocument/2006/relationships/slideLayout" Target="../slideLayouts/slideLayout603.xml"/><Relationship Id="rId9" Type="http://schemas.openxmlformats.org/officeDocument/2006/relationships/slideLayout" Target="../slideLayouts/slideLayout608.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9.xml"/><Relationship Id="rId13" Type="http://schemas.openxmlformats.org/officeDocument/2006/relationships/image" Target="../media/image1.png"/><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theme" Target="../theme/theme57.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0.xml"/><Relationship Id="rId13" Type="http://schemas.openxmlformats.org/officeDocument/2006/relationships/theme" Target="../theme/theme58.xml"/><Relationship Id="rId3" Type="http://schemas.openxmlformats.org/officeDocument/2006/relationships/slideLayout" Target="../slideLayouts/slideLayout625.xml"/><Relationship Id="rId7" Type="http://schemas.openxmlformats.org/officeDocument/2006/relationships/slideLayout" Target="../slideLayouts/slideLayout629.xml"/><Relationship Id="rId12" Type="http://schemas.openxmlformats.org/officeDocument/2006/relationships/slideLayout" Target="../slideLayouts/slideLayout634.xml"/><Relationship Id="rId2" Type="http://schemas.openxmlformats.org/officeDocument/2006/relationships/slideLayout" Target="../slideLayouts/slideLayout624.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11" Type="http://schemas.openxmlformats.org/officeDocument/2006/relationships/slideLayout" Target="../slideLayouts/slideLayout633.xml"/><Relationship Id="rId5" Type="http://schemas.openxmlformats.org/officeDocument/2006/relationships/slideLayout" Target="../slideLayouts/slideLayout627.xml"/><Relationship Id="rId10" Type="http://schemas.openxmlformats.org/officeDocument/2006/relationships/slideLayout" Target="../slideLayouts/slideLayout632.xml"/><Relationship Id="rId4" Type="http://schemas.openxmlformats.org/officeDocument/2006/relationships/slideLayout" Target="../slideLayouts/slideLayout626.xml"/><Relationship Id="rId9" Type="http://schemas.openxmlformats.org/officeDocument/2006/relationships/slideLayout" Target="../slideLayouts/slideLayout631.xml"/><Relationship Id="rId14" Type="http://schemas.openxmlformats.org/officeDocument/2006/relationships/image" Target="../media/image1.pn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2.xml"/><Relationship Id="rId13" Type="http://schemas.openxmlformats.org/officeDocument/2006/relationships/theme" Target="../theme/theme59.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slideLayout" Target="../slideLayouts/slideLayout646.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slideLayout" Target="../slideLayouts/slideLayout649.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5" Type="http://schemas.openxmlformats.org/officeDocument/2006/relationships/theme" Target="../theme/theme60.xml"/><Relationship Id="rId4" Type="http://schemas.openxmlformats.org/officeDocument/2006/relationships/slideLayout" Target="../slideLayouts/slideLayout65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8.xml"/><Relationship Id="rId13" Type="http://schemas.openxmlformats.org/officeDocument/2006/relationships/theme" Target="../theme/theme61.xml"/><Relationship Id="rId3" Type="http://schemas.openxmlformats.org/officeDocument/2006/relationships/slideLayout" Target="../slideLayouts/slideLayout653.xml"/><Relationship Id="rId7" Type="http://schemas.openxmlformats.org/officeDocument/2006/relationships/slideLayout" Target="../slideLayouts/slideLayout657.xml"/><Relationship Id="rId12" Type="http://schemas.openxmlformats.org/officeDocument/2006/relationships/slideLayout" Target="../slideLayouts/slideLayout662.xml"/><Relationship Id="rId2" Type="http://schemas.openxmlformats.org/officeDocument/2006/relationships/slideLayout" Target="../slideLayouts/slideLayout652.xml"/><Relationship Id="rId1" Type="http://schemas.openxmlformats.org/officeDocument/2006/relationships/slideLayout" Target="../slideLayouts/slideLayout651.xml"/><Relationship Id="rId6" Type="http://schemas.openxmlformats.org/officeDocument/2006/relationships/slideLayout" Target="../slideLayouts/slideLayout656.xml"/><Relationship Id="rId11" Type="http://schemas.openxmlformats.org/officeDocument/2006/relationships/slideLayout" Target="../slideLayouts/slideLayout661.xml"/><Relationship Id="rId5" Type="http://schemas.openxmlformats.org/officeDocument/2006/relationships/slideLayout" Target="../slideLayouts/slideLayout655.xml"/><Relationship Id="rId10" Type="http://schemas.openxmlformats.org/officeDocument/2006/relationships/slideLayout" Target="../slideLayouts/slideLayout660.xml"/><Relationship Id="rId4" Type="http://schemas.openxmlformats.org/officeDocument/2006/relationships/slideLayout" Target="../slideLayouts/slideLayout654.xml"/><Relationship Id="rId9" Type="http://schemas.openxmlformats.org/officeDocument/2006/relationships/slideLayout" Target="../slideLayouts/slideLayout659.xml"/></Relationships>
</file>

<file path=ppt/slideMasters/_rels/slideMaster62.xml.rels><?xml version="1.0" encoding="UTF-8" standalone="yes"?>
<Relationships xmlns="http://schemas.openxmlformats.org/package/2006/relationships"><Relationship Id="rId3" Type="http://schemas.openxmlformats.org/officeDocument/2006/relationships/slideLayout" Target="../slideLayouts/slideLayout665.xml"/><Relationship Id="rId2" Type="http://schemas.openxmlformats.org/officeDocument/2006/relationships/slideLayout" Target="../slideLayouts/slideLayout664.xml"/><Relationship Id="rId1" Type="http://schemas.openxmlformats.org/officeDocument/2006/relationships/slideLayout" Target="../slideLayouts/slideLayout663.xml"/><Relationship Id="rId5" Type="http://schemas.openxmlformats.org/officeDocument/2006/relationships/theme" Target="../theme/theme62.xml"/><Relationship Id="rId4" Type="http://schemas.openxmlformats.org/officeDocument/2006/relationships/slideLayout" Target="../slideLayouts/slideLayout666.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4.xml"/><Relationship Id="rId3" Type="http://schemas.openxmlformats.org/officeDocument/2006/relationships/slideLayout" Target="../slideLayouts/slideLayout669.xml"/><Relationship Id="rId7" Type="http://schemas.openxmlformats.org/officeDocument/2006/relationships/slideLayout" Target="../slideLayouts/slideLayout673.xml"/><Relationship Id="rId12" Type="http://schemas.openxmlformats.org/officeDocument/2006/relationships/theme" Target="../theme/theme63.xml"/><Relationship Id="rId2" Type="http://schemas.openxmlformats.org/officeDocument/2006/relationships/slideLayout" Target="../slideLayouts/slideLayout668.xml"/><Relationship Id="rId1" Type="http://schemas.openxmlformats.org/officeDocument/2006/relationships/slideLayout" Target="../slideLayouts/slideLayout667.xml"/><Relationship Id="rId6" Type="http://schemas.openxmlformats.org/officeDocument/2006/relationships/slideLayout" Target="../slideLayouts/slideLayout672.xml"/><Relationship Id="rId11" Type="http://schemas.openxmlformats.org/officeDocument/2006/relationships/slideLayout" Target="../slideLayouts/slideLayout677.xml"/><Relationship Id="rId5" Type="http://schemas.openxmlformats.org/officeDocument/2006/relationships/slideLayout" Target="../slideLayouts/slideLayout671.xml"/><Relationship Id="rId10" Type="http://schemas.openxmlformats.org/officeDocument/2006/relationships/slideLayout" Target="../slideLayouts/slideLayout676.xml"/><Relationship Id="rId4" Type="http://schemas.openxmlformats.org/officeDocument/2006/relationships/slideLayout" Target="../slideLayouts/slideLayout670.xml"/><Relationship Id="rId9" Type="http://schemas.openxmlformats.org/officeDocument/2006/relationships/slideLayout" Target="../slideLayouts/slideLayout675.xml"/></Relationships>
</file>

<file path=ppt/slideMasters/_rels/slideMaster64.xml.rels><?xml version="1.0" encoding="UTF-8" standalone="yes"?>
<Relationships xmlns="http://schemas.openxmlformats.org/package/2006/relationships"><Relationship Id="rId3" Type="http://schemas.openxmlformats.org/officeDocument/2006/relationships/slideLayout" Target="../slideLayouts/slideLayout680.xml"/><Relationship Id="rId2" Type="http://schemas.openxmlformats.org/officeDocument/2006/relationships/slideLayout" Target="../slideLayouts/slideLayout679.xml"/><Relationship Id="rId1" Type="http://schemas.openxmlformats.org/officeDocument/2006/relationships/slideLayout" Target="../slideLayouts/slideLayout678.xml"/><Relationship Id="rId6" Type="http://schemas.openxmlformats.org/officeDocument/2006/relationships/theme" Target="../theme/theme64.xml"/><Relationship Id="rId5" Type="http://schemas.openxmlformats.org/officeDocument/2006/relationships/slideLayout" Target="../slideLayouts/slideLayout682.xml"/><Relationship Id="rId4" Type="http://schemas.openxmlformats.org/officeDocument/2006/relationships/slideLayout" Target="../slideLayouts/slideLayout681.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90.xml"/><Relationship Id="rId13" Type="http://schemas.openxmlformats.org/officeDocument/2006/relationships/theme" Target="../theme/theme65.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slideLayout" Target="../slideLayouts/slideLayout694.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02.xml"/><Relationship Id="rId13" Type="http://schemas.openxmlformats.org/officeDocument/2006/relationships/theme" Target="../theme/theme66.xml"/><Relationship Id="rId3" Type="http://schemas.openxmlformats.org/officeDocument/2006/relationships/slideLayout" Target="../slideLayouts/slideLayout697.xml"/><Relationship Id="rId7" Type="http://schemas.openxmlformats.org/officeDocument/2006/relationships/slideLayout" Target="../slideLayouts/slideLayout701.xml"/><Relationship Id="rId12" Type="http://schemas.openxmlformats.org/officeDocument/2006/relationships/slideLayout" Target="../slideLayouts/slideLayout706.xml"/><Relationship Id="rId2" Type="http://schemas.openxmlformats.org/officeDocument/2006/relationships/slideLayout" Target="../slideLayouts/slideLayout696.xml"/><Relationship Id="rId1" Type="http://schemas.openxmlformats.org/officeDocument/2006/relationships/slideLayout" Target="../slideLayouts/slideLayout695.xml"/><Relationship Id="rId6" Type="http://schemas.openxmlformats.org/officeDocument/2006/relationships/slideLayout" Target="../slideLayouts/slideLayout700.xml"/><Relationship Id="rId11" Type="http://schemas.openxmlformats.org/officeDocument/2006/relationships/slideLayout" Target="../slideLayouts/slideLayout705.xml"/><Relationship Id="rId5" Type="http://schemas.openxmlformats.org/officeDocument/2006/relationships/slideLayout" Target="../slideLayouts/slideLayout699.xml"/><Relationship Id="rId10" Type="http://schemas.openxmlformats.org/officeDocument/2006/relationships/slideLayout" Target="../slideLayouts/slideLayout704.xml"/><Relationship Id="rId4" Type="http://schemas.openxmlformats.org/officeDocument/2006/relationships/slideLayout" Target="../slideLayouts/slideLayout698.xml"/><Relationship Id="rId9" Type="http://schemas.openxmlformats.org/officeDocument/2006/relationships/slideLayout" Target="../slideLayouts/slideLayout7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2023. 9. 26.</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9/26/23</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9/26/23</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26387"/>
      </p:ext>
    </p:extLst>
  </p:cSld>
  <p:clrMap bg1="lt1" tx1="dk1" bg2="lt2" tx2="dk2" accent1="accent1" accent2="accent2" accent3="accent3" accent4="accent4" accent5="accent5" accent6="accent6" hlink="hlink" folHlink="folHlink"/>
  <p:sldLayoutIdLst>
    <p:sldLayoutId id="2147489954" r:id="rId1"/>
    <p:sldLayoutId id="2147489955" r:id="rId2"/>
    <p:sldLayoutId id="2147489956" r:id="rId3"/>
    <p:sldLayoutId id="2147489957"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18813943"/>
      </p:ext>
    </p:extLst>
  </p:cSld>
  <p:clrMap bg1="lt1" tx1="dk1" bg2="lt2" tx2="dk2" accent1="accent1" accent2="accent2" accent3="accent3" accent4="accent4" accent5="accent5" accent6="accent6" hlink="hlink" folHlink="folHlink"/>
  <p:sldLayoutIdLst>
    <p:sldLayoutId id="2147489998" r:id="rId1"/>
    <p:sldLayoutId id="2147489999" r:id="rId2"/>
    <p:sldLayoutId id="2147490000" r:id="rId3"/>
    <p:sldLayoutId id="2147490001" r:id="rId4"/>
    <p:sldLayoutId id="2147490002" r:id="rId5"/>
    <p:sldLayoutId id="2147490003" r:id="rId6"/>
    <p:sldLayoutId id="2147490004" r:id="rId7"/>
    <p:sldLayoutId id="2147490005" r:id="rId8"/>
    <p:sldLayoutId id="2147490006" r:id="rId9"/>
    <p:sldLayoutId id="2147490007" r:id="rId10"/>
    <p:sldLayoutId id="2147490008" r:id="rId11"/>
    <p:sldLayoutId id="214749000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8990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253331"/>
            <a:ext cx="7886700" cy="5003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71078-45FA-4BA5-9BE9-4C6ADE012FE3}" type="slidenum">
              <a:rPr lang="en-CH" smtClean="0"/>
              <a:t>‹#›</a:t>
            </a:fld>
            <a:endParaRPr lang="en-CH"/>
          </a:p>
        </p:txBody>
      </p:sp>
    </p:spTree>
    <p:extLst>
      <p:ext uri="{BB962C8B-B14F-4D97-AF65-F5344CB8AC3E}">
        <p14:creationId xmlns:p14="http://schemas.microsoft.com/office/powerpoint/2010/main" val="2383612076"/>
      </p:ext>
    </p:extLst>
  </p:cSld>
  <p:clrMap bg1="lt1" tx1="dk1" bg2="lt2" tx2="dk2" accent1="accent1" accent2="accent2" accent3="accent3" accent4="accent4" accent5="accent5" accent6="accent6" hlink="hlink" folHlink="folHlink"/>
  <p:sldLayoutIdLst>
    <p:sldLayoutId id="2147490049" r:id="rId1"/>
    <p:sldLayoutId id="2147490050" r:id="rId2"/>
    <p:sldLayoutId id="2147490051" r:id="rId3"/>
    <p:sldLayoutId id="2147490052" r:id="rId4"/>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5078511"/>
      </p:ext>
    </p:extLst>
  </p:cSld>
  <p:clrMap bg1="lt1" tx1="dk1" bg2="lt2" tx2="dk2" accent1="accent1" accent2="accent2" accent3="accent3" accent4="accent4" accent5="accent5" accent6="accent6" hlink="hlink" folHlink="folHlink"/>
  <p:sldLayoutIdLst>
    <p:sldLayoutId id="2147490054" r:id="rId1"/>
    <p:sldLayoutId id="2147490055" r:id="rId2"/>
    <p:sldLayoutId id="2147490056" r:id="rId3"/>
    <p:sldLayoutId id="2147490057" r:id="rId4"/>
    <p:sldLayoutId id="2147490058" r:id="rId5"/>
    <p:sldLayoutId id="2147490059" r:id="rId6"/>
    <p:sldLayoutId id="2147490060" r:id="rId7"/>
    <p:sldLayoutId id="2147490061" r:id="rId8"/>
    <p:sldLayoutId id="2147490062" r:id="rId9"/>
    <p:sldLayoutId id="2147490063" r:id="rId10"/>
    <p:sldLayoutId id="214749006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8990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253331"/>
            <a:ext cx="7886700" cy="5003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71078-45FA-4BA5-9BE9-4C6ADE012FE3}" type="slidenum">
              <a:rPr lang="en-CH" smtClean="0"/>
              <a:t>‹#›</a:t>
            </a:fld>
            <a:endParaRPr lang="en-CH"/>
          </a:p>
        </p:txBody>
      </p:sp>
    </p:spTree>
    <p:extLst>
      <p:ext uri="{BB962C8B-B14F-4D97-AF65-F5344CB8AC3E}">
        <p14:creationId xmlns:p14="http://schemas.microsoft.com/office/powerpoint/2010/main" val="3314616913"/>
      </p:ext>
    </p:extLst>
  </p:cSld>
  <p:clrMap bg1="lt1" tx1="dk1" bg2="lt2" tx2="dk2" accent1="accent1" accent2="accent2" accent3="accent3" accent4="accent4" accent5="accent5" accent6="accent6" hlink="hlink" folHlink="folHlink"/>
  <p:sldLayoutIdLst>
    <p:sldLayoutId id="2147490066" r:id="rId1"/>
    <p:sldLayoutId id="2147490067" r:id="rId2"/>
    <p:sldLayoutId id="2147490068" r:id="rId3"/>
    <p:sldLayoutId id="2147490069" r:id="rId4"/>
    <p:sldLayoutId id="2147490070" r:id="rId5"/>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649061641"/>
      </p:ext>
    </p:extLst>
  </p:cSld>
  <p:clrMap bg1="lt1" tx1="dk1" bg2="lt2" tx2="dk2" accent1="accent1" accent2="accent2" accent3="accent3" accent4="accent4" accent5="accent5" accent6="accent6" hlink="hlink" folHlink="folHlink"/>
  <p:sldLayoutIdLst>
    <p:sldLayoutId id="2147490072" r:id="rId1"/>
    <p:sldLayoutId id="2147490073" r:id="rId2"/>
    <p:sldLayoutId id="2147490074" r:id="rId3"/>
    <p:sldLayoutId id="2147490075" r:id="rId4"/>
    <p:sldLayoutId id="2147490076" r:id="rId5"/>
    <p:sldLayoutId id="2147490077" r:id="rId6"/>
    <p:sldLayoutId id="2147490078" r:id="rId7"/>
    <p:sldLayoutId id="2147490079" r:id="rId8"/>
    <p:sldLayoutId id="2147490080" r:id="rId9"/>
    <p:sldLayoutId id="2147490081" r:id="rId10"/>
    <p:sldLayoutId id="2147490082" r:id="rId11"/>
    <p:sldLayoutId id="21474900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01366485"/>
      </p:ext>
    </p:extLst>
  </p:cSld>
  <p:clrMap bg1="lt1" tx1="dk1" bg2="lt2" tx2="dk2" accent1="accent1" accent2="accent2" accent3="accent3" accent4="accent4" accent5="accent5" accent6="accent6" hlink="hlink" folHlink="folHlink"/>
  <p:sldLayoutIdLst>
    <p:sldLayoutId id="2147490085" r:id="rId1"/>
    <p:sldLayoutId id="2147490086" r:id="rId2"/>
    <p:sldLayoutId id="2147490087" r:id="rId3"/>
    <p:sldLayoutId id="2147490088" r:id="rId4"/>
    <p:sldLayoutId id="2147490089" r:id="rId5"/>
    <p:sldLayoutId id="2147490090" r:id="rId6"/>
    <p:sldLayoutId id="2147490091" r:id="rId7"/>
    <p:sldLayoutId id="2147490092" r:id="rId8"/>
    <p:sldLayoutId id="2147490093" r:id="rId9"/>
    <p:sldLayoutId id="2147490094" r:id="rId10"/>
    <p:sldLayoutId id="2147490095" r:id="rId11"/>
    <p:sldLayoutId id="2147490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afGc1pWr-_Y"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Hermes_comparch22-lecture-slides.pdf" TargetMode="External"/><Relationship Id="rId12" Type="http://schemas.openxmlformats.org/officeDocument/2006/relationships/image" Target="../media/image14.png"/><Relationship Id="rId2" Type="http://schemas.openxmlformats.org/officeDocument/2006/relationships/hyperlink" Target="https://arxiv.org/pdf/2209.00188.pdf" TargetMode="External"/><Relationship Id="rId1" Type="http://schemas.openxmlformats.org/officeDocument/2006/relationships/slideLayout" Target="../slideLayouts/slideLayout652.xml"/><Relationship Id="rId6" Type="http://schemas.openxmlformats.org/officeDocument/2006/relationships/hyperlink" Target="https://people.inf.ethz.ch/omutlu/pub/Hermes_comparch22-lecture-slides.pptx" TargetMode="External"/><Relationship Id="rId11" Type="http://schemas.openxmlformats.org/officeDocument/2006/relationships/hyperlink" Target="https://github.com/CMU-SAFARI/Hermes" TargetMode="External"/><Relationship Id="rId5" Type="http://schemas.openxmlformats.org/officeDocument/2006/relationships/hyperlink" Target="https://people.inf.ethz.ch/omutlu/pub/Hermes_micro22-talk.pdf" TargetMode="External"/><Relationship Id="rId10" Type="http://schemas.openxmlformats.org/officeDocument/2006/relationships/hyperlink" Target="https://arxiv.org/abs/2209.00188" TargetMode="External"/><Relationship Id="rId4" Type="http://schemas.openxmlformats.org/officeDocument/2006/relationships/hyperlink" Target="https://people.inf.ethz.ch/omutlu/pub/Hermes_micro22-talk.pptx" TargetMode="External"/><Relationship Id="rId9" Type="http://schemas.openxmlformats.org/officeDocument/2006/relationships/hyperlink" Target="https://www.youtube.com/watch?v=PWWBtrL60dQ&amp;t=3609s"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s://safari.ethz.ch/architecture/fall2020/doku.php?id=schedule" TargetMode="External"/><Relationship Id="rId7" Type="http://schemas.openxmlformats.org/officeDocument/2006/relationships/hyperlink" Target="https://www.youtube.com/onurmutlulectures" TargetMode="External"/><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696.xml"/><Relationship Id="rId6" Type="http://schemas.openxmlformats.org/officeDocument/2006/relationships/image" Target="../media/image110.png"/><Relationship Id="rId5" Type="http://schemas.openxmlformats.org/officeDocument/2006/relationships/hyperlink" Target="https://www.youtube.com/watch?v=c3mPdZA-Fmc&amp;list=PL5Q2soXY2Zi9xidyIgBxUz7xRPS-wisBN" TargetMode="External"/><Relationship Id="rId4" Type="http://schemas.openxmlformats.org/officeDocument/2006/relationships/hyperlink" Target="https://www.youtube.com/watch?v=4yfkM_5EFgo&amp;list=PL5Q2soXY2Zi-Mnk1PxjEIG32HAGILkTOF"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hyperlink" Target="https://people.inf.ethz.ch/omutlu" TargetMode="External"/></Relationships>
</file>

<file path=ppt/slides/_rels/slide102.xml.rels><?xml version="1.0" encoding="UTF-8" standalone="yes"?>
<Relationships xmlns="http://schemas.openxmlformats.org/package/2006/relationships"><Relationship Id="rId8" Type="http://schemas.openxmlformats.org/officeDocument/2006/relationships/slide" Target="slide110.xml"/><Relationship Id="rId13" Type="http://schemas.openxmlformats.org/officeDocument/2006/relationships/slide" Target="slide120.xml"/><Relationship Id="rId18" Type="http://schemas.openxmlformats.org/officeDocument/2006/relationships/slide" Target="slide126.xml"/><Relationship Id="rId26" Type="http://schemas.openxmlformats.org/officeDocument/2006/relationships/slide" Target="slide134.xml"/><Relationship Id="rId3" Type="http://schemas.openxmlformats.org/officeDocument/2006/relationships/slide" Target="slide106.xml"/><Relationship Id="rId21" Type="http://schemas.openxmlformats.org/officeDocument/2006/relationships/slide" Target="slide129.xml"/><Relationship Id="rId7" Type="http://schemas.openxmlformats.org/officeDocument/2006/relationships/slide" Target="slide109.xml"/><Relationship Id="rId12" Type="http://schemas.openxmlformats.org/officeDocument/2006/relationships/slide" Target="slide116.xml"/><Relationship Id="rId17" Type="http://schemas.openxmlformats.org/officeDocument/2006/relationships/slide" Target="slide125.xml"/><Relationship Id="rId25" Type="http://schemas.openxmlformats.org/officeDocument/2006/relationships/slide" Target="slide133.xml"/><Relationship Id="rId2" Type="http://schemas.openxmlformats.org/officeDocument/2006/relationships/slide" Target="slide104.xml"/><Relationship Id="rId16" Type="http://schemas.openxmlformats.org/officeDocument/2006/relationships/slide" Target="slide124.xml"/><Relationship Id="rId20" Type="http://schemas.openxmlformats.org/officeDocument/2006/relationships/slide" Target="slide128.xml"/><Relationship Id="rId1" Type="http://schemas.openxmlformats.org/officeDocument/2006/relationships/slideLayout" Target="../slideLayouts/slideLayout663.xml"/><Relationship Id="rId6" Type="http://schemas.openxmlformats.org/officeDocument/2006/relationships/slide" Target="slide119.xml"/><Relationship Id="rId11" Type="http://schemas.openxmlformats.org/officeDocument/2006/relationships/slide" Target="slide115.xml"/><Relationship Id="rId24" Type="http://schemas.openxmlformats.org/officeDocument/2006/relationships/slide" Target="slide130.xml"/><Relationship Id="rId5" Type="http://schemas.openxmlformats.org/officeDocument/2006/relationships/slide" Target="slide108.xml"/><Relationship Id="rId15" Type="http://schemas.openxmlformats.org/officeDocument/2006/relationships/slide" Target="slide123.xml"/><Relationship Id="rId23" Type="http://schemas.openxmlformats.org/officeDocument/2006/relationships/slide" Target="slide132.xml"/><Relationship Id="rId10" Type="http://schemas.openxmlformats.org/officeDocument/2006/relationships/slide" Target="slide113.xml"/><Relationship Id="rId19" Type="http://schemas.openxmlformats.org/officeDocument/2006/relationships/slide" Target="slide127.xml"/><Relationship Id="rId4" Type="http://schemas.openxmlformats.org/officeDocument/2006/relationships/slide" Target="slide107.xml"/><Relationship Id="rId9" Type="http://schemas.openxmlformats.org/officeDocument/2006/relationships/slide" Target="slide111.xml"/><Relationship Id="rId14" Type="http://schemas.openxmlformats.org/officeDocument/2006/relationships/slide" Target="slide122.xml"/><Relationship Id="rId22" Type="http://schemas.openxmlformats.org/officeDocument/2006/relationships/slide" Target="slide13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64.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663.xml"/></Relationships>
</file>

<file path=ppt/slides/_rels/slide105.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12.jpg"/><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06.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663.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slide" Target="slide10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 Target="slide102.xml"/><Relationship Id="rId1" Type="http://schemas.openxmlformats.org/officeDocument/2006/relationships/slideLayout" Target="../slideLayouts/slideLayout663.xml"/><Relationship Id="rId4" Type="http://schemas.openxmlformats.org/officeDocument/2006/relationships/image" Target="../media/image114.svg"/></Relationships>
</file>

<file path=ppt/slides/_rels/slide108.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63.xml"/></Relationships>
</file>

<file path=ppt/slides/_rels/slide109.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16.jpg"/><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PWWBtrL60dQ&amp;t=3609s"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17.jpg"/><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1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63.xml"/></Relationships>
</file>

<file path=ppt/slides/_rels/slide112.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chart" Target="../charts/chart10.xml"/><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1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63.xml"/></Relationships>
</file>

<file path=ppt/slides/_rels/slide114.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chart" Target="../charts/chart12.xml"/><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15.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663.xml"/></Relationships>
</file>

<file path=ppt/slides/_rels/slide116.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663.xml"/></Relationships>
</file>

<file path=ppt/slides/_rels/slide11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663.xml"/><Relationship Id="rId5" Type="http://schemas.openxmlformats.org/officeDocument/2006/relationships/image" Target="../media/image120.emf"/><Relationship Id="rId4" Type="http://schemas.openxmlformats.org/officeDocument/2006/relationships/image" Target="../media/image119.emf"/></Relationships>
</file>

<file path=ppt/slides/_rels/slide118.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chart" Target="../charts/chart16.xml"/><Relationship Id="rId7" Type="http://schemas.openxmlformats.org/officeDocument/2006/relationships/image" Target="../media/image113.png"/><Relationship Id="rId2" Type="http://schemas.openxmlformats.org/officeDocument/2006/relationships/chart" Target="../charts/chart15.xml"/><Relationship Id="rId1" Type="http://schemas.openxmlformats.org/officeDocument/2006/relationships/slideLayout" Target="../slideLayouts/slideLayout663.xml"/><Relationship Id="rId6" Type="http://schemas.openxmlformats.org/officeDocument/2006/relationships/slide" Target="slide102.xml"/><Relationship Id="rId5" Type="http://schemas.openxmlformats.org/officeDocument/2006/relationships/image" Target="../media/image120.emf"/><Relationship Id="rId4" Type="http://schemas.openxmlformats.org/officeDocument/2006/relationships/image" Target="../media/image119.emf"/></Relationships>
</file>

<file path=ppt/slides/_rels/slide119.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21.jpg"/><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g"/><Relationship Id="rId12" Type="http://schemas.openxmlformats.org/officeDocument/2006/relationships/hyperlink" Target="https://arxiv.org/pdf/2209.00188.pdf" TargetMode="External"/><Relationship Id="rId2" Type="http://schemas.openxmlformats.org/officeDocument/2006/relationships/notesSlide" Target="../notesSlides/notesSlide2.xml"/><Relationship Id="rId1" Type="http://schemas.openxmlformats.org/officeDocument/2006/relationships/slideLayout" Target="../slideLayouts/slideLayout666.xml"/><Relationship Id="rId6" Type="http://schemas.openxmlformats.org/officeDocument/2006/relationships/image" Target="../media/image20.png"/><Relationship Id="rId11" Type="http://schemas.openxmlformats.org/officeDocument/2006/relationships/hyperlink" Target="https://github.com/CMU-SAFARI/Hermes" TargetMode="External"/><Relationship Id="rId5" Type="http://schemas.openxmlformats.org/officeDocument/2006/relationships/image" Target="../media/image19.tiff"/><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20.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663.xml"/></Relationships>
</file>

<file path=ppt/slides/_rels/slide121.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23.jpg"/><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22.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24.jpg"/><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23.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25.jpg"/><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24.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26.jpg"/><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25.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27.jpg"/><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26.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28.jpg"/><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2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64.png"/><Relationship Id="rId7" Type="http://schemas.openxmlformats.org/officeDocument/2006/relationships/slide" Target="slide102.xml"/><Relationship Id="rId2" Type="http://schemas.openxmlformats.org/officeDocument/2006/relationships/image" Target="../media/image129.jpg"/><Relationship Id="rId1" Type="http://schemas.openxmlformats.org/officeDocument/2006/relationships/slideLayout" Target="../slideLayouts/slideLayout663.xml"/><Relationship Id="rId6" Type="http://schemas.openxmlformats.org/officeDocument/2006/relationships/image" Target="../media/image131.svg"/><Relationship Id="rId5" Type="http://schemas.openxmlformats.org/officeDocument/2006/relationships/image" Target="../media/image130.png"/><Relationship Id="rId4" Type="http://schemas.openxmlformats.org/officeDocument/2006/relationships/image" Target="../media/image65.svg"/><Relationship Id="rId9" Type="http://schemas.openxmlformats.org/officeDocument/2006/relationships/image" Target="../media/image114.svg"/></Relationships>
</file>

<file path=ppt/slides/_rels/slide128.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32.jpg"/><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29.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33.jpg"/><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63.xml"/><Relationship Id="rId1" Type="http://schemas.openxmlformats.org/officeDocument/2006/relationships/tags" Target="../tags/tag1.xml"/></Relationships>
</file>

<file path=ppt/slides/_rels/slide130.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34.jpg"/><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31.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35.jpg"/><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32.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36.jpg"/><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33.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37.jpg"/><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34.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image" Target="../media/image138.jpg"/><Relationship Id="rId1" Type="http://schemas.openxmlformats.org/officeDocument/2006/relationships/slideLayout" Target="../slideLayouts/slideLayout663.xml"/><Relationship Id="rId5" Type="http://schemas.openxmlformats.org/officeDocument/2006/relationships/image" Target="../media/image114.svg"/><Relationship Id="rId4" Type="http://schemas.openxmlformats.org/officeDocument/2006/relationships/image" Target="../media/image11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80.xml"/></Relationships>
</file>

<file path=ppt/slides/_rels/slide1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3.xml"/><Relationship Id="rId1" Type="http://schemas.openxmlformats.org/officeDocument/2006/relationships/slideLayout" Target="../slideLayouts/slideLayout678.xml"/></Relationships>
</file>

<file path=ppt/slides/_rels/slide1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4.xml"/><Relationship Id="rId1" Type="http://schemas.openxmlformats.org/officeDocument/2006/relationships/slideLayout" Target="../slideLayouts/slideLayout678.xml"/><Relationship Id="rId4" Type="http://schemas.openxmlformats.org/officeDocument/2006/relationships/image" Target="../media/image103.png"/></Relationships>
</file>

<file path=ppt/slides/_rels/slide13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5.xml"/><Relationship Id="rId1" Type="http://schemas.openxmlformats.org/officeDocument/2006/relationships/slideLayout" Target="../slideLayouts/slideLayout678.xml"/></Relationships>
</file>

<file path=ppt/slides/_rels/slide1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6.xml"/><Relationship Id="rId1" Type="http://schemas.openxmlformats.org/officeDocument/2006/relationships/slideLayout" Target="../slideLayouts/slideLayout67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63.xml"/><Relationship Id="rId1" Type="http://schemas.openxmlformats.org/officeDocument/2006/relationships/tags" Target="../tags/tag2.xml"/><Relationship Id="rId4" Type="http://schemas.openxmlformats.org/officeDocument/2006/relationships/image" Target="../media/image25.png"/></Relationships>
</file>

<file path=ppt/slides/_rels/slide14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7.xml"/><Relationship Id="rId1" Type="http://schemas.openxmlformats.org/officeDocument/2006/relationships/slideLayout" Target="../slideLayouts/slideLayout678.xml"/></Relationships>
</file>

<file path=ppt/slides/_rels/slide14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8.xml"/><Relationship Id="rId1" Type="http://schemas.openxmlformats.org/officeDocument/2006/relationships/slideLayout" Target="../slideLayouts/slideLayout678.xml"/></Relationships>
</file>

<file path=ppt/slides/_rels/slide14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78.xml"/></Relationships>
</file>

<file path=ppt/slides/_rels/slide14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78.xml"/></Relationships>
</file>

<file path=ppt/slides/_rels/slide14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9.xml"/><Relationship Id="rId1" Type="http://schemas.openxmlformats.org/officeDocument/2006/relationships/slideLayout" Target="../slideLayouts/slideLayout67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63.xml"/><Relationship Id="rId1" Type="http://schemas.openxmlformats.org/officeDocument/2006/relationships/tags" Target="../tags/tag3.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63.xml"/><Relationship Id="rId1" Type="http://schemas.openxmlformats.org/officeDocument/2006/relationships/tags" Target="../tags/tag4.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63.xml"/><Relationship Id="rId1" Type="http://schemas.openxmlformats.org/officeDocument/2006/relationships/tags" Target="../tags/tag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6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9.jpg"/><Relationship Id="rId2" Type="http://schemas.openxmlformats.org/officeDocument/2006/relationships/slideLayout" Target="../slideLayouts/slideLayout666.xml"/><Relationship Id="rId1" Type="http://schemas.openxmlformats.org/officeDocument/2006/relationships/tags" Target="../tags/tag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4.xml"/></Relationships>
</file>

<file path=ppt/slides/_rels/slide2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63.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63.xml"/></Relationships>
</file>

<file path=ppt/slides/_rels/slide2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63.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663.xml"/><Relationship Id="rId6" Type="http://schemas.openxmlformats.org/officeDocument/2006/relationships/image" Target="../media/image49.png"/><Relationship Id="rId5" Type="http://schemas.openxmlformats.org/officeDocument/2006/relationships/image" Target="../media/image48.svg"/><Relationship Id="rId10" Type="http://schemas.openxmlformats.org/officeDocument/2006/relationships/image" Target="../media/image53.jpg"/><Relationship Id="rId4" Type="http://schemas.openxmlformats.org/officeDocument/2006/relationships/image" Target="../media/image47.png"/><Relationship Id="rId9"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4.xml"/><Relationship Id="rId1" Type="http://schemas.openxmlformats.org/officeDocument/2006/relationships/slideLayout" Target="../slideLayouts/slideLayout663.xml"/><Relationship Id="rId5" Type="http://schemas.openxmlformats.org/officeDocument/2006/relationships/image" Target="../media/image56.png"/><Relationship Id="rId4" Type="http://schemas.openxmlformats.org/officeDocument/2006/relationships/image" Target="../media/image55.emf"/></Relationships>
</file>

<file path=ppt/slides/_rels/slide25.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663.xml"/><Relationship Id="rId6" Type="http://schemas.openxmlformats.org/officeDocument/2006/relationships/image" Target="../media/image55.emf"/><Relationship Id="rId5" Type="http://schemas.openxmlformats.org/officeDocument/2006/relationships/image" Target="../media/image59.sv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0.emf"/><Relationship Id="rId7" Type="http://schemas.openxmlformats.org/officeDocument/2006/relationships/image" Target="../media/image59.svg"/><Relationship Id="rId2" Type="http://schemas.openxmlformats.org/officeDocument/2006/relationships/notesSlide" Target="../notesSlides/notesSlide16.xml"/><Relationship Id="rId1" Type="http://schemas.openxmlformats.org/officeDocument/2006/relationships/slideLayout" Target="../slideLayouts/slideLayout663.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5.emf"/><Relationship Id="rId9" Type="http://schemas.openxmlformats.org/officeDocument/2006/relationships/image" Target="../media/image48.sv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6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6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6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22.xml"/></Relationships>
</file>

<file path=ppt/slides/_rels/slide3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9.xml"/><Relationship Id="rId1" Type="http://schemas.openxmlformats.org/officeDocument/2006/relationships/slideLayout" Target="../slideLayouts/slideLayout663.xml"/><Relationship Id="rId5" Type="http://schemas.openxmlformats.org/officeDocument/2006/relationships/image" Target="../media/image65.sv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663.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663.xml"/><Relationship Id="rId4" Type="http://schemas.openxmlformats.org/officeDocument/2006/relationships/image" Target="../media/image66.emf"/></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663.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663.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66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63.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6.xml"/><Relationship Id="rId1" Type="http://schemas.openxmlformats.org/officeDocument/2006/relationships/slideLayout" Target="../slideLayouts/slideLayout663.xml"/><Relationship Id="rId4" Type="http://schemas.openxmlformats.org/officeDocument/2006/relationships/hyperlink" Target="https://arxiv.org/pdf/2209.00188.pdf"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6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63.xml"/><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22.xml"/></Relationships>
</file>

<file path=ppt/slides/_rels/slide4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663.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s>
</file>

<file path=ppt/slides/_rels/slide41.xml.rels><?xml version="1.0" encoding="UTF-8" standalone="yes"?>
<Relationships xmlns="http://schemas.openxmlformats.org/package/2006/relationships"><Relationship Id="rId8" Type="http://schemas.openxmlformats.org/officeDocument/2006/relationships/hyperlink" Target="https://github.com/CMU-SAFARI/Hermes" TargetMode="External"/><Relationship Id="rId3" Type="http://schemas.openxmlformats.org/officeDocument/2006/relationships/notesSlide" Target="../notesSlides/notesSlide29.xml"/><Relationship Id="rId7" Type="http://schemas.openxmlformats.org/officeDocument/2006/relationships/image" Target="../media/image24.png"/><Relationship Id="rId2" Type="http://schemas.openxmlformats.org/officeDocument/2006/relationships/slideLayout" Target="../slideLayouts/slideLayout663.xml"/><Relationship Id="rId1" Type="http://schemas.openxmlformats.org/officeDocument/2006/relationships/tags" Target="../tags/tag8.xml"/><Relationship Id="rId6" Type="http://schemas.openxmlformats.org/officeDocument/2006/relationships/image" Target="../media/image23.png"/><Relationship Id="rId11" Type="http://schemas.openxmlformats.org/officeDocument/2006/relationships/image" Target="../media/image81.jpg"/><Relationship Id="rId5" Type="http://schemas.openxmlformats.org/officeDocument/2006/relationships/image" Target="../media/image22.png"/><Relationship Id="rId10" Type="http://schemas.openxmlformats.org/officeDocument/2006/relationships/image" Target="../media/image80.jpg"/><Relationship Id="rId4" Type="http://schemas.openxmlformats.org/officeDocument/2006/relationships/image" Target="../media/image79.jpg"/><Relationship Id="rId9"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0.xml"/><Relationship Id="rId1" Type="http://schemas.openxmlformats.org/officeDocument/2006/relationships/slideLayout" Target="../slideLayouts/slideLayout66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63.xml"/><Relationship Id="rId1" Type="http://schemas.openxmlformats.org/officeDocument/2006/relationships/tags" Target="../tags/tag9.xml"/><Relationship Id="rId5" Type="http://schemas.openxmlformats.org/officeDocument/2006/relationships/image" Target="../media/image84.jpg"/><Relationship Id="rId4" Type="http://schemas.openxmlformats.org/officeDocument/2006/relationships/image" Target="../media/image83.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63.xml"/><Relationship Id="rId1" Type="http://schemas.openxmlformats.org/officeDocument/2006/relationships/tags" Target="../tags/tag10.xml"/></Relationships>
</file>

<file path=ppt/slides/_rels/slide4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g"/><Relationship Id="rId12" Type="http://schemas.openxmlformats.org/officeDocument/2006/relationships/hyperlink" Target="https://arxiv.org/pdf/2209.00188.pdf" TargetMode="External"/><Relationship Id="rId2" Type="http://schemas.openxmlformats.org/officeDocument/2006/relationships/notesSlide" Target="../notesSlides/notesSlide33.xml"/><Relationship Id="rId1" Type="http://schemas.openxmlformats.org/officeDocument/2006/relationships/slideLayout" Target="../slideLayouts/slideLayout666.xml"/><Relationship Id="rId6" Type="http://schemas.openxmlformats.org/officeDocument/2006/relationships/image" Target="../media/image20.png"/><Relationship Id="rId11" Type="http://schemas.openxmlformats.org/officeDocument/2006/relationships/hyperlink" Target="https://github.com/CMU-SAFARI/Hermes" TargetMode="External"/><Relationship Id="rId5" Type="http://schemas.openxmlformats.org/officeDocument/2006/relationships/image" Target="../media/image19.tiff"/><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6.xml.rels><?xml version="1.0" encoding="UTF-8" standalone="yes"?>
<Relationships xmlns="http://schemas.openxmlformats.org/package/2006/relationships"><Relationship Id="rId8" Type="http://schemas.openxmlformats.org/officeDocument/2006/relationships/slide" Target="slide110.xml"/><Relationship Id="rId13" Type="http://schemas.openxmlformats.org/officeDocument/2006/relationships/slide" Target="slide120.xml"/><Relationship Id="rId18" Type="http://schemas.openxmlformats.org/officeDocument/2006/relationships/slide" Target="slide126.xml"/><Relationship Id="rId26" Type="http://schemas.openxmlformats.org/officeDocument/2006/relationships/slide" Target="slide134.xml"/><Relationship Id="rId3" Type="http://schemas.openxmlformats.org/officeDocument/2006/relationships/slide" Target="slide106.xml"/><Relationship Id="rId21" Type="http://schemas.openxmlformats.org/officeDocument/2006/relationships/slide" Target="slide129.xml"/><Relationship Id="rId7" Type="http://schemas.openxmlformats.org/officeDocument/2006/relationships/slide" Target="slide109.xml"/><Relationship Id="rId12" Type="http://schemas.openxmlformats.org/officeDocument/2006/relationships/slide" Target="slide116.xml"/><Relationship Id="rId17" Type="http://schemas.openxmlformats.org/officeDocument/2006/relationships/slide" Target="slide125.xml"/><Relationship Id="rId25" Type="http://schemas.openxmlformats.org/officeDocument/2006/relationships/slide" Target="slide133.xml"/><Relationship Id="rId2" Type="http://schemas.openxmlformats.org/officeDocument/2006/relationships/slide" Target="slide104.xml"/><Relationship Id="rId16" Type="http://schemas.openxmlformats.org/officeDocument/2006/relationships/slide" Target="slide124.xml"/><Relationship Id="rId20" Type="http://schemas.openxmlformats.org/officeDocument/2006/relationships/slide" Target="slide128.xml"/><Relationship Id="rId1" Type="http://schemas.openxmlformats.org/officeDocument/2006/relationships/slideLayout" Target="../slideLayouts/slideLayout663.xml"/><Relationship Id="rId6" Type="http://schemas.openxmlformats.org/officeDocument/2006/relationships/slide" Target="slide119.xml"/><Relationship Id="rId11" Type="http://schemas.openxmlformats.org/officeDocument/2006/relationships/slide" Target="slide115.xml"/><Relationship Id="rId24" Type="http://schemas.openxmlformats.org/officeDocument/2006/relationships/slide" Target="slide130.xml"/><Relationship Id="rId5" Type="http://schemas.openxmlformats.org/officeDocument/2006/relationships/slide" Target="slide108.xml"/><Relationship Id="rId15" Type="http://schemas.openxmlformats.org/officeDocument/2006/relationships/slide" Target="slide123.xml"/><Relationship Id="rId23" Type="http://schemas.openxmlformats.org/officeDocument/2006/relationships/slide" Target="slide132.xml"/><Relationship Id="rId10" Type="http://schemas.openxmlformats.org/officeDocument/2006/relationships/slide" Target="slide113.xml"/><Relationship Id="rId19" Type="http://schemas.openxmlformats.org/officeDocument/2006/relationships/slide" Target="slide127.xml"/><Relationship Id="rId4" Type="http://schemas.openxmlformats.org/officeDocument/2006/relationships/slide" Target="slide107.xml"/><Relationship Id="rId9" Type="http://schemas.openxmlformats.org/officeDocument/2006/relationships/slide" Target="slide111.xml"/><Relationship Id="rId14" Type="http://schemas.openxmlformats.org/officeDocument/2006/relationships/slide" Target="slide122.xml"/><Relationship Id="rId22" Type="http://schemas.openxmlformats.org/officeDocument/2006/relationships/slide" Target="slide131.xml"/></Relationships>
</file>

<file path=ppt/slides/_rels/slide47.xml.rels><?xml version="1.0" encoding="UTF-8" standalone="yes"?>
<Relationships xmlns="http://schemas.openxmlformats.org/package/2006/relationships"><Relationship Id="rId8" Type="http://schemas.openxmlformats.org/officeDocument/2006/relationships/hyperlink" Target="https://www.youtube.com/watch?v=afGc1pWr-_Y"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Hermes_comparch22-lecture-slides.pdf" TargetMode="External"/><Relationship Id="rId12" Type="http://schemas.openxmlformats.org/officeDocument/2006/relationships/image" Target="../media/image14.png"/><Relationship Id="rId2" Type="http://schemas.openxmlformats.org/officeDocument/2006/relationships/hyperlink" Target="https://arxiv.org/pdf/2209.00188.pdf" TargetMode="External"/><Relationship Id="rId1" Type="http://schemas.openxmlformats.org/officeDocument/2006/relationships/slideLayout" Target="../slideLayouts/slideLayout652.xml"/><Relationship Id="rId6" Type="http://schemas.openxmlformats.org/officeDocument/2006/relationships/hyperlink" Target="https://people.inf.ethz.ch/omutlu/pub/Hermes_comparch22-lecture-slides.pptx" TargetMode="External"/><Relationship Id="rId11" Type="http://schemas.openxmlformats.org/officeDocument/2006/relationships/hyperlink" Target="https://github.com/CMU-SAFARI/Hermes" TargetMode="External"/><Relationship Id="rId5" Type="http://schemas.openxmlformats.org/officeDocument/2006/relationships/hyperlink" Target="https://people.inf.ethz.ch/omutlu/pub/Hermes_micro22-talk.pdf" TargetMode="External"/><Relationship Id="rId10" Type="http://schemas.openxmlformats.org/officeDocument/2006/relationships/hyperlink" Target="https://arxiv.org/abs/2209.00188" TargetMode="External"/><Relationship Id="rId4" Type="http://schemas.openxmlformats.org/officeDocument/2006/relationships/hyperlink" Target="https://people.inf.ethz.ch/omutlu/pub/Hermes_micro22-talk.pptx" TargetMode="External"/><Relationship Id="rId9" Type="http://schemas.openxmlformats.org/officeDocument/2006/relationships/hyperlink" Target="https://www.youtube.com/watch?v=PWWBtrL60dQ&amp;t=3609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67.xml"/></Relationships>
</file>

<file path=ppt/slides/_rels/slide49.xml.rels><?xml version="1.0" encoding="UTF-8" standalone="yes"?>
<Relationships xmlns="http://schemas.openxmlformats.org/package/2006/relationships"><Relationship Id="rId8" Type="http://schemas.openxmlformats.org/officeDocument/2006/relationships/hyperlink" Target="https://www.youtube.com/watch?v=5-WedkiB000" TargetMode="External"/><Relationship Id="rId3" Type="http://schemas.openxmlformats.org/officeDocument/2006/relationships/hyperlink" Target="http://iscaconf.org/isca2022/" TargetMode="External"/><Relationship Id="rId7" Type="http://schemas.openxmlformats.org/officeDocument/2006/relationships/hyperlink" Target="https://github.com/CMU-SAFARI/Sibyl" TargetMode="External"/><Relationship Id="rId2" Type="http://schemas.openxmlformats.org/officeDocument/2006/relationships/hyperlink" Target="https://people.inf.ethz.ch/omutlu/pub/Sibyl_RL-based-data-placement-in-hybrid-storage-systems_isca22.pdf" TargetMode="External"/><Relationship Id="rId1" Type="http://schemas.openxmlformats.org/officeDocument/2006/relationships/slideLayout" Target="../slideLayouts/slideLayout652.xml"/><Relationship Id="rId6" Type="http://schemas.openxmlformats.org/officeDocument/2006/relationships/hyperlink" Target="https://arxiv.org/pdf/2205.07394.pdf" TargetMode="External"/><Relationship Id="rId5" Type="http://schemas.openxmlformats.org/officeDocument/2006/relationships/hyperlink" Target="https://people.inf.ethz.ch/omutlu/pub/Sibyl_RL-based-data-placement-in-hybrid-storage-systems_isca22-talk.pdf" TargetMode="External"/><Relationship Id="rId4" Type="http://schemas.openxmlformats.org/officeDocument/2006/relationships/hyperlink" Target="https://people.inf.ethz.ch/omutlu/pub/Sibyl_RL-based-data-placement-in-hybrid-storage-systems_isca22-talk.pptx" TargetMode="Externa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652.xml"/><Relationship Id="rId6" Type="http://schemas.openxmlformats.org/officeDocument/2006/relationships/image" Target="../media/image12.png"/><Relationship Id="rId5" Type="http://schemas.openxmlformats.org/officeDocument/2006/relationships/hyperlink" Target="https://sites.coecis.cornell.edu/isca50retrospective/" TargetMode="External"/><Relationship Id="rId4" Type="http://schemas.openxmlformats.org/officeDocument/2006/relationships/hyperlink" Target="https://sites.coecis.cornell.edu/isca50retrospective/files/2023/06/Retrospective__RL.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682.xml"/><Relationship Id="rId5" Type="http://schemas.openxmlformats.org/officeDocument/2006/relationships/image" Target="../media/image85.pn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hyperlink" Target="https://github.com/CMU-SAFARI/Sibyl" TargetMode="External"/><Relationship Id="rId2" Type="http://schemas.openxmlformats.org/officeDocument/2006/relationships/notesSlide" Target="../notesSlides/notesSlide35.xml"/><Relationship Id="rId1" Type="http://schemas.openxmlformats.org/officeDocument/2006/relationships/slideLayout" Target="../slideLayouts/slideLayout67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78.xml"/></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678.xml"/><Relationship Id="rId6" Type="http://schemas.openxmlformats.org/officeDocument/2006/relationships/image" Target="../media/image88.png"/><Relationship Id="rId5" Type="http://schemas.openxmlformats.org/officeDocument/2006/relationships/image" Target="../media/image87.jpe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678.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78.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678.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678.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2.xml"/><Relationship Id="rId1" Type="http://schemas.openxmlformats.org/officeDocument/2006/relationships/slideLayout" Target="../slideLayouts/slideLayout678.xml"/><Relationship Id="rId6" Type="http://schemas.openxmlformats.org/officeDocument/2006/relationships/image" Target="../media/image93.jpeg"/><Relationship Id="rId5" Type="http://schemas.microsoft.com/office/2007/relationships/hdphoto" Target="../media/hdphoto2.wdp"/><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92.jpeg"/><Relationship Id="rId7" Type="http://schemas.openxmlformats.org/officeDocument/2006/relationships/image" Target="../media/image93.jpeg"/><Relationship Id="rId2" Type="http://schemas.openxmlformats.org/officeDocument/2006/relationships/notesSlide" Target="../notesSlides/notesSlide43.xml"/><Relationship Id="rId1" Type="http://schemas.openxmlformats.org/officeDocument/2006/relationships/slideLayout" Target="../slideLayouts/slideLayout678.xml"/><Relationship Id="rId6" Type="http://schemas.microsoft.com/office/2007/relationships/hdphoto" Target="../media/hdphoto3.wdp"/><Relationship Id="rId5" Type="http://schemas.openxmlformats.org/officeDocument/2006/relationships/image" Target="../media/image86.png"/><Relationship Id="rId4" Type="http://schemas.openxmlformats.org/officeDocument/2006/relationships/image" Target="../media/image94.jpeg"/></Relationships>
</file>

<file path=ppt/slides/_rels/slide6.xml.rels><?xml version="1.0" encoding="UTF-8" standalone="yes"?>
<Relationships xmlns="http://schemas.openxmlformats.org/package/2006/relationships"><Relationship Id="rId8" Type="http://schemas.openxmlformats.org/officeDocument/2006/relationships/hyperlink" Target="https://people.inf.ethz.ch/omutlu/pub/Pythia-customizable-hardware-prefetcher-using-reinforcement-learning_micro21-lightning-talk.pptx" TargetMode="External"/><Relationship Id="rId13" Type="http://schemas.openxmlformats.org/officeDocument/2006/relationships/hyperlink" Target="https://arxiv.org/abs/2109.12021" TargetMode="External"/><Relationship Id="rId3" Type="http://schemas.openxmlformats.org/officeDocument/2006/relationships/hyperlink" Target="http://www.microarch.org/micro54/" TargetMode="External"/><Relationship Id="rId7" Type="http://schemas.openxmlformats.org/officeDocument/2006/relationships/hyperlink" Target="https://people.inf.ethz.ch/omutlu/pub/Pythia-customizable-hardware-prefetcher-using-reinforcement-learning_micro21-short-talk.pdf" TargetMode="External"/><Relationship Id="rId12" Type="http://schemas.openxmlformats.org/officeDocument/2006/relationships/hyperlink" Target="https://github.com/CMU-SAFARI/Pythia" TargetMode="External"/><Relationship Id="rId2" Type="http://schemas.openxmlformats.org/officeDocument/2006/relationships/hyperlink" Target="https://people.inf.ethz.ch/omutlu/pub/Pythia-customizable-hardware-prefetcher-using-reinforcement-learning_micro21.pdf" TargetMode="External"/><Relationship Id="rId1" Type="http://schemas.openxmlformats.org/officeDocument/2006/relationships/slideLayout" Target="../slideLayouts/slideLayout652.xml"/><Relationship Id="rId6" Type="http://schemas.openxmlformats.org/officeDocument/2006/relationships/hyperlink" Target="https://people.inf.ethz.ch/omutlu/pub/Pythia-customizable-hardware-prefetcher-using-reinforcement-learning_micro21-short-talk.pptx" TargetMode="External"/><Relationship Id="rId11" Type="http://schemas.openxmlformats.org/officeDocument/2006/relationships/hyperlink" Target="https://www.youtube.com/watch?v=kzL22FTz0vc&amp;list=PL5Q2soXY2Zi--0LrXSQ9sST3N0k0bXp51&amp;index=2" TargetMode="External"/><Relationship Id="rId5" Type="http://schemas.openxmlformats.org/officeDocument/2006/relationships/hyperlink" Target="https://people.inf.ethz.ch/omutlu/pub/Pythia-customizable-hardware-prefetcher-using-reinforcement-learning_micro21-talk.pdf" TargetMode="External"/><Relationship Id="rId15" Type="http://schemas.openxmlformats.org/officeDocument/2006/relationships/image" Target="../media/image13.png"/><Relationship Id="rId10" Type="http://schemas.openxmlformats.org/officeDocument/2006/relationships/hyperlink" Target="https://www.youtube.com/watch?v=6UMFRW3VFPo&amp;list=PL5Q2soXY2Zi--0LrXSQ9sST3N0k0bXp51&amp;index=7" TargetMode="External"/><Relationship Id="rId4" Type="http://schemas.openxmlformats.org/officeDocument/2006/relationships/hyperlink" Target="https://people.inf.ethz.ch/omutlu/pub/Pythia-customizable-hardware-prefetcher-using-reinforcement-learning_micro21-talk.pptx" TargetMode="External"/><Relationship Id="rId9" Type="http://schemas.openxmlformats.org/officeDocument/2006/relationships/hyperlink" Target="https://people.inf.ethz.ch/omutlu/pub/Pythia-customizable-hardware-prefetcher-using-reinforcement-learning_micro21-lightning-talk.pdf" TargetMode="External"/><Relationship Id="rId14" Type="http://schemas.openxmlformats.org/officeDocument/2006/relationships/hyperlink" Target="https://arxiv.org/pdf/2109.12021.pdf"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78.xml"/></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5.xml"/><Relationship Id="rId1" Type="http://schemas.openxmlformats.org/officeDocument/2006/relationships/slideLayout" Target="../slideLayouts/slideLayout67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78.xml"/></Relationships>
</file>

<file path=ppt/slides/_rels/slide6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47.xml"/><Relationship Id="rId1" Type="http://schemas.openxmlformats.org/officeDocument/2006/relationships/slideLayout" Target="../slideLayouts/slideLayout67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78.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679.xml"/><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679.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67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7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78.xml"/></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afGc1pWr-_Y"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Hermes_comparch22-lecture-slides.pdf" TargetMode="External"/><Relationship Id="rId12" Type="http://schemas.openxmlformats.org/officeDocument/2006/relationships/image" Target="../media/image14.png"/><Relationship Id="rId2" Type="http://schemas.openxmlformats.org/officeDocument/2006/relationships/hyperlink" Target="https://arxiv.org/pdf/2209.00188.pdf" TargetMode="External"/><Relationship Id="rId1" Type="http://schemas.openxmlformats.org/officeDocument/2006/relationships/slideLayout" Target="../slideLayouts/slideLayout652.xml"/><Relationship Id="rId6" Type="http://schemas.openxmlformats.org/officeDocument/2006/relationships/hyperlink" Target="https://people.inf.ethz.ch/omutlu/pub/Hermes_comparch22-lecture-slides.pptx" TargetMode="External"/><Relationship Id="rId11" Type="http://schemas.openxmlformats.org/officeDocument/2006/relationships/hyperlink" Target="https://github.com/CMU-SAFARI/Hermes" TargetMode="External"/><Relationship Id="rId5" Type="http://schemas.openxmlformats.org/officeDocument/2006/relationships/hyperlink" Target="https://people.inf.ethz.ch/omutlu/pub/Hermes_micro22-talk.pdf" TargetMode="External"/><Relationship Id="rId10" Type="http://schemas.openxmlformats.org/officeDocument/2006/relationships/hyperlink" Target="https://arxiv.org/abs/2209.00188" TargetMode="External"/><Relationship Id="rId4" Type="http://schemas.openxmlformats.org/officeDocument/2006/relationships/hyperlink" Target="https://people.inf.ethz.ch/omutlu/pub/Hermes_micro22-talk.pptx" TargetMode="External"/><Relationship Id="rId9" Type="http://schemas.openxmlformats.org/officeDocument/2006/relationships/hyperlink" Target="https://www.youtube.com/watch?v=PWWBtrL60dQ&amp;t=3609s"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678.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678.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678.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678.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8.xml"/><Relationship Id="rId1" Type="http://schemas.openxmlformats.org/officeDocument/2006/relationships/slideLayout" Target="../slideLayouts/slideLayout678.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9.xml"/><Relationship Id="rId1" Type="http://schemas.openxmlformats.org/officeDocument/2006/relationships/slideLayout" Target="../slideLayouts/slideLayout678.xml"/></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678.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1.xml"/><Relationship Id="rId1" Type="http://schemas.openxmlformats.org/officeDocument/2006/relationships/slideLayout" Target="../slideLayouts/slideLayout67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78.xml"/></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3.xml"/><Relationship Id="rId1" Type="http://schemas.openxmlformats.org/officeDocument/2006/relationships/slideLayout" Target="../slideLayouts/slideLayout678.xml"/><Relationship Id="rId5" Type="http://schemas.openxmlformats.org/officeDocument/2006/relationships/image" Target="../media/image100.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5-WedkiB000" TargetMode="External"/><Relationship Id="rId3" Type="http://schemas.openxmlformats.org/officeDocument/2006/relationships/hyperlink" Target="http://iscaconf.org/isca2022/" TargetMode="External"/><Relationship Id="rId7" Type="http://schemas.openxmlformats.org/officeDocument/2006/relationships/hyperlink" Target="https://github.com/CMU-SAFARI/Sibyl" TargetMode="External"/><Relationship Id="rId2" Type="http://schemas.openxmlformats.org/officeDocument/2006/relationships/hyperlink" Target="https://people.inf.ethz.ch/omutlu/pub/Sibyl_RL-based-data-placement-in-hybrid-storage-systems_isca22.pdf" TargetMode="External"/><Relationship Id="rId1" Type="http://schemas.openxmlformats.org/officeDocument/2006/relationships/slideLayout" Target="../slideLayouts/slideLayout652.xml"/><Relationship Id="rId6" Type="http://schemas.openxmlformats.org/officeDocument/2006/relationships/hyperlink" Target="https://arxiv.org/pdf/2205.07394.pdf" TargetMode="External"/><Relationship Id="rId5" Type="http://schemas.openxmlformats.org/officeDocument/2006/relationships/hyperlink" Target="https://people.inf.ethz.ch/omutlu/pub/Sibyl_RL-based-data-placement-in-hybrid-storage-systems_isca22-talk.pdf" TargetMode="External"/><Relationship Id="rId4" Type="http://schemas.openxmlformats.org/officeDocument/2006/relationships/hyperlink" Target="https://people.inf.ethz.ch/omutlu/pub/Sibyl_RL-based-data-placement-in-hybrid-storage-systems_isca22-talk.pptx" TargetMode="External"/><Relationship Id="rId9"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7" Type="http://schemas.microsoft.com/office/2007/relationships/hdphoto" Target="../media/hdphoto6.wdp"/><Relationship Id="rId2" Type="http://schemas.openxmlformats.org/officeDocument/2006/relationships/notesSlide" Target="../notesSlides/notesSlide64.xml"/><Relationship Id="rId1" Type="http://schemas.openxmlformats.org/officeDocument/2006/relationships/slideLayout" Target="../slideLayouts/slideLayout678.xml"/><Relationship Id="rId6" Type="http://schemas.openxmlformats.org/officeDocument/2006/relationships/image" Target="../media/image93.jpeg"/><Relationship Id="rId5" Type="http://schemas.openxmlformats.org/officeDocument/2006/relationships/image" Target="../media/image87.jpeg"/><Relationship Id="rId4" Type="http://schemas.microsoft.com/office/2007/relationships/hdphoto" Target="../media/hdphoto5.wdp"/></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78.xml"/></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6.xml"/><Relationship Id="rId1" Type="http://schemas.openxmlformats.org/officeDocument/2006/relationships/slideLayout" Target="../slideLayouts/slideLayout678.xml"/><Relationship Id="rId6" Type="http://schemas.openxmlformats.org/officeDocument/2006/relationships/image" Target="../media/image87.jpeg"/><Relationship Id="rId5" Type="http://schemas.microsoft.com/office/2007/relationships/hdphoto" Target="../media/hdphoto7.wdp"/><Relationship Id="rId4" Type="http://schemas.openxmlformats.org/officeDocument/2006/relationships/image" Target="../media/image86.png"/></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7.xml"/><Relationship Id="rId1" Type="http://schemas.openxmlformats.org/officeDocument/2006/relationships/slideLayout" Target="../slideLayouts/slideLayout678.xml"/><Relationship Id="rId6" Type="http://schemas.openxmlformats.org/officeDocument/2006/relationships/image" Target="../media/image87.jpeg"/><Relationship Id="rId5" Type="http://schemas.microsoft.com/office/2007/relationships/hdphoto" Target="../media/hdphoto8.wdp"/><Relationship Id="rId4" Type="http://schemas.openxmlformats.org/officeDocument/2006/relationships/image" Target="../media/image86.png"/></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8.xml"/><Relationship Id="rId1" Type="http://schemas.openxmlformats.org/officeDocument/2006/relationships/slideLayout" Target="../slideLayouts/slideLayout678.xml"/><Relationship Id="rId6" Type="http://schemas.openxmlformats.org/officeDocument/2006/relationships/image" Target="../media/image93.jpeg"/><Relationship Id="rId5" Type="http://schemas.microsoft.com/office/2007/relationships/hdphoto" Target="../media/hdphoto9.wdp"/><Relationship Id="rId4" Type="http://schemas.openxmlformats.org/officeDocument/2006/relationships/image" Target="../media/image86.png"/></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9.xml"/><Relationship Id="rId1" Type="http://schemas.openxmlformats.org/officeDocument/2006/relationships/slideLayout" Target="../slideLayouts/slideLayout678.xml"/><Relationship Id="rId6" Type="http://schemas.openxmlformats.org/officeDocument/2006/relationships/image" Target="../media/image93.jpeg"/><Relationship Id="rId5" Type="http://schemas.microsoft.com/office/2007/relationships/hdphoto" Target="../media/hdphoto10.wdp"/><Relationship Id="rId4" Type="http://schemas.openxmlformats.org/officeDocument/2006/relationships/image" Target="../media/image86.png"/></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93.jpeg"/><Relationship Id="rId2" Type="http://schemas.openxmlformats.org/officeDocument/2006/relationships/notesSlide" Target="../notesSlides/notesSlide70.xml"/><Relationship Id="rId1" Type="http://schemas.openxmlformats.org/officeDocument/2006/relationships/slideLayout" Target="../slideLayouts/slideLayout678.xml"/><Relationship Id="rId6" Type="http://schemas.microsoft.com/office/2007/relationships/hdphoto" Target="../media/hdphoto11.wdp"/><Relationship Id="rId5" Type="http://schemas.openxmlformats.org/officeDocument/2006/relationships/image" Target="../media/image86.png"/><Relationship Id="rId4" Type="http://schemas.openxmlformats.org/officeDocument/2006/relationships/image" Target="../media/image103.png"/></Relationships>
</file>

<file path=ppt/slides/_rels/slide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1.xml"/><Relationship Id="rId1" Type="http://schemas.openxmlformats.org/officeDocument/2006/relationships/slideLayout" Target="../slideLayouts/slideLayout678.xml"/><Relationship Id="rId6" Type="http://schemas.openxmlformats.org/officeDocument/2006/relationships/image" Target="../media/image93.jpeg"/><Relationship Id="rId5" Type="http://schemas.microsoft.com/office/2007/relationships/hdphoto" Target="../media/hdphoto7.wdp"/><Relationship Id="rId4" Type="http://schemas.openxmlformats.org/officeDocument/2006/relationships/image" Target="../media/image86.png"/></Relationships>
</file>

<file path=ppt/slides/_rels/slide88.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87.jpeg"/><Relationship Id="rId2" Type="http://schemas.openxmlformats.org/officeDocument/2006/relationships/notesSlide" Target="../notesSlides/notesSlide72.xml"/><Relationship Id="rId1" Type="http://schemas.openxmlformats.org/officeDocument/2006/relationships/slideLayout" Target="../slideLayouts/slideLayout678.xml"/><Relationship Id="rId6" Type="http://schemas.openxmlformats.org/officeDocument/2006/relationships/image" Target="../media/image93.jpeg"/><Relationship Id="rId5" Type="http://schemas.microsoft.com/office/2007/relationships/hdphoto" Target="../media/hdphoto12.wdp"/><Relationship Id="rId4" Type="http://schemas.openxmlformats.org/officeDocument/2006/relationships/image" Target="../media/image86.png"/></Relationships>
</file>

<file path=ppt/slides/_rels/slide8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678.xml"/><Relationship Id="rId6" Type="http://schemas.openxmlformats.org/officeDocument/2006/relationships/image" Target="../media/image93.jpeg"/><Relationship Id="rId5" Type="http://schemas.microsoft.com/office/2007/relationships/hdphoto" Target="../media/hdphoto13.wdp"/><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4.xml"/></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87.jpeg"/><Relationship Id="rId2" Type="http://schemas.openxmlformats.org/officeDocument/2006/relationships/notesSlide" Target="../notesSlides/notesSlide74.xml"/><Relationship Id="rId1" Type="http://schemas.openxmlformats.org/officeDocument/2006/relationships/slideLayout" Target="../slideLayouts/slideLayout678.xml"/><Relationship Id="rId6" Type="http://schemas.openxmlformats.org/officeDocument/2006/relationships/image" Target="../media/image93.jpeg"/><Relationship Id="rId5" Type="http://schemas.microsoft.com/office/2007/relationships/hdphoto" Target="../media/hdphoto14.wdp"/><Relationship Id="rId4" Type="http://schemas.openxmlformats.org/officeDocument/2006/relationships/image" Target="../media/image86.png"/></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67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7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78.xml"/></Relationships>
</file>

<file path=ppt/slides/_rels/slide9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8.xml"/><Relationship Id="rId1" Type="http://schemas.openxmlformats.org/officeDocument/2006/relationships/slideLayout" Target="../slideLayouts/slideLayout678.xml"/><Relationship Id="rId5" Type="http://schemas.openxmlformats.org/officeDocument/2006/relationships/hyperlink" Target="https://github.com/CMU-SAFARI/Sibyl" TargetMode="External"/><Relationship Id="rId4" Type="http://schemas.openxmlformats.org/officeDocument/2006/relationships/hyperlink" Target="https://arxiv.org/pdf/2205.07394.pdf"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78.xml"/></Relationships>
</file>

<file path=ppt/slides/_rels/slide96.xml.rels><?xml version="1.0" encoding="UTF-8" standalone="yes"?>
<Relationships xmlns="http://schemas.openxmlformats.org/package/2006/relationships"><Relationship Id="rId3" Type="http://schemas.openxmlformats.org/officeDocument/2006/relationships/hyperlink" Target="https://github.com/CMU-SAFARI/Sibyl" TargetMode="External"/><Relationship Id="rId2" Type="http://schemas.openxmlformats.org/officeDocument/2006/relationships/notesSlide" Target="../notesSlides/notesSlide80.xml"/><Relationship Id="rId1" Type="http://schemas.openxmlformats.org/officeDocument/2006/relationships/slideLayout" Target="../slideLayouts/slideLayout678.xml"/></Relationships>
</file>

<file path=ppt/slides/_rels/slide9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1.xml"/><Relationship Id="rId1" Type="http://schemas.openxmlformats.org/officeDocument/2006/relationships/slideLayout" Target="../slideLayouts/slideLayout682.xml"/><Relationship Id="rId5" Type="http://schemas.openxmlformats.org/officeDocument/2006/relationships/image" Target="../media/image85.png"/><Relationship Id="rId4" Type="http://schemas.openxmlformats.org/officeDocument/2006/relationships/image" Target="../media/image18.png"/></Relationships>
</file>

<file path=ppt/slides/_rels/slide98.xml.rels><?xml version="1.0" encoding="UTF-8" standalone="yes"?>
<Relationships xmlns="http://schemas.openxmlformats.org/package/2006/relationships"><Relationship Id="rId8" Type="http://schemas.openxmlformats.org/officeDocument/2006/relationships/hyperlink" Target="https://www.youtube.com/watch?v=5-WedkiB000" TargetMode="External"/><Relationship Id="rId3" Type="http://schemas.openxmlformats.org/officeDocument/2006/relationships/hyperlink" Target="http://iscaconf.org/isca2022/" TargetMode="External"/><Relationship Id="rId7" Type="http://schemas.openxmlformats.org/officeDocument/2006/relationships/hyperlink" Target="https://github.com/CMU-SAFARI/Sibyl" TargetMode="External"/><Relationship Id="rId2" Type="http://schemas.openxmlformats.org/officeDocument/2006/relationships/hyperlink" Target="https://people.inf.ethz.ch/omutlu/pub/Sibyl_RL-based-data-placement-in-hybrid-storage-systems_isca22.pdf" TargetMode="External"/><Relationship Id="rId1" Type="http://schemas.openxmlformats.org/officeDocument/2006/relationships/slideLayout" Target="../slideLayouts/slideLayout652.xml"/><Relationship Id="rId6" Type="http://schemas.openxmlformats.org/officeDocument/2006/relationships/hyperlink" Target="https://arxiv.org/pdf/2205.07394.pdf" TargetMode="External"/><Relationship Id="rId5" Type="http://schemas.openxmlformats.org/officeDocument/2006/relationships/hyperlink" Target="https://people.inf.ethz.ch/omutlu/pub/Sibyl_RL-based-data-placement-in-hybrid-storage-systems_isca22-talk.pdf" TargetMode="External"/><Relationship Id="rId4" Type="http://schemas.openxmlformats.org/officeDocument/2006/relationships/hyperlink" Target="https://people.inf.ethz.ch/omutlu/pub/Sibyl_RL-based-data-placement-in-hybrid-storage-systems_isca22-talk.pptx" TargetMode="External"/><Relationship Id="rId9" Type="http://schemas.openxmlformats.org/officeDocument/2006/relationships/image" Target="../media/image15.png"/></Relationships>
</file>

<file path=ppt/slides/_rels/slide99.xml.rels><?xml version="1.0" encoding="UTF-8" standalone="yes"?>
<Relationships xmlns="http://schemas.openxmlformats.org/package/2006/relationships"><Relationship Id="rId8" Type="http://schemas.openxmlformats.org/officeDocument/2006/relationships/hyperlink" Target="https://www.youtube.com/watch?v=hqLrd-Uj0aU&amp;list=PL5Q2soXY2Zi9BJhenUq4JI5bwhAMpAp13&amp;pp=iAQB" TargetMode="External"/><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_q4rm71DsY4&amp;list=PL5Q2soXY2Zi8vabcse1kL22DEcgMl2RAq" TargetMode="External"/><Relationship Id="rId2" Type="http://schemas.openxmlformats.org/officeDocument/2006/relationships/hyperlink" Target="https://safari.ethz.ch/projects_and_seminars/spring2023/doku.php?id=modern_ssds" TargetMode="External"/><Relationship Id="rId1" Type="http://schemas.openxmlformats.org/officeDocument/2006/relationships/slideLayout" Target="../slideLayouts/slideLayout684.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4VTwOMmsnJY&amp;list=PL5Q2soXY2Zi_8qOM5Icpp8hB2SHtm4z57&amp;pp=iAQB" TargetMode="External"/><Relationship Id="rId10" Type="http://schemas.openxmlformats.org/officeDocument/2006/relationships/image" Target="../media/image109.png"/><Relationship Id="rId4" Type="http://schemas.openxmlformats.org/officeDocument/2006/relationships/hyperlink" Target="https://safari.ethz.ch/projects_and_seminars/fall2022/doku.php?id=modern_ssds" TargetMode="External"/><Relationship Id="rId9" Type="http://schemas.openxmlformats.org/officeDocument/2006/relationships/hyperlink" Target="https://www.youtube.com/onurmutlulectur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27 September 2023</a:t>
            </a:r>
          </a:p>
          <a:p>
            <a:r>
              <a:rPr lang="en-US" sz="2200" dirty="0"/>
              <a:t>VMware</a:t>
            </a:r>
          </a:p>
        </p:txBody>
      </p:sp>
      <p:sp>
        <p:nvSpPr>
          <p:cNvPr id="13" name="Title 1"/>
          <p:cNvSpPr>
            <a:spLocks noGrp="1"/>
          </p:cNvSpPr>
          <p:nvPr>
            <p:ph type="ctrTitle"/>
          </p:nvPr>
        </p:nvSpPr>
        <p:spPr>
          <a:xfrm>
            <a:off x="144016" y="1412776"/>
            <a:ext cx="8820472" cy="2201416"/>
          </a:xfrm>
        </p:spPr>
        <p:txBody>
          <a:bodyPr>
            <a:noAutofit/>
          </a:bodyPr>
          <a:lstStyle/>
          <a:p>
            <a:pPr algn="ctr"/>
            <a:r>
              <a:rPr lang="en-US" sz="6000" b="1" dirty="0">
                <a:solidFill>
                  <a:srgbClr val="006633"/>
                </a:solidFill>
              </a:rPr>
              <a:t>Hermes &amp; Sibyl:</a:t>
            </a:r>
            <a:br>
              <a:rPr lang="en-US" sz="6000" b="1" dirty="0">
                <a:solidFill>
                  <a:srgbClr val="006633"/>
                </a:solidFill>
              </a:rPr>
            </a:br>
            <a:r>
              <a:rPr lang="en-US" sz="3400" b="1" dirty="0">
                <a:solidFill>
                  <a:srgbClr val="006633"/>
                </a:solidFill>
              </a:rPr>
              <a:t>ML-Driven Memory &amp; Storage Management</a:t>
            </a:r>
            <a:endParaRPr lang="en-US" sz="3400" b="1"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974054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54F4-22A3-2780-0395-9FECC76AAA83}"/>
              </a:ext>
            </a:extLst>
          </p:cNvPr>
          <p:cNvSpPr>
            <a:spLocks noGrp="1"/>
          </p:cNvSpPr>
          <p:nvPr>
            <p:ph type="title"/>
          </p:nvPr>
        </p:nvSpPr>
        <p:spPr/>
        <p:txBody>
          <a:bodyPr/>
          <a:lstStyle/>
          <a:p>
            <a:r>
              <a:rPr lang="en-US" dirty="0"/>
              <a:t>Learning-Based Off-Chip Load Predictors</a:t>
            </a:r>
          </a:p>
        </p:txBody>
      </p:sp>
      <p:sp>
        <p:nvSpPr>
          <p:cNvPr id="3" name="Content Placeholder 2">
            <a:extLst>
              <a:ext uri="{FF2B5EF4-FFF2-40B4-BE49-F238E27FC236}">
                <a16:creationId xmlns:a16="http://schemas.microsoft.com/office/drawing/2014/main" id="{C96A31D7-E14C-2A49-976E-FCAC9C80BD4C}"/>
              </a:ext>
            </a:extLst>
          </p:cNvPr>
          <p:cNvSpPr>
            <a:spLocks noGrp="1"/>
          </p:cNvSpPr>
          <p:nvPr>
            <p:ph idx="1"/>
          </p:nvPr>
        </p:nvSpPr>
        <p:spPr>
          <a:xfrm>
            <a:off x="228600" y="899573"/>
            <a:ext cx="8610600" cy="5193723"/>
          </a:xfrm>
        </p:spPr>
        <p:txBody>
          <a:bodyPr/>
          <a:lstStyle/>
          <a:p>
            <a:r>
              <a:rPr lang="en-US" sz="1400" b="0" i="0" dirty="0">
                <a:solidFill>
                  <a:srgbClr val="000000"/>
                </a:solidFill>
                <a:effectLst/>
              </a:rPr>
              <a:t>Rahul </a:t>
            </a:r>
            <a:r>
              <a:rPr lang="en-US" sz="1400" b="0" i="0" dirty="0" err="1">
                <a:solidFill>
                  <a:srgbClr val="000000"/>
                </a:solidFill>
                <a:effectLst/>
              </a:rPr>
              <a:t>Bera</a:t>
            </a:r>
            <a:r>
              <a:rPr lang="en-US" sz="1400" b="0" i="0" dirty="0">
                <a:solidFill>
                  <a:srgbClr val="000000"/>
                </a:solidFill>
                <a:effectLst/>
              </a:rPr>
              <a:t>, Konstantinos </a:t>
            </a:r>
            <a:r>
              <a:rPr lang="en-US" sz="1400" b="0" i="0" dirty="0" err="1">
                <a:solidFill>
                  <a:srgbClr val="000000"/>
                </a:solidFill>
                <a:effectLst/>
              </a:rPr>
              <a:t>Kanellopoulos</a:t>
            </a:r>
            <a:r>
              <a:rPr lang="en-US" sz="1400" b="0" i="0" dirty="0">
                <a:solidFill>
                  <a:srgbClr val="000000"/>
                </a:solidFill>
                <a:effectLst/>
              </a:rPr>
              <a:t>, Shankar Balachandran, David Novo, </a:t>
            </a:r>
            <a:r>
              <a:rPr lang="en-US" sz="1400" b="0" i="0" dirty="0" err="1">
                <a:solidFill>
                  <a:srgbClr val="000000"/>
                </a:solidFill>
                <a:effectLst/>
              </a:rPr>
              <a:t>Ataberk</a:t>
            </a:r>
            <a:r>
              <a:rPr lang="en-US" sz="1400" b="0" i="0" dirty="0">
                <a:solidFill>
                  <a:srgbClr val="000000"/>
                </a:solidFill>
                <a:effectLst/>
              </a:rPr>
              <a:t> </a:t>
            </a:r>
            <a:r>
              <a:rPr lang="en-US" sz="1400" b="0" i="0" dirty="0" err="1">
                <a:solidFill>
                  <a:srgbClr val="000000"/>
                </a:solidFill>
                <a:effectLst/>
              </a:rPr>
              <a:t>Olgun</a:t>
            </a:r>
            <a:r>
              <a:rPr lang="en-US" sz="1400" b="0" i="0" dirty="0">
                <a:solidFill>
                  <a:srgbClr val="000000"/>
                </a:solidFill>
                <a:effectLst/>
              </a:rPr>
              <a:t>, Mohammad </a:t>
            </a:r>
            <a:r>
              <a:rPr lang="en-US" sz="1400" b="0" i="0" dirty="0" err="1">
                <a:solidFill>
                  <a:srgbClr val="000000"/>
                </a:solidFill>
                <a:effectLst/>
              </a:rPr>
              <a:t>Sadrosadati</a:t>
            </a:r>
            <a:r>
              <a:rPr lang="en-US" sz="1400" b="0" i="0" dirty="0">
                <a:solidFill>
                  <a:srgbClr val="000000"/>
                </a:solidFill>
                <a:effectLst/>
              </a:rPr>
              <a:t>, and Onur Mutlu,</a:t>
            </a:r>
            <a:br>
              <a:rPr lang="en-US" sz="1400" b="0" i="0" dirty="0">
                <a:solidFill>
                  <a:srgbClr val="000000"/>
                </a:solidFill>
                <a:effectLst/>
              </a:rPr>
            </a:br>
            <a:r>
              <a:rPr lang="en-US" sz="1400" b="1" i="0" dirty="0">
                <a:solidFill>
                  <a:srgbClr val="0000FF"/>
                </a:solidFill>
                <a:effectLst/>
                <a:hlinkClick r:id="rId2">
                  <a:extLst>
                    <a:ext uri="{A12FA001-AC4F-418D-AE19-62706E023703}">
                      <ahyp:hlinkClr xmlns:ahyp="http://schemas.microsoft.com/office/drawing/2018/hyperlinkcolor" val="tx"/>
                    </a:ext>
                  </a:extLst>
                </a:hlinkClick>
              </a:rPr>
              <a:t>"Hermes: Accelerating Long-Latency Load Requests via Perceptron-Based Off-Chip Load Prediction"</a:t>
            </a:r>
            <a:br>
              <a:rPr lang="en-US" sz="1400" b="0" i="0" dirty="0">
                <a:solidFill>
                  <a:srgbClr val="000000"/>
                </a:solidFill>
                <a:effectLst/>
              </a:rPr>
            </a:br>
            <a:r>
              <a:rPr lang="en-US" sz="1400" b="0" i="1" dirty="0">
                <a:solidFill>
                  <a:srgbClr val="000000"/>
                </a:solidFill>
                <a:effectLst/>
              </a:rPr>
              <a:t>Proceedings of the </a:t>
            </a:r>
            <a:r>
              <a:rPr lang="en-US" sz="1400" b="0" i="1" dirty="0">
                <a:solidFill>
                  <a:srgbClr val="000000"/>
                </a:solidFill>
                <a:effectLst/>
                <a:hlinkClick r:id="rId3"/>
              </a:rPr>
              <a:t>55th International Symposium on Microarchitecture</a:t>
            </a:r>
            <a:r>
              <a:rPr lang="en-US" sz="1400" b="0" i="1" dirty="0">
                <a:solidFill>
                  <a:srgbClr val="000000"/>
                </a:solidFill>
                <a:effectLst/>
              </a:rPr>
              <a:t> (</a:t>
            </a:r>
            <a:r>
              <a:rPr lang="en-US" sz="1400" b="1" i="1" dirty="0">
                <a:solidFill>
                  <a:srgbClr val="000000"/>
                </a:solidFill>
                <a:effectLst/>
              </a:rPr>
              <a:t>MICRO</a:t>
            </a:r>
            <a:r>
              <a:rPr lang="en-US" sz="1400" b="0" i="1" dirty="0">
                <a:solidFill>
                  <a:srgbClr val="000000"/>
                </a:solidFill>
                <a:effectLst/>
              </a:rPr>
              <a:t>)</a:t>
            </a:r>
            <a:r>
              <a:rPr lang="en-US" sz="1400" b="0" i="0" dirty="0">
                <a:solidFill>
                  <a:srgbClr val="000000"/>
                </a:solidFill>
                <a:effectLst/>
              </a:rPr>
              <a:t>, Chicago, IL, USA, October 2022.</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4"/>
              </a:rPr>
              <a:t>Slides (pptx)</a:t>
            </a:r>
            <a:r>
              <a:rPr lang="en-US" sz="1400" b="0" i="0" dirty="0">
                <a:solidFill>
                  <a:srgbClr val="000000"/>
                </a:solidFill>
                <a:effectLst/>
              </a:rPr>
              <a:t> </a:t>
            </a:r>
            <a:r>
              <a:rPr lang="en-US" sz="1400" b="0" i="0" dirty="0">
                <a:solidFill>
                  <a:srgbClr val="000000"/>
                </a:solidFill>
                <a:effectLst/>
                <a:hlinkClick r:id="rId5"/>
              </a:rPr>
              <a:t>(pdf)</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6"/>
              </a:rPr>
              <a:t>Longer Lecture Slides (pptx)</a:t>
            </a:r>
            <a:r>
              <a:rPr lang="en-US" sz="1400" b="0" i="0" dirty="0">
                <a:solidFill>
                  <a:srgbClr val="000000"/>
                </a:solidFill>
                <a:effectLst/>
              </a:rPr>
              <a:t> </a:t>
            </a:r>
            <a:r>
              <a:rPr lang="en-US" sz="1400" b="0" i="0" dirty="0">
                <a:solidFill>
                  <a:srgbClr val="000000"/>
                </a:solidFill>
                <a:effectLst/>
                <a:hlinkClick r:id="rId7"/>
              </a:rPr>
              <a:t>(pdf)</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8"/>
              </a:rPr>
              <a:t>Talk Video</a:t>
            </a:r>
            <a:r>
              <a:rPr lang="en-US" sz="1400" b="0" i="0" dirty="0">
                <a:solidFill>
                  <a:srgbClr val="000000"/>
                </a:solidFill>
                <a:effectLst/>
              </a:rPr>
              <a:t> (12 minutes)]</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9"/>
              </a:rPr>
              <a:t>Lecture Video</a:t>
            </a:r>
            <a:r>
              <a:rPr lang="en-US" sz="1400" b="0" i="0" dirty="0">
                <a:solidFill>
                  <a:srgbClr val="000000"/>
                </a:solidFill>
                <a:effectLst/>
              </a:rPr>
              <a:t> (25 minutes)]</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10"/>
              </a:rPr>
              <a:t>arXiv version</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11"/>
              </a:rPr>
              <a:t>Source Code (Officially Artifact Evaluated with All Badges)</a:t>
            </a:r>
            <a:r>
              <a:rPr lang="en-US" sz="1400" b="0" i="0" dirty="0">
                <a:solidFill>
                  <a:srgbClr val="000000"/>
                </a:solidFill>
                <a:effectLst/>
              </a:rPr>
              <a:t>]</a:t>
            </a:r>
            <a:br>
              <a:rPr lang="en-US" sz="1400" b="0" i="0" dirty="0">
                <a:solidFill>
                  <a:srgbClr val="000000"/>
                </a:solidFill>
                <a:effectLst/>
              </a:rPr>
            </a:br>
            <a:r>
              <a:rPr lang="en-US" sz="1400" b="1" i="1" dirty="0">
                <a:solidFill>
                  <a:srgbClr val="FF0000"/>
                </a:solidFill>
                <a:effectLst/>
              </a:rPr>
              <a:t>Officially artifact evaluated as available, reusable and reproducible.</a:t>
            </a:r>
            <a:br>
              <a:rPr lang="en-US" sz="1400" b="0" i="0" dirty="0">
                <a:solidFill>
                  <a:srgbClr val="FF0000"/>
                </a:solidFill>
                <a:effectLst/>
              </a:rPr>
            </a:br>
            <a:r>
              <a:rPr lang="en-US" sz="1400" b="1" i="1" dirty="0">
                <a:solidFill>
                  <a:srgbClr val="FF0000"/>
                </a:solidFill>
                <a:effectLst/>
              </a:rPr>
              <a:t>Best paper award at MICRO 2022.</a:t>
            </a:r>
            <a:endParaRPr lang="en-US" sz="1400" b="0" i="0" dirty="0">
              <a:solidFill>
                <a:srgbClr val="FF0000"/>
              </a:solidFill>
              <a:effectLst/>
            </a:endParaRPr>
          </a:p>
          <a:p>
            <a:pPr marL="0" indent="0">
              <a:buNone/>
            </a:pPr>
            <a:br>
              <a:rPr lang="en-US" sz="1400" dirty="0"/>
            </a:br>
            <a:endParaRPr lang="en-US" sz="1400" b="1" dirty="0">
              <a:solidFill>
                <a:srgbClr val="FF0000"/>
              </a:solidFill>
            </a:endParaRPr>
          </a:p>
        </p:txBody>
      </p:sp>
      <p:sp>
        <p:nvSpPr>
          <p:cNvPr id="4" name="Slide Number Placeholder 3">
            <a:extLst>
              <a:ext uri="{FF2B5EF4-FFF2-40B4-BE49-F238E27FC236}">
                <a16:creationId xmlns:a16="http://schemas.microsoft.com/office/drawing/2014/main" id="{A9E616E4-45E4-AF92-9631-A68A275CFFF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CB0D5613-3CA0-FC5A-F158-60D3E41987F1}"/>
              </a:ext>
            </a:extLst>
          </p:cNvPr>
          <p:cNvPicPr>
            <a:picLocks noChangeAspect="1"/>
          </p:cNvPicPr>
          <p:nvPr/>
        </p:nvPicPr>
        <p:blipFill>
          <a:blip r:embed="rId12"/>
          <a:stretch>
            <a:fillRect/>
          </a:stretch>
        </p:blipFill>
        <p:spPr>
          <a:xfrm>
            <a:off x="409106" y="3929513"/>
            <a:ext cx="8159824" cy="2588415"/>
          </a:xfrm>
          <a:prstGeom prst="rect">
            <a:avLst/>
          </a:prstGeom>
        </p:spPr>
      </p:pic>
      <p:sp>
        <p:nvSpPr>
          <p:cNvPr id="6" name="TextBox 5">
            <a:extLst>
              <a:ext uri="{FF2B5EF4-FFF2-40B4-BE49-F238E27FC236}">
                <a16:creationId xmlns:a16="http://schemas.microsoft.com/office/drawing/2014/main" id="{B5EACA9C-69E8-DB22-BDD8-D639266CB9DA}"/>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https://arxiv.org/pdf/2209.00188.pdf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535528081"/>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Comp Arch (Fall 2021)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84584" y="908720"/>
            <a:ext cx="4775448" cy="533968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Fall 2021 Edition: </a:t>
            </a:r>
          </a:p>
          <a:p>
            <a:pPr lvl="1"/>
            <a:r>
              <a:rPr lang="en-US" sz="1400" dirty="0">
                <a:solidFill>
                  <a:srgbClr val="0432FF"/>
                </a:solidFill>
                <a:hlinkClick r:id="rId2">
                  <a:extLst>
                    <a:ext uri="{A12FA001-AC4F-418D-AE19-62706E023703}">
                      <ahyp:hlinkClr xmlns:ahyp="http://schemas.microsoft.com/office/drawing/2018/hyperlinkcolor" val="tx"/>
                    </a:ext>
                  </a:extLst>
                </a:hlinkClick>
              </a:rPr>
              <a:t>https://safari.ethz.ch/architecture/fall2021/doku.php?id=schedule</a:t>
            </a:r>
            <a:r>
              <a:rPr lang="en-US" sz="1400" dirty="0">
                <a:solidFill>
                  <a:srgbClr val="0432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Fall 2020 Edition: </a:t>
            </a:r>
            <a:endParaRPr lang="en-US" sz="1600" b="1" dirty="0">
              <a:solidFill>
                <a:srgbClr val="0432FF"/>
              </a:solidFill>
              <a:hlinkClick r:id="rId2">
                <a:extLst>
                  <a:ext uri="{A12FA001-AC4F-418D-AE19-62706E023703}">
                    <ahyp:hlinkClr xmlns:ahyp="http://schemas.microsoft.com/office/drawing/2018/hyperlinkcolor" val="tx"/>
                  </a:ext>
                </a:extLst>
              </a:hlinkClick>
            </a:endParaRP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https://safari.ethz.ch/architecture/fall2020/doku.php?id=schedule</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 (2021):</a:t>
            </a:r>
          </a:p>
          <a:p>
            <a:pPr lvl="1"/>
            <a:r>
              <a:rPr lang="en-US" sz="1400" dirty="0">
                <a:solidFill>
                  <a:srgbClr val="0432FF"/>
                </a:solidFill>
                <a:hlinkClick r:id="rId4">
                  <a:extLst>
                    <a:ext uri="{A12FA001-AC4F-418D-AE19-62706E023703}">
                      <ahyp:hlinkClr xmlns:ahyp="http://schemas.microsoft.com/office/drawing/2018/hyperlinkcolor" val="tx"/>
                    </a:ext>
                  </a:extLst>
                </a:hlinkClick>
              </a:rPr>
              <a:t>https://www.youtube.com/watch?v=4yfkM_5EFgo&amp;list=PL5Q2soXY2Zi-Mnk1PxjEIG32HAGILkTOF</a:t>
            </a:r>
            <a:r>
              <a:rPr lang="en-US" sz="1400" dirty="0">
                <a:solidFill>
                  <a:srgbClr val="0432FF"/>
                </a:solidFill>
              </a:rPr>
              <a:t> </a:t>
            </a: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(2020):</a:t>
            </a:r>
            <a:endParaRPr lang="en-US" sz="1600" b="1" dirty="0">
              <a:solidFill>
                <a:srgbClr val="0432FF"/>
              </a:solidFill>
              <a:hlinkClick r:id="rId4">
                <a:extLst>
                  <a:ext uri="{A12FA001-AC4F-418D-AE19-62706E023703}">
                    <ahyp:hlinkClr xmlns:ahyp="http://schemas.microsoft.com/office/drawing/2018/hyperlinkcolor" val="tx"/>
                  </a:ext>
                </a:extLst>
              </a:hlinkClick>
            </a:endParaRPr>
          </a:p>
          <a:p>
            <a:pPr lvl="1"/>
            <a:r>
              <a:rPr lang="en-US" sz="1400" dirty="0">
                <a:solidFill>
                  <a:srgbClr val="0432FF"/>
                </a:solidFill>
                <a:hlinkClick r:id="rId5">
                  <a:extLst>
                    <a:ext uri="{A12FA001-AC4F-418D-AE19-62706E023703}">
                      <ahyp:hlinkClr xmlns:ahyp="http://schemas.microsoft.com/office/drawing/2018/hyperlinkcolor" val="tx"/>
                    </a:ext>
                  </a:extLst>
                </a:hlinkClick>
              </a:rPr>
              <a:t>https://www.youtube.com/watch?v=c3mPdZA-Fmc&amp;list=PL5Q2soXY2Zi9xidyIgBxUz7xRPS-wisBN</a:t>
            </a:r>
            <a:r>
              <a:rPr lang="en-US" sz="1400" dirty="0">
                <a:solidFill>
                  <a:srgbClr val="0432FF"/>
                </a:solidFill>
              </a:rPr>
              <a:t> </a:t>
            </a:r>
          </a:p>
          <a:p>
            <a:pPr lvl="1"/>
            <a:endParaRPr lang="en-US" sz="1600" dirty="0">
              <a:solidFill>
                <a:srgbClr val="0432FF"/>
              </a:solidFill>
            </a:endParaRPr>
          </a:p>
          <a:p>
            <a:r>
              <a:rPr lang="en-US" sz="1600" dirty="0"/>
              <a:t>Master’s level course</a:t>
            </a:r>
          </a:p>
          <a:p>
            <a:pPr lvl="1"/>
            <a:r>
              <a:rPr lang="en-US" sz="1400" dirty="0"/>
              <a:t>Taken by Bachelor’s/Masters/PhD students</a:t>
            </a:r>
          </a:p>
          <a:p>
            <a:pPr lvl="1"/>
            <a:r>
              <a:rPr lang="en-US" sz="1400" dirty="0"/>
              <a:t>Cutting-edge research topics + fundamentals in Computer Architecture</a:t>
            </a:r>
          </a:p>
          <a:p>
            <a:pPr lvl="1"/>
            <a:r>
              <a:rPr lang="en-US" sz="1400" dirty="0"/>
              <a:t>5 Simulator-based Lab Assignments</a:t>
            </a:r>
          </a:p>
          <a:p>
            <a:pPr lvl="1"/>
            <a:r>
              <a:rPr lang="en-US" sz="1400" dirty="0"/>
              <a:t>Potential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2002B39F-F9F6-0D45-86BF-3F9C84862418}"/>
              </a:ext>
            </a:extLst>
          </p:cNvPr>
          <p:cNvPicPr>
            <a:picLocks noChangeAspect="1"/>
          </p:cNvPicPr>
          <p:nvPr/>
        </p:nvPicPr>
        <p:blipFill>
          <a:blip r:embed="rId6"/>
          <a:stretch>
            <a:fillRect/>
          </a:stretch>
        </p:blipFill>
        <p:spPr>
          <a:xfrm>
            <a:off x="4932040" y="0"/>
            <a:ext cx="4074863" cy="6858000"/>
          </a:xfrm>
          <a:prstGeom prst="rect">
            <a:avLst/>
          </a:prstGeom>
        </p:spPr>
      </p:pic>
      <p:sp>
        <p:nvSpPr>
          <p:cNvPr id="6" name="TextBox 5">
            <a:extLst>
              <a:ext uri="{FF2B5EF4-FFF2-40B4-BE49-F238E27FC236}">
                <a16:creationId xmlns:a16="http://schemas.microsoft.com/office/drawing/2014/main" id="{C02B7506-35EF-F089-75CD-62E66DBEF015}"/>
              </a:ext>
            </a:extLst>
          </p:cNvPr>
          <p:cNvSpPr txBox="1"/>
          <p:nvPr/>
        </p:nvSpPr>
        <p:spPr>
          <a:xfrm>
            <a:off x="176382" y="6452284"/>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8956389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27 September 2023</a:t>
            </a:r>
          </a:p>
          <a:p>
            <a:r>
              <a:rPr lang="en-US" sz="2200" dirty="0"/>
              <a:t>VMware</a:t>
            </a:r>
          </a:p>
        </p:txBody>
      </p:sp>
      <p:sp>
        <p:nvSpPr>
          <p:cNvPr id="13" name="Title 1"/>
          <p:cNvSpPr>
            <a:spLocks noGrp="1"/>
          </p:cNvSpPr>
          <p:nvPr>
            <p:ph type="ctrTitle"/>
          </p:nvPr>
        </p:nvSpPr>
        <p:spPr>
          <a:xfrm>
            <a:off x="144016" y="1412776"/>
            <a:ext cx="8820472" cy="2201416"/>
          </a:xfrm>
        </p:spPr>
        <p:txBody>
          <a:bodyPr>
            <a:noAutofit/>
          </a:bodyPr>
          <a:lstStyle/>
          <a:p>
            <a:pPr algn="ctr"/>
            <a:r>
              <a:rPr lang="en-US" sz="6000" b="1" dirty="0">
                <a:solidFill>
                  <a:srgbClr val="006633"/>
                </a:solidFill>
              </a:rPr>
              <a:t>Hermes &amp; Sibyl:</a:t>
            </a:r>
            <a:br>
              <a:rPr lang="en-US" sz="6000" b="1" dirty="0">
                <a:solidFill>
                  <a:srgbClr val="006633"/>
                </a:solidFill>
              </a:rPr>
            </a:br>
            <a:r>
              <a:rPr lang="en-US" sz="3400" b="1" dirty="0">
                <a:solidFill>
                  <a:srgbClr val="006633"/>
                </a:solidFill>
              </a:rPr>
              <a:t>ML-Driven Memory &amp; Storage Management</a:t>
            </a:r>
            <a:endParaRPr lang="en-US" sz="3400" b="1" dirty="0">
              <a:solidFill>
                <a:srgbClr val="FF0000"/>
              </a:solidFill>
            </a:endParaRPr>
          </a:p>
        </p:txBody>
      </p:sp>
      <p:pic>
        <p:nvPicPr>
          <p:cNvPr id="10" name="Picture 2" descr="ETH Zurich short logo, black"/>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9525013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7BDA3-7ABB-BE42-31C3-63930A9932FE}"/>
              </a:ext>
            </a:extLst>
          </p:cNvPr>
          <p:cNvSpPr>
            <a:spLocks noGrp="1"/>
          </p:cNvSpPr>
          <p:nvPr>
            <p:ph type="title"/>
          </p:nvPr>
        </p:nvSpPr>
        <p:spPr/>
        <p:txBody>
          <a:bodyPr/>
          <a:lstStyle/>
          <a:p>
            <a:r>
              <a:rPr lang="en-US" sz="3600" dirty="0">
                <a:latin typeface="Corbel" panose="020B0503020204020204" pitchFamily="34" charset="0"/>
              </a:rPr>
              <a:t>Hermes Discussion</a:t>
            </a:r>
          </a:p>
        </p:txBody>
      </p:sp>
      <p:sp>
        <p:nvSpPr>
          <p:cNvPr id="3" name="Content Placeholder 2">
            <a:extLst>
              <a:ext uri="{FF2B5EF4-FFF2-40B4-BE49-F238E27FC236}">
                <a16:creationId xmlns:a16="http://schemas.microsoft.com/office/drawing/2014/main" id="{F25DF631-5A1A-F9D6-D49F-DE6AC46CB865}"/>
              </a:ext>
            </a:extLst>
          </p:cNvPr>
          <p:cNvSpPr>
            <a:spLocks noGrp="1"/>
          </p:cNvSpPr>
          <p:nvPr>
            <p:ph idx="1"/>
          </p:nvPr>
        </p:nvSpPr>
        <p:spPr>
          <a:xfrm>
            <a:off x="169011" y="936172"/>
            <a:ext cx="4614004" cy="5419543"/>
          </a:xfrm>
        </p:spPr>
        <p:txBody>
          <a:bodyPr>
            <a:normAutofit/>
          </a:bodyPr>
          <a:lstStyle/>
          <a:p>
            <a:r>
              <a:rPr lang="en-US" sz="1800" b="1" dirty="0">
                <a:solidFill>
                  <a:srgbClr val="C00000"/>
                </a:solidFill>
                <a:latin typeface="Corbel" panose="020B0503020204020204" pitchFamily="34" charset="0"/>
              </a:rPr>
              <a:t>FAQs</a:t>
            </a:r>
          </a:p>
          <a:p>
            <a:pPr lvl="1"/>
            <a:r>
              <a:rPr lang="en-US" sz="1400" dirty="0">
                <a:latin typeface="Corbel" panose="020B0503020204020204" pitchFamily="34" charset="0"/>
                <a:hlinkClick r:id="rId2" action="ppaction://hlinksldjump"/>
              </a:rPr>
              <a:t>What are the selected set of program features?</a:t>
            </a:r>
            <a:endParaRPr lang="en-US" sz="1400" dirty="0">
              <a:latin typeface="Corbel" panose="020B0503020204020204" pitchFamily="34" charset="0"/>
            </a:endParaRPr>
          </a:p>
          <a:p>
            <a:pPr lvl="1"/>
            <a:r>
              <a:rPr lang="en-US" sz="1400" dirty="0">
                <a:latin typeface="Corbel" panose="020B0503020204020204" pitchFamily="34" charset="0"/>
                <a:hlinkClick r:id="rId3" action="ppaction://hlinksldjump"/>
              </a:rPr>
              <a:t>Can you provide some intuition on why these features work?</a:t>
            </a:r>
            <a:endParaRPr lang="en-US" sz="1400" dirty="0">
              <a:latin typeface="Corbel" panose="020B0503020204020204" pitchFamily="34" charset="0"/>
            </a:endParaRPr>
          </a:p>
          <a:p>
            <a:pPr lvl="1"/>
            <a:r>
              <a:rPr lang="en-US" sz="1400" dirty="0">
                <a:latin typeface="Corbel" panose="020B0503020204020204" pitchFamily="34" charset="0"/>
                <a:hlinkClick r:id="rId4" action="ppaction://hlinksldjump"/>
              </a:rPr>
              <a:t>What happens in case of a misprediction?</a:t>
            </a:r>
            <a:endParaRPr lang="en-US" sz="1400" dirty="0">
              <a:latin typeface="Corbel" panose="020B0503020204020204" pitchFamily="34" charset="0"/>
            </a:endParaRPr>
          </a:p>
          <a:p>
            <a:pPr lvl="1"/>
            <a:r>
              <a:rPr lang="en-US" sz="1400" dirty="0">
                <a:latin typeface="Corbel" panose="020B0503020204020204" pitchFamily="34" charset="0"/>
                <a:hlinkClick r:id="rId5" action="ppaction://hlinksldjump"/>
              </a:rPr>
              <a:t>What’s the performance headroom for off-chip prediction?</a:t>
            </a:r>
            <a:endParaRPr lang="en-US" sz="1400" dirty="0">
              <a:latin typeface="Corbel" panose="020B0503020204020204" pitchFamily="34" charset="0"/>
            </a:endParaRPr>
          </a:p>
          <a:p>
            <a:pPr lvl="1"/>
            <a:r>
              <a:rPr lang="en-US" sz="1400" dirty="0">
                <a:latin typeface="Corbel" panose="020B0503020204020204" pitchFamily="34" charset="0"/>
                <a:hlinkClick r:id="rId6" action="ppaction://hlinksldjump"/>
              </a:rPr>
              <a:t>Do you see a variance of different features in final prediction accuracy?</a:t>
            </a:r>
            <a:endParaRPr lang="en-US" sz="1400" dirty="0">
              <a:latin typeface="Corbel" panose="020B0503020204020204" pitchFamily="34" charset="0"/>
            </a:endParaRPr>
          </a:p>
          <a:p>
            <a:pPr marL="457200" lvl="1" indent="0">
              <a:buNone/>
            </a:pPr>
            <a:endParaRPr lang="en-US" sz="1400" dirty="0">
              <a:latin typeface="Corbel" panose="020B0503020204020204" pitchFamily="34" charset="0"/>
            </a:endParaRPr>
          </a:p>
          <a:p>
            <a:pPr marL="457200" lvl="1" indent="0">
              <a:buNone/>
            </a:pPr>
            <a:endParaRPr lang="en-US" sz="1400" dirty="0">
              <a:latin typeface="Corbel" panose="020B0503020204020204" pitchFamily="34" charset="0"/>
            </a:endParaRPr>
          </a:p>
          <a:p>
            <a:r>
              <a:rPr lang="en-US" sz="1800" b="1" dirty="0">
                <a:solidFill>
                  <a:srgbClr val="7030A0"/>
                </a:solidFill>
                <a:latin typeface="Corbel" panose="020B0503020204020204" pitchFamily="34" charset="0"/>
              </a:rPr>
              <a:t>Simulation Methodology</a:t>
            </a:r>
          </a:p>
          <a:p>
            <a:pPr lvl="1"/>
            <a:r>
              <a:rPr lang="en-US" sz="1400" dirty="0">
                <a:latin typeface="Corbel" panose="020B0503020204020204" pitchFamily="34" charset="0"/>
                <a:hlinkClick r:id="rId7" action="ppaction://hlinksldjump"/>
              </a:rPr>
              <a:t>System parameters</a:t>
            </a:r>
            <a:endParaRPr lang="en-US" sz="1400" dirty="0">
              <a:latin typeface="Corbel" panose="020B0503020204020204" pitchFamily="34" charset="0"/>
            </a:endParaRPr>
          </a:p>
          <a:p>
            <a:pPr lvl="1"/>
            <a:r>
              <a:rPr lang="en-US" sz="1400" dirty="0">
                <a:latin typeface="Corbel" panose="020B0503020204020204" pitchFamily="34" charset="0"/>
                <a:hlinkClick r:id="rId8" action="ppaction://hlinksldjump"/>
              </a:rPr>
              <a:t>Evaluated workloads</a:t>
            </a:r>
            <a:endParaRPr lang="en-US" sz="1400" dirty="0">
              <a:latin typeface="Corbel" panose="020B0503020204020204" pitchFamily="34" charset="0"/>
            </a:endParaRPr>
          </a:p>
          <a:p>
            <a:pPr lvl="1"/>
            <a:endParaRPr lang="en-US" sz="1400" dirty="0">
              <a:latin typeface="Corbel" panose="020B0503020204020204" pitchFamily="34" charset="0"/>
            </a:endParaRPr>
          </a:p>
          <a:p>
            <a:pPr lvl="1"/>
            <a:endParaRPr lang="en-US" sz="1400" dirty="0">
              <a:latin typeface="Corbel" panose="020B0503020204020204" pitchFamily="34" charset="0"/>
            </a:endParaRPr>
          </a:p>
        </p:txBody>
      </p:sp>
      <p:sp>
        <p:nvSpPr>
          <p:cNvPr id="4" name="Content Placeholder 2">
            <a:extLst>
              <a:ext uri="{FF2B5EF4-FFF2-40B4-BE49-F238E27FC236}">
                <a16:creationId xmlns:a16="http://schemas.microsoft.com/office/drawing/2014/main" id="{449959F5-EDFF-02D3-2C45-31CF9287EF08}"/>
              </a:ext>
            </a:extLst>
          </p:cNvPr>
          <p:cNvSpPr txBox="1">
            <a:spLocks/>
          </p:cNvSpPr>
          <p:nvPr/>
        </p:nvSpPr>
        <p:spPr>
          <a:xfrm>
            <a:off x="4917763" y="936171"/>
            <a:ext cx="3920668" cy="57894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Lato" panose="020F0502020204030203" pitchFamily="34" charset="77"/>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70AD47"/>
                </a:solidFill>
                <a:effectLst/>
                <a:uLnTx/>
                <a:uFillTx/>
                <a:latin typeface="Corbel" panose="020B0503020204020204" pitchFamily="34" charset="0"/>
                <a:ea typeface="+mn-ea"/>
                <a:cs typeface="Segoe UI" panose="020B0502040204020203" pitchFamily="34" charset="0"/>
              </a:rPr>
              <a:t>More Results</a:t>
            </a: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9" action="ppaction://hlinksldjump"/>
              </a:rPr>
              <a:t>Percentage of off-chip requests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0" action="ppaction://hlinksldjump"/>
              </a:rPr>
              <a:t>Reduction in stall cycles by reducing the critical path</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1" action="ppaction://hlinksldjump"/>
              </a:rPr>
              <a:t>Fraction of off-chip load requests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2" action="ppaction://hlinksldjump"/>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2" action="ppaction://hlinksldjump"/>
              </a:rPr>
              <a:t>Accuracy and coverage of POPET</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6" action="ppaction://hlinksldjump"/>
              </a:rPr>
              <a:t>Effect of different features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3" action="ppaction://hlinksldjump"/>
              </a:rPr>
              <a:t>Are all features required?</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4" action="ppaction://hlinksldjump"/>
              </a:rPr>
              <a:t>1C performance</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5" action="ppaction://hlinksldjump"/>
              </a:rPr>
              <a:t>1C performance line graph</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6" action="ppaction://hlinksldjump"/>
              </a:rPr>
              <a:t>1C performance against prior predictors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7" action="ppaction://hlinksldjump"/>
              </a:rPr>
              <a:t>Effect on stall cycles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8" action="ppaction://hlinksldjump"/>
              </a:rPr>
              <a:t>8C performance</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rPr>
              <a:t>Sensitivity:</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9" action="ppaction://hlinksldjump"/>
              </a:rPr>
              <a:t>Hermes request issue latency</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0" action="ppaction://hlinksldjump"/>
              </a:rPr>
              <a:t>Cache hierarchy access latency</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1" action="ppaction://hlinksldjump"/>
              </a:rPr>
              <a:t>Activation threshold</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2" action="ppaction://hlinksldjump"/>
              </a:rPr>
              <a:t>ROB size</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3" action="ppaction://hlinksldjump"/>
              </a:rPr>
              <a:t>LLC size</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4" action="ppaction://hlinksldjump"/>
              </a:rPr>
              <a:t>Power overhead</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5" action="ppaction://hlinksldjump"/>
              </a:rPr>
              <a:t>Accuracy without prefetcher</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6" action="ppaction://hlinksldjump"/>
              </a:rPr>
              <a:t>Main memory request overhead with different prefetchers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p:txBody>
      </p:sp>
    </p:spTree>
    <p:extLst>
      <p:ext uri="{BB962C8B-B14F-4D97-AF65-F5344CB8AC3E}">
        <p14:creationId xmlns:p14="http://schemas.microsoft.com/office/powerpoint/2010/main" val="23662494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C50A-9E49-0A80-3658-51C2189ED8D3}"/>
              </a:ext>
            </a:extLst>
          </p:cNvPr>
          <p:cNvSpPr>
            <a:spLocks noGrp="1"/>
          </p:cNvSpPr>
          <p:nvPr>
            <p:ph type="ctrTitle"/>
          </p:nvPr>
        </p:nvSpPr>
        <p:spPr/>
        <p:txBody>
          <a:bodyPr/>
          <a:lstStyle/>
          <a:p>
            <a:r>
              <a:rPr lang="en-US" dirty="0"/>
              <a:t>HERMES BACKUP</a:t>
            </a:r>
          </a:p>
        </p:txBody>
      </p:sp>
      <p:sp>
        <p:nvSpPr>
          <p:cNvPr id="3" name="Subtitle 2">
            <a:extLst>
              <a:ext uri="{FF2B5EF4-FFF2-40B4-BE49-F238E27FC236}">
                <a16:creationId xmlns:a16="http://schemas.microsoft.com/office/drawing/2014/main" id="{DF8F1182-C012-639E-B76D-3A0430B7133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56198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86BA33-8001-97F5-DAEB-028522D60A5F}"/>
              </a:ext>
            </a:extLst>
          </p:cNvPr>
          <p:cNvSpPr>
            <a:spLocks noGrp="1"/>
          </p:cNvSpPr>
          <p:nvPr>
            <p:ph type="title"/>
          </p:nvPr>
        </p:nvSpPr>
        <p:spPr/>
        <p:txBody>
          <a:bodyPr/>
          <a:lstStyle/>
          <a:p>
            <a:r>
              <a:rPr lang="en-US" sz="3600" dirty="0">
                <a:latin typeface="Corbel" panose="020B0503020204020204" pitchFamily="34" charset="0"/>
              </a:rPr>
              <a:t>Initial Set of Program Features</a:t>
            </a:r>
          </a:p>
        </p:txBody>
      </p:sp>
      <p:pic>
        <p:nvPicPr>
          <p:cNvPr id="8" name="Content Placeholder 7">
            <a:extLst>
              <a:ext uri="{FF2B5EF4-FFF2-40B4-BE49-F238E27FC236}">
                <a16:creationId xmlns:a16="http://schemas.microsoft.com/office/drawing/2014/main" id="{BB26FE4F-97FA-649D-9E4D-DF83704877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0432" y="1426565"/>
            <a:ext cx="7823135" cy="4004870"/>
          </a:xfrm>
          <a:prstGeom prst="rect">
            <a:avLst/>
          </a:prstGeom>
        </p:spPr>
      </p:pic>
    </p:spTree>
    <p:extLst>
      <p:ext uri="{BB962C8B-B14F-4D97-AF65-F5344CB8AC3E}">
        <p14:creationId xmlns:p14="http://schemas.microsoft.com/office/powerpoint/2010/main" val="13196557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2E3D32-676D-C227-524E-4216DE049B5F}"/>
              </a:ext>
            </a:extLst>
          </p:cNvPr>
          <p:cNvSpPr>
            <a:spLocks noGrp="1"/>
          </p:cNvSpPr>
          <p:nvPr>
            <p:ph type="title"/>
          </p:nvPr>
        </p:nvSpPr>
        <p:spPr/>
        <p:txBody>
          <a:bodyPr/>
          <a:lstStyle/>
          <a:p>
            <a:r>
              <a:rPr lang="en-US" sz="3600" dirty="0">
                <a:latin typeface="Corbel" panose="020B0503020204020204" pitchFamily="34" charset="0"/>
              </a:rPr>
              <a:t>Selected Set of Program Features</a:t>
            </a:r>
          </a:p>
        </p:txBody>
      </p:sp>
      <p:sp>
        <p:nvSpPr>
          <p:cNvPr id="7" name="Rounded Rectangle 6">
            <a:extLst>
              <a:ext uri="{FF2B5EF4-FFF2-40B4-BE49-F238E27FC236}">
                <a16:creationId xmlns:a16="http://schemas.microsoft.com/office/drawing/2014/main" id="{DF6C1C64-4885-E4A9-A95B-30C890C0B9F4}"/>
              </a:ext>
            </a:extLst>
          </p:cNvPr>
          <p:cNvSpPr/>
          <p:nvPr/>
        </p:nvSpPr>
        <p:spPr>
          <a:xfrm>
            <a:off x="293817" y="1456888"/>
            <a:ext cx="2569089" cy="655969"/>
          </a:xfrm>
          <a:prstGeom prst="roundRect">
            <a:avLst>
              <a:gd name="adj" fmla="val 6884"/>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Five</a:t>
            </a:r>
            <a:r>
              <a:rPr kumimoji="0" lang="en-US" sz="32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features</a:t>
            </a:r>
            <a:endPar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pic>
        <p:nvPicPr>
          <p:cNvPr id="8" name="Content Placeholder 10">
            <a:extLst>
              <a:ext uri="{FF2B5EF4-FFF2-40B4-BE49-F238E27FC236}">
                <a16:creationId xmlns:a16="http://schemas.microsoft.com/office/drawing/2014/main" id="{A0EBE240-999D-7805-29F3-73AA1728CB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817" y="2365638"/>
            <a:ext cx="4174011" cy="1861540"/>
          </a:xfrm>
          <a:prstGeom prst="rect">
            <a:avLst/>
          </a:prstGeom>
        </p:spPr>
      </p:pic>
      <p:pic>
        <p:nvPicPr>
          <p:cNvPr id="9" name="Graphic 8" descr="Home with solid fill">
            <a:hlinkClick r:id="rId3" action="ppaction://hlinksldjump"/>
            <a:extLst>
              <a:ext uri="{FF2B5EF4-FFF2-40B4-BE49-F238E27FC236}">
                <a16:creationId xmlns:a16="http://schemas.microsoft.com/office/drawing/2014/main" id="{8117A878-B99D-79A7-8479-8727958EE0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5923220"/>
            <a:ext cx="706041" cy="706041"/>
          </a:xfrm>
          <a:prstGeom prst="rect">
            <a:avLst/>
          </a:prstGeom>
        </p:spPr>
      </p:pic>
      <p:sp>
        <p:nvSpPr>
          <p:cNvPr id="10" name="Oval 9">
            <a:extLst>
              <a:ext uri="{FF2B5EF4-FFF2-40B4-BE49-F238E27FC236}">
                <a16:creationId xmlns:a16="http://schemas.microsoft.com/office/drawing/2014/main" id="{FCC7412D-31E2-EB5D-1176-311734D92595}"/>
              </a:ext>
            </a:extLst>
          </p:cNvPr>
          <p:cNvSpPr/>
          <p:nvPr/>
        </p:nvSpPr>
        <p:spPr>
          <a:xfrm>
            <a:off x="1215340" y="3139836"/>
            <a:ext cx="1647565" cy="381965"/>
          </a:xfrm>
          <a:prstGeom prst="ellipse">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DF754AA-B8B4-27E0-7CAA-E1F88D8D2852}"/>
              </a:ext>
            </a:extLst>
          </p:cNvPr>
          <p:cNvSpPr/>
          <p:nvPr/>
        </p:nvSpPr>
        <p:spPr>
          <a:xfrm>
            <a:off x="2841584" y="3521801"/>
            <a:ext cx="1647565" cy="381965"/>
          </a:xfrm>
          <a:prstGeom prst="ellipse">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9E118B7-41B4-7D5E-16BB-FA240B16A023}"/>
              </a:ext>
            </a:extLst>
          </p:cNvPr>
          <p:cNvSpPr txBox="1"/>
          <p:nvPr/>
        </p:nvSpPr>
        <p:spPr>
          <a:xfrm>
            <a:off x="5139159" y="1200844"/>
            <a:ext cx="3711024" cy="16927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 </a:t>
            </a:r>
            <a:r>
              <a:rPr kumimoji="0" lang="en-US" sz="32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binary hint </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that represents whether or not a </a:t>
            </a:r>
            <a:r>
              <a:rPr kumimoji="0" lang="en-US" sz="24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cacheblock</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has been recently touched</a:t>
            </a:r>
          </a:p>
        </p:txBody>
      </p:sp>
      <p:cxnSp>
        <p:nvCxnSpPr>
          <p:cNvPr id="14" name="Straight Arrow Connector 13">
            <a:extLst>
              <a:ext uri="{FF2B5EF4-FFF2-40B4-BE49-F238E27FC236}">
                <a16:creationId xmlns:a16="http://schemas.microsoft.com/office/drawing/2014/main" id="{50807668-4F0C-470A-17FE-3A60466942AF}"/>
              </a:ext>
            </a:extLst>
          </p:cNvPr>
          <p:cNvCxnSpPr/>
          <p:nvPr/>
        </p:nvCxnSpPr>
        <p:spPr>
          <a:xfrm flipV="1">
            <a:off x="2841584" y="1612900"/>
            <a:ext cx="2297575" cy="16835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29ECE2B-9A0C-E5DB-A7EB-124A0CA2AAC5}"/>
              </a:ext>
            </a:extLst>
          </p:cNvPr>
          <p:cNvCxnSpPr>
            <a:stCxn id="11" idx="0"/>
          </p:cNvCxnSpPr>
          <p:nvPr/>
        </p:nvCxnSpPr>
        <p:spPr>
          <a:xfrm flipV="1">
            <a:off x="3665367" y="1612900"/>
            <a:ext cx="1473792" cy="190890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43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C6FEC9-5646-9965-D3A1-92E47D3185CF}"/>
              </a:ext>
            </a:extLst>
          </p:cNvPr>
          <p:cNvSpPr>
            <a:spLocks noGrp="1"/>
          </p:cNvSpPr>
          <p:nvPr>
            <p:ph type="title"/>
          </p:nvPr>
        </p:nvSpPr>
        <p:spPr/>
        <p:txBody>
          <a:bodyPr/>
          <a:lstStyle/>
          <a:p>
            <a:r>
              <a:rPr lang="en-US" sz="3600" dirty="0">
                <a:latin typeface="Corbel" panose="020B0503020204020204" pitchFamily="34" charset="0"/>
              </a:rPr>
              <a:t>When A Feature Works/Does Not Work?</a:t>
            </a:r>
          </a:p>
        </p:txBody>
      </p:sp>
      <p:sp>
        <p:nvSpPr>
          <p:cNvPr id="6" name="Rounded Rectangle 5">
            <a:extLst>
              <a:ext uri="{FF2B5EF4-FFF2-40B4-BE49-F238E27FC236}">
                <a16:creationId xmlns:a16="http://schemas.microsoft.com/office/drawing/2014/main" id="{608ABB9C-AE67-AF10-A97E-C75AFDEB8BFF}"/>
              </a:ext>
            </a:extLst>
          </p:cNvPr>
          <p:cNvSpPr/>
          <p:nvPr/>
        </p:nvSpPr>
        <p:spPr>
          <a:xfrm>
            <a:off x="169011" y="999688"/>
            <a:ext cx="5596789" cy="655969"/>
          </a:xfrm>
          <a:prstGeom prst="roundRect">
            <a:avLst>
              <a:gd name="adj" fmla="val 6884"/>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panose="020F0502020204030204"/>
                <a:ea typeface="+mn-ea"/>
                <a:cs typeface="+mn-cs"/>
              </a:rPr>
              <a:t>Trace: 462.libquantum-1343B</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7" name="Rounded Rectangle 6">
            <a:extLst>
              <a:ext uri="{FF2B5EF4-FFF2-40B4-BE49-F238E27FC236}">
                <a16:creationId xmlns:a16="http://schemas.microsoft.com/office/drawing/2014/main" id="{422F5D79-B982-082D-6762-35D6B58C63FC}"/>
              </a:ext>
            </a:extLst>
          </p:cNvPr>
          <p:cNvSpPr/>
          <p:nvPr/>
        </p:nvSpPr>
        <p:spPr>
          <a:xfrm>
            <a:off x="6178550" y="999688"/>
            <a:ext cx="2650389" cy="655969"/>
          </a:xfrm>
          <a:prstGeom prst="roundRect">
            <a:avLst>
              <a:gd name="adj" fmla="val 6884"/>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PC: 0x401442</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 name="Rectangle 7">
            <a:extLst>
              <a:ext uri="{FF2B5EF4-FFF2-40B4-BE49-F238E27FC236}">
                <a16:creationId xmlns:a16="http://schemas.microsoft.com/office/drawing/2014/main" id="{D15CB840-E77E-C92B-C847-46F03E56DB85}"/>
              </a:ext>
            </a:extLst>
          </p:cNvPr>
          <p:cNvSpPr/>
          <p:nvPr/>
        </p:nvSpPr>
        <p:spPr>
          <a:xfrm>
            <a:off x="1253417" y="2184400"/>
            <a:ext cx="3423554" cy="469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5798E77-EA77-D93D-D5D5-67CC4A75FF61}"/>
              </a:ext>
            </a:extLst>
          </p:cNvPr>
          <p:cNvSpPr/>
          <p:nvPr/>
        </p:nvSpPr>
        <p:spPr>
          <a:xfrm>
            <a:off x="-1959683" y="2184400"/>
            <a:ext cx="3213100" cy="469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C0B1D84-E88A-69E9-4AF7-FDBC65483D98}"/>
              </a:ext>
            </a:extLst>
          </p:cNvPr>
          <p:cNvSpPr txBox="1"/>
          <p:nvPr/>
        </p:nvSpPr>
        <p:spPr>
          <a:xfrm>
            <a:off x="1856326" y="2735704"/>
            <a:ext cx="200728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Cacheline #42</a:t>
            </a:r>
          </a:p>
        </p:txBody>
      </p:sp>
      <p:sp>
        <p:nvSpPr>
          <p:cNvPr id="14" name="TextBox 13">
            <a:extLst>
              <a:ext uri="{FF2B5EF4-FFF2-40B4-BE49-F238E27FC236}">
                <a16:creationId xmlns:a16="http://schemas.microsoft.com/office/drawing/2014/main" id="{3E474420-F2F7-9801-A20C-94B0C2DB40C3}"/>
              </a:ext>
            </a:extLst>
          </p:cNvPr>
          <p:cNvSpPr txBox="1"/>
          <p:nvPr/>
        </p:nvSpPr>
        <p:spPr>
          <a:xfrm>
            <a:off x="5183726" y="2735704"/>
            <a:ext cx="198964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Cacheline #43</a:t>
            </a:r>
          </a:p>
        </p:txBody>
      </p:sp>
      <p:sp>
        <p:nvSpPr>
          <p:cNvPr id="15" name="TextBox 14">
            <a:extLst>
              <a:ext uri="{FF2B5EF4-FFF2-40B4-BE49-F238E27FC236}">
                <a16:creationId xmlns:a16="http://schemas.microsoft.com/office/drawing/2014/main" id="{41311AA8-D0B9-43FE-32C6-026D3FBBBD1E}"/>
              </a:ext>
            </a:extLst>
          </p:cNvPr>
          <p:cNvSpPr txBox="1"/>
          <p:nvPr/>
        </p:nvSpPr>
        <p:spPr>
          <a:xfrm>
            <a:off x="8278529" y="2735703"/>
            <a:ext cx="42992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a:t>
            </a:r>
          </a:p>
        </p:txBody>
      </p:sp>
      <p:sp>
        <p:nvSpPr>
          <p:cNvPr id="16" name="TextBox 15">
            <a:extLst>
              <a:ext uri="{FF2B5EF4-FFF2-40B4-BE49-F238E27FC236}">
                <a16:creationId xmlns:a16="http://schemas.microsoft.com/office/drawing/2014/main" id="{F4EA6D68-296C-8C4F-4508-F5F6B2B62540}"/>
              </a:ext>
            </a:extLst>
          </p:cNvPr>
          <p:cNvSpPr txBox="1"/>
          <p:nvPr/>
        </p:nvSpPr>
        <p:spPr>
          <a:xfrm>
            <a:off x="448382" y="2735702"/>
            <a:ext cx="42992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a:t>
            </a:r>
          </a:p>
        </p:txBody>
      </p:sp>
      <p:sp>
        <p:nvSpPr>
          <p:cNvPr id="24" name="Rectangle 23">
            <a:extLst>
              <a:ext uri="{FF2B5EF4-FFF2-40B4-BE49-F238E27FC236}">
                <a16:creationId xmlns:a16="http://schemas.microsoft.com/office/drawing/2014/main" id="{AA509AA2-D4E0-D55C-EE7A-2BDAE187815B}"/>
              </a:ext>
            </a:extLst>
          </p:cNvPr>
          <p:cNvSpPr/>
          <p:nvPr/>
        </p:nvSpPr>
        <p:spPr>
          <a:xfrm>
            <a:off x="4676971" y="2184400"/>
            <a:ext cx="3423554" cy="469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D6ADCC1-E8F8-4FBD-AADD-6AE238BFFD50}"/>
              </a:ext>
            </a:extLst>
          </p:cNvPr>
          <p:cNvSpPr/>
          <p:nvPr/>
        </p:nvSpPr>
        <p:spPr>
          <a:xfrm>
            <a:off x="8100525" y="2184400"/>
            <a:ext cx="3423554" cy="4699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8D2148BE-AD21-DBA7-B735-09E91AC35D07}"/>
              </a:ext>
            </a:extLst>
          </p:cNvPr>
          <p:cNvCxnSpPr/>
          <p:nvPr/>
        </p:nvCxnSpPr>
        <p:spPr>
          <a:xfrm>
            <a:off x="2070100" y="2184400"/>
            <a:ext cx="0" cy="4699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A1647E-3A83-89DC-09FC-021F2C9B1A6A}"/>
              </a:ext>
            </a:extLst>
          </p:cNvPr>
          <p:cNvCxnSpPr/>
          <p:nvPr/>
        </p:nvCxnSpPr>
        <p:spPr>
          <a:xfrm>
            <a:off x="2872666" y="2184400"/>
            <a:ext cx="0" cy="4699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AE50647-5097-4FB0-CABA-40FAE64EE3DD}"/>
              </a:ext>
            </a:extLst>
          </p:cNvPr>
          <p:cNvCxnSpPr/>
          <p:nvPr/>
        </p:nvCxnSpPr>
        <p:spPr>
          <a:xfrm>
            <a:off x="3771900" y="2184400"/>
            <a:ext cx="0" cy="46990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33" name="Graphic 32" descr="Badge Tick1 with solid fill">
            <a:extLst>
              <a:ext uri="{FF2B5EF4-FFF2-40B4-BE49-F238E27FC236}">
                <a16:creationId xmlns:a16="http://schemas.microsoft.com/office/drawing/2014/main" id="{23CC6B75-DE27-29E9-A927-60D35F476F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7368" y="2247900"/>
            <a:ext cx="342900" cy="342900"/>
          </a:xfrm>
          <a:prstGeom prst="rect">
            <a:avLst/>
          </a:prstGeom>
        </p:spPr>
      </p:pic>
      <p:pic>
        <p:nvPicPr>
          <p:cNvPr id="34" name="Graphic 33" descr="Badge Tick1 with solid fill">
            <a:extLst>
              <a:ext uri="{FF2B5EF4-FFF2-40B4-BE49-F238E27FC236}">
                <a16:creationId xmlns:a16="http://schemas.microsoft.com/office/drawing/2014/main" id="{E9E243D7-A30A-F4F5-DD2B-63222AB750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9933" y="2247900"/>
            <a:ext cx="342900" cy="342900"/>
          </a:xfrm>
          <a:prstGeom prst="rect">
            <a:avLst/>
          </a:prstGeom>
        </p:spPr>
      </p:pic>
      <p:pic>
        <p:nvPicPr>
          <p:cNvPr id="35" name="Graphic 34" descr="Badge Tick1 with solid fill">
            <a:extLst>
              <a:ext uri="{FF2B5EF4-FFF2-40B4-BE49-F238E27FC236}">
                <a16:creationId xmlns:a16="http://schemas.microsoft.com/office/drawing/2014/main" id="{25CCB9D0-0F1B-ABD2-8AE2-111C4DC863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47915" y="2247900"/>
            <a:ext cx="342900" cy="342900"/>
          </a:xfrm>
          <a:prstGeom prst="rect">
            <a:avLst/>
          </a:prstGeom>
        </p:spPr>
      </p:pic>
      <p:pic>
        <p:nvPicPr>
          <p:cNvPr id="36" name="Graphic 35" descr="Badge Tick1 with solid fill">
            <a:extLst>
              <a:ext uri="{FF2B5EF4-FFF2-40B4-BE49-F238E27FC236}">
                <a16:creationId xmlns:a16="http://schemas.microsoft.com/office/drawing/2014/main" id="{2866BD88-7300-755B-FC5B-FDFA46D485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62512" y="2247900"/>
            <a:ext cx="342900" cy="342900"/>
          </a:xfrm>
          <a:prstGeom prst="rect">
            <a:avLst/>
          </a:prstGeom>
        </p:spPr>
      </p:pic>
      <p:sp>
        <p:nvSpPr>
          <p:cNvPr id="37" name="TextBox 36">
            <a:extLst>
              <a:ext uri="{FF2B5EF4-FFF2-40B4-BE49-F238E27FC236}">
                <a16:creationId xmlns:a16="http://schemas.microsoft.com/office/drawing/2014/main" id="{9A650436-81C6-C5DE-754A-39735924BB79}"/>
              </a:ext>
            </a:extLst>
          </p:cNvPr>
          <p:cNvSpPr txBox="1"/>
          <p:nvPr/>
        </p:nvSpPr>
        <p:spPr>
          <a:xfrm>
            <a:off x="237132" y="4073064"/>
            <a:ext cx="273183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ED7D31">
                    <a:lumMod val="75000"/>
                  </a:srgbClr>
                </a:solidFill>
                <a:effectLst/>
                <a:uLnTx/>
                <a:uFillTx/>
                <a:latin typeface="Corbel" panose="020B0503020204020204" pitchFamily="34" charset="0"/>
                <a:ea typeface="+mn-ea"/>
                <a:cs typeface="+mn-cs"/>
              </a:rPr>
              <a:t>Without prefetcher</a:t>
            </a:r>
          </a:p>
        </p:txBody>
      </p:sp>
      <p:sp>
        <p:nvSpPr>
          <p:cNvPr id="38" name="TextBox 37">
            <a:extLst>
              <a:ext uri="{FF2B5EF4-FFF2-40B4-BE49-F238E27FC236}">
                <a16:creationId xmlns:a16="http://schemas.microsoft.com/office/drawing/2014/main" id="{3EC89DD5-D1B6-89A3-FCFA-52463224B330}"/>
              </a:ext>
            </a:extLst>
          </p:cNvPr>
          <p:cNvSpPr txBox="1"/>
          <p:nvPr/>
        </p:nvSpPr>
        <p:spPr>
          <a:xfrm>
            <a:off x="237132" y="4598229"/>
            <a:ext cx="4123618" cy="83099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PC + first access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Cacheline offset + first access </a:t>
            </a:r>
          </a:p>
        </p:txBody>
      </p:sp>
      <p:sp>
        <p:nvSpPr>
          <p:cNvPr id="39" name="TextBox 38">
            <a:extLst>
              <a:ext uri="{FF2B5EF4-FFF2-40B4-BE49-F238E27FC236}">
                <a16:creationId xmlns:a16="http://schemas.microsoft.com/office/drawing/2014/main" id="{ECC61768-99DC-427D-77CF-387F002790DD}"/>
              </a:ext>
            </a:extLst>
          </p:cNvPr>
          <p:cNvSpPr txBox="1"/>
          <p:nvPr/>
        </p:nvSpPr>
        <p:spPr>
          <a:xfrm>
            <a:off x="4792536" y="4100282"/>
            <a:ext cx="426110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70AD47"/>
                </a:solidFill>
                <a:effectLst/>
                <a:uLnTx/>
                <a:uFillTx/>
                <a:latin typeface="Corbel" panose="020B0503020204020204" pitchFamily="34" charset="0"/>
                <a:ea typeface="+mn-ea"/>
                <a:cs typeface="+mn-cs"/>
              </a:rPr>
              <a:t>With a simple stride prefetcher</a:t>
            </a:r>
          </a:p>
        </p:txBody>
      </p:sp>
      <p:sp>
        <p:nvSpPr>
          <p:cNvPr id="40" name="TextBox 39">
            <a:extLst>
              <a:ext uri="{FF2B5EF4-FFF2-40B4-BE49-F238E27FC236}">
                <a16:creationId xmlns:a16="http://schemas.microsoft.com/office/drawing/2014/main" id="{0F53D2FD-1631-0110-90F9-75BB0F66556A}"/>
              </a:ext>
            </a:extLst>
          </p:cNvPr>
          <p:cNvSpPr txBox="1"/>
          <p:nvPr/>
        </p:nvSpPr>
        <p:spPr>
          <a:xfrm>
            <a:off x="4792536" y="4625447"/>
            <a:ext cx="4123618" cy="46166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Cacheline offset + first access </a:t>
            </a:r>
          </a:p>
        </p:txBody>
      </p:sp>
      <p:pic>
        <p:nvPicPr>
          <p:cNvPr id="41" name="Graphic 40" descr="Home with solid fill">
            <a:hlinkClick r:id="rId4" action="ppaction://hlinksldjump"/>
            <a:extLst>
              <a:ext uri="{FF2B5EF4-FFF2-40B4-BE49-F238E27FC236}">
                <a16:creationId xmlns:a16="http://schemas.microsoft.com/office/drawing/2014/main" id="{93381763-5931-079F-B860-4E59BE5465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47753" y="5923220"/>
            <a:ext cx="706041" cy="706041"/>
          </a:xfrm>
          <a:prstGeom prst="rect">
            <a:avLst/>
          </a:prstGeom>
        </p:spPr>
      </p:pic>
    </p:spTree>
    <p:extLst>
      <p:ext uri="{BB962C8B-B14F-4D97-AF65-F5344CB8AC3E}">
        <p14:creationId xmlns:p14="http://schemas.microsoft.com/office/powerpoint/2010/main" val="400376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3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3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3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3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3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300"/>
                                        <p:tgtEl>
                                          <p:spTgt spid="33"/>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300"/>
                                        <p:tgtEl>
                                          <p:spTgt spid="27"/>
                                        </p:tgtEl>
                                      </p:cBhvr>
                                    </p:animEffect>
                                  </p:childTnLst>
                                </p:cTn>
                              </p:par>
                              <p:par>
                                <p:cTn id="37" presetID="10" presetClass="entr" presetSubtype="0" fill="hold" nodeType="withEffect">
                                  <p:stCondLst>
                                    <p:cond delay="30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300"/>
                                        <p:tgtEl>
                                          <p:spTgt spid="34"/>
                                        </p:tgtEl>
                                      </p:cBhvr>
                                    </p:animEffect>
                                  </p:childTnLst>
                                </p:cTn>
                              </p:par>
                              <p:par>
                                <p:cTn id="40" presetID="10" presetClass="entr" presetSubtype="0" fill="hold" nodeType="withEffect">
                                  <p:stCondLst>
                                    <p:cond delay="30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300"/>
                                        <p:tgtEl>
                                          <p:spTgt spid="28"/>
                                        </p:tgtEl>
                                      </p:cBhvr>
                                    </p:animEffect>
                                  </p:childTnLst>
                                </p:cTn>
                              </p:par>
                              <p:par>
                                <p:cTn id="43" presetID="10" presetClass="entr" presetSubtype="0" fill="hold" nodeType="withEffect">
                                  <p:stCondLst>
                                    <p:cond delay="60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300"/>
                                        <p:tgtEl>
                                          <p:spTgt spid="35"/>
                                        </p:tgtEl>
                                      </p:cBhvr>
                                    </p:animEffect>
                                  </p:childTnLst>
                                </p:cTn>
                              </p:par>
                              <p:par>
                                <p:cTn id="46" presetID="10" presetClass="entr" presetSubtype="0" fill="hold" nodeType="withEffect">
                                  <p:stCondLst>
                                    <p:cond delay="60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300"/>
                                        <p:tgtEl>
                                          <p:spTgt spid="29"/>
                                        </p:tgtEl>
                                      </p:cBhvr>
                                    </p:animEffect>
                                  </p:childTnLst>
                                </p:cTn>
                              </p:par>
                              <p:par>
                                <p:cTn id="49" presetID="10" presetClass="entr" presetSubtype="0" fill="hold" nodeType="withEffect">
                                  <p:stCondLst>
                                    <p:cond delay="90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3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p:bldP spid="14" grpId="0"/>
      <p:bldP spid="15" grpId="0"/>
      <p:bldP spid="16" grpId="0"/>
      <p:bldP spid="24" grpId="0" animBg="1"/>
      <p:bldP spid="25" grpId="0" animBg="1"/>
      <p:bldP spid="37" grpId="0"/>
      <p:bldP spid="38" grpId="0"/>
      <p:bldP spid="39" grpId="0"/>
      <p:bldP spid="4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84A80B-19C7-B045-195A-D70A987A65F7}"/>
              </a:ext>
            </a:extLst>
          </p:cNvPr>
          <p:cNvSpPr>
            <a:spLocks noGrp="1"/>
          </p:cNvSpPr>
          <p:nvPr>
            <p:ph type="title"/>
          </p:nvPr>
        </p:nvSpPr>
        <p:spPr/>
        <p:txBody>
          <a:bodyPr/>
          <a:lstStyle/>
          <a:p>
            <a:r>
              <a:rPr lang="en-US" sz="3600" dirty="0">
                <a:latin typeface="Corbel" panose="020B0503020204020204" pitchFamily="34" charset="0"/>
              </a:rPr>
              <a:t>What Happens in case of a Misprediction?</a:t>
            </a:r>
          </a:p>
        </p:txBody>
      </p:sp>
      <p:sp>
        <p:nvSpPr>
          <p:cNvPr id="5" name="Content Placeholder 4">
            <a:extLst>
              <a:ext uri="{FF2B5EF4-FFF2-40B4-BE49-F238E27FC236}">
                <a16:creationId xmlns:a16="http://schemas.microsoft.com/office/drawing/2014/main" id="{5CCDB652-9A12-8F5F-F7B4-B8E01EF42731}"/>
              </a:ext>
            </a:extLst>
          </p:cNvPr>
          <p:cNvSpPr>
            <a:spLocks noGrp="1"/>
          </p:cNvSpPr>
          <p:nvPr>
            <p:ph idx="1"/>
          </p:nvPr>
        </p:nvSpPr>
        <p:spPr/>
        <p:txBody>
          <a:bodyPr/>
          <a:lstStyle/>
          <a:p>
            <a:r>
              <a:rPr lang="en-US" dirty="0"/>
              <a:t>Two cases of mispredictions:</a:t>
            </a:r>
          </a:p>
          <a:p>
            <a:endParaRPr lang="en-US" sz="1100" dirty="0"/>
          </a:p>
          <a:p>
            <a:r>
              <a:rPr lang="en-US" b="1" dirty="0">
                <a:solidFill>
                  <a:srgbClr val="7030A0"/>
                </a:solidFill>
              </a:rPr>
              <a:t>Predicted on-chip but actually goes off-chip</a:t>
            </a:r>
          </a:p>
          <a:p>
            <a:pPr lvl="1"/>
            <a:r>
              <a:rPr lang="en-US" dirty="0"/>
              <a:t>Loss of performance improvement opportunity</a:t>
            </a:r>
          </a:p>
          <a:p>
            <a:endParaRPr lang="en-US" dirty="0"/>
          </a:p>
          <a:p>
            <a:endParaRPr lang="en-US" dirty="0"/>
          </a:p>
          <a:p>
            <a:r>
              <a:rPr lang="en-US" b="1" dirty="0">
                <a:solidFill>
                  <a:srgbClr val="7030A0"/>
                </a:solidFill>
              </a:rPr>
              <a:t>Predicted off-chip but actually is on-chip</a:t>
            </a:r>
          </a:p>
          <a:p>
            <a:pPr lvl="1"/>
            <a:r>
              <a:rPr lang="en-US" dirty="0"/>
              <a:t>Memory controller </a:t>
            </a:r>
            <a:r>
              <a:rPr lang="en-US" dirty="0">
                <a:solidFill>
                  <a:srgbClr val="C00000"/>
                </a:solidFill>
              </a:rPr>
              <a:t>forwards the data to LLC</a:t>
            </a:r>
            <a:r>
              <a:rPr lang="en-US" dirty="0"/>
              <a:t> </a:t>
            </a:r>
            <a:r>
              <a:rPr lang="en-US" sz="2800" b="1" dirty="0">
                <a:solidFill>
                  <a:srgbClr val="000CFF"/>
                </a:solidFill>
              </a:rPr>
              <a:t>if and only if</a:t>
            </a:r>
            <a:r>
              <a:rPr lang="en-US" sz="2800" dirty="0"/>
              <a:t> </a:t>
            </a:r>
            <a:r>
              <a:rPr lang="en-US" dirty="0"/>
              <a:t>a load to the same address </a:t>
            </a:r>
            <a:r>
              <a:rPr lang="en-US" dirty="0">
                <a:solidFill>
                  <a:srgbClr val="C00000"/>
                </a:solidFill>
              </a:rPr>
              <a:t>have already missed LLC</a:t>
            </a:r>
            <a:r>
              <a:rPr lang="en-US" dirty="0"/>
              <a:t> and arrived at the memory controller</a:t>
            </a:r>
          </a:p>
        </p:txBody>
      </p:sp>
      <p:sp>
        <p:nvSpPr>
          <p:cNvPr id="7" name="Rounded Rectangle 6">
            <a:extLst>
              <a:ext uri="{FF2B5EF4-FFF2-40B4-BE49-F238E27FC236}">
                <a16:creationId xmlns:a16="http://schemas.microsoft.com/office/drawing/2014/main" id="{66E1065B-837E-9CA2-B974-1E4EED7C741F}"/>
              </a:ext>
            </a:extLst>
          </p:cNvPr>
          <p:cNvSpPr/>
          <p:nvPr/>
        </p:nvSpPr>
        <p:spPr>
          <a:xfrm>
            <a:off x="-228600" y="2794000"/>
            <a:ext cx="9601200" cy="635000"/>
          </a:xfrm>
          <a:prstGeom prst="roundRect">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No need for misprediction detection and recovery</a:t>
            </a:r>
          </a:p>
        </p:txBody>
      </p:sp>
      <p:sp>
        <p:nvSpPr>
          <p:cNvPr id="8" name="Rounded Rectangle 7">
            <a:extLst>
              <a:ext uri="{FF2B5EF4-FFF2-40B4-BE49-F238E27FC236}">
                <a16:creationId xmlns:a16="http://schemas.microsoft.com/office/drawing/2014/main" id="{3ED30DAA-61C8-7478-89BE-726B7CB93717}"/>
              </a:ext>
            </a:extLst>
          </p:cNvPr>
          <p:cNvSpPr/>
          <p:nvPr/>
        </p:nvSpPr>
        <p:spPr>
          <a:xfrm>
            <a:off x="-228600" y="5575568"/>
            <a:ext cx="9601200" cy="635000"/>
          </a:xfrm>
          <a:prstGeom prst="roundRect">
            <a:avLst/>
          </a:prstGeom>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No need for misprediction detection and recovery</a:t>
            </a:r>
          </a:p>
        </p:txBody>
      </p:sp>
      <p:pic>
        <p:nvPicPr>
          <p:cNvPr id="9" name="Graphic 8" descr="Home with solid fill">
            <a:hlinkClick r:id="rId2" action="ppaction://hlinksldjump"/>
            <a:extLst>
              <a:ext uri="{FF2B5EF4-FFF2-40B4-BE49-F238E27FC236}">
                <a16:creationId xmlns:a16="http://schemas.microsoft.com/office/drawing/2014/main" id="{B7BEFF22-4270-F605-5784-20091C983E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4253" y="6151959"/>
            <a:ext cx="706041" cy="706041"/>
          </a:xfrm>
          <a:prstGeom prst="rect">
            <a:avLst/>
          </a:prstGeom>
        </p:spPr>
      </p:pic>
    </p:spTree>
    <p:extLst>
      <p:ext uri="{BB962C8B-B14F-4D97-AF65-F5344CB8AC3E}">
        <p14:creationId xmlns:p14="http://schemas.microsoft.com/office/powerpoint/2010/main" val="428492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33D97B-3E22-1EEA-F28F-1C4F1A14AD20}"/>
              </a:ext>
            </a:extLst>
          </p:cNvPr>
          <p:cNvSpPr>
            <a:spLocks noGrp="1"/>
          </p:cNvSpPr>
          <p:nvPr>
            <p:ph type="title"/>
          </p:nvPr>
        </p:nvSpPr>
        <p:spPr/>
        <p:txBody>
          <a:bodyPr/>
          <a:lstStyle/>
          <a:p>
            <a:r>
              <a:rPr lang="en-US" sz="3200" dirty="0"/>
              <a:t>Performance Headroom of Off-Chip Prediction</a:t>
            </a:r>
          </a:p>
        </p:txBody>
      </p:sp>
      <p:pic>
        <p:nvPicPr>
          <p:cNvPr id="7" name="Content Placeholder 6">
            <a:extLst>
              <a:ext uri="{FF2B5EF4-FFF2-40B4-BE49-F238E27FC236}">
                <a16:creationId xmlns:a16="http://schemas.microsoft.com/office/drawing/2014/main" id="{FCE2E2EB-B073-A122-45ED-259424A0E0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0141" y="936625"/>
            <a:ext cx="7971031" cy="5419725"/>
          </a:xfrm>
        </p:spPr>
      </p:pic>
    </p:spTree>
    <p:extLst>
      <p:ext uri="{BB962C8B-B14F-4D97-AF65-F5344CB8AC3E}">
        <p14:creationId xmlns:p14="http://schemas.microsoft.com/office/powerpoint/2010/main" val="173020599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B02341-DB8E-01D3-4916-E063F51FB887}"/>
              </a:ext>
            </a:extLst>
          </p:cNvPr>
          <p:cNvSpPr>
            <a:spLocks noGrp="1"/>
          </p:cNvSpPr>
          <p:nvPr>
            <p:ph type="title"/>
          </p:nvPr>
        </p:nvSpPr>
        <p:spPr/>
        <p:txBody>
          <a:bodyPr/>
          <a:lstStyle/>
          <a:p>
            <a:r>
              <a:rPr lang="en-US" sz="3600" dirty="0">
                <a:latin typeface="Corbel" panose="020B0503020204020204" pitchFamily="34" charset="0"/>
              </a:rPr>
              <a:t>System Parameters</a:t>
            </a:r>
          </a:p>
        </p:txBody>
      </p:sp>
      <p:pic>
        <p:nvPicPr>
          <p:cNvPr id="11" name="Content Placeholder 10">
            <a:extLst>
              <a:ext uri="{FF2B5EF4-FFF2-40B4-BE49-F238E27FC236}">
                <a16:creationId xmlns:a16="http://schemas.microsoft.com/office/drawing/2014/main" id="{4982824C-69D1-A7E1-5A5E-F69BD7E9AA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7057" y="1153419"/>
            <a:ext cx="7069885" cy="4551161"/>
          </a:xfrm>
        </p:spPr>
      </p:pic>
      <p:pic>
        <p:nvPicPr>
          <p:cNvPr id="12" name="Graphic 11" descr="Home with solid fill">
            <a:hlinkClick r:id="rId3" action="ppaction://hlinksldjump"/>
            <a:extLst>
              <a:ext uri="{FF2B5EF4-FFF2-40B4-BE49-F238E27FC236}">
                <a16:creationId xmlns:a16="http://schemas.microsoft.com/office/drawing/2014/main" id="{C9DAE2B8-3FEE-0119-7C54-505566B5F4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589940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228600" y="152400"/>
            <a:ext cx="8915400" cy="1066800"/>
          </a:xfrm>
        </p:spPr>
        <p:txBody>
          <a:bodyPr/>
          <a:lstStyle/>
          <a:p>
            <a:r>
              <a:rPr lang="en-US" dirty="0"/>
              <a:t>Hermes Talk Video</a:t>
            </a:r>
          </a:p>
        </p:txBody>
      </p:sp>
      <p:sp>
        <p:nvSpPr>
          <p:cNvPr id="6" name="TextBox 5">
            <a:extLst>
              <a:ext uri="{FF2B5EF4-FFF2-40B4-BE49-F238E27FC236}">
                <a16:creationId xmlns:a16="http://schemas.microsoft.com/office/drawing/2014/main" id="{7DC27E93-CE8E-D6EB-CBBF-D2A85499D7CA}"/>
              </a:ext>
            </a:extLst>
          </p:cNvPr>
          <p:cNvSpPr txBox="1"/>
          <p:nvPr/>
        </p:nvSpPr>
        <p:spPr>
          <a:xfrm>
            <a:off x="1660300" y="6474822"/>
            <a:ext cx="672812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https://www.youtube.com/watch?v=PWWBtrL60dQ&amp;t=3609s</a:t>
            </a:r>
            <a:r>
              <a:rPr kumimoji="0" lang="en-US" sz="16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4" name="Picture 3">
            <a:extLst>
              <a:ext uri="{FF2B5EF4-FFF2-40B4-BE49-F238E27FC236}">
                <a16:creationId xmlns:a16="http://schemas.microsoft.com/office/drawing/2014/main" id="{B0DD6BBD-1741-9B5B-16A7-3E0D50A82B35}"/>
              </a:ext>
            </a:extLst>
          </p:cNvPr>
          <p:cNvPicPr>
            <a:picLocks noChangeAspect="1"/>
          </p:cNvPicPr>
          <p:nvPr/>
        </p:nvPicPr>
        <p:blipFill>
          <a:blip r:embed="rId3"/>
          <a:stretch>
            <a:fillRect/>
          </a:stretch>
        </p:blipFill>
        <p:spPr>
          <a:xfrm>
            <a:off x="685800" y="1022879"/>
            <a:ext cx="7772400" cy="5286441"/>
          </a:xfrm>
          <a:prstGeom prst="rect">
            <a:avLst/>
          </a:prstGeom>
        </p:spPr>
      </p:pic>
    </p:spTree>
    <p:extLst>
      <p:ext uri="{BB962C8B-B14F-4D97-AF65-F5344CB8AC3E}">
        <p14:creationId xmlns:p14="http://schemas.microsoft.com/office/powerpoint/2010/main" val="4092301967"/>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11201-358E-3439-0E51-DBA042A2CB78}"/>
              </a:ext>
            </a:extLst>
          </p:cNvPr>
          <p:cNvSpPr>
            <a:spLocks noGrp="1"/>
          </p:cNvSpPr>
          <p:nvPr>
            <p:ph type="title"/>
          </p:nvPr>
        </p:nvSpPr>
        <p:spPr/>
        <p:txBody>
          <a:bodyPr/>
          <a:lstStyle/>
          <a:p>
            <a:r>
              <a:rPr lang="en-US" sz="3600" dirty="0">
                <a:latin typeface="Corbel" panose="020B0503020204020204" pitchFamily="34" charset="0"/>
              </a:rPr>
              <a:t>Evaluated Workloads</a:t>
            </a:r>
          </a:p>
        </p:txBody>
      </p:sp>
      <p:pic>
        <p:nvPicPr>
          <p:cNvPr id="7" name="Content Placeholder 6">
            <a:extLst>
              <a:ext uri="{FF2B5EF4-FFF2-40B4-BE49-F238E27FC236}">
                <a16:creationId xmlns:a16="http://schemas.microsoft.com/office/drawing/2014/main" id="{D2D040A2-E488-C2C1-882F-B134485BD8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2075909"/>
            <a:ext cx="8894763" cy="3141157"/>
          </a:xfrm>
        </p:spPr>
      </p:pic>
      <p:pic>
        <p:nvPicPr>
          <p:cNvPr id="8" name="Graphic 7" descr="Home with solid fill">
            <a:hlinkClick r:id="rId3" action="ppaction://hlinksldjump"/>
            <a:extLst>
              <a:ext uri="{FF2B5EF4-FFF2-40B4-BE49-F238E27FC236}">
                <a16:creationId xmlns:a16="http://schemas.microsoft.com/office/drawing/2014/main" id="{CCA70C85-3E07-60CA-7417-F76ACD4252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1804311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5C6793-B172-BF63-BEB2-F29E2C26248A}"/>
              </a:ext>
            </a:extLst>
          </p:cNvPr>
          <p:cNvSpPr>
            <a:spLocks noGrp="1"/>
          </p:cNvSpPr>
          <p:nvPr>
            <p:ph type="title"/>
          </p:nvPr>
        </p:nvSpPr>
        <p:spPr/>
        <p:txBody>
          <a:bodyPr/>
          <a:lstStyle/>
          <a:p>
            <a:r>
              <a:rPr lang="en-US" sz="3000" dirty="0">
                <a:latin typeface="Corbel" panose="020B0503020204020204" pitchFamily="34" charset="0"/>
              </a:rPr>
              <a:t>Observation: </a:t>
            </a:r>
            <a:r>
              <a:rPr lang="en-US" sz="3000" dirty="0">
                <a:solidFill>
                  <a:srgbClr val="C00000"/>
                </a:solidFill>
                <a:latin typeface="Corbel" panose="020B0503020204020204" pitchFamily="34" charset="0"/>
              </a:rPr>
              <a:t>Not All Off-Chip Loads are Prefetched</a:t>
            </a:r>
          </a:p>
        </p:txBody>
      </p:sp>
      <p:graphicFrame>
        <p:nvGraphicFramePr>
          <p:cNvPr id="16" name="Content Placeholder 15">
            <a:extLst>
              <a:ext uri="{FF2B5EF4-FFF2-40B4-BE49-F238E27FC236}">
                <a16:creationId xmlns:a16="http://schemas.microsoft.com/office/drawing/2014/main" id="{A55A5AAE-547F-B53E-C144-C41296C1E2D8}"/>
              </a:ext>
            </a:extLst>
          </p:cNvPr>
          <p:cNvGraphicFramePr>
            <a:graphicFrameLocks noGrp="1"/>
          </p:cNvGraphicFramePr>
          <p:nvPr>
            <p:ph idx="1"/>
          </p:nvPr>
        </p:nvGraphicFramePr>
        <p:xfrm>
          <a:off x="124618" y="905780"/>
          <a:ext cx="8894763" cy="5419725"/>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Arrow Connector 10">
            <a:extLst>
              <a:ext uri="{FF2B5EF4-FFF2-40B4-BE49-F238E27FC236}">
                <a16:creationId xmlns:a16="http://schemas.microsoft.com/office/drawing/2014/main" id="{CCC3E01C-0982-DCE8-E580-A1D81FC350BA}"/>
              </a:ext>
            </a:extLst>
          </p:cNvPr>
          <p:cNvCxnSpPr>
            <a:cxnSpLocks/>
          </p:cNvCxnSpPr>
          <p:nvPr/>
        </p:nvCxnSpPr>
        <p:spPr>
          <a:xfrm flipH="1">
            <a:off x="7965650" y="2623940"/>
            <a:ext cx="9427" cy="1533281"/>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532C183-5080-9B1E-951D-9A8CD36E688C}"/>
              </a:ext>
            </a:extLst>
          </p:cNvPr>
          <p:cNvSpPr txBox="1"/>
          <p:nvPr/>
        </p:nvSpPr>
        <p:spPr>
          <a:xfrm>
            <a:off x="7594202" y="2115140"/>
            <a:ext cx="7428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50%</a:t>
            </a:r>
          </a:p>
        </p:txBody>
      </p:sp>
      <p:sp>
        <p:nvSpPr>
          <p:cNvPr id="19" name="Rectangle 18">
            <a:extLst>
              <a:ext uri="{FF2B5EF4-FFF2-40B4-BE49-F238E27FC236}">
                <a16:creationId xmlns:a16="http://schemas.microsoft.com/office/drawing/2014/main" id="{CD73A3AA-4CBA-15E7-F19C-9162DCC9C064}"/>
              </a:ext>
            </a:extLst>
          </p:cNvPr>
          <p:cNvSpPr/>
          <p:nvPr/>
        </p:nvSpPr>
        <p:spPr>
          <a:xfrm>
            <a:off x="124618" y="905780"/>
            <a:ext cx="6983192" cy="5023680"/>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189C14E6-CA0C-D5F3-92A1-C6A8328454F6}"/>
              </a:ext>
            </a:extLst>
          </p:cNvPr>
          <p:cNvSpPr/>
          <p:nvPr/>
        </p:nvSpPr>
        <p:spPr>
          <a:xfrm>
            <a:off x="169011" y="6029619"/>
            <a:ext cx="8748745" cy="638908"/>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Nearly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50%</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of the loads are still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not prefetched</a:t>
            </a:r>
          </a:p>
        </p:txBody>
      </p:sp>
      <p:sp>
        <p:nvSpPr>
          <p:cNvPr id="21" name="TextBox 20">
            <a:extLst>
              <a:ext uri="{FF2B5EF4-FFF2-40B4-BE49-F238E27FC236}">
                <a16:creationId xmlns:a16="http://schemas.microsoft.com/office/drawing/2014/main" id="{59F32D10-45F9-4EF9-4E4F-094D9726FD5D}"/>
              </a:ext>
            </a:extLst>
          </p:cNvPr>
          <p:cNvSpPr txBox="1"/>
          <p:nvPr/>
        </p:nvSpPr>
        <p:spPr>
          <a:xfrm>
            <a:off x="169011" y="5521787"/>
            <a:ext cx="59167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1</a:t>
            </a:r>
            <a:endParaRPr kumimoji="0" lang="en-US" sz="54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Tree>
    <p:extLst>
      <p:ext uri="{BB962C8B-B14F-4D97-AF65-F5344CB8AC3E}">
        <p14:creationId xmlns:p14="http://schemas.microsoft.com/office/powerpoint/2010/main" val="143273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12" grpId="0"/>
      <p:bldP spid="19" grpId="0" animBg="1"/>
      <p:bldP spid="13" grpId="0" animBg="1"/>
      <p:bldP spid="21"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5C6793-B172-BF63-BEB2-F29E2C26248A}"/>
              </a:ext>
            </a:extLst>
          </p:cNvPr>
          <p:cNvSpPr>
            <a:spLocks noGrp="1"/>
          </p:cNvSpPr>
          <p:nvPr>
            <p:ph type="title"/>
          </p:nvPr>
        </p:nvSpPr>
        <p:spPr/>
        <p:txBody>
          <a:bodyPr/>
          <a:lstStyle/>
          <a:p>
            <a:r>
              <a:rPr lang="en-US" sz="3000" dirty="0">
                <a:latin typeface="Corbel" panose="020B0503020204020204" pitchFamily="34" charset="0"/>
              </a:rPr>
              <a:t>Observation: </a:t>
            </a:r>
            <a:r>
              <a:rPr lang="en-US" sz="3000" dirty="0">
                <a:solidFill>
                  <a:srgbClr val="C00000"/>
                </a:solidFill>
                <a:latin typeface="Corbel" panose="020B0503020204020204" pitchFamily="34" charset="0"/>
              </a:rPr>
              <a:t>Not All Off-Chip Loads are Prefetched</a:t>
            </a:r>
          </a:p>
        </p:txBody>
      </p:sp>
      <p:graphicFrame>
        <p:nvGraphicFramePr>
          <p:cNvPr id="16" name="Content Placeholder 15">
            <a:extLst>
              <a:ext uri="{FF2B5EF4-FFF2-40B4-BE49-F238E27FC236}">
                <a16:creationId xmlns:a16="http://schemas.microsoft.com/office/drawing/2014/main" id="{A55A5AAE-547F-B53E-C144-C41296C1E2D8}"/>
              </a:ext>
            </a:extLst>
          </p:cNvPr>
          <p:cNvGraphicFramePr>
            <a:graphicFrameLocks noGrp="1"/>
          </p:cNvGraphicFramePr>
          <p:nvPr>
            <p:ph idx="1"/>
          </p:nvPr>
        </p:nvGraphicFramePr>
        <p:xfrm>
          <a:off x="124618" y="905780"/>
          <a:ext cx="8894763" cy="5419725"/>
        </p:xfrm>
        <a:graphic>
          <a:graphicData uri="http://schemas.openxmlformats.org/drawingml/2006/chart">
            <c:chart xmlns:c="http://schemas.openxmlformats.org/drawingml/2006/chart" xmlns:r="http://schemas.openxmlformats.org/officeDocument/2006/relationships" r:id="rId2"/>
          </a:graphicData>
        </a:graphic>
      </p:graphicFrame>
      <p:sp>
        <p:nvSpPr>
          <p:cNvPr id="15" name="Oval 14">
            <a:extLst>
              <a:ext uri="{FF2B5EF4-FFF2-40B4-BE49-F238E27FC236}">
                <a16:creationId xmlns:a16="http://schemas.microsoft.com/office/drawing/2014/main" id="{F9BD204E-2DB0-523E-5367-F597D94795CE}"/>
              </a:ext>
            </a:extLst>
          </p:cNvPr>
          <p:cNvSpPr/>
          <p:nvPr/>
        </p:nvSpPr>
        <p:spPr>
          <a:xfrm>
            <a:off x="7814821" y="2950590"/>
            <a:ext cx="301658" cy="12537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D73A3AA-4CBA-15E7-F19C-9162DCC9C064}"/>
              </a:ext>
            </a:extLst>
          </p:cNvPr>
          <p:cNvSpPr/>
          <p:nvPr/>
        </p:nvSpPr>
        <p:spPr>
          <a:xfrm>
            <a:off x="124618" y="905780"/>
            <a:ext cx="6983192" cy="5023680"/>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07943FBE-C9F9-833E-4FBC-66D5AA4406F9}"/>
              </a:ext>
            </a:extLst>
          </p:cNvPr>
          <p:cNvSpPr/>
          <p:nvPr/>
        </p:nvSpPr>
        <p:spPr>
          <a:xfrm>
            <a:off x="197626" y="6006051"/>
            <a:ext cx="8748745" cy="638908"/>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70%</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of these off-chip loads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blocks ROB</a:t>
            </a:r>
          </a:p>
        </p:txBody>
      </p:sp>
      <p:sp>
        <p:nvSpPr>
          <p:cNvPr id="2" name="TextBox 1">
            <a:extLst>
              <a:ext uri="{FF2B5EF4-FFF2-40B4-BE49-F238E27FC236}">
                <a16:creationId xmlns:a16="http://schemas.microsoft.com/office/drawing/2014/main" id="{CA2475FD-638A-F564-16CB-FEBBDC3F526F}"/>
              </a:ext>
            </a:extLst>
          </p:cNvPr>
          <p:cNvSpPr txBox="1"/>
          <p:nvPr/>
        </p:nvSpPr>
        <p:spPr>
          <a:xfrm>
            <a:off x="169011" y="5521787"/>
            <a:ext cx="59167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2</a:t>
            </a:r>
            <a:endParaRPr kumimoji="0" lang="en-US" sz="54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pic>
        <p:nvPicPr>
          <p:cNvPr id="3" name="Graphic 2" descr="Home with solid fill">
            <a:hlinkClick r:id="rId3" action="ppaction://hlinksldjump"/>
            <a:extLst>
              <a:ext uri="{FF2B5EF4-FFF2-40B4-BE49-F238E27FC236}">
                <a16:creationId xmlns:a16="http://schemas.microsoft.com/office/drawing/2014/main" id="{BE5D107F-7ECC-47D4-F69A-2B5D30DBC2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16479" y="6249166"/>
            <a:ext cx="591670" cy="591670"/>
          </a:xfrm>
          <a:prstGeom prst="rect">
            <a:avLst/>
          </a:prstGeom>
        </p:spPr>
      </p:pic>
    </p:spTree>
    <p:extLst>
      <p:ext uri="{BB962C8B-B14F-4D97-AF65-F5344CB8AC3E}">
        <p14:creationId xmlns:p14="http://schemas.microsoft.com/office/powerpoint/2010/main" val="273491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8B0D84-E4C4-545B-E17C-17BA23D903E7}"/>
              </a:ext>
            </a:extLst>
          </p:cNvPr>
          <p:cNvSpPr>
            <a:spLocks noGrp="1"/>
          </p:cNvSpPr>
          <p:nvPr>
            <p:ph type="title"/>
          </p:nvPr>
        </p:nvSpPr>
        <p:spPr/>
        <p:txBody>
          <a:bodyPr/>
          <a:lstStyle/>
          <a:p>
            <a:r>
              <a:rPr lang="en-US" sz="2900" dirty="0">
                <a:latin typeface="Corbel" panose="020B0503020204020204" pitchFamily="34" charset="0"/>
              </a:rPr>
              <a:t>Observation: With Large Cache Comes Longer Latency </a:t>
            </a:r>
          </a:p>
        </p:txBody>
      </p:sp>
      <p:sp>
        <p:nvSpPr>
          <p:cNvPr id="6" name="Content Placeholder 5">
            <a:extLst>
              <a:ext uri="{FF2B5EF4-FFF2-40B4-BE49-F238E27FC236}">
                <a16:creationId xmlns:a16="http://schemas.microsoft.com/office/drawing/2014/main" id="{C32595BD-36D5-D763-217C-84DDA7C654CA}"/>
              </a:ext>
            </a:extLst>
          </p:cNvPr>
          <p:cNvSpPr>
            <a:spLocks noGrp="1"/>
          </p:cNvSpPr>
          <p:nvPr>
            <p:ph idx="1"/>
          </p:nvPr>
        </p:nvSpPr>
        <p:spPr/>
        <p:txBody>
          <a:bodyPr/>
          <a:lstStyle/>
          <a:p>
            <a:r>
              <a:rPr lang="en-US" dirty="0">
                <a:latin typeface="Corbel" panose="020B0503020204020204" pitchFamily="34" charset="0"/>
              </a:rPr>
              <a:t>On-chip cache access latency significantly contributes to the latency of an off-chip load </a:t>
            </a:r>
          </a:p>
        </p:txBody>
      </p:sp>
      <p:graphicFrame>
        <p:nvGraphicFramePr>
          <p:cNvPr id="7" name="Chart 6">
            <a:extLst>
              <a:ext uri="{FF2B5EF4-FFF2-40B4-BE49-F238E27FC236}">
                <a16:creationId xmlns:a16="http://schemas.microsoft.com/office/drawing/2014/main" id="{D173EB3A-7647-1135-AA11-001F91522059}"/>
              </a:ext>
            </a:extLst>
          </p:cNvPr>
          <p:cNvGraphicFramePr>
            <a:graphicFrameLocks noGrp="1"/>
          </p:cNvGraphicFramePr>
          <p:nvPr/>
        </p:nvGraphicFramePr>
        <p:xfrm>
          <a:off x="169011" y="1774497"/>
          <a:ext cx="8534660" cy="4352926"/>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C632CD46-2582-B809-48E5-D36A24D59734}"/>
              </a:ext>
            </a:extLst>
          </p:cNvPr>
          <p:cNvSpPr/>
          <p:nvPr/>
        </p:nvSpPr>
        <p:spPr>
          <a:xfrm>
            <a:off x="2036190" y="4458878"/>
            <a:ext cx="509047" cy="118777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73A68DC-CF8E-DA57-1267-F02832F6355B}"/>
              </a:ext>
            </a:extLst>
          </p:cNvPr>
          <p:cNvSpPr/>
          <p:nvPr/>
        </p:nvSpPr>
        <p:spPr>
          <a:xfrm>
            <a:off x="3179799" y="4362817"/>
            <a:ext cx="509047" cy="129326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8B01444-8503-2086-973F-918F76CA3D41}"/>
              </a:ext>
            </a:extLst>
          </p:cNvPr>
          <p:cNvSpPr/>
          <p:nvPr/>
        </p:nvSpPr>
        <p:spPr>
          <a:xfrm>
            <a:off x="4319750" y="4535731"/>
            <a:ext cx="509047" cy="1120352"/>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1A07123-D076-CCEC-318A-20EAE998D208}"/>
              </a:ext>
            </a:extLst>
          </p:cNvPr>
          <p:cNvSpPr/>
          <p:nvPr/>
        </p:nvSpPr>
        <p:spPr>
          <a:xfrm>
            <a:off x="5455156" y="4391025"/>
            <a:ext cx="509047" cy="126061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F3D2AA0-8EA0-F648-7649-8D9CD9B1BF2F}"/>
              </a:ext>
            </a:extLst>
          </p:cNvPr>
          <p:cNvSpPr/>
          <p:nvPr/>
        </p:nvSpPr>
        <p:spPr>
          <a:xfrm>
            <a:off x="6601940" y="4508402"/>
            <a:ext cx="509047" cy="114768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4735D8C-63E9-4DA7-4B1B-140F5BFD15C8}"/>
              </a:ext>
            </a:extLst>
          </p:cNvPr>
          <p:cNvSpPr/>
          <p:nvPr/>
        </p:nvSpPr>
        <p:spPr>
          <a:xfrm>
            <a:off x="7730513" y="4450680"/>
            <a:ext cx="509047" cy="1199165"/>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B27E146-D2BA-2503-BF2A-6CE9C5571B5D}"/>
              </a:ext>
            </a:extLst>
          </p:cNvPr>
          <p:cNvSpPr/>
          <p:nvPr/>
        </p:nvSpPr>
        <p:spPr>
          <a:xfrm>
            <a:off x="7570256" y="2190503"/>
            <a:ext cx="829559" cy="433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DA48C24-AB79-2208-DE11-176FBF9CF33D}"/>
              </a:ext>
            </a:extLst>
          </p:cNvPr>
          <p:cNvSpPr txBox="1"/>
          <p:nvPr/>
        </p:nvSpPr>
        <p:spPr>
          <a:xfrm>
            <a:off x="7730513" y="4759722"/>
            <a:ext cx="51648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Alegreya Sans" pitchFamily="2" charset="0"/>
                <a:ea typeface="+mn-ea"/>
                <a:cs typeface="+mn-cs"/>
              </a:rPr>
              <a:t>58</a:t>
            </a:r>
          </a:p>
        </p:txBody>
      </p:sp>
      <p:sp>
        <p:nvSpPr>
          <p:cNvPr id="16" name="TextBox 15">
            <a:extLst>
              <a:ext uri="{FF2B5EF4-FFF2-40B4-BE49-F238E27FC236}">
                <a16:creationId xmlns:a16="http://schemas.microsoft.com/office/drawing/2014/main" id="{273CE629-264D-B223-40AB-460FE66C7DC9}"/>
              </a:ext>
            </a:extLst>
          </p:cNvPr>
          <p:cNvSpPr txBox="1"/>
          <p:nvPr/>
        </p:nvSpPr>
        <p:spPr>
          <a:xfrm>
            <a:off x="2187018" y="1952937"/>
            <a:ext cx="38954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On-chip cache hierarchy access latency</a:t>
            </a:r>
          </a:p>
        </p:txBody>
      </p:sp>
      <p:sp>
        <p:nvSpPr>
          <p:cNvPr id="17" name="Rectangle 16">
            <a:extLst>
              <a:ext uri="{FF2B5EF4-FFF2-40B4-BE49-F238E27FC236}">
                <a16:creationId xmlns:a16="http://schemas.microsoft.com/office/drawing/2014/main" id="{73670D4F-7506-01A1-620A-CBDC60886437}"/>
              </a:ext>
            </a:extLst>
          </p:cNvPr>
          <p:cNvSpPr/>
          <p:nvPr/>
        </p:nvSpPr>
        <p:spPr>
          <a:xfrm>
            <a:off x="1955801" y="2005627"/>
            <a:ext cx="263951" cy="26395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95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9" grpId="0" animBg="1"/>
      <p:bldP spid="10" grpId="0" animBg="1"/>
      <p:bldP spid="11" grpId="0" animBg="1"/>
      <p:bldP spid="12" grpId="0" animBg="1"/>
      <p:bldP spid="13" grpId="0" animBg="1"/>
      <p:bldP spid="14" grpId="0" animBg="1"/>
      <p:bldP spid="15" grpId="0"/>
      <p:bldP spid="16" grpId="0"/>
      <p:bldP spid="1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8B0D84-E4C4-545B-E17C-17BA23D903E7}"/>
              </a:ext>
            </a:extLst>
          </p:cNvPr>
          <p:cNvSpPr>
            <a:spLocks noGrp="1"/>
          </p:cNvSpPr>
          <p:nvPr>
            <p:ph type="title"/>
          </p:nvPr>
        </p:nvSpPr>
        <p:spPr/>
        <p:txBody>
          <a:bodyPr/>
          <a:lstStyle/>
          <a:p>
            <a:r>
              <a:rPr lang="en-US" sz="2900" dirty="0">
                <a:latin typeface="Corbel" panose="020B0503020204020204" pitchFamily="34" charset="0"/>
              </a:rPr>
              <a:t>Observation: With Large Cache Comes Longer Latency </a:t>
            </a:r>
          </a:p>
        </p:txBody>
      </p:sp>
      <p:sp>
        <p:nvSpPr>
          <p:cNvPr id="6" name="Content Placeholder 5">
            <a:extLst>
              <a:ext uri="{FF2B5EF4-FFF2-40B4-BE49-F238E27FC236}">
                <a16:creationId xmlns:a16="http://schemas.microsoft.com/office/drawing/2014/main" id="{C32595BD-36D5-D763-217C-84DDA7C654CA}"/>
              </a:ext>
            </a:extLst>
          </p:cNvPr>
          <p:cNvSpPr>
            <a:spLocks noGrp="1"/>
          </p:cNvSpPr>
          <p:nvPr>
            <p:ph idx="1"/>
          </p:nvPr>
        </p:nvSpPr>
        <p:spPr/>
        <p:txBody>
          <a:bodyPr/>
          <a:lstStyle/>
          <a:p>
            <a:r>
              <a:rPr lang="en-US" dirty="0">
                <a:latin typeface="Corbel" panose="020B0503020204020204" pitchFamily="34" charset="0"/>
              </a:rPr>
              <a:t>On-chip cache access latency significantly contributes to the latency of an off-chip load </a:t>
            </a:r>
          </a:p>
        </p:txBody>
      </p:sp>
      <p:graphicFrame>
        <p:nvGraphicFramePr>
          <p:cNvPr id="7" name="Chart 6">
            <a:extLst>
              <a:ext uri="{FF2B5EF4-FFF2-40B4-BE49-F238E27FC236}">
                <a16:creationId xmlns:a16="http://schemas.microsoft.com/office/drawing/2014/main" id="{D173EB3A-7647-1135-AA11-001F91522059}"/>
              </a:ext>
            </a:extLst>
          </p:cNvPr>
          <p:cNvGraphicFramePr>
            <a:graphicFrameLocks noGrp="1"/>
          </p:cNvGraphicFramePr>
          <p:nvPr/>
        </p:nvGraphicFramePr>
        <p:xfrm>
          <a:off x="169011" y="1774497"/>
          <a:ext cx="8534660" cy="4352926"/>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C632CD46-2582-B809-48E5-D36A24D59734}"/>
              </a:ext>
            </a:extLst>
          </p:cNvPr>
          <p:cNvSpPr/>
          <p:nvPr/>
        </p:nvSpPr>
        <p:spPr>
          <a:xfrm>
            <a:off x="2036190" y="4458878"/>
            <a:ext cx="509047" cy="1187778"/>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73A68DC-CF8E-DA57-1267-F02832F6355B}"/>
              </a:ext>
            </a:extLst>
          </p:cNvPr>
          <p:cNvSpPr/>
          <p:nvPr/>
        </p:nvSpPr>
        <p:spPr>
          <a:xfrm>
            <a:off x="3179799" y="4362817"/>
            <a:ext cx="509047" cy="1293266"/>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8B01444-8503-2086-973F-918F76CA3D41}"/>
              </a:ext>
            </a:extLst>
          </p:cNvPr>
          <p:cNvSpPr/>
          <p:nvPr/>
        </p:nvSpPr>
        <p:spPr>
          <a:xfrm>
            <a:off x="4319750" y="4535731"/>
            <a:ext cx="509047" cy="1120352"/>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1A07123-D076-CCEC-318A-20EAE998D208}"/>
              </a:ext>
            </a:extLst>
          </p:cNvPr>
          <p:cNvSpPr/>
          <p:nvPr/>
        </p:nvSpPr>
        <p:spPr>
          <a:xfrm>
            <a:off x="5455156" y="4391025"/>
            <a:ext cx="509047" cy="126061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F3D2AA0-8EA0-F648-7649-8D9CD9B1BF2F}"/>
              </a:ext>
            </a:extLst>
          </p:cNvPr>
          <p:cNvSpPr/>
          <p:nvPr/>
        </p:nvSpPr>
        <p:spPr>
          <a:xfrm>
            <a:off x="6601940" y="4508402"/>
            <a:ext cx="509047" cy="114768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4735D8C-63E9-4DA7-4B1B-140F5BFD15C8}"/>
              </a:ext>
            </a:extLst>
          </p:cNvPr>
          <p:cNvSpPr/>
          <p:nvPr/>
        </p:nvSpPr>
        <p:spPr>
          <a:xfrm>
            <a:off x="7730513" y="4450680"/>
            <a:ext cx="509047" cy="1199165"/>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B27E146-D2BA-2503-BF2A-6CE9C5571B5D}"/>
              </a:ext>
            </a:extLst>
          </p:cNvPr>
          <p:cNvSpPr/>
          <p:nvPr/>
        </p:nvSpPr>
        <p:spPr>
          <a:xfrm>
            <a:off x="7570256" y="2190503"/>
            <a:ext cx="829559" cy="433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DA48C24-AB79-2208-DE11-176FBF9CF33D}"/>
              </a:ext>
            </a:extLst>
          </p:cNvPr>
          <p:cNvSpPr txBox="1"/>
          <p:nvPr/>
        </p:nvSpPr>
        <p:spPr>
          <a:xfrm>
            <a:off x="7730513" y="4759722"/>
            <a:ext cx="51648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Alegreya Sans" pitchFamily="2" charset="0"/>
                <a:ea typeface="+mn-ea"/>
                <a:cs typeface="+mn-cs"/>
              </a:rPr>
              <a:t>58</a:t>
            </a:r>
          </a:p>
        </p:txBody>
      </p:sp>
      <p:sp>
        <p:nvSpPr>
          <p:cNvPr id="16" name="TextBox 15">
            <a:extLst>
              <a:ext uri="{FF2B5EF4-FFF2-40B4-BE49-F238E27FC236}">
                <a16:creationId xmlns:a16="http://schemas.microsoft.com/office/drawing/2014/main" id="{273CE629-264D-B223-40AB-460FE66C7DC9}"/>
              </a:ext>
            </a:extLst>
          </p:cNvPr>
          <p:cNvSpPr txBox="1"/>
          <p:nvPr/>
        </p:nvSpPr>
        <p:spPr>
          <a:xfrm>
            <a:off x="2187018" y="1952937"/>
            <a:ext cx="38954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On-chip cache hierarchy access latency</a:t>
            </a:r>
          </a:p>
        </p:txBody>
      </p:sp>
      <p:sp>
        <p:nvSpPr>
          <p:cNvPr id="17" name="Rectangle 16">
            <a:extLst>
              <a:ext uri="{FF2B5EF4-FFF2-40B4-BE49-F238E27FC236}">
                <a16:creationId xmlns:a16="http://schemas.microsoft.com/office/drawing/2014/main" id="{73670D4F-7506-01A1-620A-CBDC60886437}"/>
              </a:ext>
            </a:extLst>
          </p:cNvPr>
          <p:cNvSpPr/>
          <p:nvPr/>
        </p:nvSpPr>
        <p:spPr>
          <a:xfrm>
            <a:off x="1955801" y="2005627"/>
            <a:ext cx="263951" cy="26395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1124583-D23B-ED92-5A0B-2C757D57EB25}"/>
              </a:ext>
            </a:extLst>
          </p:cNvPr>
          <p:cNvSpPr/>
          <p:nvPr/>
        </p:nvSpPr>
        <p:spPr>
          <a:xfrm>
            <a:off x="124618" y="905779"/>
            <a:ext cx="8717724" cy="5449935"/>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1509A130-94C5-708F-FC05-D47310C304B4}"/>
              </a:ext>
            </a:extLst>
          </p:cNvPr>
          <p:cNvSpPr/>
          <p:nvPr/>
        </p:nvSpPr>
        <p:spPr>
          <a:xfrm>
            <a:off x="169011" y="2916140"/>
            <a:ext cx="8748745" cy="1199165"/>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40%</a:t>
            </a: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of stall cycles caused by an off-chip load can be eliminated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by </a:t>
            </a:r>
            <a:r>
              <a:rPr kumimoji="0" lang="en-US" sz="24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removing on-chip cache access latency from its critical path </a:t>
            </a:r>
          </a:p>
        </p:txBody>
      </p:sp>
      <p:pic>
        <p:nvPicPr>
          <p:cNvPr id="4" name="Graphic 3" descr="Home with solid fill">
            <a:hlinkClick r:id="rId3" action="ppaction://hlinksldjump"/>
            <a:extLst>
              <a:ext uri="{FF2B5EF4-FFF2-40B4-BE49-F238E27FC236}">
                <a16:creationId xmlns:a16="http://schemas.microsoft.com/office/drawing/2014/main" id="{28AA75F3-5F0E-485D-7B33-61BF7FD7B2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03980" y="6166963"/>
            <a:ext cx="591670" cy="591670"/>
          </a:xfrm>
          <a:prstGeom prst="rect">
            <a:avLst/>
          </a:prstGeom>
        </p:spPr>
      </p:pic>
    </p:spTree>
    <p:extLst>
      <p:ext uri="{BB962C8B-B14F-4D97-AF65-F5344CB8AC3E}">
        <p14:creationId xmlns:p14="http://schemas.microsoft.com/office/powerpoint/2010/main" val="251866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F4D8AA-BE46-6A0E-1A78-43EC2E1E26CE}"/>
              </a:ext>
            </a:extLst>
          </p:cNvPr>
          <p:cNvSpPr>
            <a:spLocks noGrp="1"/>
          </p:cNvSpPr>
          <p:nvPr>
            <p:ph type="title"/>
          </p:nvPr>
        </p:nvSpPr>
        <p:spPr/>
        <p:txBody>
          <a:bodyPr/>
          <a:lstStyle/>
          <a:p>
            <a:r>
              <a:rPr lang="en-US" sz="3200" dirty="0">
                <a:latin typeface="Corbel" panose="020B0503020204020204" pitchFamily="34" charset="0"/>
              </a:rPr>
              <a:t>What Fraction of Load Requests Goes Off-Chip?</a:t>
            </a:r>
          </a:p>
        </p:txBody>
      </p:sp>
      <p:pic>
        <p:nvPicPr>
          <p:cNvPr id="7" name="Content Placeholder 6">
            <a:extLst>
              <a:ext uri="{FF2B5EF4-FFF2-40B4-BE49-F238E27FC236}">
                <a16:creationId xmlns:a16="http://schemas.microsoft.com/office/drawing/2014/main" id="{7782FBB3-28BE-8C3E-E606-616967CA82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2186101"/>
            <a:ext cx="8894763" cy="2920772"/>
          </a:xfrm>
        </p:spPr>
      </p:pic>
    </p:spTree>
    <p:extLst>
      <p:ext uri="{BB962C8B-B14F-4D97-AF65-F5344CB8AC3E}">
        <p14:creationId xmlns:p14="http://schemas.microsoft.com/office/powerpoint/2010/main" val="41464489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FC74C1-9A5A-76AB-9A2C-2C87DECD459B}"/>
              </a:ext>
            </a:extLst>
          </p:cNvPr>
          <p:cNvSpPr>
            <a:spLocks noGrp="1"/>
          </p:cNvSpPr>
          <p:nvPr>
            <p:ph type="title"/>
          </p:nvPr>
        </p:nvSpPr>
        <p:spPr/>
        <p:txBody>
          <a:bodyPr/>
          <a:lstStyle/>
          <a:p>
            <a:r>
              <a:rPr lang="en-US" sz="3600" dirty="0">
                <a:latin typeface="Corbel" panose="020B0503020204020204" pitchFamily="34" charset="0"/>
              </a:rPr>
              <a:t>Off-Chip Prediction Quality: </a:t>
            </a:r>
            <a:r>
              <a:rPr lang="en-US" sz="2800" i="1" dirty="0">
                <a:latin typeface="Corbel" panose="020B0503020204020204" pitchFamily="34" charset="0"/>
              </a:rPr>
              <a:t>Defining Metrics</a:t>
            </a:r>
            <a:endParaRPr lang="en-US" sz="3600" i="1" dirty="0"/>
          </a:p>
        </p:txBody>
      </p:sp>
      <p:sp>
        <p:nvSpPr>
          <p:cNvPr id="6" name="Oval 5">
            <a:extLst>
              <a:ext uri="{FF2B5EF4-FFF2-40B4-BE49-F238E27FC236}">
                <a16:creationId xmlns:a16="http://schemas.microsoft.com/office/drawing/2014/main" id="{F2FA9CDF-F79C-5ECE-F5CC-4A8F114DF32C}"/>
              </a:ext>
            </a:extLst>
          </p:cNvPr>
          <p:cNvSpPr/>
          <p:nvPr/>
        </p:nvSpPr>
        <p:spPr>
          <a:xfrm>
            <a:off x="2668214" y="2159912"/>
            <a:ext cx="2255916" cy="225591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A542641-63B5-9B8F-AA4B-C0636C7CE490}"/>
              </a:ext>
            </a:extLst>
          </p:cNvPr>
          <p:cNvSpPr/>
          <p:nvPr/>
        </p:nvSpPr>
        <p:spPr>
          <a:xfrm>
            <a:off x="4060939" y="2159912"/>
            <a:ext cx="2255916" cy="2255916"/>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2">
            <a:extLst>
              <a:ext uri="{FF2B5EF4-FFF2-40B4-BE49-F238E27FC236}">
                <a16:creationId xmlns:a16="http://schemas.microsoft.com/office/drawing/2014/main" id="{6B23CC02-A4B2-E835-16D3-3E928D42879B}"/>
              </a:ext>
            </a:extLst>
          </p:cNvPr>
          <p:cNvSpPr/>
          <p:nvPr/>
        </p:nvSpPr>
        <p:spPr>
          <a:xfrm>
            <a:off x="4060939" y="2401687"/>
            <a:ext cx="863191" cy="1772366"/>
          </a:xfrm>
          <a:custGeom>
            <a:avLst/>
            <a:gdLst>
              <a:gd name="connsiteX0" fmla="*/ 431596 w 863191"/>
              <a:gd name="connsiteY0" fmla="*/ 0 h 1772366"/>
              <a:gd name="connsiteX1" fmla="*/ 452719 w 863191"/>
              <a:gd name="connsiteY1" fmla="*/ 15796 h 1772366"/>
              <a:gd name="connsiteX2" fmla="*/ 863191 w 863191"/>
              <a:gd name="connsiteY2" fmla="*/ 886183 h 1772366"/>
              <a:gd name="connsiteX3" fmla="*/ 452719 w 863191"/>
              <a:gd name="connsiteY3" fmla="*/ 1756570 h 1772366"/>
              <a:gd name="connsiteX4" fmla="*/ 431596 w 863191"/>
              <a:gd name="connsiteY4" fmla="*/ 1772366 h 1772366"/>
              <a:gd name="connsiteX5" fmla="*/ 410472 w 863191"/>
              <a:gd name="connsiteY5" fmla="*/ 1756570 h 1772366"/>
              <a:gd name="connsiteX6" fmla="*/ 0 w 863191"/>
              <a:gd name="connsiteY6" fmla="*/ 886183 h 1772366"/>
              <a:gd name="connsiteX7" fmla="*/ 410472 w 863191"/>
              <a:gd name="connsiteY7" fmla="*/ 15796 h 177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91" h="1772366">
                <a:moveTo>
                  <a:pt x="431596" y="0"/>
                </a:moveTo>
                <a:lnTo>
                  <a:pt x="452719" y="15796"/>
                </a:lnTo>
                <a:cubicBezTo>
                  <a:pt x="703405" y="222680"/>
                  <a:pt x="863191" y="535772"/>
                  <a:pt x="863191" y="886183"/>
                </a:cubicBezTo>
                <a:cubicBezTo>
                  <a:pt x="863191" y="1236595"/>
                  <a:pt x="703405" y="1549686"/>
                  <a:pt x="452719" y="1756570"/>
                </a:cubicBezTo>
                <a:lnTo>
                  <a:pt x="431596" y="1772366"/>
                </a:lnTo>
                <a:lnTo>
                  <a:pt x="410472" y="1756570"/>
                </a:lnTo>
                <a:cubicBezTo>
                  <a:pt x="159787" y="1549686"/>
                  <a:pt x="0" y="1236595"/>
                  <a:pt x="0" y="886183"/>
                </a:cubicBezTo>
                <a:cubicBezTo>
                  <a:pt x="0" y="535772"/>
                  <a:pt x="159787" y="222680"/>
                  <a:pt x="410472" y="15796"/>
                </a:cubicBezTo>
                <a:close/>
              </a:path>
            </a:pathLst>
          </a:custGeom>
          <a:solidFill>
            <a:schemeClr val="accent6">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1F257D3B-CE12-D686-CB05-DF0D4CF10498}"/>
              </a:ext>
            </a:extLst>
          </p:cNvPr>
          <p:cNvSpPr txBox="1"/>
          <p:nvPr/>
        </p:nvSpPr>
        <p:spPr>
          <a:xfrm>
            <a:off x="878187" y="4619661"/>
            <a:ext cx="255108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Predicted off-chip</a:t>
            </a:r>
          </a:p>
        </p:txBody>
      </p:sp>
      <p:sp>
        <p:nvSpPr>
          <p:cNvPr id="15" name="TextBox 14">
            <a:extLst>
              <a:ext uri="{FF2B5EF4-FFF2-40B4-BE49-F238E27FC236}">
                <a16:creationId xmlns:a16="http://schemas.microsoft.com/office/drawing/2014/main" id="{CB2E5376-714A-A67A-DD14-AE535826390A}"/>
              </a:ext>
            </a:extLst>
          </p:cNvPr>
          <p:cNvSpPr txBox="1"/>
          <p:nvPr/>
        </p:nvSpPr>
        <p:spPr>
          <a:xfrm>
            <a:off x="5714732" y="4619660"/>
            <a:ext cx="21310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Actual off-chip</a:t>
            </a:r>
          </a:p>
        </p:txBody>
      </p:sp>
      <p:sp>
        <p:nvSpPr>
          <p:cNvPr id="16" name="TextBox 15">
            <a:extLst>
              <a:ext uri="{FF2B5EF4-FFF2-40B4-BE49-F238E27FC236}">
                <a16:creationId xmlns:a16="http://schemas.microsoft.com/office/drawing/2014/main" id="{D7E7DF91-7730-2466-D03C-AD2C34C1A0A2}"/>
              </a:ext>
            </a:extLst>
          </p:cNvPr>
          <p:cNvSpPr txBox="1"/>
          <p:nvPr/>
        </p:nvSpPr>
        <p:spPr>
          <a:xfrm>
            <a:off x="2573504" y="5196689"/>
            <a:ext cx="399699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Predicted </a:t>
            </a:r>
            <a:r>
              <a:rPr kumimoji="0" lang="en-US" sz="2400" b="1" i="1"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and</a:t>
            </a:r>
            <a:r>
              <a:rPr kumimoji="0" lang="en-US" sz="24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 actual off-chip</a:t>
            </a:r>
          </a:p>
        </p:txBody>
      </p:sp>
      <p:sp>
        <p:nvSpPr>
          <p:cNvPr id="17" name="Rounded Rectangle 16">
            <a:extLst>
              <a:ext uri="{FF2B5EF4-FFF2-40B4-BE49-F238E27FC236}">
                <a16:creationId xmlns:a16="http://schemas.microsoft.com/office/drawing/2014/main" id="{87F2C512-9EB1-803E-9839-6C63D9CBBEC8}"/>
              </a:ext>
            </a:extLst>
          </p:cNvPr>
          <p:cNvSpPr/>
          <p:nvPr/>
        </p:nvSpPr>
        <p:spPr>
          <a:xfrm>
            <a:off x="441068" y="2401687"/>
            <a:ext cx="1668842" cy="442747"/>
          </a:xfrm>
          <a:prstGeom prst="roundRect">
            <a:avLst>
              <a:gd name="adj" fmla="val 6884"/>
            </a:avLst>
          </a:prstGeom>
          <a:solidFill>
            <a:schemeClr val="accent2">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Accuracy</a:t>
            </a:r>
            <a:endParaRPr kumimoji="0" lang="en-US" sz="20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endParaRPr>
          </a:p>
        </p:txBody>
      </p:sp>
      <p:sp>
        <p:nvSpPr>
          <p:cNvPr id="18" name="Rounded Rectangle 17">
            <a:extLst>
              <a:ext uri="{FF2B5EF4-FFF2-40B4-BE49-F238E27FC236}">
                <a16:creationId xmlns:a16="http://schemas.microsoft.com/office/drawing/2014/main" id="{7B06F2DE-900E-B9D9-1A65-F43F75284B60}"/>
              </a:ext>
            </a:extLst>
          </p:cNvPr>
          <p:cNvSpPr/>
          <p:nvPr/>
        </p:nvSpPr>
        <p:spPr>
          <a:xfrm>
            <a:off x="7011407" y="2401687"/>
            <a:ext cx="1668842" cy="442746"/>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Coverage</a:t>
            </a:r>
            <a:endParaRPr kumimoji="0" lang="en-US" sz="2000" b="0" i="0" u="none" strike="noStrike" kern="1200" cap="none" spc="0" normalizeH="0" baseline="0" noProof="0" dirty="0">
              <a:ln>
                <a:noFill/>
              </a:ln>
              <a:solidFill>
                <a:srgbClr val="548235"/>
              </a:solidFill>
              <a:effectLst/>
              <a:uLnTx/>
              <a:uFillTx/>
              <a:latin typeface="Corbel" panose="020B0503020204020204" pitchFamily="34" charset="0"/>
              <a:ea typeface="+mn-ea"/>
              <a:cs typeface="+mn-cs"/>
            </a:endParaRPr>
          </a:p>
        </p:txBody>
      </p:sp>
      <p:pic>
        <p:nvPicPr>
          <p:cNvPr id="29" name="Picture 28">
            <a:extLst>
              <a:ext uri="{FF2B5EF4-FFF2-40B4-BE49-F238E27FC236}">
                <a16:creationId xmlns:a16="http://schemas.microsoft.com/office/drawing/2014/main" id="{38A66794-479E-F2C7-F0A7-597D1AB17E7A}"/>
              </a:ext>
            </a:extLst>
          </p:cNvPr>
          <p:cNvPicPr>
            <a:picLocks noChangeAspect="1"/>
          </p:cNvPicPr>
          <p:nvPr/>
        </p:nvPicPr>
        <p:blipFill>
          <a:blip r:embed="rId2"/>
          <a:stretch>
            <a:fillRect/>
          </a:stretch>
        </p:blipFill>
        <p:spPr>
          <a:xfrm>
            <a:off x="1008789" y="2969892"/>
            <a:ext cx="533400" cy="965200"/>
          </a:xfrm>
          <a:prstGeom prst="rect">
            <a:avLst/>
          </a:prstGeom>
        </p:spPr>
      </p:pic>
      <p:pic>
        <p:nvPicPr>
          <p:cNvPr id="33" name="Picture 32">
            <a:extLst>
              <a:ext uri="{FF2B5EF4-FFF2-40B4-BE49-F238E27FC236}">
                <a16:creationId xmlns:a16="http://schemas.microsoft.com/office/drawing/2014/main" id="{786D7965-9853-93E4-0132-EDAAD80F4FEB}"/>
              </a:ext>
            </a:extLst>
          </p:cNvPr>
          <p:cNvPicPr>
            <a:picLocks noChangeAspect="1"/>
          </p:cNvPicPr>
          <p:nvPr/>
        </p:nvPicPr>
        <p:blipFill>
          <a:blip r:embed="rId3"/>
          <a:stretch>
            <a:fillRect/>
          </a:stretch>
        </p:blipFill>
        <p:spPr>
          <a:xfrm>
            <a:off x="7636626" y="2969892"/>
            <a:ext cx="533400" cy="965200"/>
          </a:xfrm>
          <a:prstGeom prst="rect">
            <a:avLst/>
          </a:prstGeom>
        </p:spPr>
      </p:pic>
      <p:sp>
        <p:nvSpPr>
          <p:cNvPr id="36" name="Freeform 35">
            <a:extLst>
              <a:ext uri="{FF2B5EF4-FFF2-40B4-BE49-F238E27FC236}">
                <a16:creationId xmlns:a16="http://schemas.microsoft.com/office/drawing/2014/main" id="{2D06D7F7-C1C4-3956-B898-E92AAFC56569}"/>
              </a:ext>
            </a:extLst>
          </p:cNvPr>
          <p:cNvSpPr/>
          <p:nvPr/>
        </p:nvSpPr>
        <p:spPr>
          <a:xfrm>
            <a:off x="2109457" y="3892990"/>
            <a:ext cx="615636" cy="724277"/>
          </a:xfrm>
          <a:custGeom>
            <a:avLst/>
            <a:gdLst>
              <a:gd name="connsiteX0" fmla="*/ 0 w 615636"/>
              <a:gd name="connsiteY0" fmla="*/ 724277 h 724277"/>
              <a:gd name="connsiteX1" fmla="*/ 172016 w 615636"/>
              <a:gd name="connsiteY1" fmla="*/ 362139 h 724277"/>
              <a:gd name="connsiteX2" fmla="*/ 615636 w 615636"/>
              <a:gd name="connsiteY2" fmla="*/ 0 h 724277"/>
            </a:gdLst>
            <a:ahLst/>
            <a:cxnLst>
              <a:cxn ang="0">
                <a:pos x="connsiteX0" y="connsiteY0"/>
              </a:cxn>
              <a:cxn ang="0">
                <a:pos x="connsiteX1" y="connsiteY1"/>
              </a:cxn>
              <a:cxn ang="0">
                <a:pos x="connsiteX2" y="connsiteY2"/>
              </a:cxn>
            </a:cxnLst>
            <a:rect l="l" t="t" r="r" b="b"/>
            <a:pathLst>
              <a:path w="615636" h="724277">
                <a:moveTo>
                  <a:pt x="0" y="724277"/>
                </a:moveTo>
                <a:cubicBezTo>
                  <a:pt x="34705" y="603564"/>
                  <a:pt x="69410" y="482852"/>
                  <a:pt x="172016" y="362139"/>
                </a:cubicBezTo>
                <a:cubicBezTo>
                  <a:pt x="274622" y="241426"/>
                  <a:pt x="445129" y="120713"/>
                  <a:pt x="615636" y="0"/>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AA2C8474-27B4-0659-2C4E-7F8AC08C78F6}"/>
              </a:ext>
            </a:extLst>
          </p:cNvPr>
          <p:cNvSpPr/>
          <p:nvPr/>
        </p:nvSpPr>
        <p:spPr>
          <a:xfrm flipH="1">
            <a:off x="6262678" y="3822857"/>
            <a:ext cx="615636" cy="724277"/>
          </a:xfrm>
          <a:custGeom>
            <a:avLst/>
            <a:gdLst>
              <a:gd name="connsiteX0" fmla="*/ 0 w 615636"/>
              <a:gd name="connsiteY0" fmla="*/ 724277 h 724277"/>
              <a:gd name="connsiteX1" fmla="*/ 172016 w 615636"/>
              <a:gd name="connsiteY1" fmla="*/ 362139 h 724277"/>
              <a:gd name="connsiteX2" fmla="*/ 615636 w 615636"/>
              <a:gd name="connsiteY2" fmla="*/ 0 h 724277"/>
            </a:gdLst>
            <a:ahLst/>
            <a:cxnLst>
              <a:cxn ang="0">
                <a:pos x="connsiteX0" y="connsiteY0"/>
              </a:cxn>
              <a:cxn ang="0">
                <a:pos x="connsiteX1" y="connsiteY1"/>
              </a:cxn>
              <a:cxn ang="0">
                <a:pos x="connsiteX2" y="connsiteY2"/>
              </a:cxn>
            </a:cxnLst>
            <a:rect l="l" t="t" r="r" b="b"/>
            <a:pathLst>
              <a:path w="615636" h="724277">
                <a:moveTo>
                  <a:pt x="0" y="724277"/>
                </a:moveTo>
                <a:cubicBezTo>
                  <a:pt x="34705" y="603564"/>
                  <a:pt x="69410" y="482852"/>
                  <a:pt x="172016" y="362139"/>
                </a:cubicBezTo>
                <a:cubicBezTo>
                  <a:pt x="274622" y="241426"/>
                  <a:pt x="445129" y="120713"/>
                  <a:pt x="615636" y="0"/>
                </a:cubicBezTo>
              </a:path>
            </a:pathLst>
          </a:custGeom>
          <a:noFill/>
          <a:ln w="19050">
            <a:solidFill>
              <a:schemeClr val="accent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9" name="Straight Arrow Connector 38">
            <a:extLst>
              <a:ext uri="{FF2B5EF4-FFF2-40B4-BE49-F238E27FC236}">
                <a16:creationId xmlns:a16="http://schemas.microsoft.com/office/drawing/2014/main" id="{2903728C-A161-941A-9750-2C16A64716D7}"/>
              </a:ext>
            </a:extLst>
          </p:cNvPr>
          <p:cNvCxnSpPr>
            <a:cxnSpLocks/>
          </p:cNvCxnSpPr>
          <p:nvPr/>
        </p:nvCxnSpPr>
        <p:spPr>
          <a:xfrm flipV="1">
            <a:off x="4492534" y="4255128"/>
            <a:ext cx="0" cy="941561"/>
          </a:xfrm>
          <a:prstGeom prst="straightConnector1">
            <a:avLst/>
          </a:prstGeom>
          <a:noFill/>
          <a:ln w="1905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59812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animBg="1"/>
      <p:bldP spid="1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DCF363-28FB-3DD7-123C-8134A73F823E}"/>
              </a:ext>
            </a:extLst>
          </p:cNvPr>
          <p:cNvSpPr>
            <a:spLocks noGrp="1"/>
          </p:cNvSpPr>
          <p:nvPr>
            <p:ph type="title"/>
          </p:nvPr>
        </p:nvSpPr>
        <p:spPr/>
        <p:txBody>
          <a:bodyPr/>
          <a:lstStyle/>
          <a:p>
            <a:r>
              <a:rPr lang="en-US" sz="3600" dirty="0">
                <a:latin typeface="Corbel" panose="020B0503020204020204" pitchFamily="34" charset="0"/>
              </a:rPr>
              <a:t>Off-Chip Prediction Quality: </a:t>
            </a:r>
            <a:r>
              <a:rPr lang="en-US" sz="2800" i="1" dirty="0">
                <a:latin typeface="Corbel" panose="020B0503020204020204" pitchFamily="34" charset="0"/>
              </a:rPr>
              <a:t>Analysis</a:t>
            </a:r>
            <a:endParaRPr lang="en-US" sz="3600" i="1" dirty="0">
              <a:latin typeface="Corbel" panose="020B0503020204020204" pitchFamily="34" charset="0"/>
            </a:endParaRPr>
          </a:p>
        </p:txBody>
      </p:sp>
      <p:sp>
        <p:nvSpPr>
          <p:cNvPr id="6" name="Rounded Rectangle 5">
            <a:extLst>
              <a:ext uri="{FF2B5EF4-FFF2-40B4-BE49-F238E27FC236}">
                <a16:creationId xmlns:a16="http://schemas.microsoft.com/office/drawing/2014/main" id="{D782EA76-CD2E-97A9-15FB-002705DD115C}"/>
              </a:ext>
            </a:extLst>
          </p:cNvPr>
          <p:cNvSpPr/>
          <p:nvPr/>
        </p:nvSpPr>
        <p:spPr>
          <a:xfrm>
            <a:off x="169011" y="912647"/>
            <a:ext cx="1668842" cy="442747"/>
          </a:xfrm>
          <a:prstGeom prst="roundRect">
            <a:avLst>
              <a:gd name="adj" fmla="val 6884"/>
            </a:avLst>
          </a:prstGeom>
          <a:solidFill>
            <a:schemeClr val="accent2">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Accuracy</a:t>
            </a:r>
            <a:endParaRPr kumimoji="0" lang="en-US" sz="20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endParaRPr>
          </a:p>
        </p:txBody>
      </p:sp>
      <p:sp>
        <p:nvSpPr>
          <p:cNvPr id="7" name="Rounded Rectangle 6">
            <a:extLst>
              <a:ext uri="{FF2B5EF4-FFF2-40B4-BE49-F238E27FC236}">
                <a16:creationId xmlns:a16="http://schemas.microsoft.com/office/drawing/2014/main" id="{979B906C-F665-C155-EA25-1C1A538DA651}"/>
              </a:ext>
            </a:extLst>
          </p:cNvPr>
          <p:cNvSpPr/>
          <p:nvPr/>
        </p:nvSpPr>
        <p:spPr>
          <a:xfrm>
            <a:off x="169011" y="3672365"/>
            <a:ext cx="1668842" cy="442746"/>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Coverage</a:t>
            </a:r>
            <a:endParaRPr kumimoji="0" lang="en-US" sz="2000" b="0" i="0" u="none" strike="noStrike" kern="1200" cap="none" spc="0" normalizeH="0" baseline="0" noProof="0" dirty="0">
              <a:ln>
                <a:noFill/>
              </a:ln>
              <a:solidFill>
                <a:srgbClr val="548235"/>
              </a:solidFill>
              <a:effectLst/>
              <a:uLnTx/>
              <a:uFillTx/>
              <a:latin typeface="Corbel" panose="020B0503020204020204" pitchFamily="34" charset="0"/>
              <a:ea typeface="+mn-ea"/>
              <a:cs typeface="+mn-cs"/>
            </a:endParaRPr>
          </a:p>
        </p:txBody>
      </p:sp>
      <p:graphicFrame>
        <p:nvGraphicFramePr>
          <p:cNvPr id="8" name="Chart 7">
            <a:extLst>
              <a:ext uri="{FF2B5EF4-FFF2-40B4-BE49-F238E27FC236}">
                <a16:creationId xmlns:a16="http://schemas.microsoft.com/office/drawing/2014/main" id="{EE547444-E578-7F72-9C96-BC389D988012}"/>
              </a:ext>
            </a:extLst>
          </p:cNvPr>
          <p:cNvGraphicFramePr>
            <a:graphicFrameLocks noGrp="1"/>
          </p:cNvGraphicFramePr>
          <p:nvPr/>
        </p:nvGraphicFramePr>
        <p:xfrm>
          <a:off x="169011" y="1397990"/>
          <a:ext cx="8805978" cy="21699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30DD4526-76EE-780A-8AB1-CE9D931CDC64}"/>
              </a:ext>
            </a:extLst>
          </p:cNvPr>
          <p:cNvGraphicFramePr>
            <a:graphicFrameLocks noGrp="1"/>
          </p:cNvGraphicFramePr>
          <p:nvPr/>
        </p:nvGraphicFramePr>
        <p:xfrm>
          <a:off x="169011" y="4219537"/>
          <a:ext cx="8805978" cy="2169950"/>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13">
            <a:extLst>
              <a:ext uri="{FF2B5EF4-FFF2-40B4-BE49-F238E27FC236}">
                <a16:creationId xmlns:a16="http://schemas.microsoft.com/office/drawing/2014/main" id="{B5F93AA7-4FCF-453B-B2FD-424B31967849}"/>
              </a:ext>
            </a:extLst>
          </p:cNvPr>
          <p:cNvPicPr>
            <a:picLocks noChangeAspect="1"/>
          </p:cNvPicPr>
          <p:nvPr/>
        </p:nvPicPr>
        <p:blipFill>
          <a:blip r:embed="rId4"/>
          <a:stretch>
            <a:fillRect/>
          </a:stretch>
        </p:blipFill>
        <p:spPr>
          <a:xfrm>
            <a:off x="1995617" y="912647"/>
            <a:ext cx="244675" cy="442746"/>
          </a:xfrm>
          <a:prstGeom prst="rect">
            <a:avLst/>
          </a:prstGeom>
        </p:spPr>
      </p:pic>
      <p:pic>
        <p:nvPicPr>
          <p:cNvPr id="15" name="Picture 14">
            <a:extLst>
              <a:ext uri="{FF2B5EF4-FFF2-40B4-BE49-F238E27FC236}">
                <a16:creationId xmlns:a16="http://schemas.microsoft.com/office/drawing/2014/main" id="{D1C6A0F3-9402-F8FA-FE8C-99204F90A45E}"/>
              </a:ext>
            </a:extLst>
          </p:cNvPr>
          <p:cNvPicPr>
            <a:picLocks noChangeAspect="1"/>
          </p:cNvPicPr>
          <p:nvPr/>
        </p:nvPicPr>
        <p:blipFill>
          <a:blip r:embed="rId5"/>
          <a:stretch>
            <a:fillRect/>
          </a:stretch>
        </p:blipFill>
        <p:spPr>
          <a:xfrm>
            <a:off x="1965755" y="3672365"/>
            <a:ext cx="244676" cy="442747"/>
          </a:xfrm>
          <a:prstGeom prst="rect">
            <a:avLst/>
          </a:prstGeom>
        </p:spPr>
      </p:pic>
      <p:sp>
        <p:nvSpPr>
          <p:cNvPr id="17" name="TextBox 16">
            <a:extLst>
              <a:ext uri="{FF2B5EF4-FFF2-40B4-BE49-F238E27FC236}">
                <a16:creationId xmlns:a16="http://schemas.microsoft.com/office/drawing/2014/main" id="{123FA887-062A-173F-3ED5-972DB39D550D}"/>
              </a:ext>
            </a:extLst>
          </p:cNvPr>
          <p:cNvSpPr txBox="1"/>
          <p:nvPr/>
        </p:nvSpPr>
        <p:spPr>
          <a:xfrm>
            <a:off x="7422914" y="2012361"/>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47%</a:t>
            </a:r>
          </a:p>
        </p:txBody>
      </p:sp>
      <p:sp>
        <p:nvSpPr>
          <p:cNvPr id="18" name="TextBox 17">
            <a:extLst>
              <a:ext uri="{FF2B5EF4-FFF2-40B4-BE49-F238E27FC236}">
                <a16:creationId xmlns:a16="http://schemas.microsoft.com/office/drawing/2014/main" id="{F2BF0DFF-98CC-D13C-B8C4-428825AB3584}"/>
              </a:ext>
            </a:extLst>
          </p:cNvPr>
          <p:cNvSpPr txBox="1"/>
          <p:nvPr/>
        </p:nvSpPr>
        <p:spPr>
          <a:xfrm>
            <a:off x="7402848" y="5229177"/>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22%</a:t>
            </a:r>
          </a:p>
        </p:txBody>
      </p:sp>
      <p:sp>
        <p:nvSpPr>
          <p:cNvPr id="19" name="TextBox 18">
            <a:extLst>
              <a:ext uri="{FF2B5EF4-FFF2-40B4-BE49-F238E27FC236}">
                <a16:creationId xmlns:a16="http://schemas.microsoft.com/office/drawing/2014/main" id="{BD4744FF-E032-CC8E-F9DE-33EE68DAC970}"/>
              </a:ext>
            </a:extLst>
          </p:cNvPr>
          <p:cNvSpPr txBox="1"/>
          <p:nvPr/>
        </p:nvSpPr>
        <p:spPr>
          <a:xfrm>
            <a:off x="7829863" y="2437814"/>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16%</a:t>
            </a:r>
          </a:p>
        </p:txBody>
      </p:sp>
      <p:sp>
        <p:nvSpPr>
          <p:cNvPr id="20" name="TextBox 19">
            <a:extLst>
              <a:ext uri="{FF2B5EF4-FFF2-40B4-BE49-F238E27FC236}">
                <a16:creationId xmlns:a16="http://schemas.microsoft.com/office/drawing/2014/main" id="{814BCECA-45BA-C33E-8AFC-8B8B36971635}"/>
              </a:ext>
            </a:extLst>
          </p:cNvPr>
          <p:cNvSpPr txBox="1"/>
          <p:nvPr/>
        </p:nvSpPr>
        <p:spPr>
          <a:xfrm>
            <a:off x="7782948" y="4140211"/>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95%</a:t>
            </a:r>
          </a:p>
        </p:txBody>
      </p:sp>
      <p:sp>
        <p:nvSpPr>
          <p:cNvPr id="21" name="TextBox 20">
            <a:extLst>
              <a:ext uri="{FF2B5EF4-FFF2-40B4-BE49-F238E27FC236}">
                <a16:creationId xmlns:a16="http://schemas.microsoft.com/office/drawing/2014/main" id="{40BB0FBA-6AC6-9474-A912-981B40AF0D8A}"/>
              </a:ext>
            </a:extLst>
          </p:cNvPr>
          <p:cNvSpPr txBox="1"/>
          <p:nvPr/>
        </p:nvSpPr>
        <p:spPr>
          <a:xfrm>
            <a:off x="8098360" y="1579680"/>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CFF"/>
                </a:solidFill>
                <a:effectLst/>
                <a:uLnTx/>
                <a:uFillTx/>
                <a:latin typeface="Calibri" panose="020F0502020204030204"/>
                <a:ea typeface="+mn-ea"/>
                <a:cs typeface="+mn-cs"/>
              </a:rPr>
              <a:t>77%</a:t>
            </a:r>
          </a:p>
        </p:txBody>
      </p:sp>
      <p:sp>
        <p:nvSpPr>
          <p:cNvPr id="22" name="TextBox 21">
            <a:extLst>
              <a:ext uri="{FF2B5EF4-FFF2-40B4-BE49-F238E27FC236}">
                <a16:creationId xmlns:a16="http://schemas.microsoft.com/office/drawing/2014/main" id="{77B6D7A3-D273-41FD-51E5-71802D66A96C}"/>
              </a:ext>
            </a:extLst>
          </p:cNvPr>
          <p:cNvSpPr txBox="1"/>
          <p:nvPr/>
        </p:nvSpPr>
        <p:spPr>
          <a:xfrm>
            <a:off x="8317503" y="4475468"/>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CFF"/>
                </a:solidFill>
                <a:effectLst/>
                <a:uLnTx/>
                <a:uFillTx/>
                <a:latin typeface="Calibri" panose="020F0502020204030204"/>
                <a:ea typeface="+mn-ea"/>
                <a:cs typeface="+mn-cs"/>
              </a:rPr>
              <a:t>74%</a:t>
            </a:r>
          </a:p>
        </p:txBody>
      </p:sp>
      <p:sp>
        <p:nvSpPr>
          <p:cNvPr id="23" name="Up Arrow 22">
            <a:extLst>
              <a:ext uri="{FF2B5EF4-FFF2-40B4-BE49-F238E27FC236}">
                <a16:creationId xmlns:a16="http://schemas.microsoft.com/office/drawing/2014/main" id="{1E95A59F-BDBE-89D9-683F-3B6EE7436EB2}"/>
              </a:ext>
            </a:extLst>
          </p:cNvPr>
          <p:cNvSpPr/>
          <p:nvPr/>
        </p:nvSpPr>
        <p:spPr>
          <a:xfrm rot="10800000">
            <a:off x="7666591" y="1832519"/>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a:extLst>
              <a:ext uri="{FF2B5EF4-FFF2-40B4-BE49-F238E27FC236}">
                <a16:creationId xmlns:a16="http://schemas.microsoft.com/office/drawing/2014/main" id="{C53B4701-FB63-D196-4726-8EB6F0C838B4}"/>
              </a:ext>
            </a:extLst>
          </p:cNvPr>
          <p:cNvSpPr/>
          <p:nvPr/>
        </p:nvSpPr>
        <p:spPr>
          <a:xfrm rot="10800000">
            <a:off x="7662220" y="5007539"/>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Up Arrow 24">
            <a:extLst>
              <a:ext uri="{FF2B5EF4-FFF2-40B4-BE49-F238E27FC236}">
                <a16:creationId xmlns:a16="http://schemas.microsoft.com/office/drawing/2014/main" id="{0AB2550E-8EFF-2230-F2B0-6072E353CC42}"/>
              </a:ext>
            </a:extLst>
          </p:cNvPr>
          <p:cNvSpPr/>
          <p:nvPr/>
        </p:nvSpPr>
        <p:spPr>
          <a:xfrm rot="10800000">
            <a:off x="8006442" y="2286572"/>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Up Arrow 25">
            <a:extLst>
              <a:ext uri="{FF2B5EF4-FFF2-40B4-BE49-F238E27FC236}">
                <a16:creationId xmlns:a16="http://schemas.microsoft.com/office/drawing/2014/main" id="{6FA35BBF-9D53-6AD7-3469-170AEBE8D0E5}"/>
              </a:ext>
            </a:extLst>
          </p:cNvPr>
          <p:cNvSpPr/>
          <p:nvPr/>
        </p:nvSpPr>
        <p:spPr>
          <a:xfrm rot="10800000">
            <a:off x="8006560" y="3952547"/>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Up Arrow 26">
            <a:extLst>
              <a:ext uri="{FF2B5EF4-FFF2-40B4-BE49-F238E27FC236}">
                <a16:creationId xmlns:a16="http://schemas.microsoft.com/office/drawing/2014/main" id="{8A7BBE92-1B90-9C02-7C99-23DD941B04C0}"/>
              </a:ext>
            </a:extLst>
          </p:cNvPr>
          <p:cNvSpPr/>
          <p:nvPr/>
        </p:nvSpPr>
        <p:spPr>
          <a:xfrm rot="10800000">
            <a:off x="8417952" y="4297025"/>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Up Arrow 27">
            <a:extLst>
              <a:ext uri="{FF2B5EF4-FFF2-40B4-BE49-F238E27FC236}">
                <a16:creationId xmlns:a16="http://schemas.microsoft.com/office/drawing/2014/main" id="{84949A38-A697-927D-84EE-CBE790AD1912}"/>
              </a:ext>
            </a:extLst>
          </p:cNvPr>
          <p:cNvSpPr/>
          <p:nvPr/>
        </p:nvSpPr>
        <p:spPr>
          <a:xfrm rot="10800000">
            <a:off x="8342037" y="1375485"/>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126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4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P spid="17" grpId="0"/>
      <p:bldP spid="18" grpId="0"/>
      <p:bldP spid="19" grpId="0"/>
      <p:bldP spid="20" grpId="0"/>
      <p:bldP spid="21" grpId="0"/>
      <p:bldP spid="22" grpId="0"/>
      <p:bldP spid="23" grpId="0" animBg="1"/>
      <p:bldP spid="23" grpId="1" animBg="1"/>
      <p:bldP spid="24" grpId="0" animBg="1"/>
      <p:bldP spid="24" grpId="1" animBg="1"/>
      <p:bldP spid="25" grpId="0" animBg="1"/>
      <p:bldP spid="25" grpId="1" animBg="1"/>
      <p:bldP spid="26" grpId="0" animBg="1"/>
      <p:bldP spid="26" grpId="1" animBg="1"/>
      <p:bldP spid="27" grpId="0" animBg="1"/>
      <p:bldP spid="2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DCF363-28FB-3DD7-123C-8134A73F823E}"/>
              </a:ext>
            </a:extLst>
          </p:cNvPr>
          <p:cNvSpPr>
            <a:spLocks noGrp="1"/>
          </p:cNvSpPr>
          <p:nvPr>
            <p:ph type="title"/>
          </p:nvPr>
        </p:nvSpPr>
        <p:spPr/>
        <p:txBody>
          <a:bodyPr/>
          <a:lstStyle/>
          <a:p>
            <a:r>
              <a:rPr lang="en-US" sz="3600" dirty="0">
                <a:latin typeface="Corbel" panose="020B0503020204020204" pitchFamily="34" charset="0"/>
              </a:rPr>
              <a:t>Off-Chip Prediction Quality: </a:t>
            </a:r>
            <a:r>
              <a:rPr lang="en-US" sz="2800" i="1" dirty="0">
                <a:latin typeface="Corbel" panose="020B0503020204020204" pitchFamily="34" charset="0"/>
              </a:rPr>
              <a:t>Analysis</a:t>
            </a:r>
            <a:endParaRPr lang="en-US" sz="3600" i="1" dirty="0">
              <a:latin typeface="Corbel" panose="020B0503020204020204" pitchFamily="34" charset="0"/>
            </a:endParaRPr>
          </a:p>
        </p:txBody>
      </p:sp>
      <p:sp>
        <p:nvSpPr>
          <p:cNvPr id="6" name="Rounded Rectangle 5">
            <a:extLst>
              <a:ext uri="{FF2B5EF4-FFF2-40B4-BE49-F238E27FC236}">
                <a16:creationId xmlns:a16="http://schemas.microsoft.com/office/drawing/2014/main" id="{D782EA76-CD2E-97A9-15FB-002705DD115C}"/>
              </a:ext>
            </a:extLst>
          </p:cNvPr>
          <p:cNvSpPr/>
          <p:nvPr/>
        </p:nvSpPr>
        <p:spPr>
          <a:xfrm>
            <a:off x="169011" y="912647"/>
            <a:ext cx="1668842" cy="442747"/>
          </a:xfrm>
          <a:prstGeom prst="roundRect">
            <a:avLst>
              <a:gd name="adj" fmla="val 6884"/>
            </a:avLst>
          </a:prstGeom>
          <a:solidFill>
            <a:schemeClr val="accent2">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Accuracy</a:t>
            </a:r>
            <a:endParaRPr kumimoji="0" lang="en-US" sz="20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endParaRPr>
          </a:p>
        </p:txBody>
      </p:sp>
      <p:sp>
        <p:nvSpPr>
          <p:cNvPr id="7" name="Rounded Rectangle 6">
            <a:extLst>
              <a:ext uri="{FF2B5EF4-FFF2-40B4-BE49-F238E27FC236}">
                <a16:creationId xmlns:a16="http://schemas.microsoft.com/office/drawing/2014/main" id="{979B906C-F665-C155-EA25-1C1A538DA651}"/>
              </a:ext>
            </a:extLst>
          </p:cNvPr>
          <p:cNvSpPr/>
          <p:nvPr/>
        </p:nvSpPr>
        <p:spPr>
          <a:xfrm>
            <a:off x="169011" y="3672365"/>
            <a:ext cx="1668842" cy="442746"/>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Coverage</a:t>
            </a:r>
            <a:endParaRPr kumimoji="0" lang="en-US" sz="2000" b="0" i="0" u="none" strike="noStrike" kern="1200" cap="none" spc="0" normalizeH="0" baseline="0" noProof="0" dirty="0">
              <a:ln>
                <a:noFill/>
              </a:ln>
              <a:solidFill>
                <a:srgbClr val="548235"/>
              </a:solidFill>
              <a:effectLst/>
              <a:uLnTx/>
              <a:uFillTx/>
              <a:latin typeface="Corbel" panose="020B0503020204020204" pitchFamily="34" charset="0"/>
              <a:ea typeface="+mn-ea"/>
              <a:cs typeface="+mn-cs"/>
            </a:endParaRPr>
          </a:p>
        </p:txBody>
      </p:sp>
      <p:graphicFrame>
        <p:nvGraphicFramePr>
          <p:cNvPr id="8" name="Chart 7">
            <a:extLst>
              <a:ext uri="{FF2B5EF4-FFF2-40B4-BE49-F238E27FC236}">
                <a16:creationId xmlns:a16="http://schemas.microsoft.com/office/drawing/2014/main" id="{EE547444-E578-7F72-9C96-BC389D988012}"/>
              </a:ext>
            </a:extLst>
          </p:cNvPr>
          <p:cNvGraphicFramePr>
            <a:graphicFrameLocks noGrp="1"/>
          </p:cNvGraphicFramePr>
          <p:nvPr/>
        </p:nvGraphicFramePr>
        <p:xfrm>
          <a:off x="169011" y="1397990"/>
          <a:ext cx="8805978" cy="21699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30DD4526-76EE-780A-8AB1-CE9D931CDC64}"/>
              </a:ext>
            </a:extLst>
          </p:cNvPr>
          <p:cNvGraphicFramePr>
            <a:graphicFrameLocks noGrp="1"/>
          </p:cNvGraphicFramePr>
          <p:nvPr/>
        </p:nvGraphicFramePr>
        <p:xfrm>
          <a:off x="169011" y="4219537"/>
          <a:ext cx="8805978" cy="2169950"/>
        </p:xfrm>
        <a:graphic>
          <a:graphicData uri="http://schemas.openxmlformats.org/drawingml/2006/chart">
            <c:chart xmlns:c="http://schemas.openxmlformats.org/drawingml/2006/chart" xmlns:r="http://schemas.openxmlformats.org/officeDocument/2006/relationships" r:id="rId3"/>
          </a:graphicData>
        </a:graphic>
      </p:graphicFrame>
      <p:pic>
        <p:nvPicPr>
          <p:cNvPr id="14" name="Picture 13">
            <a:extLst>
              <a:ext uri="{FF2B5EF4-FFF2-40B4-BE49-F238E27FC236}">
                <a16:creationId xmlns:a16="http://schemas.microsoft.com/office/drawing/2014/main" id="{B5F93AA7-4FCF-453B-B2FD-424B31967849}"/>
              </a:ext>
            </a:extLst>
          </p:cNvPr>
          <p:cNvPicPr>
            <a:picLocks noChangeAspect="1"/>
          </p:cNvPicPr>
          <p:nvPr/>
        </p:nvPicPr>
        <p:blipFill>
          <a:blip r:embed="rId4"/>
          <a:stretch>
            <a:fillRect/>
          </a:stretch>
        </p:blipFill>
        <p:spPr>
          <a:xfrm>
            <a:off x="1995617" y="912647"/>
            <a:ext cx="244675" cy="442746"/>
          </a:xfrm>
          <a:prstGeom prst="rect">
            <a:avLst/>
          </a:prstGeom>
        </p:spPr>
      </p:pic>
      <p:pic>
        <p:nvPicPr>
          <p:cNvPr id="15" name="Picture 14">
            <a:extLst>
              <a:ext uri="{FF2B5EF4-FFF2-40B4-BE49-F238E27FC236}">
                <a16:creationId xmlns:a16="http://schemas.microsoft.com/office/drawing/2014/main" id="{D1C6A0F3-9402-F8FA-FE8C-99204F90A45E}"/>
              </a:ext>
            </a:extLst>
          </p:cNvPr>
          <p:cNvPicPr>
            <a:picLocks noChangeAspect="1"/>
          </p:cNvPicPr>
          <p:nvPr/>
        </p:nvPicPr>
        <p:blipFill>
          <a:blip r:embed="rId5"/>
          <a:stretch>
            <a:fillRect/>
          </a:stretch>
        </p:blipFill>
        <p:spPr>
          <a:xfrm>
            <a:off x="1965755" y="3672365"/>
            <a:ext cx="244676" cy="442747"/>
          </a:xfrm>
          <a:prstGeom prst="rect">
            <a:avLst/>
          </a:prstGeom>
        </p:spPr>
      </p:pic>
      <p:sp>
        <p:nvSpPr>
          <p:cNvPr id="17" name="TextBox 16">
            <a:extLst>
              <a:ext uri="{FF2B5EF4-FFF2-40B4-BE49-F238E27FC236}">
                <a16:creationId xmlns:a16="http://schemas.microsoft.com/office/drawing/2014/main" id="{123FA887-062A-173F-3ED5-972DB39D550D}"/>
              </a:ext>
            </a:extLst>
          </p:cNvPr>
          <p:cNvSpPr txBox="1"/>
          <p:nvPr/>
        </p:nvSpPr>
        <p:spPr>
          <a:xfrm>
            <a:off x="7422914" y="2012361"/>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47%</a:t>
            </a:r>
          </a:p>
        </p:txBody>
      </p:sp>
      <p:sp>
        <p:nvSpPr>
          <p:cNvPr id="18" name="TextBox 17">
            <a:extLst>
              <a:ext uri="{FF2B5EF4-FFF2-40B4-BE49-F238E27FC236}">
                <a16:creationId xmlns:a16="http://schemas.microsoft.com/office/drawing/2014/main" id="{F2BF0DFF-98CC-D13C-B8C4-428825AB3584}"/>
              </a:ext>
            </a:extLst>
          </p:cNvPr>
          <p:cNvSpPr txBox="1"/>
          <p:nvPr/>
        </p:nvSpPr>
        <p:spPr>
          <a:xfrm>
            <a:off x="7402848" y="5229177"/>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a:ea typeface="+mn-ea"/>
                <a:cs typeface="+mn-cs"/>
              </a:rPr>
              <a:t>22%</a:t>
            </a:r>
          </a:p>
        </p:txBody>
      </p:sp>
      <p:sp>
        <p:nvSpPr>
          <p:cNvPr id="19" name="TextBox 18">
            <a:extLst>
              <a:ext uri="{FF2B5EF4-FFF2-40B4-BE49-F238E27FC236}">
                <a16:creationId xmlns:a16="http://schemas.microsoft.com/office/drawing/2014/main" id="{BD4744FF-E032-CC8E-F9DE-33EE68DAC970}"/>
              </a:ext>
            </a:extLst>
          </p:cNvPr>
          <p:cNvSpPr txBox="1"/>
          <p:nvPr/>
        </p:nvSpPr>
        <p:spPr>
          <a:xfrm>
            <a:off x="7829863" y="2437814"/>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16%</a:t>
            </a:r>
          </a:p>
        </p:txBody>
      </p:sp>
      <p:sp>
        <p:nvSpPr>
          <p:cNvPr id="20" name="TextBox 19">
            <a:extLst>
              <a:ext uri="{FF2B5EF4-FFF2-40B4-BE49-F238E27FC236}">
                <a16:creationId xmlns:a16="http://schemas.microsoft.com/office/drawing/2014/main" id="{814BCECA-45BA-C33E-8AFC-8B8B36971635}"/>
              </a:ext>
            </a:extLst>
          </p:cNvPr>
          <p:cNvSpPr txBox="1"/>
          <p:nvPr/>
        </p:nvSpPr>
        <p:spPr>
          <a:xfrm>
            <a:off x="7782948" y="4140211"/>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95%</a:t>
            </a:r>
          </a:p>
        </p:txBody>
      </p:sp>
      <p:sp>
        <p:nvSpPr>
          <p:cNvPr id="21" name="TextBox 20">
            <a:extLst>
              <a:ext uri="{FF2B5EF4-FFF2-40B4-BE49-F238E27FC236}">
                <a16:creationId xmlns:a16="http://schemas.microsoft.com/office/drawing/2014/main" id="{40BB0FBA-6AC6-9474-A912-981B40AF0D8A}"/>
              </a:ext>
            </a:extLst>
          </p:cNvPr>
          <p:cNvSpPr txBox="1"/>
          <p:nvPr/>
        </p:nvSpPr>
        <p:spPr>
          <a:xfrm>
            <a:off x="8098360" y="1579680"/>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CFF"/>
                </a:solidFill>
                <a:effectLst/>
                <a:uLnTx/>
                <a:uFillTx/>
                <a:latin typeface="Calibri" panose="020F0502020204030204"/>
                <a:ea typeface="+mn-ea"/>
                <a:cs typeface="+mn-cs"/>
              </a:rPr>
              <a:t>77%</a:t>
            </a:r>
          </a:p>
        </p:txBody>
      </p:sp>
      <p:sp>
        <p:nvSpPr>
          <p:cNvPr id="22" name="TextBox 21">
            <a:extLst>
              <a:ext uri="{FF2B5EF4-FFF2-40B4-BE49-F238E27FC236}">
                <a16:creationId xmlns:a16="http://schemas.microsoft.com/office/drawing/2014/main" id="{77B6D7A3-D273-41FD-51E5-71802D66A96C}"/>
              </a:ext>
            </a:extLst>
          </p:cNvPr>
          <p:cNvSpPr txBox="1"/>
          <p:nvPr/>
        </p:nvSpPr>
        <p:spPr>
          <a:xfrm>
            <a:off x="8317503" y="4475468"/>
            <a:ext cx="72006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CFF"/>
                </a:solidFill>
                <a:effectLst/>
                <a:uLnTx/>
                <a:uFillTx/>
                <a:latin typeface="Calibri" panose="020F0502020204030204"/>
                <a:ea typeface="+mn-ea"/>
                <a:cs typeface="+mn-cs"/>
              </a:rPr>
              <a:t>74%</a:t>
            </a:r>
          </a:p>
        </p:txBody>
      </p:sp>
      <p:sp>
        <p:nvSpPr>
          <p:cNvPr id="23" name="Up Arrow 22">
            <a:extLst>
              <a:ext uri="{FF2B5EF4-FFF2-40B4-BE49-F238E27FC236}">
                <a16:creationId xmlns:a16="http://schemas.microsoft.com/office/drawing/2014/main" id="{1E95A59F-BDBE-89D9-683F-3B6EE7436EB2}"/>
              </a:ext>
            </a:extLst>
          </p:cNvPr>
          <p:cNvSpPr/>
          <p:nvPr/>
        </p:nvSpPr>
        <p:spPr>
          <a:xfrm rot="10800000">
            <a:off x="7666591" y="1832519"/>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a:extLst>
              <a:ext uri="{FF2B5EF4-FFF2-40B4-BE49-F238E27FC236}">
                <a16:creationId xmlns:a16="http://schemas.microsoft.com/office/drawing/2014/main" id="{C53B4701-FB63-D196-4726-8EB6F0C838B4}"/>
              </a:ext>
            </a:extLst>
          </p:cNvPr>
          <p:cNvSpPr/>
          <p:nvPr/>
        </p:nvSpPr>
        <p:spPr>
          <a:xfrm rot="10800000">
            <a:off x="7662220" y="5007539"/>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Up Arrow 24">
            <a:extLst>
              <a:ext uri="{FF2B5EF4-FFF2-40B4-BE49-F238E27FC236}">
                <a16:creationId xmlns:a16="http://schemas.microsoft.com/office/drawing/2014/main" id="{0AB2550E-8EFF-2230-F2B0-6072E353CC42}"/>
              </a:ext>
            </a:extLst>
          </p:cNvPr>
          <p:cNvSpPr/>
          <p:nvPr/>
        </p:nvSpPr>
        <p:spPr>
          <a:xfrm rot="10800000">
            <a:off x="8006442" y="2286572"/>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Up Arrow 25">
            <a:extLst>
              <a:ext uri="{FF2B5EF4-FFF2-40B4-BE49-F238E27FC236}">
                <a16:creationId xmlns:a16="http://schemas.microsoft.com/office/drawing/2014/main" id="{6FA35BBF-9D53-6AD7-3469-170AEBE8D0E5}"/>
              </a:ext>
            </a:extLst>
          </p:cNvPr>
          <p:cNvSpPr/>
          <p:nvPr/>
        </p:nvSpPr>
        <p:spPr>
          <a:xfrm rot="10800000">
            <a:off x="8006560" y="3952547"/>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Up Arrow 26">
            <a:extLst>
              <a:ext uri="{FF2B5EF4-FFF2-40B4-BE49-F238E27FC236}">
                <a16:creationId xmlns:a16="http://schemas.microsoft.com/office/drawing/2014/main" id="{8A7BBE92-1B90-9C02-7C99-23DD941B04C0}"/>
              </a:ext>
            </a:extLst>
          </p:cNvPr>
          <p:cNvSpPr/>
          <p:nvPr/>
        </p:nvSpPr>
        <p:spPr>
          <a:xfrm rot="10800000">
            <a:off x="8417952" y="4297025"/>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Up Arrow 27">
            <a:extLst>
              <a:ext uri="{FF2B5EF4-FFF2-40B4-BE49-F238E27FC236}">
                <a16:creationId xmlns:a16="http://schemas.microsoft.com/office/drawing/2014/main" id="{84949A38-A697-927D-84EE-CBE790AD1912}"/>
              </a:ext>
            </a:extLst>
          </p:cNvPr>
          <p:cNvSpPr/>
          <p:nvPr/>
        </p:nvSpPr>
        <p:spPr>
          <a:xfrm rot="10800000">
            <a:off x="8342037" y="1375485"/>
            <a:ext cx="232713" cy="252460"/>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7E327D4-2DC9-FF53-2D54-FA2BD3C1E630}"/>
              </a:ext>
            </a:extLst>
          </p:cNvPr>
          <p:cNvSpPr/>
          <p:nvPr/>
        </p:nvSpPr>
        <p:spPr>
          <a:xfrm>
            <a:off x="80757" y="912647"/>
            <a:ext cx="8933103" cy="5813019"/>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E962055D-0970-3D1F-B2F7-D611ABE87736}"/>
              </a:ext>
            </a:extLst>
          </p:cNvPr>
          <p:cNvSpPr/>
          <p:nvPr/>
        </p:nvSpPr>
        <p:spPr>
          <a:xfrm>
            <a:off x="149575" y="2885403"/>
            <a:ext cx="8844849" cy="1353416"/>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POPET provides off-chip predictions with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high-accuracy</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and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high-coverage</a:t>
            </a:r>
            <a:endParaRPr kumimoji="0" lang="en-US" sz="2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pic>
        <p:nvPicPr>
          <p:cNvPr id="10" name="Graphic 9" descr="Home with solid fill">
            <a:hlinkClick r:id="rId6" action="ppaction://hlinksldjump"/>
            <a:extLst>
              <a:ext uri="{FF2B5EF4-FFF2-40B4-BE49-F238E27FC236}">
                <a16:creationId xmlns:a16="http://schemas.microsoft.com/office/drawing/2014/main" id="{ED58A5E5-8EC3-4209-D01A-2D2EBACF98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39155" y="5992403"/>
            <a:ext cx="706041" cy="706041"/>
          </a:xfrm>
          <a:prstGeom prst="rect">
            <a:avLst/>
          </a:prstGeom>
        </p:spPr>
      </p:pic>
    </p:spTree>
    <p:extLst>
      <p:ext uri="{BB962C8B-B14F-4D97-AF65-F5344CB8AC3E}">
        <p14:creationId xmlns:p14="http://schemas.microsoft.com/office/powerpoint/2010/main" val="26183700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2CE16F-8C0E-1A32-3D9C-6C054C38B253}"/>
              </a:ext>
            </a:extLst>
          </p:cNvPr>
          <p:cNvSpPr>
            <a:spLocks noGrp="1"/>
          </p:cNvSpPr>
          <p:nvPr>
            <p:ph type="title"/>
          </p:nvPr>
        </p:nvSpPr>
        <p:spPr/>
        <p:txBody>
          <a:bodyPr/>
          <a:lstStyle/>
          <a:p>
            <a:r>
              <a:rPr lang="en-US" sz="3600" dirty="0">
                <a:latin typeface="Corbel" panose="020B0503020204020204" pitchFamily="34" charset="0"/>
              </a:rPr>
              <a:t>Effect of Different Features</a:t>
            </a:r>
          </a:p>
        </p:txBody>
      </p:sp>
      <p:pic>
        <p:nvPicPr>
          <p:cNvPr id="7" name="Content Placeholder 6">
            <a:extLst>
              <a:ext uri="{FF2B5EF4-FFF2-40B4-BE49-F238E27FC236}">
                <a16:creationId xmlns:a16="http://schemas.microsoft.com/office/drawing/2014/main" id="{E08A92BA-3B57-741D-BBCE-7B0928482A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872884"/>
            <a:ext cx="8894763" cy="3356666"/>
          </a:xfrm>
        </p:spPr>
      </p:pic>
      <p:pic>
        <p:nvPicPr>
          <p:cNvPr id="8" name="Graphic 7" descr="Home with solid fill">
            <a:hlinkClick r:id="rId3" action="ppaction://hlinksldjump"/>
            <a:extLst>
              <a:ext uri="{FF2B5EF4-FFF2-40B4-BE49-F238E27FC236}">
                <a16:creationId xmlns:a16="http://schemas.microsoft.com/office/drawing/2014/main" id="{4D2F966D-9A51-54AE-03F2-18988D778F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
        <p:nvSpPr>
          <p:cNvPr id="9" name="Rounded Rectangle 8">
            <a:extLst>
              <a:ext uri="{FF2B5EF4-FFF2-40B4-BE49-F238E27FC236}">
                <a16:creationId xmlns:a16="http://schemas.microsoft.com/office/drawing/2014/main" id="{BCC42068-0076-6F62-F359-657E55B9B890}"/>
              </a:ext>
            </a:extLst>
          </p:cNvPr>
          <p:cNvSpPr/>
          <p:nvPr/>
        </p:nvSpPr>
        <p:spPr>
          <a:xfrm>
            <a:off x="169011" y="4662435"/>
            <a:ext cx="8844849" cy="1138860"/>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Combination of features </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provides both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higher accuracy and higher coverage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than any individual feature</a:t>
            </a:r>
            <a:endParaRPr kumimoji="0" lang="en-US" sz="1600" b="0"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37310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3" y="3990552"/>
            <a:ext cx="84874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Rahul </a:t>
            </a:r>
            <a:r>
              <a:rPr kumimoji="0" lang="en-US" sz="2800" b="1" i="0" u="sng"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Bera</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Konstantinos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Kanellopoulos</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Shankar Balachandran,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David Novo,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Ataberk</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Olgun</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Mohammad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Sadrosadati</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Onur</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Mutlu</a:t>
            </a:r>
            <a:endPar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8274" y="58849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2687934" y="587730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7734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rPr>
              <a:t>Accelerating Long-Latency Load Requests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rPr>
              <a:t>via Perceptron-Based Off-Chip Load Prediction</a:t>
            </a:r>
          </a:p>
        </p:txBody>
      </p:sp>
      <p:pic>
        <p:nvPicPr>
          <p:cNvPr id="11" name="Picture 10">
            <a:extLst>
              <a:ext uri="{FF2B5EF4-FFF2-40B4-BE49-F238E27FC236}">
                <a16:creationId xmlns:a16="http://schemas.microsoft.com/office/drawing/2014/main" id="{04634075-57FE-5941-A015-53B1298194BB}"/>
              </a:ext>
            </a:extLst>
          </p:cNvPr>
          <p:cNvPicPr>
            <a:picLocks noChangeAspect="1"/>
          </p:cNvPicPr>
          <p:nvPr/>
        </p:nvPicPr>
        <p:blipFill rotWithShape="1">
          <a:blip r:embed="rId5"/>
          <a:srcRect l="28273" t="34927" r="30772" b="35321"/>
          <a:stretch/>
        </p:blipFill>
        <p:spPr>
          <a:xfrm>
            <a:off x="5245212" y="5812732"/>
            <a:ext cx="1336458" cy="544549"/>
          </a:xfrm>
          <a:prstGeom prst="rect">
            <a:avLst/>
          </a:prstGeom>
        </p:spPr>
      </p:pic>
      <p:pic>
        <p:nvPicPr>
          <p:cNvPr id="15" name="Picture 14">
            <a:extLst>
              <a:ext uri="{FF2B5EF4-FFF2-40B4-BE49-F238E27FC236}">
                <a16:creationId xmlns:a16="http://schemas.microsoft.com/office/drawing/2014/main" id="{E9E5C155-3DFC-349C-3925-C11C6135E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8950" y="847391"/>
            <a:ext cx="5626100" cy="1727200"/>
          </a:xfrm>
          <a:prstGeom prst="rect">
            <a:avLst/>
          </a:prstGeom>
        </p:spPr>
      </p:pic>
      <p:pic>
        <p:nvPicPr>
          <p:cNvPr id="19" name="Picture 18">
            <a:extLst>
              <a:ext uri="{FF2B5EF4-FFF2-40B4-BE49-F238E27FC236}">
                <a16:creationId xmlns:a16="http://schemas.microsoft.com/office/drawing/2014/main" id="{24B8599D-923A-3128-DEC4-9748DF54BF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4028" y="5765467"/>
            <a:ext cx="1984503" cy="639077"/>
          </a:xfrm>
          <a:prstGeom prst="rect">
            <a:avLst/>
          </a:prstGeom>
        </p:spPr>
      </p:pic>
      <p:pic>
        <p:nvPicPr>
          <p:cNvPr id="6" name="Picture 5">
            <a:extLst>
              <a:ext uri="{FF2B5EF4-FFF2-40B4-BE49-F238E27FC236}">
                <a16:creationId xmlns:a16="http://schemas.microsoft.com/office/drawing/2014/main" id="{816DE9BA-7D86-CA3B-0889-9396F7D6B8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8169" y="51302"/>
            <a:ext cx="1036927" cy="1031199"/>
          </a:xfrm>
          <a:prstGeom prst="rect">
            <a:avLst/>
          </a:prstGeom>
        </p:spPr>
      </p:pic>
      <p:pic>
        <p:nvPicPr>
          <p:cNvPr id="8" name="Picture 7">
            <a:extLst>
              <a:ext uri="{FF2B5EF4-FFF2-40B4-BE49-F238E27FC236}">
                <a16:creationId xmlns:a16="http://schemas.microsoft.com/office/drawing/2014/main" id="{4423FC76-B4D1-6231-1346-21ED3BEF01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4351" y="51302"/>
            <a:ext cx="1036927" cy="1031199"/>
          </a:xfrm>
          <a:prstGeom prst="rect">
            <a:avLst/>
          </a:prstGeom>
        </p:spPr>
      </p:pic>
      <p:pic>
        <p:nvPicPr>
          <p:cNvPr id="10" name="Picture 9">
            <a:extLst>
              <a:ext uri="{FF2B5EF4-FFF2-40B4-BE49-F238E27FC236}">
                <a16:creationId xmlns:a16="http://schemas.microsoft.com/office/drawing/2014/main" id="{A5F8AE1E-BD00-9F8E-092F-8060DF6B54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5573" y="51302"/>
            <a:ext cx="1036928" cy="1031199"/>
          </a:xfrm>
          <a:prstGeom prst="rect">
            <a:avLst/>
          </a:prstGeom>
        </p:spPr>
      </p:pic>
      <p:sp>
        <p:nvSpPr>
          <p:cNvPr id="5" name="TextBox 4">
            <a:extLst>
              <a:ext uri="{FF2B5EF4-FFF2-40B4-BE49-F238E27FC236}">
                <a16:creationId xmlns:a16="http://schemas.microsoft.com/office/drawing/2014/main" id="{F8324EE4-8EC6-AD86-673C-F948475D2718}"/>
              </a:ext>
            </a:extLst>
          </p:cNvPr>
          <p:cNvSpPr txBox="1"/>
          <p:nvPr/>
        </p:nvSpPr>
        <p:spPr>
          <a:xfrm>
            <a:off x="1940510" y="5043763"/>
            <a:ext cx="526297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11">
                  <a:extLst>
                    <a:ext uri="{A12FA001-AC4F-418D-AE19-62706E023703}">
                      <ahyp:hlinkClr xmlns:ahyp="http://schemas.microsoft.com/office/drawing/2018/hyperlinkcolor" val="tx"/>
                    </a:ext>
                  </a:extLst>
                </a:hlinkClick>
              </a:rPr>
              <a:t>https://github.com/CMU-SAFARI/Hermes</a:t>
            </a:r>
            <a:endParaRPr kumimoji="0" lang="en-US" sz="20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
        <p:nvSpPr>
          <p:cNvPr id="7" name="TextBox 6">
            <a:extLst>
              <a:ext uri="{FF2B5EF4-FFF2-40B4-BE49-F238E27FC236}">
                <a16:creationId xmlns:a16="http://schemas.microsoft.com/office/drawing/2014/main" id="{4C568055-3957-02AE-3C40-E2DB5C81399F}"/>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https://arxiv.org/pdf/2209.00188.pdf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3044951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632673-1D2C-6161-9A25-2C876ED40732}"/>
              </a:ext>
            </a:extLst>
          </p:cNvPr>
          <p:cNvSpPr>
            <a:spLocks noGrp="1"/>
          </p:cNvSpPr>
          <p:nvPr>
            <p:ph type="title"/>
          </p:nvPr>
        </p:nvSpPr>
        <p:spPr/>
        <p:txBody>
          <a:bodyPr/>
          <a:lstStyle/>
          <a:p>
            <a:r>
              <a:rPr lang="en-US" sz="3600" dirty="0">
                <a:latin typeface="Corbel" panose="020B0503020204020204" pitchFamily="34" charset="0"/>
              </a:rPr>
              <a:t>Are All Features Required? (1)</a:t>
            </a:r>
          </a:p>
        </p:txBody>
      </p:sp>
      <p:pic>
        <p:nvPicPr>
          <p:cNvPr id="15" name="Content Placeholder 14">
            <a:extLst>
              <a:ext uri="{FF2B5EF4-FFF2-40B4-BE49-F238E27FC236}">
                <a16:creationId xmlns:a16="http://schemas.microsoft.com/office/drawing/2014/main" id="{431AB66C-754D-65AC-4D19-550006BA32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1106618"/>
            <a:ext cx="8894763" cy="3311229"/>
          </a:xfrm>
        </p:spPr>
      </p:pic>
      <p:sp>
        <p:nvSpPr>
          <p:cNvPr id="16" name="Rounded Rectangle 15">
            <a:extLst>
              <a:ext uri="{FF2B5EF4-FFF2-40B4-BE49-F238E27FC236}">
                <a16:creationId xmlns:a16="http://schemas.microsoft.com/office/drawing/2014/main" id="{5397D18E-D385-CEB7-DE1A-2870A0E66C67}"/>
              </a:ext>
            </a:extLst>
          </p:cNvPr>
          <p:cNvSpPr/>
          <p:nvPr/>
        </p:nvSpPr>
        <p:spPr>
          <a:xfrm>
            <a:off x="169011" y="4662435"/>
            <a:ext cx="8844849" cy="1138860"/>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No single feature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individually provides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highest prediction accuracy</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across </a:t>
            </a:r>
            <a:r>
              <a:rPr kumimoji="0" lang="en-US" sz="2800" b="1" i="1" u="none" strike="noStrike" kern="1200" cap="none" spc="0" normalizeH="0" baseline="0" noProof="0" dirty="0">
                <a:ln>
                  <a:noFill/>
                </a:ln>
                <a:solidFill>
                  <a:srgbClr val="FFFF00"/>
                </a:solidFill>
                <a:effectLst/>
                <a:uLnTx/>
                <a:uFillTx/>
                <a:latin typeface="Corbel" panose="020B0503020204020204" pitchFamily="34" charset="0"/>
                <a:ea typeface="+mn-ea"/>
                <a:cs typeface="+mn-cs"/>
              </a:rPr>
              <a:t>all</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workloads</a:t>
            </a:r>
            <a:endParaRPr kumimoji="0" lang="en-US" sz="1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378014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632673-1D2C-6161-9A25-2C876ED40732}"/>
              </a:ext>
            </a:extLst>
          </p:cNvPr>
          <p:cNvSpPr>
            <a:spLocks noGrp="1"/>
          </p:cNvSpPr>
          <p:nvPr>
            <p:ph type="title"/>
          </p:nvPr>
        </p:nvSpPr>
        <p:spPr/>
        <p:txBody>
          <a:bodyPr/>
          <a:lstStyle/>
          <a:p>
            <a:r>
              <a:rPr lang="en-US" sz="3600" dirty="0">
                <a:latin typeface="Corbel" panose="020B0503020204020204" pitchFamily="34" charset="0"/>
              </a:rPr>
              <a:t>Are All Features Required? (2)</a:t>
            </a:r>
          </a:p>
        </p:txBody>
      </p:sp>
      <p:pic>
        <p:nvPicPr>
          <p:cNvPr id="6" name="Content Placeholder 5">
            <a:extLst>
              <a:ext uri="{FF2B5EF4-FFF2-40B4-BE49-F238E27FC236}">
                <a16:creationId xmlns:a16="http://schemas.microsoft.com/office/drawing/2014/main" id="{9ED11534-E3DD-ED64-0A85-7787C7000C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1025158"/>
            <a:ext cx="8894763" cy="3273183"/>
          </a:xfrm>
        </p:spPr>
      </p:pic>
      <p:sp>
        <p:nvSpPr>
          <p:cNvPr id="7" name="Rounded Rectangle 6">
            <a:extLst>
              <a:ext uri="{FF2B5EF4-FFF2-40B4-BE49-F238E27FC236}">
                <a16:creationId xmlns:a16="http://schemas.microsoft.com/office/drawing/2014/main" id="{E5CB608A-2AE7-BF2B-2B72-D989A9104F8A}"/>
              </a:ext>
            </a:extLst>
          </p:cNvPr>
          <p:cNvSpPr/>
          <p:nvPr/>
        </p:nvSpPr>
        <p:spPr>
          <a:xfrm>
            <a:off x="169011" y="4662435"/>
            <a:ext cx="8844849" cy="1138860"/>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No single feature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individually provides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highest prediction coverage </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also across </a:t>
            </a:r>
            <a:r>
              <a:rPr kumimoji="0" lang="en-US" sz="2800" b="1" i="1" u="none" strike="noStrike" kern="1200" cap="none" spc="0" normalizeH="0" baseline="0" noProof="0" dirty="0">
                <a:ln>
                  <a:noFill/>
                </a:ln>
                <a:solidFill>
                  <a:srgbClr val="FFFF00"/>
                </a:solidFill>
                <a:effectLst/>
                <a:uLnTx/>
                <a:uFillTx/>
                <a:latin typeface="Corbel" panose="020B0503020204020204" pitchFamily="34" charset="0"/>
                <a:ea typeface="+mn-ea"/>
                <a:cs typeface="+mn-cs"/>
              </a:rPr>
              <a:t>all</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workloads</a:t>
            </a:r>
            <a:endParaRPr kumimoji="0" lang="en-US" sz="1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8" name="Graphic 7" descr="Home with solid fill">
            <a:hlinkClick r:id="rId3" action="ppaction://hlinksldjump"/>
            <a:extLst>
              <a:ext uri="{FF2B5EF4-FFF2-40B4-BE49-F238E27FC236}">
                <a16:creationId xmlns:a16="http://schemas.microsoft.com/office/drawing/2014/main" id="{8C299A06-41F4-16DB-46A9-A2E0189648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563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5769A5-363C-95FF-414C-5210B9F905B2}"/>
              </a:ext>
            </a:extLst>
          </p:cNvPr>
          <p:cNvSpPr>
            <a:spLocks noGrp="1"/>
          </p:cNvSpPr>
          <p:nvPr>
            <p:ph type="title"/>
          </p:nvPr>
        </p:nvSpPr>
        <p:spPr/>
        <p:txBody>
          <a:bodyPr/>
          <a:lstStyle/>
          <a:p>
            <a:r>
              <a:rPr lang="en-US" sz="3600" dirty="0">
                <a:latin typeface="Corbel" panose="020B0503020204020204" pitchFamily="34" charset="0"/>
              </a:rPr>
              <a:t>Single-Core Performance</a:t>
            </a:r>
          </a:p>
        </p:txBody>
      </p:sp>
      <p:pic>
        <p:nvPicPr>
          <p:cNvPr id="7" name="Content Placeholder 6">
            <a:extLst>
              <a:ext uri="{FF2B5EF4-FFF2-40B4-BE49-F238E27FC236}">
                <a16:creationId xmlns:a16="http://schemas.microsoft.com/office/drawing/2014/main" id="{1AA4369B-7CDA-97C0-2DF6-E5ECAD8ACA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097" y="1056705"/>
            <a:ext cx="8894763" cy="2997987"/>
          </a:xfrm>
        </p:spPr>
      </p:pic>
      <p:sp>
        <p:nvSpPr>
          <p:cNvPr id="8" name="Rounded Rectangle 7">
            <a:extLst>
              <a:ext uri="{FF2B5EF4-FFF2-40B4-BE49-F238E27FC236}">
                <a16:creationId xmlns:a16="http://schemas.microsoft.com/office/drawing/2014/main" id="{1CC193B4-E618-4C5E-06CB-07399A8EC2CB}"/>
              </a:ext>
            </a:extLst>
          </p:cNvPr>
          <p:cNvSpPr/>
          <p:nvPr/>
        </p:nvSpPr>
        <p:spPr>
          <a:xfrm>
            <a:off x="169011" y="4471517"/>
            <a:ext cx="8844849" cy="1138860"/>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Hermes in combination with Pythia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outperforms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Pythia alone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in every workload category</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9" name="Graphic 8" descr="Home with solid fill">
            <a:hlinkClick r:id="rId3" action="ppaction://hlinksldjump"/>
            <a:extLst>
              <a:ext uri="{FF2B5EF4-FFF2-40B4-BE49-F238E27FC236}">
                <a16:creationId xmlns:a16="http://schemas.microsoft.com/office/drawing/2014/main" id="{A4C939CB-B1E0-B0DD-424D-A7070E578C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197243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630502-97B1-6E95-D7DA-2E1EAE257C94}"/>
              </a:ext>
            </a:extLst>
          </p:cNvPr>
          <p:cNvSpPr>
            <a:spLocks noGrp="1"/>
          </p:cNvSpPr>
          <p:nvPr>
            <p:ph type="title"/>
          </p:nvPr>
        </p:nvSpPr>
        <p:spPr/>
        <p:txBody>
          <a:bodyPr/>
          <a:lstStyle/>
          <a:p>
            <a:r>
              <a:rPr lang="en-US" sz="3600" dirty="0">
                <a:latin typeface="Corbel" panose="020B0503020204020204" pitchFamily="34" charset="0"/>
              </a:rPr>
              <a:t>Single-Core Performance Line Graph</a:t>
            </a:r>
            <a:endParaRPr lang="en-US" sz="3600" dirty="0"/>
          </a:p>
        </p:txBody>
      </p:sp>
      <p:pic>
        <p:nvPicPr>
          <p:cNvPr id="7" name="Content Placeholder 6">
            <a:extLst>
              <a:ext uri="{FF2B5EF4-FFF2-40B4-BE49-F238E27FC236}">
                <a16:creationId xmlns:a16="http://schemas.microsoft.com/office/drawing/2014/main" id="{010CAF6C-FF4F-8F69-B8F1-A910C6EE5D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1551032"/>
            <a:ext cx="8894763" cy="3755935"/>
          </a:xfrm>
        </p:spPr>
      </p:pic>
      <p:pic>
        <p:nvPicPr>
          <p:cNvPr id="8" name="Graphic 7" descr="Home with solid fill">
            <a:hlinkClick r:id="rId3" action="ppaction://hlinksldjump"/>
            <a:extLst>
              <a:ext uri="{FF2B5EF4-FFF2-40B4-BE49-F238E27FC236}">
                <a16:creationId xmlns:a16="http://schemas.microsoft.com/office/drawing/2014/main" id="{5CF7D3BE-731F-B9DA-D8B4-3ED1C223B3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39112319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6334D8-4CD9-A1D9-A66C-A3CFE570E3E6}"/>
              </a:ext>
            </a:extLst>
          </p:cNvPr>
          <p:cNvSpPr>
            <a:spLocks noGrp="1"/>
          </p:cNvSpPr>
          <p:nvPr>
            <p:ph type="title"/>
          </p:nvPr>
        </p:nvSpPr>
        <p:spPr/>
        <p:txBody>
          <a:bodyPr/>
          <a:lstStyle/>
          <a:p>
            <a:r>
              <a:rPr lang="en-US" sz="3200" dirty="0">
                <a:latin typeface="Corbel" panose="020B0503020204020204" pitchFamily="34" charset="0"/>
              </a:rPr>
              <a:t>Single-Core Performance Against Prior Predictors</a:t>
            </a:r>
            <a:endParaRPr lang="en-US" sz="3200" dirty="0"/>
          </a:p>
        </p:txBody>
      </p:sp>
      <p:pic>
        <p:nvPicPr>
          <p:cNvPr id="8" name="Content Placeholder 7">
            <a:extLst>
              <a:ext uri="{FF2B5EF4-FFF2-40B4-BE49-F238E27FC236}">
                <a16:creationId xmlns:a16="http://schemas.microsoft.com/office/drawing/2014/main" id="{471C0136-5B90-D69E-38B3-31AC0869B3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967258"/>
            <a:ext cx="8894763" cy="2987047"/>
          </a:xfrm>
          <a:prstGeom prst="rect">
            <a:avLst/>
          </a:prstGeom>
        </p:spPr>
      </p:pic>
      <p:sp>
        <p:nvSpPr>
          <p:cNvPr id="9" name="Rounded Rectangle 8">
            <a:extLst>
              <a:ext uri="{FF2B5EF4-FFF2-40B4-BE49-F238E27FC236}">
                <a16:creationId xmlns:a16="http://schemas.microsoft.com/office/drawing/2014/main" id="{1433DFDC-13DE-231D-6B7C-F19CCD4FC6EE}"/>
              </a:ext>
            </a:extLst>
          </p:cNvPr>
          <p:cNvSpPr/>
          <p:nvPr/>
        </p:nvSpPr>
        <p:spPr>
          <a:xfrm>
            <a:off x="149573" y="4123313"/>
            <a:ext cx="8844849" cy="1004835"/>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POPET provides higher performance benefit</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than prior predictors</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11" name="Graphic 10" descr="Home with solid fill">
            <a:hlinkClick r:id="rId3" action="ppaction://hlinksldjump"/>
            <a:extLst>
              <a:ext uri="{FF2B5EF4-FFF2-40B4-BE49-F238E27FC236}">
                <a16:creationId xmlns:a16="http://schemas.microsoft.com/office/drawing/2014/main" id="{2079106C-0EC5-AECF-2D98-E3A448E10A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
        <p:nvSpPr>
          <p:cNvPr id="10" name="Rounded Rectangle 9">
            <a:extLst>
              <a:ext uri="{FF2B5EF4-FFF2-40B4-BE49-F238E27FC236}">
                <a16:creationId xmlns:a16="http://schemas.microsoft.com/office/drawing/2014/main" id="{B7DEA5B3-0E7A-DCE3-84A7-B07D17DB6B9A}"/>
              </a:ext>
            </a:extLst>
          </p:cNvPr>
          <p:cNvSpPr/>
          <p:nvPr/>
        </p:nvSpPr>
        <p:spPr>
          <a:xfrm>
            <a:off x="149574" y="5297156"/>
            <a:ext cx="8844849" cy="1004835"/>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with POPET achieves nearly </a:t>
            </a: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90%</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performance improvement of the Ideal Hermes</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89466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6252E0-F901-B68D-FA84-6B805F813013}"/>
              </a:ext>
            </a:extLst>
          </p:cNvPr>
          <p:cNvSpPr>
            <a:spLocks noGrp="1"/>
          </p:cNvSpPr>
          <p:nvPr>
            <p:ph type="title"/>
          </p:nvPr>
        </p:nvSpPr>
        <p:spPr/>
        <p:txBody>
          <a:bodyPr/>
          <a:lstStyle/>
          <a:p>
            <a:r>
              <a:rPr lang="en-US" sz="3600" dirty="0">
                <a:latin typeface="Corbel" panose="020B0503020204020204" pitchFamily="34" charset="0"/>
              </a:rPr>
              <a:t>Effect on Stall Cycles</a:t>
            </a:r>
          </a:p>
        </p:txBody>
      </p:sp>
      <p:pic>
        <p:nvPicPr>
          <p:cNvPr id="7" name="Content Placeholder 6">
            <a:extLst>
              <a:ext uri="{FF2B5EF4-FFF2-40B4-BE49-F238E27FC236}">
                <a16:creationId xmlns:a16="http://schemas.microsoft.com/office/drawing/2014/main" id="{B56A1C22-5A09-5550-3F41-69A5B062A0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6819" y="867912"/>
            <a:ext cx="6519252" cy="4472095"/>
          </a:xfrm>
        </p:spPr>
      </p:pic>
      <p:pic>
        <p:nvPicPr>
          <p:cNvPr id="9" name="Graphic 8" descr="Home with solid fill">
            <a:hlinkClick r:id="rId3" action="ppaction://hlinksldjump"/>
            <a:extLst>
              <a:ext uri="{FF2B5EF4-FFF2-40B4-BE49-F238E27FC236}">
                <a16:creationId xmlns:a16="http://schemas.microsoft.com/office/drawing/2014/main" id="{51DF4A59-58B3-C81C-1417-E874E72180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
        <p:nvSpPr>
          <p:cNvPr id="8" name="Rounded Rectangle 7">
            <a:extLst>
              <a:ext uri="{FF2B5EF4-FFF2-40B4-BE49-F238E27FC236}">
                <a16:creationId xmlns:a16="http://schemas.microsoft.com/office/drawing/2014/main" id="{7AE20F6C-DBC0-0586-8A83-4CA55854561F}"/>
              </a:ext>
            </a:extLst>
          </p:cNvPr>
          <p:cNvSpPr/>
          <p:nvPr/>
        </p:nvSpPr>
        <p:spPr>
          <a:xfrm>
            <a:off x="149575" y="5340007"/>
            <a:ext cx="8844849" cy="1004835"/>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reduces off-chip load induced stall cycles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on average by </a:t>
            </a: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16.2%</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(up-to </a:t>
            </a: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51.8%</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03415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E571A9-36B0-6CA5-D1E1-3BB89FDF831E}"/>
              </a:ext>
            </a:extLst>
          </p:cNvPr>
          <p:cNvSpPr>
            <a:spLocks noGrp="1"/>
          </p:cNvSpPr>
          <p:nvPr>
            <p:ph type="title"/>
          </p:nvPr>
        </p:nvSpPr>
        <p:spPr/>
        <p:txBody>
          <a:bodyPr/>
          <a:lstStyle/>
          <a:p>
            <a:r>
              <a:rPr lang="en-US" sz="3600" dirty="0">
                <a:latin typeface="Corbel" panose="020B0503020204020204" pitchFamily="34" charset="0"/>
              </a:rPr>
              <a:t>Eight-Core Performance</a:t>
            </a:r>
          </a:p>
        </p:txBody>
      </p:sp>
      <p:pic>
        <p:nvPicPr>
          <p:cNvPr id="7" name="Content Placeholder 6">
            <a:extLst>
              <a:ext uri="{FF2B5EF4-FFF2-40B4-BE49-F238E27FC236}">
                <a16:creationId xmlns:a16="http://schemas.microsoft.com/office/drawing/2014/main" id="{A15FED95-19CC-8D68-39FD-8B8BC7BEBE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1050508"/>
            <a:ext cx="8894763" cy="2961224"/>
          </a:xfrm>
        </p:spPr>
      </p:pic>
      <p:sp>
        <p:nvSpPr>
          <p:cNvPr id="8" name="Rounded Rectangle 7">
            <a:extLst>
              <a:ext uri="{FF2B5EF4-FFF2-40B4-BE49-F238E27FC236}">
                <a16:creationId xmlns:a16="http://schemas.microsoft.com/office/drawing/2014/main" id="{C168DD4D-770E-8693-2661-34D788DACC83}"/>
              </a:ext>
            </a:extLst>
          </p:cNvPr>
          <p:cNvSpPr/>
          <p:nvPr/>
        </p:nvSpPr>
        <p:spPr>
          <a:xfrm>
            <a:off x="169011" y="4471517"/>
            <a:ext cx="8844849" cy="1138860"/>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in combination with Pythia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outperforms Pythia alone by </a:t>
            </a:r>
            <a:r>
              <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rPr>
              <a:t>5.1%</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on average</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9" name="Graphic 8" descr="Home with solid fill">
            <a:hlinkClick r:id="rId3" action="ppaction://hlinksldjump"/>
            <a:extLst>
              <a:ext uri="{FF2B5EF4-FFF2-40B4-BE49-F238E27FC236}">
                <a16:creationId xmlns:a16="http://schemas.microsoft.com/office/drawing/2014/main" id="{DC9CC6A8-CC74-8D8D-457F-3833EBEA89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195118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AAC255-8EEA-466D-1750-8A858E9220E5}"/>
              </a:ext>
            </a:extLst>
          </p:cNvPr>
          <p:cNvSpPr>
            <a:spLocks noGrp="1"/>
          </p:cNvSpPr>
          <p:nvPr>
            <p:ph type="title"/>
          </p:nvPr>
        </p:nvSpPr>
        <p:spPr/>
        <p:txBody>
          <a:bodyPr/>
          <a:lstStyle/>
          <a:p>
            <a:r>
              <a:rPr lang="en-US" sz="3600" dirty="0">
                <a:latin typeface="Corbel" panose="020B0503020204020204" pitchFamily="34" charset="0"/>
              </a:rPr>
              <a:t>Effect of Hermes Request Issue Latency</a:t>
            </a:r>
          </a:p>
        </p:txBody>
      </p:sp>
      <p:pic>
        <p:nvPicPr>
          <p:cNvPr id="7" name="Content Placeholder 6">
            <a:extLst>
              <a:ext uri="{FF2B5EF4-FFF2-40B4-BE49-F238E27FC236}">
                <a16:creationId xmlns:a16="http://schemas.microsoft.com/office/drawing/2014/main" id="{B08457B5-33AB-A577-729D-2EC8373CE3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9393" y="936625"/>
            <a:ext cx="6252527" cy="5419725"/>
          </a:xfrm>
        </p:spPr>
      </p:pic>
      <p:pic>
        <p:nvPicPr>
          <p:cNvPr id="8" name="Graphic 7" descr="Star with solid fill">
            <a:extLst>
              <a:ext uri="{FF2B5EF4-FFF2-40B4-BE49-F238E27FC236}">
                <a16:creationId xmlns:a16="http://schemas.microsoft.com/office/drawing/2014/main" id="{D9DE44A5-D8E3-6C9B-06FD-3C3E9AA36B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2318" y="1356910"/>
            <a:ext cx="569293" cy="569293"/>
          </a:xfrm>
          <a:prstGeom prst="rect">
            <a:avLst/>
          </a:prstGeom>
        </p:spPr>
      </p:pic>
      <p:pic>
        <p:nvPicPr>
          <p:cNvPr id="9" name="Graphic 8" descr="Star with solid fill">
            <a:extLst>
              <a:ext uri="{FF2B5EF4-FFF2-40B4-BE49-F238E27FC236}">
                <a16:creationId xmlns:a16="http://schemas.microsoft.com/office/drawing/2014/main" id="{77266C1D-3C0B-BF6A-550D-17F9FA3264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03425" y="1812378"/>
            <a:ext cx="569293" cy="569293"/>
          </a:xfrm>
          <a:prstGeom prst="rect">
            <a:avLst/>
          </a:prstGeom>
        </p:spPr>
      </p:pic>
      <p:cxnSp>
        <p:nvCxnSpPr>
          <p:cNvPr id="11" name="Straight Arrow Connector 10">
            <a:extLst>
              <a:ext uri="{FF2B5EF4-FFF2-40B4-BE49-F238E27FC236}">
                <a16:creationId xmlns:a16="http://schemas.microsoft.com/office/drawing/2014/main" id="{6392F5D6-12CD-9B5B-B788-631FC165C451}"/>
              </a:ext>
            </a:extLst>
          </p:cNvPr>
          <p:cNvCxnSpPr/>
          <p:nvPr/>
        </p:nvCxnSpPr>
        <p:spPr>
          <a:xfrm>
            <a:off x="7586505" y="2512088"/>
            <a:ext cx="0" cy="1567543"/>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E9B460C-0C38-10C3-6AE1-B0D0C9109754}"/>
              </a:ext>
            </a:extLst>
          </p:cNvPr>
          <p:cNvSpPr txBox="1"/>
          <p:nvPr/>
        </p:nvSpPr>
        <p:spPr>
          <a:xfrm>
            <a:off x="7586505" y="2965005"/>
            <a:ext cx="101021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600"/>
                </a:solidFill>
                <a:effectLst/>
                <a:uLnTx/>
                <a:uFillTx/>
                <a:latin typeface="Calibri" panose="020F0502020204030204"/>
                <a:ea typeface="+mn-ea"/>
                <a:cs typeface="+mn-cs"/>
              </a:rPr>
              <a:t>3.6%</a:t>
            </a:r>
          </a:p>
        </p:txBody>
      </p:sp>
      <p:cxnSp>
        <p:nvCxnSpPr>
          <p:cNvPr id="13" name="Straight Arrow Connector 12">
            <a:extLst>
              <a:ext uri="{FF2B5EF4-FFF2-40B4-BE49-F238E27FC236}">
                <a16:creationId xmlns:a16="http://schemas.microsoft.com/office/drawing/2014/main" id="{8B16998A-DABD-A600-FA06-083999E68B04}"/>
              </a:ext>
            </a:extLst>
          </p:cNvPr>
          <p:cNvCxnSpPr>
            <a:cxnSpLocks/>
          </p:cNvCxnSpPr>
          <p:nvPr/>
        </p:nvCxnSpPr>
        <p:spPr>
          <a:xfrm>
            <a:off x="3197050" y="1659072"/>
            <a:ext cx="0" cy="242055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C615F49-7DE9-DCB1-36DA-398953C9FAB8}"/>
              </a:ext>
            </a:extLst>
          </p:cNvPr>
          <p:cNvSpPr txBox="1"/>
          <p:nvPr/>
        </p:nvSpPr>
        <p:spPr>
          <a:xfrm>
            <a:off x="3197050" y="3226615"/>
            <a:ext cx="101021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2600"/>
                </a:solidFill>
                <a:effectLst/>
                <a:uLnTx/>
                <a:uFillTx/>
                <a:latin typeface="Calibri" panose="020F0502020204030204"/>
                <a:ea typeface="+mn-ea"/>
                <a:cs typeface="+mn-cs"/>
              </a:rPr>
              <a:t>5.7%</a:t>
            </a:r>
          </a:p>
        </p:txBody>
      </p:sp>
      <p:sp>
        <p:nvSpPr>
          <p:cNvPr id="17" name="Rectangle 16">
            <a:extLst>
              <a:ext uri="{FF2B5EF4-FFF2-40B4-BE49-F238E27FC236}">
                <a16:creationId xmlns:a16="http://schemas.microsoft.com/office/drawing/2014/main" id="{5B0E742B-2D6E-3D50-F456-7F8DBAE04479}"/>
              </a:ext>
            </a:extLst>
          </p:cNvPr>
          <p:cNvSpPr/>
          <p:nvPr/>
        </p:nvSpPr>
        <p:spPr>
          <a:xfrm>
            <a:off x="1068414" y="830749"/>
            <a:ext cx="7528304" cy="552560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276B5E27-DDAA-00E4-058E-800C2EA5D76B}"/>
              </a:ext>
            </a:extLst>
          </p:cNvPr>
          <p:cNvSpPr/>
          <p:nvPr/>
        </p:nvSpPr>
        <p:spPr>
          <a:xfrm>
            <a:off x="149575" y="4410051"/>
            <a:ext cx="8844849" cy="1004835"/>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Hermes in combination with Pythia outperforms Pythia</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alone even with a </a:t>
            </a:r>
            <a:r>
              <a:rPr kumimoji="0" lang="en-US" sz="3600" b="0" i="0" u="none" strike="noStrike" kern="1200" cap="none" spc="0" normalizeH="0" baseline="0" noProof="0" dirty="0">
                <a:ln>
                  <a:noFill/>
                </a:ln>
                <a:solidFill>
                  <a:srgbClr val="FFFF00"/>
                </a:solidFill>
                <a:effectLst/>
                <a:uLnTx/>
                <a:uFillTx/>
                <a:latin typeface="Calibri" panose="020F0502020204030204"/>
                <a:ea typeface="+mn-ea"/>
                <a:cs typeface="+mn-cs"/>
              </a:rPr>
              <a:t>24</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-cycle Hermes request issue latency</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18" name="Graphic 17" descr="Home with solid fill">
            <a:hlinkClick r:id="rId7" action="ppaction://hlinksldjump"/>
            <a:extLst>
              <a:ext uri="{FF2B5EF4-FFF2-40B4-BE49-F238E27FC236}">
                <a16:creationId xmlns:a16="http://schemas.microsoft.com/office/drawing/2014/main" id="{BB28E0BB-F2FA-66BE-3798-AAD9B82AF7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362655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animBg="1"/>
      <p:bldP spid="1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B8BFB3-B663-9DB5-108C-1226744F36BF}"/>
              </a:ext>
            </a:extLst>
          </p:cNvPr>
          <p:cNvSpPr>
            <a:spLocks noGrp="1"/>
          </p:cNvSpPr>
          <p:nvPr>
            <p:ph type="title"/>
          </p:nvPr>
        </p:nvSpPr>
        <p:spPr/>
        <p:txBody>
          <a:bodyPr/>
          <a:lstStyle/>
          <a:p>
            <a:r>
              <a:rPr lang="en-US" sz="3600" dirty="0">
                <a:latin typeface="Corbel" panose="020B0503020204020204" pitchFamily="34" charset="0"/>
              </a:rPr>
              <a:t>Effect of Cache Hierarchy Access Latency</a:t>
            </a:r>
          </a:p>
        </p:txBody>
      </p:sp>
      <p:pic>
        <p:nvPicPr>
          <p:cNvPr id="7" name="Content Placeholder 6">
            <a:extLst>
              <a:ext uri="{FF2B5EF4-FFF2-40B4-BE49-F238E27FC236}">
                <a16:creationId xmlns:a16="http://schemas.microsoft.com/office/drawing/2014/main" id="{ED43633B-DDF2-7721-FBE4-182D0EB358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071" y="936625"/>
            <a:ext cx="8079171" cy="5419725"/>
          </a:xfrm>
        </p:spPr>
      </p:pic>
      <p:cxnSp>
        <p:nvCxnSpPr>
          <p:cNvPr id="9" name="Straight Arrow Connector 8">
            <a:extLst>
              <a:ext uri="{FF2B5EF4-FFF2-40B4-BE49-F238E27FC236}">
                <a16:creationId xmlns:a16="http://schemas.microsoft.com/office/drawing/2014/main" id="{EE78AB58-6311-2F16-66D4-22636B58D60E}"/>
              </a:ext>
            </a:extLst>
          </p:cNvPr>
          <p:cNvCxnSpPr/>
          <p:nvPr/>
        </p:nvCxnSpPr>
        <p:spPr>
          <a:xfrm flipV="1">
            <a:off x="2491991" y="3034602"/>
            <a:ext cx="0" cy="96464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91DDCAE-8FBF-15D7-9737-28CAD2BF34F0}"/>
              </a:ext>
            </a:extLst>
          </p:cNvPr>
          <p:cNvSpPr txBox="1"/>
          <p:nvPr/>
        </p:nvSpPr>
        <p:spPr>
          <a:xfrm>
            <a:off x="2170444" y="2511382"/>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2600"/>
                </a:solidFill>
                <a:effectLst/>
                <a:uLnTx/>
                <a:uFillTx/>
                <a:latin typeface="Calibri" panose="020F0502020204030204"/>
                <a:ea typeface="+mn-ea"/>
                <a:cs typeface="+mn-cs"/>
              </a:rPr>
              <a:t>3.6%</a:t>
            </a:r>
          </a:p>
        </p:txBody>
      </p:sp>
      <p:cxnSp>
        <p:nvCxnSpPr>
          <p:cNvPr id="11" name="Straight Arrow Connector 10">
            <a:extLst>
              <a:ext uri="{FF2B5EF4-FFF2-40B4-BE49-F238E27FC236}">
                <a16:creationId xmlns:a16="http://schemas.microsoft.com/office/drawing/2014/main" id="{EBA1FB05-1BD8-142F-0056-716009D3EA97}"/>
              </a:ext>
            </a:extLst>
          </p:cNvPr>
          <p:cNvCxnSpPr>
            <a:cxnSpLocks/>
          </p:cNvCxnSpPr>
          <p:nvPr/>
        </p:nvCxnSpPr>
        <p:spPr>
          <a:xfrm flipV="1">
            <a:off x="7789148" y="1798655"/>
            <a:ext cx="0" cy="1630345"/>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27DFE70-55AE-A541-EE4A-ED90030FCA67}"/>
              </a:ext>
            </a:extLst>
          </p:cNvPr>
          <p:cNvSpPr txBox="1"/>
          <p:nvPr/>
        </p:nvSpPr>
        <p:spPr>
          <a:xfrm>
            <a:off x="7457551" y="1338838"/>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2600"/>
                </a:solidFill>
                <a:effectLst/>
                <a:uLnTx/>
                <a:uFillTx/>
                <a:latin typeface="Calibri" panose="020F0502020204030204"/>
                <a:ea typeface="+mn-ea"/>
                <a:cs typeface="+mn-cs"/>
              </a:rPr>
              <a:t>6.2%</a:t>
            </a:r>
          </a:p>
        </p:txBody>
      </p:sp>
      <p:sp>
        <p:nvSpPr>
          <p:cNvPr id="14" name="Rectangle 13">
            <a:extLst>
              <a:ext uri="{FF2B5EF4-FFF2-40B4-BE49-F238E27FC236}">
                <a16:creationId xmlns:a16="http://schemas.microsoft.com/office/drawing/2014/main" id="{F59D98C3-874B-3337-50D1-926760BF19AA}"/>
              </a:ext>
            </a:extLst>
          </p:cNvPr>
          <p:cNvSpPr/>
          <p:nvPr/>
        </p:nvSpPr>
        <p:spPr>
          <a:xfrm>
            <a:off x="518019" y="883686"/>
            <a:ext cx="8107960" cy="552560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317C41CE-7DCD-53F1-71CB-A1BA510062CF}"/>
              </a:ext>
            </a:extLst>
          </p:cNvPr>
          <p:cNvSpPr/>
          <p:nvPr/>
        </p:nvSpPr>
        <p:spPr>
          <a:xfrm>
            <a:off x="149575" y="4410051"/>
            <a:ext cx="8844849" cy="1004835"/>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can provide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even higher performance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benefit 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future processors</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with bigger and slower on-chip caches</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16" name="Graphic 15" descr="Home with solid fill">
            <a:hlinkClick r:id="rId3" action="ppaction://hlinksldjump"/>
            <a:extLst>
              <a:ext uri="{FF2B5EF4-FFF2-40B4-BE49-F238E27FC236}">
                <a16:creationId xmlns:a16="http://schemas.microsoft.com/office/drawing/2014/main" id="{D66B06FA-21A6-5C29-7F62-9D79C4F6D4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329456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animBg="1"/>
      <p:bldP spid="1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5EE16E-E6A8-5C53-C226-827245AFF1E8}"/>
              </a:ext>
            </a:extLst>
          </p:cNvPr>
          <p:cNvSpPr>
            <a:spLocks noGrp="1"/>
          </p:cNvSpPr>
          <p:nvPr>
            <p:ph type="title"/>
          </p:nvPr>
        </p:nvSpPr>
        <p:spPr/>
        <p:txBody>
          <a:bodyPr/>
          <a:lstStyle/>
          <a:p>
            <a:r>
              <a:rPr lang="en-US" sz="3600" dirty="0">
                <a:latin typeface="Corbel" panose="020B0503020204020204" pitchFamily="34" charset="0"/>
              </a:rPr>
              <a:t>Effect of Activation Threshold</a:t>
            </a:r>
          </a:p>
        </p:txBody>
      </p:sp>
      <p:pic>
        <p:nvPicPr>
          <p:cNvPr id="7" name="Content Placeholder 6">
            <a:extLst>
              <a:ext uri="{FF2B5EF4-FFF2-40B4-BE49-F238E27FC236}">
                <a16:creationId xmlns:a16="http://schemas.microsoft.com/office/drawing/2014/main" id="{CFBF5351-E79E-EB0C-4CBC-216EEE67E1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875143"/>
            <a:ext cx="8894763" cy="2950215"/>
          </a:xfrm>
        </p:spPr>
      </p:pic>
      <p:sp>
        <p:nvSpPr>
          <p:cNvPr id="8" name="Rounded Rectangle 7">
            <a:extLst>
              <a:ext uri="{FF2B5EF4-FFF2-40B4-BE49-F238E27FC236}">
                <a16:creationId xmlns:a16="http://schemas.microsoft.com/office/drawing/2014/main" id="{92BB901D-D10A-E7E0-4B80-4268E7B6ECD3}"/>
              </a:ext>
            </a:extLst>
          </p:cNvPr>
          <p:cNvSpPr/>
          <p:nvPr/>
        </p:nvSpPr>
        <p:spPr>
          <a:xfrm>
            <a:off x="149575" y="4158842"/>
            <a:ext cx="8844849" cy="1558669"/>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With </a:t>
            </a:r>
            <a:r>
              <a:rPr kumimoji="0" lang="en-US" sz="2800" b="0"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increase in activation threshold</a:t>
            </a:r>
          </a:p>
          <a:p>
            <a:pPr marL="514350" marR="0" lvl="0" indent="-514350" algn="ctr"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Accuracy increases</a:t>
            </a:r>
          </a:p>
          <a:p>
            <a:pPr marL="514350" marR="0" lvl="0" indent="-514350" algn="ctr" defTabSz="4572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Coverage decreases</a:t>
            </a:r>
            <a:endParaRPr kumimoji="0" lang="en-US" sz="1200" b="0"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pic>
        <p:nvPicPr>
          <p:cNvPr id="9" name="Graphic 8" descr="Home with solid fill">
            <a:hlinkClick r:id="rId3" action="ppaction://hlinksldjump"/>
            <a:extLst>
              <a:ext uri="{FF2B5EF4-FFF2-40B4-BE49-F238E27FC236}">
                <a16:creationId xmlns:a16="http://schemas.microsoft.com/office/drawing/2014/main" id="{799BD5C2-8E46-62DA-475A-4F314907E8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62180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1563B-9C8F-B46F-88D1-A5820B5C9B24}"/>
              </a:ext>
            </a:extLst>
          </p:cNvPr>
          <p:cNvSpPr>
            <a:spLocks noGrp="1"/>
          </p:cNvSpPr>
          <p:nvPr>
            <p:ph type="title"/>
          </p:nvPr>
        </p:nvSpPr>
        <p:spPr/>
        <p:txBody>
          <a:bodyPr/>
          <a:lstStyle/>
          <a:p>
            <a:r>
              <a:rPr lang="en-US" sz="3600" dirty="0">
                <a:latin typeface="Corbel" panose="020B0503020204020204" pitchFamily="34" charset="0"/>
              </a:rPr>
              <a:t>The Key Problem</a:t>
            </a:r>
          </a:p>
        </p:txBody>
      </p:sp>
      <p:sp>
        <p:nvSpPr>
          <p:cNvPr id="4" name="Rounded Rectangle 3">
            <a:extLst>
              <a:ext uri="{FF2B5EF4-FFF2-40B4-BE49-F238E27FC236}">
                <a16:creationId xmlns:a16="http://schemas.microsoft.com/office/drawing/2014/main" id="{FB3B7394-3E39-2FD8-B3C3-6E5B5D27E7B9}"/>
              </a:ext>
            </a:extLst>
          </p:cNvPr>
          <p:cNvSpPr/>
          <p:nvPr/>
        </p:nvSpPr>
        <p:spPr>
          <a:xfrm>
            <a:off x="749431" y="1357459"/>
            <a:ext cx="7645138" cy="697584"/>
          </a:xfrm>
          <a:prstGeom prst="roundRect">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Long-latency </a:t>
            </a:r>
            <a:r>
              <a:rPr kumimoji="0" lang="en-US" sz="44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off-chip</a:t>
            </a:r>
            <a:r>
              <a:rPr kumimoji="0" lang="en-US" sz="36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load requests</a:t>
            </a:r>
          </a:p>
        </p:txBody>
      </p:sp>
      <p:sp>
        <p:nvSpPr>
          <p:cNvPr id="5" name="Rounded Rectangle 4">
            <a:extLst>
              <a:ext uri="{FF2B5EF4-FFF2-40B4-BE49-F238E27FC236}">
                <a16:creationId xmlns:a16="http://schemas.microsoft.com/office/drawing/2014/main" id="{3805F7A8-AC80-E609-C663-99C4103F836B}"/>
              </a:ext>
            </a:extLst>
          </p:cNvPr>
          <p:cNvSpPr/>
          <p:nvPr/>
        </p:nvSpPr>
        <p:spPr>
          <a:xfrm>
            <a:off x="197626" y="2894554"/>
            <a:ext cx="8748746" cy="1908404"/>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Often </a:t>
            </a: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stall</a:t>
            </a:r>
            <a:r>
              <a:rPr kumimoji="0" lang="en-US" sz="3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processor by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blocking instruction retirement</a:t>
            </a:r>
            <a:r>
              <a:rPr kumimoji="0" lang="en-US" sz="3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from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Reorder Buffer (ROB)</a:t>
            </a:r>
          </a:p>
        </p:txBody>
      </p:sp>
      <p:sp>
        <p:nvSpPr>
          <p:cNvPr id="6" name="Rounded Rectangle 5">
            <a:extLst>
              <a:ext uri="{FF2B5EF4-FFF2-40B4-BE49-F238E27FC236}">
                <a16:creationId xmlns:a16="http://schemas.microsoft.com/office/drawing/2014/main" id="{E45E347A-E114-8456-6284-0ACD044CFD3D}"/>
              </a:ext>
            </a:extLst>
          </p:cNvPr>
          <p:cNvSpPr/>
          <p:nvPr/>
        </p:nvSpPr>
        <p:spPr>
          <a:xfrm>
            <a:off x="2402889" y="5745168"/>
            <a:ext cx="4338221" cy="697584"/>
          </a:xfrm>
          <a:prstGeom prst="roundRect">
            <a:avLst/>
          </a:prstGeom>
          <a:solidFill>
            <a:srgbClr val="B40003"/>
          </a:solidFill>
          <a:ln w="28575">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Limit performance</a:t>
            </a:r>
          </a:p>
        </p:txBody>
      </p:sp>
      <p:sp>
        <p:nvSpPr>
          <p:cNvPr id="7" name="Down Arrow 6">
            <a:extLst>
              <a:ext uri="{FF2B5EF4-FFF2-40B4-BE49-F238E27FC236}">
                <a16:creationId xmlns:a16="http://schemas.microsoft.com/office/drawing/2014/main" id="{843AE21D-7D8A-FA92-46CC-FEB333EDF604}"/>
              </a:ext>
            </a:extLst>
          </p:cNvPr>
          <p:cNvSpPr/>
          <p:nvPr/>
        </p:nvSpPr>
        <p:spPr>
          <a:xfrm>
            <a:off x="4091232" y="2210977"/>
            <a:ext cx="961534" cy="6598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Down Arrow 7">
            <a:extLst>
              <a:ext uri="{FF2B5EF4-FFF2-40B4-BE49-F238E27FC236}">
                <a16:creationId xmlns:a16="http://schemas.microsoft.com/office/drawing/2014/main" id="{9E329559-CA06-83A7-8615-1D3411759B8F}"/>
              </a:ext>
            </a:extLst>
          </p:cNvPr>
          <p:cNvSpPr/>
          <p:nvPr/>
        </p:nvSpPr>
        <p:spPr>
          <a:xfrm>
            <a:off x="4091232" y="4943526"/>
            <a:ext cx="961534" cy="6598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4926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594454-FBCB-D609-125A-C3576A19669E}"/>
              </a:ext>
            </a:extLst>
          </p:cNvPr>
          <p:cNvSpPr>
            <a:spLocks noGrp="1"/>
          </p:cNvSpPr>
          <p:nvPr>
            <p:ph type="title"/>
          </p:nvPr>
        </p:nvSpPr>
        <p:spPr/>
        <p:txBody>
          <a:bodyPr/>
          <a:lstStyle/>
          <a:p>
            <a:r>
              <a:rPr lang="en-US" sz="3600" dirty="0">
                <a:latin typeface="Corbel" panose="020B0503020204020204" pitchFamily="34" charset="0"/>
              </a:rPr>
              <a:t>Power Overhead</a:t>
            </a:r>
          </a:p>
        </p:txBody>
      </p:sp>
      <p:pic>
        <p:nvPicPr>
          <p:cNvPr id="7" name="Content Placeholder 6">
            <a:extLst>
              <a:ext uri="{FF2B5EF4-FFF2-40B4-BE49-F238E27FC236}">
                <a16:creationId xmlns:a16="http://schemas.microsoft.com/office/drawing/2014/main" id="{0B26D4B2-C7FD-16E7-929C-20BA9370A0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1842153"/>
            <a:ext cx="8894763" cy="3608669"/>
          </a:xfrm>
        </p:spPr>
      </p:pic>
      <p:pic>
        <p:nvPicPr>
          <p:cNvPr id="8" name="Graphic 7" descr="Home with solid fill">
            <a:hlinkClick r:id="rId3" action="ppaction://hlinksldjump"/>
            <a:extLst>
              <a:ext uri="{FF2B5EF4-FFF2-40B4-BE49-F238E27FC236}">
                <a16:creationId xmlns:a16="http://schemas.microsoft.com/office/drawing/2014/main" id="{F6F0EAB0-885D-900D-4C7C-BDE01C2F81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35736787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E1C74A-C46D-9A65-BC90-8C1C220A0E15}"/>
              </a:ext>
            </a:extLst>
          </p:cNvPr>
          <p:cNvSpPr>
            <a:spLocks noGrp="1"/>
          </p:cNvSpPr>
          <p:nvPr>
            <p:ph type="title"/>
          </p:nvPr>
        </p:nvSpPr>
        <p:spPr/>
        <p:txBody>
          <a:bodyPr/>
          <a:lstStyle/>
          <a:p>
            <a:r>
              <a:rPr lang="en-US" sz="3600" dirty="0">
                <a:latin typeface="Corbel" panose="020B0503020204020204" pitchFamily="34" charset="0"/>
              </a:rPr>
              <a:t>Effect of ROB Size</a:t>
            </a:r>
          </a:p>
        </p:txBody>
      </p:sp>
      <p:pic>
        <p:nvPicPr>
          <p:cNvPr id="7" name="Content Placeholder 6">
            <a:extLst>
              <a:ext uri="{FF2B5EF4-FFF2-40B4-BE49-F238E27FC236}">
                <a16:creationId xmlns:a16="http://schemas.microsoft.com/office/drawing/2014/main" id="{3121F782-70EB-997A-A7A8-345D6F9FC6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1904457"/>
            <a:ext cx="8894763" cy="3484061"/>
          </a:xfrm>
        </p:spPr>
      </p:pic>
      <p:sp>
        <p:nvSpPr>
          <p:cNvPr id="9" name="Arc 8">
            <a:extLst>
              <a:ext uri="{FF2B5EF4-FFF2-40B4-BE49-F238E27FC236}">
                <a16:creationId xmlns:a16="http://schemas.microsoft.com/office/drawing/2014/main" id="{F1DDAC44-BAB9-E436-4079-4B32133BF701}"/>
              </a:ext>
            </a:extLst>
          </p:cNvPr>
          <p:cNvSpPr/>
          <p:nvPr/>
        </p:nvSpPr>
        <p:spPr>
          <a:xfrm rot="17100000">
            <a:off x="1990845" y="2546430"/>
            <a:ext cx="752354" cy="555585"/>
          </a:xfrm>
          <a:prstGeom prst="arc">
            <a:avLst>
              <a:gd name="adj1" fmla="val 13674672"/>
              <a:gd name="adj2" fmla="val 0"/>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64FD4D8-AE9E-E183-6E26-18BF73B64AA7}"/>
              </a:ext>
            </a:extLst>
          </p:cNvPr>
          <p:cNvSpPr txBox="1"/>
          <p:nvPr/>
        </p:nvSpPr>
        <p:spPr>
          <a:xfrm>
            <a:off x="1365812" y="2127355"/>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6.7%</a:t>
            </a:r>
          </a:p>
        </p:txBody>
      </p:sp>
      <p:sp>
        <p:nvSpPr>
          <p:cNvPr id="11" name="Arc 10">
            <a:extLst>
              <a:ext uri="{FF2B5EF4-FFF2-40B4-BE49-F238E27FC236}">
                <a16:creationId xmlns:a16="http://schemas.microsoft.com/office/drawing/2014/main" id="{7D8FDA76-5CEA-7281-10B4-58EE95E5FC3E}"/>
              </a:ext>
            </a:extLst>
          </p:cNvPr>
          <p:cNvSpPr/>
          <p:nvPr/>
        </p:nvSpPr>
        <p:spPr>
          <a:xfrm rot="17100000">
            <a:off x="7823528" y="2813039"/>
            <a:ext cx="752354" cy="542097"/>
          </a:xfrm>
          <a:prstGeom prst="arc">
            <a:avLst>
              <a:gd name="adj1" fmla="val 13674672"/>
              <a:gd name="adj2" fmla="val 143284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7DE3023-5FFD-62EA-A08F-5D2C9ABCE1B3}"/>
              </a:ext>
            </a:extLst>
          </p:cNvPr>
          <p:cNvSpPr txBox="1"/>
          <p:nvPr/>
        </p:nvSpPr>
        <p:spPr>
          <a:xfrm>
            <a:off x="7202937" y="2423688"/>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5.3%</a:t>
            </a:r>
          </a:p>
        </p:txBody>
      </p:sp>
      <p:pic>
        <p:nvPicPr>
          <p:cNvPr id="13" name="Graphic 12" descr="Home with solid fill">
            <a:hlinkClick r:id="rId3" action="ppaction://hlinksldjump"/>
            <a:extLst>
              <a:ext uri="{FF2B5EF4-FFF2-40B4-BE49-F238E27FC236}">
                <a16:creationId xmlns:a16="http://schemas.microsoft.com/office/drawing/2014/main" id="{E0227D5C-326F-8065-E09B-091F57298C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28332979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F6944D-DE45-7F8F-3A27-E155954C3B54}"/>
              </a:ext>
            </a:extLst>
          </p:cNvPr>
          <p:cNvSpPr>
            <a:spLocks noGrp="1"/>
          </p:cNvSpPr>
          <p:nvPr>
            <p:ph type="title"/>
          </p:nvPr>
        </p:nvSpPr>
        <p:spPr/>
        <p:txBody>
          <a:bodyPr/>
          <a:lstStyle/>
          <a:p>
            <a:r>
              <a:rPr lang="en-US" sz="3600" dirty="0">
                <a:latin typeface="Corbel" panose="020B0503020204020204" pitchFamily="34" charset="0"/>
              </a:rPr>
              <a:t>Effect of LLC Size</a:t>
            </a:r>
          </a:p>
        </p:txBody>
      </p:sp>
      <p:pic>
        <p:nvPicPr>
          <p:cNvPr id="7" name="Content Placeholder 6">
            <a:extLst>
              <a:ext uri="{FF2B5EF4-FFF2-40B4-BE49-F238E27FC236}">
                <a16:creationId xmlns:a16="http://schemas.microsoft.com/office/drawing/2014/main" id="{AECCD1AA-165C-CA62-1574-E627323C98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75" y="1922877"/>
            <a:ext cx="8894763" cy="3447220"/>
          </a:xfrm>
        </p:spPr>
      </p:pic>
      <p:sp>
        <p:nvSpPr>
          <p:cNvPr id="10" name="Arc 9">
            <a:extLst>
              <a:ext uri="{FF2B5EF4-FFF2-40B4-BE49-F238E27FC236}">
                <a16:creationId xmlns:a16="http://schemas.microsoft.com/office/drawing/2014/main" id="{ED46EF11-C2CF-1A0D-9C31-D8DE861F492B}"/>
              </a:ext>
            </a:extLst>
          </p:cNvPr>
          <p:cNvSpPr/>
          <p:nvPr/>
        </p:nvSpPr>
        <p:spPr>
          <a:xfrm rot="17100000">
            <a:off x="7956081" y="2975446"/>
            <a:ext cx="528969" cy="314711"/>
          </a:xfrm>
          <a:prstGeom prst="arc">
            <a:avLst>
              <a:gd name="adj1" fmla="val 13674672"/>
              <a:gd name="adj2" fmla="val 3306452"/>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439E4D7-747F-005C-5EB6-F3ACCD4E89D8}"/>
              </a:ext>
            </a:extLst>
          </p:cNvPr>
          <p:cNvSpPr txBox="1"/>
          <p:nvPr/>
        </p:nvSpPr>
        <p:spPr>
          <a:xfrm>
            <a:off x="7266644" y="2554905"/>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1.3%</a:t>
            </a:r>
          </a:p>
        </p:txBody>
      </p:sp>
      <p:sp>
        <p:nvSpPr>
          <p:cNvPr id="12" name="Arc 11">
            <a:extLst>
              <a:ext uri="{FF2B5EF4-FFF2-40B4-BE49-F238E27FC236}">
                <a16:creationId xmlns:a16="http://schemas.microsoft.com/office/drawing/2014/main" id="{3E976896-F0EE-371F-4D37-0BC6CE91B157}"/>
              </a:ext>
            </a:extLst>
          </p:cNvPr>
          <p:cNvSpPr/>
          <p:nvPr/>
        </p:nvSpPr>
        <p:spPr>
          <a:xfrm rot="17100000">
            <a:off x="5990314" y="2716899"/>
            <a:ext cx="528969" cy="314711"/>
          </a:xfrm>
          <a:prstGeom prst="arc">
            <a:avLst>
              <a:gd name="adj1" fmla="val 13674672"/>
              <a:gd name="adj2" fmla="val 3306452"/>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2DB93CC-209B-AAB9-C7DE-1BCFBB4B2F2B}"/>
              </a:ext>
            </a:extLst>
          </p:cNvPr>
          <p:cNvSpPr txBox="1"/>
          <p:nvPr/>
        </p:nvSpPr>
        <p:spPr>
          <a:xfrm>
            <a:off x="5213804" y="2496022"/>
            <a:ext cx="90762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2.5%</a:t>
            </a:r>
          </a:p>
        </p:txBody>
      </p:sp>
      <p:pic>
        <p:nvPicPr>
          <p:cNvPr id="14" name="Graphic 13" descr="Home with solid fill">
            <a:hlinkClick r:id="rId3" action="ppaction://hlinksldjump"/>
            <a:extLst>
              <a:ext uri="{FF2B5EF4-FFF2-40B4-BE49-F238E27FC236}">
                <a16:creationId xmlns:a16="http://schemas.microsoft.com/office/drawing/2014/main" id="{C9A6348E-6D5E-793E-2BC3-FEF21E174E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386280167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35F84-914E-15AE-FC86-AF0FF45DE29B}"/>
              </a:ext>
            </a:extLst>
          </p:cNvPr>
          <p:cNvSpPr>
            <a:spLocks noGrp="1"/>
          </p:cNvSpPr>
          <p:nvPr>
            <p:ph type="title"/>
          </p:nvPr>
        </p:nvSpPr>
        <p:spPr/>
        <p:txBody>
          <a:bodyPr/>
          <a:lstStyle/>
          <a:p>
            <a:r>
              <a:rPr lang="en-US" sz="3200" dirty="0">
                <a:latin typeface="Corbel" panose="020B0503020204020204" pitchFamily="34" charset="0"/>
              </a:rPr>
              <a:t>Accuracy and Coverage with Different Prefetchers</a:t>
            </a:r>
          </a:p>
        </p:txBody>
      </p:sp>
      <p:pic>
        <p:nvPicPr>
          <p:cNvPr id="7" name="Content Placeholder 6">
            <a:extLst>
              <a:ext uri="{FF2B5EF4-FFF2-40B4-BE49-F238E27FC236}">
                <a16:creationId xmlns:a16="http://schemas.microsoft.com/office/drawing/2014/main" id="{D30472CE-A15C-80CC-A155-715C639A4D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930919"/>
            <a:ext cx="8894763" cy="3880130"/>
          </a:xfrm>
        </p:spPr>
      </p:pic>
      <p:sp>
        <p:nvSpPr>
          <p:cNvPr id="8" name="Rounded Rectangle 7">
            <a:extLst>
              <a:ext uri="{FF2B5EF4-FFF2-40B4-BE49-F238E27FC236}">
                <a16:creationId xmlns:a16="http://schemas.microsoft.com/office/drawing/2014/main" id="{C041429D-B8B3-CECC-DF40-E603E4CDE15A}"/>
              </a:ext>
            </a:extLst>
          </p:cNvPr>
          <p:cNvSpPr/>
          <p:nvPr/>
        </p:nvSpPr>
        <p:spPr>
          <a:xfrm>
            <a:off x="149574" y="5003550"/>
            <a:ext cx="8844849" cy="1004835"/>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POPET’s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accuracy and coverage increases significantly</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in absence of a data prefetcher</a:t>
            </a:r>
            <a:endPar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9" name="Graphic 8" descr="Home with solid fill">
            <a:hlinkClick r:id="rId3" action="ppaction://hlinksldjump"/>
            <a:extLst>
              <a:ext uri="{FF2B5EF4-FFF2-40B4-BE49-F238E27FC236}">
                <a16:creationId xmlns:a16="http://schemas.microsoft.com/office/drawing/2014/main" id="{AC0BF466-1DDE-E946-28A2-8FCDEB48CC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70792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A2ECBB-5224-2739-13C0-AF6E949ADFA6}"/>
              </a:ext>
            </a:extLst>
          </p:cNvPr>
          <p:cNvSpPr>
            <a:spLocks noGrp="1"/>
          </p:cNvSpPr>
          <p:nvPr>
            <p:ph type="title"/>
          </p:nvPr>
        </p:nvSpPr>
        <p:spPr/>
        <p:txBody>
          <a:bodyPr/>
          <a:lstStyle/>
          <a:p>
            <a:r>
              <a:rPr lang="en-US" sz="3600" dirty="0">
                <a:latin typeface="Corbel" panose="020B0503020204020204" pitchFamily="34" charset="0"/>
              </a:rPr>
              <a:t>Increase in Main Memory Requests</a:t>
            </a:r>
          </a:p>
        </p:txBody>
      </p:sp>
      <p:pic>
        <p:nvPicPr>
          <p:cNvPr id="7" name="Content Placeholder 6">
            <a:extLst>
              <a:ext uri="{FF2B5EF4-FFF2-40B4-BE49-F238E27FC236}">
                <a16:creationId xmlns:a16="http://schemas.microsoft.com/office/drawing/2014/main" id="{C9894005-60BD-1726-D2DC-21D9A6744B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18" y="1948940"/>
            <a:ext cx="8894763" cy="2960119"/>
          </a:xfrm>
        </p:spPr>
      </p:pic>
      <p:pic>
        <p:nvPicPr>
          <p:cNvPr id="8" name="Graphic 7" descr="Home with solid fill">
            <a:hlinkClick r:id="rId3" action="ppaction://hlinksldjump"/>
            <a:extLst>
              <a:ext uri="{FF2B5EF4-FFF2-40B4-BE49-F238E27FC236}">
                <a16:creationId xmlns:a16="http://schemas.microsoft.com/office/drawing/2014/main" id="{7EB93690-BCB2-6D7D-627F-23DA6F308B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7753" y="6019625"/>
            <a:ext cx="706041" cy="706041"/>
          </a:xfrm>
          <a:prstGeom prst="rect">
            <a:avLst/>
          </a:prstGeom>
        </p:spPr>
      </p:pic>
    </p:spTree>
    <p:extLst>
      <p:ext uri="{BB962C8B-B14F-4D97-AF65-F5344CB8AC3E}">
        <p14:creationId xmlns:p14="http://schemas.microsoft.com/office/powerpoint/2010/main" val="3696704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3C44-B3E1-F64E-A99E-12D6157F8C34}"/>
              </a:ext>
            </a:extLst>
          </p:cNvPr>
          <p:cNvSpPr>
            <a:spLocks noGrp="1"/>
          </p:cNvSpPr>
          <p:nvPr>
            <p:ph type="ctrTitle"/>
          </p:nvPr>
        </p:nvSpPr>
        <p:spPr/>
        <p:txBody>
          <a:bodyPr/>
          <a:lstStyle/>
          <a:p>
            <a:r>
              <a:rPr lang="en-US" dirty="0"/>
              <a:t>SIBYL BACKUP</a:t>
            </a:r>
          </a:p>
        </p:txBody>
      </p:sp>
      <p:sp>
        <p:nvSpPr>
          <p:cNvPr id="3" name="Subtitle 2">
            <a:extLst>
              <a:ext uri="{FF2B5EF4-FFF2-40B4-BE49-F238E27FC236}">
                <a16:creationId xmlns:a16="http://schemas.microsoft.com/office/drawing/2014/main" id="{7C8066C5-0E33-964B-831B-25B073E50102}"/>
              </a:ext>
            </a:extLst>
          </p:cNvPr>
          <p:cNvSpPr>
            <a:spLocks noGrp="1"/>
          </p:cNvSpPr>
          <p:nvPr>
            <p:ph type="subTitle" idx="1"/>
          </p:nvPr>
        </p:nvSpPr>
        <p:spPr/>
        <p:txBody>
          <a:bodyPr/>
          <a:lstStyle/>
          <a:p>
            <a:endParaRPr lang="en-US"/>
          </a:p>
        </p:txBody>
      </p:sp>
      <p:sp>
        <p:nvSpPr>
          <p:cNvPr id="4" name="Slide Number Placeholder 5">
            <a:extLst>
              <a:ext uri="{FF2B5EF4-FFF2-40B4-BE49-F238E27FC236}">
                <a16:creationId xmlns:a16="http://schemas.microsoft.com/office/drawing/2014/main" id="{D00FDCE0-E103-B84D-1288-D01DFB5E921D}"/>
              </a:ext>
            </a:extLst>
          </p:cNvPr>
          <p:cNvSpPr txBox="1">
            <a:spLocks/>
          </p:cNvSpPr>
          <p:nvPr/>
        </p:nvSpPr>
        <p:spPr>
          <a:xfrm>
            <a:off x="7086600" y="647429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8C094C6-6C8C-E95A-E758-869F939B398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2297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47CA3C-DE51-2D7E-D699-98ADFC18A85A}"/>
              </a:ext>
            </a:extLst>
          </p:cNvPr>
          <p:cNvSpPr>
            <a:spLocks noGrp="1"/>
          </p:cNvSpPr>
          <p:nvPr>
            <p:ph type="title"/>
          </p:nvPr>
        </p:nvSpPr>
        <p:spPr/>
        <p:txBody>
          <a:bodyPr/>
          <a:lstStyle/>
          <a:p>
            <a:r>
              <a:rPr lang="en-CH" sz="3600" dirty="0"/>
              <a:t>Performance on Unseen Workloads</a:t>
            </a:r>
          </a:p>
        </p:txBody>
      </p:sp>
      <p:sp>
        <p:nvSpPr>
          <p:cNvPr id="5" name="Content Placeholder 4">
            <a:extLst>
              <a:ext uri="{FF2B5EF4-FFF2-40B4-BE49-F238E27FC236}">
                <a16:creationId xmlns:a16="http://schemas.microsoft.com/office/drawing/2014/main" id="{01EF2A83-87E6-95F4-841A-BC3BDA8B062C}"/>
              </a:ext>
            </a:extLst>
          </p:cNvPr>
          <p:cNvSpPr>
            <a:spLocks noGrp="1"/>
          </p:cNvSpPr>
          <p:nvPr>
            <p:ph idx="1"/>
          </p:nvPr>
        </p:nvSpPr>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r>
              <a:rPr lang="en-GB" sz="3000" dirty="0">
                <a:latin typeface="Calibri" panose="020F0502020204030204" pitchFamily="34" charset="0"/>
                <a:cs typeface="Calibri" panose="020F0502020204030204" pitchFamily="34" charset="0"/>
              </a:rPr>
              <a:t>H&amp;M (H&amp;L) HSS configuration, Sibyl outperforms RNN-HSS and Archivist by 46.1% (54.6%) and 8.5% (44.1%), respectively</a:t>
            </a:r>
            <a:endParaRPr lang="en-CH" sz="30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F1284C5-C28A-5B92-0DF7-86B554B88DAE}"/>
              </a:ext>
            </a:extLst>
          </p:cNvPr>
          <p:cNvPicPr>
            <a:picLocks noChangeAspect="1"/>
          </p:cNvPicPr>
          <p:nvPr/>
        </p:nvPicPr>
        <p:blipFill>
          <a:blip r:embed="rId3"/>
          <a:stretch>
            <a:fillRect/>
          </a:stretch>
        </p:blipFill>
        <p:spPr>
          <a:xfrm>
            <a:off x="3216" y="1415654"/>
            <a:ext cx="9144000" cy="3200782"/>
          </a:xfrm>
          <a:prstGeom prst="rect">
            <a:avLst/>
          </a:prstGeom>
        </p:spPr>
      </p:pic>
      <p:sp>
        <p:nvSpPr>
          <p:cNvPr id="7" name="Slide Number Placeholder 5">
            <a:extLst>
              <a:ext uri="{FF2B5EF4-FFF2-40B4-BE49-F238E27FC236}">
                <a16:creationId xmlns:a16="http://schemas.microsoft.com/office/drawing/2014/main" id="{390A3761-495B-0054-85EC-78D3DE92C682}"/>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43101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C396E64-0610-C39B-125E-D6951FB281DA}"/>
              </a:ext>
            </a:extLst>
          </p:cNvPr>
          <p:cNvPicPr>
            <a:picLocks noChangeAspect="1"/>
          </p:cNvPicPr>
          <p:nvPr/>
        </p:nvPicPr>
        <p:blipFill>
          <a:blip r:embed="rId3"/>
          <a:stretch>
            <a:fillRect/>
          </a:stretch>
        </p:blipFill>
        <p:spPr>
          <a:xfrm>
            <a:off x="0" y="1522041"/>
            <a:ext cx="9144000" cy="3162167"/>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sp>
        <p:nvSpPr>
          <p:cNvPr id="35" name="TextBox 34">
            <a:extLst>
              <a:ext uri="{FF2B5EF4-FFF2-40B4-BE49-F238E27FC236}">
                <a16:creationId xmlns:a16="http://schemas.microsoft.com/office/drawing/2014/main" id="{4C51A4AA-D66D-EAE1-D6AC-649FEB9614EB}"/>
              </a:ext>
            </a:extLst>
          </p:cNvPr>
          <p:cNvSpPr txBox="1"/>
          <p:nvPr/>
        </p:nvSpPr>
        <p:spPr>
          <a:xfrm>
            <a:off x="6936714" y="1440614"/>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sp>
        <p:nvSpPr>
          <p:cNvPr id="41" name="Rectangle 40">
            <a:extLst>
              <a:ext uri="{FF2B5EF4-FFF2-40B4-BE49-F238E27FC236}">
                <a16:creationId xmlns:a16="http://schemas.microsoft.com/office/drawing/2014/main" id="{C7A32471-9F66-57B9-D3BF-0435928FD753}"/>
              </a:ext>
            </a:extLst>
          </p:cNvPr>
          <p:cNvSpPr/>
          <p:nvPr/>
        </p:nvSpPr>
        <p:spPr>
          <a:xfrm>
            <a:off x="7619291" y="1534762"/>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370D355-9088-5D12-4E60-79AE2BDAF946}"/>
              </a:ext>
            </a:extLst>
          </p:cNvPr>
          <p:cNvSpPr txBox="1"/>
          <p:nvPr/>
        </p:nvSpPr>
        <p:spPr>
          <a:xfrm>
            <a:off x="7880759" y="1435336"/>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pic>
        <p:nvPicPr>
          <p:cNvPr id="27" name="Picture 26">
            <a:extLst>
              <a:ext uri="{FF2B5EF4-FFF2-40B4-BE49-F238E27FC236}">
                <a16:creationId xmlns:a16="http://schemas.microsoft.com/office/drawing/2014/main" id="{EFB0CEBE-DF19-1EF8-E178-4744952AD37A}"/>
              </a:ext>
            </a:extLst>
          </p:cNvPr>
          <p:cNvPicPr>
            <a:picLocks noChangeAspect="1"/>
          </p:cNvPicPr>
          <p:nvPr/>
        </p:nvPicPr>
        <p:blipFill rotWithShape="1">
          <a:blip r:embed="rId4"/>
          <a:srcRect l="21357" r="72737"/>
          <a:stretch/>
        </p:blipFill>
        <p:spPr>
          <a:xfrm>
            <a:off x="1952858" y="1521836"/>
            <a:ext cx="540090" cy="3162167"/>
          </a:xfrm>
          <a:prstGeom prst="rect">
            <a:avLst/>
          </a:prstGeom>
        </p:spPr>
      </p:pic>
      <p:pic>
        <p:nvPicPr>
          <p:cNvPr id="28" name="Picture 27">
            <a:extLst>
              <a:ext uri="{FF2B5EF4-FFF2-40B4-BE49-F238E27FC236}">
                <a16:creationId xmlns:a16="http://schemas.microsoft.com/office/drawing/2014/main" id="{B018EA5A-010F-93D0-3AC2-739B4E353246}"/>
              </a:ext>
            </a:extLst>
          </p:cNvPr>
          <p:cNvPicPr>
            <a:picLocks noChangeAspect="1"/>
          </p:cNvPicPr>
          <p:nvPr/>
        </p:nvPicPr>
        <p:blipFill rotWithShape="1">
          <a:blip r:embed="rId4"/>
          <a:srcRect l="33563" r="54463"/>
          <a:stretch/>
        </p:blipFill>
        <p:spPr>
          <a:xfrm>
            <a:off x="3068914" y="1521836"/>
            <a:ext cx="1094965" cy="3162167"/>
          </a:xfrm>
          <a:prstGeom prst="rect">
            <a:avLst/>
          </a:prstGeom>
        </p:spPr>
      </p:pic>
      <p:sp>
        <p:nvSpPr>
          <p:cNvPr id="29" name="Rectangle 28">
            <a:extLst>
              <a:ext uri="{FF2B5EF4-FFF2-40B4-BE49-F238E27FC236}">
                <a16:creationId xmlns:a16="http://schemas.microsoft.com/office/drawing/2014/main" id="{1BDD0717-2943-F92A-3BDF-19D51D1240EF}"/>
              </a:ext>
            </a:extLst>
          </p:cNvPr>
          <p:cNvSpPr/>
          <p:nvPr/>
        </p:nvSpPr>
        <p:spPr>
          <a:xfrm>
            <a:off x="80386" y="4496414"/>
            <a:ext cx="8983227" cy="1202225"/>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Baseline policies </a:t>
            </a:r>
            <a:r>
              <a:rPr kumimoji="0" lang="en-GB" sz="3400" b="1" i="0" u="none" strike="noStrike" kern="1200" cap="none" spc="0" normalizeH="0" baseline="0" noProof="0" dirty="0">
                <a:ln>
                  <a:noFill/>
                </a:ln>
                <a:solidFill>
                  <a:srgbClr val="C00000"/>
                </a:solidFill>
                <a:effectLst/>
                <a:uLnTx/>
                <a:uFillTx/>
                <a:latin typeface="Calibri" panose="020F0502020204030204"/>
                <a:ea typeface="+mn-ea"/>
                <a:cs typeface="+mn-cs"/>
              </a:rPr>
              <a:t>are ineffective </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for many workloads even when compared to Slow-Only</a:t>
            </a:r>
            <a:endParaRPr kumimoji="0" lang="en-US" sz="3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68465C18-85A3-D0B0-7136-1FDDC572BC27}"/>
              </a:ext>
            </a:extLst>
          </p:cNvPr>
          <p:cNvSpPr txBox="1"/>
          <p:nvPr/>
        </p:nvSpPr>
        <p:spPr>
          <a:xfrm>
            <a:off x="5556110" y="1442880"/>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40" name="Rectangle 39">
            <a:extLst>
              <a:ext uri="{FF2B5EF4-FFF2-40B4-BE49-F238E27FC236}">
                <a16:creationId xmlns:a16="http://schemas.microsoft.com/office/drawing/2014/main" id="{F8462F84-D72B-42FE-CB9F-53AD59E9A7D1}"/>
              </a:ext>
            </a:extLst>
          </p:cNvPr>
          <p:cNvSpPr/>
          <p:nvPr/>
        </p:nvSpPr>
        <p:spPr>
          <a:xfrm>
            <a:off x="6723941" y="1534762"/>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DEAF478-32CD-75CD-63D0-43E95AC3A840}"/>
              </a:ext>
            </a:extLst>
          </p:cNvPr>
          <p:cNvSpPr/>
          <p:nvPr/>
        </p:nvSpPr>
        <p:spPr>
          <a:xfrm>
            <a:off x="969695" y="1532702"/>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B503029-3F49-7492-835A-9FDE844C361D}"/>
              </a:ext>
            </a:extLst>
          </p:cNvPr>
          <p:cNvSpPr txBox="1"/>
          <p:nvPr/>
        </p:nvSpPr>
        <p:spPr>
          <a:xfrm>
            <a:off x="1154385" y="1435337"/>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20" name="TextBox 19">
            <a:extLst>
              <a:ext uri="{FF2B5EF4-FFF2-40B4-BE49-F238E27FC236}">
                <a16:creationId xmlns:a16="http://schemas.microsoft.com/office/drawing/2014/main" id="{3C5B3508-E42A-2EEF-3A73-0026003E2B31}"/>
              </a:ext>
            </a:extLst>
          </p:cNvPr>
          <p:cNvSpPr txBox="1"/>
          <p:nvPr/>
        </p:nvSpPr>
        <p:spPr>
          <a:xfrm>
            <a:off x="2444385" y="1435337"/>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32" name="TextBox 31">
            <a:extLst>
              <a:ext uri="{FF2B5EF4-FFF2-40B4-BE49-F238E27FC236}">
                <a16:creationId xmlns:a16="http://schemas.microsoft.com/office/drawing/2014/main" id="{8676EE8A-C001-9B09-F919-0137C38E68AD}"/>
              </a:ext>
            </a:extLst>
          </p:cNvPr>
          <p:cNvSpPr txBox="1"/>
          <p:nvPr/>
        </p:nvSpPr>
        <p:spPr>
          <a:xfrm>
            <a:off x="3364243" y="1441813"/>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33" name="TextBox 32">
            <a:extLst>
              <a:ext uri="{FF2B5EF4-FFF2-40B4-BE49-F238E27FC236}">
                <a16:creationId xmlns:a16="http://schemas.microsoft.com/office/drawing/2014/main" id="{3F7DAF6B-AB1E-EB29-AF9D-5C9058704685}"/>
              </a:ext>
            </a:extLst>
          </p:cNvPr>
          <p:cNvSpPr txBox="1"/>
          <p:nvPr/>
        </p:nvSpPr>
        <p:spPr>
          <a:xfrm>
            <a:off x="4293394" y="1436765"/>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36" name="Rectangle 35">
            <a:extLst>
              <a:ext uri="{FF2B5EF4-FFF2-40B4-BE49-F238E27FC236}">
                <a16:creationId xmlns:a16="http://schemas.microsoft.com/office/drawing/2014/main" id="{9FEA4047-521D-4A84-E1E2-2D03B1681954}"/>
              </a:ext>
            </a:extLst>
          </p:cNvPr>
          <p:cNvSpPr/>
          <p:nvPr/>
        </p:nvSpPr>
        <p:spPr>
          <a:xfrm>
            <a:off x="2237691" y="1529653"/>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DBC1A2E-C01A-971C-B042-7E981477613C}"/>
              </a:ext>
            </a:extLst>
          </p:cNvPr>
          <p:cNvSpPr/>
          <p:nvPr/>
        </p:nvSpPr>
        <p:spPr>
          <a:xfrm>
            <a:off x="3145894" y="1536130"/>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281F1510-E2CD-4503-E077-852DB4A1EB68}"/>
              </a:ext>
            </a:extLst>
          </p:cNvPr>
          <p:cNvSpPr/>
          <p:nvPr/>
        </p:nvSpPr>
        <p:spPr>
          <a:xfrm>
            <a:off x="4111827" y="1536130"/>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33B48937-60C1-C334-0F6C-4ED4C16B6F77}"/>
              </a:ext>
            </a:extLst>
          </p:cNvPr>
          <p:cNvSpPr/>
          <p:nvPr/>
        </p:nvSpPr>
        <p:spPr>
          <a:xfrm>
            <a:off x="5372326" y="1536129"/>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Arrow Connector 30">
            <a:extLst>
              <a:ext uri="{FF2B5EF4-FFF2-40B4-BE49-F238E27FC236}">
                <a16:creationId xmlns:a16="http://schemas.microsoft.com/office/drawing/2014/main" id="{F3E5432A-7AC2-D41F-6DF4-03DA966E7F6F}"/>
              </a:ext>
            </a:extLst>
          </p:cNvPr>
          <p:cNvCxnSpPr>
            <a:cxnSpLocks/>
          </p:cNvCxnSpPr>
          <p:nvPr/>
        </p:nvCxnSpPr>
        <p:spPr>
          <a:xfrm>
            <a:off x="2068355" y="2191833"/>
            <a:ext cx="0" cy="328236"/>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530AD4C-CAC1-94AC-D5D2-0155A23B6CAD}"/>
              </a:ext>
            </a:extLst>
          </p:cNvPr>
          <p:cNvCxnSpPr>
            <a:cxnSpLocks/>
          </p:cNvCxnSpPr>
          <p:nvPr/>
        </p:nvCxnSpPr>
        <p:spPr>
          <a:xfrm>
            <a:off x="3651990" y="2087349"/>
            <a:ext cx="0" cy="328236"/>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A5FBCCF-3E3F-539F-ED8B-CE68329C3EDA}"/>
              </a:ext>
            </a:extLst>
          </p:cNvPr>
          <p:cNvCxnSpPr>
            <a:cxnSpLocks/>
          </p:cNvCxnSpPr>
          <p:nvPr/>
        </p:nvCxnSpPr>
        <p:spPr>
          <a:xfrm>
            <a:off x="3116077" y="2170421"/>
            <a:ext cx="0" cy="328236"/>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75B95C0-F835-B0D1-F88A-7716FFC94C65}"/>
              </a:ext>
            </a:extLst>
          </p:cNvPr>
          <p:cNvSpPr txBox="1"/>
          <p:nvPr/>
        </p:nvSpPr>
        <p:spPr>
          <a:xfrm>
            <a:off x="172747" y="890427"/>
            <a:ext cx="598704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Performance-Oriented HSS Configuration</a:t>
            </a:r>
            <a:endPar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Slide Number Placeholder 5">
            <a:extLst>
              <a:ext uri="{FF2B5EF4-FFF2-40B4-BE49-F238E27FC236}">
                <a16:creationId xmlns:a16="http://schemas.microsoft.com/office/drawing/2014/main" id="{9614C84B-0A31-D317-A3C5-178369C48942}"/>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97354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058115-908C-BD80-E4C3-C699D11ACC1F}"/>
              </a:ext>
            </a:extLst>
          </p:cNvPr>
          <p:cNvPicPr>
            <a:picLocks noChangeAspect="1"/>
          </p:cNvPicPr>
          <p:nvPr/>
        </p:nvPicPr>
        <p:blipFill>
          <a:blip r:embed="rId3"/>
          <a:stretch>
            <a:fillRect/>
          </a:stretch>
        </p:blipFill>
        <p:spPr>
          <a:xfrm>
            <a:off x="0" y="1274697"/>
            <a:ext cx="8935200" cy="3167805"/>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600" dirty="0"/>
              <a:t>Performance on Mixed Workloads</a:t>
            </a:r>
          </a:p>
        </p:txBody>
      </p:sp>
      <p:sp>
        <p:nvSpPr>
          <p:cNvPr id="21" name="Rectangle 20">
            <a:extLst>
              <a:ext uri="{FF2B5EF4-FFF2-40B4-BE49-F238E27FC236}">
                <a16:creationId xmlns:a16="http://schemas.microsoft.com/office/drawing/2014/main" id="{79BE6226-B1A1-CFBE-8572-0E75F5C74A16}"/>
              </a:ext>
            </a:extLst>
          </p:cNvPr>
          <p:cNvSpPr/>
          <p:nvPr/>
        </p:nvSpPr>
        <p:spPr>
          <a:xfrm>
            <a:off x="207695" y="1187397"/>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4DE6354-23F4-BC63-D197-EB1F1FDC2A0F}"/>
              </a:ext>
            </a:extLst>
          </p:cNvPr>
          <p:cNvSpPr txBox="1"/>
          <p:nvPr/>
        </p:nvSpPr>
        <p:spPr>
          <a:xfrm>
            <a:off x="392385" y="1090032"/>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23" name="TextBox 22">
            <a:extLst>
              <a:ext uri="{FF2B5EF4-FFF2-40B4-BE49-F238E27FC236}">
                <a16:creationId xmlns:a16="http://schemas.microsoft.com/office/drawing/2014/main" id="{0D0D8DC1-76DC-569C-924E-62A055FAFBE0}"/>
              </a:ext>
            </a:extLst>
          </p:cNvPr>
          <p:cNvSpPr txBox="1"/>
          <p:nvPr/>
        </p:nvSpPr>
        <p:spPr>
          <a:xfrm>
            <a:off x="1682385" y="1090032"/>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24" name="TextBox 23">
            <a:extLst>
              <a:ext uri="{FF2B5EF4-FFF2-40B4-BE49-F238E27FC236}">
                <a16:creationId xmlns:a16="http://schemas.microsoft.com/office/drawing/2014/main" id="{3B847153-CAF9-64FA-9D18-01E2FEDDF811}"/>
              </a:ext>
            </a:extLst>
          </p:cNvPr>
          <p:cNvSpPr txBox="1"/>
          <p:nvPr/>
        </p:nvSpPr>
        <p:spPr>
          <a:xfrm>
            <a:off x="2602243" y="1096508"/>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25" name="TextBox 24">
            <a:extLst>
              <a:ext uri="{FF2B5EF4-FFF2-40B4-BE49-F238E27FC236}">
                <a16:creationId xmlns:a16="http://schemas.microsoft.com/office/drawing/2014/main" id="{483732E1-3EB0-E324-7959-E214D4128566}"/>
              </a:ext>
            </a:extLst>
          </p:cNvPr>
          <p:cNvSpPr txBox="1"/>
          <p:nvPr/>
        </p:nvSpPr>
        <p:spPr>
          <a:xfrm>
            <a:off x="3531394" y="1091460"/>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26" name="TextBox 25">
            <a:extLst>
              <a:ext uri="{FF2B5EF4-FFF2-40B4-BE49-F238E27FC236}">
                <a16:creationId xmlns:a16="http://schemas.microsoft.com/office/drawing/2014/main" id="{202EF8E9-5D39-50EB-26CA-5F60579AD4C8}"/>
              </a:ext>
            </a:extLst>
          </p:cNvPr>
          <p:cNvSpPr txBox="1"/>
          <p:nvPr/>
        </p:nvSpPr>
        <p:spPr>
          <a:xfrm>
            <a:off x="4794110" y="109757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27" name="TextBox 26">
            <a:extLst>
              <a:ext uri="{FF2B5EF4-FFF2-40B4-BE49-F238E27FC236}">
                <a16:creationId xmlns:a16="http://schemas.microsoft.com/office/drawing/2014/main" id="{E1C70D13-81E7-8958-6423-05125A6FFFFB}"/>
              </a:ext>
            </a:extLst>
          </p:cNvPr>
          <p:cNvSpPr txBox="1"/>
          <p:nvPr/>
        </p:nvSpPr>
        <p:spPr>
          <a:xfrm>
            <a:off x="6098514" y="1095309"/>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Def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954A3617-D719-C08A-6712-FD0F125F188E}"/>
              </a:ext>
            </a:extLst>
          </p:cNvPr>
          <p:cNvSpPr/>
          <p:nvPr/>
        </p:nvSpPr>
        <p:spPr>
          <a:xfrm>
            <a:off x="1475691" y="1184348"/>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9317929-7651-8039-88F4-77440E3E5D88}"/>
              </a:ext>
            </a:extLst>
          </p:cNvPr>
          <p:cNvSpPr/>
          <p:nvPr/>
        </p:nvSpPr>
        <p:spPr>
          <a:xfrm>
            <a:off x="2383894" y="1190825"/>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D29871B-BCA1-681E-26D0-54F0F7C3AAB2}"/>
              </a:ext>
            </a:extLst>
          </p:cNvPr>
          <p:cNvSpPr/>
          <p:nvPr/>
        </p:nvSpPr>
        <p:spPr>
          <a:xfrm>
            <a:off x="3349827" y="1190825"/>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5E208E0-6ED8-60B9-D5F4-19C5507339F0}"/>
              </a:ext>
            </a:extLst>
          </p:cNvPr>
          <p:cNvSpPr/>
          <p:nvPr/>
        </p:nvSpPr>
        <p:spPr>
          <a:xfrm>
            <a:off x="4610326" y="1190824"/>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7FE1F68-B055-3D32-9095-DD7DA47E5FED}"/>
              </a:ext>
            </a:extLst>
          </p:cNvPr>
          <p:cNvSpPr/>
          <p:nvPr/>
        </p:nvSpPr>
        <p:spPr>
          <a:xfrm>
            <a:off x="5885741" y="1189457"/>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D008117-76A2-865D-A94D-BA20D9C888D3}"/>
              </a:ext>
            </a:extLst>
          </p:cNvPr>
          <p:cNvSpPr/>
          <p:nvPr/>
        </p:nvSpPr>
        <p:spPr>
          <a:xfrm>
            <a:off x="6971591" y="1189457"/>
            <a:ext cx="217587" cy="180699"/>
          </a:xfrm>
          <a:prstGeom prst="rect">
            <a:avLst/>
          </a:prstGeom>
          <a:solidFill>
            <a:srgbClr val="9739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8D22F718-06AC-F6E2-7653-C1B330A42B09}"/>
              </a:ext>
            </a:extLst>
          </p:cNvPr>
          <p:cNvSpPr txBox="1"/>
          <p:nvPr/>
        </p:nvSpPr>
        <p:spPr>
          <a:xfrm>
            <a:off x="7233059" y="109003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Opt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B9459B2-57FF-ABF3-4511-74AB382C5109}"/>
              </a:ext>
            </a:extLst>
          </p:cNvPr>
          <p:cNvSpPr/>
          <p:nvPr/>
        </p:nvSpPr>
        <p:spPr>
          <a:xfrm>
            <a:off x="8091538" y="1189457"/>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C626CBEF-E9A1-7F2A-59C5-D6E500AB7A25}"/>
              </a:ext>
            </a:extLst>
          </p:cNvPr>
          <p:cNvSpPr txBox="1"/>
          <p:nvPr/>
        </p:nvSpPr>
        <p:spPr>
          <a:xfrm>
            <a:off x="8353006" y="109003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37" name="Rectangle 36">
            <a:extLst>
              <a:ext uri="{FF2B5EF4-FFF2-40B4-BE49-F238E27FC236}">
                <a16:creationId xmlns:a16="http://schemas.microsoft.com/office/drawing/2014/main" id="{7FB58C10-F93B-E4E4-9AF1-DD7185C78A01}"/>
              </a:ext>
            </a:extLst>
          </p:cNvPr>
          <p:cNvSpPr/>
          <p:nvPr/>
        </p:nvSpPr>
        <p:spPr>
          <a:xfrm>
            <a:off x="2072626" y="1691917"/>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31B6B95-9AD1-2935-3CE8-08BE4D440D9E}"/>
              </a:ext>
            </a:extLst>
          </p:cNvPr>
          <p:cNvSpPr/>
          <p:nvPr/>
        </p:nvSpPr>
        <p:spPr>
          <a:xfrm>
            <a:off x="6371070" y="1686455"/>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CDE7D1E-0CD8-5C34-DC4B-EDBC5F1C4ABF}"/>
              </a:ext>
            </a:extLst>
          </p:cNvPr>
          <p:cNvSpPr txBox="1"/>
          <p:nvPr/>
        </p:nvSpPr>
        <p:spPr>
          <a:xfrm>
            <a:off x="1867845" y="1516164"/>
            <a:ext cx="211474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Performance-Oriented</a:t>
            </a:r>
            <a:endPar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9E621ED9-96C2-C316-0E4A-C28958137DF4}"/>
              </a:ext>
            </a:extLst>
          </p:cNvPr>
          <p:cNvSpPr txBox="1"/>
          <p:nvPr/>
        </p:nvSpPr>
        <p:spPr>
          <a:xfrm>
            <a:off x="6919683" y="1489935"/>
            <a:ext cx="211474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Cost-Oriented</a:t>
            </a:r>
            <a:endPar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ounded Rectangle 42">
            <a:extLst>
              <a:ext uri="{FF2B5EF4-FFF2-40B4-BE49-F238E27FC236}">
                <a16:creationId xmlns:a16="http://schemas.microsoft.com/office/drawing/2014/main" id="{638796F3-169F-C6E8-3252-40BDB162D802}"/>
              </a:ext>
            </a:extLst>
          </p:cNvPr>
          <p:cNvSpPr/>
          <p:nvPr/>
        </p:nvSpPr>
        <p:spPr>
          <a:xfrm>
            <a:off x="5833302" y="1093003"/>
            <a:ext cx="2173984" cy="363388"/>
          </a:xfrm>
          <a:prstGeom prst="roundRect">
            <a:avLst>
              <a:gd name="adj" fmla="val 2536"/>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41" name="Slide Number Placeholder 5">
            <a:extLst>
              <a:ext uri="{FF2B5EF4-FFF2-40B4-BE49-F238E27FC236}">
                <a16:creationId xmlns:a16="http://schemas.microsoft.com/office/drawing/2014/main" id="{E23DD9CF-6284-CBBE-6F1E-6DE39049558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18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P spid="24" grpId="0"/>
      <p:bldP spid="25" grpId="0"/>
      <p:bldP spid="26" grpId="0"/>
      <p:bldP spid="27" grpId="0"/>
      <p:bldP spid="28" grpId="0" animBg="1"/>
      <p:bldP spid="29" grpId="0" animBg="1"/>
      <p:bldP spid="30" grpId="0" animBg="1"/>
      <p:bldP spid="31" grpId="0" animBg="1"/>
      <p:bldP spid="32" grpId="0" animBg="1"/>
      <p:bldP spid="33" grpId="0" animBg="1"/>
      <p:bldP spid="34" grpId="0"/>
      <p:bldP spid="35" grpId="0" animBg="1"/>
      <p:bldP spid="36" grpId="0"/>
      <p:bldP spid="40" grpId="0"/>
      <p:bldP spid="42" grpId="0"/>
      <p:bldP spid="4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ar chart, histogram&#10;&#10;Description automatically generated">
            <a:extLst>
              <a:ext uri="{FF2B5EF4-FFF2-40B4-BE49-F238E27FC236}">
                <a16:creationId xmlns:a16="http://schemas.microsoft.com/office/drawing/2014/main" id="{97A5A294-2D51-6185-4163-55684E444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 y="1271234"/>
            <a:ext cx="8935200" cy="3176300"/>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600" dirty="0"/>
              <a:t>Performance on Mixed Workloads</a:t>
            </a:r>
          </a:p>
        </p:txBody>
      </p:sp>
      <p:sp>
        <p:nvSpPr>
          <p:cNvPr id="21" name="Rectangle 20">
            <a:extLst>
              <a:ext uri="{FF2B5EF4-FFF2-40B4-BE49-F238E27FC236}">
                <a16:creationId xmlns:a16="http://schemas.microsoft.com/office/drawing/2014/main" id="{79BE6226-B1A1-CFBE-8572-0E75F5C74A16}"/>
              </a:ext>
            </a:extLst>
          </p:cNvPr>
          <p:cNvSpPr/>
          <p:nvPr/>
        </p:nvSpPr>
        <p:spPr>
          <a:xfrm>
            <a:off x="207695" y="1187397"/>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4DE6354-23F4-BC63-D197-EB1F1FDC2A0F}"/>
              </a:ext>
            </a:extLst>
          </p:cNvPr>
          <p:cNvSpPr txBox="1"/>
          <p:nvPr/>
        </p:nvSpPr>
        <p:spPr>
          <a:xfrm>
            <a:off x="392385" y="1090032"/>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23" name="TextBox 22">
            <a:extLst>
              <a:ext uri="{FF2B5EF4-FFF2-40B4-BE49-F238E27FC236}">
                <a16:creationId xmlns:a16="http://schemas.microsoft.com/office/drawing/2014/main" id="{0D0D8DC1-76DC-569C-924E-62A055FAFBE0}"/>
              </a:ext>
            </a:extLst>
          </p:cNvPr>
          <p:cNvSpPr txBox="1"/>
          <p:nvPr/>
        </p:nvSpPr>
        <p:spPr>
          <a:xfrm>
            <a:off x="1682385" y="1090032"/>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24" name="TextBox 23">
            <a:extLst>
              <a:ext uri="{FF2B5EF4-FFF2-40B4-BE49-F238E27FC236}">
                <a16:creationId xmlns:a16="http://schemas.microsoft.com/office/drawing/2014/main" id="{3B847153-CAF9-64FA-9D18-01E2FEDDF811}"/>
              </a:ext>
            </a:extLst>
          </p:cNvPr>
          <p:cNvSpPr txBox="1"/>
          <p:nvPr/>
        </p:nvSpPr>
        <p:spPr>
          <a:xfrm>
            <a:off x="2602243" y="1096508"/>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25" name="TextBox 24">
            <a:extLst>
              <a:ext uri="{FF2B5EF4-FFF2-40B4-BE49-F238E27FC236}">
                <a16:creationId xmlns:a16="http://schemas.microsoft.com/office/drawing/2014/main" id="{483732E1-3EB0-E324-7959-E214D4128566}"/>
              </a:ext>
            </a:extLst>
          </p:cNvPr>
          <p:cNvSpPr txBox="1"/>
          <p:nvPr/>
        </p:nvSpPr>
        <p:spPr>
          <a:xfrm>
            <a:off x="3531394" y="1091460"/>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26" name="TextBox 25">
            <a:extLst>
              <a:ext uri="{FF2B5EF4-FFF2-40B4-BE49-F238E27FC236}">
                <a16:creationId xmlns:a16="http://schemas.microsoft.com/office/drawing/2014/main" id="{202EF8E9-5D39-50EB-26CA-5F60579AD4C8}"/>
              </a:ext>
            </a:extLst>
          </p:cNvPr>
          <p:cNvSpPr txBox="1"/>
          <p:nvPr/>
        </p:nvSpPr>
        <p:spPr>
          <a:xfrm>
            <a:off x="4794110" y="109757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27" name="TextBox 26">
            <a:extLst>
              <a:ext uri="{FF2B5EF4-FFF2-40B4-BE49-F238E27FC236}">
                <a16:creationId xmlns:a16="http://schemas.microsoft.com/office/drawing/2014/main" id="{E1C70D13-81E7-8958-6423-05125A6FFFFB}"/>
              </a:ext>
            </a:extLst>
          </p:cNvPr>
          <p:cNvSpPr txBox="1"/>
          <p:nvPr/>
        </p:nvSpPr>
        <p:spPr>
          <a:xfrm>
            <a:off x="6098514" y="1095309"/>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Def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954A3617-D719-C08A-6712-FD0F125F188E}"/>
              </a:ext>
            </a:extLst>
          </p:cNvPr>
          <p:cNvSpPr/>
          <p:nvPr/>
        </p:nvSpPr>
        <p:spPr>
          <a:xfrm>
            <a:off x="1475691" y="1184348"/>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9317929-7651-8039-88F4-77440E3E5D88}"/>
              </a:ext>
            </a:extLst>
          </p:cNvPr>
          <p:cNvSpPr/>
          <p:nvPr/>
        </p:nvSpPr>
        <p:spPr>
          <a:xfrm>
            <a:off x="2383894" y="1190825"/>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D29871B-BCA1-681E-26D0-54F0F7C3AAB2}"/>
              </a:ext>
            </a:extLst>
          </p:cNvPr>
          <p:cNvSpPr/>
          <p:nvPr/>
        </p:nvSpPr>
        <p:spPr>
          <a:xfrm>
            <a:off x="3349827" y="1190825"/>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5E208E0-6ED8-60B9-D5F4-19C5507339F0}"/>
              </a:ext>
            </a:extLst>
          </p:cNvPr>
          <p:cNvSpPr/>
          <p:nvPr/>
        </p:nvSpPr>
        <p:spPr>
          <a:xfrm>
            <a:off x="4610326" y="1190824"/>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7FE1F68-B055-3D32-9095-DD7DA47E5FED}"/>
              </a:ext>
            </a:extLst>
          </p:cNvPr>
          <p:cNvSpPr/>
          <p:nvPr/>
        </p:nvSpPr>
        <p:spPr>
          <a:xfrm>
            <a:off x="5885741" y="1189457"/>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D008117-76A2-865D-A94D-BA20D9C888D3}"/>
              </a:ext>
            </a:extLst>
          </p:cNvPr>
          <p:cNvSpPr/>
          <p:nvPr/>
        </p:nvSpPr>
        <p:spPr>
          <a:xfrm>
            <a:off x="6971591" y="1189457"/>
            <a:ext cx="217587" cy="180699"/>
          </a:xfrm>
          <a:prstGeom prst="rect">
            <a:avLst/>
          </a:prstGeom>
          <a:solidFill>
            <a:srgbClr val="9739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8D22F718-06AC-F6E2-7653-C1B330A42B09}"/>
              </a:ext>
            </a:extLst>
          </p:cNvPr>
          <p:cNvSpPr txBox="1"/>
          <p:nvPr/>
        </p:nvSpPr>
        <p:spPr>
          <a:xfrm>
            <a:off x="7233059" y="109003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Opt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B9459B2-57FF-ABF3-4511-74AB382C5109}"/>
              </a:ext>
            </a:extLst>
          </p:cNvPr>
          <p:cNvSpPr/>
          <p:nvPr/>
        </p:nvSpPr>
        <p:spPr>
          <a:xfrm>
            <a:off x="8091538" y="1189457"/>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C626CBEF-E9A1-7F2A-59C5-D6E500AB7A25}"/>
              </a:ext>
            </a:extLst>
          </p:cNvPr>
          <p:cNvSpPr txBox="1"/>
          <p:nvPr/>
        </p:nvSpPr>
        <p:spPr>
          <a:xfrm>
            <a:off x="8353006" y="109003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41" name="Rectangle 40">
            <a:extLst>
              <a:ext uri="{FF2B5EF4-FFF2-40B4-BE49-F238E27FC236}">
                <a16:creationId xmlns:a16="http://schemas.microsoft.com/office/drawing/2014/main" id="{9C6823BE-FCFC-ABA7-5B59-673EFBBACF57}"/>
              </a:ext>
            </a:extLst>
          </p:cNvPr>
          <p:cNvSpPr/>
          <p:nvPr/>
        </p:nvSpPr>
        <p:spPr>
          <a:xfrm>
            <a:off x="2072626" y="1691917"/>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17FE9AC-0953-8519-10C1-2676D62FDC06}"/>
              </a:ext>
            </a:extLst>
          </p:cNvPr>
          <p:cNvSpPr/>
          <p:nvPr/>
        </p:nvSpPr>
        <p:spPr>
          <a:xfrm>
            <a:off x="6371070" y="1686455"/>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448C8AEF-C517-D971-FC9C-C0F6CE0EEE17}"/>
              </a:ext>
            </a:extLst>
          </p:cNvPr>
          <p:cNvSpPr txBox="1"/>
          <p:nvPr/>
        </p:nvSpPr>
        <p:spPr>
          <a:xfrm>
            <a:off x="1867845" y="1516164"/>
            <a:ext cx="211474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Performance-Oriented</a:t>
            </a:r>
            <a:endPar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DC6159B-9CAA-9F17-B007-B8C45F04CCD5}"/>
              </a:ext>
            </a:extLst>
          </p:cNvPr>
          <p:cNvSpPr txBox="1"/>
          <p:nvPr/>
        </p:nvSpPr>
        <p:spPr>
          <a:xfrm>
            <a:off x="6919683" y="1489935"/>
            <a:ext cx="211474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Cost-Oriented</a:t>
            </a:r>
            <a:endPar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C0B5478-F119-6E43-8632-BC3353B80095}"/>
              </a:ext>
            </a:extLst>
          </p:cNvPr>
          <p:cNvSpPr/>
          <p:nvPr/>
        </p:nvSpPr>
        <p:spPr>
          <a:xfrm>
            <a:off x="80386" y="4250725"/>
            <a:ext cx="8983227" cy="1045066"/>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GB" sz="3400" b="0" i="0" u="none" strike="noStrike" kern="1200" cap="none" spc="0" normalizeH="0" baseline="-25000" noProof="0" dirty="0" err="1">
                <a:ln>
                  <a:noFill/>
                </a:ln>
                <a:solidFill>
                  <a:prstClr val="black"/>
                </a:solidFill>
                <a:effectLst/>
                <a:uLnTx/>
                <a:uFillTx/>
                <a:latin typeface="Calibri" panose="020F0502020204030204"/>
                <a:ea typeface="+mn-ea"/>
                <a:cs typeface="+mn-cs"/>
              </a:rPr>
              <a:t>Def</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400" b="1" i="0" u="none" strike="noStrike" kern="1200" cap="none" spc="0" normalizeH="0" baseline="0" noProof="0" dirty="0">
                <a:ln>
                  <a:noFill/>
                </a:ln>
                <a:solidFill>
                  <a:srgbClr val="70AD47"/>
                </a:solidFill>
                <a:effectLst/>
                <a:uLnTx/>
                <a:uFillTx/>
                <a:latin typeface="Calibri" panose="020F0502020204030204"/>
                <a:ea typeface="+mn-ea"/>
                <a:cs typeface="+mn-cs"/>
              </a:rPr>
              <a:t>outperforms</a:t>
            </a:r>
            <a:r>
              <a:rPr kumimoji="0" lang="en-GB" sz="3400" b="0"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baseline data placement techniques by up to </a:t>
            </a:r>
            <a:r>
              <a:rPr kumimoji="0" lang="en-GB" sz="3400" b="1" i="0" u="none" strike="noStrike" kern="1200" cap="none" spc="0" normalizeH="0" baseline="0" noProof="0" dirty="0">
                <a:ln>
                  <a:noFill/>
                </a:ln>
                <a:solidFill>
                  <a:srgbClr val="70AD47"/>
                </a:solidFill>
                <a:effectLst/>
                <a:uLnTx/>
                <a:uFillTx/>
                <a:latin typeface="Calibri" panose="020F0502020204030204"/>
                <a:ea typeface="+mn-ea"/>
                <a:cs typeface="+mn-cs"/>
              </a:rPr>
              <a:t>27.9%</a:t>
            </a:r>
            <a:endParaRPr kumimoji="0" lang="en-US" sz="34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endParaRPr>
          </a:p>
        </p:txBody>
      </p:sp>
      <p:sp>
        <p:nvSpPr>
          <p:cNvPr id="47" name="Rectangle 46">
            <a:extLst>
              <a:ext uri="{FF2B5EF4-FFF2-40B4-BE49-F238E27FC236}">
                <a16:creationId xmlns:a16="http://schemas.microsoft.com/office/drawing/2014/main" id="{B68EDEE6-64C6-370B-56A6-AE2EA2A8CC56}"/>
              </a:ext>
            </a:extLst>
          </p:cNvPr>
          <p:cNvSpPr/>
          <p:nvPr/>
        </p:nvSpPr>
        <p:spPr>
          <a:xfrm>
            <a:off x="0" y="1008463"/>
            <a:ext cx="5791221"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9412BB9B-C24C-D542-73A1-696C60DDC800}"/>
              </a:ext>
            </a:extLst>
          </p:cNvPr>
          <p:cNvSpPr/>
          <p:nvPr/>
        </p:nvSpPr>
        <p:spPr>
          <a:xfrm>
            <a:off x="6899846" y="1079587"/>
            <a:ext cx="1151556"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Slide Number Placeholder 5">
            <a:extLst>
              <a:ext uri="{FF2B5EF4-FFF2-40B4-BE49-F238E27FC236}">
                <a16:creationId xmlns:a16="http://schemas.microsoft.com/office/drawing/2014/main" id="{23BA99A2-2044-ECE7-F0D0-2186AB83731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23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D81F77-EE38-4E81-C587-AF60D0EFF0CC}"/>
              </a:ext>
            </a:extLst>
          </p:cNvPr>
          <p:cNvSpPr>
            <a:spLocks noGrp="1"/>
          </p:cNvSpPr>
          <p:nvPr>
            <p:ph type="title"/>
          </p:nvPr>
        </p:nvSpPr>
        <p:spPr/>
        <p:txBody>
          <a:bodyPr/>
          <a:lstStyle/>
          <a:p>
            <a:r>
              <a:rPr lang="en-US" sz="3600" dirty="0">
                <a:latin typeface="Corbel" panose="020B0503020204020204" pitchFamily="34" charset="0"/>
              </a:rPr>
              <a:t>Traditional Solutions</a:t>
            </a:r>
          </a:p>
        </p:txBody>
      </p:sp>
      <p:pic>
        <p:nvPicPr>
          <p:cNvPr id="6" name="Picture 5">
            <a:extLst>
              <a:ext uri="{FF2B5EF4-FFF2-40B4-BE49-F238E27FC236}">
                <a16:creationId xmlns:a16="http://schemas.microsoft.com/office/drawing/2014/main" id="{833B4D92-C83E-4431-9D37-DD3D6613B230}"/>
              </a:ext>
            </a:extLst>
          </p:cNvPr>
          <p:cNvPicPr>
            <a:picLocks noChangeAspect="1"/>
          </p:cNvPicPr>
          <p:nvPr/>
        </p:nvPicPr>
        <p:blipFill>
          <a:blip r:embed="rId4"/>
          <a:stretch>
            <a:fillRect/>
          </a:stretch>
        </p:blipFill>
        <p:spPr>
          <a:xfrm>
            <a:off x="3425713" y="936688"/>
            <a:ext cx="2292574" cy="2292574"/>
          </a:xfrm>
          <a:prstGeom prst="rect">
            <a:avLst/>
          </a:prstGeom>
        </p:spPr>
      </p:pic>
      <p:sp>
        <p:nvSpPr>
          <p:cNvPr id="7" name="TextBox 6">
            <a:extLst>
              <a:ext uri="{FF2B5EF4-FFF2-40B4-BE49-F238E27FC236}">
                <a16:creationId xmlns:a16="http://schemas.microsoft.com/office/drawing/2014/main" id="{4415EDE1-08FA-EF09-488F-93E78BB36C45}"/>
              </a:ext>
            </a:extLst>
          </p:cNvPr>
          <p:cNvSpPr txBox="1"/>
          <p:nvPr/>
        </p:nvSpPr>
        <p:spPr>
          <a:xfrm>
            <a:off x="554019" y="4020087"/>
            <a:ext cx="8035962" cy="806648"/>
          </a:xfrm>
          <a:prstGeom prst="roundRect">
            <a:avLst>
              <a:gd name="adj" fmla="val 9377"/>
            </a:avLst>
          </a:prstGeom>
          <a:solidFill>
            <a:schemeClr val="accent1"/>
          </a:solid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Employ sophisticated </a:t>
            </a:r>
            <a:r>
              <a:rPr kumimoji="0" lang="en-US" sz="44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prefetchers</a:t>
            </a:r>
            <a:endPar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sp>
        <p:nvSpPr>
          <p:cNvPr id="8" name="TextBox 7">
            <a:extLst>
              <a:ext uri="{FF2B5EF4-FFF2-40B4-BE49-F238E27FC236}">
                <a16:creationId xmlns:a16="http://schemas.microsoft.com/office/drawing/2014/main" id="{A6A9B357-24CF-3AAC-451B-18D86C2109A3}"/>
              </a:ext>
            </a:extLst>
          </p:cNvPr>
          <p:cNvSpPr txBox="1"/>
          <p:nvPr/>
        </p:nvSpPr>
        <p:spPr>
          <a:xfrm>
            <a:off x="478715" y="3407748"/>
            <a:ext cx="59167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1</a:t>
            </a:r>
            <a:endParaRPr kumimoji="0" lang="en-US" sz="54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
        <p:nvSpPr>
          <p:cNvPr id="9" name="TextBox 8">
            <a:extLst>
              <a:ext uri="{FF2B5EF4-FFF2-40B4-BE49-F238E27FC236}">
                <a16:creationId xmlns:a16="http://schemas.microsoft.com/office/drawing/2014/main" id="{DC06F13E-0484-E6D0-0802-71015C30F8BF}"/>
              </a:ext>
            </a:extLst>
          </p:cNvPr>
          <p:cNvSpPr txBox="1"/>
          <p:nvPr/>
        </p:nvSpPr>
        <p:spPr>
          <a:xfrm>
            <a:off x="554019" y="5439074"/>
            <a:ext cx="8035962" cy="742117"/>
          </a:xfrm>
          <a:prstGeom prst="roundRect">
            <a:avLst>
              <a:gd name="adj" fmla="val 9377"/>
            </a:avLst>
          </a:prstGeom>
          <a:solidFill>
            <a:schemeClr val="accent1"/>
          </a:solid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Increase size</a:t>
            </a:r>
            <a:r>
              <a:rPr kumimoji="0" lang="en-US" sz="4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of on-chip caches</a:t>
            </a:r>
            <a:endPar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sp>
        <p:nvSpPr>
          <p:cNvPr id="10" name="TextBox 9">
            <a:extLst>
              <a:ext uri="{FF2B5EF4-FFF2-40B4-BE49-F238E27FC236}">
                <a16:creationId xmlns:a16="http://schemas.microsoft.com/office/drawing/2014/main" id="{3D5D2FF5-2AFE-CB5C-9CE0-363BE15F19E8}"/>
              </a:ext>
            </a:extLst>
          </p:cNvPr>
          <p:cNvSpPr txBox="1"/>
          <p:nvPr/>
        </p:nvSpPr>
        <p:spPr>
          <a:xfrm>
            <a:off x="484093" y="4931242"/>
            <a:ext cx="59167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2</a:t>
            </a:r>
            <a:endParaRPr kumimoji="0" lang="en-US" sz="54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Tree>
    <p:custDataLst>
      <p:tags r:id="rId1"/>
    </p:custDataLst>
    <p:extLst>
      <p:ext uri="{BB962C8B-B14F-4D97-AF65-F5344CB8AC3E}">
        <p14:creationId xmlns:p14="http://schemas.microsoft.com/office/powerpoint/2010/main" val="253850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3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3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 histogram&#10;&#10;Description automatically generated">
            <a:extLst>
              <a:ext uri="{FF2B5EF4-FFF2-40B4-BE49-F238E27FC236}">
                <a16:creationId xmlns:a16="http://schemas.microsoft.com/office/drawing/2014/main" id="{D73CC9FC-4DEB-E22B-8451-D142E5E0E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1275357"/>
            <a:ext cx="8935200" cy="3176300"/>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600" dirty="0"/>
              <a:t>Performance on Mixed Workloads</a:t>
            </a:r>
          </a:p>
        </p:txBody>
      </p:sp>
      <p:sp>
        <p:nvSpPr>
          <p:cNvPr id="21" name="Rectangle 20">
            <a:extLst>
              <a:ext uri="{FF2B5EF4-FFF2-40B4-BE49-F238E27FC236}">
                <a16:creationId xmlns:a16="http://schemas.microsoft.com/office/drawing/2014/main" id="{79BE6226-B1A1-CFBE-8572-0E75F5C74A16}"/>
              </a:ext>
            </a:extLst>
          </p:cNvPr>
          <p:cNvSpPr/>
          <p:nvPr/>
        </p:nvSpPr>
        <p:spPr>
          <a:xfrm>
            <a:off x="207695" y="1187397"/>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4DE6354-23F4-BC63-D197-EB1F1FDC2A0F}"/>
              </a:ext>
            </a:extLst>
          </p:cNvPr>
          <p:cNvSpPr txBox="1"/>
          <p:nvPr/>
        </p:nvSpPr>
        <p:spPr>
          <a:xfrm>
            <a:off x="392385" y="1090032"/>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23" name="TextBox 22">
            <a:extLst>
              <a:ext uri="{FF2B5EF4-FFF2-40B4-BE49-F238E27FC236}">
                <a16:creationId xmlns:a16="http://schemas.microsoft.com/office/drawing/2014/main" id="{0D0D8DC1-76DC-569C-924E-62A055FAFBE0}"/>
              </a:ext>
            </a:extLst>
          </p:cNvPr>
          <p:cNvSpPr txBox="1"/>
          <p:nvPr/>
        </p:nvSpPr>
        <p:spPr>
          <a:xfrm>
            <a:off x="1682385" y="1090032"/>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24" name="TextBox 23">
            <a:extLst>
              <a:ext uri="{FF2B5EF4-FFF2-40B4-BE49-F238E27FC236}">
                <a16:creationId xmlns:a16="http://schemas.microsoft.com/office/drawing/2014/main" id="{3B847153-CAF9-64FA-9D18-01E2FEDDF811}"/>
              </a:ext>
            </a:extLst>
          </p:cNvPr>
          <p:cNvSpPr txBox="1"/>
          <p:nvPr/>
        </p:nvSpPr>
        <p:spPr>
          <a:xfrm>
            <a:off x="2602243" y="1096508"/>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25" name="TextBox 24">
            <a:extLst>
              <a:ext uri="{FF2B5EF4-FFF2-40B4-BE49-F238E27FC236}">
                <a16:creationId xmlns:a16="http://schemas.microsoft.com/office/drawing/2014/main" id="{483732E1-3EB0-E324-7959-E214D4128566}"/>
              </a:ext>
            </a:extLst>
          </p:cNvPr>
          <p:cNvSpPr txBox="1"/>
          <p:nvPr/>
        </p:nvSpPr>
        <p:spPr>
          <a:xfrm>
            <a:off x="3531394" y="1091460"/>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26" name="TextBox 25">
            <a:extLst>
              <a:ext uri="{FF2B5EF4-FFF2-40B4-BE49-F238E27FC236}">
                <a16:creationId xmlns:a16="http://schemas.microsoft.com/office/drawing/2014/main" id="{202EF8E9-5D39-50EB-26CA-5F60579AD4C8}"/>
              </a:ext>
            </a:extLst>
          </p:cNvPr>
          <p:cNvSpPr txBox="1"/>
          <p:nvPr/>
        </p:nvSpPr>
        <p:spPr>
          <a:xfrm>
            <a:off x="4794110" y="109757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27" name="TextBox 26">
            <a:extLst>
              <a:ext uri="{FF2B5EF4-FFF2-40B4-BE49-F238E27FC236}">
                <a16:creationId xmlns:a16="http://schemas.microsoft.com/office/drawing/2014/main" id="{E1C70D13-81E7-8958-6423-05125A6FFFFB}"/>
              </a:ext>
            </a:extLst>
          </p:cNvPr>
          <p:cNvSpPr txBox="1"/>
          <p:nvPr/>
        </p:nvSpPr>
        <p:spPr>
          <a:xfrm>
            <a:off x="6098514" y="1095309"/>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Def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954A3617-D719-C08A-6712-FD0F125F188E}"/>
              </a:ext>
            </a:extLst>
          </p:cNvPr>
          <p:cNvSpPr/>
          <p:nvPr/>
        </p:nvSpPr>
        <p:spPr>
          <a:xfrm>
            <a:off x="1475691" y="1184348"/>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9317929-7651-8039-88F4-77440E3E5D88}"/>
              </a:ext>
            </a:extLst>
          </p:cNvPr>
          <p:cNvSpPr/>
          <p:nvPr/>
        </p:nvSpPr>
        <p:spPr>
          <a:xfrm>
            <a:off x="2383894" y="1190825"/>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D29871B-BCA1-681E-26D0-54F0F7C3AAB2}"/>
              </a:ext>
            </a:extLst>
          </p:cNvPr>
          <p:cNvSpPr/>
          <p:nvPr/>
        </p:nvSpPr>
        <p:spPr>
          <a:xfrm>
            <a:off x="3349827" y="1190825"/>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25E208E0-6ED8-60B9-D5F4-19C5507339F0}"/>
              </a:ext>
            </a:extLst>
          </p:cNvPr>
          <p:cNvSpPr/>
          <p:nvPr/>
        </p:nvSpPr>
        <p:spPr>
          <a:xfrm>
            <a:off x="4610326" y="1190824"/>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7FE1F68-B055-3D32-9095-DD7DA47E5FED}"/>
              </a:ext>
            </a:extLst>
          </p:cNvPr>
          <p:cNvSpPr/>
          <p:nvPr/>
        </p:nvSpPr>
        <p:spPr>
          <a:xfrm>
            <a:off x="5885741" y="1189457"/>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D008117-76A2-865D-A94D-BA20D9C888D3}"/>
              </a:ext>
            </a:extLst>
          </p:cNvPr>
          <p:cNvSpPr/>
          <p:nvPr/>
        </p:nvSpPr>
        <p:spPr>
          <a:xfrm>
            <a:off x="6971591" y="1189457"/>
            <a:ext cx="217587" cy="180699"/>
          </a:xfrm>
          <a:prstGeom prst="rect">
            <a:avLst/>
          </a:prstGeom>
          <a:solidFill>
            <a:srgbClr val="9739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8D22F718-06AC-F6E2-7653-C1B330A42B09}"/>
              </a:ext>
            </a:extLst>
          </p:cNvPr>
          <p:cNvSpPr txBox="1"/>
          <p:nvPr/>
        </p:nvSpPr>
        <p:spPr>
          <a:xfrm>
            <a:off x="7233059" y="109003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Opt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B9459B2-57FF-ABF3-4511-74AB382C5109}"/>
              </a:ext>
            </a:extLst>
          </p:cNvPr>
          <p:cNvSpPr/>
          <p:nvPr/>
        </p:nvSpPr>
        <p:spPr>
          <a:xfrm>
            <a:off x="8091538" y="1189457"/>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C626CBEF-E9A1-7F2A-59C5-D6E500AB7A25}"/>
              </a:ext>
            </a:extLst>
          </p:cNvPr>
          <p:cNvSpPr txBox="1"/>
          <p:nvPr/>
        </p:nvSpPr>
        <p:spPr>
          <a:xfrm>
            <a:off x="8353006" y="109003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41" name="Rectangle 40">
            <a:extLst>
              <a:ext uri="{FF2B5EF4-FFF2-40B4-BE49-F238E27FC236}">
                <a16:creationId xmlns:a16="http://schemas.microsoft.com/office/drawing/2014/main" id="{9C6823BE-FCFC-ABA7-5B59-673EFBBACF57}"/>
              </a:ext>
            </a:extLst>
          </p:cNvPr>
          <p:cNvSpPr/>
          <p:nvPr/>
        </p:nvSpPr>
        <p:spPr>
          <a:xfrm>
            <a:off x="2072626" y="1691917"/>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17FE9AC-0953-8519-10C1-2676D62FDC06}"/>
              </a:ext>
            </a:extLst>
          </p:cNvPr>
          <p:cNvSpPr/>
          <p:nvPr/>
        </p:nvSpPr>
        <p:spPr>
          <a:xfrm>
            <a:off x="6371070" y="1686455"/>
            <a:ext cx="1636216" cy="2640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448C8AEF-C517-D971-FC9C-C0F6CE0EEE17}"/>
              </a:ext>
            </a:extLst>
          </p:cNvPr>
          <p:cNvSpPr txBox="1"/>
          <p:nvPr/>
        </p:nvSpPr>
        <p:spPr>
          <a:xfrm>
            <a:off x="1867845" y="1516164"/>
            <a:ext cx="211474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Performance-Oriented</a:t>
            </a:r>
            <a:endPar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DC6159B-9CAA-9F17-B007-B8C45F04CCD5}"/>
              </a:ext>
            </a:extLst>
          </p:cNvPr>
          <p:cNvSpPr txBox="1"/>
          <p:nvPr/>
        </p:nvSpPr>
        <p:spPr>
          <a:xfrm>
            <a:off x="6919683" y="1489935"/>
            <a:ext cx="2114741"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Cost-Oriented</a:t>
            </a:r>
            <a:endPar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C0B5478-F119-6E43-8632-BC3353B80095}"/>
              </a:ext>
            </a:extLst>
          </p:cNvPr>
          <p:cNvSpPr/>
          <p:nvPr/>
        </p:nvSpPr>
        <p:spPr>
          <a:xfrm>
            <a:off x="80386" y="4250725"/>
            <a:ext cx="8983227" cy="1045066"/>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GB" sz="3400" b="0" i="0" u="none" strike="noStrike" kern="1200" cap="none" spc="0" normalizeH="0" baseline="-25000" noProof="0" dirty="0" err="1">
                <a:ln>
                  <a:noFill/>
                </a:ln>
                <a:solidFill>
                  <a:prstClr val="black"/>
                </a:solidFill>
                <a:effectLst/>
                <a:uLnTx/>
                <a:uFillTx/>
                <a:latin typeface="Calibri" panose="020F0502020204030204"/>
                <a:ea typeface="+mn-ea"/>
                <a:cs typeface="+mn-cs"/>
              </a:rPr>
              <a:t>Def</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400" b="1" i="0" u="none" strike="noStrike" kern="1200" cap="none" spc="0" normalizeH="0" baseline="0" noProof="0" dirty="0">
                <a:ln>
                  <a:noFill/>
                </a:ln>
                <a:solidFill>
                  <a:srgbClr val="70AD47"/>
                </a:solidFill>
                <a:effectLst/>
                <a:uLnTx/>
                <a:uFillTx/>
                <a:latin typeface="Calibri" panose="020F0502020204030204"/>
                <a:ea typeface="+mn-ea"/>
                <a:cs typeface="+mn-cs"/>
              </a:rPr>
              <a:t>outperforms</a:t>
            </a:r>
            <a:r>
              <a:rPr kumimoji="0" lang="en-GB" sz="3400" b="0"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baseline data placement techniques by up to </a:t>
            </a:r>
            <a:r>
              <a:rPr kumimoji="0" lang="en-GB" sz="3400" b="1" i="0" u="none" strike="noStrike" kern="1200" cap="none" spc="0" normalizeH="0" baseline="0" noProof="0" dirty="0">
                <a:ln>
                  <a:noFill/>
                </a:ln>
                <a:solidFill>
                  <a:srgbClr val="70AD47"/>
                </a:solidFill>
                <a:effectLst/>
                <a:uLnTx/>
                <a:uFillTx/>
                <a:latin typeface="Calibri" panose="020F0502020204030204"/>
                <a:ea typeface="+mn-ea"/>
                <a:cs typeface="+mn-cs"/>
              </a:rPr>
              <a:t>27.9%</a:t>
            </a:r>
            <a:endParaRPr kumimoji="0" lang="en-US" sz="3400" b="1"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endParaRPr>
          </a:p>
        </p:txBody>
      </p:sp>
      <p:sp>
        <p:nvSpPr>
          <p:cNvPr id="47" name="Rectangle 46">
            <a:extLst>
              <a:ext uri="{FF2B5EF4-FFF2-40B4-BE49-F238E27FC236}">
                <a16:creationId xmlns:a16="http://schemas.microsoft.com/office/drawing/2014/main" id="{B68EDEE6-64C6-370B-56A6-AE2EA2A8CC56}"/>
              </a:ext>
            </a:extLst>
          </p:cNvPr>
          <p:cNvSpPr/>
          <p:nvPr/>
        </p:nvSpPr>
        <p:spPr>
          <a:xfrm>
            <a:off x="0" y="1008463"/>
            <a:ext cx="5791221"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D0E62A6-E398-49FF-4041-60627B8CEBC6}"/>
              </a:ext>
            </a:extLst>
          </p:cNvPr>
          <p:cNvSpPr/>
          <p:nvPr/>
        </p:nvSpPr>
        <p:spPr>
          <a:xfrm>
            <a:off x="80385" y="5428924"/>
            <a:ext cx="8983227" cy="1160740"/>
          </a:xfrm>
          <a:prstGeom prst="rect">
            <a:avLst/>
          </a:prstGeom>
          <a:solidFill>
            <a:schemeClr val="accent3">
              <a:lumMod val="20000"/>
              <a:lumOff val="80000"/>
            </a:schemeClr>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GB" sz="3400" b="0" i="0" u="none" strike="noStrike" kern="1200" cap="none" spc="0" normalizeH="0" baseline="-25000" noProof="0" dirty="0" err="1">
                <a:ln>
                  <a:noFill/>
                </a:ln>
                <a:solidFill>
                  <a:prstClr val="black"/>
                </a:solidFill>
                <a:effectLst/>
                <a:uLnTx/>
                <a:uFillTx/>
                <a:latin typeface="Calibri" panose="020F0502020204030204"/>
                <a:ea typeface="+mn-ea"/>
                <a:cs typeface="+mn-cs"/>
              </a:rPr>
              <a:t>Opt</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400" b="1" i="0" u="none" strike="noStrike" kern="1200" cap="none" spc="0" normalizeH="0" baseline="0" noProof="0" dirty="0">
                <a:ln>
                  <a:noFill/>
                </a:ln>
                <a:solidFill>
                  <a:srgbClr val="70AD47"/>
                </a:solidFill>
                <a:effectLst/>
                <a:uLnTx/>
                <a:uFillTx/>
                <a:latin typeface="Calibri" panose="020F0502020204030204"/>
                <a:ea typeface="+mn-ea"/>
                <a:cs typeface="+mn-cs"/>
              </a:rPr>
              <a:t>provides 7.2% higher average performance </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than </a:t>
            </a:r>
            <a:r>
              <a:rPr kumimoji="0" lang="en-GB" sz="34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GB" sz="3400" b="0" i="0" u="none" strike="noStrike" kern="1200" cap="none" spc="0" normalizeH="0" baseline="-25000" noProof="0" dirty="0" err="1">
                <a:ln>
                  <a:noFill/>
                </a:ln>
                <a:solidFill>
                  <a:prstClr val="black"/>
                </a:solidFill>
                <a:effectLst/>
                <a:uLnTx/>
                <a:uFillTx/>
                <a:latin typeface="Calibri" panose="020F0502020204030204"/>
                <a:ea typeface="+mn-ea"/>
                <a:cs typeface="+mn-cs"/>
              </a:rPr>
              <a:t>Def</a:t>
            </a:r>
            <a:endParaRPr kumimoji="0" lang="en-US" sz="34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Slide Number Placeholder 5">
            <a:extLst>
              <a:ext uri="{FF2B5EF4-FFF2-40B4-BE49-F238E27FC236}">
                <a16:creationId xmlns:a16="http://schemas.microsoft.com/office/drawing/2014/main" id="{4CC35001-FD80-9ABD-96E2-D4A8EDBFBC5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16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7"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A34F15-E86A-857B-F99D-C7B59D1B832F}"/>
              </a:ext>
            </a:extLst>
          </p:cNvPr>
          <p:cNvSpPr>
            <a:spLocks noGrp="1"/>
          </p:cNvSpPr>
          <p:nvPr>
            <p:ph type="title"/>
          </p:nvPr>
        </p:nvSpPr>
        <p:spPr/>
        <p:txBody>
          <a:bodyPr/>
          <a:lstStyle/>
          <a:p>
            <a:r>
              <a:rPr lang="en-CH" sz="3200" dirty="0"/>
              <a:t>Performance With Different Features</a:t>
            </a:r>
          </a:p>
        </p:txBody>
      </p:sp>
      <p:sp>
        <p:nvSpPr>
          <p:cNvPr id="5" name="Content Placeholder 4">
            <a:extLst>
              <a:ext uri="{FF2B5EF4-FFF2-40B4-BE49-F238E27FC236}">
                <a16:creationId xmlns:a16="http://schemas.microsoft.com/office/drawing/2014/main" id="{771AC165-16A7-B7EB-0FB3-1767ADCE6E10}"/>
              </a:ext>
            </a:extLst>
          </p:cNvPr>
          <p:cNvSpPr>
            <a:spLocks noGrp="1"/>
          </p:cNvSpPr>
          <p:nvPr>
            <p:ph idx="1"/>
          </p:nvPr>
        </p:nvSpPr>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r>
              <a:rPr lang="en-GB" sz="3000" dirty="0">
                <a:latin typeface="Calibri" panose="020F0502020204030204" pitchFamily="34" charset="0"/>
                <a:cs typeface="Calibri" panose="020F0502020204030204" pitchFamily="34" charset="0"/>
              </a:rPr>
              <a:t>Sibyl autonomously decides which features are important to maximize the performance of the running workload</a:t>
            </a:r>
            <a:endParaRPr lang="en-CH" sz="3000" dirty="0">
              <a:latin typeface="Calibri" panose="020F0502020204030204" pitchFamily="34" charset="0"/>
              <a:cs typeface="Calibri" panose="020F0502020204030204" pitchFamily="34" charset="0"/>
            </a:endParaRPr>
          </a:p>
          <a:p>
            <a:endParaRPr lang="en-CH" dirty="0"/>
          </a:p>
        </p:txBody>
      </p:sp>
      <p:pic>
        <p:nvPicPr>
          <p:cNvPr id="6" name="Picture 5">
            <a:extLst>
              <a:ext uri="{FF2B5EF4-FFF2-40B4-BE49-F238E27FC236}">
                <a16:creationId xmlns:a16="http://schemas.microsoft.com/office/drawing/2014/main" id="{455A93FC-8BAF-172B-D6EE-148D253F7CF4}"/>
              </a:ext>
            </a:extLst>
          </p:cNvPr>
          <p:cNvPicPr>
            <a:picLocks noChangeAspect="1"/>
          </p:cNvPicPr>
          <p:nvPr/>
        </p:nvPicPr>
        <p:blipFill rotWithShape="1">
          <a:blip r:embed="rId3"/>
          <a:srcRect b="3799"/>
          <a:stretch/>
        </p:blipFill>
        <p:spPr>
          <a:xfrm>
            <a:off x="0" y="2239892"/>
            <a:ext cx="9144000" cy="2287864"/>
          </a:xfrm>
          <a:prstGeom prst="rect">
            <a:avLst/>
          </a:prstGeom>
        </p:spPr>
      </p:pic>
      <p:sp>
        <p:nvSpPr>
          <p:cNvPr id="7" name="Slide Number Placeholder 5">
            <a:extLst>
              <a:ext uri="{FF2B5EF4-FFF2-40B4-BE49-F238E27FC236}">
                <a16:creationId xmlns:a16="http://schemas.microsoft.com/office/drawing/2014/main" id="{D3EA68C2-FBBA-D2CE-61ED-E4B3FB16CEFA}"/>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41648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19D35-31EC-A742-89E9-CCCC5A11921D}"/>
              </a:ext>
            </a:extLst>
          </p:cNvPr>
          <p:cNvSpPr>
            <a:spLocks noGrp="1"/>
          </p:cNvSpPr>
          <p:nvPr>
            <p:ph type="title"/>
          </p:nvPr>
        </p:nvSpPr>
        <p:spPr/>
        <p:txBody>
          <a:bodyPr/>
          <a:lstStyle/>
          <a:p>
            <a:r>
              <a:rPr lang="en-CH" sz="3600" dirty="0"/>
              <a:t>Sensitivity to Fast Storage Capacity</a:t>
            </a:r>
          </a:p>
        </p:txBody>
      </p:sp>
      <p:sp>
        <p:nvSpPr>
          <p:cNvPr id="3" name="Content Placeholder 2">
            <a:extLst>
              <a:ext uri="{FF2B5EF4-FFF2-40B4-BE49-F238E27FC236}">
                <a16:creationId xmlns:a16="http://schemas.microsoft.com/office/drawing/2014/main" id="{356D9D9A-5718-19CC-7B50-428E5D04506E}"/>
              </a:ext>
            </a:extLst>
          </p:cNvPr>
          <p:cNvSpPr>
            <a:spLocks noGrp="1"/>
          </p:cNvSpPr>
          <p:nvPr>
            <p:ph idx="1"/>
          </p:nvPr>
        </p:nvSpPr>
        <p:spPr/>
        <p:txBody>
          <a:bodyPr/>
          <a:lstStyle/>
          <a:p>
            <a:endParaRPr lang="en-CH"/>
          </a:p>
        </p:txBody>
      </p:sp>
      <p:pic>
        <p:nvPicPr>
          <p:cNvPr id="4" name="Picture 3">
            <a:extLst>
              <a:ext uri="{FF2B5EF4-FFF2-40B4-BE49-F238E27FC236}">
                <a16:creationId xmlns:a16="http://schemas.microsoft.com/office/drawing/2014/main" id="{1D6388B2-9F0D-DB10-CA35-BCCEC805A8C0}"/>
              </a:ext>
            </a:extLst>
          </p:cNvPr>
          <p:cNvPicPr>
            <a:picLocks noChangeAspect="1"/>
          </p:cNvPicPr>
          <p:nvPr/>
        </p:nvPicPr>
        <p:blipFill>
          <a:blip r:embed="rId2"/>
          <a:stretch>
            <a:fillRect/>
          </a:stretch>
        </p:blipFill>
        <p:spPr>
          <a:xfrm>
            <a:off x="0" y="1079819"/>
            <a:ext cx="9144000" cy="4698362"/>
          </a:xfrm>
          <a:prstGeom prst="rect">
            <a:avLst/>
          </a:prstGeom>
        </p:spPr>
      </p:pic>
      <p:sp>
        <p:nvSpPr>
          <p:cNvPr id="5" name="Slide Number Placeholder 5">
            <a:extLst>
              <a:ext uri="{FF2B5EF4-FFF2-40B4-BE49-F238E27FC236}">
                <a16:creationId xmlns:a16="http://schemas.microsoft.com/office/drawing/2014/main" id="{7670E230-2A0B-BCA2-685E-2F7D6C5FA034}"/>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1755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4D60DA-913B-7317-4203-5AFFDA64A0DA}"/>
              </a:ext>
            </a:extLst>
          </p:cNvPr>
          <p:cNvSpPr>
            <a:spLocks noGrp="1"/>
          </p:cNvSpPr>
          <p:nvPr>
            <p:ph type="title"/>
          </p:nvPr>
        </p:nvSpPr>
        <p:spPr/>
        <p:txBody>
          <a:bodyPr/>
          <a:lstStyle/>
          <a:p>
            <a:r>
              <a:rPr lang="en-CH" dirty="0"/>
              <a:t>Explainability Analysis</a:t>
            </a:r>
          </a:p>
        </p:txBody>
      </p:sp>
      <p:sp>
        <p:nvSpPr>
          <p:cNvPr id="6" name="Content Placeholder 5">
            <a:extLst>
              <a:ext uri="{FF2B5EF4-FFF2-40B4-BE49-F238E27FC236}">
                <a16:creationId xmlns:a16="http://schemas.microsoft.com/office/drawing/2014/main" id="{9F2C1B24-6683-5294-50B9-0E928674B492}"/>
              </a:ext>
            </a:extLst>
          </p:cNvPr>
          <p:cNvSpPr>
            <a:spLocks noGrp="1"/>
          </p:cNvSpPr>
          <p:nvPr>
            <p:ph idx="1"/>
          </p:nvPr>
        </p:nvSpPr>
        <p:spPr/>
        <p:txBody>
          <a:bodyPr/>
          <a:lstStyle/>
          <a:p>
            <a:endParaRPr lang="en-CH"/>
          </a:p>
        </p:txBody>
      </p:sp>
      <p:pic>
        <p:nvPicPr>
          <p:cNvPr id="4" name="Picture 3">
            <a:extLst>
              <a:ext uri="{FF2B5EF4-FFF2-40B4-BE49-F238E27FC236}">
                <a16:creationId xmlns:a16="http://schemas.microsoft.com/office/drawing/2014/main" id="{1477CAD6-3D1F-E8DC-EAD3-54FC46612E5B}"/>
              </a:ext>
            </a:extLst>
          </p:cNvPr>
          <p:cNvPicPr>
            <a:picLocks noChangeAspect="1"/>
          </p:cNvPicPr>
          <p:nvPr/>
        </p:nvPicPr>
        <p:blipFill>
          <a:blip r:embed="rId2"/>
          <a:stretch>
            <a:fillRect/>
          </a:stretch>
        </p:blipFill>
        <p:spPr>
          <a:xfrm>
            <a:off x="0" y="1989471"/>
            <a:ext cx="9144000" cy="2879058"/>
          </a:xfrm>
          <a:prstGeom prst="rect">
            <a:avLst/>
          </a:prstGeom>
        </p:spPr>
      </p:pic>
      <p:sp>
        <p:nvSpPr>
          <p:cNvPr id="7" name="Slide Number Placeholder 5">
            <a:extLst>
              <a:ext uri="{FF2B5EF4-FFF2-40B4-BE49-F238E27FC236}">
                <a16:creationId xmlns:a16="http://schemas.microsoft.com/office/drawing/2014/main" id="{2B5637A9-CC85-FE60-69CF-504D3288EA74}"/>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647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7326A4-679F-9841-A145-63EF811EE9E1}"/>
              </a:ext>
            </a:extLst>
          </p:cNvPr>
          <p:cNvSpPr>
            <a:spLocks noGrp="1"/>
          </p:cNvSpPr>
          <p:nvPr>
            <p:ph type="title"/>
          </p:nvPr>
        </p:nvSpPr>
        <p:spPr/>
        <p:txBody>
          <a:bodyPr/>
          <a:lstStyle/>
          <a:p>
            <a:r>
              <a:rPr lang="en-US" dirty="0"/>
              <a:t>Training and Inference Network</a:t>
            </a:r>
          </a:p>
        </p:txBody>
      </p:sp>
      <p:sp>
        <p:nvSpPr>
          <p:cNvPr id="5" name="Content Placeholder 4">
            <a:extLst>
              <a:ext uri="{FF2B5EF4-FFF2-40B4-BE49-F238E27FC236}">
                <a16:creationId xmlns:a16="http://schemas.microsoft.com/office/drawing/2014/main" id="{463F66CE-890C-0142-86C0-48D6A261B351}"/>
              </a:ext>
            </a:extLst>
          </p:cNvPr>
          <p:cNvSpPr>
            <a:spLocks noGrp="1"/>
          </p:cNvSpPr>
          <p:nvPr>
            <p:ph idx="1"/>
          </p:nvPr>
        </p:nvSpPr>
        <p:spPr>
          <a:xfrm>
            <a:off x="169011" y="936172"/>
            <a:ext cx="4245334" cy="5921828"/>
          </a:xfrm>
        </p:spPr>
        <p:txBody>
          <a:bodyPr>
            <a:normAutofit/>
          </a:bodyPr>
          <a:lstStyle/>
          <a:p>
            <a:r>
              <a:rPr lang="en-US" sz="3000" dirty="0">
                <a:latin typeface="Calibri" panose="020F0502020204030204" pitchFamily="34" charset="0"/>
                <a:cs typeface="Calibri" panose="020F0502020204030204" pitchFamily="34" charset="0"/>
              </a:rPr>
              <a:t>Training and inference network </a:t>
            </a:r>
            <a:r>
              <a:rPr lang="en-US" sz="3000" b="1" dirty="0">
                <a:solidFill>
                  <a:srgbClr val="000CFF"/>
                </a:solidFill>
                <a:latin typeface="Calibri" panose="020F0502020204030204" pitchFamily="34" charset="0"/>
                <a:cs typeface="Calibri" panose="020F0502020204030204" pitchFamily="34" charset="0"/>
              </a:rPr>
              <a:t>allow parallel execution </a:t>
            </a:r>
          </a:p>
          <a:p>
            <a:endParaRPr lang="en-US" sz="3000" b="1" dirty="0">
              <a:solidFill>
                <a:schemeClr val="accent1"/>
              </a:solidFill>
              <a:latin typeface="Calibri" panose="020F0502020204030204" pitchFamily="34" charset="0"/>
              <a:cs typeface="Calibri" panose="020F0502020204030204" pitchFamily="34" charset="0"/>
            </a:endParaRPr>
          </a:p>
          <a:p>
            <a:endParaRPr lang="en-US" sz="3000" b="1" dirty="0">
              <a:solidFill>
                <a:schemeClr val="accent1"/>
              </a:solidFill>
              <a:latin typeface="Calibri" panose="020F0502020204030204" pitchFamily="34" charset="0"/>
              <a:cs typeface="Calibri" panose="020F0502020204030204" pitchFamily="34" charset="0"/>
            </a:endParaRPr>
          </a:p>
          <a:p>
            <a:r>
              <a:rPr lang="en-US" sz="3000" b="1" dirty="0">
                <a:solidFill>
                  <a:srgbClr val="702FA1"/>
                </a:solidFill>
                <a:latin typeface="Calibri" panose="020F0502020204030204" pitchFamily="34" charset="0"/>
                <a:cs typeface="Calibri" panose="020F0502020204030204" pitchFamily="34" charset="0"/>
              </a:rPr>
              <a:t>Observation vector as the input </a:t>
            </a:r>
          </a:p>
          <a:p>
            <a:endParaRPr lang="en-US" sz="3000" b="1" dirty="0">
              <a:solidFill>
                <a:schemeClr val="accent6">
                  <a:lumMod val="75000"/>
                </a:schemeClr>
              </a:solidFill>
              <a:latin typeface="Calibri" panose="020F0502020204030204" pitchFamily="34" charset="0"/>
              <a:cs typeface="Calibri" panose="020F0502020204030204" pitchFamily="34" charset="0"/>
            </a:endParaRPr>
          </a:p>
          <a:p>
            <a:endParaRPr lang="en-US" sz="3000" b="1" dirty="0">
              <a:solidFill>
                <a:schemeClr val="accent6">
                  <a:lumMod val="75000"/>
                </a:schemeClr>
              </a:solidFill>
              <a:latin typeface="Calibri" panose="020F0502020204030204" pitchFamily="34" charset="0"/>
              <a:cs typeface="Calibri" panose="020F0502020204030204" pitchFamily="34" charset="0"/>
            </a:endParaRPr>
          </a:p>
          <a:p>
            <a:r>
              <a:rPr lang="en-US" sz="3000" b="1" dirty="0">
                <a:solidFill>
                  <a:schemeClr val="accent2">
                    <a:lumMod val="75000"/>
                  </a:schemeClr>
                </a:solidFill>
                <a:latin typeface="Calibri" panose="020F0502020204030204" pitchFamily="34" charset="0"/>
                <a:cs typeface="Calibri" panose="020F0502020204030204" pitchFamily="34" charset="0"/>
              </a:rPr>
              <a:t>Produces probability distribution of Q-values</a:t>
            </a:r>
            <a:endParaRPr lang="en-US" sz="2600" b="1" dirty="0">
              <a:solidFill>
                <a:schemeClr val="accent2">
                  <a:lumMod val="75000"/>
                </a:schemeClr>
              </a:solidFill>
              <a:latin typeface="Calibri" panose="020F0502020204030204" pitchFamily="34" charset="0"/>
              <a:cs typeface="Calibri" panose="020F0502020204030204" pitchFamily="34" charset="0"/>
            </a:endParaRPr>
          </a:p>
          <a:p>
            <a:endParaRPr lang="en-US" sz="3000" b="1" dirty="0">
              <a:solidFill>
                <a:srgbClr val="000CFF"/>
              </a:solidFill>
              <a:latin typeface="Calibri" panose="020F0502020204030204" pitchFamily="34" charset="0"/>
              <a:cs typeface="Calibri" panose="020F0502020204030204" pitchFamily="34" charset="0"/>
            </a:endParaRPr>
          </a:p>
          <a:p>
            <a:endParaRPr lang="en-US" sz="3000" b="1" dirty="0">
              <a:solidFill>
                <a:srgbClr val="000CFF"/>
              </a:solidFill>
              <a:latin typeface="Calibri" panose="020F0502020204030204" pitchFamily="34" charset="0"/>
              <a:cs typeface="Calibri" panose="020F0502020204030204" pitchFamily="34" charset="0"/>
            </a:endParaRPr>
          </a:p>
          <a:p>
            <a:endParaRPr lang="en-US" sz="3000" b="1" dirty="0">
              <a:solidFill>
                <a:srgbClr val="000CFF"/>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639D0A2-22B3-4407-0019-91814DA44E09}"/>
              </a:ext>
            </a:extLst>
          </p:cNvPr>
          <p:cNvPicPr>
            <a:picLocks noChangeAspect="1"/>
          </p:cNvPicPr>
          <p:nvPr/>
        </p:nvPicPr>
        <p:blipFill>
          <a:blip r:embed="rId3"/>
          <a:stretch>
            <a:fillRect/>
          </a:stretch>
        </p:blipFill>
        <p:spPr>
          <a:xfrm>
            <a:off x="3905249" y="1197028"/>
            <a:ext cx="5333345" cy="5528638"/>
          </a:xfrm>
          <a:prstGeom prst="rect">
            <a:avLst/>
          </a:prstGeom>
        </p:spPr>
      </p:pic>
      <p:sp>
        <p:nvSpPr>
          <p:cNvPr id="6" name="Slide Number Placeholder 5">
            <a:extLst>
              <a:ext uri="{FF2B5EF4-FFF2-40B4-BE49-F238E27FC236}">
                <a16:creationId xmlns:a16="http://schemas.microsoft.com/office/drawing/2014/main" id="{D71B6FAF-34EC-2787-2E90-A232B1BC816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86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0AC93A-6209-63A0-08CC-75521BF32212}"/>
              </a:ext>
            </a:extLst>
          </p:cNvPr>
          <p:cNvSpPr>
            <a:spLocks noGrp="1"/>
          </p:cNvSpPr>
          <p:nvPr>
            <p:ph type="title"/>
          </p:nvPr>
        </p:nvSpPr>
        <p:spPr/>
        <p:txBody>
          <a:bodyPr/>
          <a:lstStyle/>
          <a:p>
            <a:r>
              <a:rPr lang="en-US" sz="3600" dirty="0">
                <a:latin typeface="Corbel" panose="020B0503020204020204" pitchFamily="34" charset="0"/>
              </a:rPr>
              <a:t>Key Observation 1</a:t>
            </a:r>
            <a:endParaRPr lang="en-US" sz="3600" dirty="0"/>
          </a:p>
        </p:txBody>
      </p:sp>
      <p:graphicFrame>
        <p:nvGraphicFramePr>
          <p:cNvPr id="12" name="Content Placeholder 11">
            <a:extLst>
              <a:ext uri="{FF2B5EF4-FFF2-40B4-BE49-F238E27FC236}">
                <a16:creationId xmlns:a16="http://schemas.microsoft.com/office/drawing/2014/main" id="{3FC53AEA-B5A7-A54B-485B-BEB8BE95E918}"/>
              </a:ext>
            </a:extLst>
          </p:cNvPr>
          <p:cNvGraphicFramePr>
            <a:graphicFrameLocks noGrp="1"/>
          </p:cNvGraphicFramePr>
          <p:nvPr>
            <p:ph idx="1"/>
          </p:nvPr>
        </p:nvGraphicFramePr>
        <p:xfrm>
          <a:off x="1122201" y="1730925"/>
          <a:ext cx="6590506" cy="4056471"/>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28E61C18-0AFA-3CD3-6A45-DB435159D218}"/>
              </a:ext>
            </a:extLst>
          </p:cNvPr>
          <p:cNvSpPr txBox="1"/>
          <p:nvPr/>
        </p:nvSpPr>
        <p:spPr>
          <a:xfrm>
            <a:off x="561517" y="3236594"/>
            <a:ext cx="2977751" cy="918448"/>
          </a:xfrm>
          <a:prstGeom prst="roundRect">
            <a:avLst>
              <a:gd name="adj" fmla="val 6049"/>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3200">
                <a:solidFill>
                  <a:schemeClr val="bg1"/>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50%</a:t>
            </a: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successfully prefetched</a:t>
            </a:r>
          </a:p>
        </p:txBody>
      </p:sp>
      <p:sp>
        <p:nvSpPr>
          <p:cNvPr id="5" name="TextBox 4">
            <a:extLst>
              <a:ext uri="{FF2B5EF4-FFF2-40B4-BE49-F238E27FC236}">
                <a16:creationId xmlns:a16="http://schemas.microsoft.com/office/drawing/2014/main" id="{02878727-0CFD-B7D4-A4FB-1A0CC066CEC5}"/>
              </a:ext>
            </a:extLst>
          </p:cNvPr>
          <p:cNvSpPr txBox="1"/>
          <p:nvPr/>
        </p:nvSpPr>
        <p:spPr>
          <a:xfrm>
            <a:off x="2372636" y="5789906"/>
            <a:ext cx="417826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off-chip loads without any prefetcher</a:t>
            </a:r>
          </a:p>
        </p:txBody>
      </p:sp>
      <p:sp>
        <p:nvSpPr>
          <p:cNvPr id="7" name="Pie 6">
            <a:extLst>
              <a:ext uri="{FF2B5EF4-FFF2-40B4-BE49-F238E27FC236}">
                <a16:creationId xmlns:a16="http://schemas.microsoft.com/office/drawing/2014/main" id="{16A9A18D-853D-B777-260F-9678C4F3A550}"/>
              </a:ext>
            </a:extLst>
          </p:cNvPr>
          <p:cNvSpPr/>
          <p:nvPr/>
        </p:nvSpPr>
        <p:spPr>
          <a:xfrm>
            <a:off x="2536127" y="1881623"/>
            <a:ext cx="3764447" cy="3764447"/>
          </a:xfrm>
          <a:prstGeom prst="pie">
            <a:avLst>
              <a:gd name="adj1" fmla="val 18829874"/>
              <a:gd name="adj2" fmla="val 5317643"/>
            </a:avLst>
          </a:prstGeom>
          <a:solidFill>
            <a:srgbClr val="9411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710211C-0A66-5A81-CCC4-069508828167}"/>
              </a:ext>
            </a:extLst>
          </p:cNvPr>
          <p:cNvSpPr txBox="1"/>
          <p:nvPr/>
        </p:nvSpPr>
        <p:spPr>
          <a:xfrm>
            <a:off x="4686157" y="2815719"/>
            <a:ext cx="4113173" cy="1235154"/>
          </a:xfrm>
          <a:prstGeom prst="roundRect">
            <a:avLst>
              <a:gd name="adj" fmla="val 6049"/>
            </a:avLst>
          </a:prstGeom>
          <a:solidFill>
            <a:schemeClr val="tx2"/>
          </a:solidFill>
          <a:ln w="28575">
            <a:solidFill>
              <a:schemeClr val="tx2">
                <a:lumMod val="50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50%</a:t>
            </a:r>
            <a:r>
              <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still go off-chip </a:t>
            </a:r>
            <a:r>
              <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even with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 state-of-the-art prefetcher</a:t>
            </a:r>
            <a:endPar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 name="TextBox 2">
            <a:extLst>
              <a:ext uri="{FF2B5EF4-FFF2-40B4-BE49-F238E27FC236}">
                <a16:creationId xmlns:a16="http://schemas.microsoft.com/office/drawing/2014/main" id="{ED2C38E0-51EF-4208-CAE9-05C6306A038B}"/>
              </a:ext>
            </a:extLst>
          </p:cNvPr>
          <p:cNvSpPr txBox="1"/>
          <p:nvPr/>
        </p:nvSpPr>
        <p:spPr>
          <a:xfrm>
            <a:off x="5094218" y="4401738"/>
            <a:ext cx="3324555" cy="825002"/>
          </a:xfrm>
          <a:prstGeom prst="roundRect">
            <a:avLst>
              <a:gd name="adj" fmla="val 6049"/>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chemeClr val="accent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70%</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of the off-chip loads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block the ROB</a:t>
            </a:r>
          </a:p>
        </p:txBody>
      </p:sp>
      <p:sp>
        <p:nvSpPr>
          <p:cNvPr id="2" name="Rounded Rectangle 1">
            <a:extLst>
              <a:ext uri="{FF2B5EF4-FFF2-40B4-BE49-F238E27FC236}">
                <a16:creationId xmlns:a16="http://schemas.microsoft.com/office/drawing/2014/main" id="{8980D0C2-86BE-F877-2DFF-A12232BB5832}"/>
              </a:ext>
            </a:extLst>
          </p:cNvPr>
          <p:cNvSpPr/>
          <p:nvPr/>
        </p:nvSpPr>
        <p:spPr>
          <a:xfrm>
            <a:off x="335535" y="974787"/>
            <a:ext cx="8561554" cy="656473"/>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Many loads still go off-chip</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Tree>
    <p:custDataLst>
      <p:tags r:id="rId1"/>
    </p:custDataLst>
    <p:extLst>
      <p:ext uri="{BB962C8B-B14F-4D97-AF65-F5344CB8AC3E}">
        <p14:creationId xmlns:p14="http://schemas.microsoft.com/office/powerpoint/2010/main" val="3842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0F9928-5DEE-3B64-258F-6CC14C18B53B}"/>
              </a:ext>
            </a:extLst>
          </p:cNvPr>
          <p:cNvSpPr txBox="1"/>
          <p:nvPr/>
        </p:nvSpPr>
        <p:spPr>
          <a:xfrm>
            <a:off x="169011" y="5084328"/>
            <a:ext cx="8776206" cy="1160800"/>
          </a:xfrm>
          <a:prstGeom prst="roundRect">
            <a:avLst>
              <a:gd name="adj" fmla="val 4065"/>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40%</a:t>
            </a:r>
            <a:r>
              <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 </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of the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stalls</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can be eliminated by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removing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on-chip cache access latency from critical path</a:t>
            </a:r>
          </a:p>
        </p:txBody>
      </p:sp>
      <p:sp>
        <p:nvSpPr>
          <p:cNvPr id="6" name="Title 5">
            <a:extLst>
              <a:ext uri="{FF2B5EF4-FFF2-40B4-BE49-F238E27FC236}">
                <a16:creationId xmlns:a16="http://schemas.microsoft.com/office/drawing/2014/main" id="{8A1B2AD4-ADA3-A190-2EE0-2B9A6E19ABC3}"/>
              </a:ext>
            </a:extLst>
          </p:cNvPr>
          <p:cNvSpPr>
            <a:spLocks noGrp="1"/>
          </p:cNvSpPr>
          <p:nvPr>
            <p:ph type="title"/>
          </p:nvPr>
        </p:nvSpPr>
        <p:spPr/>
        <p:txBody>
          <a:bodyPr/>
          <a:lstStyle/>
          <a:p>
            <a:r>
              <a:rPr lang="en-US" sz="3600" dirty="0">
                <a:latin typeface="Corbel" panose="020B0503020204020204" pitchFamily="34" charset="0"/>
              </a:rPr>
              <a:t>Key Observation 2</a:t>
            </a:r>
          </a:p>
        </p:txBody>
      </p:sp>
      <p:sp>
        <p:nvSpPr>
          <p:cNvPr id="2" name="Rounded Rectangle 1">
            <a:extLst>
              <a:ext uri="{FF2B5EF4-FFF2-40B4-BE49-F238E27FC236}">
                <a16:creationId xmlns:a16="http://schemas.microsoft.com/office/drawing/2014/main" id="{57E96F2D-3AC5-8658-D8BB-B66CD967F087}"/>
              </a:ext>
            </a:extLst>
          </p:cNvPr>
          <p:cNvSpPr/>
          <p:nvPr/>
        </p:nvSpPr>
        <p:spPr>
          <a:xfrm>
            <a:off x="291221" y="1235415"/>
            <a:ext cx="8561554" cy="1023013"/>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On-chip cache access latency</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significantly contributes to off-chip load latency</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1" name="Rounded Rectangle 10">
            <a:extLst>
              <a:ext uri="{FF2B5EF4-FFF2-40B4-BE49-F238E27FC236}">
                <a16:creationId xmlns:a16="http://schemas.microsoft.com/office/drawing/2014/main" id="{46704D73-E71D-9C0F-17CC-C35717FBBFB2}"/>
              </a:ext>
            </a:extLst>
          </p:cNvPr>
          <p:cNvSpPr/>
          <p:nvPr/>
        </p:nvSpPr>
        <p:spPr>
          <a:xfrm>
            <a:off x="1813615" y="2762566"/>
            <a:ext cx="459707"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2" name="Rounded Rectangle 11">
            <a:extLst>
              <a:ext uri="{FF2B5EF4-FFF2-40B4-BE49-F238E27FC236}">
                <a16:creationId xmlns:a16="http://schemas.microsoft.com/office/drawing/2014/main" id="{7C7F04BD-0C70-1432-3702-3EF89ECFA15A}"/>
              </a:ext>
            </a:extLst>
          </p:cNvPr>
          <p:cNvSpPr/>
          <p:nvPr/>
        </p:nvSpPr>
        <p:spPr>
          <a:xfrm>
            <a:off x="2273322" y="2762566"/>
            <a:ext cx="669303"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3" name="Rounded Rectangle 12">
            <a:extLst>
              <a:ext uri="{FF2B5EF4-FFF2-40B4-BE49-F238E27FC236}">
                <a16:creationId xmlns:a16="http://schemas.microsoft.com/office/drawing/2014/main" id="{CA38DDE1-ABF0-1925-D90D-93BDE7AFA963}"/>
              </a:ext>
            </a:extLst>
          </p:cNvPr>
          <p:cNvSpPr/>
          <p:nvPr/>
        </p:nvSpPr>
        <p:spPr>
          <a:xfrm>
            <a:off x="2951416" y="2762566"/>
            <a:ext cx="1055336"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4" name="Rounded Rectangle 13">
            <a:extLst>
              <a:ext uri="{FF2B5EF4-FFF2-40B4-BE49-F238E27FC236}">
                <a16:creationId xmlns:a16="http://schemas.microsoft.com/office/drawing/2014/main" id="{04723D66-C3FC-4DC2-DDE9-80C56103C674}"/>
              </a:ext>
            </a:extLst>
          </p:cNvPr>
          <p:cNvSpPr/>
          <p:nvPr/>
        </p:nvSpPr>
        <p:spPr>
          <a:xfrm>
            <a:off x="4015543" y="2762565"/>
            <a:ext cx="3344562" cy="367645"/>
          </a:xfrm>
          <a:prstGeom prst="roundRect">
            <a:avLst>
              <a:gd name="adj" fmla="val 0"/>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sp>
        <p:nvSpPr>
          <p:cNvPr id="20" name="Down Arrow 19">
            <a:extLst>
              <a:ext uri="{FF2B5EF4-FFF2-40B4-BE49-F238E27FC236}">
                <a16:creationId xmlns:a16="http://schemas.microsoft.com/office/drawing/2014/main" id="{C685B1E6-AE8D-556A-BD33-01DCC220EFA2}"/>
              </a:ext>
            </a:extLst>
          </p:cNvPr>
          <p:cNvSpPr/>
          <p:nvPr/>
        </p:nvSpPr>
        <p:spPr>
          <a:xfrm>
            <a:off x="3964091" y="3267052"/>
            <a:ext cx="642721" cy="308113"/>
          </a:xfrm>
          <a:prstGeom prst="downArrow">
            <a:avLst/>
          </a:prstGeom>
          <a:solidFill>
            <a:srgbClr val="00B050"/>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3CF314C6-FA9A-57A8-EB08-4BEEED8792D3}"/>
              </a:ext>
            </a:extLst>
          </p:cNvPr>
          <p:cNvCxnSpPr>
            <a:cxnSpLocks/>
          </p:cNvCxnSpPr>
          <p:nvPr/>
        </p:nvCxnSpPr>
        <p:spPr>
          <a:xfrm>
            <a:off x="7372520" y="4212546"/>
            <a:ext cx="0" cy="367645"/>
          </a:xfrm>
          <a:prstGeom prst="line">
            <a:avLst/>
          </a:prstGeom>
          <a:ln w="12700">
            <a:solidFill>
              <a:srgbClr val="548235"/>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929DF0-FD85-9ACA-5A72-CB4D24046B27}"/>
              </a:ext>
            </a:extLst>
          </p:cNvPr>
          <p:cNvCxnSpPr>
            <a:cxnSpLocks/>
          </p:cNvCxnSpPr>
          <p:nvPr/>
        </p:nvCxnSpPr>
        <p:spPr>
          <a:xfrm flipV="1">
            <a:off x="5170592" y="4396368"/>
            <a:ext cx="2201928" cy="1"/>
          </a:xfrm>
          <a:prstGeom prst="line">
            <a:avLst/>
          </a:prstGeom>
          <a:ln w="12700">
            <a:solidFill>
              <a:srgbClr val="548235"/>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25E0E35-F652-1685-14A7-B0740BDC3086}"/>
              </a:ext>
            </a:extLst>
          </p:cNvPr>
          <p:cNvSpPr txBox="1"/>
          <p:nvPr/>
        </p:nvSpPr>
        <p:spPr>
          <a:xfrm>
            <a:off x="5531621" y="4012491"/>
            <a:ext cx="158088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548235"/>
                </a:solidFill>
                <a:effectLst/>
                <a:uLnTx/>
                <a:uFillTx/>
                <a:latin typeface="Corbel" panose="020B0503020204020204" pitchFamily="34" charset="0"/>
                <a:ea typeface="+mn-ea"/>
                <a:cs typeface="+mn-cs"/>
              </a:rPr>
              <a:t>Saved cycles</a:t>
            </a:r>
          </a:p>
        </p:txBody>
      </p:sp>
      <p:graphicFrame>
        <p:nvGraphicFramePr>
          <p:cNvPr id="3" name="Content Placeholder 11">
            <a:extLst>
              <a:ext uri="{FF2B5EF4-FFF2-40B4-BE49-F238E27FC236}">
                <a16:creationId xmlns:a16="http://schemas.microsoft.com/office/drawing/2014/main" id="{FAFFDA60-6D39-ACD9-4E37-1746380BAD1E}"/>
              </a:ext>
            </a:extLst>
          </p:cNvPr>
          <p:cNvGraphicFramePr>
            <a:graphicFrameLocks noGrp="1"/>
          </p:cNvGraphicFramePr>
          <p:nvPr>
            <p:ph idx="1"/>
          </p:nvPr>
        </p:nvGraphicFramePr>
        <p:xfrm>
          <a:off x="6016048" y="-93839"/>
          <a:ext cx="2224265" cy="136904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275C6034-B824-C95D-2F0E-4DCFE1201DC9}"/>
              </a:ext>
            </a:extLst>
          </p:cNvPr>
          <p:cNvSpPr txBox="1"/>
          <p:nvPr/>
        </p:nvSpPr>
        <p:spPr>
          <a:xfrm>
            <a:off x="7372520" y="408665"/>
            <a:ext cx="1610619" cy="316706"/>
          </a:xfrm>
          <a:prstGeom prst="roundRect">
            <a:avLst>
              <a:gd name="adj" fmla="val 6049"/>
            </a:avLst>
          </a:prstGeom>
          <a:solidFill>
            <a:schemeClr val="tx2"/>
          </a:solidFill>
          <a:ln w="28575">
            <a:solidFill>
              <a:schemeClr val="tx2">
                <a:lumMod val="50000"/>
              </a:schemeClr>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3200" b="1">
                <a:solidFill>
                  <a:srgbClr val="FFFF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50% </a:t>
            </a:r>
            <a:r>
              <a:rPr kumimoji="0" lang="en-US" sz="1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still go off-chip</a:t>
            </a:r>
          </a:p>
        </p:txBody>
      </p:sp>
      <p:sp>
        <p:nvSpPr>
          <p:cNvPr id="9" name="Rectangle 8">
            <a:extLst>
              <a:ext uri="{FF2B5EF4-FFF2-40B4-BE49-F238E27FC236}">
                <a16:creationId xmlns:a16="http://schemas.microsoft.com/office/drawing/2014/main" id="{79E7D4BE-E038-C36B-5306-DE9912BFA3DC}"/>
              </a:ext>
            </a:extLst>
          </p:cNvPr>
          <p:cNvSpPr/>
          <p:nvPr/>
        </p:nvSpPr>
        <p:spPr>
          <a:xfrm>
            <a:off x="6537696" y="-2674"/>
            <a:ext cx="2525917" cy="1238089"/>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912E9B61-CF55-259A-4286-7539CC391C97}"/>
              </a:ext>
            </a:extLst>
          </p:cNvPr>
          <p:cNvSpPr/>
          <p:nvPr/>
        </p:nvSpPr>
        <p:spPr>
          <a:xfrm>
            <a:off x="1813615" y="2765721"/>
            <a:ext cx="459707"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0" name="Rounded Rectangle 9">
            <a:extLst>
              <a:ext uri="{FF2B5EF4-FFF2-40B4-BE49-F238E27FC236}">
                <a16:creationId xmlns:a16="http://schemas.microsoft.com/office/drawing/2014/main" id="{319F1CDC-E953-D45C-F674-91693DC17C8E}"/>
              </a:ext>
            </a:extLst>
          </p:cNvPr>
          <p:cNvSpPr/>
          <p:nvPr/>
        </p:nvSpPr>
        <p:spPr>
          <a:xfrm>
            <a:off x="2273322" y="2765721"/>
            <a:ext cx="669303"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8" name="Rounded Rectangle 17">
            <a:extLst>
              <a:ext uri="{FF2B5EF4-FFF2-40B4-BE49-F238E27FC236}">
                <a16:creationId xmlns:a16="http://schemas.microsoft.com/office/drawing/2014/main" id="{34C52B87-95E1-AF7A-5BF3-B1E90A4066DC}"/>
              </a:ext>
            </a:extLst>
          </p:cNvPr>
          <p:cNvSpPr/>
          <p:nvPr/>
        </p:nvSpPr>
        <p:spPr>
          <a:xfrm>
            <a:off x="2951416" y="2765721"/>
            <a:ext cx="1055336"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9" name="Rounded Rectangle 18">
            <a:extLst>
              <a:ext uri="{FF2B5EF4-FFF2-40B4-BE49-F238E27FC236}">
                <a16:creationId xmlns:a16="http://schemas.microsoft.com/office/drawing/2014/main" id="{B23E629B-7111-DD0F-99C2-C6908FA474EE}"/>
              </a:ext>
            </a:extLst>
          </p:cNvPr>
          <p:cNvSpPr/>
          <p:nvPr/>
        </p:nvSpPr>
        <p:spPr>
          <a:xfrm>
            <a:off x="4015543" y="2765720"/>
            <a:ext cx="3344562" cy="367645"/>
          </a:xfrm>
          <a:prstGeom prst="roundRect">
            <a:avLst>
              <a:gd name="adj" fmla="val 0"/>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spTree>
    <p:custDataLst>
      <p:tags r:id="rId1"/>
    </p:custDataLst>
    <p:extLst>
      <p:ext uri="{BB962C8B-B14F-4D97-AF65-F5344CB8AC3E}">
        <p14:creationId xmlns:p14="http://schemas.microsoft.com/office/powerpoint/2010/main" val="2933286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42" presetClass="path" presetSubtype="0" accel="50000" decel="50000" fill="hold" grpId="1" nodeType="withEffect">
                                  <p:stCondLst>
                                    <p:cond delay="0"/>
                                  </p:stCondLst>
                                  <p:childTnLst>
                                    <p:animMotion origin="layout" path="M 2.5E-6 -2.59259E-6 L 2.5E-6 0.14213 " pathEditMode="relative" rAng="0" ptsTypes="AA">
                                      <p:cBhvr>
                                        <p:cTn id="30" dur="500" fill="hold"/>
                                        <p:tgtEl>
                                          <p:spTgt spid="8"/>
                                        </p:tgtEl>
                                        <p:attrNameLst>
                                          <p:attrName>ppt_x</p:attrName>
                                          <p:attrName>ppt_y</p:attrName>
                                        </p:attrNameLst>
                                      </p:cBhvr>
                                      <p:rCtr x="0" y="7106"/>
                                    </p:animMotion>
                                  </p:childTnLst>
                                </p:cTn>
                              </p:par>
                              <p:par>
                                <p:cTn id="31" presetID="42" presetClass="path" presetSubtype="0" accel="50000" decel="50000" fill="hold" grpId="1" nodeType="withEffect">
                                  <p:stCondLst>
                                    <p:cond delay="0"/>
                                  </p:stCondLst>
                                  <p:childTnLst>
                                    <p:animMotion origin="layout" path="M -3.05556E-6 -2.59259E-6 L -3.05556E-6 0.14213 " pathEditMode="relative" rAng="0" ptsTypes="AA">
                                      <p:cBhvr>
                                        <p:cTn id="32" dur="500" fill="hold"/>
                                        <p:tgtEl>
                                          <p:spTgt spid="10"/>
                                        </p:tgtEl>
                                        <p:attrNameLst>
                                          <p:attrName>ppt_x</p:attrName>
                                          <p:attrName>ppt_y</p:attrName>
                                        </p:attrNameLst>
                                      </p:cBhvr>
                                      <p:rCtr x="0" y="7106"/>
                                    </p:animMotion>
                                  </p:childTnLst>
                                </p:cTn>
                              </p:par>
                              <p:par>
                                <p:cTn id="33" presetID="42" presetClass="path" presetSubtype="0" accel="50000" decel="50000" fill="hold" grpId="1" nodeType="withEffect">
                                  <p:stCondLst>
                                    <p:cond delay="0"/>
                                  </p:stCondLst>
                                  <p:childTnLst>
                                    <p:animMotion origin="layout" path="M -1.94444E-6 -2.59259E-6 L -1.94444E-6 0.14213 " pathEditMode="relative" rAng="0" ptsTypes="AA">
                                      <p:cBhvr>
                                        <p:cTn id="34" dur="500" fill="hold"/>
                                        <p:tgtEl>
                                          <p:spTgt spid="18"/>
                                        </p:tgtEl>
                                        <p:attrNameLst>
                                          <p:attrName>ppt_x</p:attrName>
                                          <p:attrName>ppt_y</p:attrName>
                                        </p:attrNameLst>
                                      </p:cBhvr>
                                      <p:rCtr x="0" y="7106"/>
                                    </p:animMotion>
                                  </p:childTnLst>
                                </p:cTn>
                              </p:par>
                              <p:par>
                                <p:cTn id="35" presetID="42" presetClass="path" presetSubtype="0" accel="50000" decel="50000" fill="hold" grpId="1" nodeType="withEffect">
                                  <p:stCondLst>
                                    <p:cond delay="0"/>
                                  </p:stCondLst>
                                  <p:childTnLst>
                                    <p:animMotion origin="layout" path="M 5E-6 -2.59259E-6 L -0.2408 0.21343 " pathEditMode="relative" rAng="0" ptsTypes="AA">
                                      <p:cBhvr>
                                        <p:cTn id="36" dur="500" fill="hold"/>
                                        <p:tgtEl>
                                          <p:spTgt spid="19"/>
                                        </p:tgtEl>
                                        <p:attrNameLst>
                                          <p:attrName>ppt_x</p:attrName>
                                          <p:attrName>ppt_y</p:attrName>
                                        </p:attrNameLst>
                                      </p:cBhvr>
                                      <p:rCtr x="-12049" y="10671"/>
                                    </p:animMotion>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par>
                          <p:cTn id="43" fill="hold">
                            <p:stCondLst>
                              <p:cond delay="500"/>
                            </p:stCondLst>
                            <p:childTnLst>
                              <p:par>
                                <p:cTn id="44" presetID="1" presetClass="entr" presetSubtype="0"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11" grpId="0" animBg="1"/>
      <p:bldP spid="12" grpId="0" animBg="1"/>
      <p:bldP spid="13" grpId="0" animBg="1"/>
      <p:bldP spid="14" grpId="0" animBg="1"/>
      <p:bldP spid="20" grpId="0" animBg="1"/>
      <p:bldP spid="27" grpId="0"/>
      <p:bldP spid="8" grpId="0" animBg="1"/>
      <p:bldP spid="8" grpId="1" animBg="1"/>
      <p:bldP spid="10" grpId="0" animBg="1"/>
      <p:bldP spid="10" grpId="1" animBg="1"/>
      <p:bldP spid="18" grpId="0" animBg="1"/>
      <p:bldP spid="18" grpId="1" animBg="1"/>
      <p:bldP spid="19" grpId="0" animBg="1"/>
      <p:bldP spid="1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D6BE88-CEF2-7FCC-932C-4641452F13C4}"/>
              </a:ext>
            </a:extLst>
          </p:cNvPr>
          <p:cNvSpPr>
            <a:spLocks noGrp="1"/>
          </p:cNvSpPr>
          <p:nvPr>
            <p:ph type="title"/>
          </p:nvPr>
        </p:nvSpPr>
        <p:spPr/>
        <p:txBody>
          <a:bodyPr/>
          <a:lstStyle/>
          <a:p>
            <a:r>
              <a:rPr lang="en-US" sz="3600" dirty="0">
                <a:latin typeface="Corbel" panose="020B0503020204020204" pitchFamily="34" charset="0"/>
              </a:rPr>
              <a:t>Caches are Getting Bigger and Slower…</a:t>
            </a:r>
            <a:endParaRPr lang="en-US" sz="3600" dirty="0"/>
          </a:p>
        </p:txBody>
      </p:sp>
      <p:pic>
        <p:nvPicPr>
          <p:cNvPr id="8" name="Content Placeholder 7">
            <a:extLst>
              <a:ext uri="{FF2B5EF4-FFF2-40B4-BE49-F238E27FC236}">
                <a16:creationId xmlns:a16="http://schemas.microsoft.com/office/drawing/2014/main" id="{4DE4CBAC-7284-3E95-F012-7FA79329EDC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75006" y="1390469"/>
            <a:ext cx="5882612" cy="3354604"/>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2EA0DA-F6A9-32F3-8BBC-7D6AA29A6BD2}"/>
              </a:ext>
            </a:extLst>
          </p:cNvPr>
          <p:cNvSpPr txBox="1"/>
          <p:nvPr/>
        </p:nvSpPr>
        <p:spPr>
          <a:xfrm>
            <a:off x="740662" y="4963817"/>
            <a:ext cx="766267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E7E6E6">
                    <a:lumMod val="75000"/>
                  </a:srgbClr>
                </a:solidFill>
                <a:effectLst/>
                <a:uLnTx/>
                <a:uFillTx/>
                <a:latin typeface="Corbel" panose="020B0503020204020204" pitchFamily="34" charset="0"/>
                <a:ea typeface="+mn-ea"/>
                <a:cs typeface="+mn-cs"/>
              </a:rPr>
              <a:t>Hardavellas</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 “</a:t>
            </a:r>
            <a:r>
              <a:rPr kumimoji="0" lang="en-IN"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Database Servers on Chip Multiprocessors: Limitations and Opportunities”, CIDR, 2007</a:t>
            </a:r>
          </a:p>
        </p:txBody>
      </p:sp>
      <p:sp>
        <p:nvSpPr>
          <p:cNvPr id="2" name="TextBox 1">
            <a:extLst>
              <a:ext uri="{FF2B5EF4-FFF2-40B4-BE49-F238E27FC236}">
                <a16:creationId xmlns:a16="http://schemas.microsoft.com/office/drawing/2014/main" id="{FDF2ADA3-4A61-5548-EA70-10BF7144F567}"/>
              </a:ext>
            </a:extLst>
          </p:cNvPr>
          <p:cNvSpPr txBox="1"/>
          <p:nvPr/>
        </p:nvSpPr>
        <p:spPr>
          <a:xfrm rot="16200000">
            <a:off x="657951" y="2677269"/>
            <a:ext cx="2688621" cy="400110"/>
          </a:xfrm>
          <a:prstGeom prst="rect">
            <a:avLst/>
          </a:prstGeom>
          <a:solidFill>
            <a:srgbClr val="FFFFF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On-chip Cache Size (KB)</a:t>
            </a:r>
          </a:p>
        </p:txBody>
      </p:sp>
      <p:graphicFrame>
        <p:nvGraphicFramePr>
          <p:cNvPr id="4" name="Content Placeholder 5">
            <a:extLst>
              <a:ext uri="{FF2B5EF4-FFF2-40B4-BE49-F238E27FC236}">
                <a16:creationId xmlns:a16="http://schemas.microsoft.com/office/drawing/2014/main" id="{7593019F-356E-BBEE-6654-F885422D4FB9}"/>
              </a:ext>
            </a:extLst>
          </p:cNvPr>
          <p:cNvGraphicFramePr>
            <a:graphicFrameLocks/>
          </p:cNvGraphicFramePr>
          <p:nvPr/>
        </p:nvGraphicFramePr>
        <p:xfrm>
          <a:off x="135648" y="909546"/>
          <a:ext cx="4688820" cy="54272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ontent Placeholder 5">
            <a:extLst>
              <a:ext uri="{FF2B5EF4-FFF2-40B4-BE49-F238E27FC236}">
                <a16:creationId xmlns:a16="http://schemas.microsoft.com/office/drawing/2014/main" id="{1559956C-268D-224A-8E96-931270D9B45D}"/>
              </a:ext>
            </a:extLst>
          </p:cNvPr>
          <p:cNvGraphicFramePr>
            <a:graphicFrameLocks/>
          </p:cNvGraphicFramePr>
          <p:nvPr/>
        </p:nvGraphicFramePr>
        <p:xfrm>
          <a:off x="4824468" y="909546"/>
          <a:ext cx="4239145" cy="5427281"/>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317232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FB3F664-0706-B93F-56EE-C39451CF858F}"/>
              </a:ext>
            </a:extLst>
          </p:cNvPr>
          <p:cNvSpPr/>
          <p:nvPr/>
        </p:nvSpPr>
        <p:spPr>
          <a:xfrm>
            <a:off x="197292" y="2525579"/>
            <a:ext cx="8748746" cy="1923873"/>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Corbel" panose="020B0503020204020204" pitchFamily="34" charset="0"/>
                <a:ea typeface="+mn-ea"/>
                <a:cs typeface="+mn-cs"/>
              </a:rPr>
              <a:t>Improve processor 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Corbel" panose="020B0503020204020204" pitchFamily="34" charset="0"/>
                <a:ea typeface="+mn-ea"/>
                <a:cs typeface="+mn-cs"/>
              </a:rPr>
              <a:t>by </a:t>
            </a:r>
            <a:r>
              <a:rPr kumimoji="0" lang="en-US" sz="32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removing on-chip cache access latency</a:t>
            </a:r>
            <a:r>
              <a:rPr kumimoji="0" lang="en-US" sz="3200" b="0" i="0" u="none" strike="noStrike" kern="1200" cap="none" spc="0" normalizeH="0" baseline="0" noProof="0" dirty="0">
                <a:ln>
                  <a:noFill/>
                </a:ln>
                <a:solidFill>
                  <a:sysClr val="windowText" lastClr="000000"/>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Corbel" panose="020B0503020204020204" pitchFamily="34" charset="0"/>
                <a:ea typeface="+mn-ea"/>
                <a:cs typeface="+mn-cs"/>
              </a:rPr>
              <a:t>from the </a:t>
            </a:r>
            <a:r>
              <a:rPr kumimoji="0" lang="en-US" sz="32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critical path of off-chip loads</a:t>
            </a:r>
          </a:p>
        </p:txBody>
      </p:sp>
      <p:sp>
        <p:nvSpPr>
          <p:cNvPr id="2" name="Title 1">
            <a:extLst>
              <a:ext uri="{FF2B5EF4-FFF2-40B4-BE49-F238E27FC236}">
                <a16:creationId xmlns:a16="http://schemas.microsoft.com/office/drawing/2014/main" id="{F6AF9641-1E08-59E3-82FA-D01B5F8C4428}"/>
              </a:ext>
            </a:extLst>
          </p:cNvPr>
          <p:cNvSpPr>
            <a:spLocks noGrp="1"/>
          </p:cNvSpPr>
          <p:nvPr>
            <p:ph type="title"/>
          </p:nvPr>
        </p:nvSpPr>
        <p:spPr/>
        <p:txBody>
          <a:bodyPr/>
          <a:lstStyle/>
          <a:p>
            <a:r>
              <a:rPr lang="en-US" sz="4000" dirty="0">
                <a:latin typeface="Corbel" panose="020B0503020204020204" pitchFamily="34" charset="0"/>
              </a:rPr>
              <a:t>Our Goal</a:t>
            </a:r>
          </a:p>
        </p:txBody>
      </p:sp>
    </p:spTree>
    <p:extLst>
      <p:ext uri="{BB962C8B-B14F-4D97-AF65-F5344CB8AC3E}">
        <p14:creationId xmlns:p14="http://schemas.microsoft.com/office/powerpoint/2010/main" val="1543303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EFFA08-55AC-586E-7BDC-5B4E1646C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7824" y="615947"/>
            <a:ext cx="6288349" cy="1930509"/>
          </a:xfrm>
          <a:prstGeom prst="rect">
            <a:avLst/>
          </a:prstGeom>
        </p:spPr>
      </p:pic>
      <p:sp>
        <p:nvSpPr>
          <p:cNvPr id="5" name="TextBox 4">
            <a:extLst>
              <a:ext uri="{FF2B5EF4-FFF2-40B4-BE49-F238E27FC236}">
                <a16:creationId xmlns:a16="http://schemas.microsoft.com/office/drawing/2014/main" id="{97757EFC-FADC-335E-B770-D73542DA5C1D}"/>
              </a:ext>
            </a:extLst>
          </p:cNvPr>
          <p:cNvSpPr txBox="1"/>
          <p:nvPr/>
        </p:nvSpPr>
        <p:spPr>
          <a:xfrm>
            <a:off x="-177800" y="2866254"/>
            <a:ext cx="9499596" cy="1177706"/>
          </a:xfrm>
          <a:prstGeom prst="roundRect">
            <a:avLst>
              <a:gd name="adj" fmla="val 9377"/>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Predicts</a:t>
            </a: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which load requests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are likely to </a:t>
            </a: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go off-chip</a:t>
            </a:r>
          </a:p>
        </p:txBody>
      </p:sp>
      <p:sp>
        <p:nvSpPr>
          <p:cNvPr id="6" name="TextBox 5">
            <a:extLst>
              <a:ext uri="{FF2B5EF4-FFF2-40B4-BE49-F238E27FC236}">
                <a16:creationId xmlns:a16="http://schemas.microsoft.com/office/drawing/2014/main" id="{886D37CD-23EF-8331-AA99-F5225B469152}"/>
              </a:ext>
            </a:extLst>
          </p:cNvPr>
          <p:cNvSpPr txBox="1"/>
          <p:nvPr/>
        </p:nvSpPr>
        <p:spPr>
          <a:xfrm>
            <a:off x="-177800" y="4640908"/>
            <a:ext cx="9499596" cy="1601145"/>
          </a:xfrm>
          <a:prstGeom prst="roundRect">
            <a:avLst>
              <a:gd name="adj" fmla="val 9377"/>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b="1">
                <a:solidFill>
                  <a:srgbClr val="FFFF00"/>
                </a:solidFill>
                <a:latin typeface="Corbel" panose="020B05030202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Starts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fetching</a:t>
            </a: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data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directly</a:t>
            </a: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from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main memory</a:t>
            </a: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while concurrently accessing the cache hierarchy</a:t>
            </a:r>
          </a:p>
        </p:txBody>
      </p:sp>
      <p:pic>
        <p:nvPicPr>
          <p:cNvPr id="8" name="Graphic 7" descr="Lights On with solid fill">
            <a:extLst>
              <a:ext uri="{FF2B5EF4-FFF2-40B4-BE49-F238E27FC236}">
                <a16:creationId xmlns:a16="http://schemas.microsoft.com/office/drawing/2014/main" id="{7838BEDD-F1AF-47EB-DE99-04E1FBFBA9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5770" y="2328225"/>
            <a:ext cx="810705" cy="810705"/>
          </a:xfrm>
          <a:prstGeom prst="rect">
            <a:avLst/>
          </a:prstGeom>
          <a:effectLst>
            <a:glow rad="139700">
              <a:schemeClr val="accent2">
                <a:satMod val="175000"/>
                <a:alpha val="40000"/>
              </a:schemeClr>
            </a:glow>
          </a:effectLst>
        </p:spPr>
      </p:pic>
      <p:pic>
        <p:nvPicPr>
          <p:cNvPr id="9" name="Graphic 8" descr="Lights On with solid fill">
            <a:extLst>
              <a:ext uri="{FF2B5EF4-FFF2-40B4-BE49-F238E27FC236}">
                <a16:creationId xmlns:a16="http://schemas.microsoft.com/office/drawing/2014/main" id="{C740B2AC-627B-D4AF-30E1-5FA4499FA9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5769" y="4188420"/>
            <a:ext cx="810705" cy="810705"/>
          </a:xfrm>
          <a:prstGeom prst="rect">
            <a:avLst/>
          </a:prstGeom>
          <a:effectLst>
            <a:glow rad="139700">
              <a:schemeClr val="accent2">
                <a:satMod val="175000"/>
                <a:alpha val="40000"/>
              </a:schemeClr>
            </a:glow>
          </a:effectLst>
        </p:spPr>
      </p:pic>
      <p:pic>
        <p:nvPicPr>
          <p:cNvPr id="10" name="Content Placeholder 9">
            <a:extLst>
              <a:ext uri="{FF2B5EF4-FFF2-40B4-BE49-F238E27FC236}">
                <a16:creationId xmlns:a16="http://schemas.microsoft.com/office/drawing/2014/main" id="{FB98D60B-63AF-9646-DE93-EC71EB6F7C42}"/>
              </a:ext>
            </a:extLst>
          </p:cNvPr>
          <p:cNvPicPr>
            <a:picLocks noGrp="1" noChangeAspect="1"/>
          </p:cNvPicPr>
          <p:nvPr>
            <p:ph idx="4294967295"/>
          </p:nvPr>
        </p:nvPicPr>
        <p:blipFill>
          <a:blip r:embed="rId7">
            <a:extLst>
              <a:ext uri="{28A0092B-C50C-407E-A947-70E740481C1C}">
                <a14:useLocalDpi xmlns:a14="http://schemas.microsoft.com/office/drawing/2010/main" val="0"/>
              </a:ext>
            </a:extLst>
          </a:blip>
          <a:stretch>
            <a:fillRect/>
          </a:stretch>
        </p:blipFill>
        <p:spPr>
          <a:xfrm>
            <a:off x="122378" y="6420547"/>
            <a:ext cx="8894763" cy="292100"/>
          </a:xfrm>
        </p:spPr>
      </p:pic>
    </p:spTree>
    <p:custDataLst>
      <p:tags r:id="rId1"/>
    </p:custDataLst>
    <p:extLst>
      <p:ext uri="{BB962C8B-B14F-4D97-AF65-F5344CB8AC3E}">
        <p14:creationId xmlns:p14="http://schemas.microsoft.com/office/powerpoint/2010/main" val="142569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Data-Driven (Self-Optimizing)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69990937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9E0F-6289-A3B7-BE2E-DEC9C11A7E7E}"/>
              </a:ext>
            </a:extLst>
          </p:cNvPr>
          <p:cNvSpPr>
            <a:spLocks noGrp="1"/>
          </p:cNvSpPr>
          <p:nvPr>
            <p:ph type="title"/>
          </p:nvPr>
        </p:nvSpPr>
        <p:spPr/>
        <p:txBody>
          <a:bodyPr/>
          <a:lstStyle/>
          <a:p>
            <a:r>
              <a:rPr lang="en-US" sz="3600" dirty="0">
                <a:latin typeface="Corbel" panose="020B0503020204020204" pitchFamily="34" charset="0"/>
              </a:rPr>
              <a:t>Key Contribution</a:t>
            </a:r>
          </a:p>
        </p:txBody>
      </p:sp>
      <p:sp>
        <p:nvSpPr>
          <p:cNvPr id="4" name="Rounded Rectangle 3">
            <a:extLst>
              <a:ext uri="{FF2B5EF4-FFF2-40B4-BE49-F238E27FC236}">
                <a16:creationId xmlns:a16="http://schemas.microsoft.com/office/drawing/2014/main" id="{A4CFAB19-B119-8341-55AB-83C0BEA1D839}"/>
              </a:ext>
            </a:extLst>
          </p:cNvPr>
          <p:cNvSpPr/>
          <p:nvPr/>
        </p:nvSpPr>
        <p:spPr>
          <a:xfrm>
            <a:off x="329879" y="1099163"/>
            <a:ext cx="8484243" cy="1516866"/>
          </a:xfrm>
          <a:prstGeom prst="roundRect">
            <a:avLst>
              <a:gd name="adj" fmla="val 6884"/>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Hermes employs </a:t>
            </a:r>
            <a:r>
              <a:rPr kumimoji="0" lang="en-US" sz="40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the first </a:t>
            </a:r>
            <a:endPar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perceptron-based</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off-chip load predictor</a:t>
            </a:r>
          </a:p>
        </p:txBody>
      </p:sp>
      <p:sp>
        <p:nvSpPr>
          <p:cNvPr id="5" name="Rounded Rectangle 4">
            <a:extLst>
              <a:ext uri="{FF2B5EF4-FFF2-40B4-BE49-F238E27FC236}">
                <a16:creationId xmlns:a16="http://schemas.microsoft.com/office/drawing/2014/main" id="{B788099F-A2D2-3C6C-2002-502683553E68}"/>
              </a:ext>
            </a:extLst>
          </p:cNvPr>
          <p:cNvSpPr/>
          <p:nvPr/>
        </p:nvSpPr>
        <p:spPr>
          <a:xfrm>
            <a:off x="329879" y="3351504"/>
            <a:ext cx="8484242" cy="810227"/>
          </a:xfrm>
          <a:prstGeom prst="roundRect">
            <a:avLst>
              <a:gd name="adj" fmla="val 6884"/>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That predicts which loads are likely to </a:t>
            </a: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go off-chip</a:t>
            </a:r>
            <a:endPar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endParaRPr>
          </a:p>
        </p:txBody>
      </p:sp>
      <p:sp>
        <p:nvSpPr>
          <p:cNvPr id="6" name="Rounded Rectangle 5">
            <a:extLst>
              <a:ext uri="{FF2B5EF4-FFF2-40B4-BE49-F238E27FC236}">
                <a16:creationId xmlns:a16="http://schemas.microsoft.com/office/drawing/2014/main" id="{CFE1C244-B5C0-4271-6D56-8BCF8D824E9C}"/>
              </a:ext>
            </a:extLst>
          </p:cNvPr>
          <p:cNvSpPr/>
          <p:nvPr/>
        </p:nvSpPr>
        <p:spPr>
          <a:xfrm>
            <a:off x="329879" y="4897206"/>
            <a:ext cx="8484242" cy="1329159"/>
          </a:xfrm>
          <a:prstGeom prst="roundRect">
            <a:avLst>
              <a:gd name="adj" fmla="val 6884"/>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By </a:t>
            </a:r>
            <a:r>
              <a:rPr kumimoji="0" lang="en-US" sz="3200" b="1" i="0" u="none" strike="noStrike" kern="1200" cap="none" spc="0" normalizeH="0" baseline="0" noProof="0" dirty="0">
                <a:ln>
                  <a:noFill/>
                </a:ln>
                <a:solidFill>
                  <a:srgbClr val="000CFF"/>
                </a:solidFill>
                <a:effectLst/>
                <a:uLnTx/>
                <a:uFillTx/>
                <a:latin typeface="Corbel" panose="020B0503020204020204" pitchFamily="34" charset="0"/>
                <a:ea typeface="+mn-ea"/>
                <a:cs typeface="+mn-cs"/>
              </a:rPr>
              <a:t>learning</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from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CFF"/>
                </a:solidFill>
                <a:effectLst/>
                <a:uLnTx/>
                <a:uFillTx/>
                <a:latin typeface="Corbel" panose="020B0503020204020204" pitchFamily="34" charset="0"/>
                <a:ea typeface="+mn-ea"/>
                <a:cs typeface="+mn-cs"/>
              </a:rPr>
              <a:t>multiple program context information</a:t>
            </a:r>
            <a:endParaRPr kumimoji="0" lang="en-US" sz="2400" b="1" i="0" u="none" strike="noStrike" kern="1200" cap="none" spc="0" normalizeH="0" baseline="0" noProof="0" dirty="0">
              <a:ln>
                <a:noFill/>
              </a:ln>
              <a:solidFill>
                <a:srgbClr val="000CFF"/>
              </a:solidFill>
              <a:effectLst/>
              <a:uLnTx/>
              <a:uFillTx/>
              <a:latin typeface="Corbel" panose="020B0503020204020204" pitchFamily="34" charset="0"/>
              <a:ea typeface="+mn-ea"/>
              <a:cs typeface="+mn-cs"/>
            </a:endParaRPr>
          </a:p>
        </p:txBody>
      </p:sp>
      <p:grpSp>
        <p:nvGrpSpPr>
          <p:cNvPr id="16" name="Group 15">
            <a:extLst>
              <a:ext uri="{FF2B5EF4-FFF2-40B4-BE49-F238E27FC236}">
                <a16:creationId xmlns:a16="http://schemas.microsoft.com/office/drawing/2014/main" id="{3C56C7D5-EEC3-4B5E-DAD9-0935A6B7C4C7}"/>
              </a:ext>
            </a:extLst>
          </p:cNvPr>
          <p:cNvGrpSpPr/>
          <p:nvPr/>
        </p:nvGrpSpPr>
        <p:grpSpPr>
          <a:xfrm>
            <a:off x="268930" y="852037"/>
            <a:ext cx="914400" cy="914400"/>
            <a:chOff x="7424688" y="-80057"/>
            <a:chExt cx="914400" cy="914400"/>
          </a:xfrm>
          <a:solidFill>
            <a:schemeClr val="accent1">
              <a:lumMod val="75000"/>
            </a:schemeClr>
          </a:solidFill>
        </p:grpSpPr>
        <p:pic>
          <p:nvPicPr>
            <p:cNvPr id="13" name="Graphic 12" descr="Wreath with solid fill">
              <a:extLst>
                <a:ext uri="{FF2B5EF4-FFF2-40B4-BE49-F238E27FC236}">
                  <a16:creationId xmlns:a16="http://schemas.microsoft.com/office/drawing/2014/main" id="{8BB8A90E-0F7B-6DB9-4CDD-8AE3618003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4688" y="-80057"/>
              <a:ext cx="914400" cy="914400"/>
            </a:xfrm>
            <a:prstGeom prst="rect">
              <a:avLst/>
            </a:prstGeom>
          </p:spPr>
        </p:pic>
        <p:pic>
          <p:nvPicPr>
            <p:cNvPr id="15" name="Graphic 14" descr="Badge 1 with solid fill">
              <a:extLst>
                <a:ext uri="{FF2B5EF4-FFF2-40B4-BE49-F238E27FC236}">
                  <a16:creationId xmlns:a16="http://schemas.microsoft.com/office/drawing/2014/main" id="{432D606F-FB8E-36D5-87B6-796A48EBD0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86329" y="193159"/>
              <a:ext cx="391117" cy="391117"/>
            </a:xfrm>
            <a:prstGeom prst="rect">
              <a:avLst/>
            </a:prstGeom>
          </p:spPr>
        </p:pic>
      </p:grpSp>
      <p:pic>
        <p:nvPicPr>
          <p:cNvPr id="19" name="Graphic 18" descr="Research with solid fill">
            <a:extLst>
              <a:ext uri="{FF2B5EF4-FFF2-40B4-BE49-F238E27FC236}">
                <a16:creationId xmlns:a16="http://schemas.microsoft.com/office/drawing/2014/main" id="{44732C9F-24C2-528D-4149-E7BB5D1759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7215" y="2965863"/>
            <a:ext cx="677831" cy="677831"/>
          </a:xfrm>
          <a:prstGeom prst="rect">
            <a:avLst/>
          </a:prstGeom>
        </p:spPr>
      </p:pic>
      <p:pic>
        <p:nvPicPr>
          <p:cNvPr id="21" name="Graphic 20" descr="Head with gears with solid fill">
            <a:extLst>
              <a:ext uri="{FF2B5EF4-FFF2-40B4-BE49-F238E27FC236}">
                <a16:creationId xmlns:a16="http://schemas.microsoft.com/office/drawing/2014/main" id="{68D9C598-24FB-9180-B9D5-A9AC7DEFFE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3391" y="4547372"/>
            <a:ext cx="757780" cy="757780"/>
          </a:xfrm>
          <a:prstGeom prst="rect">
            <a:avLst/>
          </a:prstGeom>
        </p:spPr>
      </p:pic>
    </p:spTree>
    <p:extLst>
      <p:ext uri="{BB962C8B-B14F-4D97-AF65-F5344CB8AC3E}">
        <p14:creationId xmlns:p14="http://schemas.microsoft.com/office/powerpoint/2010/main" val="17330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13F9E2-A78F-6F56-A196-C5C0BBB701F8}"/>
              </a:ext>
            </a:extLst>
          </p:cNvPr>
          <p:cNvSpPr>
            <a:spLocks noGrp="1"/>
          </p:cNvSpPr>
          <p:nvPr>
            <p:ph type="title"/>
          </p:nvPr>
        </p:nvSpPr>
        <p:spPr/>
        <p:txBody>
          <a:bodyPr/>
          <a:lstStyle/>
          <a:p>
            <a:r>
              <a:rPr lang="en-US" sz="3600" dirty="0">
                <a:latin typeface="Corbel" panose="020B0503020204020204" pitchFamily="34" charset="0"/>
              </a:rPr>
              <a:t>Hermes Overview</a:t>
            </a:r>
          </a:p>
        </p:txBody>
      </p:sp>
      <p:sp>
        <p:nvSpPr>
          <p:cNvPr id="6" name="Rounded Rectangle 5">
            <a:extLst>
              <a:ext uri="{FF2B5EF4-FFF2-40B4-BE49-F238E27FC236}">
                <a16:creationId xmlns:a16="http://schemas.microsoft.com/office/drawing/2014/main" id="{55699573-8E19-2DCE-9E1E-F52E346083FE}"/>
              </a:ext>
            </a:extLst>
          </p:cNvPr>
          <p:cNvSpPr/>
          <p:nvPr/>
        </p:nvSpPr>
        <p:spPr>
          <a:xfrm>
            <a:off x="1313430" y="1187778"/>
            <a:ext cx="801279" cy="367645"/>
          </a:xfrm>
          <a:prstGeom prst="roundRect">
            <a:avLst/>
          </a:prstGeom>
          <a:solidFill>
            <a:schemeClr val="bg1">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Core</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7" name="Rounded Rectangle 6">
            <a:extLst>
              <a:ext uri="{FF2B5EF4-FFF2-40B4-BE49-F238E27FC236}">
                <a16:creationId xmlns:a16="http://schemas.microsoft.com/office/drawing/2014/main" id="{40C7EEE0-CF3E-5BE5-24FA-8834C349DE35}"/>
              </a:ext>
            </a:extLst>
          </p:cNvPr>
          <p:cNvSpPr/>
          <p:nvPr/>
        </p:nvSpPr>
        <p:spPr>
          <a:xfrm>
            <a:off x="1338645" y="1884584"/>
            <a:ext cx="750838" cy="367645"/>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L1-D</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 name="Rounded Rectangle 7">
            <a:extLst>
              <a:ext uri="{FF2B5EF4-FFF2-40B4-BE49-F238E27FC236}">
                <a16:creationId xmlns:a16="http://schemas.microsoft.com/office/drawing/2014/main" id="{815B641C-C4B7-73E1-92C7-80C8533C2413}"/>
              </a:ext>
            </a:extLst>
          </p:cNvPr>
          <p:cNvSpPr/>
          <p:nvPr/>
        </p:nvSpPr>
        <p:spPr>
          <a:xfrm>
            <a:off x="1167313" y="2581390"/>
            <a:ext cx="1093509" cy="439901"/>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p>
        </p:txBody>
      </p:sp>
      <p:sp>
        <p:nvSpPr>
          <p:cNvPr id="9" name="Rounded Rectangle 8">
            <a:extLst>
              <a:ext uri="{FF2B5EF4-FFF2-40B4-BE49-F238E27FC236}">
                <a16:creationId xmlns:a16="http://schemas.microsoft.com/office/drawing/2014/main" id="{A194375E-3453-69C3-13CE-6BFDA2EE258E}"/>
              </a:ext>
            </a:extLst>
          </p:cNvPr>
          <p:cNvSpPr/>
          <p:nvPr/>
        </p:nvSpPr>
        <p:spPr>
          <a:xfrm>
            <a:off x="819722" y="3350452"/>
            <a:ext cx="1797429" cy="806768"/>
          </a:xfrm>
          <a:prstGeom prst="roundRect">
            <a:avLst>
              <a:gd name="adj" fmla="val 10825"/>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p>
        </p:txBody>
      </p:sp>
      <p:sp>
        <p:nvSpPr>
          <p:cNvPr id="10" name="Rounded Rectangle 9">
            <a:extLst>
              <a:ext uri="{FF2B5EF4-FFF2-40B4-BE49-F238E27FC236}">
                <a16:creationId xmlns:a16="http://schemas.microsoft.com/office/drawing/2014/main" id="{DBE574B0-C6EA-E6A6-3F7B-26DDD749A59E}"/>
              </a:ext>
            </a:extLst>
          </p:cNvPr>
          <p:cNvSpPr/>
          <p:nvPr/>
        </p:nvSpPr>
        <p:spPr>
          <a:xfrm>
            <a:off x="1363862" y="4486381"/>
            <a:ext cx="700407" cy="367645"/>
          </a:xfrm>
          <a:prstGeom prst="roundRect">
            <a:avLst/>
          </a:prstGeom>
          <a:solidFill>
            <a:schemeClr val="accent4">
              <a:lumMod val="20000"/>
              <a:lumOff val="8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1" name="Rounded Rectangle 10">
            <a:extLst>
              <a:ext uri="{FF2B5EF4-FFF2-40B4-BE49-F238E27FC236}">
                <a16:creationId xmlns:a16="http://schemas.microsoft.com/office/drawing/2014/main" id="{E256ACFD-C4DF-996E-46CA-3DBBFAAFF6E8}"/>
              </a:ext>
            </a:extLst>
          </p:cNvPr>
          <p:cNvSpPr/>
          <p:nvPr/>
        </p:nvSpPr>
        <p:spPr>
          <a:xfrm>
            <a:off x="378684" y="5183187"/>
            <a:ext cx="2670761" cy="887675"/>
          </a:xfrm>
          <a:prstGeom prst="roundRect">
            <a:avLst>
              <a:gd name="adj" fmla="val 10825"/>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Off-Chip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cxnSp>
        <p:nvCxnSpPr>
          <p:cNvPr id="12" name="Straight Arrow Connector 11">
            <a:extLst>
              <a:ext uri="{FF2B5EF4-FFF2-40B4-BE49-F238E27FC236}">
                <a16:creationId xmlns:a16="http://schemas.microsoft.com/office/drawing/2014/main" id="{CA81389F-DE91-2DB9-B688-3815642FF51D}"/>
              </a:ext>
            </a:extLst>
          </p:cNvPr>
          <p:cNvCxnSpPr/>
          <p:nvPr/>
        </p:nvCxnSpPr>
        <p:spPr>
          <a:xfrm>
            <a:off x="1853580" y="1555423"/>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36C9381-3574-AD67-161F-76479FCF77BB}"/>
              </a:ext>
            </a:extLst>
          </p:cNvPr>
          <p:cNvCxnSpPr>
            <a:cxnSpLocks/>
          </p:cNvCxnSpPr>
          <p:nvPr/>
        </p:nvCxnSpPr>
        <p:spPr>
          <a:xfrm>
            <a:off x="1853580" y="2252229"/>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F4CFDA8-D717-68FD-108E-AAEC95C5940B}"/>
              </a:ext>
            </a:extLst>
          </p:cNvPr>
          <p:cNvCxnSpPr>
            <a:cxnSpLocks/>
          </p:cNvCxnSpPr>
          <p:nvPr/>
        </p:nvCxnSpPr>
        <p:spPr>
          <a:xfrm>
            <a:off x="1855151" y="3021291"/>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B049662-9905-97C4-1798-A44AA92A4F3D}"/>
              </a:ext>
            </a:extLst>
          </p:cNvPr>
          <p:cNvCxnSpPr>
            <a:cxnSpLocks/>
          </p:cNvCxnSpPr>
          <p:nvPr/>
        </p:nvCxnSpPr>
        <p:spPr>
          <a:xfrm>
            <a:off x="1845724" y="4157220"/>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A6EFFD6-6A10-D481-72D3-D3CB4C521DB1}"/>
              </a:ext>
            </a:extLst>
          </p:cNvPr>
          <p:cNvCxnSpPr>
            <a:cxnSpLocks/>
          </p:cNvCxnSpPr>
          <p:nvPr/>
        </p:nvCxnSpPr>
        <p:spPr>
          <a:xfrm>
            <a:off x="1845724" y="4854026"/>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4747917-2721-A113-C42E-6B6EEB9E77E1}"/>
              </a:ext>
            </a:extLst>
          </p:cNvPr>
          <p:cNvCxnSpPr/>
          <p:nvPr/>
        </p:nvCxnSpPr>
        <p:spPr>
          <a:xfrm flipV="1">
            <a:off x="1570776" y="4854026"/>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31A697A-379F-4D2B-E5E7-6CF2EBDC51B1}"/>
              </a:ext>
            </a:extLst>
          </p:cNvPr>
          <p:cNvCxnSpPr/>
          <p:nvPr/>
        </p:nvCxnSpPr>
        <p:spPr>
          <a:xfrm flipV="1">
            <a:off x="1570776" y="4157220"/>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A7DC07-FBCF-6D61-59E3-4CD34A643E14}"/>
              </a:ext>
            </a:extLst>
          </p:cNvPr>
          <p:cNvCxnSpPr/>
          <p:nvPr/>
        </p:nvCxnSpPr>
        <p:spPr>
          <a:xfrm flipV="1">
            <a:off x="1570776" y="3021291"/>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0933126-CA68-9B45-5A63-B9D047ABE6F1}"/>
              </a:ext>
            </a:extLst>
          </p:cNvPr>
          <p:cNvCxnSpPr/>
          <p:nvPr/>
        </p:nvCxnSpPr>
        <p:spPr>
          <a:xfrm flipV="1">
            <a:off x="1581774" y="2252229"/>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C1784CE-E658-BD72-7D2D-84C9B9AB1C68}"/>
              </a:ext>
            </a:extLst>
          </p:cNvPr>
          <p:cNvCxnSpPr/>
          <p:nvPr/>
        </p:nvCxnSpPr>
        <p:spPr>
          <a:xfrm flipV="1">
            <a:off x="1592772" y="1555423"/>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4536F5A6-D0EB-78C7-434C-9F1BF25086D7}"/>
              </a:ext>
            </a:extLst>
          </p:cNvPr>
          <p:cNvSpPr/>
          <p:nvPr/>
        </p:nvSpPr>
        <p:spPr>
          <a:xfrm>
            <a:off x="4074585" y="2910657"/>
            <a:ext cx="459707"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3" name="Rounded Rectangle 22">
            <a:extLst>
              <a:ext uri="{FF2B5EF4-FFF2-40B4-BE49-F238E27FC236}">
                <a16:creationId xmlns:a16="http://schemas.microsoft.com/office/drawing/2014/main" id="{E37A6E3B-A323-41E1-F82D-13286D006CE1}"/>
              </a:ext>
            </a:extLst>
          </p:cNvPr>
          <p:cNvSpPr/>
          <p:nvPr/>
        </p:nvSpPr>
        <p:spPr>
          <a:xfrm>
            <a:off x="4534292" y="2910657"/>
            <a:ext cx="669303"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20FB9DF2-1B0D-B388-8966-93ED5F673FAB}"/>
              </a:ext>
            </a:extLst>
          </p:cNvPr>
          <p:cNvSpPr/>
          <p:nvPr/>
        </p:nvSpPr>
        <p:spPr>
          <a:xfrm>
            <a:off x="5212386" y="2910657"/>
            <a:ext cx="1055336"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5" name="Rounded Rectangle 24">
            <a:extLst>
              <a:ext uri="{FF2B5EF4-FFF2-40B4-BE49-F238E27FC236}">
                <a16:creationId xmlns:a16="http://schemas.microsoft.com/office/drawing/2014/main" id="{B5E00B25-2CC5-CDFA-F5A1-360DCA946182}"/>
              </a:ext>
            </a:extLst>
          </p:cNvPr>
          <p:cNvSpPr/>
          <p:nvPr/>
        </p:nvSpPr>
        <p:spPr>
          <a:xfrm>
            <a:off x="6276513" y="2910656"/>
            <a:ext cx="2670761" cy="367645"/>
          </a:xfrm>
          <a:prstGeom prst="roundRect">
            <a:avLst>
              <a:gd name="adj" fmla="val 0"/>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sp>
        <p:nvSpPr>
          <p:cNvPr id="26" name="Down Arrow 25">
            <a:extLst>
              <a:ext uri="{FF2B5EF4-FFF2-40B4-BE49-F238E27FC236}">
                <a16:creationId xmlns:a16="http://schemas.microsoft.com/office/drawing/2014/main" id="{0DAF4028-1C3D-9BB2-F32E-45C544235598}"/>
              </a:ext>
            </a:extLst>
          </p:cNvPr>
          <p:cNvSpPr/>
          <p:nvPr/>
        </p:nvSpPr>
        <p:spPr>
          <a:xfrm>
            <a:off x="1764203" y="1555423"/>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Down Arrow 26">
            <a:extLst>
              <a:ext uri="{FF2B5EF4-FFF2-40B4-BE49-F238E27FC236}">
                <a16:creationId xmlns:a16="http://schemas.microsoft.com/office/drawing/2014/main" id="{2B9A2069-608C-612F-E251-70962E2B9CC5}"/>
              </a:ext>
            </a:extLst>
          </p:cNvPr>
          <p:cNvSpPr/>
          <p:nvPr/>
        </p:nvSpPr>
        <p:spPr>
          <a:xfrm>
            <a:off x="1764203" y="2254578"/>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Down Arrow 27">
            <a:extLst>
              <a:ext uri="{FF2B5EF4-FFF2-40B4-BE49-F238E27FC236}">
                <a16:creationId xmlns:a16="http://schemas.microsoft.com/office/drawing/2014/main" id="{92D30848-4B25-35C5-1142-84FDDE2FCB63}"/>
              </a:ext>
            </a:extLst>
          </p:cNvPr>
          <p:cNvSpPr/>
          <p:nvPr/>
        </p:nvSpPr>
        <p:spPr>
          <a:xfrm>
            <a:off x="1764203" y="3018555"/>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Down Arrow 28">
            <a:extLst>
              <a:ext uri="{FF2B5EF4-FFF2-40B4-BE49-F238E27FC236}">
                <a16:creationId xmlns:a16="http://schemas.microsoft.com/office/drawing/2014/main" id="{DA75F449-8535-B0A8-F97D-1E9F0878AA13}"/>
              </a:ext>
            </a:extLst>
          </p:cNvPr>
          <p:cNvSpPr/>
          <p:nvPr/>
        </p:nvSpPr>
        <p:spPr>
          <a:xfrm>
            <a:off x="1764203" y="4168219"/>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Down Arrow 29">
            <a:extLst>
              <a:ext uri="{FF2B5EF4-FFF2-40B4-BE49-F238E27FC236}">
                <a16:creationId xmlns:a16="http://schemas.microsoft.com/office/drawing/2014/main" id="{7387E3D1-5BE4-10E6-2479-47A300F9B67F}"/>
              </a:ext>
            </a:extLst>
          </p:cNvPr>
          <p:cNvSpPr/>
          <p:nvPr/>
        </p:nvSpPr>
        <p:spPr>
          <a:xfrm>
            <a:off x="1764203" y="4854026"/>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0B448706-ECCA-CE23-1001-0E5A8D18153E}"/>
              </a:ext>
            </a:extLst>
          </p:cNvPr>
          <p:cNvSpPr/>
          <p:nvPr/>
        </p:nvSpPr>
        <p:spPr>
          <a:xfrm>
            <a:off x="4074585" y="2366663"/>
            <a:ext cx="1224364" cy="367646"/>
          </a:xfrm>
          <a:prstGeom prst="round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Baseline</a:t>
            </a:r>
          </a:p>
        </p:txBody>
      </p:sp>
      <p:cxnSp>
        <p:nvCxnSpPr>
          <p:cNvPr id="36" name="Straight Connector 35">
            <a:extLst>
              <a:ext uri="{FF2B5EF4-FFF2-40B4-BE49-F238E27FC236}">
                <a16:creationId xmlns:a16="http://schemas.microsoft.com/office/drawing/2014/main" id="{47C349FE-F86B-1224-9A66-EBB6A39FFDF3}"/>
              </a:ext>
            </a:extLst>
          </p:cNvPr>
          <p:cNvCxnSpPr/>
          <p:nvPr/>
        </p:nvCxnSpPr>
        <p:spPr>
          <a:xfrm>
            <a:off x="6730737" y="2500811"/>
            <a:ext cx="0" cy="2804863"/>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10DBEBE-61C3-FC7B-9739-4D94172A5DB4}"/>
              </a:ext>
            </a:extLst>
          </p:cNvPr>
          <p:cNvCxnSpPr/>
          <p:nvPr/>
        </p:nvCxnSpPr>
        <p:spPr>
          <a:xfrm>
            <a:off x="6730737" y="2734309"/>
            <a:ext cx="2216537" cy="0"/>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20B2390-2593-A22B-0E76-79016FA83D68}"/>
              </a:ext>
            </a:extLst>
          </p:cNvPr>
          <p:cNvSpPr txBox="1"/>
          <p:nvPr/>
        </p:nvSpPr>
        <p:spPr>
          <a:xfrm>
            <a:off x="6892975" y="2344721"/>
            <a:ext cx="198964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Corbel" panose="020B0503020204020204" pitchFamily="34" charset="0"/>
                <a:ea typeface="+mn-ea"/>
                <a:cs typeface="+mn-cs"/>
              </a:rPr>
              <a:t>Processor is stalled</a:t>
            </a:r>
          </a:p>
        </p:txBody>
      </p:sp>
      <p:sp>
        <p:nvSpPr>
          <p:cNvPr id="40" name="TextBox 39">
            <a:extLst>
              <a:ext uri="{FF2B5EF4-FFF2-40B4-BE49-F238E27FC236}">
                <a16:creationId xmlns:a16="http://schemas.microsoft.com/office/drawing/2014/main" id="{7B9F0649-5A1E-4380-EA92-6DADCABB2F39}"/>
              </a:ext>
            </a:extLst>
          </p:cNvPr>
          <p:cNvSpPr txBox="1"/>
          <p:nvPr/>
        </p:nvSpPr>
        <p:spPr>
          <a:xfrm>
            <a:off x="5410985" y="1702549"/>
            <a:ext cx="31021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Latency tolerance limit of ROB</a:t>
            </a:r>
          </a:p>
        </p:txBody>
      </p:sp>
      <p:sp>
        <p:nvSpPr>
          <p:cNvPr id="41" name="Freeform 40">
            <a:extLst>
              <a:ext uri="{FF2B5EF4-FFF2-40B4-BE49-F238E27FC236}">
                <a16:creationId xmlns:a16="http://schemas.microsoft.com/office/drawing/2014/main" id="{36E81151-6B2F-B938-C94E-D16BDBB85962}"/>
              </a:ext>
            </a:extLst>
          </p:cNvPr>
          <p:cNvSpPr/>
          <p:nvPr/>
        </p:nvSpPr>
        <p:spPr>
          <a:xfrm>
            <a:off x="6154296" y="2080312"/>
            <a:ext cx="510455" cy="414780"/>
          </a:xfrm>
          <a:custGeom>
            <a:avLst/>
            <a:gdLst>
              <a:gd name="connsiteX0" fmla="*/ 20261 w 510455"/>
              <a:gd name="connsiteY0" fmla="*/ 0 h 414780"/>
              <a:gd name="connsiteX1" fmla="*/ 57968 w 510455"/>
              <a:gd name="connsiteY1" fmla="*/ 339365 h 414780"/>
              <a:gd name="connsiteX2" fmla="*/ 510455 w 510455"/>
              <a:gd name="connsiteY2" fmla="*/ 414780 h 414780"/>
            </a:gdLst>
            <a:ahLst/>
            <a:cxnLst>
              <a:cxn ang="0">
                <a:pos x="connsiteX0" y="connsiteY0"/>
              </a:cxn>
              <a:cxn ang="0">
                <a:pos x="connsiteX1" y="connsiteY1"/>
              </a:cxn>
              <a:cxn ang="0">
                <a:pos x="connsiteX2" y="connsiteY2"/>
              </a:cxn>
            </a:cxnLst>
            <a:rect l="l" t="t" r="r" b="b"/>
            <a:pathLst>
              <a:path w="510455" h="414780">
                <a:moveTo>
                  <a:pt x="20261" y="0"/>
                </a:moveTo>
                <a:cubicBezTo>
                  <a:pt x="-1735" y="135117"/>
                  <a:pt x="-23731" y="270235"/>
                  <a:pt x="57968" y="339365"/>
                </a:cubicBezTo>
                <a:cubicBezTo>
                  <a:pt x="139667" y="408495"/>
                  <a:pt x="325061" y="411637"/>
                  <a:pt x="510455" y="41478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83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3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300"/>
                                        <p:tgtEl>
                                          <p:spTgt spid="22"/>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300"/>
                                        <p:tgtEl>
                                          <p:spTgt spid="27"/>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300"/>
                                        <p:tgtEl>
                                          <p:spTgt spid="23"/>
                                        </p:tgtEl>
                                      </p:cBhvr>
                                    </p:animEffect>
                                  </p:childTnLst>
                                </p:cTn>
                              </p:par>
                              <p:par>
                                <p:cTn id="17" presetID="10" presetClass="entr" presetSubtype="0" fill="hold" grpId="0" nodeType="withEffect">
                                  <p:stCondLst>
                                    <p:cond delay="6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300"/>
                                        <p:tgtEl>
                                          <p:spTgt spid="28"/>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300"/>
                                        <p:tgtEl>
                                          <p:spTgt spid="24"/>
                                        </p:tgtEl>
                                      </p:cBhvr>
                                    </p:animEffect>
                                  </p:childTnLst>
                                </p:cTn>
                              </p:par>
                              <p:par>
                                <p:cTn id="23" presetID="10" presetClass="entr" presetSubtype="0" fill="hold" grpId="0" nodeType="withEffect">
                                  <p:stCondLst>
                                    <p:cond delay="9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300"/>
                                        <p:tgtEl>
                                          <p:spTgt spid="29"/>
                                        </p:tgtEl>
                                      </p:cBhvr>
                                    </p:animEffect>
                                  </p:childTnLst>
                                </p:cTn>
                              </p:par>
                              <p:par>
                                <p:cTn id="26" presetID="10" presetClass="entr" presetSubtype="0" fill="hold" grpId="0" nodeType="withEffect">
                                  <p:stCondLst>
                                    <p:cond delay="9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300"/>
                                        <p:tgtEl>
                                          <p:spTgt spid="30"/>
                                        </p:tgtEl>
                                      </p:cBhvr>
                                    </p:animEffect>
                                  </p:childTnLst>
                                </p:cTn>
                              </p:par>
                              <p:par>
                                <p:cTn id="29" presetID="10" presetClass="entr" presetSubtype="0" fill="hold" grpId="0" nodeType="withEffect">
                                  <p:stCondLst>
                                    <p:cond delay="9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300"/>
                                        <p:tgtEl>
                                          <p:spTgt spid="25"/>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par>
                                <p:cTn id="34" presetID="10" presetClass="entr" presetSubtype="0" fill="hold" nodeType="withEffect">
                                  <p:stCondLst>
                                    <p:cond delay="12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300"/>
                                        <p:tgtEl>
                                          <p:spTgt spid="36"/>
                                        </p:tgtEl>
                                      </p:cBhvr>
                                    </p:animEffect>
                                  </p:childTnLst>
                                </p:cTn>
                              </p:par>
                              <p:par>
                                <p:cTn id="37" presetID="10" presetClass="entr" presetSubtype="0" fill="hold" grpId="0" nodeType="withEffect">
                                  <p:stCondLst>
                                    <p:cond delay="120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300"/>
                                        <p:tgtEl>
                                          <p:spTgt spid="39"/>
                                        </p:tgtEl>
                                      </p:cBhvr>
                                    </p:animEffect>
                                  </p:childTnLst>
                                </p:cTn>
                              </p:par>
                              <p:par>
                                <p:cTn id="40" presetID="10" presetClass="entr" presetSubtype="0" fill="hold" nodeType="withEffect">
                                  <p:stCondLst>
                                    <p:cond delay="120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300"/>
                                        <p:tgtEl>
                                          <p:spTgt spid="38"/>
                                        </p:tgtEl>
                                      </p:cBhvr>
                                    </p:animEffect>
                                  </p:childTnLst>
                                </p:cTn>
                              </p:par>
                              <p:par>
                                <p:cTn id="43" presetID="10" presetClass="entr" presetSubtype="0" fill="hold" grpId="0" nodeType="withEffect">
                                  <p:stCondLst>
                                    <p:cond delay="120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300"/>
                                        <p:tgtEl>
                                          <p:spTgt spid="40"/>
                                        </p:tgtEl>
                                      </p:cBhvr>
                                    </p:animEffect>
                                  </p:childTnLst>
                                </p:cTn>
                              </p:par>
                              <p:par>
                                <p:cTn id="46" presetID="10" presetClass="entr" presetSubtype="0" fill="hold" grpId="0" nodeType="withEffect">
                                  <p:stCondLst>
                                    <p:cond delay="120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3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9" grpId="0"/>
      <p:bldP spid="40" grpId="0"/>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13F9E2-A78F-6F56-A196-C5C0BBB701F8}"/>
              </a:ext>
            </a:extLst>
          </p:cNvPr>
          <p:cNvSpPr>
            <a:spLocks noGrp="1"/>
          </p:cNvSpPr>
          <p:nvPr>
            <p:ph type="title"/>
          </p:nvPr>
        </p:nvSpPr>
        <p:spPr/>
        <p:txBody>
          <a:bodyPr/>
          <a:lstStyle/>
          <a:p>
            <a:r>
              <a:rPr lang="en-US" sz="3600" dirty="0">
                <a:latin typeface="Corbel" panose="020B0503020204020204" pitchFamily="34" charset="0"/>
              </a:rPr>
              <a:t>Hermes Overview</a:t>
            </a:r>
          </a:p>
        </p:txBody>
      </p:sp>
      <p:sp>
        <p:nvSpPr>
          <p:cNvPr id="6" name="Rounded Rectangle 5">
            <a:extLst>
              <a:ext uri="{FF2B5EF4-FFF2-40B4-BE49-F238E27FC236}">
                <a16:creationId xmlns:a16="http://schemas.microsoft.com/office/drawing/2014/main" id="{55699573-8E19-2DCE-9E1E-F52E346083FE}"/>
              </a:ext>
            </a:extLst>
          </p:cNvPr>
          <p:cNvSpPr/>
          <p:nvPr/>
        </p:nvSpPr>
        <p:spPr>
          <a:xfrm>
            <a:off x="1313430" y="1187778"/>
            <a:ext cx="801279" cy="367645"/>
          </a:xfrm>
          <a:prstGeom prst="roundRect">
            <a:avLst/>
          </a:prstGeom>
          <a:solidFill>
            <a:schemeClr val="bg1">
              <a:lumMod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Core</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7" name="Rounded Rectangle 6">
            <a:extLst>
              <a:ext uri="{FF2B5EF4-FFF2-40B4-BE49-F238E27FC236}">
                <a16:creationId xmlns:a16="http://schemas.microsoft.com/office/drawing/2014/main" id="{40C7EEE0-CF3E-5BE5-24FA-8834C349DE35}"/>
              </a:ext>
            </a:extLst>
          </p:cNvPr>
          <p:cNvSpPr/>
          <p:nvPr/>
        </p:nvSpPr>
        <p:spPr>
          <a:xfrm>
            <a:off x="1338645" y="1884584"/>
            <a:ext cx="750838" cy="367645"/>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L1-D</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 name="Rounded Rectangle 7">
            <a:extLst>
              <a:ext uri="{FF2B5EF4-FFF2-40B4-BE49-F238E27FC236}">
                <a16:creationId xmlns:a16="http://schemas.microsoft.com/office/drawing/2014/main" id="{815B641C-C4B7-73E1-92C7-80C8533C2413}"/>
              </a:ext>
            </a:extLst>
          </p:cNvPr>
          <p:cNvSpPr/>
          <p:nvPr/>
        </p:nvSpPr>
        <p:spPr>
          <a:xfrm>
            <a:off x="1167313" y="2581390"/>
            <a:ext cx="1093509" cy="439901"/>
          </a:xfrm>
          <a:prstGeom prst="round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p>
        </p:txBody>
      </p:sp>
      <p:sp>
        <p:nvSpPr>
          <p:cNvPr id="9" name="Rounded Rectangle 8">
            <a:extLst>
              <a:ext uri="{FF2B5EF4-FFF2-40B4-BE49-F238E27FC236}">
                <a16:creationId xmlns:a16="http://schemas.microsoft.com/office/drawing/2014/main" id="{A194375E-3453-69C3-13CE-6BFDA2EE258E}"/>
              </a:ext>
            </a:extLst>
          </p:cNvPr>
          <p:cNvSpPr/>
          <p:nvPr/>
        </p:nvSpPr>
        <p:spPr>
          <a:xfrm>
            <a:off x="819722" y="3350452"/>
            <a:ext cx="1797429" cy="806768"/>
          </a:xfrm>
          <a:prstGeom prst="roundRect">
            <a:avLst>
              <a:gd name="adj" fmla="val 10825"/>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p>
        </p:txBody>
      </p:sp>
      <p:sp>
        <p:nvSpPr>
          <p:cNvPr id="10" name="Rounded Rectangle 9">
            <a:extLst>
              <a:ext uri="{FF2B5EF4-FFF2-40B4-BE49-F238E27FC236}">
                <a16:creationId xmlns:a16="http://schemas.microsoft.com/office/drawing/2014/main" id="{DBE574B0-C6EA-E6A6-3F7B-26DDD749A59E}"/>
              </a:ext>
            </a:extLst>
          </p:cNvPr>
          <p:cNvSpPr/>
          <p:nvPr/>
        </p:nvSpPr>
        <p:spPr>
          <a:xfrm>
            <a:off x="1363862" y="4486381"/>
            <a:ext cx="700407" cy="367645"/>
          </a:xfrm>
          <a:prstGeom prst="roundRect">
            <a:avLst/>
          </a:prstGeom>
          <a:solidFill>
            <a:schemeClr val="accent4">
              <a:lumMod val="20000"/>
              <a:lumOff val="8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1" name="Rounded Rectangle 10">
            <a:extLst>
              <a:ext uri="{FF2B5EF4-FFF2-40B4-BE49-F238E27FC236}">
                <a16:creationId xmlns:a16="http://schemas.microsoft.com/office/drawing/2014/main" id="{E256ACFD-C4DF-996E-46CA-3DBBFAAFF6E8}"/>
              </a:ext>
            </a:extLst>
          </p:cNvPr>
          <p:cNvSpPr/>
          <p:nvPr/>
        </p:nvSpPr>
        <p:spPr>
          <a:xfrm>
            <a:off x="378684" y="5183187"/>
            <a:ext cx="2670761" cy="887675"/>
          </a:xfrm>
          <a:prstGeom prst="roundRect">
            <a:avLst>
              <a:gd name="adj" fmla="val 10825"/>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Off-Chip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cxnSp>
        <p:nvCxnSpPr>
          <p:cNvPr id="12" name="Straight Arrow Connector 11">
            <a:extLst>
              <a:ext uri="{FF2B5EF4-FFF2-40B4-BE49-F238E27FC236}">
                <a16:creationId xmlns:a16="http://schemas.microsoft.com/office/drawing/2014/main" id="{CA81389F-DE91-2DB9-B688-3815642FF51D}"/>
              </a:ext>
            </a:extLst>
          </p:cNvPr>
          <p:cNvCxnSpPr/>
          <p:nvPr/>
        </p:nvCxnSpPr>
        <p:spPr>
          <a:xfrm>
            <a:off x="1853580" y="1555423"/>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36C9381-3574-AD67-161F-76479FCF77BB}"/>
              </a:ext>
            </a:extLst>
          </p:cNvPr>
          <p:cNvCxnSpPr>
            <a:cxnSpLocks/>
          </p:cNvCxnSpPr>
          <p:nvPr/>
        </p:nvCxnSpPr>
        <p:spPr>
          <a:xfrm>
            <a:off x="1853580" y="2252229"/>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F4CFDA8-D717-68FD-108E-AAEC95C5940B}"/>
              </a:ext>
            </a:extLst>
          </p:cNvPr>
          <p:cNvCxnSpPr>
            <a:cxnSpLocks/>
          </p:cNvCxnSpPr>
          <p:nvPr/>
        </p:nvCxnSpPr>
        <p:spPr>
          <a:xfrm>
            <a:off x="1855151" y="3021291"/>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B049662-9905-97C4-1798-A44AA92A4F3D}"/>
              </a:ext>
            </a:extLst>
          </p:cNvPr>
          <p:cNvCxnSpPr>
            <a:cxnSpLocks/>
          </p:cNvCxnSpPr>
          <p:nvPr/>
        </p:nvCxnSpPr>
        <p:spPr>
          <a:xfrm>
            <a:off x="1845724" y="4157220"/>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A6EFFD6-6A10-D481-72D3-D3CB4C521DB1}"/>
              </a:ext>
            </a:extLst>
          </p:cNvPr>
          <p:cNvCxnSpPr>
            <a:cxnSpLocks/>
          </p:cNvCxnSpPr>
          <p:nvPr/>
        </p:nvCxnSpPr>
        <p:spPr>
          <a:xfrm>
            <a:off x="1845724" y="4854026"/>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4747917-2721-A113-C42E-6B6EEB9E77E1}"/>
              </a:ext>
            </a:extLst>
          </p:cNvPr>
          <p:cNvCxnSpPr/>
          <p:nvPr/>
        </p:nvCxnSpPr>
        <p:spPr>
          <a:xfrm flipV="1">
            <a:off x="1570776" y="4854026"/>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31A697A-379F-4D2B-E5E7-6CF2EBDC51B1}"/>
              </a:ext>
            </a:extLst>
          </p:cNvPr>
          <p:cNvCxnSpPr/>
          <p:nvPr/>
        </p:nvCxnSpPr>
        <p:spPr>
          <a:xfrm flipV="1">
            <a:off x="1570776" y="4157220"/>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A7DC07-FBCF-6D61-59E3-4CD34A643E14}"/>
              </a:ext>
            </a:extLst>
          </p:cNvPr>
          <p:cNvCxnSpPr/>
          <p:nvPr/>
        </p:nvCxnSpPr>
        <p:spPr>
          <a:xfrm flipV="1">
            <a:off x="1570776" y="3021291"/>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0933126-CA68-9B45-5A63-B9D047ABE6F1}"/>
              </a:ext>
            </a:extLst>
          </p:cNvPr>
          <p:cNvCxnSpPr/>
          <p:nvPr/>
        </p:nvCxnSpPr>
        <p:spPr>
          <a:xfrm flipV="1">
            <a:off x="1581774" y="2252229"/>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C1784CE-E658-BD72-7D2D-84C9B9AB1C68}"/>
              </a:ext>
            </a:extLst>
          </p:cNvPr>
          <p:cNvCxnSpPr/>
          <p:nvPr/>
        </p:nvCxnSpPr>
        <p:spPr>
          <a:xfrm flipV="1">
            <a:off x="1592772" y="1555423"/>
            <a:ext cx="0" cy="32916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4536F5A6-D0EB-78C7-434C-9F1BF25086D7}"/>
              </a:ext>
            </a:extLst>
          </p:cNvPr>
          <p:cNvSpPr/>
          <p:nvPr/>
        </p:nvSpPr>
        <p:spPr>
          <a:xfrm>
            <a:off x="4074585" y="2910657"/>
            <a:ext cx="459707"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3" name="Rounded Rectangle 22">
            <a:extLst>
              <a:ext uri="{FF2B5EF4-FFF2-40B4-BE49-F238E27FC236}">
                <a16:creationId xmlns:a16="http://schemas.microsoft.com/office/drawing/2014/main" id="{E37A6E3B-A323-41E1-F82D-13286D006CE1}"/>
              </a:ext>
            </a:extLst>
          </p:cNvPr>
          <p:cNvSpPr/>
          <p:nvPr/>
        </p:nvSpPr>
        <p:spPr>
          <a:xfrm>
            <a:off x="4534292" y="2910657"/>
            <a:ext cx="669303"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20FB9DF2-1B0D-B388-8966-93ED5F673FAB}"/>
              </a:ext>
            </a:extLst>
          </p:cNvPr>
          <p:cNvSpPr/>
          <p:nvPr/>
        </p:nvSpPr>
        <p:spPr>
          <a:xfrm>
            <a:off x="5212386" y="2910657"/>
            <a:ext cx="1055336"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5" name="Rounded Rectangle 24">
            <a:extLst>
              <a:ext uri="{FF2B5EF4-FFF2-40B4-BE49-F238E27FC236}">
                <a16:creationId xmlns:a16="http://schemas.microsoft.com/office/drawing/2014/main" id="{B5E00B25-2CC5-CDFA-F5A1-360DCA946182}"/>
              </a:ext>
            </a:extLst>
          </p:cNvPr>
          <p:cNvSpPr/>
          <p:nvPr/>
        </p:nvSpPr>
        <p:spPr>
          <a:xfrm>
            <a:off x="6276513" y="2910656"/>
            <a:ext cx="2670761" cy="367645"/>
          </a:xfrm>
          <a:prstGeom prst="roundRect">
            <a:avLst>
              <a:gd name="adj" fmla="val 0"/>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sp>
        <p:nvSpPr>
          <p:cNvPr id="26" name="Down Arrow 25">
            <a:extLst>
              <a:ext uri="{FF2B5EF4-FFF2-40B4-BE49-F238E27FC236}">
                <a16:creationId xmlns:a16="http://schemas.microsoft.com/office/drawing/2014/main" id="{0DAF4028-1C3D-9BB2-F32E-45C544235598}"/>
              </a:ext>
            </a:extLst>
          </p:cNvPr>
          <p:cNvSpPr/>
          <p:nvPr/>
        </p:nvSpPr>
        <p:spPr>
          <a:xfrm>
            <a:off x="1764203" y="1555423"/>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Down Arrow 26">
            <a:extLst>
              <a:ext uri="{FF2B5EF4-FFF2-40B4-BE49-F238E27FC236}">
                <a16:creationId xmlns:a16="http://schemas.microsoft.com/office/drawing/2014/main" id="{2B9A2069-608C-612F-E251-70962E2B9CC5}"/>
              </a:ext>
            </a:extLst>
          </p:cNvPr>
          <p:cNvSpPr/>
          <p:nvPr/>
        </p:nvSpPr>
        <p:spPr>
          <a:xfrm>
            <a:off x="1764203" y="2254578"/>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Down Arrow 27">
            <a:extLst>
              <a:ext uri="{FF2B5EF4-FFF2-40B4-BE49-F238E27FC236}">
                <a16:creationId xmlns:a16="http://schemas.microsoft.com/office/drawing/2014/main" id="{92D30848-4B25-35C5-1142-84FDDE2FCB63}"/>
              </a:ext>
            </a:extLst>
          </p:cNvPr>
          <p:cNvSpPr/>
          <p:nvPr/>
        </p:nvSpPr>
        <p:spPr>
          <a:xfrm>
            <a:off x="1764203" y="3018555"/>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Down Arrow 28">
            <a:extLst>
              <a:ext uri="{FF2B5EF4-FFF2-40B4-BE49-F238E27FC236}">
                <a16:creationId xmlns:a16="http://schemas.microsoft.com/office/drawing/2014/main" id="{DA75F449-8535-B0A8-F97D-1E9F0878AA13}"/>
              </a:ext>
            </a:extLst>
          </p:cNvPr>
          <p:cNvSpPr/>
          <p:nvPr/>
        </p:nvSpPr>
        <p:spPr>
          <a:xfrm>
            <a:off x="1764203" y="4168219"/>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Down Arrow 29">
            <a:extLst>
              <a:ext uri="{FF2B5EF4-FFF2-40B4-BE49-F238E27FC236}">
                <a16:creationId xmlns:a16="http://schemas.microsoft.com/office/drawing/2014/main" id="{7387E3D1-5BE4-10E6-2479-47A300F9B67F}"/>
              </a:ext>
            </a:extLst>
          </p:cNvPr>
          <p:cNvSpPr/>
          <p:nvPr/>
        </p:nvSpPr>
        <p:spPr>
          <a:xfrm>
            <a:off x="1764203" y="4854026"/>
            <a:ext cx="163042" cy="329161"/>
          </a:xfrm>
          <a:prstGeom prst="down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1401E2E2-A08D-D20A-4E80-ABE91BF748AA}"/>
              </a:ext>
            </a:extLst>
          </p:cNvPr>
          <p:cNvSpPr/>
          <p:nvPr/>
        </p:nvSpPr>
        <p:spPr>
          <a:xfrm>
            <a:off x="2766730" y="1187777"/>
            <a:ext cx="1008162" cy="367645"/>
          </a:xfrm>
          <a:prstGeom prst="roundRect">
            <a:avLst/>
          </a:prstGeom>
          <a:solidFill>
            <a:schemeClr val="accent6">
              <a:lumMod val="40000"/>
              <a:lumOff val="6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orbel" panose="020B0503020204020204" pitchFamily="34" charset="0"/>
                <a:ea typeface="+mn-ea"/>
                <a:cs typeface="+mn-cs"/>
              </a:rPr>
              <a:t>POPET</a:t>
            </a:r>
            <a:endPar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 name="Rounded Rectangle 2">
            <a:extLst>
              <a:ext uri="{FF2B5EF4-FFF2-40B4-BE49-F238E27FC236}">
                <a16:creationId xmlns:a16="http://schemas.microsoft.com/office/drawing/2014/main" id="{DB0E4041-31C9-D856-5EAA-10DCF441C43E}"/>
              </a:ext>
            </a:extLst>
          </p:cNvPr>
          <p:cNvSpPr/>
          <p:nvPr/>
        </p:nvSpPr>
        <p:spPr>
          <a:xfrm>
            <a:off x="4074585" y="4030877"/>
            <a:ext cx="459707"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 name="Rounded Rectangle 4">
            <a:extLst>
              <a:ext uri="{FF2B5EF4-FFF2-40B4-BE49-F238E27FC236}">
                <a16:creationId xmlns:a16="http://schemas.microsoft.com/office/drawing/2014/main" id="{6A816435-7177-E485-FA10-D06B166865EC}"/>
              </a:ext>
            </a:extLst>
          </p:cNvPr>
          <p:cNvSpPr/>
          <p:nvPr/>
        </p:nvSpPr>
        <p:spPr>
          <a:xfrm>
            <a:off x="4534292" y="4030877"/>
            <a:ext cx="669303"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2" name="Rounded Rectangle 31">
            <a:extLst>
              <a:ext uri="{FF2B5EF4-FFF2-40B4-BE49-F238E27FC236}">
                <a16:creationId xmlns:a16="http://schemas.microsoft.com/office/drawing/2014/main" id="{A7CE120B-0C31-11D3-DFBA-8970C43C45F6}"/>
              </a:ext>
            </a:extLst>
          </p:cNvPr>
          <p:cNvSpPr/>
          <p:nvPr/>
        </p:nvSpPr>
        <p:spPr>
          <a:xfrm>
            <a:off x="5212386" y="4030877"/>
            <a:ext cx="1055336" cy="367645"/>
          </a:xfrm>
          <a:prstGeom prst="roundRect">
            <a:avLst>
              <a:gd name="adj" fmla="val 0"/>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3" name="Rounded Rectangle 32">
            <a:extLst>
              <a:ext uri="{FF2B5EF4-FFF2-40B4-BE49-F238E27FC236}">
                <a16:creationId xmlns:a16="http://schemas.microsoft.com/office/drawing/2014/main" id="{66652D7C-4D7A-3720-C72D-8DBDD00C828C}"/>
              </a:ext>
            </a:extLst>
          </p:cNvPr>
          <p:cNvSpPr/>
          <p:nvPr/>
        </p:nvSpPr>
        <p:spPr>
          <a:xfrm>
            <a:off x="4616312" y="4513222"/>
            <a:ext cx="2670761" cy="367645"/>
          </a:xfrm>
          <a:prstGeom prst="roundRect">
            <a:avLst>
              <a:gd name="adj" fmla="val 0"/>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sp>
        <p:nvSpPr>
          <p:cNvPr id="34" name="Down Arrow 33">
            <a:extLst>
              <a:ext uri="{FF2B5EF4-FFF2-40B4-BE49-F238E27FC236}">
                <a16:creationId xmlns:a16="http://schemas.microsoft.com/office/drawing/2014/main" id="{EA1CC723-1AC0-86C7-A13B-CC50B57D889A}"/>
              </a:ext>
            </a:extLst>
          </p:cNvPr>
          <p:cNvSpPr/>
          <p:nvPr/>
        </p:nvSpPr>
        <p:spPr>
          <a:xfrm rot="16200000">
            <a:off x="2353789" y="1132228"/>
            <a:ext cx="173862" cy="478741"/>
          </a:xfrm>
          <a:prstGeom prst="down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Graphic 35" descr="Badge 1 with solid fill">
            <a:extLst>
              <a:ext uri="{FF2B5EF4-FFF2-40B4-BE49-F238E27FC236}">
                <a16:creationId xmlns:a16="http://schemas.microsoft.com/office/drawing/2014/main" id="{82EB3137-90B6-A1D9-E04B-A874608528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6999" y="836102"/>
            <a:ext cx="400004" cy="400004"/>
          </a:xfrm>
          <a:prstGeom prst="rect">
            <a:avLst/>
          </a:prstGeom>
        </p:spPr>
      </p:pic>
      <p:sp>
        <p:nvSpPr>
          <p:cNvPr id="40" name="Bent Up Arrow 39">
            <a:extLst>
              <a:ext uri="{FF2B5EF4-FFF2-40B4-BE49-F238E27FC236}">
                <a16:creationId xmlns:a16="http://schemas.microsoft.com/office/drawing/2014/main" id="{353986C8-C80A-0F70-1A35-FECB9E282D38}"/>
              </a:ext>
            </a:extLst>
          </p:cNvPr>
          <p:cNvSpPr/>
          <p:nvPr/>
        </p:nvSpPr>
        <p:spPr>
          <a:xfrm rot="16200000" flipH="1">
            <a:off x="1140307" y="2615924"/>
            <a:ext cx="3138916" cy="1168747"/>
          </a:xfrm>
          <a:prstGeom prst="bentUpArrow">
            <a:avLst>
              <a:gd name="adj1" fmla="val 7499"/>
              <a:gd name="adj2" fmla="val 7993"/>
              <a:gd name="adj3" fmla="val 8848"/>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Graphic 41" descr="Badge with solid fill">
            <a:extLst>
              <a:ext uri="{FF2B5EF4-FFF2-40B4-BE49-F238E27FC236}">
                <a16:creationId xmlns:a16="http://schemas.microsoft.com/office/drawing/2014/main" id="{9CC4DF80-D761-9E7D-B850-510EABF328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7209" y="2032983"/>
            <a:ext cx="400005" cy="400005"/>
          </a:xfrm>
          <a:prstGeom prst="rect">
            <a:avLst/>
          </a:prstGeom>
        </p:spPr>
      </p:pic>
      <p:pic>
        <p:nvPicPr>
          <p:cNvPr id="44" name="Graphic 43" descr="Badge 3 with solid fill">
            <a:extLst>
              <a:ext uri="{FF2B5EF4-FFF2-40B4-BE49-F238E27FC236}">
                <a16:creationId xmlns:a16="http://schemas.microsoft.com/office/drawing/2014/main" id="{85CC8FD4-F61E-C564-9D49-7EF86F3B6A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31566" y="4157220"/>
            <a:ext cx="400005" cy="400005"/>
          </a:xfrm>
          <a:prstGeom prst="rect">
            <a:avLst/>
          </a:prstGeom>
        </p:spPr>
      </p:pic>
      <p:sp>
        <p:nvSpPr>
          <p:cNvPr id="45" name="Down Arrow 44">
            <a:extLst>
              <a:ext uri="{FF2B5EF4-FFF2-40B4-BE49-F238E27FC236}">
                <a16:creationId xmlns:a16="http://schemas.microsoft.com/office/drawing/2014/main" id="{02AC4D0E-FE9E-4C29-DBC4-B815E38E305E}"/>
              </a:ext>
            </a:extLst>
          </p:cNvPr>
          <p:cNvSpPr/>
          <p:nvPr/>
        </p:nvSpPr>
        <p:spPr>
          <a:xfrm rot="10800000">
            <a:off x="1489255" y="4854025"/>
            <a:ext cx="163042" cy="329161"/>
          </a:xfrm>
          <a:prstGeom prst="down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Down Arrow 45">
            <a:extLst>
              <a:ext uri="{FF2B5EF4-FFF2-40B4-BE49-F238E27FC236}">
                <a16:creationId xmlns:a16="http://schemas.microsoft.com/office/drawing/2014/main" id="{02C0B435-ACCD-CC40-470A-5A288971E1B1}"/>
              </a:ext>
            </a:extLst>
          </p:cNvPr>
          <p:cNvSpPr/>
          <p:nvPr/>
        </p:nvSpPr>
        <p:spPr>
          <a:xfrm rot="10800000">
            <a:off x="1498534" y="4157219"/>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Down Arrow 46">
            <a:extLst>
              <a:ext uri="{FF2B5EF4-FFF2-40B4-BE49-F238E27FC236}">
                <a16:creationId xmlns:a16="http://schemas.microsoft.com/office/drawing/2014/main" id="{8C36FC4C-F1AE-6873-E2F1-B8F78609C71E}"/>
              </a:ext>
            </a:extLst>
          </p:cNvPr>
          <p:cNvSpPr/>
          <p:nvPr/>
        </p:nvSpPr>
        <p:spPr>
          <a:xfrm rot="10800000">
            <a:off x="1489255" y="3026791"/>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Down Arrow 47">
            <a:extLst>
              <a:ext uri="{FF2B5EF4-FFF2-40B4-BE49-F238E27FC236}">
                <a16:creationId xmlns:a16="http://schemas.microsoft.com/office/drawing/2014/main" id="{59C1BE1D-78F4-22D2-B444-2D7D858DF5C2}"/>
              </a:ext>
            </a:extLst>
          </p:cNvPr>
          <p:cNvSpPr/>
          <p:nvPr/>
        </p:nvSpPr>
        <p:spPr>
          <a:xfrm rot="10800000">
            <a:off x="1509944" y="2255752"/>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Down Arrow 48">
            <a:extLst>
              <a:ext uri="{FF2B5EF4-FFF2-40B4-BE49-F238E27FC236}">
                <a16:creationId xmlns:a16="http://schemas.microsoft.com/office/drawing/2014/main" id="{CF6EF8CA-B853-01AA-8E22-C8AF99113EDF}"/>
              </a:ext>
            </a:extLst>
          </p:cNvPr>
          <p:cNvSpPr/>
          <p:nvPr/>
        </p:nvSpPr>
        <p:spPr>
          <a:xfrm rot="10800000">
            <a:off x="1509944" y="1558946"/>
            <a:ext cx="163042" cy="32916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ounded Rectangle 49">
            <a:extLst>
              <a:ext uri="{FF2B5EF4-FFF2-40B4-BE49-F238E27FC236}">
                <a16:creationId xmlns:a16="http://schemas.microsoft.com/office/drawing/2014/main" id="{A941FF59-A207-EE23-5A98-2CCEC5EFA490}"/>
              </a:ext>
            </a:extLst>
          </p:cNvPr>
          <p:cNvSpPr/>
          <p:nvPr/>
        </p:nvSpPr>
        <p:spPr>
          <a:xfrm>
            <a:off x="4074585" y="2366663"/>
            <a:ext cx="1224364" cy="367646"/>
          </a:xfrm>
          <a:prstGeom prst="round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Baseline</a:t>
            </a:r>
          </a:p>
        </p:txBody>
      </p:sp>
      <p:sp>
        <p:nvSpPr>
          <p:cNvPr id="51" name="Rounded Rectangle 50">
            <a:extLst>
              <a:ext uri="{FF2B5EF4-FFF2-40B4-BE49-F238E27FC236}">
                <a16:creationId xmlns:a16="http://schemas.microsoft.com/office/drawing/2014/main" id="{292FC00B-9C34-C55C-6770-75843277AF13}"/>
              </a:ext>
            </a:extLst>
          </p:cNvPr>
          <p:cNvSpPr/>
          <p:nvPr/>
        </p:nvSpPr>
        <p:spPr>
          <a:xfrm>
            <a:off x="4080253" y="3535597"/>
            <a:ext cx="1224364" cy="367646"/>
          </a:xfrm>
          <a:prstGeom prst="round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a:t>
            </a:r>
          </a:p>
        </p:txBody>
      </p:sp>
      <p:cxnSp>
        <p:nvCxnSpPr>
          <p:cNvPr id="52" name="Straight Connector 51">
            <a:extLst>
              <a:ext uri="{FF2B5EF4-FFF2-40B4-BE49-F238E27FC236}">
                <a16:creationId xmlns:a16="http://schemas.microsoft.com/office/drawing/2014/main" id="{0F9AD869-DE4E-9A0D-4D21-DB2D1FEFD16B}"/>
              </a:ext>
            </a:extLst>
          </p:cNvPr>
          <p:cNvCxnSpPr/>
          <p:nvPr/>
        </p:nvCxnSpPr>
        <p:spPr>
          <a:xfrm>
            <a:off x="6730737" y="2500811"/>
            <a:ext cx="0" cy="2804863"/>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9FCAEDE-0C8E-6084-20C6-1731D61A8D9F}"/>
              </a:ext>
            </a:extLst>
          </p:cNvPr>
          <p:cNvCxnSpPr>
            <a:cxnSpLocks/>
          </p:cNvCxnSpPr>
          <p:nvPr/>
        </p:nvCxnSpPr>
        <p:spPr>
          <a:xfrm>
            <a:off x="7287073" y="4700018"/>
            <a:ext cx="1660201" cy="0"/>
          </a:xfrm>
          <a:prstGeom prst="straightConnector1">
            <a:avLst/>
          </a:prstGeom>
          <a:ln w="19050">
            <a:solidFill>
              <a:srgbClr val="54823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5F8908F-6638-50A0-C5AC-EFBC4B714251}"/>
              </a:ext>
            </a:extLst>
          </p:cNvPr>
          <p:cNvSpPr txBox="1"/>
          <p:nvPr/>
        </p:nvSpPr>
        <p:spPr>
          <a:xfrm>
            <a:off x="7256708" y="4309377"/>
            <a:ext cx="18069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548235"/>
                </a:solidFill>
                <a:effectLst/>
                <a:uLnTx/>
                <a:uFillTx/>
                <a:latin typeface="Corbel" panose="020B0503020204020204" pitchFamily="34" charset="0"/>
                <a:ea typeface="+mn-ea"/>
                <a:cs typeface="+mn-cs"/>
              </a:rPr>
              <a:t>Saved stall cycles</a:t>
            </a:r>
          </a:p>
        </p:txBody>
      </p:sp>
      <p:cxnSp>
        <p:nvCxnSpPr>
          <p:cNvPr id="56" name="Straight Arrow Connector 55">
            <a:extLst>
              <a:ext uri="{FF2B5EF4-FFF2-40B4-BE49-F238E27FC236}">
                <a16:creationId xmlns:a16="http://schemas.microsoft.com/office/drawing/2014/main" id="{2D8F14DF-C3EC-912A-C6D6-6B9DB99E76D6}"/>
              </a:ext>
            </a:extLst>
          </p:cNvPr>
          <p:cNvCxnSpPr/>
          <p:nvPr/>
        </p:nvCxnSpPr>
        <p:spPr>
          <a:xfrm>
            <a:off x="6730737" y="2734309"/>
            <a:ext cx="2216537" cy="0"/>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404E47C-A7B9-B88A-C1BC-21E738F53515}"/>
              </a:ext>
            </a:extLst>
          </p:cNvPr>
          <p:cNvSpPr txBox="1"/>
          <p:nvPr/>
        </p:nvSpPr>
        <p:spPr>
          <a:xfrm>
            <a:off x="6892975" y="2344721"/>
            <a:ext cx="198964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Corbel" panose="020B0503020204020204" pitchFamily="34" charset="0"/>
                <a:ea typeface="+mn-ea"/>
                <a:cs typeface="+mn-cs"/>
              </a:rPr>
              <a:t>Processor is stalled</a:t>
            </a:r>
          </a:p>
        </p:txBody>
      </p:sp>
      <p:sp>
        <p:nvSpPr>
          <p:cNvPr id="58" name="TextBox 57">
            <a:extLst>
              <a:ext uri="{FF2B5EF4-FFF2-40B4-BE49-F238E27FC236}">
                <a16:creationId xmlns:a16="http://schemas.microsoft.com/office/drawing/2014/main" id="{4128DB59-45F1-705F-A106-30BE40651C33}"/>
              </a:ext>
            </a:extLst>
          </p:cNvPr>
          <p:cNvSpPr txBox="1"/>
          <p:nvPr/>
        </p:nvSpPr>
        <p:spPr>
          <a:xfrm>
            <a:off x="5410985" y="1702549"/>
            <a:ext cx="31021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Latency tolerance limit of ROB</a:t>
            </a:r>
          </a:p>
        </p:txBody>
      </p:sp>
      <p:sp>
        <p:nvSpPr>
          <p:cNvPr id="59" name="Freeform 58">
            <a:extLst>
              <a:ext uri="{FF2B5EF4-FFF2-40B4-BE49-F238E27FC236}">
                <a16:creationId xmlns:a16="http://schemas.microsoft.com/office/drawing/2014/main" id="{994773B6-965F-3803-F093-5BB1B520E9F6}"/>
              </a:ext>
            </a:extLst>
          </p:cNvPr>
          <p:cNvSpPr/>
          <p:nvPr/>
        </p:nvSpPr>
        <p:spPr>
          <a:xfrm>
            <a:off x="6154296" y="2080312"/>
            <a:ext cx="510455" cy="414780"/>
          </a:xfrm>
          <a:custGeom>
            <a:avLst/>
            <a:gdLst>
              <a:gd name="connsiteX0" fmla="*/ 20261 w 510455"/>
              <a:gd name="connsiteY0" fmla="*/ 0 h 414780"/>
              <a:gd name="connsiteX1" fmla="*/ 57968 w 510455"/>
              <a:gd name="connsiteY1" fmla="*/ 339365 h 414780"/>
              <a:gd name="connsiteX2" fmla="*/ 510455 w 510455"/>
              <a:gd name="connsiteY2" fmla="*/ 414780 h 414780"/>
            </a:gdLst>
            <a:ahLst/>
            <a:cxnLst>
              <a:cxn ang="0">
                <a:pos x="connsiteX0" y="connsiteY0"/>
              </a:cxn>
              <a:cxn ang="0">
                <a:pos x="connsiteX1" y="connsiteY1"/>
              </a:cxn>
              <a:cxn ang="0">
                <a:pos x="connsiteX2" y="connsiteY2"/>
              </a:cxn>
            </a:cxnLst>
            <a:rect l="l" t="t" r="r" b="b"/>
            <a:pathLst>
              <a:path w="510455" h="414780">
                <a:moveTo>
                  <a:pt x="20261" y="0"/>
                </a:moveTo>
                <a:cubicBezTo>
                  <a:pt x="-1735" y="135117"/>
                  <a:pt x="-23731" y="270235"/>
                  <a:pt x="57968" y="339365"/>
                </a:cubicBezTo>
                <a:cubicBezTo>
                  <a:pt x="139667" y="408495"/>
                  <a:pt x="325061" y="411637"/>
                  <a:pt x="510455" y="414780"/>
                </a:cubicBezTo>
              </a:path>
            </a:pathLst>
          </a:custGeom>
          <a:noFill/>
          <a:ln>
            <a:solidFill>
              <a:schemeClr val="bg2">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Graphic 60" descr="Badge 4 with solid fill">
            <a:extLst>
              <a:ext uri="{FF2B5EF4-FFF2-40B4-BE49-F238E27FC236}">
                <a16:creationId xmlns:a16="http://schemas.microsoft.com/office/drawing/2014/main" id="{91BE7AC0-8B21-A124-1EAC-7C95EBDE78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6566" y="1518634"/>
            <a:ext cx="400004" cy="400004"/>
          </a:xfrm>
          <a:prstGeom prst="rect">
            <a:avLst/>
          </a:prstGeom>
        </p:spPr>
      </p:pic>
      <p:sp>
        <p:nvSpPr>
          <p:cNvPr id="62" name="TextBox 61">
            <a:extLst>
              <a:ext uri="{FF2B5EF4-FFF2-40B4-BE49-F238E27FC236}">
                <a16:creationId xmlns:a16="http://schemas.microsoft.com/office/drawing/2014/main" id="{6AC4AAC4-EC6A-7A5A-6DFA-DA54EE6051D8}"/>
              </a:ext>
            </a:extLst>
          </p:cNvPr>
          <p:cNvSpPr txBox="1"/>
          <p:nvPr/>
        </p:nvSpPr>
        <p:spPr>
          <a:xfrm>
            <a:off x="2537865" y="835182"/>
            <a:ext cx="83869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Predict</a:t>
            </a:r>
          </a:p>
        </p:txBody>
      </p:sp>
      <p:sp>
        <p:nvSpPr>
          <p:cNvPr id="63" name="TextBox 62">
            <a:extLst>
              <a:ext uri="{FF2B5EF4-FFF2-40B4-BE49-F238E27FC236}">
                <a16:creationId xmlns:a16="http://schemas.microsoft.com/office/drawing/2014/main" id="{18200EC3-0B86-EA51-3D9B-EADE772F9D89}"/>
              </a:ext>
            </a:extLst>
          </p:cNvPr>
          <p:cNvSpPr txBox="1"/>
          <p:nvPr/>
        </p:nvSpPr>
        <p:spPr>
          <a:xfrm>
            <a:off x="2219311" y="2368841"/>
            <a:ext cx="1000420" cy="92333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Issue a  Hermes request</a:t>
            </a:r>
          </a:p>
        </p:txBody>
      </p:sp>
      <p:sp>
        <p:nvSpPr>
          <p:cNvPr id="64" name="TextBox 63">
            <a:extLst>
              <a:ext uri="{FF2B5EF4-FFF2-40B4-BE49-F238E27FC236}">
                <a16:creationId xmlns:a16="http://schemas.microsoft.com/office/drawing/2014/main" id="{6D3CD8A0-8AC1-C57E-9B56-967F21C5EEA1}"/>
              </a:ext>
            </a:extLst>
          </p:cNvPr>
          <p:cNvSpPr txBox="1"/>
          <p:nvPr/>
        </p:nvSpPr>
        <p:spPr>
          <a:xfrm>
            <a:off x="2350723" y="4182064"/>
            <a:ext cx="6230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Wait</a:t>
            </a:r>
          </a:p>
        </p:txBody>
      </p:sp>
      <p:sp>
        <p:nvSpPr>
          <p:cNvPr id="65" name="TextBox 64">
            <a:extLst>
              <a:ext uri="{FF2B5EF4-FFF2-40B4-BE49-F238E27FC236}">
                <a16:creationId xmlns:a16="http://schemas.microsoft.com/office/drawing/2014/main" id="{C907DD37-EB5D-DBBB-3476-857CC2FDE488}"/>
              </a:ext>
            </a:extLst>
          </p:cNvPr>
          <p:cNvSpPr txBox="1"/>
          <p:nvPr/>
        </p:nvSpPr>
        <p:spPr>
          <a:xfrm>
            <a:off x="329992" y="1515252"/>
            <a:ext cx="698150"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Train</a:t>
            </a:r>
          </a:p>
        </p:txBody>
      </p:sp>
      <p:sp>
        <p:nvSpPr>
          <p:cNvPr id="66" name="Rectangle 65">
            <a:extLst>
              <a:ext uri="{FF2B5EF4-FFF2-40B4-BE49-F238E27FC236}">
                <a16:creationId xmlns:a16="http://schemas.microsoft.com/office/drawing/2014/main" id="{6E8DF1D9-0188-854C-60E7-BDB9BCB66C9C}"/>
              </a:ext>
            </a:extLst>
          </p:cNvPr>
          <p:cNvSpPr/>
          <p:nvPr/>
        </p:nvSpPr>
        <p:spPr>
          <a:xfrm>
            <a:off x="4020532" y="1776030"/>
            <a:ext cx="5043081" cy="1631934"/>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ounded Rectangular Callout 67">
            <a:extLst>
              <a:ext uri="{FF2B5EF4-FFF2-40B4-BE49-F238E27FC236}">
                <a16:creationId xmlns:a16="http://schemas.microsoft.com/office/drawing/2014/main" id="{E4D18EAC-75E2-9A5E-C1A1-CDD4BB1E0E0F}"/>
              </a:ext>
            </a:extLst>
          </p:cNvPr>
          <p:cNvSpPr/>
          <p:nvPr/>
        </p:nvSpPr>
        <p:spPr>
          <a:xfrm>
            <a:off x="4401706" y="366784"/>
            <a:ext cx="3210187" cy="702848"/>
          </a:xfrm>
          <a:prstGeom prst="wedgeRoundRectCallout">
            <a:avLst>
              <a:gd name="adj1" fmla="val -68734"/>
              <a:gd name="adj2" fmla="val 91708"/>
              <a:gd name="adj3" fmla="val 16667"/>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Perceptron-based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off-chip load predictor</a:t>
            </a:r>
          </a:p>
        </p:txBody>
      </p:sp>
    </p:spTree>
    <p:extLst>
      <p:ext uri="{BB962C8B-B14F-4D97-AF65-F5344CB8AC3E}">
        <p14:creationId xmlns:p14="http://schemas.microsoft.com/office/powerpoint/2010/main" val="274072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3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3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0"/>
                                        <p:tgtEl>
                                          <p:spTgt spid="27"/>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1000"/>
                                        <p:tgtEl>
                                          <p:spTgt spid="40"/>
                                        </p:tgtEl>
                                      </p:cBhvr>
                                    </p:animEffect>
                                  </p:childTnLst>
                                </p:cTn>
                              </p:par>
                              <p:par>
                                <p:cTn id="27" presetID="10"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1000"/>
                                        <p:tgtEl>
                                          <p:spTgt spid="6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0"/>
                                        <p:tgtEl>
                                          <p:spTgt spid="5"/>
                                        </p:tgtEl>
                                      </p:cBhvr>
                                    </p:animEffect>
                                  </p:childTnLst>
                                </p:cTn>
                              </p:par>
                              <p:par>
                                <p:cTn id="36" presetID="22" presetClass="entr" presetSubtype="1" fill="hold" grpId="0" nodeType="withEffect">
                                  <p:stCondLst>
                                    <p:cond delay="1000"/>
                                  </p:stCondLst>
                                  <p:childTnLst>
                                    <p:set>
                                      <p:cBhvr>
                                        <p:cTn id="37" dur="1" fill="hold">
                                          <p:stCondLst>
                                            <p:cond delay="0"/>
                                          </p:stCondLst>
                                        </p:cTn>
                                        <p:tgtEl>
                                          <p:spTgt spid="30"/>
                                        </p:tgtEl>
                                        <p:attrNameLst>
                                          <p:attrName>style.visibility</p:attrName>
                                        </p:attrNameLst>
                                      </p:cBhvr>
                                      <p:to>
                                        <p:strVal val="visible"/>
                                      </p:to>
                                    </p:set>
                                    <p:animEffect transition="in" filter="wipe(up)">
                                      <p:cBhvr>
                                        <p:cTn id="38" dur="12000"/>
                                        <p:tgtEl>
                                          <p:spTgt spid="30"/>
                                        </p:tgtEl>
                                      </p:cBhvr>
                                    </p:animEffect>
                                  </p:childTnLst>
                                </p:cTn>
                              </p:par>
                              <p:par>
                                <p:cTn id="39" presetID="22" presetClass="entr" presetSubtype="8" fill="hold" grpId="0" nodeType="withEffect">
                                  <p:stCondLst>
                                    <p:cond delay="100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24000"/>
                                        <p:tgtEl>
                                          <p:spTgt spid="33"/>
                                        </p:tgtEl>
                                      </p:cBhvr>
                                    </p:animEffect>
                                  </p:childTnLst>
                                </p:cTn>
                              </p:par>
                              <p:par>
                                <p:cTn id="42" presetID="22" presetClass="entr" presetSubtype="1" fill="hold" grpId="0" nodeType="withEffect">
                                  <p:stCondLst>
                                    <p:cond delay="5000"/>
                                  </p:stCondLst>
                                  <p:childTnLst>
                                    <p:set>
                                      <p:cBhvr>
                                        <p:cTn id="43" dur="1" fill="hold">
                                          <p:stCondLst>
                                            <p:cond delay="0"/>
                                          </p:stCondLst>
                                        </p:cTn>
                                        <p:tgtEl>
                                          <p:spTgt spid="28"/>
                                        </p:tgtEl>
                                        <p:attrNameLst>
                                          <p:attrName>style.visibility</p:attrName>
                                        </p:attrNameLst>
                                      </p:cBhvr>
                                      <p:to>
                                        <p:strVal val="visible"/>
                                      </p:to>
                                    </p:set>
                                    <p:animEffect transition="in" filter="wipe(up)">
                                      <p:cBhvr>
                                        <p:cTn id="44" dur="10000"/>
                                        <p:tgtEl>
                                          <p:spTgt spid="28"/>
                                        </p:tgtEl>
                                      </p:cBhvr>
                                    </p:animEffect>
                                  </p:childTnLst>
                                </p:cTn>
                              </p:par>
                              <p:par>
                                <p:cTn id="45" presetID="22" presetClass="entr" presetSubtype="8" fill="hold" grpId="0" nodeType="withEffect">
                                  <p:stCondLst>
                                    <p:cond delay="5000"/>
                                  </p:stCondLst>
                                  <p:childTnLst>
                                    <p:set>
                                      <p:cBhvr>
                                        <p:cTn id="46" dur="1" fill="hold">
                                          <p:stCondLst>
                                            <p:cond delay="0"/>
                                          </p:stCondLst>
                                        </p:cTn>
                                        <p:tgtEl>
                                          <p:spTgt spid="32"/>
                                        </p:tgtEl>
                                        <p:attrNameLst>
                                          <p:attrName>style.visibility</p:attrName>
                                        </p:attrNameLst>
                                      </p:cBhvr>
                                      <p:to>
                                        <p:strVal val="visible"/>
                                      </p:to>
                                    </p:set>
                                    <p:animEffect transition="in" filter="wipe(left)">
                                      <p:cBhvr>
                                        <p:cTn id="47" dur="10000"/>
                                        <p:tgtEl>
                                          <p:spTgt spid="32"/>
                                        </p:tgtEl>
                                      </p:cBhvr>
                                    </p:animEffect>
                                  </p:childTnLst>
                                </p:cTn>
                              </p:par>
                              <p:par>
                                <p:cTn id="48" presetID="22" presetClass="entr" presetSubtype="4" fill="hold" grpId="0" nodeType="withEffect">
                                  <p:stCondLst>
                                    <p:cond delay="13000"/>
                                  </p:stCondLst>
                                  <p:childTnLst>
                                    <p:set>
                                      <p:cBhvr>
                                        <p:cTn id="49" dur="1" fill="hold">
                                          <p:stCondLst>
                                            <p:cond delay="0"/>
                                          </p:stCondLst>
                                        </p:cTn>
                                        <p:tgtEl>
                                          <p:spTgt spid="45"/>
                                        </p:tgtEl>
                                        <p:attrNameLst>
                                          <p:attrName>style.visibility</p:attrName>
                                        </p:attrNameLst>
                                      </p:cBhvr>
                                      <p:to>
                                        <p:strVal val="visible"/>
                                      </p:to>
                                    </p:set>
                                    <p:animEffect transition="in" filter="wipe(down)">
                                      <p:cBhvr>
                                        <p:cTn id="50" dur="12000"/>
                                        <p:tgtEl>
                                          <p:spTgt spid="45"/>
                                        </p:tgtEl>
                                      </p:cBhvr>
                                    </p:animEffect>
                                  </p:childTnLst>
                                </p:cTn>
                              </p:par>
                              <p:par>
                                <p:cTn id="51" presetID="22" presetClass="entr" presetSubtype="1" fill="hold" grpId="0" nodeType="withEffect">
                                  <p:stCondLst>
                                    <p:cond delay="1500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2000"/>
                                        <p:tgtEl>
                                          <p:spTgt spid="29"/>
                                        </p:tgtEl>
                                      </p:cBhvr>
                                    </p:animEffect>
                                  </p:childTnLst>
                                </p:cTn>
                              </p:par>
                              <p:par>
                                <p:cTn id="54" presetID="10" presetClass="entr" presetSubtype="0" fill="hold" nodeType="withEffect">
                                  <p:stCondLst>
                                    <p:cond delay="1500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2000"/>
                                        <p:tgtEl>
                                          <p:spTgt spid="44"/>
                                        </p:tgtEl>
                                      </p:cBhvr>
                                    </p:animEffect>
                                  </p:childTnLst>
                                </p:cTn>
                              </p:par>
                              <p:par>
                                <p:cTn id="57" presetID="10" presetClass="entr" presetSubtype="0" fill="hold" grpId="0" nodeType="withEffect">
                                  <p:stCondLst>
                                    <p:cond delay="1500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2000"/>
                                        <p:tgtEl>
                                          <p:spTgt spid="64"/>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3"/>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61"/>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 grpId="0" animBg="1"/>
      <p:bldP spid="5" grpId="0" animBg="1"/>
      <p:bldP spid="32" grpId="0" animBg="1"/>
      <p:bldP spid="33" grpId="0" animBg="1"/>
      <p:bldP spid="34" grpId="0" animBg="1"/>
      <p:bldP spid="40" grpId="0" animBg="1"/>
      <p:bldP spid="45" grpId="0" animBg="1"/>
      <p:bldP spid="46" grpId="0" animBg="1"/>
      <p:bldP spid="47" grpId="0" animBg="1"/>
      <p:bldP spid="48" grpId="0" animBg="1"/>
      <p:bldP spid="49" grpId="0" animBg="1"/>
      <p:bldP spid="54" grpId="0"/>
      <p:bldP spid="62" grpId="0"/>
      <p:bldP spid="63" grpId="0"/>
      <p:bldP spid="64" grpId="0"/>
      <p:bldP spid="6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ABF8E1-3EE5-CD08-7BC2-3D6BF1C04D9B}"/>
              </a:ext>
            </a:extLst>
          </p:cNvPr>
          <p:cNvSpPr>
            <a:spLocks noGrp="1"/>
          </p:cNvSpPr>
          <p:nvPr>
            <p:ph type="title"/>
          </p:nvPr>
        </p:nvSpPr>
        <p:spPr/>
        <p:txBody>
          <a:bodyPr/>
          <a:lstStyle/>
          <a:p>
            <a:r>
              <a:rPr lang="en-US" sz="3600" dirty="0">
                <a:latin typeface="Corbel" panose="020B0503020204020204" pitchFamily="34" charset="0"/>
              </a:rPr>
              <a:t>Designing the Off-Chip Load Predictor</a:t>
            </a:r>
          </a:p>
        </p:txBody>
      </p:sp>
      <p:sp>
        <p:nvSpPr>
          <p:cNvPr id="45" name="Rounded Rectangle 44">
            <a:extLst>
              <a:ext uri="{FF2B5EF4-FFF2-40B4-BE49-F238E27FC236}">
                <a16:creationId xmlns:a16="http://schemas.microsoft.com/office/drawing/2014/main" id="{4C092771-C848-B28C-626D-C71D1B1C6800}"/>
              </a:ext>
            </a:extLst>
          </p:cNvPr>
          <p:cNvSpPr/>
          <p:nvPr/>
        </p:nvSpPr>
        <p:spPr>
          <a:xfrm>
            <a:off x="281655" y="2316753"/>
            <a:ext cx="3380540" cy="454036"/>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Tracking cache contents</a:t>
            </a:r>
            <a:endParaRPr kumimoji="0" lang="en-US" sz="2400" b="0"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46" name="Rounded Rectangle 45">
            <a:extLst>
              <a:ext uri="{FF2B5EF4-FFF2-40B4-BE49-F238E27FC236}">
                <a16:creationId xmlns:a16="http://schemas.microsoft.com/office/drawing/2014/main" id="{7BF1D9AF-4DB8-1AD6-E66C-72B54400F0FC}"/>
              </a:ext>
            </a:extLst>
          </p:cNvPr>
          <p:cNvSpPr/>
          <p:nvPr/>
        </p:nvSpPr>
        <p:spPr>
          <a:xfrm>
            <a:off x="241785" y="5192892"/>
            <a:ext cx="4539403" cy="454036"/>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Corbel" panose="020B0503020204020204" pitchFamily="34" charset="0"/>
                <a:ea typeface="+mn-ea"/>
                <a:cs typeface="+mn-cs"/>
              </a:rPr>
              <a:t>Learning from program behavior</a:t>
            </a:r>
          </a:p>
        </p:txBody>
      </p:sp>
      <p:sp>
        <p:nvSpPr>
          <p:cNvPr id="87" name="Rectangle 86">
            <a:extLst>
              <a:ext uri="{FF2B5EF4-FFF2-40B4-BE49-F238E27FC236}">
                <a16:creationId xmlns:a16="http://schemas.microsoft.com/office/drawing/2014/main" id="{E03AF6B2-0716-380C-F8A7-DB02D33139D6}"/>
              </a:ext>
            </a:extLst>
          </p:cNvPr>
          <p:cNvSpPr/>
          <p:nvPr/>
        </p:nvSpPr>
        <p:spPr>
          <a:xfrm>
            <a:off x="8487715" y="2294166"/>
            <a:ext cx="525770" cy="163315"/>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04453CBD-9E27-10FF-94AD-58E2DE2333F1}"/>
              </a:ext>
            </a:extLst>
          </p:cNvPr>
          <p:cNvPicPr>
            <a:picLocks noChangeAspect="1"/>
          </p:cNvPicPr>
          <p:nvPr/>
        </p:nvPicPr>
        <p:blipFill rotWithShape="1">
          <a:blip r:embed="rId3"/>
          <a:srcRect t="5813" b="8029"/>
          <a:stretch/>
        </p:blipFill>
        <p:spPr>
          <a:xfrm>
            <a:off x="7193558" y="3223910"/>
            <a:ext cx="1798642" cy="1202553"/>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C26C22A3-A383-A8F2-5DF7-66B31CEC2D92}"/>
              </a:ext>
            </a:extLst>
          </p:cNvPr>
          <p:cNvSpPr txBox="1"/>
          <p:nvPr/>
        </p:nvSpPr>
        <p:spPr>
          <a:xfrm>
            <a:off x="165694" y="3326886"/>
            <a:ext cx="5803305" cy="2031325"/>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Large</a:t>
            </a: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 metadata</a:t>
            </a:r>
          </a:p>
          <a:p>
            <a:pPr marL="742950" marR="0" lvl="1" indent="-285750" algn="l" defTabSz="457200" rtl="0" eaLnBrk="1" fontAlgn="auto" latinLnBrk="0" hangingPunct="1">
              <a:lnSpc>
                <a:spcPct val="100000"/>
              </a:lnSpc>
              <a:spcBef>
                <a:spcPts val="0"/>
              </a:spcBef>
              <a:spcAft>
                <a:spcPts val="0"/>
              </a:spcAft>
              <a:buClrTx/>
              <a:buSzTx/>
              <a:buFont typeface="Wingdings" pitchFamily="2" charset="2"/>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Metadata size increases with cache hierarchy size</a:t>
            </a:r>
          </a:p>
          <a:p>
            <a:pPr marL="742950" marR="0" lvl="1" indent="-285750" algn="l" defTabSz="457200" rtl="0" eaLnBrk="1" fontAlgn="auto" latinLnBrk="0" hangingPunct="1">
              <a:lnSpc>
                <a:spcPct val="100000"/>
              </a:lnSpc>
              <a:spcBef>
                <a:spcPts val="0"/>
              </a:spcBef>
              <a:spcAft>
                <a:spcPts val="0"/>
              </a:spcAft>
              <a:buClrTx/>
              <a:buSzTx/>
              <a:buFont typeface="Wingdings" pitchFamily="2" charset="2"/>
              <a:buChar char="§"/>
              <a:tabLst/>
              <a:defRPr/>
            </a:pPr>
            <a:endParaRPr kumimoji="0" lang="en-US" sz="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457200" marR="0" lvl="1" indent="0" algn="l" defTabSz="457200" rtl="0" eaLnBrk="1" fontAlgn="auto" latinLnBrk="0" hangingPunct="1">
              <a:lnSpc>
                <a:spcPct val="100000"/>
              </a:lnSpc>
              <a:spcBef>
                <a:spcPts val="0"/>
              </a:spcBef>
              <a:spcAft>
                <a:spcPts val="0"/>
              </a:spcAft>
              <a:buClr>
                <a:prstClr val="white"/>
              </a:buClr>
              <a:buSzTx/>
              <a:buFontTx/>
              <a:buNone/>
              <a:tabLst/>
              <a:defRPr/>
            </a:pP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May need to track </a:t>
            </a:r>
            <a:r>
              <a:rPr kumimoji="0" lang="en-US" sz="2400" b="1"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all</a:t>
            </a:r>
            <a:r>
              <a:rPr kumimoji="0" lang="en-US" sz="18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 cache operations</a:t>
            </a:r>
          </a:p>
          <a:p>
            <a:pPr marL="742950" marR="0" lvl="1" indent="-285750" algn="l" defTabSz="457200" rtl="0" eaLnBrk="1" fontAlgn="auto" latinLnBrk="0" hangingPunct="1">
              <a:lnSpc>
                <a:spcPct val="100000"/>
              </a:lnSpc>
              <a:spcBef>
                <a:spcPts val="0"/>
              </a:spcBef>
              <a:spcAft>
                <a:spcPts val="0"/>
              </a:spcAft>
              <a:buClr>
                <a:prstClr val="black"/>
              </a:buClr>
              <a:buSzTx/>
              <a:buFont typeface="Wingdings" pitchFamily="2" charset="2"/>
              <a:buChar char="§"/>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Gets complex depending on the cache hierarchy configuration (e.g., inclusivity, bypassing,…)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2BCF18F-0624-D90E-6C71-BCD4B9D82310}"/>
              </a:ext>
            </a:extLst>
          </p:cNvPr>
          <p:cNvSpPr txBox="1"/>
          <p:nvPr/>
        </p:nvSpPr>
        <p:spPr>
          <a:xfrm>
            <a:off x="165695" y="5748748"/>
            <a:ext cx="5480988" cy="384721"/>
          </a:xfrm>
          <a:prstGeom prst="rect">
            <a:avLst/>
          </a:prstGeom>
          <a:noFill/>
        </p:spPr>
        <p:txBody>
          <a:bodyPr wrap="none" rtlCol="0">
            <a:spAutoFit/>
          </a:bodyPr>
          <a:lstStyle/>
          <a:p>
            <a:pPr marL="457200" marR="0" lvl="1" indent="-449263"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orbel" panose="020B0503020204020204" pitchFamily="34" charset="0"/>
                <a:ea typeface="+mn-ea"/>
                <a:cs typeface="+mn-cs"/>
              </a:rPr>
              <a:t>Correlate different program features</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with off-chip loads</a:t>
            </a:r>
            <a:endParaRPr kumimoji="0" lang="en-US" sz="1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457200" marR="0" lvl="1" indent="-185738" algn="l" defTabSz="4572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 name="TextBox 7">
            <a:extLst>
              <a:ext uri="{FF2B5EF4-FFF2-40B4-BE49-F238E27FC236}">
                <a16:creationId xmlns:a16="http://schemas.microsoft.com/office/drawing/2014/main" id="{E3A89602-2937-EF6E-3B63-C01226B05DE4}"/>
              </a:ext>
            </a:extLst>
          </p:cNvPr>
          <p:cNvSpPr txBox="1"/>
          <p:nvPr/>
        </p:nvSpPr>
        <p:spPr>
          <a:xfrm>
            <a:off x="244389" y="2763840"/>
            <a:ext cx="602321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MissMap</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t>
            </a:r>
            <a:r>
              <a:rPr kumimoji="0" lang="en-US" sz="9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Loh</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MICRO’11]</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for the </a:t>
            </a:r>
            <a:r>
              <a:rPr kumimoji="0" lang="en-US" sz="1200" b="1"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DRAM cache</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D2D </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t>
            </a:r>
            <a:r>
              <a:rPr kumimoji="0" lang="en-US" sz="9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Sembrant</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ISCA’14]</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D2M </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t>
            </a:r>
            <a:r>
              <a:rPr kumimoji="0" lang="en-US" sz="9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Sembrant</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HPCA’17]</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LP </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[Jalili+, HPCA’22]</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for the </a:t>
            </a:r>
            <a:r>
              <a:rPr kumimoji="0" lang="en-US" sz="1200" b="1"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cache hierarchy</a:t>
            </a:r>
          </a:p>
        </p:txBody>
      </p:sp>
      <p:pic>
        <p:nvPicPr>
          <p:cNvPr id="89" name="Graphic 88" descr="Badge Cross with solid fill">
            <a:extLst>
              <a:ext uri="{FF2B5EF4-FFF2-40B4-BE49-F238E27FC236}">
                <a16:creationId xmlns:a16="http://schemas.microsoft.com/office/drawing/2014/main" id="{F6BFE5D1-5B15-23CE-46AA-0BDC831BDD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787" y="3336796"/>
            <a:ext cx="454036" cy="454036"/>
          </a:xfrm>
          <a:prstGeom prst="rect">
            <a:avLst/>
          </a:prstGeom>
        </p:spPr>
      </p:pic>
      <p:pic>
        <p:nvPicPr>
          <p:cNvPr id="90" name="Graphic 89" descr="Badge Cross with solid fill">
            <a:extLst>
              <a:ext uri="{FF2B5EF4-FFF2-40B4-BE49-F238E27FC236}">
                <a16:creationId xmlns:a16="http://schemas.microsoft.com/office/drawing/2014/main" id="{5489464E-0573-C6F2-2017-2B4DA032A4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787" y="4099654"/>
            <a:ext cx="454036" cy="454036"/>
          </a:xfrm>
          <a:prstGeom prst="rect">
            <a:avLst/>
          </a:prstGeom>
        </p:spPr>
      </p:pic>
      <p:sp>
        <p:nvSpPr>
          <p:cNvPr id="5" name="Rounded Rectangle 4">
            <a:extLst>
              <a:ext uri="{FF2B5EF4-FFF2-40B4-BE49-F238E27FC236}">
                <a16:creationId xmlns:a16="http://schemas.microsoft.com/office/drawing/2014/main" id="{E53E5183-8064-C150-4A68-D3135980D660}"/>
              </a:ext>
            </a:extLst>
          </p:cNvPr>
          <p:cNvSpPr/>
          <p:nvPr/>
        </p:nvSpPr>
        <p:spPr>
          <a:xfrm>
            <a:off x="281654" y="901937"/>
            <a:ext cx="3541045" cy="454036"/>
          </a:xfrm>
          <a:prstGeom prst="roundRect">
            <a:avLst>
              <a:gd name="adj" fmla="val 6884"/>
            </a:avLst>
          </a:prstGeom>
          <a:solidFill>
            <a:schemeClr val="accent4">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History-based prediction</a:t>
            </a:r>
            <a:endParaRPr kumimoji="0" lang="en-US" sz="2400" b="0"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endParaRPr>
          </a:p>
        </p:txBody>
      </p:sp>
      <p:sp>
        <p:nvSpPr>
          <p:cNvPr id="6" name="TextBox 5">
            <a:extLst>
              <a:ext uri="{FF2B5EF4-FFF2-40B4-BE49-F238E27FC236}">
                <a16:creationId xmlns:a16="http://schemas.microsoft.com/office/drawing/2014/main" id="{F4479EC9-6F7F-9487-D66C-FA9136F93B46}"/>
              </a:ext>
            </a:extLst>
          </p:cNvPr>
          <p:cNvSpPr txBox="1"/>
          <p:nvPr/>
        </p:nvSpPr>
        <p:spPr>
          <a:xfrm>
            <a:off x="236842" y="1377620"/>
            <a:ext cx="367475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HMP </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t>
            </a:r>
            <a:r>
              <a:rPr kumimoji="0" lang="en-US" sz="9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Yoaz</a:t>
            </a:r>
            <a:r>
              <a:rPr kumimoji="0" lang="en-US" sz="9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ISCA’99]</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for the </a:t>
            </a:r>
            <a:r>
              <a:rPr kumimoji="0" lang="en-US" sz="1200" b="1"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L1-D cache</a:t>
            </a:r>
          </a:p>
        </p:txBody>
      </p:sp>
      <p:sp>
        <p:nvSpPr>
          <p:cNvPr id="7" name="TextBox 6">
            <a:extLst>
              <a:ext uri="{FF2B5EF4-FFF2-40B4-BE49-F238E27FC236}">
                <a16:creationId xmlns:a16="http://schemas.microsoft.com/office/drawing/2014/main" id="{03D15950-69A5-9549-41D6-49932C7551F0}"/>
              </a:ext>
            </a:extLst>
          </p:cNvPr>
          <p:cNvSpPr txBox="1"/>
          <p:nvPr/>
        </p:nvSpPr>
        <p:spPr>
          <a:xfrm>
            <a:off x="250377" y="1595356"/>
            <a:ext cx="580330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Using </a:t>
            </a:r>
            <a:r>
              <a:rPr kumimoji="0" lang="en-US" sz="1800" b="1" i="0" u="none" strike="noStrike" kern="1200" cap="none" spc="0" normalizeH="0" baseline="0" noProof="0" dirty="0">
                <a:ln>
                  <a:noFill/>
                </a:ln>
                <a:solidFill>
                  <a:srgbClr val="FFC000">
                    <a:lumMod val="75000"/>
                  </a:srgbClr>
                </a:solidFill>
                <a:effectLst/>
                <a:uLnTx/>
                <a:uFillTx/>
                <a:latin typeface="Corbel" panose="020B0503020204020204" pitchFamily="34" charset="0"/>
                <a:ea typeface="+mn-ea"/>
                <a:cs typeface="+mn-cs"/>
              </a:rPr>
              <a:t>branch-predictor-like</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hybrid predictor: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Global, </a:t>
            </a:r>
            <a:r>
              <a:rPr kumimoji="0" lang="en-US" sz="18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Gshare</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a:t>
            </a:r>
            <a:r>
              <a:rPr kumimoji="0" lang="en-US" sz="18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GSkew</a:t>
            </a: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pic>
        <p:nvPicPr>
          <p:cNvPr id="11" name="Picture 10">
            <a:extLst>
              <a:ext uri="{FF2B5EF4-FFF2-40B4-BE49-F238E27FC236}">
                <a16:creationId xmlns:a16="http://schemas.microsoft.com/office/drawing/2014/main" id="{A4BBA4BF-58E8-5096-CC40-72D519682E08}"/>
              </a:ext>
            </a:extLst>
          </p:cNvPr>
          <p:cNvPicPr>
            <a:picLocks noChangeAspect="1"/>
          </p:cNvPicPr>
          <p:nvPr/>
        </p:nvPicPr>
        <p:blipFill>
          <a:blip r:embed="rId6"/>
          <a:stretch>
            <a:fillRect/>
          </a:stretch>
        </p:blipFill>
        <p:spPr>
          <a:xfrm>
            <a:off x="6628612" y="1037521"/>
            <a:ext cx="2384873" cy="1202554"/>
          </a:xfrm>
          <a:prstGeom prst="rect">
            <a:avLst/>
          </a:prstGeom>
          <a:ln>
            <a:solidFill>
              <a:schemeClr val="tx1"/>
            </a:solidFill>
          </a:ln>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9C100EE6-EBD1-171B-C8DF-2DE8253CA946}"/>
              </a:ext>
            </a:extLst>
          </p:cNvPr>
          <p:cNvSpPr/>
          <p:nvPr/>
        </p:nvSpPr>
        <p:spPr>
          <a:xfrm>
            <a:off x="165694" y="6419954"/>
            <a:ext cx="1104306" cy="2700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E67B5B9-6BB0-5827-8CA0-1CA4C341F213}"/>
              </a:ext>
            </a:extLst>
          </p:cNvPr>
          <p:cNvSpPr txBox="1"/>
          <p:nvPr/>
        </p:nvSpPr>
        <p:spPr>
          <a:xfrm>
            <a:off x="639944" y="6154674"/>
            <a:ext cx="2310248"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Low storage overhead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8937A94-4687-B41F-3E9C-3D4444FF0F3F}"/>
              </a:ext>
            </a:extLst>
          </p:cNvPr>
          <p:cNvSpPr txBox="1"/>
          <p:nvPr/>
        </p:nvSpPr>
        <p:spPr>
          <a:xfrm>
            <a:off x="3430896" y="6154674"/>
            <a:ext cx="2369559"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Low design complexity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Graphic 15" descr="Badge Tick with solid fill">
            <a:extLst>
              <a:ext uri="{FF2B5EF4-FFF2-40B4-BE49-F238E27FC236}">
                <a16:creationId xmlns:a16="http://schemas.microsoft.com/office/drawing/2014/main" id="{2C306617-1F96-CBD7-65CA-8C30989940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8739" y="6072180"/>
            <a:ext cx="540105" cy="540105"/>
          </a:xfrm>
          <a:prstGeom prst="rect">
            <a:avLst/>
          </a:prstGeom>
        </p:spPr>
      </p:pic>
      <p:pic>
        <p:nvPicPr>
          <p:cNvPr id="17" name="Graphic 16" descr="Badge Tick with solid fill">
            <a:extLst>
              <a:ext uri="{FF2B5EF4-FFF2-40B4-BE49-F238E27FC236}">
                <a16:creationId xmlns:a16="http://schemas.microsoft.com/office/drawing/2014/main" id="{CC91DAB0-734F-E247-769F-873DAE18FC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82297" y="6069287"/>
            <a:ext cx="540105" cy="540105"/>
          </a:xfrm>
          <a:prstGeom prst="rect">
            <a:avLst/>
          </a:prstGeom>
        </p:spPr>
      </p:pic>
      <p:pic>
        <p:nvPicPr>
          <p:cNvPr id="19" name="Picture 18">
            <a:extLst>
              <a:ext uri="{FF2B5EF4-FFF2-40B4-BE49-F238E27FC236}">
                <a16:creationId xmlns:a16="http://schemas.microsoft.com/office/drawing/2014/main" id="{E08542D5-4710-771C-FDA8-91ADCF1053D5}"/>
              </a:ext>
            </a:extLst>
          </p:cNvPr>
          <p:cNvPicPr>
            <a:picLocks noChangeAspect="1"/>
          </p:cNvPicPr>
          <p:nvPr/>
        </p:nvPicPr>
        <p:blipFill rotWithShape="1">
          <a:blip r:embed="rId9"/>
          <a:srcRect l="7027" t="9610" r="7027" b="17739"/>
          <a:stretch/>
        </p:blipFill>
        <p:spPr>
          <a:xfrm>
            <a:off x="6542329" y="5192892"/>
            <a:ext cx="2405784" cy="1437822"/>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4C2DF75-4976-5E67-5FDB-0520DA229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6683" y="983789"/>
            <a:ext cx="1169638" cy="1169638"/>
          </a:xfrm>
          <a:prstGeom prst="rect">
            <a:avLst/>
          </a:prstGeom>
        </p:spPr>
      </p:pic>
      <p:pic>
        <p:nvPicPr>
          <p:cNvPr id="12" name="Picture 11">
            <a:extLst>
              <a:ext uri="{FF2B5EF4-FFF2-40B4-BE49-F238E27FC236}">
                <a16:creationId xmlns:a16="http://schemas.microsoft.com/office/drawing/2014/main" id="{A9DF3D66-F008-8EE7-00F6-93FEC7C8F8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46683" y="3349296"/>
            <a:ext cx="1169638" cy="1169638"/>
          </a:xfrm>
          <a:prstGeom prst="rect">
            <a:avLst/>
          </a:prstGeom>
        </p:spPr>
      </p:pic>
      <p:sp>
        <p:nvSpPr>
          <p:cNvPr id="23" name="Rectangle 22">
            <a:extLst>
              <a:ext uri="{FF2B5EF4-FFF2-40B4-BE49-F238E27FC236}">
                <a16:creationId xmlns:a16="http://schemas.microsoft.com/office/drawing/2014/main" id="{53D606B1-5ED0-4419-8B48-EA48147B741E}"/>
              </a:ext>
            </a:extLst>
          </p:cNvPr>
          <p:cNvSpPr/>
          <p:nvPr/>
        </p:nvSpPr>
        <p:spPr>
          <a:xfrm>
            <a:off x="-165100" y="885784"/>
            <a:ext cx="9474200" cy="417806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23">
            <a:extLst>
              <a:ext uri="{FF2B5EF4-FFF2-40B4-BE49-F238E27FC236}">
                <a16:creationId xmlns:a16="http://schemas.microsoft.com/office/drawing/2014/main" id="{2DDA742E-64A7-52B8-6359-43B8C9E07C86}"/>
              </a:ext>
            </a:extLst>
          </p:cNvPr>
          <p:cNvSpPr/>
          <p:nvPr/>
        </p:nvSpPr>
        <p:spPr>
          <a:xfrm>
            <a:off x="-285750" y="2093306"/>
            <a:ext cx="9715499" cy="1612651"/>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POPET provides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both </a:t>
            </a: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higher accuracy</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and </a:t>
            </a: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higher performance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than predictors inspired from these previous works</a:t>
            </a:r>
            <a:endParaRPr kumimoji="0" lang="en-US" sz="2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26120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2" grpId="0"/>
      <p:bldP spid="3" grpId="0"/>
      <p:bldP spid="8" grpId="0"/>
      <p:bldP spid="5" grpId="0" animBg="1"/>
      <p:bldP spid="6" grpId="0"/>
      <p:bldP spid="7" grpId="0"/>
      <p:bldP spid="14" grpId="0"/>
      <p:bldP spid="15" grpId="0"/>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DD60C1-A1C6-344A-B6B9-D168248305CE}"/>
              </a:ext>
            </a:extLst>
          </p:cNvPr>
          <p:cNvSpPr>
            <a:spLocks noGrp="1"/>
          </p:cNvSpPr>
          <p:nvPr>
            <p:ph type="title"/>
          </p:nvPr>
        </p:nvSpPr>
        <p:spPr/>
        <p:txBody>
          <a:bodyPr/>
          <a:lstStyle/>
          <a:p>
            <a:r>
              <a:rPr lang="en-US" sz="3200" dirty="0">
                <a:solidFill>
                  <a:srgbClr val="C00000"/>
                </a:solidFill>
                <a:latin typeface="Corbel" panose="020B0503020204020204" pitchFamily="34" charset="0"/>
              </a:rPr>
              <a:t>POPET</a:t>
            </a:r>
            <a:r>
              <a:rPr lang="en-US" sz="3200" dirty="0">
                <a:latin typeface="Corbel" panose="020B0503020204020204" pitchFamily="34" charset="0"/>
              </a:rPr>
              <a:t>: Perceptron-Based Off-Chip Predictor</a:t>
            </a:r>
          </a:p>
        </p:txBody>
      </p:sp>
      <p:sp>
        <p:nvSpPr>
          <p:cNvPr id="5" name="Content Placeholder 4">
            <a:extLst>
              <a:ext uri="{FF2B5EF4-FFF2-40B4-BE49-F238E27FC236}">
                <a16:creationId xmlns:a16="http://schemas.microsoft.com/office/drawing/2014/main" id="{D6D62F83-18E9-8862-1D5C-172C8B53FF35}"/>
              </a:ext>
            </a:extLst>
          </p:cNvPr>
          <p:cNvSpPr>
            <a:spLocks noGrp="1"/>
          </p:cNvSpPr>
          <p:nvPr>
            <p:ph idx="1"/>
          </p:nvPr>
        </p:nvSpPr>
        <p:spPr/>
        <p:txBody>
          <a:bodyPr>
            <a:normAutofit/>
          </a:bodyPr>
          <a:lstStyle/>
          <a:p>
            <a:r>
              <a:rPr lang="en-US" sz="2400" dirty="0">
                <a:solidFill>
                  <a:srgbClr val="0000FF"/>
                </a:solidFill>
                <a:latin typeface="Corbel" panose="020B0503020204020204" pitchFamily="34" charset="0"/>
              </a:rPr>
              <a:t>Multi-feature</a:t>
            </a:r>
            <a:r>
              <a:rPr lang="en-US" sz="2400" dirty="0">
                <a:latin typeface="Corbel" panose="020B0503020204020204" pitchFamily="34" charset="0"/>
              </a:rPr>
              <a:t> hashed perceptron model</a:t>
            </a:r>
            <a:r>
              <a:rPr lang="en-US" sz="2400" baseline="30000" dirty="0">
                <a:solidFill>
                  <a:schemeClr val="bg2">
                    <a:lumMod val="50000"/>
                  </a:schemeClr>
                </a:solidFill>
                <a:latin typeface="Corbel" panose="020B0503020204020204" pitchFamily="34" charset="0"/>
              </a:rPr>
              <a:t>[1]</a:t>
            </a:r>
          </a:p>
          <a:p>
            <a:pPr marL="533400" lvl="1"/>
            <a:r>
              <a:rPr lang="en-US" sz="2000" dirty="0">
                <a:latin typeface="Corbel" panose="020B0503020204020204" pitchFamily="34" charset="0"/>
              </a:rPr>
              <a:t>Each feature has its own </a:t>
            </a:r>
            <a:r>
              <a:rPr lang="en-US" sz="2000" i="1" dirty="0">
                <a:solidFill>
                  <a:srgbClr val="B40003"/>
                </a:solidFill>
                <a:latin typeface="Corbel" panose="020B0503020204020204" pitchFamily="34" charset="0"/>
              </a:rPr>
              <a:t>weight table</a:t>
            </a:r>
          </a:p>
          <a:p>
            <a:pPr marL="800100" lvl="2"/>
            <a:r>
              <a:rPr lang="en-US" sz="1900" dirty="0">
                <a:latin typeface="Corbel" panose="020B0503020204020204" pitchFamily="34" charset="0"/>
              </a:rPr>
              <a:t>Stores </a:t>
            </a:r>
            <a:r>
              <a:rPr lang="en-US" sz="1900" dirty="0">
                <a:solidFill>
                  <a:srgbClr val="C00000"/>
                </a:solidFill>
                <a:latin typeface="Corbel" panose="020B0503020204020204" pitchFamily="34" charset="0"/>
              </a:rPr>
              <a:t>correlation</a:t>
            </a:r>
            <a:r>
              <a:rPr lang="en-US" sz="1900" dirty="0">
                <a:latin typeface="Corbel" panose="020B0503020204020204" pitchFamily="34" charset="0"/>
              </a:rPr>
              <a:t> between </a:t>
            </a:r>
            <a:r>
              <a:rPr lang="en-US" sz="1900" dirty="0">
                <a:solidFill>
                  <a:srgbClr val="C00000"/>
                </a:solidFill>
                <a:latin typeface="Corbel" panose="020B0503020204020204" pitchFamily="34" charset="0"/>
              </a:rPr>
              <a:t>feature value</a:t>
            </a:r>
            <a:r>
              <a:rPr lang="en-US" sz="1900" dirty="0">
                <a:latin typeface="Corbel" panose="020B0503020204020204" pitchFamily="34" charset="0"/>
              </a:rPr>
              <a:t> and </a:t>
            </a:r>
            <a:r>
              <a:rPr lang="en-US" sz="1900" dirty="0">
                <a:solidFill>
                  <a:srgbClr val="C00000"/>
                </a:solidFill>
                <a:latin typeface="Corbel" panose="020B0503020204020204" pitchFamily="34" charset="0"/>
              </a:rPr>
              <a:t>off-chip prediction</a:t>
            </a:r>
          </a:p>
        </p:txBody>
      </p:sp>
      <p:pic>
        <p:nvPicPr>
          <p:cNvPr id="9" name="Picture 8">
            <a:extLst>
              <a:ext uri="{FF2B5EF4-FFF2-40B4-BE49-F238E27FC236}">
                <a16:creationId xmlns:a16="http://schemas.microsoft.com/office/drawing/2014/main" id="{590E4999-DC3E-C848-67A9-50F320F10042}"/>
              </a:ext>
            </a:extLst>
          </p:cNvPr>
          <p:cNvPicPr>
            <a:picLocks noChangeAspect="1"/>
          </p:cNvPicPr>
          <p:nvPr/>
        </p:nvPicPr>
        <p:blipFill rotWithShape="1">
          <a:blip r:embed="rId3">
            <a:extLst>
              <a:ext uri="{28A0092B-C50C-407E-A947-70E740481C1C}">
                <a14:useLocalDpi xmlns:a14="http://schemas.microsoft.com/office/drawing/2010/main" val="0"/>
              </a:ext>
            </a:extLst>
          </a:blip>
          <a:srcRect t="9618"/>
          <a:stretch/>
        </p:blipFill>
        <p:spPr>
          <a:xfrm>
            <a:off x="730112" y="2139884"/>
            <a:ext cx="7772400" cy="4134070"/>
          </a:xfrm>
          <a:prstGeom prst="rect">
            <a:avLst/>
          </a:prstGeom>
        </p:spPr>
      </p:pic>
      <p:sp>
        <p:nvSpPr>
          <p:cNvPr id="25" name="Rectangle 24">
            <a:extLst>
              <a:ext uri="{FF2B5EF4-FFF2-40B4-BE49-F238E27FC236}">
                <a16:creationId xmlns:a16="http://schemas.microsoft.com/office/drawing/2014/main" id="{F4E09A06-DAC2-5AE1-A87F-8A567A54F277}"/>
              </a:ext>
            </a:extLst>
          </p:cNvPr>
          <p:cNvSpPr/>
          <p:nvPr/>
        </p:nvSpPr>
        <p:spPr>
          <a:xfrm>
            <a:off x="1978689" y="2139883"/>
            <a:ext cx="1583498" cy="4062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2DDE5C7-D849-758C-846B-CB87605453B5}"/>
              </a:ext>
            </a:extLst>
          </p:cNvPr>
          <p:cNvSpPr/>
          <p:nvPr/>
        </p:nvSpPr>
        <p:spPr>
          <a:xfrm>
            <a:off x="4616312" y="2139883"/>
            <a:ext cx="2715696" cy="4062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FCD66A2-8306-18B1-48F0-07942BDC6A2F}"/>
              </a:ext>
            </a:extLst>
          </p:cNvPr>
          <p:cNvSpPr/>
          <p:nvPr/>
        </p:nvSpPr>
        <p:spPr>
          <a:xfrm>
            <a:off x="7332008" y="3445114"/>
            <a:ext cx="1425493" cy="16221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8F66C74-476B-9CE8-57C3-1D1AE6BE3277}"/>
              </a:ext>
            </a:extLst>
          </p:cNvPr>
          <p:cNvSpPr txBox="1"/>
          <p:nvPr/>
        </p:nvSpPr>
        <p:spPr>
          <a:xfrm>
            <a:off x="1232452" y="6461787"/>
            <a:ext cx="721676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[1] D. </a:t>
            </a:r>
            <a:r>
              <a:rPr kumimoji="0" lang="en-IN"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Tarjan</a:t>
            </a:r>
            <a:r>
              <a:rPr kumimoji="0" lang="en-IN"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and K. </a:t>
            </a:r>
            <a:r>
              <a:rPr kumimoji="0" lang="en-IN"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Skadron</a:t>
            </a:r>
            <a:r>
              <a:rPr kumimoji="0" lang="en-IN"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“Merging Path and </a:t>
            </a:r>
            <a:r>
              <a:rPr kumimoji="0" lang="en-IN"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Gshare</a:t>
            </a:r>
            <a:r>
              <a:rPr kumimoji="0" lang="en-IN"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Indexing in Perceptron Branch Prediction,” TACO, 2005</a:t>
            </a:r>
          </a:p>
        </p:txBody>
      </p:sp>
      <p:pic>
        <p:nvPicPr>
          <p:cNvPr id="14" name="Picture 13">
            <a:extLst>
              <a:ext uri="{FF2B5EF4-FFF2-40B4-BE49-F238E27FC236}">
                <a16:creationId xmlns:a16="http://schemas.microsoft.com/office/drawing/2014/main" id="{4D307935-2A27-C406-CDCD-D219F8057A41}"/>
              </a:ext>
            </a:extLst>
          </p:cNvPr>
          <p:cNvPicPr>
            <a:picLocks noChangeAspect="1"/>
          </p:cNvPicPr>
          <p:nvPr/>
        </p:nvPicPr>
        <p:blipFill>
          <a:blip r:embed="rId4"/>
          <a:stretch>
            <a:fillRect/>
          </a:stretch>
        </p:blipFill>
        <p:spPr>
          <a:xfrm>
            <a:off x="7582959" y="936172"/>
            <a:ext cx="1392030" cy="2118527"/>
          </a:xfrm>
          <a:prstGeom prst="rect">
            <a:avLst/>
          </a:prstGeom>
        </p:spPr>
      </p:pic>
      <p:sp>
        <p:nvSpPr>
          <p:cNvPr id="15" name="Rectangle 14">
            <a:extLst>
              <a:ext uri="{FF2B5EF4-FFF2-40B4-BE49-F238E27FC236}">
                <a16:creationId xmlns:a16="http://schemas.microsoft.com/office/drawing/2014/main" id="{EE16EA6C-5661-B63E-395F-E7C9C7C90C99}"/>
              </a:ext>
            </a:extLst>
          </p:cNvPr>
          <p:cNvSpPr/>
          <p:nvPr/>
        </p:nvSpPr>
        <p:spPr>
          <a:xfrm>
            <a:off x="7535631" y="919753"/>
            <a:ext cx="991778" cy="2150277"/>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56DF849-1F80-8452-44FB-2CEC0E82FE35}"/>
              </a:ext>
            </a:extLst>
          </p:cNvPr>
          <p:cNvSpPr/>
          <p:nvPr/>
        </p:nvSpPr>
        <p:spPr>
          <a:xfrm>
            <a:off x="8527409" y="1266739"/>
            <a:ext cx="494908" cy="1803292"/>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6EAF758-7154-673C-43C1-58D680DD1051}"/>
              </a:ext>
            </a:extLst>
          </p:cNvPr>
          <p:cNvSpPr/>
          <p:nvPr/>
        </p:nvSpPr>
        <p:spPr>
          <a:xfrm>
            <a:off x="8340257" y="897166"/>
            <a:ext cx="525770" cy="163315"/>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CD609918-F312-1061-5114-FB0BCEE2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5489" y="857772"/>
            <a:ext cx="999290" cy="817933"/>
          </a:xfrm>
          <a:prstGeom prst="rect">
            <a:avLst/>
          </a:prstGeom>
          <a:ln>
            <a:noFill/>
          </a:ln>
        </p:spPr>
      </p:pic>
    </p:spTree>
    <p:extLst>
      <p:ext uri="{BB962C8B-B14F-4D97-AF65-F5344CB8AC3E}">
        <p14:creationId xmlns:p14="http://schemas.microsoft.com/office/powerpoint/2010/main" val="198571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DD60C1-A1C6-344A-B6B9-D168248305CE}"/>
              </a:ext>
            </a:extLst>
          </p:cNvPr>
          <p:cNvSpPr>
            <a:spLocks noGrp="1"/>
          </p:cNvSpPr>
          <p:nvPr>
            <p:ph type="title"/>
          </p:nvPr>
        </p:nvSpPr>
        <p:spPr/>
        <p:txBody>
          <a:bodyPr/>
          <a:lstStyle/>
          <a:p>
            <a:r>
              <a:rPr lang="en-US" sz="3200" dirty="0">
                <a:latin typeface="Corbel" panose="020B0503020204020204" pitchFamily="34" charset="0"/>
              </a:rPr>
              <a:t>Predicting using POPET</a:t>
            </a:r>
          </a:p>
        </p:txBody>
      </p:sp>
      <p:sp>
        <p:nvSpPr>
          <p:cNvPr id="5" name="Content Placeholder 4">
            <a:extLst>
              <a:ext uri="{FF2B5EF4-FFF2-40B4-BE49-F238E27FC236}">
                <a16:creationId xmlns:a16="http://schemas.microsoft.com/office/drawing/2014/main" id="{D6D62F83-18E9-8862-1D5C-172C8B53FF35}"/>
              </a:ext>
            </a:extLst>
          </p:cNvPr>
          <p:cNvSpPr>
            <a:spLocks noGrp="1"/>
          </p:cNvSpPr>
          <p:nvPr>
            <p:ph idx="1"/>
          </p:nvPr>
        </p:nvSpPr>
        <p:spPr/>
        <p:txBody>
          <a:bodyPr>
            <a:normAutofit/>
          </a:bodyPr>
          <a:lstStyle/>
          <a:p>
            <a:r>
              <a:rPr lang="en-US" sz="2000" dirty="0">
                <a:latin typeface="Corbel" panose="020B0503020204020204" pitchFamily="34" charset="0"/>
              </a:rPr>
              <a:t>Uses simple </a:t>
            </a:r>
            <a:r>
              <a:rPr lang="en-US" sz="2400" b="1" dirty="0">
                <a:solidFill>
                  <a:srgbClr val="DF4CD4"/>
                </a:solidFill>
                <a:latin typeface="Corbel" panose="020B0503020204020204" pitchFamily="34" charset="0"/>
              </a:rPr>
              <a:t>table lookups</a:t>
            </a:r>
            <a:r>
              <a:rPr lang="en-US" sz="2000" dirty="0">
                <a:latin typeface="Corbel" panose="020B0503020204020204" pitchFamily="34" charset="0"/>
              </a:rPr>
              <a:t>, </a:t>
            </a:r>
            <a:r>
              <a:rPr lang="en-US" sz="2400" b="1" dirty="0">
                <a:solidFill>
                  <a:srgbClr val="DF4CD4"/>
                </a:solidFill>
                <a:latin typeface="Corbel" panose="020B0503020204020204" pitchFamily="34" charset="0"/>
              </a:rPr>
              <a:t>addition</a:t>
            </a:r>
            <a:r>
              <a:rPr lang="en-US" sz="2000" dirty="0">
                <a:latin typeface="Corbel" panose="020B0503020204020204" pitchFamily="34" charset="0"/>
              </a:rPr>
              <a:t>, and </a:t>
            </a:r>
            <a:r>
              <a:rPr lang="en-US" sz="2400" b="1" dirty="0">
                <a:solidFill>
                  <a:srgbClr val="DF4CD4"/>
                </a:solidFill>
                <a:latin typeface="Corbel" panose="020B0503020204020204" pitchFamily="34" charset="0"/>
              </a:rPr>
              <a:t>comparison</a:t>
            </a:r>
            <a:endParaRPr lang="en-US" sz="2000" dirty="0">
              <a:latin typeface="Corbel" panose="020B0503020204020204" pitchFamily="34" charset="0"/>
            </a:endParaRPr>
          </a:p>
        </p:txBody>
      </p:sp>
      <p:pic>
        <p:nvPicPr>
          <p:cNvPr id="9" name="Picture 8">
            <a:extLst>
              <a:ext uri="{FF2B5EF4-FFF2-40B4-BE49-F238E27FC236}">
                <a16:creationId xmlns:a16="http://schemas.microsoft.com/office/drawing/2014/main" id="{590E4999-DC3E-C848-67A9-50F320F10042}"/>
              </a:ext>
            </a:extLst>
          </p:cNvPr>
          <p:cNvPicPr>
            <a:picLocks noChangeAspect="1"/>
          </p:cNvPicPr>
          <p:nvPr/>
        </p:nvPicPr>
        <p:blipFill rotWithShape="1">
          <a:blip r:embed="rId3">
            <a:extLst>
              <a:ext uri="{28A0092B-C50C-407E-A947-70E740481C1C}">
                <a14:useLocalDpi xmlns:a14="http://schemas.microsoft.com/office/drawing/2010/main" val="0"/>
              </a:ext>
            </a:extLst>
          </a:blip>
          <a:srcRect t="-1348" b="-1"/>
          <a:stretch/>
        </p:blipFill>
        <p:spPr>
          <a:xfrm>
            <a:off x="730112" y="1638267"/>
            <a:ext cx="7772400" cy="4635687"/>
          </a:xfrm>
          <a:prstGeom prst="rect">
            <a:avLst/>
          </a:prstGeom>
        </p:spPr>
      </p:pic>
      <p:sp>
        <p:nvSpPr>
          <p:cNvPr id="8" name="Rounded Rectangle 7">
            <a:extLst>
              <a:ext uri="{FF2B5EF4-FFF2-40B4-BE49-F238E27FC236}">
                <a16:creationId xmlns:a16="http://schemas.microsoft.com/office/drawing/2014/main" id="{0877B487-4410-2E91-CEBF-A4A1877FF41A}"/>
              </a:ext>
            </a:extLst>
          </p:cNvPr>
          <p:cNvSpPr/>
          <p:nvPr/>
        </p:nvSpPr>
        <p:spPr>
          <a:xfrm>
            <a:off x="718145" y="3291028"/>
            <a:ext cx="1258601" cy="275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0x7ffe0+12</a:t>
            </a:r>
          </a:p>
        </p:txBody>
      </p:sp>
      <p:sp>
        <p:nvSpPr>
          <p:cNvPr id="10" name="Rounded Rectangle 9">
            <a:extLst>
              <a:ext uri="{FF2B5EF4-FFF2-40B4-BE49-F238E27FC236}">
                <a16:creationId xmlns:a16="http://schemas.microsoft.com/office/drawing/2014/main" id="{1F5DB432-5856-D904-1D1E-07BF3D602491}"/>
              </a:ext>
            </a:extLst>
          </p:cNvPr>
          <p:cNvSpPr/>
          <p:nvPr/>
        </p:nvSpPr>
        <p:spPr>
          <a:xfrm>
            <a:off x="2995662" y="2823873"/>
            <a:ext cx="457073" cy="27594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42</a:t>
            </a:r>
          </a:p>
        </p:txBody>
      </p:sp>
      <p:sp>
        <p:nvSpPr>
          <p:cNvPr id="12" name="Rounded Rectangle 11">
            <a:extLst>
              <a:ext uri="{FF2B5EF4-FFF2-40B4-BE49-F238E27FC236}">
                <a16:creationId xmlns:a16="http://schemas.microsoft.com/office/drawing/2014/main" id="{32854B54-11E0-5938-4E47-2DDFE68745D8}"/>
              </a:ext>
            </a:extLst>
          </p:cNvPr>
          <p:cNvSpPr/>
          <p:nvPr/>
        </p:nvSpPr>
        <p:spPr>
          <a:xfrm>
            <a:off x="4998044" y="2740768"/>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3" name="Rounded Rectangle 12">
            <a:extLst>
              <a:ext uri="{FF2B5EF4-FFF2-40B4-BE49-F238E27FC236}">
                <a16:creationId xmlns:a16="http://schemas.microsoft.com/office/drawing/2014/main" id="{70C5ED4E-0089-0DF0-41EA-48054DD58F41}"/>
              </a:ext>
            </a:extLst>
          </p:cNvPr>
          <p:cNvSpPr/>
          <p:nvPr/>
        </p:nvSpPr>
        <p:spPr>
          <a:xfrm>
            <a:off x="4777229" y="4068124"/>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12</a:t>
            </a:r>
          </a:p>
        </p:txBody>
      </p:sp>
      <p:sp>
        <p:nvSpPr>
          <p:cNvPr id="20" name="Rounded Rectangle 19">
            <a:extLst>
              <a:ext uri="{FF2B5EF4-FFF2-40B4-BE49-F238E27FC236}">
                <a16:creationId xmlns:a16="http://schemas.microsoft.com/office/drawing/2014/main" id="{D62340AA-1679-466F-CD93-A419D9F9E22F}"/>
              </a:ext>
            </a:extLst>
          </p:cNvPr>
          <p:cNvSpPr/>
          <p:nvPr/>
        </p:nvSpPr>
        <p:spPr>
          <a:xfrm>
            <a:off x="5618020" y="3346095"/>
            <a:ext cx="284055" cy="275944"/>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1" name="Rounded Rectangle 20">
            <a:extLst>
              <a:ext uri="{FF2B5EF4-FFF2-40B4-BE49-F238E27FC236}">
                <a16:creationId xmlns:a16="http://schemas.microsoft.com/office/drawing/2014/main" id="{13C741F0-20DE-1B92-8E68-F4C032207A7E}"/>
              </a:ext>
            </a:extLst>
          </p:cNvPr>
          <p:cNvSpPr/>
          <p:nvPr/>
        </p:nvSpPr>
        <p:spPr>
          <a:xfrm>
            <a:off x="6440919" y="3390333"/>
            <a:ext cx="858103" cy="275944"/>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 &gt;= -2</a:t>
            </a:r>
          </a:p>
        </p:txBody>
      </p:sp>
      <p:sp>
        <p:nvSpPr>
          <p:cNvPr id="26" name="Rounded Rectangle 25">
            <a:extLst>
              <a:ext uri="{FF2B5EF4-FFF2-40B4-BE49-F238E27FC236}">
                <a16:creationId xmlns:a16="http://schemas.microsoft.com/office/drawing/2014/main" id="{BA4AF730-0BE3-F6D1-0DB2-E7AAE9D63B92}"/>
              </a:ext>
            </a:extLst>
          </p:cNvPr>
          <p:cNvSpPr/>
          <p:nvPr/>
        </p:nvSpPr>
        <p:spPr>
          <a:xfrm>
            <a:off x="4998043" y="5140389"/>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2" name="Rectangle 1">
            <a:extLst>
              <a:ext uri="{FF2B5EF4-FFF2-40B4-BE49-F238E27FC236}">
                <a16:creationId xmlns:a16="http://schemas.microsoft.com/office/drawing/2014/main" id="{2158C031-204B-989E-E852-DC74DBDD41F3}"/>
              </a:ext>
            </a:extLst>
          </p:cNvPr>
          <p:cNvSpPr/>
          <p:nvPr/>
        </p:nvSpPr>
        <p:spPr>
          <a:xfrm>
            <a:off x="2012039" y="2139884"/>
            <a:ext cx="1512094" cy="40629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50EF9AE-0D76-3445-497F-89B8B562C69A}"/>
              </a:ext>
            </a:extLst>
          </p:cNvPr>
          <p:cNvSpPr/>
          <p:nvPr/>
        </p:nvSpPr>
        <p:spPr>
          <a:xfrm>
            <a:off x="4604012" y="2379344"/>
            <a:ext cx="1496677" cy="33959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58A9DCF-732E-8F60-47DA-96C45259BC26}"/>
              </a:ext>
            </a:extLst>
          </p:cNvPr>
          <p:cNvSpPr/>
          <p:nvPr/>
        </p:nvSpPr>
        <p:spPr>
          <a:xfrm>
            <a:off x="736998" y="1753386"/>
            <a:ext cx="1512093" cy="3864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827AAC7-661E-3BB5-88C2-5CA8F4B9218D}"/>
              </a:ext>
            </a:extLst>
          </p:cNvPr>
          <p:cNvSpPr/>
          <p:nvPr/>
        </p:nvSpPr>
        <p:spPr>
          <a:xfrm>
            <a:off x="2255977" y="1753386"/>
            <a:ext cx="2819172" cy="3864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BF2F6F5C-FBB4-7135-4D18-2CB1559F5B1E}"/>
              </a:ext>
            </a:extLst>
          </p:cNvPr>
          <p:cNvSpPr/>
          <p:nvPr/>
        </p:nvSpPr>
        <p:spPr>
          <a:xfrm>
            <a:off x="5075150" y="1758621"/>
            <a:ext cx="2555485" cy="3864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BFF9514-BE73-4D66-2F3C-0A9D24320BD2}"/>
              </a:ext>
            </a:extLst>
          </p:cNvPr>
          <p:cNvSpPr/>
          <p:nvPr/>
        </p:nvSpPr>
        <p:spPr>
          <a:xfrm>
            <a:off x="7211348" y="3944656"/>
            <a:ext cx="429335" cy="17658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9D15F00-F5D2-37C6-9D9C-E10FABFA060C}"/>
              </a:ext>
            </a:extLst>
          </p:cNvPr>
          <p:cNvSpPr/>
          <p:nvPr/>
        </p:nvSpPr>
        <p:spPr>
          <a:xfrm>
            <a:off x="6115413" y="3384324"/>
            <a:ext cx="1256261" cy="1371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156664A-2587-08F7-B970-EB9D8E7FCCF6}"/>
              </a:ext>
            </a:extLst>
          </p:cNvPr>
          <p:cNvSpPr txBox="1"/>
          <p:nvPr/>
        </p:nvSpPr>
        <p:spPr>
          <a:xfrm>
            <a:off x="7648930" y="3622039"/>
            <a:ext cx="1256261" cy="83099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legreya Sans" pitchFamily="2" charset="0"/>
                <a:ea typeface="+mn-ea"/>
                <a:cs typeface="+mn-cs"/>
              </a:rPr>
              <a:t>Predict that the load would go off-chip</a:t>
            </a:r>
          </a:p>
        </p:txBody>
      </p:sp>
      <p:pic>
        <p:nvPicPr>
          <p:cNvPr id="25" name="Graphic 24" descr="Badge Tick1 with solid fill">
            <a:extLst>
              <a:ext uri="{FF2B5EF4-FFF2-40B4-BE49-F238E27FC236}">
                <a16:creationId xmlns:a16="http://schemas.microsoft.com/office/drawing/2014/main" id="{F94990B0-D264-EE7E-DED6-1DAC64880F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46803" y="3312087"/>
            <a:ext cx="399638" cy="399638"/>
          </a:xfrm>
          <a:prstGeom prst="rect">
            <a:avLst/>
          </a:prstGeom>
        </p:spPr>
      </p:pic>
      <p:sp>
        <p:nvSpPr>
          <p:cNvPr id="31" name="Rectangle 30">
            <a:extLst>
              <a:ext uri="{FF2B5EF4-FFF2-40B4-BE49-F238E27FC236}">
                <a16:creationId xmlns:a16="http://schemas.microsoft.com/office/drawing/2014/main" id="{2CCA57EF-17C6-5E33-1ADA-6317A1748D0C}"/>
              </a:ext>
            </a:extLst>
          </p:cNvPr>
          <p:cNvSpPr/>
          <p:nvPr/>
        </p:nvSpPr>
        <p:spPr>
          <a:xfrm>
            <a:off x="7697180" y="3326041"/>
            <a:ext cx="1344885" cy="1371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5C0E8BD-1FBC-F4C1-832E-7B3E42EA78CE}"/>
              </a:ext>
            </a:extLst>
          </p:cNvPr>
          <p:cNvPicPr>
            <a:picLocks noChangeAspect="1"/>
          </p:cNvPicPr>
          <p:nvPr/>
        </p:nvPicPr>
        <p:blipFill>
          <a:blip r:embed="rId6"/>
          <a:stretch>
            <a:fillRect/>
          </a:stretch>
        </p:blipFill>
        <p:spPr>
          <a:xfrm>
            <a:off x="7582959" y="936172"/>
            <a:ext cx="1392030" cy="2118527"/>
          </a:xfrm>
          <a:prstGeom prst="rect">
            <a:avLst/>
          </a:prstGeom>
        </p:spPr>
      </p:pic>
      <p:sp>
        <p:nvSpPr>
          <p:cNvPr id="17" name="Rectangle 16">
            <a:extLst>
              <a:ext uri="{FF2B5EF4-FFF2-40B4-BE49-F238E27FC236}">
                <a16:creationId xmlns:a16="http://schemas.microsoft.com/office/drawing/2014/main" id="{7BE3EBE2-402B-BE1A-C57D-45D47408D8E4}"/>
              </a:ext>
            </a:extLst>
          </p:cNvPr>
          <p:cNvSpPr/>
          <p:nvPr/>
        </p:nvSpPr>
        <p:spPr>
          <a:xfrm>
            <a:off x="7535631" y="1266738"/>
            <a:ext cx="991778" cy="1803292"/>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9ABA595-893F-1E64-5B67-E074A53BB63D}"/>
              </a:ext>
            </a:extLst>
          </p:cNvPr>
          <p:cNvSpPr/>
          <p:nvPr/>
        </p:nvSpPr>
        <p:spPr>
          <a:xfrm>
            <a:off x="8527409" y="1266739"/>
            <a:ext cx="494908" cy="1803292"/>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B14F037-1F69-BD7A-3986-5884AAF862A2}"/>
              </a:ext>
            </a:extLst>
          </p:cNvPr>
          <p:cNvSpPr/>
          <p:nvPr/>
        </p:nvSpPr>
        <p:spPr>
          <a:xfrm>
            <a:off x="7783918" y="1068984"/>
            <a:ext cx="525770" cy="199337"/>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66C217C-18DF-2DFA-DDD2-2E43BEB5AB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75699" y="736743"/>
            <a:ext cx="999290" cy="817933"/>
          </a:xfrm>
          <a:prstGeom prst="rect">
            <a:avLst/>
          </a:prstGeom>
          <a:ln>
            <a:noFill/>
          </a:ln>
        </p:spPr>
      </p:pic>
      <p:sp>
        <p:nvSpPr>
          <p:cNvPr id="14" name="TextBox 13">
            <a:extLst>
              <a:ext uri="{FF2B5EF4-FFF2-40B4-BE49-F238E27FC236}">
                <a16:creationId xmlns:a16="http://schemas.microsoft.com/office/drawing/2014/main" id="{285B7487-8CB2-F88D-C221-8BA5BA300FA3}"/>
              </a:ext>
            </a:extLst>
          </p:cNvPr>
          <p:cNvSpPr txBox="1"/>
          <p:nvPr/>
        </p:nvSpPr>
        <p:spPr>
          <a:xfrm rot="16200000">
            <a:off x="-1648377" y="3984759"/>
            <a:ext cx="3899226" cy="442674"/>
          </a:xfrm>
          <a:prstGeom prst="roundRect">
            <a:avLst/>
          </a:prstGeom>
          <a:solidFill>
            <a:schemeClr val="bg2">
              <a:lumMod val="90000"/>
            </a:schemeClr>
          </a:solid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legreya Sans" pitchFamily="2" charset="0"/>
                <a:ea typeface="+mn-ea"/>
                <a:cs typeface="+mn-cs"/>
              </a:rPr>
              <a:t>Extract features from the load request</a:t>
            </a:r>
          </a:p>
        </p:txBody>
      </p:sp>
      <p:cxnSp>
        <p:nvCxnSpPr>
          <p:cNvPr id="16" name="Straight Arrow Connector 15">
            <a:extLst>
              <a:ext uri="{FF2B5EF4-FFF2-40B4-BE49-F238E27FC236}">
                <a16:creationId xmlns:a16="http://schemas.microsoft.com/office/drawing/2014/main" id="{88C94415-7629-78CC-5960-2A0A4CF94747}"/>
              </a:ext>
            </a:extLst>
          </p:cNvPr>
          <p:cNvCxnSpPr/>
          <p:nvPr/>
        </p:nvCxnSpPr>
        <p:spPr>
          <a:xfrm>
            <a:off x="522573" y="2740768"/>
            <a:ext cx="214425" cy="0"/>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03C3EE3-03DE-CBE9-9654-9F9FC2E81BCD}"/>
              </a:ext>
            </a:extLst>
          </p:cNvPr>
          <p:cNvCxnSpPr/>
          <p:nvPr/>
        </p:nvCxnSpPr>
        <p:spPr>
          <a:xfrm>
            <a:off x="522573" y="4032192"/>
            <a:ext cx="214425" cy="0"/>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9C78369-A71C-1BA2-9074-B84C08A17088}"/>
              </a:ext>
            </a:extLst>
          </p:cNvPr>
          <p:cNvCxnSpPr/>
          <p:nvPr/>
        </p:nvCxnSpPr>
        <p:spPr>
          <a:xfrm>
            <a:off x="522573" y="5636368"/>
            <a:ext cx="214425" cy="0"/>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59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animBg="1"/>
      <p:bldP spid="28" grpId="0" animBg="1"/>
      <p:bldP spid="29" grpId="0" animBg="1"/>
      <p:bldP spid="30" grpId="0" animBg="1"/>
      <p:bldP spid="33" grpId="0" animBg="1"/>
      <p:bldP spid="3" grpId="0" animBg="1"/>
      <p:bldP spid="31"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DD60C1-A1C6-344A-B6B9-D168248305CE}"/>
              </a:ext>
            </a:extLst>
          </p:cNvPr>
          <p:cNvSpPr>
            <a:spLocks noGrp="1"/>
          </p:cNvSpPr>
          <p:nvPr>
            <p:ph type="title"/>
          </p:nvPr>
        </p:nvSpPr>
        <p:spPr/>
        <p:txBody>
          <a:bodyPr/>
          <a:lstStyle/>
          <a:p>
            <a:r>
              <a:rPr lang="en-US" sz="3200" dirty="0">
                <a:latin typeface="Corbel" panose="020B0503020204020204" pitchFamily="34" charset="0"/>
              </a:rPr>
              <a:t>Training POPET</a:t>
            </a:r>
          </a:p>
        </p:txBody>
      </p:sp>
      <p:sp>
        <p:nvSpPr>
          <p:cNvPr id="5" name="Content Placeholder 4">
            <a:extLst>
              <a:ext uri="{FF2B5EF4-FFF2-40B4-BE49-F238E27FC236}">
                <a16:creationId xmlns:a16="http://schemas.microsoft.com/office/drawing/2014/main" id="{D6D62F83-18E9-8862-1D5C-172C8B53FF35}"/>
              </a:ext>
            </a:extLst>
          </p:cNvPr>
          <p:cNvSpPr>
            <a:spLocks noGrp="1"/>
          </p:cNvSpPr>
          <p:nvPr>
            <p:ph idx="1"/>
          </p:nvPr>
        </p:nvSpPr>
        <p:spPr/>
        <p:txBody>
          <a:bodyPr>
            <a:normAutofit/>
          </a:bodyPr>
          <a:lstStyle/>
          <a:p>
            <a:r>
              <a:rPr lang="en-US" sz="2000" dirty="0">
                <a:latin typeface="Corbel" panose="020B0503020204020204" pitchFamily="34" charset="0"/>
              </a:rPr>
              <a:t>Uses simple </a:t>
            </a:r>
            <a:r>
              <a:rPr lang="en-US" sz="2400" b="1" dirty="0">
                <a:solidFill>
                  <a:srgbClr val="DF4CD4"/>
                </a:solidFill>
                <a:latin typeface="Corbel" panose="020B0503020204020204" pitchFamily="34" charset="0"/>
              </a:rPr>
              <a:t>increment</a:t>
            </a:r>
            <a:r>
              <a:rPr lang="en-US" sz="2000" b="1" dirty="0">
                <a:solidFill>
                  <a:srgbClr val="DF4CD4"/>
                </a:solidFill>
                <a:latin typeface="Corbel" panose="020B0503020204020204" pitchFamily="34" charset="0"/>
              </a:rPr>
              <a:t> </a:t>
            </a:r>
            <a:r>
              <a:rPr lang="en-US" sz="2000" dirty="0">
                <a:latin typeface="Corbel" panose="020B0503020204020204" pitchFamily="34" charset="0"/>
              </a:rPr>
              <a:t>or </a:t>
            </a:r>
            <a:r>
              <a:rPr lang="en-US" sz="2400" b="1" dirty="0">
                <a:solidFill>
                  <a:srgbClr val="DF4CD4"/>
                </a:solidFill>
                <a:latin typeface="Corbel" panose="020B0503020204020204" pitchFamily="34" charset="0"/>
              </a:rPr>
              <a:t>decrement</a:t>
            </a:r>
            <a:r>
              <a:rPr lang="en-US" sz="2000" b="1" dirty="0">
                <a:solidFill>
                  <a:srgbClr val="DF4CD4"/>
                </a:solidFill>
                <a:latin typeface="Corbel" panose="020B0503020204020204" pitchFamily="34" charset="0"/>
              </a:rPr>
              <a:t> </a:t>
            </a:r>
            <a:r>
              <a:rPr lang="en-US" sz="2000" dirty="0">
                <a:latin typeface="Corbel" panose="020B0503020204020204" pitchFamily="34" charset="0"/>
              </a:rPr>
              <a:t>of feature weights</a:t>
            </a:r>
          </a:p>
        </p:txBody>
      </p:sp>
      <p:pic>
        <p:nvPicPr>
          <p:cNvPr id="9" name="Picture 8">
            <a:extLst>
              <a:ext uri="{FF2B5EF4-FFF2-40B4-BE49-F238E27FC236}">
                <a16:creationId xmlns:a16="http://schemas.microsoft.com/office/drawing/2014/main" id="{590E4999-DC3E-C848-67A9-50F320F10042}"/>
              </a:ext>
            </a:extLst>
          </p:cNvPr>
          <p:cNvPicPr>
            <a:picLocks noChangeAspect="1"/>
          </p:cNvPicPr>
          <p:nvPr/>
        </p:nvPicPr>
        <p:blipFill rotWithShape="1">
          <a:blip r:embed="rId3">
            <a:extLst>
              <a:ext uri="{28A0092B-C50C-407E-A947-70E740481C1C}">
                <a14:useLocalDpi xmlns:a14="http://schemas.microsoft.com/office/drawing/2010/main" val="0"/>
              </a:ext>
            </a:extLst>
          </a:blip>
          <a:srcRect t="9412"/>
          <a:stretch/>
        </p:blipFill>
        <p:spPr>
          <a:xfrm>
            <a:off x="730112" y="2130458"/>
            <a:ext cx="7772400" cy="4143496"/>
          </a:xfrm>
          <a:prstGeom prst="rect">
            <a:avLst/>
          </a:prstGeom>
        </p:spPr>
      </p:pic>
      <p:sp>
        <p:nvSpPr>
          <p:cNvPr id="15" name="Rectangle 14">
            <a:extLst>
              <a:ext uri="{FF2B5EF4-FFF2-40B4-BE49-F238E27FC236}">
                <a16:creationId xmlns:a16="http://schemas.microsoft.com/office/drawing/2014/main" id="{24159763-9C20-9C03-CB74-C6CF96F9A5C1}"/>
              </a:ext>
            </a:extLst>
          </p:cNvPr>
          <p:cNvSpPr/>
          <p:nvPr/>
        </p:nvSpPr>
        <p:spPr>
          <a:xfrm>
            <a:off x="7390259" y="1596036"/>
            <a:ext cx="1582058" cy="1768784"/>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0877B487-4410-2E91-CEBF-A4A1877FF41A}"/>
              </a:ext>
            </a:extLst>
          </p:cNvPr>
          <p:cNvSpPr/>
          <p:nvPr/>
        </p:nvSpPr>
        <p:spPr>
          <a:xfrm>
            <a:off x="718145" y="3291028"/>
            <a:ext cx="1258601" cy="275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0x7ffe0+12</a:t>
            </a:r>
          </a:p>
        </p:txBody>
      </p:sp>
      <p:sp>
        <p:nvSpPr>
          <p:cNvPr id="10" name="Rounded Rectangle 9">
            <a:extLst>
              <a:ext uri="{FF2B5EF4-FFF2-40B4-BE49-F238E27FC236}">
                <a16:creationId xmlns:a16="http://schemas.microsoft.com/office/drawing/2014/main" id="{1F5DB432-5856-D904-1D1E-07BF3D602491}"/>
              </a:ext>
            </a:extLst>
          </p:cNvPr>
          <p:cNvSpPr/>
          <p:nvPr/>
        </p:nvSpPr>
        <p:spPr>
          <a:xfrm>
            <a:off x="2996439" y="2820828"/>
            <a:ext cx="457073" cy="27594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42</a:t>
            </a:r>
          </a:p>
        </p:txBody>
      </p:sp>
      <p:sp>
        <p:nvSpPr>
          <p:cNvPr id="12" name="Rounded Rectangle 11">
            <a:extLst>
              <a:ext uri="{FF2B5EF4-FFF2-40B4-BE49-F238E27FC236}">
                <a16:creationId xmlns:a16="http://schemas.microsoft.com/office/drawing/2014/main" id="{32854B54-11E0-5938-4E47-2DDFE68745D8}"/>
              </a:ext>
            </a:extLst>
          </p:cNvPr>
          <p:cNvSpPr/>
          <p:nvPr/>
        </p:nvSpPr>
        <p:spPr>
          <a:xfrm>
            <a:off x="4998044" y="2740768"/>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3" name="Rounded Rectangle 12">
            <a:extLst>
              <a:ext uri="{FF2B5EF4-FFF2-40B4-BE49-F238E27FC236}">
                <a16:creationId xmlns:a16="http://schemas.microsoft.com/office/drawing/2014/main" id="{70C5ED4E-0089-0DF0-41EA-48054DD58F41}"/>
              </a:ext>
            </a:extLst>
          </p:cNvPr>
          <p:cNvSpPr/>
          <p:nvPr/>
        </p:nvSpPr>
        <p:spPr>
          <a:xfrm>
            <a:off x="4777229" y="4068124"/>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12</a:t>
            </a:r>
          </a:p>
        </p:txBody>
      </p:sp>
      <p:sp>
        <p:nvSpPr>
          <p:cNvPr id="20" name="Rounded Rectangle 19">
            <a:extLst>
              <a:ext uri="{FF2B5EF4-FFF2-40B4-BE49-F238E27FC236}">
                <a16:creationId xmlns:a16="http://schemas.microsoft.com/office/drawing/2014/main" id="{D62340AA-1679-466F-CD93-A419D9F9E22F}"/>
              </a:ext>
            </a:extLst>
          </p:cNvPr>
          <p:cNvSpPr/>
          <p:nvPr/>
        </p:nvSpPr>
        <p:spPr>
          <a:xfrm>
            <a:off x="5618020" y="3346095"/>
            <a:ext cx="284055" cy="275944"/>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1" name="Rounded Rectangle 20">
            <a:extLst>
              <a:ext uri="{FF2B5EF4-FFF2-40B4-BE49-F238E27FC236}">
                <a16:creationId xmlns:a16="http://schemas.microsoft.com/office/drawing/2014/main" id="{13C741F0-20DE-1B92-8E68-F4C032207A7E}"/>
              </a:ext>
            </a:extLst>
          </p:cNvPr>
          <p:cNvSpPr/>
          <p:nvPr/>
        </p:nvSpPr>
        <p:spPr>
          <a:xfrm>
            <a:off x="6440919" y="3390333"/>
            <a:ext cx="858103" cy="275944"/>
          </a:xfrm>
          <a:prstGeom prst="round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 &gt;= -2</a:t>
            </a:r>
          </a:p>
        </p:txBody>
      </p:sp>
      <p:sp>
        <p:nvSpPr>
          <p:cNvPr id="26" name="Rounded Rectangle 25">
            <a:extLst>
              <a:ext uri="{FF2B5EF4-FFF2-40B4-BE49-F238E27FC236}">
                <a16:creationId xmlns:a16="http://schemas.microsoft.com/office/drawing/2014/main" id="{BA4AF730-0BE3-F6D1-0DB2-E7AAE9D63B92}"/>
              </a:ext>
            </a:extLst>
          </p:cNvPr>
          <p:cNvSpPr/>
          <p:nvPr/>
        </p:nvSpPr>
        <p:spPr>
          <a:xfrm>
            <a:off x="4998043" y="5140389"/>
            <a:ext cx="457073" cy="275944"/>
          </a:xfrm>
          <a:prstGeom prst="roundRect">
            <a:avLst/>
          </a:prstGeom>
          <a:solidFill>
            <a:srgbClr val="7030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17" name="Rectangle 16">
            <a:extLst>
              <a:ext uri="{FF2B5EF4-FFF2-40B4-BE49-F238E27FC236}">
                <a16:creationId xmlns:a16="http://schemas.microsoft.com/office/drawing/2014/main" id="{EE59596E-F591-5C06-5793-EEFC47BE452C}"/>
              </a:ext>
            </a:extLst>
          </p:cNvPr>
          <p:cNvSpPr/>
          <p:nvPr/>
        </p:nvSpPr>
        <p:spPr>
          <a:xfrm>
            <a:off x="655049" y="2072872"/>
            <a:ext cx="3974662" cy="422525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5606C97-4813-B9FB-5781-F60F22A3316D}"/>
              </a:ext>
            </a:extLst>
          </p:cNvPr>
          <p:cNvSpPr/>
          <p:nvPr/>
        </p:nvSpPr>
        <p:spPr>
          <a:xfrm>
            <a:off x="6408434" y="3291028"/>
            <a:ext cx="923573" cy="137140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767C8BE-4D54-1A65-23D9-5A0B74B18366}"/>
              </a:ext>
            </a:extLst>
          </p:cNvPr>
          <p:cNvSpPr/>
          <p:nvPr/>
        </p:nvSpPr>
        <p:spPr>
          <a:xfrm>
            <a:off x="7332008" y="3949831"/>
            <a:ext cx="303703" cy="118293"/>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F3BD21A0-989D-EBD4-407B-C6F390D241D7}"/>
              </a:ext>
            </a:extLst>
          </p:cNvPr>
          <p:cNvSpPr/>
          <p:nvPr/>
        </p:nvSpPr>
        <p:spPr>
          <a:xfrm>
            <a:off x="4614166" y="2684491"/>
            <a:ext cx="873706" cy="303543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Merge 33">
            <a:extLst>
              <a:ext uri="{FF2B5EF4-FFF2-40B4-BE49-F238E27FC236}">
                <a16:creationId xmlns:a16="http://schemas.microsoft.com/office/drawing/2014/main" id="{77D294F7-D1CA-F7CA-D95F-DE30449D763F}"/>
              </a:ext>
            </a:extLst>
          </p:cNvPr>
          <p:cNvSpPr/>
          <p:nvPr/>
        </p:nvSpPr>
        <p:spPr>
          <a:xfrm>
            <a:off x="3874416" y="3016712"/>
            <a:ext cx="414780" cy="160121"/>
          </a:xfrm>
          <a:prstGeom prst="flowChartMerg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Merge 38">
            <a:extLst>
              <a:ext uri="{FF2B5EF4-FFF2-40B4-BE49-F238E27FC236}">
                <a16:creationId xmlns:a16="http://schemas.microsoft.com/office/drawing/2014/main" id="{AC2440CA-53C6-BBED-FDEF-035CFEDF8ACF}"/>
              </a:ext>
            </a:extLst>
          </p:cNvPr>
          <p:cNvSpPr/>
          <p:nvPr/>
        </p:nvSpPr>
        <p:spPr>
          <a:xfrm>
            <a:off x="3864210" y="4215713"/>
            <a:ext cx="414780" cy="160121"/>
          </a:xfrm>
          <a:prstGeom prst="flowChartMerg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Merge 39">
            <a:extLst>
              <a:ext uri="{FF2B5EF4-FFF2-40B4-BE49-F238E27FC236}">
                <a16:creationId xmlns:a16="http://schemas.microsoft.com/office/drawing/2014/main" id="{0E4BDF5F-3291-049C-165C-376886938076}"/>
              </a:ext>
            </a:extLst>
          </p:cNvPr>
          <p:cNvSpPr/>
          <p:nvPr/>
        </p:nvSpPr>
        <p:spPr>
          <a:xfrm>
            <a:off x="3856585" y="5921828"/>
            <a:ext cx="414780" cy="160121"/>
          </a:xfrm>
          <a:prstGeom prst="flowChartMerg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127A1A3-FE10-B939-BCDD-785642D05A97}"/>
              </a:ext>
            </a:extLst>
          </p:cNvPr>
          <p:cNvPicPr>
            <a:picLocks noChangeAspect="1"/>
          </p:cNvPicPr>
          <p:nvPr/>
        </p:nvPicPr>
        <p:blipFill>
          <a:blip r:embed="rId4"/>
          <a:stretch>
            <a:fillRect/>
          </a:stretch>
        </p:blipFill>
        <p:spPr>
          <a:xfrm>
            <a:off x="7582959" y="936172"/>
            <a:ext cx="1392030" cy="2118527"/>
          </a:xfrm>
          <a:prstGeom prst="rect">
            <a:avLst/>
          </a:prstGeom>
        </p:spPr>
      </p:pic>
      <p:sp>
        <p:nvSpPr>
          <p:cNvPr id="6" name="Rectangle 5">
            <a:extLst>
              <a:ext uri="{FF2B5EF4-FFF2-40B4-BE49-F238E27FC236}">
                <a16:creationId xmlns:a16="http://schemas.microsoft.com/office/drawing/2014/main" id="{B9CB0120-E8BB-AFF3-566F-1F1E850E9929}"/>
              </a:ext>
            </a:extLst>
          </p:cNvPr>
          <p:cNvSpPr/>
          <p:nvPr/>
        </p:nvSpPr>
        <p:spPr>
          <a:xfrm>
            <a:off x="7535631" y="1381032"/>
            <a:ext cx="991778" cy="1688998"/>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109F723-298D-EC7C-DA2A-30851323135D}"/>
              </a:ext>
            </a:extLst>
          </p:cNvPr>
          <p:cNvSpPr/>
          <p:nvPr/>
        </p:nvSpPr>
        <p:spPr>
          <a:xfrm>
            <a:off x="8527409" y="1381033"/>
            <a:ext cx="494908" cy="1688998"/>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008B4B5-72D2-DDE7-D5CB-49906EFCC2CB}"/>
              </a:ext>
            </a:extLst>
          </p:cNvPr>
          <p:cNvSpPr/>
          <p:nvPr/>
        </p:nvSpPr>
        <p:spPr>
          <a:xfrm>
            <a:off x="7976741" y="907123"/>
            <a:ext cx="1045575" cy="473910"/>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02FC15AA-FC1C-2515-1258-D91CDCAE5A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181998" y="1017735"/>
            <a:ext cx="999290" cy="817933"/>
          </a:xfrm>
          <a:prstGeom prst="rect">
            <a:avLst/>
          </a:prstGeom>
          <a:ln>
            <a:noFill/>
          </a:ln>
        </p:spPr>
      </p:pic>
      <p:sp>
        <p:nvSpPr>
          <p:cNvPr id="33" name="TextBox 32">
            <a:extLst>
              <a:ext uri="{FF2B5EF4-FFF2-40B4-BE49-F238E27FC236}">
                <a16:creationId xmlns:a16="http://schemas.microsoft.com/office/drawing/2014/main" id="{FF7C22AE-9908-8807-E3DC-E003C7532B6A}"/>
              </a:ext>
            </a:extLst>
          </p:cNvPr>
          <p:cNvSpPr txBox="1"/>
          <p:nvPr/>
        </p:nvSpPr>
        <p:spPr>
          <a:xfrm>
            <a:off x="7648930" y="3622039"/>
            <a:ext cx="1256261" cy="83099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legreya Sans" pitchFamily="2" charset="0"/>
                <a:ea typeface="+mn-ea"/>
                <a:cs typeface="+mn-cs"/>
              </a:rPr>
              <a:t>Predict that the load would go off-chip</a:t>
            </a:r>
          </a:p>
        </p:txBody>
      </p:sp>
      <p:pic>
        <p:nvPicPr>
          <p:cNvPr id="35" name="Graphic 34" descr="Badge Tick1 with solid fill">
            <a:extLst>
              <a:ext uri="{FF2B5EF4-FFF2-40B4-BE49-F238E27FC236}">
                <a16:creationId xmlns:a16="http://schemas.microsoft.com/office/drawing/2014/main" id="{9037C356-90D0-D074-01E0-05E45201C5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46803" y="3312087"/>
            <a:ext cx="399638" cy="399638"/>
          </a:xfrm>
          <a:prstGeom prst="rect">
            <a:avLst/>
          </a:prstGeom>
        </p:spPr>
      </p:pic>
      <p:sp>
        <p:nvSpPr>
          <p:cNvPr id="24" name="Rectangle 23">
            <a:extLst>
              <a:ext uri="{FF2B5EF4-FFF2-40B4-BE49-F238E27FC236}">
                <a16:creationId xmlns:a16="http://schemas.microsoft.com/office/drawing/2014/main" id="{E3B608C2-4A0D-3C16-0EA2-FF8512555EEB}"/>
              </a:ext>
            </a:extLst>
          </p:cNvPr>
          <p:cNvSpPr/>
          <p:nvPr/>
        </p:nvSpPr>
        <p:spPr>
          <a:xfrm>
            <a:off x="8031520" y="3312087"/>
            <a:ext cx="399638" cy="399638"/>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79241A6D-D19A-7881-F613-600836D0FB28}"/>
              </a:ext>
            </a:extLst>
          </p:cNvPr>
          <p:cNvSpPr/>
          <p:nvPr/>
        </p:nvSpPr>
        <p:spPr>
          <a:xfrm>
            <a:off x="7749232" y="3690563"/>
            <a:ext cx="1088456" cy="791522"/>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descr="Badge Cross with solid fill">
            <a:extLst>
              <a:ext uri="{FF2B5EF4-FFF2-40B4-BE49-F238E27FC236}">
                <a16:creationId xmlns:a16="http://schemas.microsoft.com/office/drawing/2014/main" id="{C5337E88-71DF-EBF1-78D4-06A2D5D1E7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61840" y="3687191"/>
            <a:ext cx="619883" cy="619883"/>
          </a:xfrm>
          <a:prstGeom prst="rect">
            <a:avLst/>
          </a:prstGeom>
        </p:spPr>
      </p:pic>
      <p:sp>
        <p:nvSpPr>
          <p:cNvPr id="2" name="TextBox 1">
            <a:extLst>
              <a:ext uri="{FF2B5EF4-FFF2-40B4-BE49-F238E27FC236}">
                <a16:creationId xmlns:a16="http://schemas.microsoft.com/office/drawing/2014/main" id="{504A2A75-D190-9FF9-9D66-B59B2C88A8DA}"/>
              </a:ext>
            </a:extLst>
          </p:cNvPr>
          <p:cNvSpPr txBox="1"/>
          <p:nvPr/>
        </p:nvSpPr>
        <p:spPr>
          <a:xfrm>
            <a:off x="6926613" y="4824021"/>
            <a:ext cx="200728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Alegreya Sans" pitchFamily="2" charset="0"/>
                <a:ea typeface="+mn-ea"/>
                <a:cs typeface="+mn-cs"/>
              </a:rPr>
              <a:t>Shouldn’t be activated</a:t>
            </a:r>
          </a:p>
        </p:txBody>
      </p:sp>
      <p:sp>
        <p:nvSpPr>
          <p:cNvPr id="14" name="Freeform 13">
            <a:extLst>
              <a:ext uri="{FF2B5EF4-FFF2-40B4-BE49-F238E27FC236}">
                <a16:creationId xmlns:a16="http://schemas.microsoft.com/office/drawing/2014/main" id="{0CB55DCA-4D63-F535-6DA1-844C7936B932}"/>
              </a:ext>
            </a:extLst>
          </p:cNvPr>
          <p:cNvSpPr/>
          <p:nvPr/>
        </p:nvSpPr>
        <p:spPr>
          <a:xfrm>
            <a:off x="6793518" y="4672484"/>
            <a:ext cx="159941" cy="321547"/>
          </a:xfrm>
          <a:custGeom>
            <a:avLst/>
            <a:gdLst>
              <a:gd name="connsiteX0" fmla="*/ 159941 w 159941"/>
              <a:gd name="connsiteY0" fmla="*/ 321547 h 321547"/>
              <a:gd name="connsiteX1" fmla="*/ 9216 w 159941"/>
              <a:gd name="connsiteY1" fmla="*/ 261257 h 321547"/>
              <a:gd name="connsiteX2" fmla="*/ 29313 w 159941"/>
              <a:gd name="connsiteY2" fmla="*/ 0 h 321547"/>
            </a:gdLst>
            <a:ahLst/>
            <a:cxnLst>
              <a:cxn ang="0">
                <a:pos x="connsiteX0" y="connsiteY0"/>
              </a:cxn>
              <a:cxn ang="0">
                <a:pos x="connsiteX1" y="connsiteY1"/>
              </a:cxn>
              <a:cxn ang="0">
                <a:pos x="connsiteX2" y="connsiteY2"/>
              </a:cxn>
            </a:cxnLst>
            <a:rect l="l" t="t" r="r" b="b"/>
            <a:pathLst>
              <a:path w="159941" h="321547">
                <a:moveTo>
                  <a:pt x="159941" y="321547"/>
                </a:moveTo>
                <a:cubicBezTo>
                  <a:pt x="95464" y="318197"/>
                  <a:pt x="30987" y="314848"/>
                  <a:pt x="9216" y="261257"/>
                </a:cubicBezTo>
                <a:cubicBezTo>
                  <a:pt x="-12555" y="207666"/>
                  <a:pt x="8379" y="103833"/>
                  <a:pt x="29313" y="0"/>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4F9BC32-AAB8-8BD0-2DBF-E7A3DA62B29A}"/>
              </a:ext>
            </a:extLst>
          </p:cNvPr>
          <p:cNvSpPr txBox="1"/>
          <p:nvPr/>
        </p:nvSpPr>
        <p:spPr>
          <a:xfrm>
            <a:off x="6006320" y="5335967"/>
            <a:ext cx="230864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Alegreya Sans" pitchFamily="2" charset="0"/>
                <a:ea typeface="+mn-ea"/>
                <a:cs typeface="+mn-cs"/>
              </a:rPr>
              <a:t>Cumulative weight &lt; 𝜏</a:t>
            </a:r>
            <a:r>
              <a:rPr kumimoji="0" lang="en-US" sz="1800" b="0" i="1" u="none" strike="noStrike" kern="1200" cap="none" spc="0" normalizeH="0" baseline="-25000" noProof="0" dirty="0">
                <a:ln>
                  <a:noFill/>
                </a:ln>
                <a:solidFill>
                  <a:srgbClr val="C00000"/>
                </a:solidFill>
                <a:effectLst/>
                <a:uLnTx/>
                <a:uFillTx/>
                <a:latin typeface="Alegreya Sans" pitchFamily="2" charset="0"/>
                <a:ea typeface="+mn-ea"/>
                <a:cs typeface="+mn-cs"/>
              </a:rPr>
              <a:t>act</a:t>
            </a:r>
          </a:p>
        </p:txBody>
      </p:sp>
      <p:sp>
        <p:nvSpPr>
          <p:cNvPr id="18" name="Freeform 17">
            <a:extLst>
              <a:ext uri="{FF2B5EF4-FFF2-40B4-BE49-F238E27FC236}">
                <a16:creationId xmlns:a16="http://schemas.microsoft.com/office/drawing/2014/main" id="{77363340-7785-6AE4-C0A4-FC2B773A9222}"/>
              </a:ext>
            </a:extLst>
          </p:cNvPr>
          <p:cNvSpPr/>
          <p:nvPr/>
        </p:nvSpPr>
        <p:spPr>
          <a:xfrm>
            <a:off x="5671145" y="4837676"/>
            <a:ext cx="397308" cy="668821"/>
          </a:xfrm>
          <a:custGeom>
            <a:avLst/>
            <a:gdLst>
              <a:gd name="connsiteX0" fmla="*/ 159941 w 159941"/>
              <a:gd name="connsiteY0" fmla="*/ 321547 h 321547"/>
              <a:gd name="connsiteX1" fmla="*/ 9216 w 159941"/>
              <a:gd name="connsiteY1" fmla="*/ 261257 h 321547"/>
              <a:gd name="connsiteX2" fmla="*/ 29313 w 159941"/>
              <a:gd name="connsiteY2" fmla="*/ 0 h 321547"/>
            </a:gdLst>
            <a:ahLst/>
            <a:cxnLst>
              <a:cxn ang="0">
                <a:pos x="connsiteX0" y="connsiteY0"/>
              </a:cxn>
              <a:cxn ang="0">
                <a:pos x="connsiteX1" y="connsiteY1"/>
              </a:cxn>
              <a:cxn ang="0">
                <a:pos x="connsiteX2" y="connsiteY2"/>
              </a:cxn>
            </a:cxnLst>
            <a:rect l="l" t="t" r="r" b="b"/>
            <a:pathLst>
              <a:path w="159941" h="321547">
                <a:moveTo>
                  <a:pt x="159941" y="321547"/>
                </a:moveTo>
                <a:cubicBezTo>
                  <a:pt x="95464" y="318197"/>
                  <a:pt x="30987" y="314848"/>
                  <a:pt x="9216" y="261257"/>
                </a:cubicBezTo>
                <a:cubicBezTo>
                  <a:pt x="-12555" y="207666"/>
                  <a:pt x="8379" y="103833"/>
                  <a:pt x="29313" y="0"/>
                </a:cubicBezTo>
              </a:path>
            </a:pathLst>
          </a:custGeom>
          <a:noFill/>
          <a:ln w="190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BDD89C7-630B-F14E-D16A-7CF98A2D0C04}"/>
              </a:ext>
            </a:extLst>
          </p:cNvPr>
          <p:cNvSpPr/>
          <p:nvPr/>
        </p:nvSpPr>
        <p:spPr>
          <a:xfrm>
            <a:off x="5455116" y="3318874"/>
            <a:ext cx="950646" cy="149462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A69FBD1-89A3-8FE5-E25A-78AE733B0446}"/>
              </a:ext>
            </a:extLst>
          </p:cNvPr>
          <p:cNvSpPr/>
          <p:nvPr/>
        </p:nvSpPr>
        <p:spPr>
          <a:xfrm>
            <a:off x="4444722" y="2715943"/>
            <a:ext cx="643933" cy="643933"/>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30" name="Oval 29">
            <a:extLst>
              <a:ext uri="{FF2B5EF4-FFF2-40B4-BE49-F238E27FC236}">
                <a16:creationId xmlns:a16="http://schemas.microsoft.com/office/drawing/2014/main" id="{12DB8183-879A-7279-571D-AD8D75BE4F68}"/>
              </a:ext>
            </a:extLst>
          </p:cNvPr>
          <p:cNvSpPr/>
          <p:nvPr/>
        </p:nvSpPr>
        <p:spPr>
          <a:xfrm>
            <a:off x="4457488" y="3928106"/>
            <a:ext cx="643933" cy="643933"/>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31" name="Oval 30">
            <a:extLst>
              <a:ext uri="{FF2B5EF4-FFF2-40B4-BE49-F238E27FC236}">
                <a16:creationId xmlns:a16="http://schemas.microsoft.com/office/drawing/2014/main" id="{88CDA6A9-352F-3503-6D03-9390B33A36CB}"/>
              </a:ext>
            </a:extLst>
          </p:cNvPr>
          <p:cNvSpPr/>
          <p:nvPr/>
        </p:nvSpPr>
        <p:spPr>
          <a:xfrm>
            <a:off x="4457488" y="5604979"/>
            <a:ext cx="643933" cy="643933"/>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3736864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300"/>
                                        <p:tgtEl>
                                          <p:spTgt spid="34"/>
                                        </p:tgtEl>
                                      </p:cBhvr>
                                    </p:animEffect>
                                    <p:anim calcmode="lin" valueType="num">
                                      <p:cBhvr>
                                        <p:cTn id="30" dur="300" fill="hold"/>
                                        <p:tgtEl>
                                          <p:spTgt spid="34"/>
                                        </p:tgtEl>
                                        <p:attrNameLst>
                                          <p:attrName>ppt_x</p:attrName>
                                        </p:attrNameLst>
                                      </p:cBhvr>
                                      <p:tavLst>
                                        <p:tav tm="0">
                                          <p:val>
                                            <p:strVal val="#ppt_x"/>
                                          </p:val>
                                        </p:tav>
                                        <p:tav tm="100000">
                                          <p:val>
                                            <p:strVal val="#ppt_x"/>
                                          </p:val>
                                        </p:tav>
                                      </p:tavLst>
                                    </p:anim>
                                    <p:anim calcmode="lin" valueType="num">
                                      <p:cBhvr>
                                        <p:cTn id="31" dur="300" fill="hold"/>
                                        <p:tgtEl>
                                          <p:spTgt spid="34"/>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300"/>
                                        <p:tgtEl>
                                          <p:spTgt spid="39"/>
                                        </p:tgtEl>
                                      </p:cBhvr>
                                    </p:animEffect>
                                    <p:anim calcmode="lin" valueType="num">
                                      <p:cBhvr>
                                        <p:cTn id="35" dur="300" fill="hold"/>
                                        <p:tgtEl>
                                          <p:spTgt spid="39"/>
                                        </p:tgtEl>
                                        <p:attrNameLst>
                                          <p:attrName>ppt_x</p:attrName>
                                        </p:attrNameLst>
                                      </p:cBhvr>
                                      <p:tavLst>
                                        <p:tav tm="0">
                                          <p:val>
                                            <p:strVal val="#ppt_x"/>
                                          </p:val>
                                        </p:tav>
                                        <p:tav tm="100000">
                                          <p:val>
                                            <p:strVal val="#ppt_x"/>
                                          </p:val>
                                        </p:tav>
                                      </p:tavLst>
                                    </p:anim>
                                    <p:anim calcmode="lin" valueType="num">
                                      <p:cBhvr>
                                        <p:cTn id="36" dur="300" fill="hold"/>
                                        <p:tgtEl>
                                          <p:spTgt spid="39"/>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300"/>
                                        <p:tgtEl>
                                          <p:spTgt spid="40"/>
                                        </p:tgtEl>
                                      </p:cBhvr>
                                    </p:animEffect>
                                    <p:anim calcmode="lin" valueType="num">
                                      <p:cBhvr>
                                        <p:cTn id="40" dur="300" fill="hold"/>
                                        <p:tgtEl>
                                          <p:spTgt spid="40"/>
                                        </p:tgtEl>
                                        <p:attrNameLst>
                                          <p:attrName>ppt_x</p:attrName>
                                        </p:attrNameLst>
                                      </p:cBhvr>
                                      <p:tavLst>
                                        <p:tav tm="0">
                                          <p:val>
                                            <p:strVal val="#ppt_x"/>
                                          </p:val>
                                        </p:tav>
                                        <p:tav tm="100000">
                                          <p:val>
                                            <p:strVal val="#ppt_x"/>
                                          </p:val>
                                        </p:tav>
                                      </p:tavLst>
                                    </p:anim>
                                    <p:anim calcmode="lin" valueType="num">
                                      <p:cBhvr>
                                        <p:cTn id="41" dur="300" fill="hold"/>
                                        <p:tgtEl>
                                          <p:spTgt spid="40"/>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300"/>
                                        <p:tgtEl>
                                          <p:spTgt spid="25"/>
                                        </p:tgtEl>
                                      </p:cBhvr>
                                    </p:animEffect>
                                    <p:anim calcmode="lin" valueType="num">
                                      <p:cBhvr>
                                        <p:cTn id="45" dur="300" fill="hold"/>
                                        <p:tgtEl>
                                          <p:spTgt spid="25"/>
                                        </p:tgtEl>
                                        <p:attrNameLst>
                                          <p:attrName>ppt_x</p:attrName>
                                        </p:attrNameLst>
                                      </p:cBhvr>
                                      <p:tavLst>
                                        <p:tav tm="0">
                                          <p:val>
                                            <p:strVal val="#ppt_x"/>
                                          </p:val>
                                        </p:tav>
                                        <p:tav tm="100000">
                                          <p:val>
                                            <p:strVal val="#ppt_x"/>
                                          </p:val>
                                        </p:tav>
                                      </p:tavLst>
                                    </p:anim>
                                    <p:anim calcmode="lin" valueType="num">
                                      <p:cBhvr>
                                        <p:cTn id="46" dur="300" fill="hold"/>
                                        <p:tgtEl>
                                          <p:spTgt spid="25"/>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300"/>
                                        <p:tgtEl>
                                          <p:spTgt spid="30"/>
                                        </p:tgtEl>
                                      </p:cBhvr>
                                    </p:animEffect>
                                    <p:anim calcmode="lin" valueType="num">
                                      <p:cBhvr>
                                        <p:cTn id="50" dur="300" fill="hold"/>
                                        <p:tgtEl>
                                          <p:spTgt spid="30"/>
                                        </p:tgtEl>
                                        <p:attrNameLst>
                                          <p:attrName>ppt_x</p:attrName>
                                        </p:attrNameLst>
                                      </p:cBhvr>
                                      <p:tavLst>
                                        <p:tav tm="0">
                                          <p:val>
                                            <p:strVal val="#ppt_x"/>
                                          </p:val>
                                        </p:tav>
                                        <p:tav tm="100000">
                                          <p:val>
                                            <p:strVal val="#ppt_x"/>
                                          </p:val>
                                        </p:tav>
                                      </p:tavLst>
                                    </p:anim>
                                    <p:anim calcmode="lin" valueType="num">
                                      <p:cBhvr>
                                        <p:cTn id="51" dur="300" fill="hold"/>
                                        <p:tgtEl>
                                          <p:spTgt spid="30"/>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300"/>
                                        <p:tgtEl>
                                          <p:spTgt spid="31"/>
                                        </p:tgtEl>
                                      </p:cBhvr>
                                    </p:animEffect>
                                    <p:anim calcmode="lin" valueType="num">
                                      <p:cBhvr>
                                        <p:cTn id="55" dur="300" fill="hold"/>
                                        <p:tgtEl>
                                          <p:spTgt spid="31"/>
                                        </p:tgtEl>
                                        <p:attrNameLst>
                                          <p:attrName>ppt_x</p:attrName>
                                        </p:attrNameLst>
                                      </p:cBhvr>
                                      <p:tavLst>
                                        <p:tav tm="0">
                                          <p:val>
                                            <p:strVal val="#ppt_x"/>
                                          </p:val>
                                        </p:tav>
                                        <p:tav tm="100000">
                                          <p:val>
                                            <p:strVal val="#ppt_x"/>
                                          </p:val>
                                        </p:tav>
                                      </p:tavLst>
                                    </p:anim>
                                    <p:anim calcmode="lin" valueType="num">
                                      <p:cBhvr>
                                        <p:cTn id="56" dur="3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3" grpId="0" animBg="1"/>
      <p:bldP spid="34" grpId="0" animBg="1"/>
      <p:bldP spid="39" grpId="0" animBg="1"/>
      <p:bldP spid="40" grpId="0" animBg="1"/>
      <p:bldP spid="2" grpId="0"/>
      <p:bldP spid="14" grpId="0" animBg="1"/>
      <p:bldP spid="16" grpId="0"/>
      <p:bldP spid="18" grpId="0" animBg="1"/>
      <p:bldP spid="19" grpId="0" animBg="1"/>
      <p:bldP spid="25" grpId="0" animBg="1"/>
      <p:bldP spid="30"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BADF-1ABD-C979-844D-CDA421BFE5BF}"/>
              </a:ext>
            </a:extLst>
          </p:cNvPr>
          <p:cNvSpPr>
            <a:spLocks noGrp="1"/>
          </p:cNvSpPr>
          <p:nvPr>
            <p:ph type="title"/>
          </p:nvPr>
        </p:nvSpPr>
        <p:spPr/>
        <p:txBody>
          <a:bodyPr/>
          <a:lstStyle/>
          <a:p>
            <a:r>
              <a:rPr lang="en-US" dirty="0"/>
              <a:t>Features Used in Hermes</a:t>
            </a:r>
          </a:p>
        </p:txBody>
      </p:sp>
      <p:sp>
        <p:nvSpPr>
          <p:cNvPr id="3" name="Content Placeholder 2">
            <a:extLst>
              <a:ext uri="{FF2B5EF4-FFF2-40B4-BE49-F238E27FC236}">
                <a16:creationId xmlns:a16="http://schemas.microsoft.com/office/drawing/2014/main" id="{278891AA-C719-D66C-6BB5-A22CED09A08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6008184-0490-9F26-3054-28F05488CE91}"/>
              </a:ext>
            </a:extLst>
          </p:cNvPr>
          <p:cNvPicPr>
            <a:picLocks noChangeAspect="1"/>
          </p:cNvPicPr>
          <p:nvPr/>
        </p:nvPicPr>
        <p:blipFill>
          <a:blip r:embed="rId2"/>
          <a:stretch>
            <a:fillRect/>
          </a:stretch>
        </p:blipFill>
        <p:spPr>
          <a:xfrm>
            <a:off x="169011" y="936172"/>
            <a:ext cx="6619850" cy="3699328"/>
          </a:xfrm>
          <a:prstGeom prst="rect">
            <a:avLst/>
          </a:prstGeom>
        </p:spPr>
      </p:pic>
      <p:pic>
        <p:nvPicPr>
          <p:cNvPr id="5" name="Picture 4">
            <a:extLst>
              <a:ext uri="{FF2B5EF4-FFF2-40B4-BE49-F238E27FC236}">
                <a16:creationId xmlns:a16="http://schemas.microsoft.com/office/drawing/2014/main" id="{D5C3EA9B-2B16-7399-FCF4-3147A094D81E}"/>
              </a:ext>
            </a:extLst>
          </p:cNvPr>
          <p:cNvPicPr>
            <a:picLocks noChangeAspect="1"/>
          </p:cNvPicPr>
          <p:nvPr/>
        </p:nvPicPr>
        <p:blipFill>
          <a:blip r:embed="rId3"/>
          <a:stretch>
            <a:fillRect/>
          </a:stretch>
        </p:blipFill>
        <p:spPr>
          <a:xfrm>
            <a:off x="2732910" y="4809735"/>
            <a:ext cx="5546117" cy="1915931"/>
          </a:xfrm>
          <a:prstGeom prst="rect">
            <a:avLst/>
          </a:prstGeom>
        </p:spPr>
      </p:pic>
    </p:spTree>
    <p:extLst>
      <p:ext uri="{BB962C8B-B14F-4D97-AF65-F5344CB8AC3E}">
        <p14:creationId xmlns:p14="http://schemas.microsoft.com/office/powerpoint/2010/main" val="3379127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AEF33-9443-17D1-3452-E7CE139D8190}"/>
              </a:ext>
            </a:extLst>
          </p:cNvPr>
          <p:cNvSpPr>
            <a:spLocks noGrp="1"/>
          </p:cNvSpPr>
          <p:nvPr>
            <p:ph type="ctrTitle"/>
          </p:nvPr>
        </p:nvSpPr>
        <p:spPr/>
        <p:txBody>
          <a:bodyPr/>
          <a:lstStyle/>
          <a:p>
            <a:r>
              <a:rPr lang="en-US" dirty="0">
                <a:latin typeface="Corbel" panose="020B0503020204020204" pitchFamily="34" charset="0"/>
              </a:rPr>
              <a:t>Evaluation</a:t>
            </a:r>
          </a:p>
        </p:txBody>
      </p:sp>
      <p:sp>
        <p:nvSpPr>
          <p:cNvPr id="3" name="Subtitle 2">
            <a:extLst>
              <a:ext uri="{FF2B5EF4-FFF2-40B4-BE49-F238E27FC236}">
                <a16:creationId xmlns:a16="http://schemas.microsoft.com/office/drawing/2014/main" id="{65DC5FF9-6BE6-830D-69A9-8C1F1FF0F9C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49491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2805F0-F6FC-E677-C726-338AE03D0900}"/>
              </a:ext>
            </a:extLst>
          </p:cNvPr>
          <p:cNvSpPr>
            <a:spLocks noGrp="1"/>
          </p:cNvSpPr>
          <p:nvPr>
            <p:ph type="title"/>
          </p:nvPr>
        </p:nvSpPr>
        <p:spPr/>
        <p:txBody>
          <a:bodyPr/>
          <a:lstStyle/>
          <a:p>
            <a:r>
              <a:rPr lang="en-US" sz="3600" dirty="0">
                <a:latin typeface="Corbel" panose="020B0503020204020204" pitchFamily="34" charset="0"/>
              </a:rPr>
              <a:t>Simulation Methodology</a:t>
            </a:r>
          </a:p>
        </p:txBody>
      </p:sp>
      <p:sp>
        <p:nvSpPr>
          <p:cNvPr id="5" name="Content Placeholder 4">
            <a:extLst>
              <a:ext uri="{FF2B5EF4-FFF2-40B4-BE49-F238E27FC236}">
                <a16:creationId xmlns:a16="http://schemas.microsoft.com/office/drawing/2014/main" id="{7EFD64F5-38DF-EE13-F0F5-560308551E10}"/>
              </a:ext>
            </a:extLst>
          </p:cNvPr>
          <p:cNvSpPr>
            <a:spLocks noGrp="1"/>
          </p:cNvSpPr>
          <p:nvPr>
            <p:ph idx="1"/>
          </p:nvPr>
        </p:nvSpPr>
        <p:spPr/>
        <p:txBody>
          <a:bodyPr>
            <a:normAutofit/>
          </a:bodyPr>
          <a:lstStyle/>
          <a:p>
            <a:r>
              <a:rPr lang="en-US" sz="2400" b="1" dirty="0" err="1">
                <a:solidFill>
                  <a:srgbClr val="C00000"/>
                </a:solidFill>
                <a:latin typeface="Corbel" panose="020B0503020204020204" pitchFamily="34" charset="0"/>
              </a:rPr>
              <a:t>ChampSim</a:t>
            </a:r>
            <a:r>
              <a:rPr lang="en-US" sz="2400" dirty="0">
                <a:latin typeface="Corbel" panose="020B0503020204020204" pitchFamily="34" charset="0"/>
              </a:rPr>
              <a:t> trace driven simulator</a:t>
            </a:r>
          </a:p>
          <a:p>
            <a:r>
              <a:rPr lang="en-US" sz="2400" b="1" dirty="0">
                <a:solidFill>
                  <a:srgbClr val="C00000"/>
                </a:solidFill>
                <a:latin typeface="Corbel" panose="020B0503020204020204" pitchFamily="34" charset="0"/>
              </a:rPr>
              <a:t>110</a:t>
            </a:r>
            <a:r>
              <a:rPr lang="en-US" sz="2400" dirty="0">
                <a:latin typeface="Corbel" panose="020B0503020204020204" pitchFamily="34" charset="0"/>
              </a:rPr>
              <a:t> </a:t>
            </a:r>
            <a:r>
              <a:rPr lang="en-US" sz="2400" b="1" dirty="0">
                <a:solidFill>
                  <a:srgbClr val="C00000"/>
                </a:solidFill>
                <a:latin typeface="Corbel" panose="020B0503020204020204" pitchFamily="34" charset="0"/>
              </a:rPr>
              <a:t>single-core</a:t>
            </a:r>
            <a:r>
              <a:rPr lang="en-US" sz="2400" dirty="0">
                <a:latin typeface="Corbel" panose="020B0503020204020204" pitchFamily="34" charset="0"/>
              </a:rPr>
              <a:t> memory-intensive traces</a:t>
            </a:r>
          </a:p>
          <a:p>
            <a:pPr lvl="1"/>
            <a:r>
              <a:rPr lang="en-US" sz="2000" dirty="0">
                <a:latin typeface="Corbel" panose="020B0503020204020204" pitchFamily="34" charset="0"/>
              </a:rPr>
              <a:t>SPEC CPU 2006 and 2017</a:t>
            </a:r>
          </a:p>
          <a:p>
            <a:pPr lvl="1"/>
            <a:r>
              <a:rPr lang="en-US" sz="2000" dirty="0">
                <a:latin typeface="Corbel" panose="020B0503020204020204" pitchFamily="34" charset="0"/>
              </a:rPr>
              <a:t>PARSEC 2.1</a:t>
            </a:r>
          </a:p>
          <a:p>
            <a:pPr lvl="1"/>
            <a:r>
              <a:rPr lang="en-US" sz="2000" dirty="0" err="1">
                <a:latin typeface="Corbel" panose="020B0503020204020204" pitchFamily="34" charset="0"/>
              </a:rPr>
              <a:t>Ligra</a:t>
            </a:r>
            <a:endParaRPr lang="en-US" sz="2000" dirty="0">
              <a:latin typeface="Corbel" panose="020B0503020204020204" pitchFamily="34" charset="0"/>
            </a:endParaRPr>
          </a:p>
          <a:p>
            <a:pPr lvl="1"/>
            <a:r>
              <a:rPr lang="en-US" sz="2000" dirty="0">
                <a:latin typeface="Corbel" panose="020B0503020204020204" pitchFamily="34" charset="0"/>
              </a:rPr>
              <a:t>Real-world applications</a:t>
            </a:r>
          </a:p>
          <a:p>
            <a:r>
              <a:rPr lang="en-US" sz="2400" b="1" dirty="0">
                <a:solidFill>
                  <a:srgbClr val="C00000"/>
                </a:solidFill>
                <a:latin typeface="Corbel" panose="020B0503020204020204" pitchFamily="34" charset="0"/>
              </a:rPr>
              <a:t>220 eight-core</a:t>
            </a:r>
            <a:r>
              <a:rPr lang="en-US" sz="2400" dirty="0">
                <a:latin typeface="Corbel" panose="020B0503020204020204" pitchFamily="34" charset="0"/>
              </a:rPr>
              <a:t> memory-intensive trace mixes</a:t>
            </a:r>
          </a:p>
          <a:p>
            <a:endParaRPr lang="en-US" sz="2400" dirty="0">
              <a:latin typeface="Corbel" panose="020B0503020204020204" pitchFamily="34" charset="0"/>
            </a:endParaRPr>
          </a:p>
        </p:txBody>
      </p:sp>
      <p:sp>
        <p:nvSpPr>
          <p:cNvPr id="6" name="Rounded Rectangle 5">
            <a:extLst>
              <a:ext uri="{FF2B5EF4-FFF2-40B4-BE49-F238E27FC236}">
                <a16:creationId xmlns:a16="http://schemas.microsoft.com/office/drawing/2014/main" id="{98527F25-0A1E-FBA2-CA7B-5BD53F6EB9E0}"/>
              </a:ext>
            </a:extLst>
          </p:cNvPr>
          <p:cNvSpPr/>
          <p:nvPr/>
        </p:nvSpPr>
        <p:spPr>
          <a:xfrm>
            <a:off x="5089806" y="3876871"/>
            <a:ext cx="2788761" cy="377072"/>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Off-Chip Predictors</a:t>
            </a:r>
          </a:p>
        </p:txBody>
      </p:sp>
      <p:sp>
        <p:nvSpPr>
          <p:cNvPr id="8" name="Rounded Rectangle 7">
            <a:extLst>
              <a:ext uri="{FF2B5EF4-FFF2-40B4-BE49-F238E27FC236}">
                <a16:creationId xmlns:a16="http://schemas.microsoft.com/office/drawing/2014/main" id="{64A3E331-DC58-7D24-EB7D-E62F43024559}"/>
              </a:ext>
            </a:extLst>
          </p:cNvPr>
          <p:cNvSpPr/>
          <p:nvPr/>
        </p:nvSpPr>
        <p:spPr>
          <a:xfrm>
            <a:off x="250623" y="3876871"/>
            <a:ext cx="3246254" cy="377072"/>
          </a:xfrm>
          <a:prstGeom prst="roundRect">
            <a:avLst/>
          </a:prstGeom>
          <a:solidFill>
            <a:schemeClr val="accent2">
              <a:lumMod val="75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LLC Prefetchers</a:t>
            </a:r>
          </a:p>
        </p:txBody>
      </p:sp>
      <p:sp>
        <p:nvSpPr>
          <p:cNvPr id="9" name="TextBox 8">
            <a:extLst>
              <a:ext uri="{FF2B5EF4-FFF2-40B4-BE49-F238E27FC236}">
                <a16:creationId xmlns:a16="http://schemas.microsoft.com/office/drawing/2014/main" id="{3EE070E6-2941-E49E-C948-CD4B1E6ADB25}"/>
              </a:ext>
            </a:extLst>
          </p:cNvPr>
          <p:cNvSpPr txBox="1"/>
          <p:nvPr/>
        </p:nvSpPr>
        <p:spPr>
          <a:xfrm>
            <a:off x="4991101" y="4435936"/>
            <a:ext cx="4072512" cy="172354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History-based</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HMP</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a:t>
            </a:r>
            <a:r>
              <a:rPr kumimoji="0" lang="en-US" sz="1400" b="0" i="0" u="none" strike="noStrike" kern="1200" cap="none" spc="0" normalizeH="0" baseline="0" noProof="0" dirty="0" err="1">
                <a:ln>
                  <a:noFill/>
                </a:ln>
                <a:solidFill>
                  <a:srgbClr val="E7E6E6">
                    <a:lumMod val="75000"/>
                  </a:srgbClr>
                </a:solidFill>
                <a:effectLst/>
                <a:uLnTx/>
                <a:uFillTx/>
                <a:latin typeface="Corbel" panose="020B0503020204020204" pitchFamily="34" charset="0"/>
                <a:ea typeface="+mn-ea"/>
                <a:cs typeface="+mn-cs"/>
              </a:rPr>
              <a:t>Yoaz</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 ISCA’99]</a:t>
            </a:r>
            <a:endParaRPr kumimoji="0" lang="en-US" sz="2000" b="1" i="0" u="none" strike="noStrike" kern="1200" cap="none" spc="0" normalizeH="0" baseline="0" noProof="0" dirty="0">
              <a:ln>
                <a:noFill/>
              </a:ln>
              <a:solidFill>
                <a:srgbClr val="4472C4">
                  <a:lumMod val="75000"/>
                </a:srgbClr>
              </a:solidFill>
              <a:effectLst/>
              <a:uLnTx/>
              <a:uFillTx/>
              <a:latin typeface="Corbel" panose="020B0503020204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4472C4">
                    <a:lumMod val="75000"/>
                  </a:srgbClr>
                </a:solidFill>
                <a:effectLst/>
                <a:uLnTx/>
                <a:uFillTx/>
                <a:latin typeface="Corbel" panose="020B0503020204020204" pitchFamily="34" charset="0"/>
                <a:ea typeface="+mn-ea"/>
                <a:cs typeface="+mn-cs"/>
              </a:rPr>
              <a:t>Tracking-based</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Address Tag-Tracking based Predictor (</a:t>
            </a:r>
            <a:r>
              <a:rPr kumimoji="0" lang="en-US"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TTP</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B40003"/>
                </a:solidFill>
                <a:effectLst/>
                <a:uLnTx/>
                <a:uFillTx/>
                <a:latin typeface="Corbel" panose="020B0503020204020204" pitchFamily="34" charset="0"/>
                <a:ea typeface="+mn-ea"/>
                <a:cs typeface="+mn-cs"/>
              </a:rPr>
              <a:t>Ideal Off-chip Predictor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560457A-B7C5-427D-387D-ED68A374B940}"/>
              </a:ext>
            </a:extLst>
          </p:cNvPr>
          <p:cNvSpPr txBox="1"/>
          <p:nvPr/>
        </p:nvSpPr>
        <p:spPr>
          <a:xfrm>
            <a:off x="169011" y="4435936"/>
            <a:ext cx="4920795" cy="163121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Pythia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a:t>
            </a:r>
            <a:r>
              <a:rPr kumimoji="0" lang="en-US" sz="1400" b="0" i="0" u="none" strike="noStrike" kern="1200" cap="none" spc="0" normalizeH="0" baseline="0" noProof="0" dirty="0" err="1">
                <a:ln>
                  <a:noFill/>
                </a:ln>
                <a:solidFill>
                  <a:srgbClr val="E7E6E6">
                    <a:lumMod val="75000"/>
                  </a:srgbClr>
                </a:solidFill>
                <a:effectLst/>
                <a:uLnTx/>
                <a:uFillTx/>
                <a:latin typeface="Corbel" panose="020B0503020204020204" pitchFamily="34" charset="0"/>
                <a:ea typeface="+mn-ea"/>
                <a:cs typeface="+mn-cs"/>
              </a:rPr>
              <a:t>Bera</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 MICRO’21]</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Bingo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a:t>
            </a:r>
            <a:r>
              <a:rPr kumimoji="0" lang="en-US" sz="1400" b="0" i="0" u="none" strike="noStrike" kern="1200" cap="none" spc="0" normalizeH="0" baseline="0" noProof="0" dirty="0" err="1">
                <a:ln>
                  <a:noFill/>
                </a:ln>
                <a:solidFill>
                  <a:srgbClr val="E7E6E6">
                    <a:lumMod val="75000"/>
                  </a:srgbClr>
                </a:solidFill>
                <a:effectLst/>
                <a:uLnTx/>
                <a:uFillTx/>
                <a:latin typeface="Corbel" panose="020B0503020204020204" pitchFamily="34" charset="0"/>
                <a:ea typeface="+mn-ea"/>
                <a:cs typeface="+mn-cs"/>
              </a:rPr>
              <a:t>Bakshalipour</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 HPCA’19]</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MLOP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a:t>
            </a:r>
            <a:r>
              <a:rPr kumimoji="0" lang="en-US" sz="1400" b="0" i="0" u="none" strike="noStrike" kern="1200" cap="none" spc="0" normalizeH="0" baseline="0" noProof="0" dirty="0" err="1">
                <a:ln>
                  <a:noFill/>
                </a:ln>
                <a:solidFill>
                  <a:srgbClr val="E7E6E6">
                    <a:lumMod val="75000"/>
                  </a:srgbClr>
                </a:solidFill>
                <a:effectLst/>
                <a:uLnTx/>
                <a:uFillTx/>
                <a:latin typeface="Corbel" panose="020B0503020204020204" pitchFamily="34" charset="0"/>
                <a:ea typeface="+mn-ea"/>
                <a:cs typeface="+mn-cs"/>
              </a:rPr>
              <a:t>Shakerinava</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 3rd Prefetching Championship’19]</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SPP + Perceptron filter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[Bhatia+, ISCA’20]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SMS </a:t>
            </a:r>
            <a:r>
              <a:rPr kumimoji="0" lang="en-US" sz="1400" b="0" i="0" u="none" strike="noStrike" kern="1200" cap="none" spc="0" normalizeH="0" baseline="0" noProof="0" dirty="0">
                <a:ln>
                  <a:noFill/>
                </a:ln>
                <a:solidFill>
                  <a:srgbClr val="E7E6E6">
                    <a:lumMod val="75000"/>
                  </a:srgbClr>
                </a:solidFill>
                <a:effectLst/>
                <a:uLnTx/>
                <a:uFillTx/>
                <a:latin typeface="Corbel" panose="020B0503020204020204" pitchFamily="34" charset="0"/>
                <a:ea typeface="+mn-ea"/>
                <a:cs typeface="+mn-cs"/>
              </a:rPr>
              <a:t>[Somogyi+, ISCA’06]</a:t>
            </a:r>
          </a:p>
        </p:txBody>
      </p:sp>
    </p:spTree>
    <p:extLst>
      <p:ext uri="{BB962C8B-B14F-4D97-AF65-F5344CB8AC3E}">
        <p14:creationId xmlns:p14="http://schemas.microsoft.com/office/powerpoint/2010/main" val="244508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Can we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fundamentally intelligent architectures?</a:t>
            </a:r>
          </a:p>
        </p:txBody>
      </p:sp>
    </p:spTree>
    <p:extLst>
      <p:ext uri="{BB962C8B-B14F-4D97-AF65-F5344CB8AC3E}">
        <p14:creationId xmlns:p14="http://schemas.microsoft.com/office/powerpoint/2010/main" val="240506236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481BE4FB-D352-BFE9-C8B5-77D3A52703D0}"/>
              </a:ext>
            </a:extLst>
          </p:cNvPr>
          <p:cNvSpPr>
            <a:spLocks noGrp="1"/>
          </p:cNvSpPr>
          <p:nvPr>
            <p:ph type="title"/>
          </p:nvPr>
        </p:nvSpPr>
        <p:spPr/>
        <p:txBody>
          <a:bodyPr/>
          <a:lstStyle/>
          <a:p>
            <a:r>
              <a:rPr lang="en-US" sz="3200" dirty="0">
                <a:latin typeface="Corbel" panose="020B0503020204020204" pitchFamily="34" charset="0"/>
              </a:rPr>
              <a:t>Latency Configuration</a:t>
            </a:r>
          </a:p>
        </p:txBody>
      </p:sp>
      <p:pic>
        <p:nvPicPr>
          <p:cNvPr id="99" name="Picture 98">
            <a:extLst>
              <a:ext uri="{FF2B5EF4-FFF2-40B4-BE49-F238E27FC236}">
                <a16:creationId xmlns:a16="http://schemas.microsoft.com/office/drawing/2014/main" id="{AB495C62-EF13-2BEF-B341-6D5AF5E0525F}"/>
              </a:ext>
            </a:extLst>
          </p:cNvPr>
          <p:cNvPicPr>
            <a:picLocks noChangeAspect="1"/>
          </p:cNvPicPr>
          <p:nvPr/>
        </p:nvPicPr>
        <p:blipFill>
          <a:blip r:embed="rId3"/>
          <a:stretch>
            <a:fillRect/>
          </a:stretch>
        </p:blipFill>
        <p:spPr>
          <a:xfrm>
            <a:off x="255508" y="1224104"/>
            <a:ext cx="3231560" cy="4633487"/>
          </a:xfrm>
          <a:prstGeom prst="rect">
            <a:avLst/>
          </a:prstGeom>
        </p:spPr>
      </p:pic>
      <p:sp>
        <p:nvSpPr>
          <p:cNvPr id="100" name="TextBox 99">
            <a:extLst>
              <a:ext uri="{FF2B5EF4-FFF2-40B4-BE49-F238E27FC236}">
                <a16:creationId xmlns:a16="http://schemas.microsoft.com/office/drawing/2014/main" id="{48A2E33B-E2D8-3241-6351-B9AA1F0EB139}"/>
              </a:ext>
            </a:extLst>
          </p:cNvPr>
          <p:cNvSpPr txBox="1"/>
          <p:nvPr/>
        </p:nvSpPr>
        <p:spPr>
          <a:xfrm>
            <a:off x="3775295" y="968721"/>
            <a:ext cx="5042780" cy="156966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Cache </a:t>
            </a:r>
            <a:r>
              <a:rPr kumimoji="0" lang="en-US" sz="2400" b="1" i="1" u="none" strike="noStrike" kern="1200" cap="none" spc="0" normalizeH="0" baseline="0" noProof="0" dirty="0">
                <a:ln>
                  <a:noFill/>
                </a:ln>
                <a:solidFill>
                  <a:srgbClr val="4472C4"/>
                </a:solidFill>
                <a:effectLst/>
                <a:uLnTx/>
                <a:uFillTx/>
                <a:latin typeface="Corbel" panose="020B0503020204020204" pitchFamily="34" charset="0"/>
                <a:ea typeface="+mn-ea"/>
                <a:cs typeface="+mn-cs"/>
              </a:rPr>
              <a:t>round-trip</a:t>
            </a:r>
            <a:r>
              <a:rPr kumimoji="0" lang="en-US"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 latency</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L1-D: </a:t>
            </a: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5</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cycles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L2: </a:t>
            </a: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15</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cycles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LLC: </a:t>
            </a: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55</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cycles</a:t>
            </a:r>
          </a:p>
        </p:txBody>
      </p:sp>
      <p:sp>
        <p:nvSpPr>
          <p:cNvPr id="101" name="TextBox 100">
            <a:extLst>
              <a:ext uri="{FF2B5EF4-FFF2-40B4-BE49-F238E27FC236}">
                <a16:creationId xmlns:a16="http://schemas.microsoft.com/office/drawing/2014/main" id="{631CF285-D506-E6F0-2ADF-9D8ED43CB793}"/>
              </a:ext>
            </a:extLst>
          </p:cNvPr>
          <p:cNvSpPr txBox="1"/>
          <p:nvPr/>
        </p:nvSpPr>
        <p:spPr>
          <a:xfrm>
            <a:off x="3802455" y="2978590"/>
            <a:ext cx="5086033" cy="144655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Hermes request issue latency </a:t>
            </a:r>
            <a:r>
              <a:rPr kumimoji="0" lang="en-US" sz="18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(incurred after address translation)</a:t>
            </a:r>
            <a:endParaRPr kumimoji="0" lang="en-US" sz="2000" b="0"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1" i="0" u="none" strike="noStrike" kern="1200" cap="none" spc="0" normalizeH="0" baseline="0" noProof="0" dirty="0">
              <a:ln>
                <a:noFill/>
              </a:ln>
              <a:solidFill>
                <a:srgbClr val="941100"/>
              </a:solidFill>
              <a:effectLst/>
              <a:uLnTx/>
              <a:uFillTx/>
              <a:latin typeface="Corbel" panose="020B05030202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41100"/>
                </a:solidFill>
                <a:effectLst/>
                <a:uLnTx/>
                <a:uFillTx/>
                <a:latin typeface="Corbel" panose="020B0503020204020204"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Depends 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Interconnect</a:t>
            </a: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between POPET and MC</a:t>
            </a:r>
          </a:p>
        </p:txBody>
      </p:sp>
      <p:cxnSp>
        <p:nvCxnSpPr>
          <p:cNvPr id="106" name="Straight Arrow Connector 105">
            <a:extLst>
              <a:ext uri="{FF2B5EF4-FFF2-40B4-BE49-F238E27FC236}">
                <a16:creationId xmlns:a16="http://schemas.microsoft.com/office/drawing/2014/main" id="{ABB832CB-E78D-4188-C09E-DBCF318006F9}"/>
              </a:ext>
            </a:extLst>
          </p:cNvPr>
          <p:cNvCxnSpPr>
            <a:cxnSpLocks/>
          </p:cNvCxnSpPr>
          <p:nvPr/>
        </p:nvCxnSpPr>
        <p:spPr>
          <a:xfrm>
            <a:off x="4605699" y="5080123"/>
            <a:ext cx="3446829" cy="0"/>
          </a:xfrm>
          <a:prstGeom prst="straightConnector1">
            <a:avLst/>
          </a:prstGeom>
          <a:ln w="28575">
            <a:solidFill>
              <a:schemeClr val="bg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4A7F2EA-570E-635E-F5B0-D4641746E73D}"/>
              </a:ext>
            </a:extLst>
          </p:cNvPr>
          <p:cNvCxnSpPr/>
          <p:nvPr/>
        </p:nvCxnSpPr>
        <p:spPr>
          <a:xfrm>
            <a:off x="4605699" y="4980535"/>
            <a:ext cx="0" cy="199176"/>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259BC7-89BD-A7E9-F5B7-74629600EB95}"/>
              </a:ext>
            </a:extLst>
          </p:cNvPr>
          <p:cNvCxnSpPr/>
          <p:nvPr/>
        </p:nvCxnSpPr>
        <p:spPr>
          <a:xfrm>
            <a:off x="8052528" y="4972997"/>
            <a:ext cx="0" cy="199176"/>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6A6D9105-A2FA-A4A9-7906-5830F764FC94}"/>
              </a:ext>
            </a:extLst>
          </p:cNvPr>
          <p:cNvSpPr txBox="1"/>
          <p:nvPr/>
        </p:nvSpPr>
        <p:spPr>
          <a:xfrm>
            <a:off x="4302408" y="5202374"/>
            <a:ext cx="9605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18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cycles</a:t>
            </a:r>
          </a:p>
        </p:txBody>
      </p:sp>
      <p:sp>
        <p:nvSpPr>
          <p:cNvPr id="111" name="TextBox 110">
            <a:extLst>
              <a:ext uri="{FF2B5EF4-FFF2-40B4-BE49-F238E27FC236}">
                <a16:creationId xmlns:a16="http://schemas.microsoft.com/office/drawing/2014/main" id="{9DA4A2C3-4166-9AB2-8D00-09E1A85C952A}"/>
              </a:ext>
            </a:extLst>
          </p:cNvPr>
          <p:cNvSpPr txBox="1"/>
          <p:nvPr/>
        </p:nvSpPr>
        <p:spPr>
          <a:xfrm>
            <a:off x="7772477" y="5202373"/>
            <a:ext cx="111601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24</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18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cycles</a:t>
            </a:r>
          </a:p>
        </p:txBody>
      </p:sp>
      <p:sp>
        <p:nvSpPr>
          <p:cNvPr id="113" name="Rounded Rectangle 112">
            <a:extLst>
              <a:ext uri="{FF2B5EF4-FFF2-40B4-BE49-F238E27FC236}">
                <a16:creationId xmlns:a16="http://schemas.microsoft.com/office/drawing/2014/main" id="{A6CA540D-11EA-D0C7-43F8-955A894B62B0}"/>
              </a:ext>
            </a:extLst>
          </p:cNvPr>
          <p:cNvSpPr/>
          <p:nvPr/>
        </p:nvSpPr>
        <p:spPr>
          <a:xfrm>
            <a:off x="5743418" y="5543936"/>
            <a:ext cx="1267471" cy="420992"/>
          </a:xfrm>
          <a:prstGeom prst="roundRect">
            <a:avLst/>
          </a:prstGeom>
          <a:solidFill>
            <a:schemeClr val="accent6"/>
          </a:solidFill>
          <a:ln w="28575">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rPr>
              <a:t>6</a:t>
            </a:r>
            <a:r>
              <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cycles</a:t>
            </a:r>
          </a:p>
        </p:txBody>
      </p:sp>
      <p:sp>
        <p:nvSpPr>
          <p:cNvPr id="114" name="Freeform 113">
            <a:extLst>
              <a:ext uri="{FF2B5EF4-FFF2-40B4-BE49-F238E27FC236}">
                <a16:creationId xmlns:a16="http://schemas.microsoft.com/office/drawing/2014/main" id="{31FE46E5-9663-E013-8328-7D28468712FE}"/>
              </a:ext>
            </a:extLst>
          </p:cNvPr>
          <p:cNvSpPr/>
          <p:nvPr/>
        </p:nvSpPr>
        <p:spPr>
          <a:xfrm>
            <a:off x="5814337" y="5147993"/>
            <a:ext cx="543208" cy="344031"/>
          </a:xfrm>
          <a:custGeom>
            <a:avLst/>
            <a:gdLst>
              <a:gd name="connsiteX0" fmla="*/ 543208 w 543208"/>
              <a:gd name="connsiteY0" fmla="*/ 344031 h 344031"/>
              <a:gd name="connsiteX1" fmla="*/ 452674 w 543208"/>
              <a:gd name="connsiteY1" fmla="*/ 172015 h 344031"/>
              <a:gd name="connsiteX2" fmla="*/ 0 w 543208"/>
              <a:gd name="connsiteY2" fmla="*/ 0 h 344031"/>
            </a:gdLst>
            <a:ahLst/>
            <a:cxnLst>
              <a:cxn ang="0">
                <a:pos x="connsiteX0" y="connsiteY0"/>
              </a:cxn>
              <a:cxn ang="0">
                <a:pos x="connsiteX1" y="connsiteY1"/>
              </a:cxn>
              <a:cxn ang="0">
                <a:pos x="connsiteX2" y="connsiteY2"/>
              </a:cxn>
            </a:cxnLst>
            <a:rect l="l" t="t" r="r" b="b"/>
            <a:pathLst>
              <a:path w="543208" h="344031">
                <a:moveTo>
                  <a:pt x="543208" y="344031"/>
                </a:moveTo>
                <a:cubicBezTo>
                  <a:pt x="543208" y="286692"/>
                  <a:pt x="543209" y="229353"/>
                  <a:pt x="452674" y="172015"/>
                </a:cubicBezTo>
                <a:cubicBezTo>
                  <a:pt x="362139" y="114676"/>
                  <a:pt x="181069" y="57338"/>
                  <a:pt x="0" y="0"/>
                </a:cubicBezTo>
              </a:path>
            </a:pathLst>
          </a:custGeom>
          <a:noFill/>
          <a:ln w="28575">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Graphic 115" descr="Star with solid fill">
            <a:extLst>
              <a:ext uri="{FF2B5EF4-FFF2-40B4-BE49-F238E27FC236}">
                <a16:creationId xmlns:a16="http://schemas.microsoft.com/office/drawing/2014/main" id="{07B22218-3646-D7F9-302D-B295C86C03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9207" y="4865349"/>
            <a:ext cx="414473" cy="414473"/>
          </a:xfrm>
          <a:prstGeom prst="rect">
            <a:avLst/>
          </a:prstGeom>
        </p:spPr>
      </p:pic>
      <p:sp>
        <p:nvSpPr>
          <p:cNvPr id="117" name="Curved Left Arrow 116">
            <a:extLst>
              <a:ext uri="{FF2B5EF4-FFF2-40B4-BE49-F238E27FC236}">
                <a16:creationId xmlns:a16="http://schemas.microsoft.com/office/drawing/2014/main" id="{FFF8E54B-5FD0-3C84-D150-B8DA5D9AA1C6}"/>
              </a:ext>
            </a:extLst>
          </p:cNvPr>
          <p:cNvSpPr/>
          <p:nvPr/>
        </p:nvSpPr>
        <p:spPr>
          <a:xfrm rot="5400000">
            <a:off x="1283279" y="1579734"/>
            <a:ext cx="421079" cy="43919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Curved Left Arrow 117">
            <a:extLst>
              <a:ext uri="{FF2B5EF4-FFF2-40B4-BE49-F238E27FC236}">
                <a16:creationId xmlns:a16="http://schemas.microsoft.com/office/drawing/2014/main" id="{B3F27237-C9AD-AD3A-D1EB-67902AD7AE21}"/>
              </a:ext>
            </a:extLst>
          </p:cNvPr>
          <p:cNvSpPr/>
          <p:nvPr/>
        </p:nvSpPr>
        <p:spPr>
          <a:xfrm rot="5400000">
            <a:off x="961883" y="1901133"/>
            <a:ext cx="1063874" cy="43918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Curved Left Arrow 118">
            <a:extLst>
              <a:ext uri="{FF2B5EF4-FFF2-40B4-BE49-F238E27FC236}">
                <a16:creationId xmlns:a16="http://schemas.microsoft.com/office/drawing/2014/main" id="{CA1F85BA-311A-47D6-8AFD-2A4FA9E68D36}"/>
              </a:ext>
            </a:extLst>
          </p:cNvPr>
          <p:cNvSpPr/>
          <p:nvPr/>
        </p:nvSpPr>
        <p:spPr>
          <a:xfrm rot="5400000">
            <a:off x="573714" y="2289300"/>
            <a:ext cx="1840211" cy="4391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9AA89AC0-85A0-E858-7898-E6537BBFAF72}"/>
              </a:ext>
            </a:extLst>
          </p:cNvPr>
          <p:cNvSpPr/>
          <p:nvPr/>
        </p:nvSpPr>
        <p:spPr>
          <a:xfrm>
            <a:off x="472991" y="1046809"/>
            <a:ext cx="1955548" cy="1303699"/>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9D37217E-87DC-E381-4D7C-13CF327675EC}"/>
              </a:ext>
            </a:extLst>
          </p:cNvPr>
          <p:cNvSpPr/>
          <p:nvPr/>
        </p:nvSpPr>
        <p:spPr>
          <a:xfrm>
            <a:off x="472990" y="2350508"/>
            <a:ext cx="1638677" cy="1711105"/>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32BE33D8-8981-B85B-1F79-372FFFA2BAB9}"/>
              </a:ext>
            </a:extLst>
          </p:cNvPr>
          <p:cNvSpPr/>
          <p:nvPr/>
        </p:nvSpPr>
        <p:spPr>
          <a:xfrm>
            <a:off x="2111667" y="3206060"/>
            <a:ext cx="353081" cy="855553"/>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6041D7F4-582C-C824-09EA-2A9C2C462754}"/>
              </a:ext>
            </a:extLst>
          </p:cNvPr>
          <p:cNvSpPr/>
          <p:nvPr/>
        </p:nvSpPr>
        <p:spPr>
          <a:xfrm>
            <a:off x="169011" y="4988459"/>
            <a:ext cx="2719991" cy="869131"/>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46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0">
                                            <p:txEl>
                                              <p:pRg st="2" end="2"/>
                                            </p:txEl>
                                          </p:spTgt>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1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0">
                                            <p:txEl>
                                              <p:pRg st="3" end="3"/>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1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01">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1">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1">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1" grpId="0"/>
      <p:bldP spid="113" grpId="0" animBg="1"/>
      <p:bldP spid="114" grpId="0" animBg="1"/>
      <p:bldP spid="117" grpId="0" animBg="1"/>
      <p:bldP spid="117" grpId="1" animBg="1"/>
      <p:bldP spid="118" grpId="0" animBg="1"/>
      <p:bldP spid="118" grpId="1" animBg="1"/>
      <p:bldP spid="119" grpId="0" animBg="1"/>
      <p:bldP spid="119" grpId="1" animBg="1"/>
      <p:bldP spid="120" grpId="0" animBg="1"/>
      <p:bldP spid="121" grpId="0" animBg="1"/>
      <p:bldP spid="122" grpId="0" animBg="1"/>
      <p:bldP spid="1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71E9B8-8A57-9020-8201-3BA925E5A377}"/>
              </a:ext>
            </a:extLst>
          </p:cNvPr>
          <p:cNvSpPr>
            <a:spLocks noGrp="1"/>
          </p:cNvSpPr>
          <p:nvPr>
            <p:ph type="title"/>
          </p:nvPr>
        </p:nvSpPr>
        <p:spPr/>
        <p:txBody>
          <a:bodyPr/>
          <a:lstStyle/>
          <a:p>
            <a:r>
              <a:rPr lang="en-US" sz="3600" dirty="0">
                <a:latin typeface="Corbel" panose="020B0503020204020204" pitchFamily="34" charset="0"/>
              </a:rPr>
              <a:t>Single-Core Performance Improvement</a:t>
            </a:r>
          </a:p>
        </p:txBody>
      </p:sp>
      <p:graphicFrame>
        <p:nvGraphicFramePr>
          <p:cNvPr id="6" name="Content Placeholder 5">
            <a:extLst>
              <a:ext uri="{FF2B5EF4-FFF2-40B4-BE49-F238E27FC236}">
                <a16:creationId xmlns:a16="http://schemas.microsoft.com/office/drawing/2014/main" id="{37519CD8-739D-1CD4-54EA-949C992CB63C}"/>
              </a:ext>
            </a:extLst>
          </p:cNvPr>
          <p:cNvGraphicFramePr>
            <a:graphicFrameLocks noGrp="1"/>
          </p:cNvGraphicFramePr>
          <p:nvPr>
            <p:ph idx="1"/>
          </p:nvPr>
        </p:nvGraphicFramePr>
        <p:xfrm>
          <a:off x="124618" y="916369"/>
          <a:ext cx="8894763" cy="460857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6F807F29-D700-3174-CCFD-91EEFEDCE694}"/>
              </a:ext>
            </a:extLst>
          </p:cNvPr>
          <p:cNvSpPr/>
          <p:nvPr/>
        </p:nvSpPr>
        <p:spPr>
          <a:xfrm>
            <a:off x="3703899" y="916369"/>
            <a:ext cx="2095017" cy="461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DF041B2-1239-1A79-8744-685D559BBD04}"/>
              </a:ext>
            </a:extLst>
          </p:cNvPr>
          <p:cNvSpPr/>
          <p:nvPr/>
        </p:nvSpPr>
        <p:spPr>
          <a:xfrm>
            <a:off x="6101788" y="916369"/>
            <a:ext cx="2637098" cy="461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83932B1-34BD-6B1C-85B2-CD6870EED713}"/>
              </a:ext>
            </a:extLst>
          </p:cNvPr>
          <p:cNvSpPr/>
          <p:nvPr/>
        </p:nvSpPr>
        <p:spPr>
          <a:xfrm>
            <a:off x="1078375" y="916369"/>
            <a:ext cx="2475053" cy="461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FAAA819-AB21-34F1-C11A-D15E23B8FD7E}"/>
              </a:ext>
            </a:extLst>
          </p:cNvPr>
          <p:cNvSpPr txBox="1"/>
          <p:nvPr/>
        </p:nvSpPr>
        <p:spPr>
          <a:xfrm>
            <a:off x="7083706" y="3085254"/>
            <a:ext cx="95731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libri" panose="020F0502020204030204"/>
                <a:ea typeface="+mn-ea"/>
                <a:cs typeface="+mn-cs"/>
              </a:rPr>
              <a:t>11.5%</a:t>
            </a:r>
          </a:p>
        </p:txBody>
      </p:sp>
      <p:cxnSp>
        <p:nvCxnSpPr>
          <p:cNvPr id="15" name="Straight Arrow Connector 14">
            <a:extLst>
              <a:ext uri="{FF2B5EF4-FFF2-40B4-BE49-F238E27FC236}">
                <a16:creationId xmlns:a16="http://schemas.microsoft.com/office/drawing/2014/main" id="{98A5ADF3-D222-DFFF-92C4-8688B8684387}"/>
              </a:ext>
            </a:extLst>
          </p:cNvPr>
          <p:cNvCxnSpPr>
            <a:cxnSpLocks/>
          </p:cNvCxnSpPr>
          <p:nvPr/>
        </p:nvCxnSpPr>
        <p:spPr>
          <a:xfrm>
            <a:off x="7674015" y="3546919"/>
            <a:ext cx="219919" cy="24957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E86D68A-C808-ADFC-5AD6-1AB9E77E7F84}"/>
              </a:ext>
            </a:extLst>
          </p:cNvPr>
          <p:cNvSpPr txBox="1"/>
          <p:nvPr/>
        </p:nvSpPr>
        <p:spPr>
          <a:xfrm>
            <a:off x="7083705" y="2303781"/>
            <a:ext cx="95731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20.3%</a:t>
            </a:r>
          </a:p>
        </p:txBody>
      </p:sp>
      <p:cxnSp>
        <p:nvCxnSpPr>
          <p:cNvPr id="18" name="Straight Arrow Connector 17">
            <a:extLst>
              <a:ext uri="{FF2B5EF4-FFF2-40B4-BE49-F238E27FC236}">
                <a16:creationId xmlns:a16="http://schemas.microsoft.com/office/drawing/2014/main" id="{0F28FABD-F212-2B21-D075-51D8DBA697DC}"/>
              </a:ext>
            </a:extLst>
          </p:cNvPr>
          <p:cNvCxnSpPr>
            <a:cxnSpLocks/>
          </p:cNvCxnSpPr>
          <p:nvPr/>
        </p:nvCxnSpPr>
        <p:spPr>
          <a:xfrm>
            <a:off x="7674015" y="2765446"/>
            <a:ext cx="433066" cy="18478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D64EEF8-5EA8-682E-73E5-1B6C9BE7E3A3}"/>
              </a:ext>
            </a:extLst>
          </p:cNvPr>
          <p:cNvCxnSpPr>
            <a:cxnSpLocks/>
          </p:cNvCxnSpPr>
          <p:nvPr/>
        </p:nvCxnSpPr>
        <p:spPr>
          <a:xfrm>
            <a:off x="8146608" y="2430684"/>
            <a:ext cx="0" cy="54257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8312988-7D3B-329D-8A3A-EE7D3EA08541}"/>
              </a:ext>
            </a:extLst>
          </p:cNvPr>
          <p:cNvSpPr txBox="1"/>
          <p:nvPr/>
        </p:nvSpPr>
        <p:spPr>
          <a:xfrm>
            <a:off x="7628424" y="1969019"/>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5.4%</a:t>
            </a:r>
          </a:p>
        </p:txBody>
      </p:sp>
      <p:sp>
        <p:nvSpPr>
          <p:cNvPr id="5" name="Oval 4">
            <a:extLst>
              <a:ext uri="{FF2B5EF4-FFF2-40B4-BE49-F238E27FC236}">
                <a16:creationId xmlns:a16="http://schemas.microsoft.com/office/drawing/2014/main" id="{2A83F84A-0201-82B8-D1A5-5DE68EAAD2B5}"/>
              </a:ext>
            </a:extLst>
          </p:cNvPr>
          <p:cNvSpPr/>
          <p:nvPr/>
        </p:nvSpPr>
        <p:spPr>
          <a:xfrm>
            <a:off x="8146608" y="1969019"/>
            <a:ext cx="701952" cy="796427"/>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EE24C5E-6FE2-E8ED-5176-D6D4C0CC0E8D}"/>
              </a:ext>
            </a:extLst>
          </p:cNvPr>
          <p:cNvSpPr/>
          <p:nvPr/>
        </p:nvSpPr>
        <p:spPr>
          <a:xfrm>
            <a:off x="281893" y="908701"/>
            <a:ext cx="8717724" cy="5664290"/>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AB42CA10-2665-B555-07FA-A9E34A5C1B39}"/>
              </a:ext>
            </a:extLst>
          </p:cNvPr>
          <p:cNvSpPr/>
          <p:nvPr/>
        </p:nvSpPr>
        <p:spPr>
          <a:xfrm>
            <a:off x="66078" y="5159367"/>
            <a:ext cx="9011843" cy="1491181"/>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Hermes alone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provides nearly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rPr>
              <a:t>50%</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performance benefits of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Pythia</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b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b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with only </a:t>
            </a:r>
            <a:r>
              <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rPr>
              <a:t>1/5th</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storage overhead</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2" name="Rounded Rectangle 1">
            <a:extLst>
              <a:ext uri="{FF2B5EF4-FFF2-40B4-BE49-F238E27FC236}">
                <a16:creationId xmlns:a16="http://schemas.microsoft.com/office/drawing/2014/main" id="{AFF82E8A-6E47-9176-35EF-DCE24F646D0D}"/>
              </a:ext>
            </a:extLst>
          </p:cNvPr>
          <p:cNvSpPr/>
          <p:nvPr/>
        </p:nvSpPr>
        <p:spPr>
          <a:xfrm>
            <a:off x="281893" y="5413772"/>
            <a:ext cx="8580212" cy="1055717"/>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Hermes on top of Pythia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outperforms Pythia alone </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in every workload category </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3" name="Rounded Rectangle 2">
            <a:extLst>
              <a:ext uri="{FF2B5EF4-FFF2-40B4-BE49-F238E27FC236}">
                <a16:creationId xmlns:a16="http://schemas.microsoft.com/office/drawing/2014/main" id="{1E0C49D9-9917-0F6B-1F27-CEA47A8B8DC2}"/>
              </a:ext>
            </a:extLst>
          </p:cNvPr>
          <p:cNvSpPr/>
          <p:nvPr/>
        </p:nvSpPr>
        <p:spPr>
          <a:xfrm>
            <a:off x="281893" y="5413750"/>
            <a:ext cx="8580212" cy="1055717"/>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provides nearly </a:t>
            </a:r>
            <a:r>
              <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rPr>
              <a:t>90%</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performance benefit of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Ideal Hermes</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that has an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ideal off-chip load predictor</a:t>
            </a:r>
            <a:endParaRPr kumimoji="0" lang="en-US" sz="2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94868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2" dur="500"/>
                                        <p:tgtEl>
                                          <p:spTgt spid="6">
                                            <p:graphicEl>
                                              <a:chart seriesIdx="0" categoryIdx="-4" bldStep="series"/>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5" dur="500"/>
                                        <p:tgtEl>
                                          <p:spTgt spid="6">
                                            <p:graphicEl>
                                              <a:chart seriesIdx="1" categoryIdx="-4" bldStep="series"/>
                                            </p:graphicEl>
                                          </p:spTgt>
                                        </p:tgtEl>
                                      </p:cBhvr>
                                    </p:animEffect>
                                  </p:childTnLst>
                                </p:cTn>
                              </p:par>
                              <p:par>
                                <p:cTn id="16" presetID="1" presetClass="exit"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7"/>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8"/>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5"/>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1"/>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0"/>
                                        </p:tgtEl>
                                        <p:attrNameLst>
                                          <p:attrName>style.visibility</p:attrName>
                                        </p:attrNameLst>
                                      </p:cBhvr>
                                      <p:to>
                                        <p:strVal val="hidden"/>
                                      </p:to>
                                    </p:set>
                                  </p:childTnLst>
                                </p:cTn>
                              </p:par>
                              <p:par>
                                <p:cTn id="48" presetID="22" presetClass="entr" presetSubtype="4" fill="hold" grpId="0" nodeType="withEffect">
                                  <p:stCondLst>
                                    <p:cond delay="0"/>
                                  </p:stCondLst>
                                  <p:childTnLst>
                                    <p:set>
                                      <p:cBhvr>
                                        <p:cTn id="49"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down)">
                                      <p:cBhvr>
                                        <p:cTn id="50" dur="500"/>
                                        <p:tgtEl>
                                          <p:spTgt spid="6">
                                            <p:graphicEl>
                                              <a:chart seriesIdx="2" categoryIdx="-4" bldStep="series"/>
                                            </p:graphicEl>
                                          </p:spTgt>
                                        </p:tgtEl>
                                      </p:cBhvr>
                                    </p:animEffect>
                                  </p:childTnLst>
                                </p:cTn>
                              </p:par>
                              <p:par>
                                <p:cTn id="51" presetID="1" presetClass="exit"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2"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down)">
                                      <p:cBhvr>
                                        <p:cTn id="69" dur="500"/>
                                        <p:tgtEl>
                                          <p:spTgt spid="6">
                                            <p:graphicEl>
                                              <a:chart seriesIdx="3" categoryIdx="-4" bldStep="series"/>
                                            </p:graphicEl>
                                          </p:spTgt>
                                        </p:tgtEl>
                                      </p:cBhvr>
                                    </p:animEffect>
                                  </p:childTnLst>
                                </p:cTn>
                              </p:par>
                              <p:par>
                                <p:cTn id="70" presetID="1" presetClass="exit" presetSubtype="0" fill="hold" grpId="1" nodeType="withEffect">
                                  <p:stCondLst>
                                    <p:cond delay="0"/>
                                  </p:stCondLst>
                                  <p:childTnLst>
                                    <p:set>
                                      <p:cBhvr>
                                        <p:cTn id="71" dur="1" fill="hold">
                                          <p:stCondLst>
                                            <p:cond delay="0"/>
                                          </p:stCondLst>
                                        </p:cTn>
                                        <p:tgtEl>
                                          <p:spTgt spid="2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22"/>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
                                        </p:tgtEl>
                                        <p:attrNameLst>
                                          <p:attrName>style.visibility</p:attrName>
                                        </p:attrNameLst>
                                      </p:cBhvr>
                                      <p:to>
                                        <p:strVal val="hidden"/>
                                      </p:to>
                                    </p:set>
                                  </p:childTnLst>
                                </p:cTn>
                              </p:par>
                              <p:par>
                                <p:cTn id="76" presetID="1" presetClass="exit" presetSubtype="0" fill="hold" grpId="3" nodeType="withEffect">
                                  <p:stCondLst>
                                    <p:cond delay="0"/>
                                  </p:stCondLst>
                                  <p:childTnLst>
                                    <p:set>
                                      <p:cBhvr>
                                        <p:cTn id="77" dur="1" fill="hold">
                                          <p:stCondLst>
                                            <p:cond delay="0"/>
                                          </p:stCondLst>
                                        </p:cTn>
                                        <p:tgtEl>
                                          <p:spTgt spid="11"/>
                                        </p:tgtEl>
                                        <p:attrNameLst>
                                          <p:attrName>style.visibility</p:attrName>
                                        </p:attrNameLst>
                                      </p:cBhvr>
                                      <p:to>
                                        <p:strVal val="hidden"/>
                                      </p:to>
                                    </p:set>
                                  </p:childTnLst>
                                </p:cTn>
                              </p:par>
                              <p:par>
                                <p:cTn id="78" presetID="1" presetClass="exit" presetSubtype="0" fill="hold" grpId="0" nodeType="withEffect">
                                  <p:stCondLst>
                                    <p:cond delay="0"/>
                                  </p:stCondLst>
                                  <p:childTnLst>
                                    <p:set>
                                      <p:cBhvr>
                                        <p:cTn id="79" dur="1" fill="hold">
                                          <p:stCondLst>
                                            <p:cond delay="0"/>
                                          </p:stCondLst>
                                        </p:cTn>
                                        <p:tgtEl>
                                          <p:spTgt spid="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4" nodeType="clickEffect">
                                  <p:stCondLst>
                                    <p:cond delay="0"/>
                                  </p:stCondLst>
                                  <p:childTnLst>
                                    <p:set>
                                      <p:cBhvr>
                                        <p:cTn id="87" dur="1" fill="hold">
                                          <p:stCondLst>
                                            <p:cond delay="0"/>
                                          </p:stCondLst>
                                        </p:cTn>
                                        <p:tgtEl>
                                          <p:spTgt spid="11"/>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7" grpId="0" animBg="1"/>
      <p:bldP spid="8" grpId="0" animBg="1"/>
      <p:bldP spid="9" grpId="0" animBg="1"/>
      <p:bldP spid="13" grpId="0"/>
      <p:bldP spid="13" grpId="1"/>
      <p:bldP spid="17" grpId="0"/>
      <p:bldP spid="17" grpId="1"/>
      <p:bldP spid="24" grpId="0"/>
      <p:bldP spid="24" grpId="1"/>
      <p:bldP spid="5" grpId="0" animBg="1"/>
      <p:bldP spid="11" grpId="0" animBg="1"/>
      <p:bldP spid="11" grpId="1" animBg="1"/>
      <p:bldP spid="11" grpId="2" animBg="1"/>
      <p:bldP spid="11" grpId="3" animBg="1"/>
      <p:bldP spid="11" grpId="4" animBg="1"/>
      <p:bldP spid="10" grpId="0" animBg="1"/>
      <p:bldP spid="10" grpId="1" animBg="1"/>
      <p:bldP spid="2" grpId="0" animBg="1"/>
      <p:bldP spid="2" grpId="1"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9DB431-DEFB-ECED-6A60-BC37D2F93A76}"/>
              </a:ext>
            </a:extLst>
          </p:cNvPr>
          <p:cNvSpPr>
            <a:spLocks noGrp="1"/>
          </p:cNvSpPr>
          <p:nvPr>
            <p:ph type="title"/>
          </p:nvPr>
        </p:nvSpPr>
        <p:spPr/>
        <p:txBody>
          <a:bodyPr/>
          <a:lstStyle/>
          <a:p>
            <a:r>
              <a:rPr lang="en-US" sz="3400" dirty="0">
                <a:latin typeface="Corbel" panose="020B0503020204020204" pitchFamily="34" charset="0"/>
              </a:rPr>
              <a:t>Increase in Main Memory Requests</a:t>
            </a:r>
          </a:p>
        </p:txBody>
      </p:sp>
      <p:graphicFrame>
        <p:nvGraphicFramePr>
          <p:cNvPr id="6" name="Content Placeholder 5">
            <a:extLst>
              <a:ext uri="{FF2B5EF4-FFF2-40B4-BE49-F238E27FC236}">
                <a16:creationId xmlns:a16="http://schemas.microsoft.com/office/drawing/2014/main" id="{6F16EFD0-29D2-F72E-4F56-449B9E0CFF19}"/>
              </a:ext>
            </a:extLst>
          </p:cNvPr>
          <p:cNvGraphicFramePr>
            <a:graphicFrameLocks noGrp="1"/>
          </p:cNvGraphicFramePr>
          <p:nvPr>
            <p:ph idx="1"/>
          </p:nvPr>
        </p:nvGraphicFramePr>
        <p:xfrm>
          <a:off x="124618" y="1293835"/>
          <a:ext cx="8894763" cy="4465941"/>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EB1B108E-7918-CB58-3227-E6877C5CC79A}"/>
              </a:ext>
            </a:extLst>
          </p:cNvPr>
          <p:cNvSpPr txBox="1"/>
          <p:nvPr/>
        </p:nvSpPr>
        <p:spPr>
          <a:xfrm>
            <a:off x="7441132" y="4581427"/>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Calibri" panose="020F0502020204030204"/>
                <a:ea typeface="+mn-ea"/>
                <a:cs typeface="+mn-cs"/>
              </a:rPr>
              <a:t>5.5%</a:t>
            </a:r>
          </a:p>
        </p:txBody>
      </p:sp>
      <p:sp>
        <p:nvSpPr>
          <p:cNvPr id="23" name="TextBox 22">
            <a:extLst>
              <a:ext uri="{FF2B5EF4-FFF2-40B4-BE49-F238E27FC236}">
                <a16:creationId xmlns:a16="http://schemas.microsoft.com/office/drawing/2014/main" id="{7FFB31D7-D12A-E9C4-C469-372EF6153E4E}"/>
              </a:ext>
            </a:extLst>
          </p:cNvPr>
          <p:cNvSpPr txBox="1"/>
          <p:nvPr/>
        </p:nvSpPr>
        <p:spPr>
          <a:xfrm>
            <a:off x="7410095" y="2868889"/>
            <a:ext cx="95731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38.5%</a:t>
            </a:r>
          </a:p>
        </p:txBody>
      </p:sp>
      <p:sp>
        <p:nvSpPr>
          <p:cNvPr id="24" name="TextBox 23">
            <a:extLst>
              <a:ext uri="{FF2B5EF4-FFF2-40B4-BE49-F238E27FC236}">
                <a16:creationId xmlns:a16="http://schemas.microsoft.com/office/drawing/2014/main" id="{C3EA47BE-1603-23BC-A837-4598DBFE9E91}"/>
              </a:ext>
            </a:extLst>
          </p:cNvPr>
          <p:cNvSpPr txBox="1"/>
          <p:nvPr/>
        </p:nvSpPr>
        <p:spPr>
          <a:xfrm>
            <a:off x="8024448" y="2389957"/>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5.9%</a:t>
            </a:r>
          </a:p>
        </p:txBody>
      </p:sp>
      <p:pic>
        <p:nvPicPr>
          <p:cNvPr id="18" name="Picture 17">
            <a:extLst>
              <a:ext uri="{FF2B5EF4-FFF2-40B4-BE49-F238E27FC236}">
                <a16:creationId xmlns:a16="http://schemas.microsoft.com/office/drawing/2014/main" id="{A81CE4C3-E81A-F71F-B038-74A83D300411}"/>
              </a:ext>
            </a:extLst>
          </p:cNvPr>
          <p:cNvPicPr>
            <a:picLocks noChangeAspect="1"/>
          </p:cNvPicPr>
          <p:nvPr/>
        </p:nvPicPr>
        <p:blipFill>
          <a:blip r:embed="rId4"/>
          <a:stretch>
            <a:fillRect/>
          </a:stretch>
        </p:blipFill>
        <p:spPr>
          <a:xfrm>
            <a:off x="6743406" y="72009"/>
            <a:ext cx="2320207" cy="1203193"/>
          </a:xfrm>
          <a:prstGeom prst="rect">
            <a:avLst/>
          </a:prstGeom>
        </p:spPr>
      </p:pic>
      <p:sp>
        <p:nvSpPr>
          <p:cNvPr id="19" name="TextBox 18">
            <a:extLst>
              <a:ext uri="{FF2B5EF4-FFF2-40B4-BE49-F238E27FC236}">
                <a16:creationId xmlns:a16="http://schemas.microsoft.com/office/drawing/2014/main" id="{80913861-507C-2C00-7AD6-B7C0CFD4A497}"/>
              </a:ext>
            </a:extLst>
          </p:cNvPr>
          <p:cNvSpPr txBox="1"/>
          <p:nvPr/>
        </p:nvSpPr>
        <p:spPr>
          <a:xfrm>
            <a:off x="7616665" y="291573"/>
            <a:ext cx="76495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11.5%</a:t>
            </a:r>
          </a:p>
        </p:txBody>
      </p:sp>
      <p:sp>
        <p:nvSpPr>
          <p:cNvPr id="25" name="TextBox 24">
            <a:extLst>
              <a:ext uri="{FF2B5EF4-FFF2-40B4-BE49-F238E27FC236}">
                <a16:creationId xmlns:a16="http://schemas.microsoft.com/office/drawing/2014/main" id="{1229C5DE-D266-0187-CAF2-843CEAD37615}"/>
              </a:ext>
            </a:extLst>
          </p:cNvPr>
          <p:cNvSpPr txBox="1"/>
          <p:nvPr/>
        </p:nvSpPr>
        <p:spPr>
          <a:xfrm>
            <a:off x="7970278" y="95006"/>
            <a:ext cx="76495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20.3%</a:t>
            </a:r>
          </a:p>
        </p:txBody>
      </p:sp>
      <p:sp>
        <p:nvSpPr>
          <p:cNvPr id="27" name="TextBox 26">
            <a:extLst>
              <a:ext uri="{FF2B5EF4-FFF2-40B4-BE49-F238E27FC236}">
                <a16:creationId xmlns:a16="http://schemas.microsoft.com/office/drawing/2014/main" id="{C6ECFC5C-C6C3-35C7-8FBC-AD015EFF46C2}"/>
              </a:ext>
            </a:extLst>
          </p:cNvPr>
          <p:cNvSpPr txBox="1"/>
          <p:nvPr/>
        </p:nvSpPr>
        <p:spPr>
          <a:xfrm>
            <a:off x="8602459" y="95006"/>
            <a:ext cx="64793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5.4%</a:t>
            </a:r>
          </a:p>
        </p:txBody>
      </p:sp>
      <p:cxnSp>
        <p:nvCxnSpPr>
          <p:cNvPr id="32" name="Straight Arrow Connector 31">
            <a:extLst>
              <a:ext uri="{FF2B5EF4-FFF2-40B4-BE49-F238E27FC236}">
                <a16:creationId xmlns:a16="http://schemas.microsoft.com/office/drawing/2014/main" id="{0000EEF8-06E1-0730-B5E0-3E29DBE7D089}"/>
              </a:ext>
            </a:extLst>
          </p:cNvPr>
          <p:cNvCxnSpPr>
            <a:cxnSpLocks/>
          </p:cNvCxnSpPr>
          <p:nvPr/>
        </p:nvCxnSpPr>
        <p:spPr>
          <a:xfrm>
            <a:off x="8071878" y="586029"/>
            <a:ext cx="663842" cy="2683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C83F437-18EB-77CC-6355-493E739CFC32}"/>
              </a:ext>
            </a:extLst>
          </p:cNvPr>
          <p:cNvCxnSpPr>
            <a:cxnSpLocks/>
          </p:cNvCxnSpPr>
          <p:nvPr/>
        </p:nvCxnSpPr>
        <p:spPr>
          <a:xfrm>
            <a:off x="8383563" y="414544"/>
            <a:ext cx="436397" cy="3056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Left Brace 36">
            <a:extLst>
              <a:ext uri="{FF2B5EF4-FFF2-40B4-BE49-F238E27FC236}">
                <a16:creationId xmlns:a16="http://schemas.microsoft.com/office/drawing/2014/main" id="{4836E77F-7630-FCE6-19F1-C72D1352638E}"/>
              </a:ext>
            </a:extLst>
          </p:cNvPr>
          <p:cNvSpPr/>
          <p:nvPr/>
        </p:nvSpPr>
        <p:spPr>
          <a:xfrm>
            <a:off x="8735720" y="477038"/>
            <a:ext cx="84240" cy="108991"/>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FFD5E910-FBE0-1C51-43DF-3C9CF2A06BE7}"/>
              </a:ext>
            </a:extLst>
          </p:cNvPr>
          <p:cNvSpPr/>
          <p:nvPr/>
        </p:nvSpPr>
        <p:spPr>
          <a:xfrm>
            <a:off x="6743857" y="13889"/>
            <a:ext cx="2400535" cy="135229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rc 1">
            <a:extLst>
              <a:ext uri="{FF2B5EF4-FFF2-40B4-BE49-F238E27FC236}">
                <a16:creationId xmlns:a16="http://schemas.microsoft.com/office/drawing/2014/main" id="{82007440-02AD-0A7A-E53A-CE2903C785B2}"/>
              </a:ext>
            </a:extLst>
          </p:cNvPr>
          <p:cNvSpPr/>
          <p:nvPr/>
        </p:nvSpPr>
        <p:spPr>
          <a:xfrm rot="16200000">
            <a:off x="8117304" y="2992317"/>
            <a:ext cx="794038" cy="441822"/>
          </a:xfrm>
          <a:prstGeom prst="arc">
            <a:avLst>
              <a:gd name="adj1" fmla="val 16200000"/>
              <a:gd name="adj2" fmla="val 1025490"/>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E2715DA-CBF5-9185-6276-D52FD8548A6B}"/>
              </a:ext>
            </a:extLst>
          </p:cNvPr>
          <p:cNvSpPr/>
          <p:nvPr/>
        </p:nvSpPr>
        <p:spPr>
          <a:xfrm>
            <a:off x="266764" y="1188285"/>
            <a:ext cx="8752617" cy="476362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ounded Rectangle 38">
            <a:extLst>
              <a:ext uri="{FF2B5EF4-FFF2-40B4-BE49-F238E27FC236}">
                <a16:creationId xmlns:a16="http://schemas.microsoft.com/office/drawing/2014/main" id="{6CFE1DFB-2039-6F2E-6735-004FD3DF1B91}"/>
              </a:ext>
            </a:extLst>
          </p:cNvPr>
          <p:cNvSpPr/>
          <p:nvPr/>
        </p:nvSpPr>
        <p:spPr>
          <a:xfrm>
            <a:off x="673623" y="941147"/>
            <a:ext cx="7954236" cy="1110662"/>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For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every</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r>
              <a:rPr kumimoji="0" lang="en-US" sz="44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1%</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r>
              <a:rPr kumimoji="0" lang="en-US" sz="36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performance</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benefit,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increase in main memory requests</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50" name="Rounded Rectangle 49">
            <a:extLst>
              <a:ext uri="{FF2B5EF4-FFF2-40B4-BE49-F238E27FC236}">
                <a16:creationId xmlns:a16="http://schemas.microsoft.com/office/drawing/2014/main" id="{5D3281B9-AF4C-DA79-8DD3-D34DC153E20B}"/>
              </a:ext>
            </a:extLst>
          </p:cNvPr>
          <p:cNvSpPr/>
          <p:nvPr/>
        </p:nvSpPr>
        <p:spPr>
          <a:xfrm>
            <a:off x="1840549" y="2232203"/>
            <a:ext cx="4084689" cy="638910"/>
          </a:xfrm>
          <a:prstGeom prst="roundRect">
            <a:avLst>
              <a:gd name="adj" fmla="val 6884"/>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mn-cs"/>
              </a:rPr>
              <a:t>Pythia</a:t>
            </a:r>
            <a:endPar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1" name="Rounded Rectangle 50">
            <a:extLst>
              <a:ext uri="{FF2B5EF4-FFF2-40B4-BE49-F238E27FC236}">
                <a16:creationId xmlns:a16="http://schemas.microsoft.com/office/drawing/2014/main" id="{442453EA-DF17-8EB4-010D-2050C045F76D}"/>
              </a:ext>
            </a:extLst>
          </p:cNvPr>
          <p:cNvSpPr/>
          <p:nvPr/>
        </p:nvSpPr>
        <p:spPr>
          <a:xfrm>
            <a:off x="1840549" y="2942031"/>
            <a:ext cx="4084689" cy="638909"/>
          </a:xfrm>
          <a:prstGeom prst="roundRect">
            <a:avLst>
              <a:gd name="adj" fmla="val 6884"/>
            </a:avLst>
          </a:prstGeom>
          <a:solidFill>
            <a:schemeClr val="accent4">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Hermes on </a:t>
            </a: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mn-cs"/>
              </a:rPr>
              <a:t>top of Pythia</a:t>
            </a:r>
            <a:endPar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2" name="Rounded Rectangle 51">
            <a:extLst>
              <a:ext uri="{FF2B5EF4-FFF2-40B4-BE49-F238E27FC236}">
                <a16:creationId xmlns:a16="http://schemas.microsoft.com/office/drawing/2014/main" id="{972C6E5E-3421-EF7D-66C8-FB1E58E93AB2}"/>
              </a:ext>
            </a:extLst>
          </p:cNvPr>
          <p:cNvSpPr/>
          <p:nvPr/>
        </p:nvSpPr>
        <p:spPr>
          <a:xfrm>
            <a:off x="1840549" y="3651860"/>
            <a:ext cx="4084689" cy="638909"/>
          </a:xfrm>
          <a:prstGeom prst="roundRect">
            <a:avLst>
              <a:gd name="adj" fmla="val 6884"/>
            </a:avLst>
          </a:prstGeom>
          <a:solidFill>
            <a:schemeClr val="accent6">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orbel" panose="020B0503020204020204" pitchFamily="34" charset="0"/>
                <a:ea typeface="+mn-ea"/>
                <a:cs typeface="+mn-cs"/>
              </a:rPr>
              <a:t>Hermes alone</a:t>
            </a:r>
            <a:endPar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3" name="Rounded Rectangle 52">
            <a:extLst>
              <a:ext uri="{FF2B5EF4-FFF2-40B4-BE49-F238E27FC236}">
                <a16:creationId xmlns:a16="http://schemas.microsoft.com/office/drawing/2014/main" id="{20A6E601-0EAF-3BC4-A60C-15E77EFA5015}"/>
              </a:ext>
            </a:extLst>
          </p:cNvPr>
          <p:cNvSpPr/>
          <p:nvPr/>
        </p:nvSpPr>
        <p:spPr>
          <a:xfrm>
            <a:off x="6034966" y="2232203"/>
            <a:ext cx="1216552" cy="638910"/>
          </a:xfrm>
          <a:prstGeom prst="roundRect">
            <a:avLst>
              <a:gd name="adj" fmla="val 6884"/>
            </a:avLst>
          </a:prstGeom>
          <a:solidFill>
            <a:schemeClr val="accent2">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sp>
        <p:nvSpPr>
          <p:cNvPr id="54" name="Rounded Rectangle 53">
            <a:extLst>
              <a:ext uri="{FF2B5EF4-FFF2-40B4-BE49-F238E27FC236}">
                <a16:creationId xmlns:a16="http://schemas.microsoft.com/office/drawing/2014/main" id="{ECDD49F1-620D-416C-ABEE-500B2D97CEC4}"/>
              </a:ext>
            </a:extLst>
          </p:cNvPr>
          <p:cNvSpPr/>
          <p:nvPr/>
        </p:nvSpPr>
        <p:spPr>
          <a:xfrm>
            <a:off x="6034967" y="2942031"/>
            <a:ext cx="1216552" cy="638909"/>
          </a:xfrm>
          <a:prstGeom prst="roundRect">
            <a:avLst>
              <a:gd name="adj" fmla="val 6884"/>
            </a:avLst>
          </a:prstGeom>
          <a:solidFill>
            <a:schemeClr val="accent4">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sp>
        <p:nvSpPr>
          <p:cNvPr id="55" name="Rounded Rectangle 54">
            <a:extLst>
              <a:ext uri="{FF2B5EF4-FFF2-40B4-BE49-F238E27FC236}">
                <a16:creationId xmlns:a16="http://schemas.microsoft.com/office/drawing/2014/main" id="{5D5CA682-A5ED-DDB1-3808-01D0C17240B4}"/>
              </a:ext>
            </a:extLst>
          </p:cNvPr>
          <p:cNvSpPr/>
          <p:nvPr/>
        </p:nvSpPr>
        <p:spPr>
          <a:xfrm>
            <a:off x="6034966" y="3651860"/>
            <a:ext cx="1222256" cy="638909"/>
          </a:xfrm>
          <a:prstGeom prst="roundRect">
            <a:avLst>
              <a:gd name="adj" fmla="val 6884"/>
            </a:avLst>
          </a:prstGeom>
          <a:solidFill>
            <a:schemeClr val="accent6">
              <a:lumMod val="20000"/>
              <a:lumOff val="8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0.5%</a:t>
            </a:r>
          </a:p>
        </p:txBody>
      </p:sp>
      <p:sp>
        <p:nvSpPr>
          <p:cNvPr id="56" name="Rounded Rectangle 55">
            <a:extLst>
              <a:ext uri="{FF2B5EF4-FFF2-40B4-BE49-F238E27FC236}">
                <a16:creationId xmlns:a16="http://schemas.microsoft.com/office/drawing/2014/main" id="{9B880BF0-72DA-130F-C5D7-6EC9DFB8BE2A}"/>
              </a:ext>
            </a:extLst>
          </p:cNvPr>
          <p:cNvSpPr/>
          <p:nvPr/>
        </p:nvSpPr>
        <p:spPr>
          <a:xfrm>
            <a:off x="-164803" y="4918025"/>
            <a:ext cx="9473604" cy="1110662"/>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is more </a:t>
            </a:r>
            <a:r>
              <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bandwidth-efficient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than even an efficient prefetcher like Pythia</a:t>
            </a:r>
          </a:p>
        </p:txBody>
      </p:sp>
    </p:spTree>
    <p:extLst>
      <p:ext uri="{BB962C8B-B14F-4D97-AF65-F5344CB8AC3E}">
        <p14:creationId xmlns:p14="http://schemas.microsoft.com/office/powerpoint/2010/main" val="156699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fade">
                                      <p:cBhvr>
                                        <p:cTn id="7" dur="300"/>
                                        <p:tgtEl>
                                          <p:spTgt spid="6">
                                            <p:graphicEl>
                                              <a:chart seriesIdx="-3" categoryIdx="-3" bldStep="gridLegend"/>
                                            </p:graphicEl>
                                          </p:spTgt>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fade">
                                      <p:cBhvr>
                                        <p:cTn id="10" dur="300"/>
                                        <p:tgtEl>
                                          <p:spTgt spid="6">
                                            <p:graphicEl>
                                              <a:chart seriesIdx="0" categoryIdx="-4" bldStep="series"/>
                                            </p:graphicEl>
                                          </p:spTgt>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fade">
                                      <p:cBhvr>
                                        <p:cTn id="13" dur="300"/>
                                        <p:tgtEl>
                                          <p:spTgt spid="6">
                                            <p:graphicEl>
                                              <a:chart seriesIdx="1" categoryIdx="-4" bldStep="series"/>
                                            </p:graphicEl>
                                          </p:spTgt>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fade">
                                      <p:cBhvr>
                                        <p:cTn id="16" dur="300"/>
                                        <p:tgtEl>
                                          <p:spTgt spid="6">
                                            <p:graphicEl>
                                              <a:chart seriesIdx="2" categoryIdx="-4" bldStep="series"/>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22" grpId="0"/>
      <p:bldP spid="23" grpId="0"/>
      <p:bldP spid="24" grpId="0"/>
      <p:bldP spid="19" grpId="0"/>
      <p:bldP spid="25" grpId="0"/>
      <p:bldP spid="27" grpId="0"/>
      <p:bldP spid="37" grpId="0" animBg="1"/>
      <p:bldP spid="38" grpId="0" animBg="1"/>
      <p:bldP spid="2" grpId="0" animBg="1"/>
      <p:bldP spid="28" grpId="0" animBg="1"/>
      <p:bldP spid="39" grpId="0" animBg="1"/>
      <p:bldP spid="50" grpId="0" animBg="1"/>
      <p:bldP spid="51" grpId="0" animBg="1"/>
      <p:bldP spid="52" grpId="0" animBg="1"/>
      <p:bldP spid="53" grpId="0" animBg="1"/>
      <p:bldP spid="54" grpId="0" animBg="1"/>
      <p:bldP spid="55" grpId="0" animBg="1"/>
      <p:bldP spid="5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11D656-17F3-B5E3-7274-40496EE0EB99}"/>
              </a:ext>
            </a:extLst>
          </p:cNvPr>
          <p:cNvSpPr>
            <a:spLocks noGrp="1"/>
          </p:cNvSpPr>
          <p:nvPr>
            <p:ph type="title"/>
          </p:nvPr>
        </p:nvSpPr>
        <p:spPr/>
        <p:txBody>
          <a:bodyPr/>
          <a:lstStyle/>
          <a:p>
            <a:r>
              <a:rPr lang="en-US" sz="3200" dirty="0">
                <a:latin typeface="Corbel" panose="020B0503020204020204" pitchFamily="34" charset="0"/>
              </a:rPr>
              <a:t>Performance with Varying Memory Bandwidth</a:t>
            </a:r>
          </a:p>
        </p:txBody>
      </p:sp>
      <p:graphicFrame>
        <p:nvGraphicFramePr>
          <p:cNvPr id="6" name="Content Placeholder 5">
            <a:extLst>
              <a:ext uri="{FF2B5EF4-FFF2-40B4-BE49-F238E27FC236}">
                <a16:creationId xmlns:a16="http://schemas.microsoft.com/office/drawing/2014/main" id="{F0AB14AD-16C5-A3D3-DD72-EB63264E7988}"/>
              </a:ext>
            </a:extLst>
          </p:cNvPr>
          <p:cNvGraphicFramePr>
            <a:graphicFrameLocks noGrp="1"/>
          </p:cNvGraphicFramePr>
          <p:nvPr>
            <p:ph idx="1"/>
          </p:nvPr>
        </p:nvGraphicFramePr>
        <p:xfrm>
          <a:off x="358218" y="936626"/>
          <a:ext cx="8418137" cy="5633856"/>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7020941E-63B3-85C6-A98F-3AA17E726840}"/>
              </a:ext>
            </a:extLst>
          </p:cNvPr>
          <p:cNvCxnSpPr>
            <a:cxnSpLocks/>
          </p:cNvCxnSpPr>
          <p:nvPr/>
        </p:nvCxnSpPr>
        <p:spPr>
          <a:xfrm>
            <a:off x="2139885" y="4440024"/>
            <a:ext cx="6183983"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958E3A7-F84F-14A1-724C-9DA7C07B14E0}"/>
              </a:ext>
            </a:extLst>
          </p:cNvPr>
          <p:cNvSpPr/>
          <p:nvPr/>
        </p:nvSpPr>
        <p:spPr>
          <a:xfrm>
            <a:off x="3949342" y="2422691"/>
            <a:ext cx="510023" cy="1451726"/>
          </a:xfrm>
          <a:prstGeom prst="rect">
            <a:avLst/>
          </a:prstGeom>
          <a:solidFill>
            <a:schemeClr val="accent2">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6D3835E-C17B-3DFF-E890-CEC038BB925A}"/>
              </a:ext>
            </a:extLst>
          </p:cNvPr>
          <p:cNvSpPr/>
          <p:nvPr/>
        </p:nvSpPr>
        <p:spPr>
          <a:xfrm>
            <a:off x="2904954" y="3429000"/>
            <a:ext cx="510023" cy="1262152"/>
          </a:xfrm>
          <a:prstGeom prst="rect">
            <a:avLst/>
          </a:prstGeom>
          <a:solidFill>
            <a:schemeClr val="accent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A947734-F300-96F7-14F8-B7377003DEC7}"/>
              </a:ext>
            </a:extLst>
          </p:cNvPr>
          <p:cNvSpPr/>
          <p:nvPr/>
        </p:nvSpPr>
        <p:spPr>
          <a:xfrm>
            <a:off x="1884873" y="4223208"/>
            <a:ext cx="510023" cy="1455454"/>
          </a:xfrm>
          <a:prstGeom prst="rect">
            <a:avLst/>
          </a:prstGeom>
          <a:solidFill>
            <a:schemeClr val="tx2">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09E7A3A-672A-F4C9-DB4B-96DA8A9598DD}"/>
              </a:ext>
            </a:extLst>
          </p:cNvPr>
          <p:cNvSpPr txBox="1"/>
          <p:nvPr/>
        </p:nvSpPr>
        <p:spPr>
          <a:xfrm>
            <a:off x="2394896" y="5133424"/>
            <a:ext cx="487729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75000"/>
                  </a:srgbClr>
                </a:solidFill>
                <a:effectLst/>
                <a:uLnTx/>
                <a:uFillTx/>
                <a:latin typeface="Calibri" panose="020F0502020204030204"/>
                <a:ea typeface="+mn-ea"/>
                <a:cs typeface="Calibri" panose="020F0502020204030204" pitchFamily="34" charset="0"/>
              </a:rPr>
              <a:t>~AMD </a:t>
            </a:r>
            <a:r>
              <a:rPr kumimoji="0" lang="en-US" sz="1800" b="0" i="1" u="none" strike="noStrike" kern="1200" cap="none" spc="0" normalizeH="0" baseline="0" noProof="0" dirty="0" err="1">
                <a:ln>
                  <a:noFill/>
                </a:ln>
                <a:solidFill>
                  <a:srgbClr val="E7E6E6">
                    <a:lumMod val="75000"/>
                  </a:srgbClr>
                </a:solidFill>
                <a:effectLst/>
                <a:uLnTx/>
                <a:uFillTx/>
                <a:latin typeface="Calibri" panose="020F0502020204030204"/>
                <a:ea typeface="+mn-ea"/>
                <a:cs typeface="Calibri" panose="020F0502020204030204" pitchFamily="34" charset="0"/>
              </a:rPr>
              <a:t>Threadripper</a:t>
            </a:r>
            <a:r>
              <a:rPr kumimoji="0" lang="en-US" sz="1800" b="0" i="1" u="none" strike="noStrike" kern="1200" cap="none" spc="0" normalizeH="0" baseline="0" noProof="0" dirty="0">
                <a:ln>
                  <a:noFill/>
                </a:ln>
                <a:solidFill>
                  <a:srgbClr val="E7E6E6">
                    <a:lumMod val="75000"/>
                  </a:srgbClr>
                </a:solidFill>
                <a:effectLst/>
                <a:uLnTx/>
                <a:uFillTx/>
                <a:latin typeface="Calibri" panose="020F0502020204030204"/>
                <a:ea typeface="+mn-ea"/>
                <a:cs typeface="Calibri" panose="020F0502020204030204" pitchFamily="34" charset="0"/>
              </a:rPr>
              <a:t> 3990x (Zen 2, 64C/4ch, 2020) </a:t>
            </a:r>
          </a:p>
        </p:txBody>
      </p:sp>
      <p:sp>
        <p:nvSpPr>
          <p:cNvPr id="14" name="TextBox 13">
            <a:extLst>
              <a:ext uri="{FF2B5EF4-FFF2-40B4-BE49-F238E27FC236}">
                <a16:creationId xmlns:a16="http://schemas.microsoft.com/office/drawing/2014/main" id="{7E6C8767-4E8B-A93C-71D7-7A9A48990095}"/>
              </a:ext>
            </a:extLst>
          </p:cNvPr>
          <p:cNvSpPr txBox="1"/>
          <p:nvPr/>
        </p:nvSpPr>
        <p:spPr>
          <a:xfrm>
            <a:off x="3414976" y="4525322"/>
            <a:ext cx="46516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44546A">
                    <a:lumMod val="60000"/>
                    <a:lumOff val="40000"/>
                  </a:srgbClr>
                </a:solidFill>
                <a:effectLst/>
                <a:uLnTx/>
                <a:uFillTx/>
                <a:latin typeface="Calibri" panose="020F0502020204030204"/>
                <a:ea typeface="+mn-ea"/>
                <a:cs typeface="Calibri" panose="020F0502020204030204" pitchFamily="34" charset="0"/>
              </a:rPr>
              <a:t>~AMD EPYC Rome 7702P (Zen 2, 64C/8ch, 2019)</a:t>
            </a:r>
          </a:p>
        </p:txBody>
      </p:sp>
      <p:sp>
        <p:nvSpPr>
          <p:cNvPr id="15" name="TextBox 14">
            <a:extLst>
              <a:ext uri="{FF2B5EF4-FFF2-40B4-BE49-F238E27FC236}">
                <a16:creationId xmlns:a16="http://schemas.microsoft.com/office/drawing/2014/main" id="{74D49947-5926-7D99-3199-154651B56520}"/>
              </a:ext>
            </a:extLst>
          </p:cNvPr>
          <p:cNvSpPr txBox="1"/>
          <p:nvPr/>
        </p:nvSpPr>
        <p:spPr>
          <a:xfrm>
            <a:off x="4166485" y="3807897"/>
            <a:ext cx="301777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Calibri" panose="020F0502020204030204" pitchFamily="34" charset="0"/>
              </a:rPr>
              <a:t>~Intel Xeon 6258R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Calibri" panose="020F0502020204030204" pitchFamily="34" charset="0"/>
              </a:rPr>
              <a:t>(Cascade Lake, 28C/6ch, 2020)</a:t>
            </a:r>
          </a:p>
        </p:txBody>
      </p:sp>
      <p:sp>
        <p:nvSpPr>
          <p:cNvPr id="16" name="Rectangle 15">
            <a:extLst>
              <a:ext uri="{FF2B5EF4-FFF2-40B4-BE49-F238E27FC236}">
                <a16:creationId xmlns:a16="http://schemas.microsoft.com/office/drawing/2014/main" id="{2B873908-7C9C-CAD8-8305-AE60B5EA57B0}"/>
              </a:ext>
            </a:extLst>
          </p:cNvPr>
          <p:cNvSpPr/>
          <p:nvPr/>
        </p:nvSpPr>
        <p:spPr>
          <a:xfrm>
            <a:off x="6001858" y="1375255"/>
            <a:ext cx="510023" cy="2109695"/>
          </a:xfrm>
          <a:prstGeom prst="rect">
            <a:avLst/>
          </a:prstGeom>
          <a:solidFill>
            <a:srgbClr val="70AD4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E69F722-5F73-31E2-2CF1-B3CDE310352A}"/>
              </a:ext>
            </a:extLst>
          </p:cNvPr>
          <p:cNvSpPr txBox="1"/>
          <p:nvPr/>
        </p:nvSpPr>
        <p:spPr>
          <a:xfrm>
            <a:off x="7112026" y="2329356"/>
            <a:ext cx="1196161" cy="52322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Pythia</a:t>
            </a:r>
            <a:endParaRPr kumimoji="0" lang="en-US" sz="18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18" name="TextBox 17">
            <a:extLst>
              <a:ext uri="{FF2B5EF4-FFF2-40B4-BE49-F238E27FC236}">
                <a16:creationId xmlns:a16="http://schemas.microsoft.com/office/drawing/2014/main" id="{4B14C215-75A2-0C02-842C-A1EF40B3F1A2}"/>
              </a:ext>
            </a:extLst>
          </p:cNvPr>
          <p:cNvSpPr txBox="1"/>
          <p:nvPr/>
        </p:nvSpPr>
        <p:spPr>
          <a:xfrm>
            <a:off x="6921269" y="3308495"/>
            <a:ext cx="1386918" cy="52322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Hermes</a:t>
            </a:r>
            <a:endParaRPr kumimoji="0" lang="en-US" sz="18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endParaRPr>
          </a:p>
        </p:txBody>
      </p:sp>
      <p:sp>
        <p:nvSpPr>
          <p:cNvPr id="19" name="TextBox 18">
            <a:extLst>
              <a:ext uri="{FF2B5EF4-FFF2-40B4-BE49-F238E27FC236}">
                <a16:creationId xmlns:a16="http://schemas.microsoft.com/office/drawing/2014/main" id="{FFB0F574-89B3-2008-1E32-A5CA5E85BE70}"/>
              </a:ext>
            </a:extLst>
          </p:cNvPr>
          <p:cNvSpPr txBox="1"/>
          <p:nvPr/>
        </p:nvSpPr>
        <p:spPr>
          <a:xfrm>
            <a:off x="5764581" y="1004709"/>
            <a:ext cx="2587568" cy="52322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Pythia+Hermes</a:t>
            </a: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9" name="Rectangle 28">
            <a:extLst>
              <a:ext uri="{FF2B5EF4-FFF2-40B4-BE49-F238E27FC236}">
                <a16:creationId xmlns:a16="http://schemas.microsoft.com/office/drawing/2014/main" id="{C5D0C180-FDC5-A3EA-11AD-F5ECECF289C2}"/>
              </a:ext>
            </a:extLst>
          </p:cNvPr>
          <p:cNvSpPr/>
          <p:nvPr/>
        </p:nvSpPr>
        <p:spPr>
          <a:xfrm>
            <a:off x="208424" y="944402"/>
            <a:ext cx="8717724" cy="5424229"/>
          </a:xfrm>
          <a:prstGeom prst="rect">
            <a:avLst/>
          </a:prstGeom>
          <a:solidFill>
            <a:srgbClr val="FFFFFF">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8AEB8F2B-F2FF-75C4-5775-FE43EF9A726C}"/>
              </a:ext>
            </a:extLst>
          </p:cNvPr>
          <p:cNvSpPr/>
          <p:nvPr/>
        </p:nvSpPr>
        <p:spPr>
          <a:xfrm>
            <a:off x="394100" y="5801994"/>
            <a:ext cx="8196868" cy="923672"/>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In </a:t>
            </a: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bandwidth-constrained</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configurations,</a:t>
            </a:r>
            <a:endPar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Hermes alone outperforms Pythia</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p:txBody>
      </p:sp>
      <p:sp>
        <p:nvSpPr>
          <p:cNvPr id="32" name="Rectangle 31">
            <a:extLst>
              <a:ext uri="{FF2B5EF4-FFF2-40B4-BE49-F238E27FC236}">
                <a16:creationId xmlns:a16="http://schemas.microsoft.com/office/drawing/2014/main" id="{83CAC15A-CE19-690E-B4C7-F13D8F39FA04}"/>
              </a:ext>
            </a:extLst>
          </p:cNvPr>
          <p:cNvSpPr/>
          <p:nvPr/>
        </p:nvSpPr>
        <p:spPr>
          <a:xfrm>
            <a:off x="2139884" y="1171966"/>
            <a:ext cx="1522201" cy="4354192"/>
          </a:xfrm>
          <a:prstGeom prst="rect">
            <a:avLst/>
          </a:prstGeom>
          <a:solidFill>
            <a:srgbClr val="D0CEC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ounded Rectangle 38">
            <a:extLst>
              <a:ext uri="{FF2B5EF4-FFF2-40B4-BE49-F238E27FC236}">
                <a16:creationId xmlns:a16="http://schemas.microsoft.com/office/drawing/2014/main" id="{FCAEB24D-1263-E6A5-890A-9B681A916B4B}"/>
              </a:ext>
            </a:extLst>
          </p:cNvPr>
          <p:cNvSpPr/>
          <p:nvPr/>
        </p:nvSpPr>
        <p:spPr>
          <a:xfrm>
            <a:off x="394100" y="5801994"/>
            <a:ext cx="8196868" cy="923672"/>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orbel" panose="020B0503020204020204" pitchFamily="34" charset="0"/>
                <a:ea typeface="+mn-ea"/>
                <a:cs typeface="+mn-cs"/>
              </a:rPr>
              <a:t>Hermes+Pythia</a:t>
            </a:r>
            <a:r>
              <a:rPr kumimoji="0" lang="en-US" sz="2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outperforms Pythia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across all bandwidth configurations</a:t>
            </a:r>
          </a:p>
        </p:txBody>
      </p:sp>
      <p:sp>
        <p:nvSpPr>
          <p:cNvPr id="2" name="TextBox 1">
            <a:extLst>
              <a:ext uri="{FF2B5EF4-FFF2-40B4-BE49-F238E27FC236}">
                <a16:creationId xmlns:a16="http://schemas.microsoft.com/office/drawing/2014/main" id="{759677DB-AF67-9A72-9864-6F7F4B8066C5}"/>
              </a:ext>
            </a:extLst>
          </p:cNvPr>
          <p:cNvSpPr txBox="1"/>
          <p:nvPr/>
        </p:nvSpPr>
        <p:spPr>
          <a:xfrm>
            <a:off x="5722791" y="3460588"/>
            <a:ext cx="104071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Calibri" panose="020F0502020204030204" pitchFamily="34" charset="0"/>
              </a:rPr>
              <a:t>Baseline</a:t>
            </a:r>
          </a:p>
        </p:txBody>
      </p:sp>
    </p:spTree>
    <p:extLst>
      <p:ext uri="{BB962C8B-B14F-4D97-AF65-F5344CB8AC3E}">
        <p14:creationId xmlns:p14="http://schemas.microsoft.com/office/powerpoint/2010/main" val="392618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left)">
                                      <p:cBhvr>
                                        <p:cTn id="7" dur="500"/>
                                        <p:tgtEl>
                                          <p:spTgt spid="6">
                                            <p:graphicEl>
                                              <a:chart seriesIdx="-3" categoryIdx="-3" bldStep="gridLegend"/>
                                            </p:graphic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right)">
                                      <p:cBhvr>
                                        <p:cTn id="15" dur="500"/>
                                        <p:tgtEl>
                                          <p:spTgt spid="6">
                                            <p:graphicEl>
                                              <a:chart seriesIdx="0" categoryIdx="-4" bldStep="series"/>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right)">
                                      <p:cBhvr>
                                        <p:cTn id="21" dur="500"/>
                                        <p:tgtEl>
                                          <p:spTgt spid="6">
                                            <p:graphicEl>
                                              <a:chart seriesIdx="1" categoryIdx="-4" bldStep="series"/>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1"/>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right)">
                                      <p:cBhvr>
                                        <p:cTn id="65" dur="500"/>
                                        <p:tgtEl>
                                          <p:spTgt spid="6">
                                            <p:graphicEl>
                                              <a:chart seriesIdx="2" categoryIdx="-4" bldStep="series"/>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2" nodeType="click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10" grpId="0" animBg="1"/>
      <p:bldP spid="11" grpId="0" animBg="1"/>
      <p:bldP spid="12" grpId="0" animBg="1"/>
      <p:bldP spid="13" grpId="0"/>
      <p:bldP spid="14" grpId="0"/>
      <p:bldP spid="15" grpId="0"/>
      <p:bldP spid="16" grpId="0" animBg="1"/>
      <p:bldP spid="17" grpId="0" animBg="1"/>
      <p:bldP spid="18" grpId="0" animBg="1"/>
      <p:bldP spid="19" grpId="0" animBg="1"/>
      <p:bldP spid="29" grpId="0" animBg="1"/>
      <p:bldP spid="29" grpId="1" animBg="1"/>
      <p:bldP spid="29" grpId="2" animBg="1"/>
      <p:bldP spid="31" grpId="0" animBg="1"/>
      <p:bldP spid="31" grpId="1" animBg="1"/>
      <p:bldP spid="32" grpId="0" animBg="1"/>
      <p:bldP spid="32" grpId="1" animBg="1"/>
      <p:bldP spid="39"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ontent Placeholder 23">
            <a:extLst>
              <a:ext uri="{FF2B5EF4-FFF2-40B4-BE49-F238E27FC236}">
                <a16:creationId xmlns:a16="http://schemas.microsoft.com/office/drawing/2014/main" id="{37C19CB9-440A-DD9B-49E9-299028B0415B}"/>
              </a:ext>
            </a:extLst>
          </p:cNvPr>
          <p:cNvGraphicFramePr>
            <a:graphicFrameLocks noGrp="1"/>
          </p:cNvGraphicFramePr>
          <p:nvPr>
            <p:ph idx="1"/>
          </p:nvPr>
        </p:nvGraphicFramePr>
        <p:xfrm>
          <a:off x="168275" y="936625"/>
          <a:ext cx="8894763" cy="541972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F21EBCF0-5215-DEE7-F4BB-C766B23BE752}"/>
              </a:ext>
            </a:extLst>
          </p:cNvPr>
          <p:cNvSpPr>
            <a:spLocks noGrp="1"/>
          </p:cNvSpPr>
          <p:nvPr>
            <p:ph type="title"/>
          </p:nvPr>
        </p:nvSpPr>
        <p:spPr/>
        <p:txBody>
          <a:bodyPr/>
          <a:lstStyle/>
          <a:p>
            <a:r>
              <a:rPr lang="en-US" sz="3400" dirty="0">
                <a:latin typeface="Corbel" panose="020B0503020204020204" pitchFamily="34" charset="0"/>
              </a:rPr>
              <a:t>Performance with Varying Baseline Prefetcher</a:t>
            </a:r>
          </a:p>
        </p:txBody>
      </p:sp>
      <p:cxnSp>
        <p:nvCxnSpPr>
          <p:cNvPr id="8" name="Straight Arrow Connector 7">
            <a:extLst>
              <a:ext uri="{FF2B5EF4-FFF2-40B4-BE49-F238E27FC236}">
                <a16:creationId xmlns:a16="http://schemas.microsoft.com/office/drawing/2014/main" id="{172EADB0-9458-1C78-6606-21C18CB77477}"/>
              </a:ext>
            </a:extLst>
          </p:cNvPr>
          <p:cNvCxnSpPr/>
          <p:nvPr/>
        </p:nvCxnSpPr>
        <p:spPr>
          <a:xfrm>
            <a:off x="2318994" y="2064470"/>
            <a:ext cx="0" cy="70701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5E9745-B9F6-64C4-82BE-C212D551E67F}"/>
              </a:ext>
            </a:extLst>
          </p:cNvPr>
          <p:cNvSpPr txBox="1"/>
          <p:nvPr/>
        </p:nvSpPr>
        <p:spPr>
          <a:xfrm>
            <a:off x="1918082" y="1602805"/>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5.4%</a:t>
            </a:r>
          </a:p>
        </p:txBody>
      </p:sp>
      <p:cxnSp>
        <p:nvCxnSpPr>
          <p:cNvPr id="10" name="Straight Arrow Connector 9">
            <a:extLst>
              <a:ext uri="{FF2B5EF4-FFF2-40B4-BE49-F238E27FC236}">
                <a16:creationId xmlns:a16="http://schemas.microsoft.com/office/drawing/2014/main" id="{AA7CEE88-705A-313A-7532-426F3C9BC058}"/>
              </a:ext>
            </a:extLst>
          </p:cNvPr>
          <p:cNvCxnSpPr>
            <a:cxnSpLocks/>
          </p:cNvCxnSpPr>
          <p:nvPr/>
        </p:nvCxnSpPr>
        <p:spPr>
          <a:xfrm>
            <a:off x="3706305" y="2064470"/>
            <a:ext cx="0" cy="826416"/>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38C05C-A3DB-1B25-A8B2-4349B5F691D6}"/>
              </a:ext>
            </a:extLst>
          </p:cNvPr>
          <p:cNvSpPr txBox="1"/>
          <p:nvPr/>
        </p:nvSpPr>
        <p:spPr>
          <a:xfrm>
            <a:off x="3305393" y="1602805"/>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6.2%</a:t>
            </a:r>
          </a:p>
        </p:txBody>
      </p:sp>
      <p:cxnSp>
        <p:nvCxnSpPr>
          <p:cNvPr id="13" name="Straight Arrow Connector 12">
            <a:extLst>
              <a:ext uri="{FF2B5EF4-FFF2-40B4-BE49-F238E27FC236}">
                <a16:creationId xmlns:a16="http://schemas.microsoft.com/office/drawing/2014/main" id="{82B59BCC-BA98-1D91-27DD-F4D7C01C790C}"/>
              </a:ext>
            </a:extLst>
          </p:cNvPr>
          <p:cNvCxnSpPr>
            <a:cxnSpLocks/>
          </p:cNvCxnSpPr>
          <p:nvPr/>
        </p:nvCxnSpPr>
        <p:spPr>
          <a:xfrm>
            <a:off x="5138507" y="2890886"/>
            <a:ext cx="0" cy="642594"/>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7152A64-6BFE-11DD-66FA-CD99A534FF22}"/>
              </a:ext>
            </a:extLst>
          </p:cNvPr>
          <p:cNvSpPr txBox="1"/>
          <p:nvPr/>
        </p:nvSpPr>
        <p:spPr>
          <a:xfrm>
            <a:off x="4850717" y="2461846"/>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5.1%</a:t>
            </a:r>
          </a:p>
        </p:txBody>
      </p:sp>
      <p:cxnSp>
        <p:nvCxnSpPr>
          <p:cNvPr id="16" name="Straight Arrow Connector 15">
            <a:extLst>
              <a:ext uri="{FF2B5EF4-FFF2-40B4-BE49-F238E27FC236}">
                <a16:creationId xmlns:a16="http://schemas.microsoft.com/office/drawing/2014/main" id="{84ABEE4B-26FC-5A26-054B-52558D5DFD6C}"/>
              </a:ext>
            </a:extLst>
          </p:cNvPr>
          <p:cNvCxnSpPr>
            <a:cxnSpLocks/>
          </p:cNvCxnSpPr>
          <p:nvPr/>
        </p:nvCxnSpPr>
        <p:spPr>
          <a:xfrm>
            <a:off x="6535245" y="2692678"/>
            <a:ext cx="0" cy="953809"/>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5A68183-B032-1C62-1270-F559826CA833}"/>
              </a:ext>
            </a:extLst>
          </p:cNvPr>
          <p:cNvSpPr txBox="1"/>
          <p:nvPr/>
        </p:nvSpPr>
        <p:spPr>
          <a:xfrm>
            <a:off x="6182214" y="2279593"/>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7.6%</a:t>
            </a:r>
          </a:p>
        </p:txBody>
      </p:sp>
      <p:cxnSp>
        <p:nvCxnSpPr>
          <p:cNvPr id="19" name="Straight Arrow Connector 18">
            <a:extLst>
              <a:ext uri="{FF2B5EF4-FFF2-40B4-BE49-F238E27FC236}">
                <a16:creationId xmlns:a16="http://schemas.microsoft.com/office/drawing/2014/main" id="{7F94420F-B26A-981F-7731-94C506771B51}"/>
              </a:ext>
            </a:extLst>
          </p:cNvPr>
          <p:cNvCxnSpPr>
            <a:cxnSpLocks/>
          </p:cNvCxnSpPr>
          <p:nvPr/>
        </p:nvCxnSpPr>
        <p:spPr>
          <a:xfrm>
            <a:off x="7949341" y="3693622"/>
            <a:ext cx="0" cy="953809"/>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24716F7-E347-6116-8879-B8C6E8ADD5BB}"/>
              </a:ext>
            </a:extLst>
          </p:cNvPr>
          <p:cNvSpPr txBox="1"/>
          <p:nvPr/>
        </p:nvSpPr>
        <p:spPr>
          <a:xfrm>
            <a:off x="7596310" y="3261683"/>
            <a:ext cx="80182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7.7%</a:t>
            </a:r>
          </a:p>
        </p:txBody>
      </p:sp>
      <p:sp>
        <p:nvSpPr>
          <p:cNvPr id="21" name="Rectangle 20">
            <a:extLst>
              <a:ext uri="{FF2B5EF4-FFF2-40B4-BE49-F238E27FC236}">
                <a16:creationId xmlns:a16="http://schemas.microsoft.com/office/drawing/2014/main" id="{DBF4FCCD-1D63-9B33-5A23-C555062113D0}"/>
              </a:ext>
            </a:extLst>
          </p:cNvPr>
          <p:cNvSpPr/>
          <p:nvPr/>
        </p:nvSpPr>
        <p:spPr>
          <a:xfrm>
            <a:off x="168275" y="936625"/>
            <a:ext cx="8938421" cy="541972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21">
            <a:extLst>
              <a:ext uri="{FF2B5EF4-FFF2-40B4-BE49-F238E27FC236}">
                <a16:creationId xmlns:a16="http://schemas.microsoft.com/office/drawing/2014/main" id="{6CF87B4E-4647-E3B7-1D3F-6C2DADDC3273}"/>
              </a:ext>
            </a:extLst>
          </p:cNvPr>
          <p:cNvSpPr/>
          <p:nvPr/>
        </p:nvSpPr>
        <p:spPr>
          <a:xfrm>
            <a:off x="517222" y="2961042"/>
            <a:ext cx="8196868" cy="1144761"/>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consistently improves 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on top of a </a:t>
            </a:r>
            <a:r>
              <a:rPr kumimoji="0" lang="en-US" sz="32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wide range of baseline prefetchers</a:t>
            </a:r>
          </a:p>
        </p:txBody>
      </p:sp>
    </p:spTree>
    <p:extLst>
      <p:ext uri="{BB962C8B-B14F-4D97-AF65-F5344CB8AC3E}">
        <p14:creationId xmlns:p14="http://schemas.microsoft.com/office/powerpoint/2010/main" val="295732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graphicEl>
                                              <a:chart seriesIdx="-3" categoryIdx="-3" bldStep="gridLegend"/>
                                            </p:graphicEl>
                                          </p:spTgt>
                                        </p:tgtEl>
                                        <p:attrNameLst>
                                          <p:attrName>style.visibility</p:attrName>
                                        </p:attrNameLst>
                                      </p:cBhvr>
                                      <p:to>
                                        <p:strVal val="visible"/>
                                      </p:to>
                                    </p:set>
                                    <p:animEffect transition="in" filter="fade">
                                      <p:cBhvr>
                                        <p:cTn id="7" dur="300"/>
                                        <p:tgtEl>
                                          <p:spTgt spid="24">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graphicEl>
                                              <a:chart seriesIdx="-4" categoryIdx="0" bldStep="category"/>
                                            </p:graphicEl>
                                          </p:spTgt>
                                        </p:tgtEl>
                                        <p:attrNameLst>
                                          <p:attrName>style.visibility</p:attrName>
                                        </p:attrNameLst>
                                      </p:cBhvr>
                                      <p:to>
                                        <p:strVal val="visible"/>
                                      </p:to>
                                    </p:set>
                                    <p:animEffect transition="in" filter="fade">
                                      <p:cBhvr>
                                        <p:cTn id="10" dur="300"/>
                                        <p:tgtEl>
                                          <p:spTgt spid="24">
                                            <p:graphicEl>
                                              <a:chart seriesIdx="-4" categoryIdx="0" bldStep="category"/>
                                            </p:graphic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3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graphicEl>
                                              <a:chart seriesIdx="-4" categoryIdx="1" bldStep="category"/>
                                            </p:graphicEl>
                                          </p:spTgt>
                                        </p:tgtEl>
                                        <p:attrNameLst>
                                          <p:attrName>style.visibility</p:attrName>
                                        </p:attrNameLst>
                                      </p:cBhvr>
                                      <p:to>
                                        <p:strVal val="visible"/>
                                      </p:to>
                                    </p:set>
                                    <p:animEffect transition="in" filter="fade">
                                      <p:cBhvr>
                                        <p:cTn id="21" dur="300"/>
                                        <p:tgtEl>
                                          <p:spTgt spid="24">
                                            <p:graphicEl>
                                              <a:chart seriesIdx="-4" categoryIdx="1" bldStep="category"/>
                                            </p:graphic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3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300"/>
                                        <p:tgtEl>
                                          <p:spTgt spid="12"/>
                                        </p:tgtEl>
                                      </p:cBhvr>
                                    </p:animEffect>
                                  </p:childTnLst>
                                </p:cTn>
                              </p:par>
                              <p:par>
                                <p:cTn id="28" presetID="10" presetClass="entr" presetSubtype="0" fill="hold" grpId="0" nodeType="withEffect">
                                  <p:stCondLst>
                                    <p:cond delay="300"/>
                                  </p:stCondLst>
                                  <p:childTnLst>
                                    <p:set>
                                      <p:cBhvr>
                                        <p:cTn id="29" dur="1" fill="hold">
                                          <p:stCondLst>
                                            <p:cond delay="0"/>
                                          </p:stCondLst>
                                        </p:cTn>
                                        <p:tgtEl>
                                          <p:spTgt spid="24">
                                            <p:graphicEl>
                                              <a:chart seriesIdx="-4" categoryIdx="2" bldStep="category"/>
                                            </p:graphicEl>
                                          </p:spTgt>
                                        </p:tgtEl>
                                        <p:attrNameLst>
                                          <p:attrName>style.visibility</p:attrName>
                                        </p:attrNameLst>
                                      </p:cBhvr>
                                      <p:to>
                                        <p:strVal val="visible"/>
                                      </p:to>
                                    </p:set>
                                    <p:animEffect transition="in" filter="fade">
                                      <p:cBhvr>
                                        <p:cTn id="30" dur="300"/>
                                        <p:tgtEl>
                                          <p:spTgt spid="24">
                                            <p:graphicEl>
                                              <a:chart seriesIdx="-4" categoryIdx="2" bldStep="category"/>
                                            </p:graphicEl>
                                          </p:spTgt>
                                        </p:tgtEl>
                                      </p:cBhvr>
                                    </p:animEffect>
                                  </p:childTnLst>
                                </p:cTn>
                              </p:par>
                              <p:par>
                                <p:cTn id="31" presetID="10" presetClass="entr" presetSubtype="0" fill="hold" nodeType="withEffect">
                                  <p:stCondLst>
                                    <p:cond delay="3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300"/>
                                        <p:tgtEl>
                                          <p:spTgt spid="13"/>
                                        </p:tgtEl>
                                      </p:cBhvr>
                                    </p:animEffect>
                                  </p:childTnLst>
                                </p:cTn>
                              </p:par>
                              <p:par>
                                <p:cTn id="34" presetID="10" presetClass="entr" presetSubtype="0" fill="hold" grpId="0" nodeType="withEffect">
                                  <p:stCondLst>
                                    <p:cond delay="3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300"/>
                                        <p:tgtEl>
                                          <p:spTgt spid="15"/>
                                        </p:tgtEl>
                                      </p:cBhvr>
                                    </p:animEffect>
                                  </p:childTnLst>
                                </p:cTn>
                              </p:par>
                              <p:par>
                                <p:cTn id="37" presetID="10" presetClass="entr" presetSubtype="0" fill="hold" grpId="0" nodeType="withEffect">
                                  <p:stCondLst>
                                    <p:cond delay="600"/>
                                  </p:stCondLst>
                                  <p:childTnLst>
                                    <p:set>
                                      <p:cBhvr>
                                        <p:cTn id="38" dur="1" fill="hold">
                                          <p:stCondLst>
                                            <p:cond delay="0"/>
                                          </p:stCondLst>
                                        </p:cTn>
                                        <p:tgtEl>
                                          <p:spTgt spid="24">
                                            <p:graphicEl>
                                              <a:chart seriesIdx="-4" categoryIdx="3" bldStep="category"/>
                                            </p:graphicEl>
                                          </p:spTgt>
                                        </p:tgtEl>
                                        <p:attrNameLst>
                                          <p:attrName>style.visibility</p:attrName>
                                        </p:attrNameLst>
                                      </p:cBhvr>
                                      <p:to>
                                        <p:strVal val="visible"/>
                                      </p:to>
                                    </p:set>
                                    <p:animEffect transition="in" filter="fade">
                                      <p:cBhvr>
                                        <p:cTn id="39" dur="300"/>
                                        <p:tgtEl>
                                          <p:spTgt spid="24">
                                            <p:graphicEl>
                                              <a:chart seriesIdx="-4" categoryIdx="3" bldStep="category"/>
                                            </p:graphicEl>
                                          </p:spTgt>
                                        </p:tgtEl>
                                      </p:cBhvr>
                                    </p:animEffect>
                                  </p:childTnLst>
                                </p:cTn>
                              </p:par>
                              <p:par>
                                <p:cTn id="40" presetID="10" presetClass="entr" presetSubtype="0" fill="hold" nodeType="withEffect">
                                  <p:stCondLst>
                                    <p:cond delay="6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300"/>
                                        <p:tgtEl>
                                          <p:spTgt spid="16"/>
                                        </p:tgtEl>
                                      </p:cBhvr>
                                    </p:animEffect>
                                  </p:childTnLst>
                                </p:cTn>
                              </p:par>
                              <p:par>
                                <p:cTn id="43" presetID="10" presetClass="entr" presetSubtype="0" fill="hold" grpId="0" nodeType="withEffect">
                                  <p:stCondLst>
                                    <p:cond delay="60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300"/>
                                        <p:tgtEl>
                                          <p:spTgt spid="18"/>
                                        </p:tgtEl>
                                      </p:cBhvr>
                                    </p:animEffect>
                                  </p:childTnLst>
                                </p:cTn>
                              </p:par>
                              <p:par>
                                <p:cTn id="46" presetID="10" presetClass="entr" presetSubtype="0" fill="hold" grpId="0" nodeType="withEffect">
                                  <p:stCondLst>
                                    <p:cond delay="900"/>
                                  </p:stCondLst>
                                  <p:childTnLst>
                                    <p:set>
                                      <p:cBhvr>
                                        <p:cTn id="47" dur="1" fill="hold">
                                          <p:stCondLst>
                                            <p:cond delay="0"/>
                                          </p:stCondLst>
                                        </p:cTn>
                                        <p:tgtEl>
                                          <p:spTgt spid="24">
                                            <p:graphicEl>
                                              <a:chart seriesIdx="-4" categoryIdx="4" bldStep="category"/>
                                            </p:graphicEl>
                                          </p:spTgt>
                                        </p:tgtEl>
                                        <p:attrNameLst>
                                          <p:attrName>style.visibility</p:attrName>
                                        </p:attrNameLst>
                                      </p:cBhvr>
                                      <p:to>
                                        <p:strVal val="visible"/>
                                      </p:to>
                                    </p:set>
                                    <p:animEffect transition="in" filter="fade">
                                      <p:cBhvr>
                                        <p:cTn id="48" dur="300"/>
                                        <p:tgtEl>
                                          <p:spTgt spid="24">
                                            <p:graphicEl>
                                              <a:chart seriesIdx="-4" categoryIdx="4" bldStep="category"/>
                                            </p:graphicEl>
                                          </p:spTgt>
                                        </p:tgtEl>
                                      </p:cBhvr>
                                    </p:animEffect>
                                  </p:childTnLst>
                                </p:cTn>
                              </p:par>
                              <p:par>
                                <p:cTn id="49" presetID="10" presetClass="entr" presetSubtype="0" fill="hold" nodeType="withEffect">
                                  <p:stCondLst>
                                    <p:cond delay="90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300"/>
                                        <p:tgtEl>
                                          <p:spTgt spid="19"/>
                                        </p:tgtEl>
                                      </p:cBhvr>
                                    </p:animEffect>
                                  </p:childTnLst>
                                </p:cTn>
                              </p:par>
                              <p:par>
                                <p:cTn id="52" presetID="10" presetClass="entr" presetSubtype="0" fill="hold" grpId="0" nodeType="withEffect">
                                  <p:stCondLst>
                                    <p:cond delay="90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3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uiExpand="1">
        <p:bldSub>
          <a:bldChart bld="category"/>
        </p:bldSub>
      </p:bldGraphic>
      <p:bldP spid="9" grpId="0"/>
      <p:bldP spid="12" grpId="0"/>
      <p:bldP spid="15" grpId="0"/>
      <p:bldP spid="18" grpId="0"/>
      <p:bldP spid="20" grpId="0"/>
      <p:bldP spid="21"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C16F4E-6709-2FE5-773E-10F73E4392EA}"/>
              </a:ext>
            </a:extLst>
          </p:cNvPr>
          <p:cNvSpPr>
            <a:spLocks noGrp="1"/>
          </p:cNvSpPr>
          <p:nvPr>
            <p:ph type="title"/>
          </p:nvPr>
        </p:nvSpPr>
        <p:spPr/>
        <p:txBody>
          <a:bodyPr/>
          <a:lstStyle/>
          <a:p>
            <a:r>
              <a:rPr lang="en-US" sz="3600" dirty="0">
                <a:latin typeface="Corbel" panose="020B0503020204020204" pitchFamily="34" charset="0"/>
              </a:rPr>
              <a:t>Overhead of Hermes</a:t>
            </a:r>
          </a:p>
        </p:txBody>
      </p:sp>
      <p:sp>
        <p:nvSpPr>
          <p:cNvPr id="7" name="Rounded Rectangle 6">
            <a:extLst>
              <a:ext uri="{FF2B5EF4-FFF2-40B4-BE49-F238E27FC236}">
                <a16:creationId xmlns:a16="http://schemas.microsoft.com/office/drawing/2014/main" id="{69028D63-64CA-9DE7-07E9-FC9A892E648C}"/>
              </a:ext>
            </a:extLst>
          </p:cNvPr>
          <p:cNvSpPr/>
          <p:nvPr/>
        </p:nvSpPr>
        <p:spPr>
          <a:xfrm>
            <a:off x="2168166" y="2064091"/>
            <a:ext cx="6683603" cy="899084"/>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4 KB</a:t>
            </a: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storage overhead</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8" name="Rounded Rectangle 7">
            <a:extLst>
              <a:ext uri="{FF2B5EF4-FFF2-40B4-BE49-F238E27FC236}">
                <a16:creationId xmlns:a16="http://schemas.microsoft.com/office/drawing/2014/main" id="{EE1AFFAA-7845-A3B1-5718-7013AE276E15}"/>
              </a:ext>
            </a:extLst>
          </p:cNvPr>
          <p:cNvSpPr/>
          <p:nvPr/>
        </p:nvSpPr>
        <p:spPr>
          <a:xfrm>
            <a:off x="2168166" y="3985573"/>
            <a:ext cx="6683603" cy="899084"/>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ea typeface="+mn-ea"/>
                <a:cs typeface="+mn-cs"/>
              </a:rPr>
              <a:t>1.5% </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power overhead*</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9" name="Picture 8">
            <a:extLst>
              <a:ext uri="{FF2B5EF4-FFF2-40B4-BE49-F238E27FC236}">
                <a16:creationId xmlns:a16="http://schemas.microsoft.com/office/drawing/2014/main" id="{DE56CFE2-750C-B64C-ACC9-3D391C3C3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01" y="1777547"/>
            <a:ext cx="1393213" cy="1393213"/>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0108C57-B893-7A0E-41AE-317684D29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01" y="3687240"/>
            <a:ext cx="1393213" cy="1393213"/>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F5419932-23E7-ABFE-4E8A-8A4813722EDE}"/>
              </a:ext>
            </a:extLst>
          </p:cNvPr>
          <p:cNvSpPr txBox="1"/>
          <p:nvPr/>
        </p:nvSpPr>
        <p:spPr>
          <a:xfrm>
            <a:off x="1034530" y="5506945"/>
            <a:ext cx="716356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*On top of an Intel Alder Lake-like performance-core </a:t>
            </a:r>
            <a:r>
              <a:rPr kumimoji="0" lang="en-US" sz="2000" b="0" i="1" u="none" strike="noStrike" kern="1200" cap="none" spc="0" normalizeH="0" baseline="30000" noProof="0" dirty="0">
                <a:ln>
                  <a:noFill/>
                </a:ln>
                <a:solidFill>
                  <a:srgbClr val="E7E6E6">
                    <a:lumMod val="50000"/>
                  </a:srgbClr>
                </a:solidFill>
                <a:effectLst/>
                <a:uLnTx/>
                <a:uFillTx/>
                <a:latin typeface="Corbel" panose="020B0503020204020204" pitchFamily="34" charset="0"/>
                <a:ea typeface="+mn-ea"/>
                <a:cs typeface="+mn-cs"/>
              </a:rPr>
              <a:t>[2]</a:t>
            </a:r>
            <a:r>
              <a:rPr kumimoji="0" lang="en-US" sz="2000" b="0" i="1"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 configuration</a:t>
            </a:r>
          </a:p>
        </p:txBody>
      </p:sp>
      <p:sp>
        <p:nvSpPr>
          <p:cNvPr id="3" name="TextBox 2">
            <a:extLst>
              <a:ext uri="{FF2B5EF4-FFF2-40B4-BE49-F238E27FC236}">
                <a16:creationId xmlns:a16="http://schemas.microsoft.com/office/drawing/2014/main" id="{672B9245-09F9-D5B0-F64B-49066E33188A}"/>
              </a:ext>
            </a:extLst>
          </p:cNvPr>
          <p:cNvSpPr txBox="1"/>
          <p:nvPr/>
        </p:nvSpPr>
        <p:spPr>
          <a:xfrm>
            <a:off x="1259198" y="6468733"/>
            <a:ext cx="6625603" cy="276999"/>
          </a:xfrm>
          <a:prstGeom prst="rect">
            <a:avLst/>
          </a:prstGeom>
          <a:noFill/>
        </p:spPr>
        <p:txBody>
          <a:bodyPr wrap="square" rtlCol="0">
            <a:spAutoFit/>
          </a:bodyPr>
          <a:lstStyle>
            <a:defPPr>
              <a:defRPr lang="en-US"/>
            </a:defPPr>
            <a:lvl1pPr algn="ctr">
              <a:defRPr sz="1200">
                <a:solidFill>
                  <a:schemeClr val="bg2">
                    <a:lumMod val="50000"/>
                  </a:schemeClr>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[2] https://</a:t>
            </a:r>
            <a:r>
              <a:rPr kumimoji="0" lang="en-US"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www.anandtech.com</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/show/16881/a-deep-dive-into-</a:t>
            </a:r>
            <a:r>
              <a:rPr kumimoji="0" lang="en-US" sz="1200" b="0" i="0" u="none" strike="noStrike" kern="1200" cap="none" spc="0" normalizeH="0" baseline="0" noProof="0" dirty="0" err="1">
                <a:ln>
                  <a:noFill/>
                </a:ln>
                <a:solidFill>
                  <a:srgbClr val="E7E6E6">
                    <a:lumMod val="50000"/>
                  </a:srgbClr>
                </a:solidFill>
                <a:effectLst/>
                <a:uLnTx/>
                <a:uFillTx/>
                <a:latin typeface="Corbel" panose="020B0503020204020204" pitchFamily="34" charset="0"/>
                <a:ea typeface="+mn-ea"/>
                <a:cs typeface="+mn-cs"/>
              </a:rPr>
              <a:t>intels</a:t>
            </a:r>
            <a:r>
              <a:rPr kumimoji="0" lang="en-US" sz="1200" b="0"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-alder-lake-microarchitectures/3</a:t>
            </a:r>
          </a:p>
        </p:txBody>
      </p:sp>
    </p:spTree>
    <p:extLst>
      <p:ext uri="{BB962C8B-B14F-4D97-AF65-F5344CB8AC3E}">
        <p14:creationId xmlns:p14="http://schemas.microsoft.com/office/powerpoint/2010/main" val="3345747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F33AF0-BD3E-7479-E1DB-76F532603F84}"/>
              </a:ext>
            </a:extLst>
          </p:cNvPr>
          <p:cNvSpPr>
            <a:spLocks noGrp="1"/>
          </p:cNvSpPr>
          <p:nvPr>
            <p:ph type="title"/>
          </p:nvPr>
        </p:nvSpPr>
        <p:spPr/>
        <p:txBody>
          <a:bodyPr/>
          <a:lstStyle/>
          <a:p>
            <a:r>
              <a:rPr lang="en-US" sz="4000" dirty="0">
                <a:latin typeface="Corbel" panose="020B0503020204020204" pitchFamily="34" charset="0"/>
              </a:rPr>
              <a:t>More in the Paper </a:t>
            </a:r>
          </a:p>
        </p:txBody>
      </p:sp>
      <p:sp>
        <p:nvSpPr>
          <p:cNvPr id="5" name="Content Placeholder 4">
            <a:extLst>
              <a:ext uri="{FF2B5EF4-FFF2-40B4-BE49-F238E27FC236}">
                <a16:creationId xmlns:a16="http://schemas.microsoft.com/office/drawing/2014/main" id="{59692505-A99E-72E6-E777-AD306FF664B5}"/>
              </a:ext>
            </a:extLst>
          </p:cNvPr>
          <p:cNvSpPr>
            <a:spLocks noGrp="1"/>
          </p:cNvSpPr>
          <p:nvPr>
            <p:ph idx="1"/>
          </p:nvPr>
        </p:nvSpPr>
        <p:spPr/>
        <p:txBody>
          <a:bodyPr>
            <a:normAutofit fontScale="92500"/>
          </a:bodyPr>
          <a:lstStyle/>
          <a:p>
            <a:r>
              <a:rPr lang="en-US" sz="2400" dirty="0"/>
              <a:t>Performance sensitivity to:</a:t>
            </a:r>
          </a:p>
          <a:p>
            <a:pPr lvl="1"/>
            <a:r>
              <a:rPr lang="en-US" sz="2000" dirty="0">
                <a:solidFill>
                  <a:srgbClr val="C00000"/>
                </a:solidFill>
              </a:rPr>
              <a:t>Cache hierarchy access latency</a:t>
            </a:r>
          </a:p>
          <a:p>
            <a:pPr lvl="1"/>
            <a:r>
              <a:rPr lang="en-US" sz="2000" dirty="0">
                <a:solidFill>
                  <a:srgbClr val="C00000"/>
                </a:solidFill>
              </a:rPr>
              <a:t>Hermes request issue latency</a:t>
            </a:r>
          </a:p>
          <a:p>
            <a:pPr lvl="1"/>
            <a:r>
              <a:rPr lang="en-US" sz="2000" dirty="0">
                <a:solidFill>
                  <a:srgbClr val="C00000"/>
                </a:solidFill>
              </a:rPr>
              <a:t>Activation threshold</a:t>
            </a:r>
          </a:p>
          <a:p>
            <a:pPr lvl="1"/>
            <a:r>
              <a:rPr lang="en-US" sz="2000" dirty="0">
                <a:solidFill>
                  <a:srgbClr val="C00000"/>
                </a:solidFill>
              </a:rPr>
              <a:t>ROB size </a:t>
            </a:r>
            <a:r>
              <a:rPr lang="en-US" sz="2000" dirty="0">
                <a:solidFill>
                  <a:schemeClr val="accent6"/>
                </a:solidFill>
              </a:rPr>
              <a:t>(</a:t>
            </a:r>
            <a:r>
              <a:rPr lang="en-US" sz="2000" b="1" dirty="0">
                <a:solidFill>
                  <a:schemeClr val="accent6"/>
                </a:solidFill>
              </a:rPr>
              <a:t>in extended version on </a:t>
            </a:r>
            <a:r>
              <a:rPr lang="en-US" sz="2000" b="1" dirty="0" err="1">
                <a:solidFill>
                  <a:schemeClr val="accent6"/>
                </a:solidFill>
              </a:rPr>
              <a:t>arXiv</a:t>
            </a:r>
            <a:r>
              <a:rPr lang="en-US" sz="2000" dirty="0">
                <a:solidFill>
                  <a:schemeClr val="accent6"/>
                </a:solidFill>
              </a:rPr>
              <a:t>)</a:t>
            </a:r>
          </a:p>
          <a:p>
            <a:pPr lvl="1"/>
            <a:r>
              <a:rPr lang="en-US" sz="2000" dirty="0">
                <a:solidFill>
                  <a:srgbClr val="C00000"/>
                </a:solidFill>
              </a:rPr>
              <a:t>LLC size </a:t>
            </a:r>
            <a:r>
              <a:rPr lang="en-US" sz="2000" dirty="0">
                <a:solidFill>
                  <a:schemeClr val="accent6"/>
                </a:solidFill>
              </a:rPr>
              <a:t>(</a:t>
            </a:r>
            <a:r>
              <a:rPr lang="en-US" sz="2000" b="1" dirty="0">
                <a:solidFill>
                  <a:schemeClr val="accent6"/>
                </a:solidFill>
              </a:rPr>
              <a:t>in extended version on </a:t>
            </a:r>
            <a:r>
              <a:rPr lang="en-US" sz="2000" b="1" dirty="0" err="1">
                <a:solidFill>
                  <a:schemeClr val="accent6"/>
                </a:solidFill>
              </a:rPr>
              <a:t>arXiv</a:t>
            </a:r>
            <a:r>
              <a:rPr lang="en-US" sz="2000" dirty="0">
                <a:solidFill>
                  <a:schemeClr val="accent6"/>
                </a:solidFill>
              </a:rPr>
              <a:t>)</a:t>
            </a:r>
          </a:p>
          <a:p>
            <a:pPr lvl="1"/>
            <a:endParaRPr lang="en-US" sz="2000" dirty="0"/>
          </a:p>
          <a:p>
            <a:r>
              <a:rPr lang="en-US" sz="2400" b="1" dirty="0">
                <a:solidFill>
                  <a:srgbClr val="7030A0"/>
                </a:solidFill>
              </a:rPr>
              <a:t>Accuracy, coverage, and performance analysis </a:t>
            </a:r>
            <a:r>
              <a:rPr lang="en-US" sz="2400" dirty="0"/>
              <a:t>against </a:t>
            </a:r>
            <a:r>
              <a:rPr lang="en-US" sz="2400" b="1" dirty="0">
                <a:solidFill>
                  <a:srgbClr val="7030A0"/>
                </a:solidFill>
              </a:rPr>
              <a:t>HMP</a:t>
            </a:r>
            <a:r>
              <a:rPr lang="en-US" sz="2400" dirty="0"/>
              <a:t> and </a:t>
            </a:r>
            <a:r>
              <a:rPr lang="en-US" sz="2400" b="1" dirty="0">
                <a:solidFill>
                  <a:srgbClr val="7030A0"/>
                </a:solidFill>
              </a:rPr>
              <a:t>TTP</a:t>
            </a:r>
          </a:p>
          <a:p>
            <a:endParaRPr lang="en-US" sz="2400" dirty="0"/>
          </a:p>
          <a:p>
            <a:r>
              <a:rPr lang="en-US" sz="2400" dirty="0"/>
              <a:t>Understanding </a:t>
            </a:r>
            <a:r>
              <a:rPr lang="en-US" sz="2400" b="1" dirty="0">
                <a:solidFill>
                  <a:srgbClr val="0000FF"/>
                </a:solidFill>
              </a:rPr>
              <a:t>usefulness of each program feature</a:t>
            </a:r>
          </a:p>
          <a:p>
            <a:endParaRPr lang="en-US" sz="2400" dirty="0"/>
          </a:p>
          <a:p>
            <a:r>
              <a:rPr lang="en-US" sz="2400" dirty="0"/>
              <a:t>Effect on </a:t>
            </a:r>
            <a:r>
              <a:rPr lang="en-US" sz="2400" b="1" dirty="0">
                <a:solidFill>
                  <a:srgbClr val="DF4CD4"/>
                </a:solidFill>
              </a:rPr>
              <a:t>stall cycle reduction</a:t>
            </a:r>
          </a:p>
          <a:p>
            <a:endParaRPr lang="en-US" sz="2400" dirty="0"/>
          </a:p>
          <a:p>
            <a:r>
              <a:rPr lang="en-US" sz="2400" b="1" dirty="0">
                <a:solidFill>
                  <a:srgbClr val="FF797F"/>
                </a:solidFill>
              </a:rPr>
              <a:t>Performance</a:t>
            </a:r>
            <a:r>
              <a:rPr lang="en-US" sz="2400" dirty="0"/>
              <a:t> analysis on an </a:t>
            </a:r>
            <a:r>
              <a:rPr lang="en-US" sz="2400" b="1" dirty="0">
                <a:solidFill>
                  <a:srgbClr val="FF797F"/>
                </a:solidFill>
              </a:rPr>
              <a:t>eight-core</a:t>
            </a:r>
            <a:r>
              <a:rPr lang="en-US" sz="2400" dirty="0"/>
              <a:t> system</a:t>
            </a:r>
          </a:p>
          <a:p>
            <a:endParaRPr lang="en-US" sz="2400" dirty="0"/>
          </a:p>
        </p:txBody>
      </p:sp>
    </p:spTree>
    <p:extLst>
      <p:ext uri="{BB962C8B-B14F-4D97-AF65-F5344CB8AC3E}">
        <p14:creationId xmlns:p14="http://schemas.microsoft.com/office/powerpoint/2010/main" val="3568285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F33AF0-BD3E-7479-E1DB-76F532603F84}"/>
              </a:ext>
            </a:extLst>
          </p:cNvPr>
          <p:cNvSpPr>
            <a:spLocks noGrp="1"/>
          </p:cNvSpPr>
          <p:nvPr>
            <p:ph type="title"/>
          </p:nvPr>
        </p:nvSpPr>
        <p:spPr/>
        <p:txBody>
          <a:bodyPr/>
          <a:lstStyle/>
          <a:p>
            <a:r>
              <a:rPr lang="en-US" sz="4000" dirty="0">
                <a:latin typeface="Corbel" panose="020B0503020204020204" pitchFamily="34" charset="0"/>
              </a:rPr>
              <a:t>More in the Paper </a:t>
            </a:r>
          </a:p>
        </p:txBody>
      </p:sp>
      <p:sp>
        <p:nvSpPr>
          <p:cNvPr id="5" name="Content Placeholder 4">
            <a:extLst>
              <a:ext uri="{FF2B5EF4-FFF2-40B4-BE49-F238E27FC236}">
                <a16:creationId xmlns:a16="http://schemas.microsoft.com/office/drawing/2014/main" id="{59692505-A99E-72E6-E777-AD306FF664B5}"/>
              </a:ext>
            </a:extLst>
          </p:cNvPr>
          <p:cNvSpPr>
            <a:spLocks noGrp="1"/>
          </p:cNvSpPr>
          <p:nvPr>
            <p:ph idx="1"/>
          </p:nvPr>
        </p:nvSpPr>
        <p:spPr/>
        <p:txBody>
          <a:bodyPr>
            <a:normAutofit fontScale="92500"/>
          </a:bodyPr>
          <a:lstStyle/>
          <a:p>
            <a:r>
              <a:rPr lang="en-US" sz="2400" dirty="0"/>
              <a:t>Performance sensitivity to:</a:t>
            </a:r>
          </a:p>
          <a:p>
            <a:pPr lvl="1"/>
            <a:r>
              <a:rPr lang="en-US" sz="2000" dirty="0">
                <a:solidFill>
                  <a:srgbClr val="C00000"/>
                </a:solidFill>
              </a:rPr>
              <a:t>Cache hierarchy access latency</a:t>
            </a:r>
          </a:p>
          <a:p>
            <a:pPr lvl="1"/>
            <a:r>
              <a:rPr lang="en-US" sz="2000" dirty="0">
                <a:solidFill>
                  <a:srgbClr val="C00000"/>
                </a:solidFill>
              </a:rPr>
              <a:t>Hermes request issue latency</a:t>
            </a:r>
          </a:p>
          <a:p>
            <a:pPr lvl="1"/>
            <a:r>
              <a:rPr lang="en-US" sz="2000" dirty="0">
                <a:solidFill>
                  <a:srgbClr val="C00000"/>
                </a:solidFill>
              </a:rPr>
              <a:t>Activation threshold</a:t>
            </a:r>
          </a:p>
          <a:p>
            <a:pPr lvl="1"/>
            <a:r>
              <a:rPr lang="en-US" sz="2000" dirty="0">
                <a:solidFill>
                  <a:srgbClr val="C00000"/>
                </a:solidFill>
              </a:rPr>
              <a:t>ROB size (in extended version at </a:t>
            </a:r>
            <a:r>
              <a:rPr lang="en-US" sz="2000" dirty="0" err="1">
                <a:solidFill>
                  <a:srgbClr val="C00000"/>
                </a:solidFill>
              </a:rPr>
              <a:t>arXiv</a:t>
            </a:r>
            <a:r>
              <a:rPr lang="en-US" sz="2000" dirty="0">
                <a:solidFill>
                  <a:srgbClr val="C00000"/>
                </a:solidFill>
              </a:rPr>
              <a:t>)</a:t>
            </a:r>
          </a:p>
          <a:p>
            <a:pPr lvl="1"/>
            <a:r>
              <a:rPr lang="en-US" sz="2000" dirty="0">
                <a:solidFill>
                  <a:srgbClr val="C00000"/>
                </a:solidFill>
              </a:rPr>
              <a:t>LLC size (in extended version at </a:t>
            </a:r>
            <a:r>
              <a:rPr lang="en-US" sz="2000" dirty="0" err="1">
                <a:solidFill>
                  <a:srgbClr val="C00000"/>
                </a:solidFill>
              </a:rPr>
              <a:t>arXiv</a:t>
            </a:r>
            <a:r>
              <a:rPr lang="en-US" sz="2000" dirty="0">
                <a:solidFill>
                  <a:srgbClr val="C00000"/>
                </a:solidFill>
              </a:rPr>
              <a:t>)</a:t>
            </a:r>
          </a:p>
          <a:p>
            <a:pPr lvl="1"/>
            <a:endParaRPr lang="en-US" sz="2000" dirty="0"/>
          </a:p>
          <a:p>
            <a:r>
              <a:rPr lang="en-US" sz="2400" b="1" dirty="0">
                <a:solidFill>
                  <a:srgbClr val="7030A0"/>
                </a:solidFill>
              </a:rPr>
              <a:t>Accuracy, coverage, and performance analysis </a:t>
            </a:r>
            <a:r>
              <a:rPr lang="en-US" sz="2400" dirty="0"/>
              <a:t>against </a:t>
            </a:r>
            <a:r>
              <a:rPr lang="en-US" sz="2400" b="1" dirty="0">
                <a:solidFill>
                  <a:srgbClr val="7030A0"/>
                </a:solidFill>
              </a:rPr>
              <a:t>HMP</a:t>
            </a:r>
            <a:r>
              <a:rPr lang="en-US" sz="2400" dirty="0"/>
              <a:t> and </a:t>
            </a:r>
            <a:r>
              <a:rPr lang="en-US" sz="2400" b="1" dirty="0">
                <a:solidFill>
                  <a:srgbClr val="7030A0"/>
                </a:solidFill>
              </a:rPr>
              <a:t>TTP</a:t>
            </a:r>
          </a:p>
          <a:p>
            <a:endParaRPr lang="en-US" sz="2400" dirty="0"/>
          </a:p>
          <a:p>
            <a:r>
              <a:rPr lang="en-US" sz="2400" dirty="0"/>
              <a:t>Understanding </a:t>
            </a:r>
            <a:r>
              <a:rPr lang="en-US" sz="2400" b="1" dirty="0">
                <a:solidFill>
                  <a:srgbClr val="0000FF"/>
                </a:solidFill>
              </a:rPr>
              <a:t>usefulness of each program feature</a:t>
            </a:r>
          </a:p>
          <a:p>
            <a:endParaRPr lang="en-US" sz="2400" dirty="0"/>
          </a:p>
          <a:p>
            <a:r>
              <a:rPr lang="en-US" sz="2400" dirty="0"/>
              <a:t>Effect on </a:t>
            </a:r>
            <a:r>
              <a:rPr lang="en-US" sz="2400" b="1" dirty="0">
                <a:solidFill>
                  <a:srgbClr val="DF4CD4"/>
                </a:solidFill>
              </a:rPr>
              <a:t>stall cycle reduction</a:t>
            </a:r>
          </a:p>
          <a:p>
            <a:endParaRPr lang="en-US" sz="2400" dirty="0"/>
          </a:p>
          <a:p>
            <a:r>
              <a:rPr lang="en-US" sz="2400" b="1" dirty="0">
                <a:solidFill>
                  <a:srgbClr val="FF797F"/>
                </a:solidFill>
              </a:rPr>
              <a:t>Performance</a:t>
            </a:r>
            <a:r>
              <a:rPr lang="en-US" sz="2400" dirty="0"/>
              <a:t> analysis in </a:t>
            </a:r>
            <a:r>
              <a:rPr lang="en-US" sz="2400" b="1" dirty="0">
                <a:solidFill>
                  <a:srgbClr val="FF797F"/>
                </a:solidFill>
              </a:rPr>
              <a:t>eight-core</a:t>
            </a:r>
            <a:r>
              <a:rPr lang="en-US" sz="2400" dirty="0"/>
              <a:t> system</a:t>
            </a:r>
          </a:p>
          <a:p>
            <a:endParaRPr lang="en-US" sz="2400" dirty="0"/>
          </a:p>
        </p:txBody>
      </p:sp>
      <p:sp>
        <p:nvSpPr>
          <p:cNvPr id="2" name="Rectangle 1">
            <a:extLst>
              <a:ext uri="{FF2B5EF4-FFF2-40B4-BE49-F238E27FC236}">
                <a16:creationId xmlns:a16="http://schemas.microsoft.com/office/drawing/2014/main" id="{3BDDD6C2-E05E-612F-1443-CBDD1E4E30BF}"/>
              </a:ext>
            </a:extLst>
          </p:cNvPr>
          <p:cNvSpPr/>
          <p:nvPr/>
        </p:nvSpPr>
        <p:spPr>
          <a:xfrm>
            <a:off x="94269" y="936172"/>
            <a:ext cx="8938421" cy="5497038"/>
          </a:xfrm>
          <a:prstGeom prst="rect">
            <a:avLst/>
          </a:prstGeom>
          <a:solidFill>
            <a:srgbClr val="FFFFFF">
              <a:alpha val="9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C70E422-1C26-99A0-95A9-0707CA807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869" y="1208481"/>
            <a:ext cx="6598885" cy="4390099"/>
          </a:xfrm>
          <a:prstGeom prst="rect">
            <a:avLst/>
          </a:prstGeom>
          <a:ln>
            <a:solidFill>
              <a:schemeClr val="bg2"/>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144E5FA3-923A-996A-8C56-27DAD1364E50}"/>
              </a:ext>
            </a:extLst>
          </p:cNvPr>
          <p:cNvSpPr txBox="1"/>
          <p:nvPr/>
        </p:nvSpPr>
        <p:spPr>
          <a:xfrm>
            <a:off x="2200998" y="609329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https://arxiv.org/pdf/2209.00188.pdf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064682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9DA22-3F0A-ECB2-D9D0-CE1AF382F3E2}"/>
              </a:ext>
            </a:extLst>
          </p:cNvPr>
          <p:cNvSpPr>
            <a:spLocks noGrp="1"/>
          </p:cNvSpPr>
          <p:nvPr>
            <p:ph type="ctrTitle"/>
          </p:nvPr>
        </p:nvSpPr>
        <p:spPr/>
        <p:txBody>
          <a:bodyPr/>
          <a:lstStyle/>
          <a:p>
            <a:r>
              <a:rPr lang="en-US" dirty="0">
                <a:latin typeface="Corbel" panose="020B0503020204020204" pitchFamily="34" charset="0"/>
                <a:cs typeface="Consolas" panose="020B0609020204030204" pitchFamily="49" charset="0"/>
              </a:rPr>
              <a:t>To Summarize…</a:t>
            </a:r>
          </a:p>
        </p:txBody>
      </p:sp>
      <p:sp>
        <p:nvSpPr>
          <p:cNvPr id="3" name="Subtitle 2">
            <a:extLst>
              <a:ext uri="{FF2B5EF4-FFF2-40B4-BE49-F238E27FC236}">
                <a16:creationId xmlns:a16="http://schemas.microsoft.com/office/drawing/2014/main" id="{529BEA13-CB69-3B1D-CAC4-94F964C27D2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77057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5E8D7B-C6DA-C059-AEB4-F260D255E600}"/>
              </a:ext>
            </a:extLst>
          </p:cNvPr>
          <p:cNvSpPr>
            <a:spLocks noGrp="1"/>
          </p:cNvSpPr>
          <p:nvPr>
            <p:ph type="title"/>
          </p:nvPr>
        </p:nvSpPr>
        <p:spPr/>
        <p:txBody>
          <a:bodyPr/>
          <a:lstStyle/>
          <a:p>
            <a:r>
              <a:rPr lang="en-US" dirty="0">
                <a:latin typeface="Corbel" panose="020B0503020204020204" pitchFamily="34" charset="0"/>
              </a:rPr>
              <a:t>Summary</a:t>
            </a:r>
          </a:p>
        </p:txBody>
      </p:sp>
      <p:sp>
        <p:nvSpPr>
          <p:cNvPr id="7" name="Rounded Rectangle 6">
            <a:extLst>
              <a:ext uri="{FF2B5EF4-FFF2-40B4-BE49-F238E27FC236}">
                <a16:creationId xmlns:a16="http://schemas.microsoft.com/office/drawing/2014/main" id="{5EBE7B16-A796-46EF-6F6C-5ED12FDCE2C2}"/>
              </a:ext>
            </a:extLst>
          </p:cNvPr>
          <p:cNvSpPr/>
          <p:nvPr/>
        </p:nvSpPr>
        <p:spPr>
          <a:xfrm>
            <a:off x="169011" y="1062866"/>
            <a:ext cx="8748746" cy="2366134"/>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Hermes advocates for </a:t>
            </a: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off-chip load prediction</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 </a:t>
            </a:r>
            <a:r>
              <a:rPr kumimoji="0" lang="en-US" sz="3200" b="1" i="0" u="none" strike="noStrike" kern="1200" cap="none" spc="0" normalizeH="0" baseline="0" noProof="0" dirty="0">
                <a:ln>
                  <a:noFill/>
                </a:ln>
                <a:solidFill>
                  <a:srgbClr val="EF483E"/>
                </a:solidFill>
                <a:effectLst/>
                <a:uLnTx/>
                <a:uFillTx/>
                <a:latin typeface="Corbel" panose="020B0503020204020204" pitchFamily="34" charset="0"/>
                <a:ea typeface="+mn-ea"/>
                <a:cs typeface="+mn-cs"/>
              </a:rPr>
              <a:t>different</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form of speculation than</a:t>
            </a:r>
            <a:endParaRPr kumimoji="0" lang="en-US" sz="3200" b="1" i="0" u="none" strike="noStrike" kern="1200" cap="none" spc="0" normalizeH="0" baseline="0" noProof="0" dirty="0">
              <a:ln>
                <a:noFill/>
              </a:ln>
              <a:solidFill>
                <a:srgbClr val="DF4CD4"/>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load address prediction </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employed by prefetchers</a:t>
            </a:r>
          </a:p>
        </p:txBody>
      </p:sp>
      <p:sp>
        <p:nvSpPr>
          <p:cNvPr id="8" name="Rounded Rectangle 7">
            <a:extLst>
              <a:ext uri="{FF2B5EF4-FFF2-40B4-BE49-F238E27FC236}">
                <a16:creationId xmlns:a16="http://schemas.microsoft.com/office/drawing/2014/main" id="{0020E888-ACDC-D0FD-6D0E-6B383DCD23A1}"/>
              </a:ext>
            </a:extLst>
          </p:cNvPr>
          <p:cNvSpPr/>
          <p:nvPr/>
        </p:nvSpPr>
        <p:spPr>
          <a:xfrm>
            <a:off x="197627" y="3762860"/>
            <a:ext cx="8748746" cy="2366134"/>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Off-chip load prediction </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can be applied</a:t>
            </a:r>
            <a:r>
              <a:rPr kumimoji="0" lang="en-US" sz="3200" b="1" i="0" u="none" strike="noStrike" kern="1200" cap="none" spc="0" normalizeH="0" baseline="0" noProof="0" dirty="0">
                <a:ln>
                  <a:noFill/>
                </a:ln>
                <a:solidFill>
                  <a:srgbClr val="000CFF"/>
                </a:solidFill>
                <a:effectLst/>
                <a:uLnTx/>
                <a:uFillTx/>
                <a:latin typeface="Corbel" panose="020B0503020204020204" pitchFamily="34" charset="0"/>
                <a:ea typeface="+mn-ea"/>
                <a:cs typeface="+mn-cs"/>
              </a:rPr>
              <a:t> by itself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or </a:t>
            </a: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combined with load address prediction</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provide performance improvement</a:t>
            </a:r>
            <a:endParaRPr kumimoji="0" lang="en-US" sz="32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217008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10E96F68-4894-F54D-B5A2-CDFF3992AC23}"/>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175994422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B1E70D-A4C3-1751-1C88-07F2CCB65296}"/>
              </a:ext>
            </a:extLst>
          </p:cNvPr>
          <p:cNvSpPr>
            <a:spLocks noGrp="1"/>
          </p:cNvSpPr>
          <p:nvPr>
            <p:ph type="title"/>
          </p:nvPr>
        </p:nvSpPr>
        <p:spPr/>
        <p:txBody>
          <a:bodyPr/>
          <a:lstStyle/>
          <a:p>
            <a:r>
              <a:rPr lang="en-US" sz="4400" dirty="0">
                <a:latin typeface="Corbel" panose="020B0503020204020204" pitchFamily="34" charset="0"/>
              </a:rPr>
              <a:t>Summary</a:t>
            </a:r>
            <a:endParaRPr lang="en-US" sz="3600" dirty="0">
              <a:latin typeface="Corbel" panose="020B0503020204020204" pitchFamily="34" charset="0"/>
            </a:endParaRPr>
          </a:p>
        </p:txBody>
      </p:sp>
      <p:sp>
        <p:nvSpPr>
          <p:cNvPr id="8" name="Rounded Rectangle 7">
            <a:extLst>
              <a:ext uri="{FF2B5EF4-FFF2-40B4-BE49-F238E27FC236}">
                <a16:creationId xmlns:a16="http://schemas.microsoft.com/office/drawing/2014/main" id="{42EE2B45-2E36-11F9-67C4-45E81E35325E}"/>
              </a:ext>
            </a:extLst>
          </p:cNvPr>
          <p:cNvSpPr/>
          <p:nvPr/>
        </p:nvSpPr>
        <p:spPr>
          <a:xfrm>
            <a:off x="-304800" y="989416"/>
            <a:ext cx="9766300" cy="1499784"/>
          </a:xfrm>
          <a:prstGeom prst="roundRect">
            <a:avLst>
              <a:gd name="adj" fmla="val 6884"/>
            </a:avLst>
          </a:prstGeom>
          <a:solidFill>
            <a:schemeClr val="accent1"/>
          </a:solidFill>
          <a:ln w="381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Hermes employs </a:t>
            </a:r>
            <a:r>
              <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the first</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orbel" panose="020B0503020204020204" pitchFamily="34" charset="0"/>
                <a:ea typeface="+mn-ea"/>
                <a:cs typeface="+mn-cs"/>
              </a:rPr>
              <a:t>perceptron-based</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off-chip load predictor</a:t>
            </a:r>
            <a:endParaRPr kumimoji="0" lang="en-US" sz="2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9" name="Rounded Rectangle 8">
            <a:extLst>
              <a:ext uri="{FF2B5EF4-FFF2-40B4-BE49-F238E27FC236}">
                <a16:creationId xmlns:a16="http://schemas.microsoft.com/office/drawing/2014/main" id="{C1350A91-1FA7-E81A-5DE3-2660E3855515}"/>
              </a:ext>
            </a:extLst>
          </p:cNvPr>
          <p:cNvSpPr/>
          <p:nvPr/>
        </p:nvSpPr>
        <p:spPr>
          <a:xfrm>
            <a:off x="3157831" y="3096704"/>
            <a:ext cx="2828338" cy="1511302"/>
          </a:xfrm>
          <a:prstGeom prst="roundRect">
            <a:avLst>
              <a:gd name="adj" fmla="val 6884"/>
            </a:avLst>
          </a:prstGeom>
          <a:solidFill>
            <a:schemeClr val="accent1">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High coverage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(74%)</a:t>
            </a:r>
            <a:endParaRPr kumimoji="0" lang="en-US" sz="36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2ABB8AE5-5353-CCD8-9FD2-80AEA0572B21}"/>
              </a:ext>
            </a:extLst>
          </p:cNvPr>
          <p:cNvSpPr/>
          <p:nvPr/>
        </p:nvSpPr>
        <p:spPr>
          <a:xfrm>
            <a:off x="124699" y="3108221"/>
            <a:ext cx="2828338" cy="1499784"/>
          </a:xfrm>
          <a:prstGeom prst="roundRect">
            <a:avLst>
              <a:gd name="adj" fmla="val 6884"/>
            </a:avLst>
          </a:prstGeom>
          <a:solidFill>
            <a:schemeClr val="accent6">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High accuracy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(77%)</a:t>
            </a:r>
            <a:endParaRPr kumimoji="0" lang="en-US" sz="36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0472F84A-7A17-799B-302E-AD7F63A192E7}"/>
              </a:ext>
            </a:extLst>
          </p:cNvPr>
          <p:cNvSpPr/>
          <p:nvPr/>
        </p:nvSpPr>
        <p:spPr>
          <a:xfrm>
            <a:off x="6146651" y="3108220"/>
            <a:ext cx="2828338" cy="1499785"/>
          </a:xfrm>
          <a:prstGeom prst="roundRect">
            <a:avLst>
              <a:gd name="adj" fmla="val 6884"/>
            </a:avLst>
          </a:prstGeom>
          <a:solidFill>
            <a:schemeClr val="accent4">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Low storage overhead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(4KB/core)</a:t>
            </a:r>
            <a:endParaRPr kumimoji="0" lang="en-US" sz="36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6BB13500-8B1A-6EAF-691B-1FCF1FCB0D1C}"/>
              </a:ext>
            </a:extLst>
          </p:cNvPr>
          <p:cNvSpPr/>
          <p:nvPr/>
        </p:nvSpPr>
        <p:spPr>
          <a:xfrm>
            <a:off x="124699" y="5286101"/>
            <a:ext cx="5238947" cy="1387579"/>
          </a:xfrm>
          <a:prstGeom prst="roundRect">
            <a:avLst>
              <a:gd name="adj" fmla="val 6884"/>
            </a:avLst>
          </a:prstGeom>
          <a:solidFill>
            <a:schemeClr val="accent2">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High performance improvement</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over best prior baseline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(5.4%)</a:t>
            </a:r>
          </a:p>
        </p:txBody>
      </p:sp>
      <p:sp>
        <p:nvSpPr>
          <p:cNvPr id="13" name="Rounded Rectangle 12">
            <a:extLst>
              <a:ext uri="{FF2B5EF4-FFF2-40B4-BE49-F238E27FC236}">
                <a16:creationId xmlns:a16="http://schemas.microsoft.com/office/drawing/2014/main" id="{2D8925EF-F9A3-3F28-64A7-2A83AEB45932}"/>
              </a:ext>
            </a:extLst>
          </p:cNvPr>
          <p:cNvSpPr/>
          <p:nvPr/>
        </p:nvSpPr>
        <p:spPr>
          <a:xfrm>
            <a:off x="5600700" y="5286100"/>
            <a:ext cx="3374290" cy="1387579"/>
          </a:xfrm>
          <a:prstGeom prst="roundRect">
            <a:avLst>
              <a:gd name="adj" fmla="val 6884"/>
            </a:avLst>
          </a:prstGeom>
          <a:solidFill>
            <a:schemeClr val="accent5">
              <a:lumMod val="20000"/>
              <a:lumOff val="80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High 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Corbel" panose="020B0503020204020204" pitchFamily="34" charset="0"/>
                <a:ea typeface="+mn-ea"/>
                <a:cs typeface="+mn-cs"/>
              </a:rPr>
              <a:t>per bandwidth</a:t>
            </a:r>
            <a:endParaRPr kumimoji="0" lang="en-US" sz="36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pic>
        <p:nvPicPr>
          <p:cNvPr id="14" name="Graphic 13" descr="Target with solid fill">
            <a:extLst>
              <a:ext uri="{FF2B5EF4-FFF2-40B4-BE49-F238E27FC236}">
                <a16:creationId xmlns:a16="http://schemas.microsoft.com/office/drawing/2014/main" id="{9131C40D-649D-4DD9-8B06-D5A8BF8231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9107" y="2599979"/>
            <a:ext cx="679522" cy="679522"/>
          </a:xfrm>
          <a:prstGeom prst="rect">
            <a:avLst/>
          </a:prstGeom>
        </p:spPr>
      </p:pic>
      <p:pic>
        <p:nvPicPr>
          <p:cNvPr id="15" name="Graphic 14" descr="Research with solid fill">
            <a:extLst>
              <a:ext uri="{FF2B5EF4-FFF2-40B4-BE49-F238E27FC236}">
                <a16:creationId xmlns:a16="http://schemas.microsoft.com/office/drawing/2014/main" id="{48C40A15-6942-3659-AD9B-23036F7551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33084" y="2601670"/>
            <a:ext cx="677831" cy="677831"/>
          </a:xfrm>
          <a:prstGeom prst="rect">
            <a:avLst/>
          </a:prstGeom>
        </p:spPr>
      </p:pic>
      <p:pic>
        <p:nvPicPr>
          <p:cNvPr id="16" name="Graphic 15" descr="Disk with solid fill">
            <a:extLst>
              <a:ext uri="{FF2B5EF4-FFF2-40B4-BE49-F238E27FC236}">
                <a16:creationId xmlns:a16="http://schemas.microsoft.com/office/drawing/2014/main" id="{B133128E-9D9A-7087-2371-AA463A8BB8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21058" y="2599978"/>
            <a:ext cx="679523" cy="679523"/>
          </a:xfrm>
          <a:prstGeom prst="rect">
            <a:avLst/>
          </a:prstGeom>
        </p:spPr>
      </p:pic>
      <p:pic>
        <p:nvPicPr>
          <p:cNvPr id="17" name="Graphic 16" descr="Chevron arrows with solid fill">
            <a:extLst>
              <a:ext uri="{FF2B5EF4-FFF2-40B4-BE49-F238E27FC236}">
                <a16:creationId xmlns:a16="http://schemas.microsoft.com/office/drawing/2014/main" id="{B0DF521C-1C9A-40F6-F6FE-4088D04E56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6948083" y="4856486"/>
            <a:ext cx="679524" cy="679524"/>
          </a:xfrm>
          <a:prstGeom prst="rect">
            <a:avLst/>
          </a:prstGeom>
        </p:spPr>
      </p:pic>
      <p:pic>
        <p:nvPicPr>
          <p:cNvPr id="19" name="Graphic 18" descr="Gauge with solid fill">
            <a:extLst>
              <a:ext uri="{FF2B5EF4-FFF2-40B4-BE49-F238E27FC236}">
                <a16:creationId xmlns:a16="http://schemas.microsoft.com/office/drawing/2014/main" id="{8D8F3413-28B7-12AC-6779-FFF30F202C7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04409" y="4849161"/>
            <a:ext cx="679526" cy="679526"/>
          </a:xfrm>
          <a:prstGeom prst="rect">
            <a:avLst/>
          </a:prstGeom>
        </p:spPr>
      </p:pic>
    </p:spTree>
    <p:extLst>
      <p:ext uri="{BB962C8B-B14F-4D97-AF65-F5344CB8AC3E}">
        <p14:creationId xmlns:p14="http://schemas.microsoft.com/office/powerpoint/2010/main" val="124163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E887C5-5E97-D3B7-CDAD-902BD3E51E4C}"/>
              </a:ext>
            </a:extLst>
          </p:cNvPr>
          <p:cNvSpPr>
            <a:spLocks noGrp="1"/>
          </p:cNvSpPr>
          <p:nvPr>
            <p:ph type="title"/>
          </p:nvPr>
        </p:nvSpPr>
        <p:spPr/>
        <p:txBody>
          <a:bodyPr/>
          <a:lstStyle/>
          <a:p>
            <a:r>
              <a:rPr lang="en-US" sz="3600">
                <a:latin typeface="Corbel" panose="020B0503020204020204" pitchFamily="34" charset="0"/>
              </a:rPr>
              <a:t>Hermes is Open Sourced</a:t>
            </a:r>
            <a:endParaRPr lang="en-US" sz="3600" dirty="0">
              <a:latin typeface="Corbel" panose="020B0503020204020204" pitchFamily="34" charset="0"/>
            </a:endParaRPr>
          </a:p>
        </p:txBody>
      </p:sp>
      <p:pic>
        <p:nvPicPr>
          <p:cNvPr id="7" name="Content Placeholder 6">
            <a:extLst>
              <a:ext uri="{FF2B5EF4-FFF2-40B4-BE49-F238E27FC236}">
                <a16:creationId xmlns:a16="http://schemas.microsoft.com/office/drawing/2014/main" id="{3C4495D4-9952-B157-7E0E-5F1B69DC10A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04386" y="1049389"/>
            <a:ext cx="6838335" cy="4759222"/>
          </a:xfrm>
        </p:spPr>
      </p:pic>
      <p:pic>
        <p:nvPicPr>
          <p:cNvPr id="8" name="Picture 7">
            <a:extLst>
              <a:ext uri="{FF2B5EF4-FFF2-40B4-BE49-F238E27FC236}">
                <a16:creationId xmlns:a16="http://schemas.microsoft.com/office/drawing/2014/main" id="{A723EFD0-C3C9-4F21-1FDB-FCAD3CB28A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0" y="1115378"/>
            <a:ext cx="1335375" cy="1327998"/>
          </a:xfrm>
          <a:prstGeom prst="rect">
            <a:avLst/>
          </a:prstGeom>
        </p:spPr>
      </p:pic>
      <p:pic>
        <p:nvPicPr>
          <p:cNvPr id="9" name="Picture 8">
            <a:extLst>
              <a:ext uri="{FF2B5EF4-FFF2-40B4-BE49-F238E27FC236}">
                <a16:creationId xmlns:a16="http://schemas.microsoft.com/office/drawing/2014/main" id="{A02BC995-E3D3-EA42-005A-956916E33F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20" y="2754347"/>
            <a:ext cx="1335375" cy="1327998"/>
          </a:xfrm>
          <a:prstGeom prst="rect">
            <a:avLst/>
          </a:prstGeom>
        </p:spPr>
      </p:pic>
      <p:pic>
        <p:nvPicPr>
          <p:cNvPr id="10" name="Picture 9">
            <a:extLst>
              <a:ext uri="{FF2B5EF4-FFF2-40B4-BE49-F238E27FC236}">
                <a16:creationId xmlns:a16="http://schemas.microsoft.com/office/drawing/2014/main" id="{E8E1668F-6C70-32FA-5248-7FF7007708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35" y="4393316"/>
            <a:ext cx="1335376" cy="1327998"/>
          </a:xfrm>
          <a:prstGeom prst="rect">
            <a:avLst/>
          </a:prstGeom>
        </p:spPr>
      </p:pic>
      <p:sp>
        <p:nvSpPr>
          <p:cNvPr id="11" name="TextBox 10">
            <a:extLst>
              <a:ext uri="{FF2B5EF4-FFF2-40B4-BE49-F238E27FC236}">
                <a16:creationId xmlns:a16="http://schemas.microsoft.com/office/drawing/2014/main" id="{9E6D0711-D33B-8273-045F-6834258C523F}"/>
              </a:ext>
            </a:extLst>
          </p:cNvPr>
          <p:cNvSpPr txBox="1"/>
          <p:nvPr/>
        </p:nvSpPr>
        <p:spPr>
          <a:xfrm>
            <a:off x="1639030" y="6264001"/>
            <a:ext cx="630172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hlinkClick r:id="rId8"/>
              </a:rPr>
              <a:t>https://github.com/CMU-SAFARI/Hermes</a:t>
            </a:r>
            <a:endParaRPr kumimoji="0" lang="en-US" sz="2400" b="1"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endParaRPr>
          </a:p>
        </p:txBody>
      </p:sp>
      <p:sp>
        <p:nvSpPr>
          <p:cNvPr id="12" name="Rectangle 11">
            <a:extLst>
              <a:ext uri="{FF2B5EF4-FFF2-40B4-BE49-F238E27FC236}">
                <a16:creationId xmlns:a16="http://schemas.microsoft.com/office/drawing/2014/main" id="{F6A42BD8-6B60-67F9-6EC1-308B45C07853}"/>
              </a:ext>
            </a:extLst>
          </p:cNvPr>
          <p:cNvSpPr/>
          <p:nvPr/>
        </p:nvSpPr>
        <p:spPr>
          <a:xfrm>
            <a:off x="1504386" y="961534"/>
            <a:ext cx="7528304" cy="493021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9177675-53B4-B992-9860-90A9EADD7F54}"/>
              </a:ext>
            </a:extLst>
          </p:cNvPr>
          <p:cNvSpPr/>
          <p:nvPr/>
        </p:nvSpPr>
        <p:spPr>
          <a:xfrm>
            <a:off x="3452593" y="1136418"/>
            <a:ext cx="5020724" cy="899084"/>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rPr>
              <a:t>All workload traces</a:t>
            </a:r>
            <a:endParaRPr kumimoji="0" lang="en-US" sz="16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endParaRPr>
          </a:p>
        </p:txBody>
      </p:sp>
      <p:sp>
        <p:nvSpPr>
          <p:cNvPr id="14" name="Rounded Rectangle 13">
            <a:extLst>
              <a:ext uri="{FF2B5EF4-FFF2-40B4-BE49-F238E27FC236}">
                <a16:creationId xmlns:a16="http://schemas.microsoft.com/office/drawing/2014/main" id="{08A4508C-E259-0D75-4E23-5D5A67DB91FA}"/>
              </a:ext>
            </a:extLst>
          </p:cNvPr>
          <p:cNvSpPr/>
          <p:nvPr/>
        </p:nvSpPr>
        <p:spPr>
          <a:xfrm>
            <a:off x="1524170" y="2289524"/>
            <a:ext cx="3108463" cy="661066"/>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Calibri" panose="020F0502020204030204"/>
                <a:ea typeface="+mn-ea"/>
                <a:cs typeface="Consolas" panose="020B0609020204030204" pitchFamily="49" charset="0"/>
              </a:rPr>
              <a:t>13</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rPr>
              <a:t> prefetchers</a:t>
            </a:r>
            <a:endParaRPr kumimoji="0" lang="en-US" sz="14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endParaRPr>
          </a:p>
        </p:txBody>
      </p:sp>
      <p:sp>
        <p:nvSpPr>
          <p:cNvPr id="15" name="Rounded Rectangle 14">
            <a:extLst>
              <a:ext uri="{FF2B5EF4-FFF2-40B4-BE49-F238E27FC236}">
                <a16:creationId xmlns:a16="http://schemas.microsoft.com/office/drawing/2014/main" id="{EC5BF47B-1935-643D-B226-8F8623857AE9}"/>
              </a:ext>
            </a:extLst>
          </p:cNvPr>
          <p:cNvSpPr/>
          <p:nvPr/>
        </p:nvSpPr>
        <p:spPr>
          <a:xfrm>
            <a:off x="4923553" y="2289524"/>
            <a:ext cx="4078719" cy="661066"/>
          </a:xfrm>
          <a:prstGeom prst="roundRect">
            <a:avLst>
              <a:gd name="adj" fmla="val 6884"/>
            </a:avLst>
          </a:prstGeom>
          <a:solidFill>
            <a:schemeClr val="accent1"/>
          </a:solidFill>
          <a:ln w="28575">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Calibri" panose="020F0502020204030204"/>
                <a:ea typeface="+mn-ea"/>
                <a:cs typeface="Consolas" panose="020B0609020204030204" pitchFamily="49" charset="0"/>
              </a:rPr>
              <a:t>9</a:t>
            </a:r>
            <a:r>
              <a:rPr kumimoji="0" lang="en-US" sz="36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rPr>
              <a:t> off-chip predictors</a:t>
            </a:r>
            <a:endParaRPr kumimoji="0" lang="en-US" sz="1400" b="0" i="0" u="none" strike="noStrike" kern="1200" cap="none" spc="0" normalizeH="0" baseline="0" noProof="0" dirty="0">
              <a:ln>
                <a:noFill/>
              </a:ln>
              <a:solidFill>
                <a:prstClr val="white"/>
              </a:solidFill>
              <a:effectLst/>
              <a:uLnTx/>
              <a:uFillTx/>
              <a:latin typeface="Corbel" panose="020B0503020204020204" pitchFamily="34" charset="0"/>
              <a:ea typeface="+mn-ea"/>
              <a:cs typeface="Consolas" panose="020B0609020204030204" pitchFamily="49" charset="0"/>
            </a:endParaRPr>
          </a:p>
        </p:txBody>
      </p:sp>
      <p:pic>
        <p:nvPicPr>
          <p:cNvPr id="16" name="Picture 15">
            <a:extLst>
              <a:ext uri="{FF2B5EF4-FFF2-40B4-BE49-F238E27FC236}">
                <a16:creationId xmlns:a16="http://schemas.microsoft.com/office/drawing/2014/main" id="{450E2586-0C8D-F33C-BA2C-5839658B1B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6068" y="1084952"/>
            <a:ext cx="996269" cy="99626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62FAAA89-64BC-4A3F-BBE7-EBDBE920C5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3552" y="3267876"/>
            <a:ext cx="4078719" cy="2582306"/>
          </a:xfrm>
          <a:prstGeom prst="rect">
            <a:avLst/>
          </a:prstGeom>
          <a:ln w="19050">
            <a:solidFill>
              <a:schemeClr val="tx1"/>
            </a:solidFill>
          </a:ln>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7F87E09-0216-3C9C-AD59-BAA8D1C31A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39030" y="3115528"/>
            <a:ext cx="2751394" cy="2947922"/>
          </a:xfrm>
          <a:prstGeom prst="rect">
            <a:avLst/>
          </a:prstGeom>
          <a:ln w="19050">
            <a:solidFill>
              <a:schemeClr val="tx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15898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62E3D8-6D9A-15CF-C99A-EF5FEB91A9DD}"/>
              </a:ext>
            </a:extLst>
          </p:cNvPr>
          <p:cNvSpPr>
            <a:spLocks noGrp="1"/>
          </p:cNvSpPr>
          <p:nvPr>
            <p:ph type="title"/>
          </p:nvPr>
        </p:nvSpPr>
        <p:spPr/>
        <p:txBody>
          <a:bodyPr/>
          <a:lstStyle/>
          <a:p>
            <a:r>
              <a:rPr lang="en-US" sz="3600" dirty="0">
                <a:latin typeface="Corbel" panose="020B0503020204020204" pitchFamily="34" charset="0"/>
              </a:rPr>
              <a:t>Easy To Define Your Own Off-Chip Predictor</a:t>
            </a:r>
          </a:p>
        </p:txBody>
      </p:sp>
      <p:sp>
        <p:nvSpPr>
          <p:cNvPr id="5" name="Content Placeholder 4">
            <a:extLst>
              <a:ext uri="{FF2B5EF4-FFF2-40B4-BE49-F238E27FC236}">
                <a16:creationId xmlns:a16="http://schemas.microsoft.com/office/drawing/2014/main" id="{5A3EC7CB-50D1-FF80-754D-7542CB83D880}"/>
              </a:ext>
            </a:extLst>
          </p:cNvPr>
          <p:cNvSpPr>
            <a:spLocks noGrp="1"/>
          </p:cNvSpPr>
          <p:nvPr>
            <p:ph idx="1"/>
          </p:nvPr>
        </p:nvSpPr>
        <p:spPr/>
        <p:txBody>
          <a:bodyPr/>
          <a:lstStyle/>
          <a:p>
            <a:r>
              <a:rPr lang="en-US" dirty="0">
                <a:latin typeface="Corbel" panose="020B0503020204020204" pitchFamily="34" charset="0"/>
              </a:rPr>
              <a:t>Just extend the </a:t>
            </a:r>
            <a:r>
              <a:rPr lang="en-US" sz="3200" dirty="0" err="1">
                <a:solidFill>
                  <a:srgbClr val="C00000"/>
                </a:solidFill>
                <a:latin typeface="Corbel" panose="020B0503020204020204" pitchFamily="34" charset="0"/>
                <a:cs typeface="Consolas" panose="020B0609020204030204" pitchFamily="49" charset="0"/>
              </a:rPr>
              <a:t>OffchipPredBase</a:t>
            </a:r>
            <a:r>
              <a:rPr lang="en-US" dirty="0">
                <a:latin typeface="Corbel" panose="020B0503020204020204" pitchFamily="34" charset="0"/>
              </a:rPr>
              <a:t> class</a:t>
            </a: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p:txBody>
      </p:sp>
      <p:pic>
        <p:nvPicPr>
          <p:cNvPr id="9" name="Picture 8">
            <a:extLst>
              <a:ext uri="{FF2B5EF4-FFF2-40B4-BE49-F238E27FC236}">
                <a16:creationId xmlns:a16="http://schemas.microsoft.com/office/drawing/2014/main" id="{46FD622D-32A7-E60F-30C3-03D3C54B8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13" y="1517715"/>
            <a:ext cx="7824774" cy="4838000"/>
          </a:xfrm>
          <a:prstGeom prst="rect">
            <a:avLst/>
          </a:prstGeom>
        </p:spPr>
      </p:pic>
    </p:spTree>
    <p:extLst>
      <p:ext uri="{BB962C8B-B14F-4D97-AF65-F5344CB8AC3E}">
        <p14:creationId xmlns:p14="http://schemas.microsoft.com/office/powerpoint/2010/main" val="1350706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62E3D8-6D9A-15CF-C99A-EF5FEB91A9DD}"/>
              </a:ext>
            </a:extLst>
          </p:cNvPr>
          <p:cNvSpPr>
            <a:spLocks noGrp="1"/>
          </p:cNvSpPr>
          <p:nvPr>
            <p:ph type="title"/>
          </p:nvPr>
        </p:nvSpPr>
        <p:spPr/>
        <p:txBody>
          <a:bodyPr/>
          <a:lstStyle/>
          <a:p>
            <a:r>
              <a:rPr lang="en-US" sz="3600" dirty="0">
                <a:latin typeface="Corbel" panose="020B0503020204020204" pitchFamily="34" charset="0"/>
              </a:rPr>
              <a:t>Easy To Define Your Own Off-Chip Predictor</a:t>
            </a:r>
          </a:p>
        </p:txBody>
      </p:sp>
      <p:sp>
        <p:nvSpPr>
          <p:cNvPr id="5" name="Content Placeholder 4">
            <a:extLst>
              <a:ext uri="{FF2B5EF4-FFF2-40B4-BE49-F238E27FC236}">
                <a16:creationId xmlns:a16="http://schemas.microsoft.com/office/drawing/2014/main" id="{5A3EC7CB-50D1-FF80-754D-7542CB83D880}"/>
              </a:ext>
            </a:extLst>
          </p:cNvPr>
          <p:cNvSpPr>
            <a:spLocks noGrp="1"/>
          </p:cNvSpPr>
          <p:nvPr>
            <p:ph idx="1"/>
          </p:nvPr>
        </p:nvSpPr>
        <p:spPr/>
        <p:txBody>
          <a:bodyPr/>
          <a:lstStyle/>
          <a:p>
            <a:r>
              <a:rPr lang="en-US" dirty="0">
                <a:latin typeface="Corbel" panose="020B0503020204020204" pitchFamily="34" charset="0"/>
              </a:rPr>
              <a:t>Define your own </a:t>
            </a:r>
            <a:r>
              <a:rPr lang="en-US" sz="3200" dirty="0">
                <a:solidFill>
                  <a:srgbClr val="C00000"/>
                </a:solidFill>
                <a:latin typeface="Consolas" panose="020B0609020204030204" pitchFamily="49" charset="0"/>
                <a:cs typeface="Consolas" panose="020B0609020204030204" pitchFamily="49" charset="0"/>
              </a:rPr>
              <a:t>train()</a:t>
            </a:r>
            <a:r>
              <a:rPr lang="en-US" sz="2400" dirty="0">
                <a:latin typeface="Corbel" panose="020B0503020204020204" pitchFamily="34" charset="0"/>
              </a:rPr>
              <a:t> </a:t>
            </a:r>
            <a:r>
              <a:rPr lang="en-US" dirty="0">
                <a:latin typeface="Corbel" panose="020B0503020204020204" pitchFamily="34" charset="0"/>
              </a:rPr>
              <a:t>and </a:t>
            </a:r>
            <a:r>
              <a:rPr lang="en-US" sz="3200" dirty="0">
                <a:solidFill>
                  <a:srgbClr val="C00000"/>
                </a:solidFill>
                <a:latin typeface="Consolas" panose="020B0609020204030204" pitchFamily="49" charset="0"/>
                <a:cs typeface="Consolas" panose="020B0609020204030204" pitchFamily="49" charset="0"/>
              </a:rPr>
              <a:t>predict()</a:t>
            </a:r>
            <a:r>
              <a:rPr lang="en-US" dirty="0">
                <a:solidFill>
                  <a:srgbClr val="C00000"/>
                </a:solidFill>
                <a:latin typeface="Corbel" panose="020B0503020204020204" pitchFamily="34" charset="0"/>
                <a:cs typeface="Consolas" panose="020B0609020204030204" pitchFamily="49" charset="0"/>
              </a:rPr>
              <a:t> </a:t>
            </a:r>
            <a:r>
              <a:rPr lang="en-US" dirty="0">
                <a:latin typeface="Corbel" panose="020B0503020204020204" pitchFamily="34" charset="0"/>
              </a:rPr>
              <a:t>functions</a:t>
            </a: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a:p>
            <a:endParaRPr lang="en-US" dirty="0">
              <a:latin typeface="Corbel" panose="020B0503020204020204" pitchFamily="34" charset="0"/>
            </a:endParaRPr>
          </a:p>
          <a:p>
            <a:endParaRPr lang="en-US" sz="800" dirty="0">
              <a:latin typeface="Corbel" panose="020B0503020204020204" pitchFamily="34" charset="0"/>
            </a:endParaRPr>
          </a:p>
          <a:p>
            <a:r>
              <a:rPr lang="en-US" dirty="0">
                <a:latin typeface="Corbel" panose="020B0503020204020204" pitchFamily="34" charset="0"/>
              </a:rPr>
              <a:t>Get statistics like </a:t>
            </a:r>
            <a:r>
              <a:rPr lang="en-US" sz="3200" dirty="0">
                <a:solidFill>
                  <a:srgbClr val="C00000"/>
                </a:solidFill>
                <a:latin typeface="Corbel" panose="020B0503020204020204" pitchFamily="34" charset="0"/>
              </a:rPr>
              <a:t>accuracy</a:t>
            </a:r>
            <a:r>
              <a:rPr lang="en-US" dirty="0">
                <a:latin typeface="Corbel" panose="020B0503020204020204" pitchFamily="34" charset="0"/>
              </a:rPr>
              <a:t> (stat name </a:t>
            </a:r>
            <a:r>
              <a:rPr lang="en-US" i="1" dirty="0">
                <a:latin typeface="Corbel" panose="020B0503020204020204" pitchFamily="34" charset="0"/>
              </a:rPr>
              <a:t>precision</a:t>
            </a:r>
            <a:r>
              <a:rPr lang="en-US" dirty="0">
                <a:latin typeface="Corbel" panose="020B0503020204020204" pitchFamily="34" charset="0"/>
              </a:rPr>
              <a:t>) and </a:t>
            </a:r>
            <a:r>
              <a:rPr lang="en-US" sz="3200" dirty="0">
                <a:solidFill>
                  <a:srgbClr val="C00000"/>
                </a:solidFill>
                <a:latin typeface="Corbel" panose="020B0503020204020204" pitchFamily="34" charset="0"/>
              </a:rPr>
              <a:t>coverage</a:t>
            </a:r>
            <a:r>
              <a:rPr lang="en-US" dirty="0">
                <a:latin typeface="Corbel" panose="020B0503020204020204" pitchFamily="34" charset="0"/>
              </a:rPr>
              <a:t> (stat name </a:t>
            </a:r>
            <a:r>
              <a:rPr lang="en-US" i="1" dirty="0">
                <a:latin typeface="Corbel" panose="020B0503020204020204" pitchFamily="34" charset="0"/>
              </a:rPr>
              <a:t>recall</a:t>
            </a:r>
            <a:r>
              <a:rPr lang="en-US" dirty="0">
                <a:latin typeface="Corbel" panose="020B0503020204020204" pitchFamily="34" charset="0"/>
              </a:rPr>
              <a:t>) out of the box</a:t>
            </a:r>
          </a:p>
          <a:p>
            <a:endParaRPr lang="en-US" dirty="0">
              <a:latin typeface="Corbel" panose="020B0503020204020204" pitchFamily="34" charset="0"/>
            </a:endParaRPr>
          </a:p>
        </p:txBody>
      </p:sp>
      <p:pic>
        <p:nvPicPr>
          <p:cNvPr id="7" name="Picture 6">
            <a:extLst>
              <a:ext uri="{FF2B5EF4-FFF2-40B4-BE49-F238E27FC236}">
                <a16:creationId xmlns:a16="http://schemas.microsoft.com/office/drawing/2014/main" id="{AFBA408E-A745-DC49-B1DA-C6F0D5666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443" y="1517588"/>
            <a:ext cx="8677114" cy="2426559"/>
          </a:xfrm>
          <a:prstGeom prst="rect">
            <a:avLst/>
          </a:prstGeom>
        </p:spPr>
      </p:pic>
      <p:pic>
        <p:nvPicPr>
          <p:cNvPr id="3" name="Picture 2">
            <a:extLst>
              <a:ext uri="{FF2B5EF4-FFF2-40B4-BE49-F238E27FC236}">
                <a16:creationId xmlns:a16="http://schemas.microsoft.com/office/drawing/2014/main" id="{B8CFD6EC-5467-D435-7049-E9DFDE539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0650" y="5369378"/>
            <a:ext cx="3822700" cy="1104900"/>
          </a:xfrm>
          <a:prstGeom prst="rect">
            <a:avLst/>
          </a:prstGeom>
        </p:spPr>
      </p:pic>
    </p:spTree>
    <p:custDataLst>
      <p:tags r:id="rId1"/>
    </p:custDataLst>
    <p:extLst>
      <p:ext uri="{BB962C8B-B14F-4D97-AF65-F5344CB8AC3E}">
        <p14:creationId xmlns:p14="http://schemas.microsoft.com/office/powerpoint/2010/main" val="405041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DCB412-F299-56E7-D99D-54719FC68007}"/>
              </a:ext>
            </a:extLst>
          </p:cNvPr>
          <p:cNvSpPr>
            <a:spLocks noGrp="1"/>
          </p:cNvSpPr>
          <p:nvPr>
            <p:ph type="title"/>
          </p:nvPr>
        </p:nvSpPr>
        <p:spPr/>
        <p:txBody>
          <a:bodyPr/>
          <a:lstStyle/>
          <a:p>
            <a:r>
              <a:rPr lang="en-US" sz="3600" dirty="0">
                <a:latin typeface="Corbel" panose="020B0503020204020204" pitchFamily="34" charset="0"/>
                <a:cs typeface="Consolas" panose="020B0609020204030204" pitchFamily="49" charset="0"/>
              </a:rPr>
              <a:t>Off-Chip Prediction </a:t>
            </a:r>
            <a:r>
              <a:rPr lang="en-US" sz="3600">
                <a:latin typeface="Corbel" panose="020B0503020204020204" pitchFamily="34" charset="0"/>
                <a:cs typeface="Consolas" panose="020B0609020204030204" pitchFamily="49" charset="0"/>
              </a:rPr>
              <a:t>Can Further Enable</a:t>
            </a:r>
            <a:r>
              <a:rPr lang="en-US" sz="3600" dirty="0">
                <a:latin typeface="Corbel" panose="020B0503020204020204" pitchFamily="34" charset="0"/>
                <a:cs typeface="Consolas" panose="020B0609020204030204" pitchFamily="49" charset="0"/>
              </a:rPr>
              <a:t>…</a:t>
            </a:r>
          </a:p>
        </p:txBody>
      </p:sp>
      <p:sp>
        <p:nvSpPr>
          <p:cNvPr id="6" name="Rounded Rectangle 5">
            <a:extLst>
              <a:ext uri="{FF2B5EF4-FFF2-40B4-BE49-F238E27FC236}">
                <a16:creationId xmlns:a16="http://schemas.microsoft.com/office/drawing/2014/main" id="{E6024B5D-523A-2B51-7C52-8C6C10D295C3}"/>
              </a:ext>
            </a:extLst>
          </p:cNvPr>
          <p:cNvSpPr/>
          <p:nvPr/>
        </p:nvSpPr>
        <p:spPr>
          <a:xfrm>
            <a:off x="504698" y="1203471"/>
            <a:ext cx="8134597" cy="1621411"/>
          </a:xfrm>
          <a:prstGeom prst="roundRect">
            <a:avLst>
              <a:gd name="adj" fmla="val 6884"/>
            </a:avLst>
          </a:prstGeom>
          <a:solidFill>
            <a:schemeClr val="accent1">
              <a:lumMod val="20000"/>
              <a:lumOff val="80000"/>
            </a:schemeClr>
          </a:solidFill>
          <a:ln w="381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Prioritizing</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loads that are likely go off-chip </a:t>
            </a:r>
            <a:endParaRPr kumimoji="0" lang="en-US" sz="32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 </a:t>
            </a: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cache queues</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a:t>
            </a: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on-chip network</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US" sz="32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routing</a:t>
            </a:r>
          </a:p>
        </p:txBody>
      </p:sp>
      <p:sp>
        <p:nvSpPr>
          <p:cNvPr id="7" name="Rounded Rectangle 6">
            <a:extLst>
              <a:ext uri="{FF2B5EF4-FFF2-40B4-BE49-F238E27FC236}">
                <a16:creationId xmlns:a16="http://schemas.microsoft.com/office/drawing/2014/main" id="{6EAFB4CF-9C3F-762A-8072-78A10C631FC4}"/>
              </a:ext>
            </a:extLst>
          </p:cNvPr>
          <p:cNvSpPr/>
          <p:nvPr/>
        </p:nvSpPr>
        <p:spPr>
          <a:xfrm>
            <a:off x="504698" y="3144230"/>
            <a:ext cx="8171983" cy="1269889"/>
          </a:xfrm>
          <a:prstGeom prst="roundRect">
            <a:avLst>
              <a:gd name="adj" fmla="val 6884"/>
            </a:avLst>
          </a:prstGeom>
          <a:solidFill>
            <a:schemeClr val="accent6">
              <a:lumMod val="20000"/>
              <a:lumOff val="80000"/>
            </a:schemeClr>
          </a:solidFill>
          <a:ln w="28575">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Better instruction scheduling</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of data-dependent instructions</a:t>
            </a:r>
            <a:endParaRPr kumimoji="0" lang="en-US"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 name="Rounded Rectangle 2">
            <a:extLst>
              <a:ext uri="{FF2B5EF4-FFF2-40B4-BE49-F238E27FC236}">
                <a16:creationId xmlns:a16="http://schemas.microsoft.com/office/drawing/2014/main" id="{DF10C7CD-80EB-203F-060C-4D4B1D1437B1}"/>
              </a:ext>
            </a:extLst>
          </p:cNvPr>
          <p:cNvSpPr/>
          <p:nvPr/>
        </p:nvSpPr>
        <p:spPr>
          <a:xfrm>
            <a:off x="486004" y="4733467"/>
            <a:ext cx="8171983" cy="1269889"/>
          </a:xfrm>
          <a:prstGeom prst="roundRect">
            <a:avLst>
              <a:gd name="adj" fmla="val 6884"/>
            </a:avLst>
          </a:prstGeom>
          <a:solidFill>
            <a:schemeClr val="accent4">
              <a:lumMod val="20000"/>
              <a:lumOff val="80000"/>
            </a:schemeClr>
          </a:solidFill>
          <a:ln w="28575">
            <a:solidFill>
              <a:schemeClr val="accent4">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Other ideas to improve </a:t>
            </a: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performance</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a:t>
            </a: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fairness</a:t>
            </a:r>
            <a:r>
              <a:rPr kumimoji="0" lang="en-US"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in multi-core system design...</a:t>
            </a:r>
            <a:endPar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377441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3" y="3990552"/>
            <a:ext cx="84874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Rahul </a:t>
            </a:r>
            <a:r>
              <a:rPr kumimoji="0" lang="en-US" sz="2800" b="1" i="0" u="sng"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Bera</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Konstantinos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Kanellopoulos</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Shankar Balachandran,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David Novo,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Ataberk</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Olgun</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Mohammad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Sadrosadati</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Onur</a:t>
            </a:r>
            <a:r>
              <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rPr>
              <a:t>Mutlu</a:t>
            </a:r>
            <a:endParaRPr kumimoji="0" lang="en-US" sz="2000" b="1" i="0" u="none" strike="noStrike" kern="1200" cap="none" spc="0" normalizeH="0" baseline="0" noProof="0" dirty="0">
              <a:ln>
                <a:noFill/>
              </a:ln>
              <a:solidFill>
                <a:prstClr val="black">
                  <a:lumMod val="75000"/>
                  <a:lumOff val="25000"/>
                </a:prstClr>
              </a:solidFill>
              <a:effectLst/>
              <a:uLnTx/>
              <a:uFillTx/>
              <a:latin typeface="Corbel" panose="020B050302020402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8274" y="58849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2687934" y="587730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7734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rPr>
              <a:t>Accelerating Long-Latency Load Requests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20" b="1" i="0" u="none" strike="noStrike" kern="1200" cap="none" spc="0" normalizeH="0" baseline="0" noProof="0" dirty="0">
                <a:ln>
                  <a:noFill/>
                </a:ln>
                <a:solidFill>
                  <a:srgbClr val="44546A"/>
                </a:solidFill>
                <a:effectLst/>
                <a:uLnTx/>
                <a:uFillTx/>
                <a:latin typeface="Corbel" panose="020B0503020204020204" pitchFamily="34" charset="0"/>
                <a:ea typeface="+mn-ea"/>
                <a:cs typeface="+mn-cs"/>
              </a:rPr>
              <a:t>via Perceptron-Based Off-Chip Load Prediction</a:t>
            </a:r>
          </a:p>
        </p:txBody>
      </p:sp>
      <p:pic>
        <p:nvPicPr>
          <p:cNvPr id="11" name="Picture 10">
            <a:extLst>
              <a:ext uri="{FF2B5EF4-FFF2-40B4-BE49-F238E27FC236}">
                <a16:creationId xmlns:a16="http://schemas.microsoft.com/office/drawing/2014/main" id="{04634075-57FE-5941-A015-53B1298194BB}"/>
              </a:ext>
            </a:extLst>
          </p:cNvPr>
          <p:cNvPicPr>
            <a:picLocks noChangeAspect="1"/>
          </p:cNvPicPr>
          <p:nvPr/>
        </p:nvPicPr>
        <p:blipFill rotWithShape="1">
          <a:blip r:embed="rId5"/>
          <a:srcRect l="28273" t="34927" r="30772" b="35321"/>
          <a:stretch/>
        </p:blipFill>
        <p:spPr>
          <a:xfrm>
            <a:off x="5245212" y="5812732"/>
            <a:ext cx="1336458" cy="544549"/>
          </a:xfrm>
          <a:prstGeom prst="rect">
            <a:avLst/>
          </a:prstGeom>
        </p:spPr>
      </p:pic>
      <p:pic>
        <p:nvPicPr>
          <p:cNvPr id="15" name="Picture 14">
            <a:extLst>
              <a:ext uri="{FF2B5EF4-FFF2-40B4-BE49-F238E27FC236}">
                <a16:creationId xmlns:a16="http://schemas.microsoft.com/office/drawing/2014/main" id="{E9E5C155-3DFC-349C-3925-C11C6135E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8950" y="847391"/>
            <a:ext cx="5626100" cy="1727200"/>
          </a:xfrm>
          <a:prstGeom prst="rect">
            <a:avLst/>
          </a:prstGeom>
        </p:spPr>
      </p:pic>
      <p:pic>
        <p:nvPicPr>
          <p:cNvPr id="19" name="Picture 18">
            <a:extLst>
              <a:ext uri="{FF2B5EF4-FFF2-40B4-BE49-F238E27FC236}">
                <a16:creationId xmlns:a16="http://schemas.microsoft.com/office/drawing/2014/main" id="{24B8599D-923A-3128-DEC4-9748DF54BF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4028" y="5765467"/>
            <a:ext cx="1984503" cy="639077"/>
          </a:xfrm>
          <a:prstGeom prst="rect">
            <a:avLst/>
          </a:prstGeom>
        </p:spPr>
      </p:pic>
      <p:pic>
        <p:nvPicPr>
          <p:cNvPr id="6" name="Picture 5">
            <a:extLst>
              <a:ext uri="{FF2B5EF4-FFF2-40B4-BE49-F238E27FC236}">
                <a16:creationId xmlns:a16="http://schemas.microsoft.com/office/drawing/2014/main" id="{816DE9BA-7D86-CA3B-0889-9396F7D6B8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8169" y="51302"/>
            <a:ext cx="1036927" cy="1031199"/>
          </a:xfrm>
          <a:prstGeom prst="rect">
            <a:avLst/>
          </a:prstGeom>
        </p:spPr>
      </p:pic>
      <p:pic>
        <p:nvPicPr>
          <p:cNvPr id="8" name="Picture 7">
            <a:extLst>
              <a:ext uri="{FF2B5EF4-FFF2-40B4-BE49-F238E27FC236}">
                <a16:creationId xmlns:a16="http://schemas.microsoft.com/office/drawing/2014/main" id="{4423FC76-B4D1-6231-1346-21ED3BEF01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4351" y="51302"/>
            <a:ext cx="1036927" cy="1031199"/>
          </a:xfrm>
          <a:prstGeom prst="rect">
            <a:avLst/>
          </a:prstGeom>
        </p:spPr>
      </p:pic>
      <p:pic>
        <p:nvPicPr>
          <p:cNvPr id="10" name="Picture 9">
            <a:extLst>
              <a:ext uri="{FF2B5EF4-FFF2-40B4-BE49-F238E27FC236}">
                <a16:creationId xmlns:a16="http://schemas.microsoft.com/office/drawing/2014/main" id="{A5F8AE1E-BD00-9F8E-092F-8060DF6B54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5573" y="51302"/>
            <a:ext cx="1036928" cy="1031199"/>
          </a:xfrm>
          <a:prstGeom prst="rect">
            <a:avLst/>
          </a:prstGeom>
        </p:spPr>
      </p:pic>
      <p:sp>
        <p:nvSpPr>
          <p:cNvPr id="5" name="TextBox 4">
            <a:extLst>
              <a:ext uri="{FF2B5EF4-FFF2-40B4-BE49-F238E27FC236}">
                <a16:creationId xmlns:a16="http://schemas.microsoft.com/office/drawing/2014/main" id="{F8324EE4-8EC6-AD86-673C-F948475D2718}"/>
              </a:ext>
            </a:extLst>
          </p:cNvPr>
          <p:cNvSpPr txBox="1"/>
          <p:nvPr/>
        </p:nvSpPr>
        <p:spPr>
          <a:xfrm>
            <a:off x="1940510" y="5043763"/>
            <a:ext cx="526297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11">
                  <a:extLst>
                    <a:ext uri="{A12FA001-AC4F-418D-AE19-62706E023703}">
                      <ahyp:hlinkClr xmlns:ahyp="http://schemas.microsoft.com/office/drawing/2018/hyperlinkcolor" val="tx"/>
                    </a:ext>
                  </a:extLst>
                </a:hlinkClick>
              </a:rPr>
              <a:t>https://github.com/CMU-SAFARI/Hermes</a:t>
            </a:r>
            <a:endParaRPr kumimoji="0" lang="en-US" sz="20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
        <p:nvSpPr>
          <p:cNvPr id="7" name="TextBox 6">
            <a:extLst>
              <a:ext uri="{FF2B5EF4-FFF2-40B4-BE49-F238E27FC236}">
                <a16:creationId xmlns:a16="http://schemas.microsoft.com/office/drawing/2014/main" id="{389CCEC5-4317-4FBF-4EC4-668235940DB3}"/>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https://arxiv.org/pdf/2209.00188.pdf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009389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7BDA3-7ABB-BE42-31C3-63930A9932FE}"/>
              </a:ext>
            </a:extLst>
          </p:cNvPr>
          <p:cNvSpPr>
            <a:spLocks noGrp="1"/>
          </p:cNvSpPr>
          <p:nvPr>
            <p:ph type="title"/>
          </p:nvPr>
        </p:nvSpPr>
        <p:spPr/>
        <p:txBody>
          <a:bodyPr/>
          <a:lstStyle/>
          <a:p>
            <a:r>
              <a:rPr lang="en-US" sz="3600" dirty="0">
                <a:latin typeface="Corbel" panose="020B0503020204020204" pitchFamily="34" charset="0"/>
              </a:rPr>
              <a:t>Hermes Discussion</a:t>
            </a:r>
          </a:p>
        </p:txBody>
      </p:sp>
      <p:sp>
        <p:nvSpPr>
          <p:cNvPr id="3" name="Content Placeholder 2">
            <a:extLst>
              <a:ext uri="{FF2B5EF4-FFF2-40B4-BE49-F238E27FC236}">
                <a16:creationId xmlns:a16="http://schemas.microsoft.com/office/drawing/2014/main" id="{F25DF631-5A1A-F9D6-D49F-DE6AC46CB865}"/>
              </a:ext>
            </a:extLst>
          </p:cNvPr>
          <p:cNvSpPr>
            <a:spLocks noGrp="1"/>
          </p:cNvSpPr>
          <p:nvPr>
            <p:ph idx="1"/>
          </p:nvPr>
        </p:nvSpPr>
        <p:spPr>
          <a:xfrm>
            <a:off x="169011" y="936172"/>
            <a:ext cx="4614004" cy="5419543"/>
          </a:xfrm>
        </p:spPr>
        <p:txBody>
          <a:bodyPr>
            <a:normAutofit/>
          </a:bodyPr>
          <a:lstStyle/>
          <a:p>
            <a:r>
              <a:rPr lang="en-US" sz="1800" b="1" dirty="0">
                <a:solidFill>
                  <a:srgbClr val="C00000"/>
                </a:solidFill>
                <a:latin typeface="Corbel" panose="020B0503020204020204" pitchFamily="34" charset="0"/>
              </a:rPr>
              <a:t>FAQs</a:t>
            </a:r>
          </a:p>
          <a:p>
            <a:pPr lvl="1"/>
            <a:r>
              <a:rPr lang="en-US" sz="1400" dirty="0">
                <a:latin typeface="Corbel" panose="020B0503020204020204" pitchFamily="34" charset="0"/>
                <a:hlinkClick r:id="rId2" action="ppaction://hlinksldjump"/>
              </a:rPr>
              <a:t>What are the selected set of program features?</a:t>
            </a:r>
            <a:endParaRPr lang="en-US" sz="1400" dirty="0">
              <a:latin typeface="Corbel" panose="020B0503020204020204" pitchFamily="34" charset="0"/>
            </a:endParaRPr>
          </a:p>
          <a:p>
            <a:pPr lvl="1"/>
            <a:r>
              <a:rPr lang="en-US" sz="1400" dirty="0">
                <a:latin typeface="Corbel" panose="020B0503020204020204" pitchFamily="34" charset="0"/>
                <a:hlinkClick r:id="rId3" action="ppaction://hlinksldjump"/>
              </a:rPr>
              <a:t>Can you provide some intuition on why these features work?</a:t>
            </a:r>
            <a:endParaRPr lang="en-US" sz="1400" dirty="0">
              <a:latin typeface="Corbel" panose="020B0503020204020204" pitchFamily="34" charset="0"/>
            </a:endParaRPr>
          </a:p>
          <a:p>
            <a:pPr lvl="1"/>
            <a:r>
              <a:rPr lang="en-US" sz="1400" dirty="0">
                <a:latin typeface="Corbel" panose="020B0503020204020204" pitchFamily="34" charset="0"/>
                <a:hlinkClick r:id="rId4" action="ppaction://hlinksldjump"/>
              </a:rPr>
              <a:t>What happens in case of a misprediction?</a:t>
            </a:r>
            <a:endParaRPr lang="en-US" sz="1400" dirty="0">
              <a:latin typeface="Corbel" panose="020B0503020204020204" pitchFamily="34" charset="0"/>
            </a:endParaRPr>
          </a:p>
          <a:p>
            <a:pPr lvl="1"/>
            <a:r>
              <a:rPr lang="en-US" sz="1400" dirty="0">
                <a:latin typeface="Corbel" panose="020B0503020204020204" pitchFamily="34" charset="0"/>
                <a:hlinkClick r:id="rId5" action="ppaction://hlinksldjump"/>
              </a:rPr>
              <a:t>What’s the performance headroom for off-chip prediction?</a:t>
            </a:r>
            <a:endParaRPr lang="en-US" sz="1400" dirty="0">
              <a:latin typeface="Corbel" panose="020B0503020204020204" pitchFamily="34" charset="0"/>
            </a:endParaRPr>
          </a:p>
          <a:p>
            <a:pPr lvl="1"/>
            <a:r>
              <a:rPr lang="en-US" sz="1400" dirty="0">
                <a:latin typeface="Corbel" panose="020B0503020204020204" pitchFamily="34" charset="0"/>
                <a:hlinkClick r:id="rId6" action="ppaction://hlinksldjump"/>
              </a:rPr>
              <a:t>Do you see a variance of different features in final prediction accuracy?</a:t>
            </a:r>
            <a:endParaRPr lang="en-US" sz="1400" dirty="0">
              <a:latin typeface="Corbel" panose="020B0503020204020204" pitchFamily="34" charset="0"/>
            </a:endParaRPr>
          </a:p>
          <a:p>
            <a:pPr marL="457200" lvl="1" indent="0">
              <a:buNone/>
            </a:pPr>
            <a:endParaRPr lang="en-US" sz="1400" dirty="0">
              <a:latin typeface="Corbel" panose="020B0503020204020204" pitchFamily="34" charset="0"/>
            </a:endParaRPr>
          </a:p>
          <a:p>
            <a:pPr marL="457200" lvl="1" indent="0">
              <a:buNone/>
            </a:pPr>
            <a:endParaRPr lang="en-US" sz="1400" dirty="0">
              <a:latin typeface="Corbel" panose="020B0503020204020204" pitchFamily="34" charset="0"/>
            </a:endParaRPr>
          </a:p>
          <a:p>
            <a:r>
              <a:rPr lang="en-US" sz="1800" b="1" dirty="0">
                <a:solidFill>
                  <a:srgbClr val="7030A0"/>
                </a:solidFill>
                <a:latin typeface="Corbel" panose="020B0503020204020204" pitchFamily="34" charset="0"/>
              </a:rPr>
              <a:t>Simulation Methodology</a:t>
            </a:r>
          </a:p>
          <a:p>
            <a:pPr lvl="1"/>
            <a:r>
              <a:rPr lang="en-US" sz="1400" dirty="0">
                <a:latin typeface="Corbel" panose="020B0503020204020204" pitchFamily="34" charset="0"/>
                <a:hlinkClick r:id="rId7" action="ppaction://hlinksldjump"/>
              </a:rPr>
              <a:t>System parameters</a:t>
            </a:r>
            <a:endParaRPr lang="en-US" sz="1400" dirty="0">
              <a:latin typeface="Corbel" panose="020B0503020204020204" pitchFamily="34" charset="0"/>
            </a:endParaRPr>
          </a:p>
          <a:p>
            <a:pPr lvl="1"/>
            <a:r>
              <a:rPr lang="en-US" sz="1400" dirty="0">
                <a:latin typeface="Corbel" panose="020B0503020204020204" pitchFamily="34" charset="0"/>
                <a:hlinkClick r:id="rId8" action="ppaction://hlinksldjump"/>
              </a:rPr>
              <a:t>Evaluated workloads</a:t>
            </a:r>
            <a:endParaRPr lang="en-US" sz="1400" dirty="0">
              <a:latin typeface="Corbel" panose="020B0503020204020204" pitchFamily="34" charset="0"/>
            </a:endParaRPr>
          </a:p>
          <a:p>
            <a:pPr lvl="1"/>
            <a:endParaRPr lang="en-US" sz="1400" dirty="0">
              <a:latin typeface="Corbel" panose="020B0503020204020204" pitchFamily="34" charset="0"/>
            </a:endParaRPr>
          </a:p>
          <a:p>
            <a:pPr lvl="1"/>
            <a:endParaRPr lang="en-US" sz="1400" dirty="0">
              <a:latin typeface="Corbel" panose="020B0503020204020204" pitchFamily="34" charset="0"/>
            </a:endParaRPr>
          </a:p>
        </p:txBody>
      </p:sp>
      <p:sp>
        <p:nvSpPr>
          <p:cNvPr id="4" name="Content Placeholder 2">
            <a:extLst>
              <a:ext uri="{FF2B5EF4-FFF2-40B4-BE49-F238E27FC236}">
                <a16:creationId xmlns:a16="http://schemas.microsoft.com/office/drawing/2014/main" id="{449959F5-EDFF-02D3-2C45-31CF9287EF08}"/>
              </a:ext>
            </a:extLst>
          </p:cNvPr>
          <p:cNvSpPr txBox="1">
            <a:spLocks/>
          </p:cNvSpPr>
          <p:nvPr/>
        </p:nvSpPr>
        <p:spPr>
          <a:xfrm>
            <a:off x="4917763" y="936171"/>
            <a:ext cx="3920668" cy="57894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Lato" panose="020F0502020204030203" pitchFamily="34" charset="77"/>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70AD47"/>
                </a:solidFill>
                <a:effectLst/>
                <a:uLnTx/>
                <a:uFillTx/>
                <a:latin typeface="Corbel" panose="020B0503020204020204" pitchFamily="34" charset="0"/>
                <a:ea typeface="+mn-ea"/>
                <a:cs typeface="Segoe UI" panose="020B0502040204020203" pitchFamily="34" charset="0"/>
              </a:rPr>
              <a:t>More Results</a:t>
            </a: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9" action="ppaction://hlinksldjump"/>
              </a:rPr>
              <a:t>Percentage of off-chip requests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0" action="ppaction://hlinksldjump"/>
              </a:rPr>
              <a:t>Reduction in stall cycles by reducing the critical path</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1" action="ppaction://hlinksldjump"/>
              </a:rPr>
              <a:t>Fraction of off-chip load requests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2" action="ppaction://hlinksldjump"/>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2" action="ppaction://hlinksldjump"/>
              </a:rPr>
              <a:t>Accuracy and coverage of POPET</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6" action="ppaction://hlinksldjump"/>
              </a:rPr>
              <a:t>Effect of different features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3" action="ppaction://hlinksldjump"/>
              </a:rPr>
              <a:t>Are all features required?</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4" action="ppaction://hlinksldjump"/>
              </a:rPr>
              <a:t>1C performance</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5" action="ppaction://hlinksldjump"/>
              </a:rPr>
              <a:t>1C performance line graph</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6" action="ppaction://hlinksldjump"/>
              </a:rPr>
              <a:t>1C performance against prior predictors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7" action="ppaction://hlinksldjump"/>
              </a:rPr>
              <a:t>Effect on stall cycles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8" action="ppaction://hlinksldjump"/>
              </a:rPr>
              <a:t>8C performance</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rPr>
              <a:t>Sensitivity:</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19" action="ppaction://hlinksldjump"/>
              </a:rPr>
              <a:t>Hermes request issue latency</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0" action="ppaction://hlinksldjump"/>
              </a:rPr>
              <a:t>Cache hierarchy access latency</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1" action="ppaction://hlinksldjump"/>
              </a:rPr>
              <a:t>Activation threshold</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2" action="ppaction://hlinksldjump"/>
              </a:rPr>
              <a:t>ROB size</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3" action="ppaction://hlinksldjump"/>
              </a:rPr>
              <a:t>LLC size</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4" action="ppaction://hlinksldjump"/>
              </a:rPr>
              <a:t>Power overhead</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5" action="ppaction://hlinksldjump"/>
              </a:rPr>
              <a:t>Accuracy without prefetcher</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r>
              <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hlinkClick r:id="rId26" action="ppaction://hlinksldjump"/>
              </a:rPr>
              <a:t>Main memory request overhead with different prefetchers</a:t>
            </a: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endParaRPr kumimoji="0" lang="en-US" sz="1400" b="0" i="0" u="none" strike="noStrike" kern="1200" cap="none" spc="0" normalizeH="0" baseline="0" noProof="0" dirty="0">
              <a:ln>
                <a:noFill/>
              </a:ln>
              <a:solidFill>
                <a:prstClr val="black"/>
              </a:solidFill>
              <a:effectLst/>
              <a:uLnTx/>
              <a:uFillTx/>
              <a:latin typeface="Corbel" panose="020B0503020204020204" pitchFamily="34" charset="0"/>
              <a:ea typeface="+mn-ea"/>
              <a:cs typeface="Segoe UI" panose="020B0502040204020203" pitchFamily="34" charset="0"/>
            </a:endParaRPr>
          </a:p>
        </p:txBody>
      </p:sp>
    </p:spTree>
    <p:extLst>
      <p:ext uri="{BB962C8B-B14F-4D97-AF65-F5344CB8AC3E}">
        <p14:creationId xmlns:p14="http://schemas.microsoft.com/office/powerpoint/2010/main" val="1644451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54F4-22A3-2780-0395-9FECC76AAA83}"/>
              </a:ext>
            </a:extLst>
          </p:cNvPr>
          <p:cNvSpPr>
            <a:spLocks noGrp="1"/>
          </p:cNvSpPr>
          <p:nvPr>
            <p:ph type="title"/>
          </p:nvPr>
        </p:nvSpPr>
        <p:spPr/>
        <p:txBody>
          <a:bodyPr/>
          <a:lstStyle/>
          <a:p>
            <a:r>
              <a:rPr lang="en-US" dirty="0"/>
              <a:t>Hermes Paper </a:t>
            </a:r>
            <a:r>
              <a:rPr lang="en-US" sz="3200" b="1" dirty="0"/>
              <a:t>[MICRO 2022]</a:t>
            </a:r>
          </a:p>
        </p:txBody>
      </p:sp>
      <p:sp>
        <p:nvSpPr>
          <p:cNvPr id="3" name="Content Placeholder 2">
            <a:extLst>
              <a:ext uri="{FF2B5EF4-FFF2-40B4-BE49-F238E27FC236}">
                <a16:creationId xmlns:a16="http://schemas.microsoft.com/office/drawing/2014/main" id="{C96A31D7-E14C-2A49-976E-FCAC9C80BD4C}"/>
              </a:ext>
            </a:extLst>
          </p:cNvPr>
          <p:cNvSpPr>
            <a:spLocks noGrp="1"/>
          </p:cNvSpPr>
          <p:nvPr>
            <p:ph idx="1"/>
          </p:nvPr>
        </p:nvSpPr>
        <p:spPr>
          <a:xfrm>
            <a:off x="228600" y="899573"/>
            <a:ext cx="8610600" cy="5193723"/>
          </a:xfrm>
        </p:spPr>
        <p:txBody>
          <a:bodyPr/>
          <a:lstStyle/>
          <a:p>
            <a:r>
              <a:rPr lang="en-US" sz="1400" b="0" i="0" dirty="0">
                <a:solidFill>
                  <a:srgbClr val="000000"/>
                </a:solidFill>
                <a:effectLst/>
              </a:rPr>
              <a:t>Rahul </a:t>
            </a:r>
            <a:r>
              <a:rPr lang="en-US" sz="1400" b="0" i="0" dirty="0" err="1">
                <a:solidFill>
                  <a:srgbClr val="000000"/>
                </a:solidFill>
                <a:effectLst/>
              </a:rPr>
              <a:t>Bera</a:t>
            </a:r>
            <a:r>
              <a:rPr lang="en-US" sz="1400" b="0" i="0" dirty="0">
                <a:solidFill>
                  <a:srgbClr val="000000"/>
                </a:solidFill>
                <a:effectLst/>
              </a:rPr>
              <a:t>, Konstantinos </a:t>
            </a:r>
            <a:r>
              <a:rPr lang="en-US" sz="1400" b="0" i="0" dirty="0" err="1">
                <a:solidFill>
                  <a:srgbClr val="000000"/>
                </a:solidFill>
                <a:effectLst/>
              </a:rPr>
              <a:t>Kanellopoulos</a:t>
            </a:r>
            <a:r>
              <a:rPr lang="en-US" sz="1400" b="0" i="0" dirty="0">
                <a:solidFill>
                  <a:srgbClr val="000000"/>
                </a:solidFill>
                <a:effectLst/>
              </a:rPr>
              <a:t>, Shankar Balachandran, David Novo, </a:t>
            </a:r>
            <a:r>
              <a:rPr lang="en-US" sz="1400" b="0" i="0" dirty="0" err="1">
                <a:solidFill>
                  <a:srgbClr val="000000"/>
                </a:solidFill>
                <a:effectLst/>
              </a:rPr>
              <a:t>Ataberk</a:t>
            </a:r>
            <a:r>
              <a:rPr lang="en-US" sz="1400" b="0" i="0" dirty="0">
                <a:solidFill>
                  <a:srgbClr val="000000"/>
                </a:solidFill>
                <a:effectLst/>
              </a:rPr>
              <a:t> </a:t>
            </a:r>
            <a:r>
              <a:rPr lang="en-US" sz="1400" b="0" i="0" dirty="0" err="1">
                <a:solidFill>
                  <a:srgbClr val="000000"/>
                </a:solidFill>
                <a:effectLst/>
              </a:rPr>
              <a:t>Olgun</a:t>
            </a:r>
            <a:r>
              <a:rPr lang="en-US" sz="1400" b="0" i="0" dirty="0">
                <a:solidFill>
                  <a:srgbClr val="000000"/>
                </a:solidFill>
                <a:effectLst/>
              </a:rPr>
              <a:t>, Mohammad </a:t>
            </a:r>
            <a:r>
              <a:rPr lang="en-US" sz="1400" b="0" i="0" dirty="0" err="1">
                <a:solidFill>
                  <a:srgbClr val="000000"/>
                </a:solidFill>
                <a:effectLst/>
              </a:rPr>
              <a:t>Sadrosadati</a:t>
            </a:r>
            <a:r>
              <a:rPr lang="en-US" sz="1400" b="0" i="0" dirty="0">
                <a:solidFill>
                  <a:srgbClr val="000000"/>
                </a:solidFill>
                <a:effectLst/>
              </a:rPr>
              <a:t>, and Onur Mutlu,</a:t>
            </a:r>
            <a:br>
              <a:rPr lang="en-US" sz="1400" b="0" i="0" dirty="0">
                <a:solidFill>
                  <a:srgbClr val="000000"/>
                </a:solidFill>
                <a:effectLst/>
              </a:rPr>
            </a:br>
            <a:r>
              <a:rPr lang="en-US" sz="1400" b="1" i="0" dirty="0">
                <a:solidFill>
                  <a:srgbClr val="0000FF"/>
                </a:solidFill>
                <a:effectLst/>
                <a:hlinkClick r:id="rId2">
                  <a:extLst>
                    <a:ext uri="{A12FA001-AC4F-418D-AE19-62706E023703}">
                      <ahyp:hlinkClr xmlns:ahyp="http://schemas.microsoft.com/office/drawing/2018/hyperlinkcolor" val="tx"/>
                    </a:ext>
                  </a:extLst>
                </a:hlinkClick>
              </a:rPr>
              <a:t>"Hermes: Accelerating Long-Latency Load Requests via Perceptron-Based Off-Chip Load Prediction"</a:t>
            </a:r>
            <a:br>
              <a:rPr lang="en-US" sz="1400" b="0" i="0" dirty="0">
                <a:solidFill>
                  <a:srgbClr val="000000"/>
                </a:solidFill>
                <a:effectLst/>
              </a:rPr>
            </a:br>
            <a:r>
              <a:rPr lang="en-US" sz="1400" b="0" i="1" dirty="0">
                <a:solidFill>
                  <a:srgbClr val="000000"/>
                </a:solidFill>
                <a:effectLst/>
              </a:rPr>
              <a:t>Proceedings of the </a:t>
            </a:r>
            <a:r>
              <a:rPr lang="en-US" sz="1400" b="0" i="1" dirty="0">
                <a:solidFill>
                  <a:srgbClr val="000000"/>
                </a:solidFill>
                <a:effectLst/>
                <a:hlinkClick r:id="rId3"/>
              </a:rPr>
              <a:t>55th International Symposium on Microarchitecture</a:t>
            </a:r>
            <a:r>
              <a:rPr lang="en-US" sz="1400" b="0" i="1" dirty="0">
                <a:solidFill>
                  <a:srgbClr val="000000"/>
                </a:solidFill>
                <a:effectLst/>
              </a:rPr>
              <a:t> (</a:t>
            </a:r>
            <a:r>
              <a:rPr lang="en-US" sz="1400" b="1" i="1" dirty="0">
                <a:solidFill>
                  <a:srgbClr val="000000"/>
                </a:solidFill>
                <a:effectLst/>
              </a:rPr>
              <a:t>MICRO</a:t>
            </a:r>
            <a:r>
              <a:rPr lang="en-US" sz="1400" b="0" i="1" dirty="0">
                <a:solidFill>
                  <a:srgbClr val="000000"/>
                </a:solidFill>
                <a:effectLst/>
              </a:rPr>
              <a:t>)</a:t>
            </a:r>
            <a:r>
              <a:rPr lang="en-US" sz="1400" b="0" i="0" dirty="0">
                <a:solidFill>
                  <a:srgbClr val="000000"/>
                </a:solidFill>
                <a:effectLst/>
              </a:rPr>
              <a:t>, Chicago, IL, USA, October 2022.</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4"/>
              </a:rPr>
              <a:t>Slides (pptx)</a:t>
            </a:r>
            <a:r>
              <a:rPr lang="en-US" sz="1400" b="0" i="0" dirty="0">
                <a:solidFill>
                  <a:srgbClr val="000000"/>
                </a:solidFill>
                <a:effectLst/>
              </a:rPr>
              <a:t> </a:t>
            </a:r>
            <a:r>
              <a:rPr lang="en-US" sz="1400" b="0" i="0" dirty="0">
                <a:solidFill>
                  <a:srgbClr val="000000"/>
                </a:solidFill>
                <a:effectLst/>
                <a:hlinkClick r:id="rId5"/>
              </a:rPr>
              <a:t>(pdf)</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6"/>
              </a:rPr>
              <a:t>Longer Lecture Slides (pptx)</a:t>
            </a:r>
            <a:r>
              <a:rPr lang="en-US" sz="1400" b="0" i="0" dirty="0">
                <a:solidFill>
                  <a:srgbClr val="000000"/>
                </a:solidFill>
                <a:effectLst/>
              </a:rPr>
              <a:t> </a:t>
            </a:r>
            <a:r>
              <a:rPr lang="en-US" sz="1400" b="0" i="0" dirty="0">
                <a:solidFill>
                  <a:srgbClr val="000000"/>
                </a:solidFill>
                <a:effectLst/>
                <a:hlinkClick r:id="rId7"/>
              </a:rPr>
              <a:t>(pdf)</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8"/>
              </a:rPr>
              <a:t>Talk Video</a:t>
            </a:r>
            <a:r>
              <a:rPr lang="en-US" sz="1400" b="0" i="0" dirty="0">
                <a:solidFill>
                  <a:srgbClr val="000000"/>
                </a:solidFill>
                <a:effectLst/>
              </a:rPr>
              <a:t> (12 minutes)]</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9"/>
              </a:rPr>
              <a:t>Lecture Video</a:t>
            </a:r>
            <a:r>
              <a:rPr lang="en-US" sz="1400" b="0" i="0" dirty="0">
                <a:solidFill>
                  <a:srgbClr val="000000"/>
                </a:solidFill>
                <a:effectLst/>
              </a:rPr>
              <a:t> (25 minutes)]</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10"/>
              </a:rPr>
              <a:t>arXiv version</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11"/>
              </a:rPr>
              <a:t>Source Code (Officially Artifact Evaluated with All Badges)</a:t>
            </a:r>
            <a:r>
              <a:rPr lang="en-US" sz="1400" b="0" i="0" dirty="0">
                <a:solidFill>
                  <a:srgbClr val="000000"/>
                </a:solidFill>
                <a:effectLst/>
              </a:rPr>
              <a:t>]</a:t>
            </a:r>
            <a:br>
              <a:rPr lang="en-US" sz="1400" b="0" i="0" dirty="0">
                <a:solidFill>
                  <a:srgbClr val="000000"/>
                </a:solidFill>
                <a:effectLst/>
              </a:rPr>
            </a:br>
            <a:r>
              <a:rPr lang="en-US" sz="1400" b="1" i="1" dirty="0">
                <a:solidFill>
                  <a:srgbClr val="FF0000"/>
                </a:solidFill>
                <a:effectLst/>
              </a:rPr>
              <a:t>Officially artifact evaluated as available, reusable and reproducible.</a:t>
            </a:r>
            <a:br>
              <a:rPr lang="en-US" sz="1400" b="0" i="0" dirty="0">
                <a:solidFill>
                  <a:srgbClr val="FF0000"/>
                </a:solidFill>
                <a:effectLst/>
              </a:rPr>
            </a:br>
            <a:r>
              <a:rPr lang="en-US" sz="1400" b="1" i="1" dirty="0">
                <a:solidFill>
                  <a:srgbClr val="FF0000"/>
                </a:solidFill>
                <a:effectLst/>
              </a:rPr>
              <a:t>Best paper award at MICRO 2022.</a:t>
            </a:r>
            <a:endParaRPr lang="en-US" sz="1400" b="0" i="0" dirty="0">
              <a:solidFill>
                <a:srgbClr val="FF0000"/>
              </a:solidFill>
              <a:effectLst/>
            </a:endParaRPr>
          </a:p>
          <a:p>
            <a:pPr marL="0" indent="0">
              <a:buNone/>
            </a:pPr>
            <a:br>
              <a:rPr lang="en-US" sz="1400" dirty="0"/>
            </a:br>
            <a:endParaRPr lang="en-US" sz="1400" b="1" dirty="0">
              <a:solidFill>
                <a:srgbClr val="FF0000"/>
              </a:solidFill>
            </a:endParaRPr>
          </a:p>
        </p:txBody>
      </p:sp>
      <p:sp>
        <p:nvSpPr>
          <p:cNvPr id="4" name="Slide Number Placeholder 3">
            <a:extLst>
              <a:ext uri="{FF2B5EF4-FFF2-40B4-BE49-F238E27FC236}">
                <a16:creationId xmlns:a16="http://schemas.microsoft.com/office/drawing/2014/main" id="{A9E616E4-45E4-AF92-9631-A68A275CFFF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CB0D5613-3CA0-FC5A-F158-60D3E41987F1}"/>
              </a:ext>
            </a:extLst>
          </p:cNvPr>
          <p:cNvPicPr>
            <a:picLocks noChangeAspect="1"/>
          </p:cNvPicPr>
          <p:nvPr/>
        </p:nvPicPr>
        <p:blipFill>
          <a:blip r:embed="rId12"/>
          <a:stretch>
            <a:fillRect/>
          </a:stretch>
        </p:blipFill>
        <p:spPr>
          <a:xfrm>
            <a:off x="409106" y="3929513"/>
            <a:ext cx="8159824" cy="2588415"/>
          </a:xfrm>
          <a:prstGeom prst="rect">
            <a:avLst/>
          </a:prstGeom>
        </p:spPr>
      </p:pic>
      <p:sp>
        <p:nvSpPr>
          <p:cNvPr id="6" name="TextBox 5">
            <a:extLst>
              <a:ext uri="{FF2B5EF4-FFF2-40B4-BE49-F238E27FC236}">
                <a16:creationId xmlns:a16="http://schemas.microsoft.com/office/drawing/2014/main" id="{B5EACA9C-69E8-DB22-BDD8-D639266CB9DA}"/>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https://arxiv.org/pdf/2209.00188.pdf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22152715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484784"/>
            <a:ext cx="7924800" cy="1752600"/>
          </a:xfrm>
        </p:spPr>
        <p:txBody>
          <a:bodyPr/>
          <a:lstStyle/>
          <a:p>
            <a:pPr algn="ctr"/>
            <a:r>
              <a:rPr lang="en-US" sz="4200" b="1" dirty="0"/>
              <a:t>Sibyl: </a:t>
            </a:r>
            <a:r>
              <a:rPr lang="en-US" sz="4200" dirty="0"/>
              <a:t>Reinforcement Learning based</a:t>
            </a:r>
            <a:br>
              <a:rPr lang="en-US" sz="4200" dirty="0"/>
            </a:br>
            <a:r>
              <a:rPr lang="en-US" sz="4200" dirty="0"/>
              <a:t>Data Placement in Hybrid SSDs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5533294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91B9-7275-6DEA-14CF-9B0D318FD1F6}"/>
              </a:ext>
            </a:extLst>
          </p:cNvPr>
          <p:cNvSpPr>
            <a:spLocks noGrp="1"/>
          </p:cNvSpPr>
          <p:nvPr>
            <p:ph type="title"/>
          </p:nvPr>
        </p:nvSpPr>
        <p:spPr/>
        <p:txBody>
          <a:bodyPr/>
          <a:lstStyle/>
          <a:p>
            <a:r>
              <a:rPr lang="en-US" dirty="0"/>
              <a:t>Self-Optimizing Hybrid SSD Controllers</a:t>
            </a:r>
          </a:p>
        </p:txBody>
      </p:sp>
      <p:sp>
        <p:nvSpPr>
          <p:cNvPr id="3" name="Content Placeholder 2">
            <a:extLst>
              <a:ext uri="{FF2B5EF4-FFF2-40B4-BE49-F238E27FC236}">
                <a16:creationId xmlns:a16="http://schemas.microsoft.com/office/drawing/2014/main" id="{FF052A9A-6C73-D49A-88C9-EF3B15FF9B8C}"/>
              </a:ext>
            </a:extLst>
          </p:cNvPr>
          <p:cNvSpPr>
            <a:spLocks noGrp="1"/>
          </p:cNvSpPr>
          <p:nvPr>
            <p:ph idx="1"/>
          </p:nvPr>
        </p:nvSpPr>
        <p:spPr>
          <a:xfrm>
            <a:off x="251520" y="997529"/>
            <a:ext cx="8610600" cy="5193723"/>
          </a:xfrm>
        </p:spPr>
        <p:txBody>
          <a:bodyPr/>
          <a:lstStyle/>
          <a:p>
            <a:pPr marL="0" indent="0" algn="l">
              <a:buNone/>
            </a:pP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Gagandeep Singh, Rakesh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Nadig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Jisung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Park, Rahul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Bera</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Nastaran Hajinazar, David Novo, Juan Gomez-Luna, Sander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Stuijk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Henk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Corporaal</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Onur Mutlu,</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"Sibyl: Adaptive and Extensible Data Placement in Hybrid Storage Systems Using Online Reinforcement Learning"</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49th International Symposium on Computer Architecture</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ISCA</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New York, June 2022.</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arXiv version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Sibyl Source Code</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Talk Video</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(16 minutes)]</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4B7406B7-3676-B7E3-54D7-1B0297DACAA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2D112AAC-6F49-F149-A24A-59A0298C44AE}"/>
              </a:ext>
            </a:extLst>
          </p:cNvPr>
          <p:cNvPicPr>
            <a:picLocks noChangeAspect="1"/>
          </p:cNvPicPr>
          <p:nvPr/>
        </p:nvPicPr>
        <p:blipFill>
          <a:blip r:embed="rId9"/>
          <a:stretch>
            <a:fillRect/>
          </a:stretch>
        </p:blipFill>
        <p:spPr>
          <a:xfrm>
            <a:off x="230717" y="4437112"/>
            <a:ext cx="8661763" cy="1808935"/>
          </a:xfrm>
          <a:prstGeom prst="rect">
            <a:avLst/>
          </a:prstGeom>
        </p:spPr>
      </p:pic>
      <p:sp>
        <p:nvSpPr>
          <p:cNvPr id="6" name="TextBox 5">
            <a:extLst>
              <a:ext uri="{FF2B5EF4-FFF2-40B4-BE49-F238E27FC236}">
                <a16:creationId xmlns:a16="http://schemas.microsoft.com/office/drawing/2014/main" id="{BB53EE93-F20E-429E-2EC4-DA6DB0ED1BF4}"/>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https://arxiv.org/pdf/2205.07394.pdf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4032761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dirty="0">
                <a:latin typeface="Garamond" charset="0"/>
              </a:rPr>
              <a:t>Self-Optimizing Memory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Martínez, and Rich Caruana, </a:t>
            </a:r>
            <a:br>
              <a:rPr lang="en-US" sz="1800" dirty="0">
                <a:latin typeface="Tahoma" charset="0"/>
              </a:rPr>
            </a:br>
            <a:r>
              <a:rPr lang="en-US" sz="1800" b="1" dirty="0">
                <a:solidFill>
                  <a:srgbClr val="0000FF"/>
                </a:solidFill>
                <a:latin typeface="Tahoma" charset="0"/>
                <a:hlinkClick r:id="rId2">
                  <a:extLst>
                    <a:ext uri="{A12FA001-AC4F-418D-AE19-62706E023703}">
                      <ahyp:hlinkClr xmlns:ahyp="http://schemas.microsoft.com/office/drawing/2018/hyperlinkcolor" val="tx"/>
                    </a:ext>
                  </a:extLst>
                </a:hlinkClick>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                                </a:t>
            </a:r>
            <a:r>
              <a:rPr lang="en-US" sz="1800" b="1" i="1" dirty="0">
                <a:solidFill>
                  <a:srgbClr val="FF0000"/>
                </a:solidFill>
                <a:effectLst/>
              </a:rPr>
              <a:t>Selected to the ISCA-50 25-Year Retrospective Issue covering 1996-2020 in 2023 (</a:t>
            </a:r>
            <a:r>
              <a:rPr lang="en-US" sz="1800" b="1" i="1" dirty="0">
                <a:solidFill>
                  <a:srgbClr val="FF0000"/>
                </a:solidFill>
                <a:effectLst/>
                <a:hlinkClick r:id="rId4">
                  <a:extLst>
                    <a:ext uri="{A12FA001-AC4F-418D-AE19-62706E023703}">
                      <ahyp:hlinkClr xmlns:ahyp="http://schemas.microsoft.com/office/drawing/2018/hyperlinkcolor" val="tx"/>
                    </a:ext>
                  </a:extLst>
                </a:hlinkClick>
              </a:rPr>
              <a:t>Retrospective (pdf)</a:t>
            </a:r>
            <a:r>
              <a:rPr lang="en-US" sz="1800" b="1" i="1" dirty="0">
                <a:solidFill>
                  <a:srgbClr val="FF0000"/>
                </a:solidFill>
                <a:effectLst/>
              </a:rPr>
              <a:t> </a:t>
            </a:r>
            <a:r>
              <a:rPr lang="en-US" sz="1800" b="1" i="1" dirty="0">
                <a:solidFill>
                  <a:srgbClr val="FF0000"/>
                </a:solidFill>
                <a:effectLst/>
                <a:hlinkClick r:id="rId5">
                  <a:extLst>
                    <a:ext uri="{A12FA001-AC4F-418D-AE19-62706E023703}">
                      <ahyp:hlinkClr xmlns:ahyp="http://schemas.microsoft.com/office/drawing/2018/hyperlinkcolor" val="tx"/>
                    </a:ext>
                  </a:extLst>
                </a:hlinkClick>
              </a:rPr>
              <a:t>Full Issue</a:t>
            </a:r>
            <a:r>
              <a:rPr lang="en-US" sz="1800" b="1" i="1" dirty="0">
                <a:solidFill>
                  <a:srgbClr val="FF0000"/>
                </a:solidFill>
                <a:effectLst/>
              </a:rPr>
              <a:t>).</a:t>
            </a:r>
            <a:endParaRPr lang="en-US" sz="1800" b="0" i="0" dirty="0">
              <a:solidFill>
                <a:srgbClr val="FF0000"/>
              </a:solidFill>
              <a:effectLst/>
            </a:endParaRPr>
          </a:p>
          <a:p>
            <a:pPr marL="0" indent="0">
              <a:buNone/>
            </a:pPr>
            <a:br>
              <a:rPr lang="en-US" sz="1400" dirty="0"/>
            </a:br>
            <a:endParaRPr lang="en-US" sz="1800" dirty="0">
              <a:latin typeface="Tahoma" charset="0"/>
            </a:endParaRP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6"/>
          <a:stretch>
            <a:fillRect/>
          </a:stretch>
        </p:blipFill>
        <p:spPr>
          <a:xfrm>
            <a:off x="0" y="3942163"/>
            <a:ext cx="9144000" cy="1791093"/>
          </a:xfrm>
          <a:prstGeom prst="rect">
            <a:avLst/>
          </a:prstGeom>
        </p:spPr>
      </p:pic>
    </p:spTree>
    <p:extLst>
      <p:ext uri="{BB962C8B-B14F-4D97-AF65-F5344CB8AC3E}">
        <p14:creationId xmlns:p14="http://schemas.microsoft.com/office/powerpoint/2010/main" val="172510045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329F96-A644-1147-8C8D-3FEBAACCA52B}"/>
              </a:ext>
            </a:extLst>
          </p:cNvPr>
          <p:cNvSpPr/>
          <p:nvPr/>
        </p:nvSpPr>
        <p:spPr>
          <a:xfrm>
            <a:off x="0" y="1"/>
            <a:ext cx="9144000" cy="3429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Sibyl</a:t>
            </a:r>
            <a:r>
              <a:rPr kumimoji="0" lang="en-GB" sz="60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br>
              <a:rPr kumimoji="0" lang="en-GB" sz="44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br>
            <a:r>
              <a:rPr kumimoji="0" lang="en-GB" sz="44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Adaptive and Extensible Data Placement in Hybrid Storage Systems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Using Online Reinforcement Learning</a:t>
            </a:r>
            <a:endParaRPr kumimoji="0" lang="en-US" sz="6600" b="1" i="0" u="none" strike="noStrike" kern="1200" cap="none" spc="-150" normalizeH="0" baseline="0" noProof="0" dirty="0">
              <a:ln>
                <a:noFill/>
              </a:ln>
              <a:solidFill>
                <a:srgbClr val="002060"/>
              </a:solidFill>
              <a:effectLst/>
              <a:uLnTx/>
              <a:uFillTx/>
              <a:latin typeface="Calibri" panose="020F0502020204030204" pitchFamily="34" charset="0"/>
              <a:ea typeface="Segoe UI Historic" panose="020B0502040204020203" pitchFamily="34" charset="0"/>
              <a:cs typeface="Calibri" panose="020F0502020204030204" pitchFamily="34" charset="0"/>
            </a:endParaRPr>
          </a:p>
        </p:txBody>
      </p:sp>
      <p:sp>
        <p:nvSpPr>
          <p:cNvPr id="22" name="TextBox 21">
            <a:extLst>
              <a:ext uri="{FF2B5EF4-FFF2-40B4-BE49-F238E27FC236}">
                <a16:creationId xmlns:a16="http://schemas.microsoft.com/office/drawing/2014/main" id="{9918E52C-4B7C-9144-BB78-21CE44F089CF}"/>
              </a:ext>
            </a:extLst>
          </p:cNvPr>
          <p:cNvSpPr txBox="1"/>
          <p:nvPr/>
        </p:nvSpPr>
        <p:spPr>
          <a:xfrm>
            <a:off x="328274" y="3777455"/>
            <a:ext cx="8487452"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Gagandeep Singh, Rakesh Nadig, Jisung Park,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Rahul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Bera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Nastaran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Hajinazar</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David Novo,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Juan G</a:t>
            </a:r>
            <a:r>
              <a:rPr kumimoji="0" lang="en-GB"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ómez</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Luna, Sander </a:t>
            </a:r>
            <a:r>
              <a:rPr kumimoji="0" lang="en-GB"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Stuijk</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Henk </a:t>
            </a:r>
            <a:r>
              <a:rPr kumimoji="0" lang="en-GB"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Corporaal</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Onur</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Mutlu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7265" y="5956287"/>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3355808" y="6026932"/>
            <a:ext cx="2190541" cy="415402"/>
          </a:xfrm>
          <a:prstGeom prst="rect">
            <a:avLst/>
          </a:prstGeom>
        </p:spPr>
      </p:pic>
      <p:grpSp>
        <p:nvGrpSpPr>
          <p:cNvPr id="13" name="Group 44">
            <a:extLst>
              <a:ext uri="{FF2B5EF4-FFF2-40B4-BE49-F238E27FC236}">
                <a16:creationId xmlns:a16="http://schemas.microsoft.com/office/drawing/2014/main" id="{5871F636-E439-3600-1527-C77454665BA5}"/>
              </a:ext>
            </a:extLst>
          </p:cNvPr>
          <p:cNvGrpSpPr>
            <a:grpSpLocks/>
          </p:cNvGrpSpPr>
          <p:nvPr/>
        </p:nvGrpSpPr>
        <p:grpSpPr bwMode="auto">
          <a:xfrm>
            <a:off x="6065199" y="5786811"/>
            <a:ext cx="3078801" cy="826618"/>
            <a:chOff x="11717338" y="360363"/>
            <a:chExt cx="8572500" cy="2338387"/>
          </a:xfrm>
        </p:grpSpPr>
        <p:sp>
          <p:nvSpPr>
            <p:cNvPr id="14" name="AutoShape 5">
              <a:extLst>
                <a:ext uri="{FF2B5EF4-FFF2-40B4-BE49-F238E27FC236}">
                  <a16:creationId xmlns:a16="http://schemas.microsoft.com/office/drawing/2014/main" id="{1A6BF8A0-9041-CDE3-B16A-282736D6AC35}"/>
                </a:ext>
              </a:extLst>
            </p:cNvPr>
            <p:cNvSpPr>
              <a:spLocks noChangeAspect="1" noChangeArrowheads="1" noTextEdit="1"/>
            </p:cNvSpPr>
            <p:nvPr userDrawn="1"/>
          </p:nvSpPr>
          <p:spPr bwMode="auto">
            <a:xfrm>
              <a:off x="11717338" y="360363"/>
              <a:ext cx="8572500" cy="2338387"/>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5A1B428-63FC-6B0B-47C6-B584619775C2}"/>
                </a:ext>
              </a:extLst>
            </p:cNvPr>
            <p:cNvSpPr>
              <a:spLocks noChangeArrowheads="1"/>
            </p:cNvSpPr>
            <p:nvPr userDrawn="1"/>
          </p:nvSpPr>
          <p:spPr bwMode="auto">
            <a:xfrm>
              <a:off x="11717338" y="360363"/>
              <a:ext cx="8572500" cy="2338387"/>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8155AA0A-A688-9B57-47DF-B617D281B083}"/>
                </a:ext>
              </a:extLst>
            </p:cNvPr>
            <p:cNvSpPr>
              <a:spLocks/>
            </p:cNvSpPr>
            <p:nvPr userDrawn="1"/>
          </p:nvSpPr>
          <p:spPr bwMode="auto">
            <a:xfrm>
              <a:off x="16394113" y="847725"/>
              <a:ext cx="203200" cy="292100"/>
            </a:xfrm>
            <a:custGeom>
              <a:avLst/>
              <a:gdLst/>
              <a:ahLst/>
              <a:cxnLst>
                <a:cxn ang="0">
                  <a:pos x="0" y="184"/>
                </a:cxn>
                <a:cxn ang="0">
                  <a:pos x="0" y="0"/>
                </a:cxn>
                <a:cxn ang="0">
                  <a:pos x="124" y="0"/>
                </a:cxn>
                <a:cxn ang="0">
                  <a:pos x="124"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C71ECCD-BC4E-1DCC-3C63-FC50294323FA}"/>
                </a:ext>
              </a:extLst>
            </p:cNvPr>
            <p:cNvSpPr>
              <a:spLocks noChangeArrowheads="1"/>
            </p:cNvSpPr>
            <p:nvPr userDrawn="1"/>
          </p:nvSpPr>
          <p:spPr bwMode="auto">
            <a:xfrm>
              <a:off x="16654463" y="847725"/>
              <a:ext cx="71437" cy="292100"/>
            </a:xfrm>
            <a:prstGeom prst="rect">
              <a:avLst/>
            </a:prstGeom>
            <a:solidFill>
              <a:srgbClr val="9E0000"/>
            </a:solid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7">
              <a:extLst>
                <a:ext uri="{FF2B5EF4-FFF2-40B4-BE49-F238E27FC236}">
                  <a16:creationId xmlns:a16="http://schemas.microsoft.com/office/drawing/2014/main" id="{61C7563B-2AF4-2E64-40BC-06BB5BC4C5DB}"/>
                </a:ext>
              </a:extLst>
            </p:cNvPr>
            <p:cNvSpPr>
              <a:spLocks/>
            </p:cNvSpPr>
            <p:nvPr userDrawn="1"/>
          </p:nvSpPr>
          <p:spPr bwMode="auto">
            <a:xfrm>
              <a:off x="16794163" y="847725"/>
              <a:ext cx="265112" cy="292100"/>
            </a:xfrm>
            <a:custGeom>
              <a:avLst/>
              <a:gdLst/>
              <a:ahLst/>
              <a:cxnLst>
                <a:cxn ang="0">
                  <a:pos x="116" y="184"/>
                </a:cxn>
                <a:cxn ang="0">
                  <a:pos x="42" y="64"/>
                </a:cxn>
                <a:cxn ang="0">
                  <a:pos x="42" y="64"/>
                </a:cxn>
                <a:cxn ang="0">
                  <a:pos x="43" y="184"/>
                </a:cxn>
                <a:cxn ang="0">
                  <a:pos x="0" y="184"/>
                </a:cxn>
                <a:cxn ang="0">
                  <a:pos x="0" y="0"/>
                </a:cxn>
                <a:cxn ang="0">
                  <a:pos x="50" y="0"/>
                </a:cxn>
                <a:cxn ang="0">
                  <a:pos x="124" y="120"/>
                </a:cxn>
                <a:cxn ang="0">
                  <a:pos x="125" y="120"/>
                </a:cxn>
                <a:cxn ang="0">
                  <a:pos x="124" y="0"/>
                </a:cxn>
                <a:cxn ang="0">
                  <a:pos x="167" y="0"/>
                </a:cxn>
                <a:cxn ang="0">
                  <a:pos x="167" y="184"/>
                </a:cxn>
                <a:cxn ang="0">
                  <a:pos x="116" y="184"/>
                </a:cxn>
              </a:cxnLst>
              <a:rect l="0" t="0" r="r" b="b"/>
              <a:pathLst>
                <a:path w="167" h="184">
                  <a:moveTo>
                    <a:pt x="116" y="184"/>
                  </a:moveTo>
                  <a:lnTo>
                    <a:pt x="42" y="64"/>
                  </a:lnTo>
                  <a:lnTo>
                    <a:pt x="42" y="64"/>
                  </a:lnTo>
                  <a:lnTo>
                    <a:pt x="43" y="184"/>
                  </a:lnTo>
                  <a:lnTo>
                    <a:pt x="0" y="184"/>
                  </a:lnTo>
                  <a:lnTo>
                    <a:pt x="0" y="0"/>
                  </a:lnTo>
                  <a:lnTo>
                    <a:pt x="50" y="0"/>
                  </a:lnTo>
                  <a:lnTo>
                    <a:pt x="124" y="120"/>
                  </a:lnTo>
                  <a:lnTo>
                    <a:pt x="125" y="120"/>
                  </a:lnTo>
                  <a:lnTo>
                    <a:pt x="124" y="0"/>
                  </a:lnTo>
                  <a:lnTo>
                    <a:pt x="167" y="0"/>
                  </a:lnTo>
                  <a:lnTo>
                    <a:pt x="167" y="184"/>
                  </a:lnTo>
                  <a:lnTo>
                    <a:pt x="116"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7CF24EA0-5764-2810-9A32-988926B52CD3}"/>
                </a:ext>
              </a:extLst>
            </p:cNvPr>
            <p:cNvSpPr>
              <a:spLocks noEditPoints="1"/>
            </p:cNvSpPr>
            <p:nvPr userDrawn="1"/>
          </p:nvSpPr>
          <p:spPr bwMode="auto">
            <a:xfrm>
              <a:off x="17127538" y="847725"/>
              <a:ext cx="271462" cy="292100"/>
            </a:xfrm>
            <a:custGeom>
              <a:avLst/>
              <a:gdLst/>
              <a:ahLst/>
              <a:cxnLst>
                <a:cxn ang="0">
                  <a:pos x="952" y="506"/>
                </a:cxn>
                <a:cxn ang="0">
                  <a:pos x="902" y="737"/>
                </a:cxn>
                <a:cxn ang="0">
                  <a:pos x="771" y="897"/>
                </a:cxn>
                <a:cxn ang="0">
                  <a:pos x="587" y="989"/>
                </a:cxn>
                <a:cxn ang="0">
                  <a:pos x="380" y="1019"/>
                </a:cxn>
                <a:cxn ang="0">
                  <a:pos x="0" y="1019"/>
                </a:cxn>
                <a:cxn ang="0">
                  <a:pos x="0" y="0"/>
                </a:cxn>
                <a:cxn ang="0">
                  <a:pos x="368" y="0"/>
                </a:cxn>
                <a:cxn ang="0">
                  <a:pos x="582" y="25"/>
                </a:cxn>
                <a:cxn ang="0">
                  <a:pos x="769" y="109"/>
                </a:cxn>
                <a:cxn ang="0">
                  <a:pos x="901" y="265"/>
                </a:cxn>
                <a:cxn ang="0">
                  <a:pos x="952" y="506"/>
                </a:cxn>
                <a:cxn ang="0">
                  <a:pos x="695" y="506"/>
                </a:cxn>
                <a:cxn ang="0">
                  <a:pos x="667" y="363"/>
                </a:cxn>
                <a:cxn ang="0">
                  <a:pos x="592" y="273"/>
                </a:cxn>
                <a:cxn ang="0">
                  <a:pos x="486" y="225"/>
                </a:cxn>
                <a:cxn ang="0">
                  <a:pos x="363" y="210"/>
                </a:cxn>
                <a:cxn ang="0">
                  <a:pos x="240" y="210"/>
                </a:cxn>
                <a:cxn ang="0">
                  <a:pos x="240" y="806"/>
                </a:cxn>
                <a:cxn ang="0">
                  <a:pos x="357" y="806"/>
                </a:cxn>
                <a:cxn ang="0">
                  <a:pos x="484" y="791"/>
                </a:cxn>
                <a:cxn ang="0">
                  <a:pos x="592" y="741"/>
                </a:cxn>
                <a:cxn ang="0">
                  <a:pos x="667" y="649"/>
                </a:cxn>
                <a:cxn ang="0">
                  <a:pos x="695" y="506"/>
                </a:cxn>
              </a:cxnLst>
              <a:rect l="0" t="0" r="r" b="b"/>
              <a:pathLst>
                <a:path w="952" h="1019">
                  <a:moveTo>
                    <a:pt x="952" y="506"/>
                  </a:moveTo>
                  <a:cubicBezTo>
                    <a:pt x="952" y="596"/>
                    <a:pt x="935" y="673"/>
                    <a:pt x="902" y="737"/>
                  </a:cubicBezTo>
                  <a:cubicBezTo>
                    <a:pt x="869" y="802"/>
                    <a:pt x="825" y="855"/>
                    <a:pt x="771" y="897"/>
                  </a:cubicBezTo>
                  <a:cubicBezTo>
                    <a:pt x="717" y="939"/>
                    <a:pt x="655" y="969"/>
                    <a:pt x="587" y="989"/>
                  </a:cubicBezTo>
                  <a:cubicBezTo>
                    <a:pt x="519" y="1009"/>
                    <a:pt x="450" y="1019"/>
                    <a:pt x="380" y="1019"/>
                  </a:cubicBezTo>
                  <a:cubicBezTo>
                    <a:pt x="0" y="1019"/>
                    <a:pt x="0" y="1019"/>
                    <a:pt x="0" y="1019"/>
                  </a:cubicBezTo>
                  <a:cubicBezTo>
                    <a:pt x="0" y="0"/>
                    <a:pt x="0" y="0"/>
                    <a:pt x="0" y="0"/>
                  </a:cubicBezTo>
                  <a:cubicBezTo>
                    <a:pt x="368" y="0"/>
                    <a:pt x="368" y="0"/>
                    <a:pt x="368" y="0"/>
                  </a:cubicBezTo>
                  <a:cubicBezTo>
                    <a:pt x="440" y="0"/>
                    <a:pt x="511" y="9"/>
                    <a:pt x="582" y="25"/>
                  </a:cubicBezTo>
                  <a:cubicBezTo>
                    <a:pt x="652" y="42"/>
                    <a:pt x="714" y="70"/>
                    <a:pt x="769" y="109"/>
                  </a:cubicBezTo>
                  <a:cubicBezTo>
                    <a:pt x="823" y="148"/>
                    <a:pt x="868" y="200"/>
                    <a:pt x="901" y="265"/>
                  </a:cubicBezTo>
                  <a:cubicBezTo>
                    <a:pt x="935" y="330"/>
                    <a:pt x="952" y="411"/>
                    <a:pt x="952" y="506"/>
                  </a:cubicBezTo>
                  <a:moveTo>
                    <a:pt x="695" y="506"/>
                  </a:moveTo>
                  <a:cubicBezTo>
                    <a:pt x="695" y="449"/>
                    <a:pt x="686" y="401"/>
                    <a:pt x="667" y="363"/>
                  </a:cubicBezTo>
                  <a:cubicBezTo>
                    <a:pt x="649" y="326"/>
                    <a:pt x="624" y="295"/>
                    <a:pt x="592" y="273"/>
                  </a:cubicBezTo>
                  <a:cubicBezTo>
                    <a:pt x="561" y="250"/>
                    <a:pt x="526" y="234"/>
                    <a:pt x="486" y="225"/>
                  </a:cubicBezTo>
                  <a:cubicBezTo>
                    <a:pt x="446" y="215"/>
                    <a:pt x="405" y="210"/>
                    <a:pt x="363" y="210"/>
                  </a:cubicBezTo>
                  <a:cubicBezTo>
                    <a:pt x="240" y="210"/>
                    <a:pt x="240" y="210"/>
                    <a:pt x="240" y="210"/>
                  </a:cubicBezTo>
                  <a:cubicBezTo>
                    <a:pt x="240" y="806"/>
                    <a:pt x="240" y="806"/>
                    <a:pt x="240" y="806"/>
                  </a:cubicBezTo>
                  <a:cubicBezTo>
                    <a:pt x="357" y="806"/>
                    <a:pt x="357" y="806"/>
                    <a:pt x="357" y="806"/>
                  </a:cubicBezTo>
                  <a:cubicBezTo>
                    <a:pt x="401" y="806"/>
                    <a:pt x="444" y="801"/>
                    <a:pt x="484" y="791"/>
                  </a:cubicBezTo>
                  <a:cubicBezTo>
                    <a:pt x="525" y="781"/>
                    <a:pt x="561" y="764"/>
                    <a:pt x="592" y="741"/>
                  </a:cubicBezTo>
                  <a:cubicBezTo>
                    <a:pt x="624" y="718"/>
                    <a:pt x="649" y="687"/>
                    <a:pt x="667" y="649"/>
                  </a:cubicBezTo>
                  <a:cubicBezTo>
                    <a:pt x="686" y="611"/>
                    <a:pt x="695" y="563"/>
                    <a:pt x="695" y="506"/>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9">
              <a:extLst>
                <a:ext uri="{FF2B5EF4-FFF2-40B4-BE49-F238E27FC236}">
                  <a16:creationId xmlns:a16="http://schemas.microsoft.com/office/drawing/2014/main" id="{9A0CDB88-6763-50A5-8383-FED6B7CD991F}"/>
                </a:ext>
              </a:extLst>
            </p:cNvPr>
            <p:cNvSpPr>
              <a:spLocks/>
            </p:cNvSpPr>
            <p:nvPr userDrawn="1"/>
          </p:nvSpPr>
          <p:spPr bwMode="auto">
            <a:xfrm>
              <a:off x="17452975" y="847725"/>
              <a:ext cx="254000" cy="292100"/>
            </a:xfrm>
            <a:custGeom>
              <a:avLst/>
              <a:gdLst/>
              <a:ahLst/>
              <a:cxnLst>
                <a:cxn ang="0">
                  <a:pos x="116" y="184"/>
                </a:cxn>
                <a:cxn ang="0">
                  <a:pos x="116" y="107"/>
                </a:cxn>
                <a:cxn ang="0">
                  <a:pos x="44" y="107"/>
                </a:cxn>
                <a:cxn ang="0">
                  <a:pos x="44" y="184"/>
                </a:cxn>
                <a:cxn ang="0">
                  <a:pos x="0" y="184"/>
                </a:cxn>
                <a:cxn ang="0">
                  <a:pos x="0" y="0"/>
                </a:cxn>
                <a:cxn ang="0">
                  <a:pos x="44" y="0"/>
                </a:cxn>
                <a:cxn ang="0">
                  <a:pos x="44" y="70"/>
                </a:cxn>
                <a:cxn ang="0">
                  <a:pos x="116" y="70"/>
                </a:cxn>
                <a:cxn ang="0">
                  <a:pos x="116" y="0"/>
                </a:cxn>
                <a:cxn ang="0">
                  <a:pos x="160" y="0"/>
                </a:cxn>
                <a:cxn ang="0">
                  <a:pos x="160" y="184"/>
                </a:cxn>
                <a:cxn ang="0">
                  <a:pos x="116" y="184"/>
                </a:cxn>
              </a:cxnLst>
              <a:rect l="0" t="0" r="r" b="b"/>
              <a:pathLst>
                <a:path w="160" h="184">
                  <a:moveTo>
                    <a:pt x="116" y="184"/>
                  </a:moveTo>
                  <a:lnTo>
                    <a:pt x="116" y="107"/>
                  </a:lnTo>
                  <a:lnTo>
                    <a:pt x="44" y="107"/>
                  </a:lnTo>
                  <a:lnTo>
                    <a:pt x="44" y="184"/>
                  </a:lnTo>
                  <a:lnTo>
                    <a:pt x="0" y="184"/>
                  </a:lnTo>
                  <a:lnTo>
                    <a:pt x="0" y="0"/>
                  </a:lnTo>
                  <a:lnTo>
                    <a:pt x="44" y="0"/>
                  </a:lnTo>
                  <a:lnTo>
                    <a:pt x="44" y="70"/>
                  </a:lnTo>
                  <a:lnTo>
                    <a:pt x="116" y="70"/>
                  </a:lnTo>
                  <a:lnTo>
                    <a:pt x="116" y="0"/>
                  </a:lnTo>
                  <a:lnTo>
                    <a:pt x="160" y="0"/>
                  </a:lnTo>
                  <a:lnTo>
                    <a:pt x="160" y="184"/>
                  </a:lnTo>
                  <a:lnTo>
                    <a:pt x="116"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408B25AE-7D35-38CA-C374-D5AE57D74748}"/>
                </a:ext>
              </a:extLst>
            </p:cNvPr>
            <p:cNvSpPr>
              <a:spLocks noEditPoints="1"/>
            </p:cNvSpPr>
            <p:nvPr userDrawn="1"/>
          </p:nvSpPr>
          <p:spPr bwMode="auto">
            <a:xfrm>
              <a:off x="17760950" y="839788"/>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4"/>
                </a:cxn>
                <a:cxn ang="0">
                  <a:pos x="333" y="37"/>
                </a:cxn>
                <a:cxn ang="0">
                  <a:pos x="554" y="0"/>
                </a:cxn>
                <a:cxn ang="0">
                  <a:pos x="776" y="37"/>
                </a:cxn>
                <a:cxn ang="0">
                  <a:pos x="953" y="144"/>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5" y="759"/>
                </a:cxn>
                <a:cxn ang="0">
                  <a:pos x="825" y="659"/>
                </a:cxn>
                <a:cxn ang="0">
                  <a:pos x="847" y="532"/>
                </a:cxn>
              </a:cxnLst>
              <a:rect l="0" t="0" r="r" b="b"/>
              <a:pathLst>
                <a:path w="1110" h="1073">
                  <a:moveTo>
                    <a:pt x="1110" y="532"/>
                  </a:moveTo>
                  <a:cubicBezTo>
                    <a:pt x="1110" y="613"/>
                    <a:pt x="1096" y="686"/>
                    <a:pt x="1068" y="753"/>
                  </a:cubicBezTo>
                  <a:cubicBezTo>
                    <a:pt x="1040" y="819"/>
                    <a:pt x="1002" y="877"/>
                    <a:pt x="953" y="924"/>
                  </a:cubicBezTo>
                  <a:cubicBezTo>
                    <a:pt x="903" y="972"/>
                    <a:pt x="844" y="1008"/>
                    <a:pt x="776" y="1034"/>
                  </a:cubicBezTo>
                  <a:cubicBezTo>
                    <a:pt x="708" y="1060"/>
                    <a:pt x="634" y="1073"/>
                    <a:pt x="554" y="1073"/>
                  </a:cubicBezTo>
                  <a:cubicBezTo>
                    <a:pt x="475" y="1073"/>
                    <a:pt x="401" y="1060"/>
                    <a:pt x="333" y="1034"/>
                  </a:cubicBezTo>
                  <a:cubicBezTo>
                    <a:pt x="266" y="1008"/>
                    <a:pt x="207" y="972"/>
                    <a:pt x="158" y="924"/>
                  </a:cubicBezTo>
                  <a:cubicBezTo>
                    <a:pt x="108" y="877"/>
                    <a:pt x="69" y="819"/>
                    <a:pt x="42" y="753"/>
                  </a:cubicBezTo>
                  <a:cubicBezTo>
                    <a:pt x="14" y="686"/>
                    <a:pt x="0" y="613"/>
                    <a:pt x="0" y="532"/>
                  </a:cubicBezTo>
                  <a:cubicBezTo>
                    <a:pt x="0" y="451"/>
                    <a:pt x="14" y="377"/>
                    <a:pt x="42" y="311"/>
                  </a:cubicBezTo>
                  <a:cubicBezTo>
                    <a:pt x="69" y="246"/>
                    <a:pt x="108" y="190"/>
                    <a:pt x="158" y="144"/>
                  </a:cubicBezTo>
                  <a:cubicBezTo>
                    <a:pt x="207" y="98"/>
                    <a:pt x="266" y="62"/>
                    <a:pt x="333" y="37"/>
                  </a:cubicBezTo>
                  <a:cubicBezTo>
                    <a:pt x="401" y="12"/>
                    <a:pt x="475" y="0"/>
                    <a:pt x="554" y="0"/>
                  </a:cubicBezTo>
                  <a:cubicBezTo>
                    <a:pt x="634" y="0"/>
                    <a:pt x="708" y="12"/>
                    <a:pt x="776" y="37"/>
                  </a:cubicBezTo>
                  <a:cubicBezTo>
                    <a:pt x="844" y="62"/>
                    <a:pt x="903" y="98"/>
                    <a:pt x="953" y="144"/>
                  </a:cubicBezTo>
                  <a:cubicBezTo>
                    <a:pt x="1002" y="190"/>
                    <a:pt x="1040" y="246"/>
                    <a:pt x="1068" y="311"/>
                  </a:cubicBezTo>
                  <a:cubicBezTo>
                    <a:pt x="1096" y="377"/>
                    <a:pt x="1110" y="451"/>
                    <a:pt x="1110" y="532"/>
                  </a:cubicBezTo>
                  <a:moveTo>
                    <a:pt x="847" y="532"/>
                  </a:moveTo>
                  <a:cubicBezTo>
                    <a:pt x="847" y="488"/>
                    <a:pt x="839" y="447"/>
                    <a:pt x="825" y="408"/>
                  </a:cubicBezTo>
                  <a:cubicBezTo>
                    <a:pt x="811" y="370"/>
                    <a:pt x="791" y="337"/>
                    <a:pt x="765" y="310"/>
                  </a:cubicBezTo>
                  <a:cubicBezTo>
                    <a:pt x="740" y="283"/>
                    <a:pt x="709" y="261"/>
                    <a:pt x="673" y="245"/>
                  </a:cubicBezTo>
                  <a:cubicBezTo>
                    <a:pt x="637" y="229"/>
                    <a:pt x="598" y="221"/>
                    <a:pt x="554" y="221"/>
                  </a:cubicBezTo>
                  <a:cubicBezTo>
                    <a:pt x="511" y="221"/>
                    <a:pt x="472" y="229"/>
                    <a:pt x="436" y="245"/>
                  </a:cubicBezTo>
                  <a:cubicBezTo>
                    <a:pt x="401" y="261"/>
                    <a:pt x="370" y="283"/>
                    <a:pt x="344" y="310"/>
                  </a:cubicBezTo>
                  <a:cubicBezTo>
                    <a:pt x="318" y="337"/>
                    <a:pt x="298" y="370"/>
                    <a:pt x="284" y="408"/>
                  </a:cubicBezTo>
                  <a:cubicBezTo>
                    <a:pt x="270" y="447"/>
                    <a:pt x="263" y="488"/>
                    <a:pt x="263" y="532"/>
                  </a:cubicBezTo>
                  <a:cubicBezTo>
                    <a:pt x="263" y="578"/>
                    <a:pt x="271" y="620"/>
                    <a:pt x="285" y="659"/>
                  </a:cubicBezTo>
                  <a:cubicBezTo>
                    <a:pt x="299" y="698"/>
                    <a:pt x="319" y="732"/>
                    <a:pt x="345" y="759"/>
                  </a:cubicBezTo>
                  <a:cubicBezTo>
                    <a:pt x="370" y="787"/>
                    <a:pt x="401" y="809"/>
                    <a:pt x="436" y="825"/>
                  </a:cubicBezTo>
                  <a:cubicBezTo>
                    <a:pt x="472" y="841"/>
                    <a:pt x="511" y="848"/>
                    <a:pt x="554" y="848"/>
                  </a:cubicBezTo>
                  <a:cubicBezTo>
                    <a:pt x="598" y="848"/>
                    <a:pt x="637" y="841"/>
                    <a:pt x="672" y="825"/>
                  </a:cubicBezTo>
                  <a:cubicBezTo>
                    <a:pt x="708" y="809"/>
                    <a:pt x="739" y="787"/>
                    <a:pt x="765" y="759"/>
                  </a:cubicBezTo>
                  <a:cubicBezTo>
                    <a:pt x="790" y="732"/>
                    <a:pt x="811" y="698"/>
                    <a:pt x="825" y="659"/>
                  </a:cubicBezTo>
                  <a:cubicBezTo>
                    <a:pt x="839" y="620"/>
                    <a:pt x="847" y="578"/>
                    <a:pt x="847"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2">
              <a:extLst>
                <a:ext uri="{FF2B5EF4-FFF2-40B4-BE49-F238E27FC236}">
                  <a16:creationId xmlns:a16="http://schemas.microsoft.com/office/drawing/2014/main" id="{AB04B5F7-DD58-CBAE-206E-1E7C4FCEFBCC}"/>
                </a:ext>
              </a:extLst>
            </p:cNvPr>
            <p:cNvSpPr>
              <a:spLocks/>
            </p:cNvSpPr>
            <p:nvPr userDrawn="1"/>
          </p:nvSpPr>
          <p:spPr bwMode="auto">
            <a:xfrm>
              <a:off x="18086388" y="847725"/>
              <a:ext cx="293687" cy="292100"/>
            </a:xfrm>
            <a:custGeom>
              <a:avLst/>
              <a:gdLst/>
              <a:ahLst/>
              <a:cxnLst>
                <a:cxn ang="0">
                  <a:pos x="114" y="184"/>
                </a:cxn>
                <a:cxn ang="0">
                  <a:pos x="69" y="184"/>
                </a:cxn>
                <a:cxn ang="0">
                  <a:pos x="0" y="0"/>
                </a:cxn>
                <a:cxn ang="0">
                  <a:pos x="49" y="0"/>
                </a:cxn>
                <a:cxn ang="0">
                  <a:pos x="92" y="131"/>
                </a:cxn>
                <a:cxn ang="0">
                  <a:pos x="93" y="131"/>
                </a:cxn>
                <a:cxn ang="0">
                  <a:pos x="136" y="0"/>
                </a:cxn>
                <a:cxn ang="0">
                  <a:pos x="185" y="0"/>
                </a:cxn>
                <a:cxn ang="0">
                  <a:pos x="114" y="184"/>
                </a:cxn>
              </a:cxnLst>
              <a:rect l="0" t="0" r="r" b="b"/>
              <a:pathLst>
                <a:path w="185" h="184">
                  <a:moveTo>
                    <a:pt x="114" y="184"/>
                  </a:moveTo>
                  <a:lnTo>
                    <a:pt x="69" y="184"/>
                  </a:lnTo>
                  <a:lnTo>
                    <a:pt x="0" y="0"/>
                  </a:lnTo>
                  <a:lnTo>
                    <a:pt x="49" y="0"/>
                  </a:lnTo>
                  <a:lnTo>
                    <a:pt x="92" y="131"/>
                  </a:lnTo>
                  <a:lnTo>
                    <a:pt x="93" y="131"/>
                  </a:lnTo>
                  <a:lnTo>
                    <a:pt x="136" y="0"/>
                  </a:lnTo>
                  <a:lnTo>
                    <a:pt x="185" y="0"/>
                  </a:lnTo>
                  <a:lnTo>
                    <a:pt x="114"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078B6F1F-5147-43ED-A04A-4058365B75FD}"/>
                </a:ext>
              </a:extLst>
            </p:cNvPr>
            <p:cNvSpPr>
              <a:spLocks/>
            </p:cNvSpPr>
            <p:nvPr userDrawn="1"/>
          </p:nvSpPr>
          <p:spPr bwMode="auto">
            <a:xfrm>
              <a:off x="18413413" y="847725"/>
              <a:ext cx="203200" cy="292100"/>
            </a:xfrm>
            <a:custGeom>
              <a:avLst/>
              <a:gdLst/>
              <a:ahLst/>
              <a:cxnLst>
                <a:cxn ang="0">
                  <a:pos x="0" y="184"/>
                </a:cxn>
                <a:cxn ang="0">
                  <a:pos x="0" y="0"/>
                </a:cxn>
                <a:cxn ang="0">
                  <a:pos x="123" y="0"/>
                </a:cxn>
                <a:cxn ang="0">
                  <a:pos x="123"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6362EFB9-2D2E-0DD4-1FCB-DB5EF0FBA7ED}"/>
                </a:ext>
              </a:extLst>
            </p:cNvPr>
            <p:cNvSpPr>
              <a:spLocks/>
            </p:cNvSpPr>
            <p:nvPr userDrawn="1"/>
          </p:nvSpPr>
          <p:spPr bwMode="auto">
            <a:xfrm>
              <a:off x="18673763" y="847725"/>
              <a:ext cx="265112"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0135DE5D-967A-14B2-26C6-8C2AAF332386}"/>
                </a:ext>
              </a:extLst>
            </p:cNvPr>
            <p:cNvSpPr>
              <a:spLocks/>
            </p:cNvSpPr>
            <p:nvPr userDrawn="1"/>
          </p:nvSpPr>
          <p:spPr bwMode="auto">
            <a:xfrm>
              <a:off x="16394113" y="1822450"/>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5C9CCE49-B664-EB91-9240-0D0CC725277A}"/>
                </a:ext>
              </a:extLst>
            </p:cNvPr>
            <p:cNvSpPr>
              <a:spLocks/>
            </p:cNvSpPr>
            <p:nvPr userDrawn="1"/>
          </p:nvSpPr>
          <p:spPr bwMode="auto">
            <a:xfrm>
              <a:off x="16667163" y="1822450"/>
              <a:ext cx="203200" cy="292100"/>
            </a:xfrm>
            <a:custGeom>
              <a:avLst/>
              <a:gdLst/>
              <a:ahLst/>
              <a:cxnLst>
                <a:cxn ang="0">
                  <a:pos x="0" y="184"/>
                </a:cxn>
                <a:cxn ang="0">
                  <a:pos x="0" y="0"/>
                </a:cxn>
                <a:cxn ang="0">
                  <a:pos x="124" y="0"/>
                </a:cxn>
                <a:cxn ang="0">
                  <a:pos x="124"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7">
              <a:extLst>
                <a:ext uri="{FF2B5EF4-FFF2-40B4-BE49-F238E27FC236}">
                  <a16:creationId xmlns:a16="http://schemas.microsoft.com/office/drawing/2014/main" id="{E1CC3506-DDD0-AC5E-6559-7BE7C1E25B55}"/>
                </a:ext>
              </a:extLst>
            </p:cNvPr>
            <p:cNvSpPr>
              <a:spLocks/>
            </p:cNvSpPr>
            <p:nvPr userDrawn="1"/>
          </p:nvSpPr>
          <p:spPr bwMode="auto">
            <a:xfrm>
              <a:off x="16908463" y="1814513"/>
              <a:ext cx="271462" cy="307975"/>
            </a:xfrm>
            <a:custGeom>
              <a:avLst/>
              <a:gdLst/>
              <a:ahLst/>
              <a:cxnLst>
                <a:cxn ang="0">
                  <a:pos x="778" y="1027"/>
                </a:cxn>
                <a:cxn ang="0">
                  <a:pos x="549" y="1073"/>
                </a:cxn>
                <a:cxn ang="0">
                  <a:pos x="331" y="1034"/>
                </a:cxn>
                <a:cxn ang="0">
                  <a:pos x="157" y="924"/>
                </a:cxn>
                <a:cxn ang="0">
                  <a:pos x="42" y="753"/>
                </a:cxn>
                <a:cxn ang="0">
                  <a:pos x="0" y="535"/>
                </a:cxn>
                <a:cxn ang="0">
                  <a:pos x="43" y="313"/>
                </a:cxn>
                <a:cxn ang="0">
                  <a:pos x="160" y="144"/>
                </a:cxn>
                <a:cxn ang="0">
                  <a:pos x="336" y="37"/>
                </a:cxn>
                <a:cxn ang="0">
                  <a:pos x="553" y="0"/>
                </a:cxn>
                <a:cxn ang="0">
                  <a:pos x="766" y="38"/>
                </a:cxn>
                <a:cxn ang="0">
                  <a:pos x="935" y="149"/>
                </a:cxn>
                <a:cxn ang="0">
                  <a:pos x="768" y="316"/>
                </a:cxn>
                <a:cxn ang="0">
                  <a:pos x="677" y="245"/>
                </a:cxn>
                <a:cxn ang="0">
                  <a:pos x="562" y="222"/>
                </a:cxn>
                <a:cxn ang="0">
                  <a:pos x="443" y="246"/>
                </a:cxn>
                <a:cxn ang="0">
                  <a:pos x="350" y="312"/>
                </a:cxn>
                <a:cxn ang="0">
                  <a:pos x="290" y="410"/>
                </a:cxn>
                <a:cxn ang="0">
                  <a:pos x="268" y="535"/>
                </a:cxn>
                <a:cxn ang="0">
                  <a:pos x="290" y="661"/>
                </a:cxn>
                <a:cxn ang="0">
                  <a:pos x="350" y="760"/>
                </a:cxn>
                <a:cxn ang="0">
                  <a:pos x="441" y="824"/>
                </a:cxn>
                <a:cxn ang="0">
                  <a:pos x="558" y="847"/>
                </a:cxn>
                <a:cxn ang="0">
                  <a:pos x="686" y="818"/>
                </a:cxn>
                <a:cxn ang="0">
                  <a:pos x="774" y="743"/>
                </a:cxn>
                <a:cxn ang="0">
                  <a:pos x="945" y="904"/>
                </a:cxn>
                <a:cxn ang="0">
                  <a:pos x="778" y="1027"/>
                </a:cxn>
              </a:cxnLst>
              <a:rect l="0" t="0" r="r" b="b"/>
              <a:pathLst>
                <a:path w="945" h="1073">
                  <a:moveTo>
                    <a:pt x="778" y="1027"/>
                  </a:moveTo>
                  <a:cubicBezTo>
                    <a:pt x="712" y="1057"/>
                    <a:pt x="635" y="1073"/>
                    <a:pt x="549" y="1073"/>
                  </a:cubicBezTo>
                  <a:cubicBezTo>
                    <a:pt x="470" y="1073"/>
                    <a:pt x="397" y="1060"/>
                    <a:pt x="331" y="1034"/>
                  </a:cubicBezTo>
                  <a:cubicBezTo>
                    <a:pt x="264" y="1008"/>
                    <a:pt x="206" y="971"/>
                    <a:pt x="157" y="924"/>
                  </a:cubicBezTo>
                  <a:cubicBezTo>
                    <a:pt x="108" y="876"/>
                    <a:pt x="70" y="819"/>
                    <a:pt x="42" y="753"/>
                  </a:cubicBezTo>
                  <a:cubicBezTo>
                    <a:pt x="14" y="687"/>
                    <a:pt x="0" y="614"/>
                    <a:pt x="0" y="535"/>
                  </a:cubicBezTo>
                  <a:cubicBezTo>
                    <a:pt x="0" y="453"/>
                    <a:pt x="14" y="379"/>
                    <a:pt x="43" y="313"/>
                  </a:cubicBezTo>
                  <a:cubicBezTo>
                    <a:pt x="71" y="247"/>
                    <a:pt x="110" y="191"/>
                    <a:pt x="160" y="144"/>
                  </a:cubicBezTo>
                  <a:cubicBezTo>
                    <a:pt x="210" y="98"/>
                    <a:pt x="269" y="62"/>
                    <a:pt x="336" y="37"/>
                  </a:cubicBezTo>
                  <a:cubicBezTo>
                    <a:pt x="403" y="12"/>
                    <a:pt x="475" y="0"/>
                    <a:pt x="553" y="0"/>
                  </a:cubicBezTo>
                  <a:cubicBezTo>
                    <a:pt x="625" y="0"/>
                    <a:pt x="696" y="12"/>
                    <a:pt x="766" y="38"/>
                  </a:cubicBezTo>
                  <a:cubicBezTo>
                    <a:pt x="835" y="63"/>
                    <a:pt x="892" y="100"/>
                    <a:pt x="935" y="149"/>
                  </a:cubicBezTo>
                  <a:cubicBezTo>
                    <a:pt x="768" y="316"/>
                    <a:pt x="768" y="316"/>
                    <a:pt x="768" y="316"/>
                  </a:cubicBezTo>
                  <a:cubicBezTo>
                    <a:pt x="745" y="284"/>
                    <a:pt x="715" y="261"/>
                    <a:pt x="677" y="245"/>
                  </a:cubicBezTo>
                  <a:cubicBezTo>
                    <a:pt x="640" y="230"/>
                    <a:pt x="601" y="222"/>
                    <a:pt x="562" y="222"/>
                  </a:cubicBezTo>
                  <a:cubicBezTo>
                    <a:pt x="519" y="222"/>
                    <a:pt x="479" y="230"/>
                    <a:pt x="443" y="246"/>
                  </a:cubicBezTo>
                  <a:cubicBezTo>
                    <a:pt x="407" y="262"/>
                    <a:pt x="376" y="284"/>
                    <a:pt x="350" y="312"/>
                  </a:cubicBezTo>
                  <a:cubicBezTo>
                    <a:pt x="324" y="340"/>
                    <a:pt x="304" y="372"/>
                    <a:pt x="290" y="410"/>
                  </a:cubicBezTo>
                  <a:cubicBezTo>
                    <a:pt x="275" y="448"/>
                    <a:pt x="268" y="490"/>
                    <a:pt x="268" y="535"/>
                  </a:cubicBezTo>
                  <a:cubicBezTo>
                    <a:pt x="268" y="581"/>
                    <a:pt x="275" y="623"/>
                    <a:pt x="290" y="661"/>
                  </a:cubicBezTo>
                  <a:cubicBezTo>
                    <a:pt x="304" y="700"/>
                    <a:pt x="324" y="732"/>
                    <a:pt x="350" y="760"/>
                  </a:cubicBezTo>
                  <a:cubicBezTo>
                    <a:pt x="375" y="787"/>
                    <a:pt x="405" y="808"/>
                    <a:pt x="441" y="824"/>
                  </a:cubicBezTo>
                  <a:cubicBezTo>
                    <a:pt x="477" y="839"/>
                    <a:pt x="515" y="847"/>
                    <a:pt x="558" y="847"/>
                  </a:cubicBezTo>
                  <a:cubicBezTo>
                    <a:pt x="607" y="847"/>
                    <a:pt x="649" y="837"/>
                    <a:pt x="686" y="818"/>
                  </a:cubicBezTo>
                  <a:cubicBezTo>
                    <a:pt x="722" y="799"/>
                    <a:pt x="752" y="774"/>
                    <a:pt x="774" y="743"/>
                  </a:cubicBezTo>
                  <a:cubicBezTo>
                    <a:pt x="945" y="904"/>
                    <a:pt x="945" y="904"/>
                    <a:pt x="945" y="904"/>
                  </a:cubicBezTo>
                  <a:cubicBezTo>
                    <a:pt x="900" y="956"/>
                    <a:pt x="844" y="997"/>
                    <a:pt x="778" y="1027"/>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8">
              <a:extLst>
                <a:ext uri="{FF2B5EF4-FFF2-40B4-BE49-F238E27FC236}">
                  <a16:creationId xmlns:a16="http://schemas.microsoft.com/office/drawing/2014/main" id="{FEBBD825-B301-8226-04AD-A0CC1E8DEFB0}"/>
                </a:ext>
              </a:extLst>
            </p:cNvPr>
            <p:cNvSpPr>
              <a:spLocks/>
            </p:cNvSpPr>
            <p:nvPr userDrawn="1"/>
          </p:nvSpPr>
          <p:spPr bwMode="auto">
            <a:xfrm>
              <a:off x="17216438" y="1822450"/>
              <a:ext cx="255587" cy="292100"/>
            </a:xfrm>
            <a:custGeom>
              <a:avLst/>
              <a:gdLst/>
              <a:ahLst/>
              <a:cxnLst>
                <a:cxn ang="0">
                  <a:pos x="116" y="184"/>
                </a:cxn>
                <a:cxn ang="0">
                  <a:pos x="116" y="107"/>
                </a:cxn>
                <a:cxn ang="0">
                  <a:pos x="45" y="107"/>
                </a:cxn>
                <a:cxn ang="0">
                  <a:pos x="45" y="184"/>
                </a:cxn>
                <a:cxn ang="0">
                  <a:pos x="0" y="184"/>
                </a:cxn>
                <a:cxn ang="0">
                  <a:pos x="0" y="0"/>
                </a:cxn>
                <a:cxn ang="0">
                  <a:pos x="45" y="0"/>
                </a:cxn>
                <a:cxn ang="0">
                  <a:pos x="45" y="70"/>
                </a:cxn>
                <a:cxn ang="0">
                  <a:pos x="116" y="70"/>
                </a:cxn>
                <a:cxn ang="0">
                  <a:pos x="116" y="0"/>
                </a:cxn>
                <a:cxn ang="0">
                  <a:pos x="161" y="0"/>
                </a:cxn>
                <a:cxn ang="0">
                  <a:pos x="161" y="184"/>
                </a:cxn>
                <a:cxn ang="0">
                  <a:pos x="116" y="184"/>
                </a:cxn>
              </a:cxnLst>
              <a:rect l="0" t="0" r="r" b="b"/>
              <a:pathLst>
                <a:path w="161" h="184">
                  <a:moveTo>
                    <a:pt x="116" y="184"/>
                  </a:moveTo>
                  <a:lnTo>
                    <a:pt x="116" y="107"/>
                  </a:lnTo>
                  <a:lnTo>
                    <a:pt x="45" y="107"/>
                  </a:lnTo>
                  <a:lnTo>
                    <a:pt x="45" y="184"/>
                  </a:lnTo>
                  <a:lnTo>
                    <a:pt x="0" y="184"/>
                  </a:lnTo>
                  <a:lnTo>
                    <a:pt x="0" y="0"/>
                  </a:lnTo>
                  <a:lnTo>
                    <a:pt x="45" y="0"/>
                  </a:lnTo>
                  <a:lnTo>
                    <a:pt x="45" y="70"/>
                  </a:lnTo>
                  <a:lnTo>
                    <a:pt x="116" y="70"/>
                  </a:lnTo>
                  <a:lnTo>
                    <a:pt x="116" y="0"/>
                  </a:lnTo>
                  <a:lnTo>
                    <a:pt x="161" y="0"/>
                  </a:lnTo>
                  <a:lnTo>
                    <a:pt x="161" y="184"/>
                  </a:lnTo>
                  <a:lnTo>
                    <a:pt x="116"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839D8B33-B57B-171B-4FB1-2354B0FECCE6}"/>
                </a:ext>
              </a:extLst>
            </p:cNvPr>
            <p:cNvSpPr>
              <a:spLocks/>
            </p:cNvSpPr>
            <p:nvPr userDrawn="1"/>
          </p:nvSpPr>
          <p:spPr bwMode="auto">
            <a:xfrm>
              <a:off x="17538700" y="1822450"/>
              <a:ext cx="266700" cy="292100"/>
            </a:xfrm>
            <a:custGeom>
              <a:avLst/>
              <a:gdLst/>
              <a:ahLst/>
              <a:cxnLst>
                <a:cxn ang="0">
                  <a:pos x="117" y="184"/>
                </a:cxn>
                <a:cxn ang="0">
                  <a:pos x="43" y="64"/>
                </a:cxn>
                <a:cxn ang="0">
                  <a:pos x="43" y="64"/>
                </a:cxn>
                <a:cxn ang="0">
                  <a:pos x="44" y="184"/>
                </a:cxn>
                <a:cxn ang="0">
                  <a:pos x="0" y="184"/>
                </a:cxn>
                <a:cxn ang="0">
                  <a:pos x="0" y="0"/>
                </a:cxn>
                <a:cxn ang="0">
                  <a:pos x="51" y="0"/>
                </a:cxn>
                <a:cxn ang="0">
                  <a:pos x="125" y="120"/>
                </a:cxn>
                <a:cxn ang="0">
                  <a:pos x="126" y="120"/>
                </a:cxn>
                <a:cxn ang="0">
                  <a:pos x="125" y="0"/>
                </a:cxn>
                <a:cxn ang="0">
                  <a:pos x="168" y="0"/>
                </a:cxn>
                <a:cxn ang="0">
                  <a:pos x="168" y="184"/>
                </a:cxn>
                <a:cxn ang="0">
                  <a:pos x="117" y="184"/>
                </a:cxn>
              </a:cxnLst>
              <a:rect l="0" t="0" r="r" b="b"/>
              <a:pathLst>
                <a:path w="168" h="184">
                  <a:moveTo>
                    <a:pt x="117" y="184"/>
                  </a:moveTo>
                  <a:lnTo>
                    <a:pt x="43" y="64"/>
                  </a:lnTo>
                  <a:lnTo>
                    <a:pt x="43" y="64"/>
                  </a:lnTo>
                  <a:lnTo>
                    <a:pt x="44" y="184"/>
                  </a:lnTo>
                  <a:lnTo>
                    <a:pt x="0" y="184"/>
                  </a:lnTo>
                  <a:lnTo>
                    <a:pt x="0" y="0"/>
                  </a:lnTo>
                  <a:lnTo>
                    <a:pt x="51" y="0"/>
                  </a:lnTo>
                  <a:lnTo>
                    <a:pt x="125" y="120"/>
                  </a:lnTo>
                  <a:lnTo>
                    <a:pt x="126" y="120"/>
                  </a:lnTo>
                  <a:lnTo>
                    <a:pt x="125" y="0"/>
                  </a:lnTo>
                  <a:lnTo>
                    <a:pt x="168" y="0"/>
                  </a:lnTo>
                  <a:lnTo>
                    <a:pt x="168" y="184"/>
                  </a:lnTo>
                  <a:lnTo>
                    <a:pt x="117"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0">
              <a:extLst>
                <a:ext uri="{FF2B5EF4-FFF2-40B4-BE49-F238E27FC236}">
                  <a16:creationId xmlns:a16="http://schemas.microsoft.com/office/drawing/2014/main" id="{D8654BE7-EFC1-A936-8E83-C0D88CBC817F}"/>
                </a:ext>
              </a:extLst>
            </p:cNvPr>
            <p:cNvSpPr>
              <a:spLocks noEditPoints="1"/>
            </p:cNvSpPr>
            <p:nvPr userDrawn="1"/>
          </p:nvSpPr>
          <p:spPr bwMode="auto">
            <a:xfrm>
              <a:off x="17859375" y="1814513"/>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4" y="532"/>
                </a:cxn>
                <a:cxn ang="0">
                  <a:pos x="285" y="659"/>
                </a:cxn>
                <a:cxn ang="0">
                  <a:pos x="345" y="759"/>
                </a:cxn>
                <a:cxn ang="0">
                  <a:pos x="436" y="824"/>
                </a:cxn>
                <a:cxn ang="0">
                  <a:pos x="554" y="848"/>
                </a:cxn>
                <a:cxn ang="0">
                  <a:pos x="672" y="824"/>
                </a:cxn>
                <a:cxn ang="0">
                  <a:pos x="765"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70" y="819"/>
                    <a:pt x="42" y="753"/>
                  </a:cubicBezTo>
                  <a:cubicBezTo>
                    <a:pt x="14" y="686"/>
                    <a:pt x="0" y="612"/>
                    <a:pt x="0" y="532"/>
                  </a:cubicBezTo>
                  <a:cubicBezTo>
                    <a:pt x="0" y="450"/>
                    <a:pt x="14" y="377"/>
                    <a:pt x="42" y="311"/>
                  </a:cubicBezTo>
                  <a:cubicBezTo>
                    <a:pt x="70"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4" y="488"/>
                    <a:pt x="264" y="532"/>
                  </a:cubicBezTo>
                  <a:cubicBezTo>
                    <a:pt x="264"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5"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1">
              <a:extLst>
                <a:ext uri="{FF2B5EF4-FFF2-40B4-BE49-F238E27FC236}">
                  <a16:creationId xmlns:a16="http://schemas.microsoft.com/office/drawing/2014/main" id="{78929911-A34D-AFF4-6F2A-0BA98B1F7C11}"/>
                </a:ext>
              </a:extLst>
            </p:cNvPr>
            <p:cNvSpPr>
              <a:spLocks/>
            </p:cNvSpPr>
            <p:nvPr userDrawn="1"/>
          </p:nvSpPr>
          <p:spPr bwMode="auto">
            <a:xfrm>
              <a:off x="18229263" y="1822450"/>
              <a:ext cx="184150" cy="292100"/>
            </a:xfrm>
            <a:custGeom>
              <a:avLst/>
              <a:gdLst/>
              <a:ahLst/>
              <a:cxnLst>
                <a:cxn ang="0">
                  <a:pos x="0" y="184"/>
                </a:cxn>
                <a:cxn ang="0">
                  <a:pos x="0" y="0"/>
                </a:cxn>
                <a:cxn ang="0">
                  <a:pos x="45" y="0"/>
                </a:cxn>
                <a:cxn ang="0">
                  <a:pos x="45" y="145"/>
                </a:cxn>
                <a:cxn ang="0">
                  <a:pos x="116" y="145"/>
                </a:cxn>
                <a:cxn ang="0">
                  <a:pos x="116" y="184"/>
                </a:cxn>
                <a:cxn ang="0">
                  <a:pos x="0" y="184"/>
                </a:cxn>
              </a:cxnLst>
              <a:rect l="0" t="0" r="r" b="b"/>
              <a:pathLst>
                <a:path w="116" h="184">
                  <a:moveTo>
                    <a:pt x="0" y="184"/>
                  </a:moveTo>
                  <a:lnTo>
                    <a:pt x="0" y="0"/>
                  </a:lnTo>
                  <a:lnTo>
                    <a:pt x="45" y="0"/>
                  </a:lnTo>
                  <a:lnTo>
                    <a:pt x="45" y="145"/>
                  </a:lnTo>
                  <a:lnTo>
                    <a:pt x="116" y="145"/>
                  </a:lnTo>
                  <a:lnTo>
                    <a:pt x="116"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2">
              <a:extLst>
                <a:ext uri="{FF2B5EF4-FFF2-40B4-BE49-F238E27FC236}">
                  <a16:creationId xmlns:a16="http://schemas.microsoft.com/office/drawing/2014/main" id="{FBA565FE-C4EC-3D20-D7F3-576FEFB7FC35}"/>
                </a:ext>
              </a:extLst>
            </p:cNvPr>
            <p:cNvSpPr>
              <a:spLocks noEditPoints="1"/>
            </p:cNvSpPr>
            <p:nvPr userDrawn="1"/>
          </p:nvSpPr>
          <p:spPr bwMode="auto">
            <a:xfrm>
              <a:off x="18434050" y="1814513"/>
              <a:ext cx="319088"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4"/>
                </a:cxn>
                <a:cxn ang="0">
                  <a:pos x="554" y="848"/>
                </a:cxn>
                <a:cxn ang="0">
                  <a:pos x="672" y="824"/>
                </a:cxn>
                <a:cxn ang="0">
                  <a:pos x="764"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69" y="819"/>
                    <a:pt x="42" y="753"/>
                  </a:cubicBezTo>
                  <a:cubicBezTo>
                    <a:pt x="14" y="686"/>
                    <a:pt x="0" y="612"/>
                    <a:pt x="0" y="532"/>
                  </a:cubicBezTo>
                  <a:cubicBezTo>
                    <a:pt x="0" y="450"/>
                    <a:pt x="14" y="377"/>
                    <a:pt x="42" y="311"/>
                  </a:cubicBezTo>
                  <a:cubicBezTo>
                    <a:pt x="69"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4"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3">
              <a:extLst>
                <a:ext uri="{FF2B5EF4-FFF2-40B4-BE49-F238E27FC236}">
                  <a16:creationId xmlns:a16="http://schemas.microsoft.com/office/drawing/2014/main" id="{67947F3E-8E69-9CF5-8A0E-DC4148EB8045}"/>
                </a:ext>
              </a:extLst>
            </p:cNvPr>
            <p:cNvSpPr>
              <a:spLocks/>
            </p:cNvSpPr>
            <p:nvPr userDrawn="1"/>
          </p:nvSpPr>
          <p:spPr bwMode="auto">
            <a:xfrm>
              <a:off x="18791238" y="1814513"/>
              <a:ext cx="273050" cy="306387"/>
            </a:xfrm>
            <a:custGeom>
              <a:avLst/>
              <a:gdLst/>
              <a:ahLst/>
              <a:cxnLst>
                <a:cxn ang="0">
                  <a:pos x="778" y="1047"/>
                </a:cxn>
                <a:cxn ang="0">
                  <a:pos x="560" y="1071"/>
                </a:cxn>
                <a:cxn ang="0">
                  <a:pos x="334" y="1032"/>
                </a:cxn>
                <a:cxn ang="0">
                  <a:pos x="157" y="923"/>
                </a:cxn>
                <a:cxn ang="0">
                  <a:pos x="41" y="754"/>
                </a:cxn>
                <a:cxn ang="0">
                  <a:pos x="0" y="535"/>
                </a:cxn>
                <a:cxn ang="0">
                  <a:pos x="42" y="313"/>
                </a:cxn>
                <a:cxn ang="0">
                  <a:pos x="159" y="144"/>
                </a:cxn>
                <a:cxn ang="0">
                  <a:pos x="335" y="37"/>
                </a:cxn>
                <a:cxn ang="0">
                  <a:pos x="553" y="0"/>
                </a:cxn>
                <a:cxn ang="0">
                  <a:pos x="777" y="36"/>
                </a:cxn>
                <a:cxn ang="0">
                  <a:pos x="946" y="135"/>
                </a:cxn>
                <a:cxn ang="0">
                  <a:pos x="790" y="312"/>
                </a:cxn>
                <a:cxn ang="0">
                  <a:pos x="695" y="243"/>
                </a:cxn>
                <a:cxn ang="0">
                  <a:pos x="561" y="217"/>
                </a:cxn>
                <a:cxn ang="0">
                  <a:pos x="442" y="241"/>
                </a:cxn>
                <a:cxn ang="0">
                  <a:pos x="347" y="307"/>
                </a:cxn>
                <a:cxn ang="0">
                  <a:pos x="284" y="407"/>
                </a:cxn>
                <a:cxn ang="0">
                  <a:pos x="262" y="535"/>
                </a:cxn>
                <a:cxn ang="0">
                  <a:pos x="282" y="664"/>
                </a:cxn>
                <a:cxn ang="0">
                  <a:pos x="342" y="765"/>
                </a:cxn>
                <a:cxn ang="0">
                  <a:pos x="440" y="832"/>
                </a:cxn>
                <a:cxn ang="0">
                  <a:pos x="573" y="855"/>
                </a:cxn>
                <a:cxn ang="0">
                  <a:pos x="655" y="849"/>
                </a:cxn>
                <a:cxn ang="0">
                  <a:pos x="727" y="828"/>
                </a:cxn>
                <a:cxn ang="0">
                  <a:pos x="727" y="643"/>
                </a:cxn>
                <a:cxn ang="0">
                  <a:pos x="532" y="643"/>
                </a:cxn>
                <a:cxn ang="0">
                  <a:pos x="532" y="444"/>
                </a:cxn>
                <a:cxn ang="0">
                  <a:pos x="953" y="444"/>
                </a:cxn>
                <a:cxn ang="0">
                  <a:pos x="953" y="983"/>
                </a:cxn>
                <a:cxn ang="0">
                  <a:pos x="778" y="1047"/>
                </a:cxn>
              </a:cxnLst>
              <a:rect l="0" t="0" r="r" b="b"/>
              <a:pathLst>
                <a:path w="953" h="1071">
                  <a:moveTo>
                    <a:pt x="778" y="1047"/>
                  </a:moveTo>
                  <a:cubicBezTo>
                    <a:pt x="711" y="1063"/>
                    <a:pt x="638" y="1071"/>
                    <a:pt x="560" y="1071"/>
                  </a:cubicBezTo>
                  <a:cubicBezTo>
                    <a:pt x="478" y="1071"/>
                    <a:pt x="403" y="1058"/>
                    <a:pt x="334" y="1032"/>
                  </a:cubicBezTo>
                  <a:cubicBezTo>
                    <a:pt x="266" y="1006"/>
                    <a:pt x="207" y="970"/>
                    <a:pt x="157" y="923"/>
                  </a:cubicBezTo>
                  <a:cubicBezTo>
                    <a:pt x="108" y="876"/>
                    <a:pt x="69" y="820"/>
                    <a:pt x="41" y="754"/>
                  </a:cubicBezTo>
                  <a:cubicBezTo>
                    <a:pt x="13" y="688"/>
                    <a:pt x="0" y="615"/>
                    <a:pt x="0" y="535"/>
                  </a:cubicBezTo>
                  <a:cubicBezTo>
                    <a:pt x="0" y="453"/>
                    <a:pt x="14" y="379"/>
                    <a:pt x="42" y="313"/>
                  </a:cubicBezTo>
                  <a:cubicBezTo>
                    <a:pt x="70" y="247"/>
                    <a:pt x="110" y="191"/>
                    <a:pt x="159" y="144"/>
                  </a:cubicBezTo>
                  <a:cubicBezTo>
                    <a:pt x="209" y="98"/>
                    <a:pt x="268" y="62"/>
                    <a:pt x="335" y="37"/>
                  </a:cubicBezTo>
                  <a:cubicBezTo>
                    <a:pt x="402" y="12"/>
                    <a:pt x="475" y="0"/>
                    <a:pt x="553" y="0"/>
                  </a:cubicBezTo>
                  <a:cubicBezTo>
                    <a:pt x="633" y="0"/>
                    <a:pt x="708" y="12"/>
                    <a:pt x="777" y="36"/>
                  </a:cubicBezTo>
                  <a:cubicBezTo>
                    <a:pt x="846" y="61"/>
                    <a:pt x="902" y="94"/>
                    <a:pt x="946" y="135"/>
                  </a:cubicBezTo>
                  <a:cubicBezTo>
                    <a:pt x="790" y="312"/>
                    <a:pt x="790" y="312"/>
                    <a:pt x="790" y="312"/>
                  </a:cubicBezTo>
                  <a:cubicBezTo>
                    <a:pt x="766" y="284"/>
                    <a:pt x="734" y="261"/>
                    <a:pt x="695" y="243"/>
                  </a:cubicBezTo>
                  <a:cubicBezTo>
                    <a:pt x="656" y="226"/>
                    <a:pt x="611" y="217"/>
                    <a:pt x="561" y="217"/>
                  </a:cubicBezTo>
                  <a:cubicBezTo>
                    <a:pt x="518" y="217"/>
                    <a:pt x="478" y="225"/>
                    <a:pt x="442" y="241"/>
                  </a:cubicBezTo>
                  <a:cubicBezTo>
                    <a:pt x="405" y="256"/>
                    <a:pt x="373" y="278"/>
                    <a:pt x="347" y="307"/>
                  </a:cubicBezTo>
                  <a:cubicBezTo>
                    <a:pt x="320" y="335"/>
                    <a:pt x="299" y="369"/>
                    <a:pt x="284" y="407"/>
                  </a:cubicBezTo>
                  <a:cubicBezTo>
                    <a:pt x="269" y="446"/>
                    <a:pt x="262" y="489"/>
                    <a:pt x="262" y="535"/>
                  </a:cubicBezTo>
                  <a:cubicBezTo>
                    <a:pt x="262" y="582"/>
                    <a:pt x="268" y="625"/>
                    <a:pt x="282" y="664"/>
                  </a:cubicBezTo>
                  <a:cubicBezTo>
                    <a:pt x="295" y="703"/>
                    <a:pt x="315" y="737"/>
                    <a:pt x="342" y="765"/>
                  </a:cubicBezTo>
                  <a:cubicBezTo>
                    <a:pt x="368" y="794"/>
                    <a:pt x="401" y="816"/>
                    <a:pt x="440" y="832"/>
                  </a:cubicBezTo>
                  <a:cubicBezTo>
                    <a:pt x="478" y="847"/>
                    <a:pt x="523" y="855"/>
                    <a:pt x="573" y="855"/>
                  </a:cubicBezTo>
                  <a:cubicBezTo>
                    <a:pt x="601" y="855"/>
                    <a:pt x="629" y="853"/>
                    <a:pt x="655" y="849"/>
                  </a:cubicBezTo>
                  <a:cubicBezTo>
                    <a:pt x="681" y="845"/>
                    <a:pt x="705" y="838"/>
                    <a:pt x="727" y="828"/>
                  </a:cubicBezTo>
                  <a:cubicBezTo>
                    <a:pt x="727" y="643"/>
                    <a:pt x="727" y="643"/>
                    <a:pt x="727" y="643"/>
                  </a:cubicBezTo>
                  <a:cubicBezTo>
                    <a:pt x="532" y="643"/>
                    <a:pt x="532" y="643"/>
                    <a:pt x="532" y="643"/>
                  </a:cubicBezTo>
                  <a:cubicBezTo>
                    <a:pt x="532" y="444"/>
                    <a:pt x="532" y="444"/>
                    <a:pt x="532" y="444"/>
                  </a:cubicBezTo>
                  <a:cubicBezTo>
                    <a:pt x="953" y="444"/>
                    <a:pt x="953" y="444"/>
                    <a:pt x="953" y="444"/>
                  </a:cubicBezTo>
                  <a:cubicBezTo>
                    <a:pt x="953" y="983"/>
                    <a:pt x="953" y="983"/>
                    <a:pt x="953" y="983"/>
                  </a:cubicBezTo>
                  <a:cubicBezTo>
                    <a:pt x="903" y="1009"/>
                    <a:pt x="845" y="1030"/>
                    <a:pt x="778" y="1047"/>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a:extLst>
                <a:ext uri="{FF2B5EF4-FFF2-40B4-BE49-F238E27FC236}">
                  <a16:creationId xmlns:a16="http://schemas.microsoft.com/office/drawing/2014/main" id="{2F4EE934-1D5E-4369-4CEB-C574790FD528}"/>
                </a:ext>
              </a:extLst>
            </p:cNvPr>
            <p:cNvSpPr>
              <a:spLocks/>
            </p:cNvSpPr>
            <p:nvPr userDrawn="1"/>
          </p:nvSpPr>
          <p:spPr bwMode="auto">
            <a:xfrm>
              <a:off x="19086513" y="1822450"/>
              <a:ext cx="292100" cy="292100"/>
            </a:xfrm>
            <a:custGeom>
              <a:avLst/>
              <a:gdLst/>
              <a:ahLst/>
              <a:cxnLst>
                <a:cxn ang="0">
                  <a:pos x="113" y="106"/>
                </a:cxn>
                <a:cxn ang="0">
                  <a:pos x="113" y="184"/>
                </a:cxn>
                <a:cxn ang="0">
                  <a:pos x="69" y="184"/>
                </a:cxn>
                <a:cxn ang="0">
                  <a:pos x="69" y="106"/>
                </a:cxn>
                <a:cxn ang="0">
                  <a:pos x="0" y="0"/>
                </a:cxn>
                <a:cxn ang="0">
                  <a:pos x="54" y="0"/>
                </a:cxn>
                <a:cxn ang="0">
                  <a:pos x="93" y="68"/>
                </a:cxn>
                <a:cxn ang="0">
                  <a:pos x="132" y="0"/>
                </a:cxn>
                <a:cxn ang="0">
                  <a:pos x="184" y="0"/>
                </a:cxn>
                <a:cxn ang="0">
                  <a:pos x="113" y="106"/>
                </a:cxn>
              </a:cxnLst>
              <a:rect l="0" t="0" r="r" b="b"/>
              <a:pathLst>
                <a:path w="184" h="184">
                  <a:moveTo>
                    <a:pt x="113" y="106"/>
                  </a:moveTo>
                  <a:lnTo>
                    <a:pt x="113" y="184"/>
                  </a:lnTo>
                  <a:lnTo>
                    <a:pt x="69" y="184"/>
                  </a:lnTo>
                  <a:lnTo>
                    <a:pt x="69" y="106"/>
                  </a:lnTo>
                  <a:lnTo>
                    <a:pt x="0" y="0"/>
                  </a:lnTo>
                  <a:lnTo>
                    <a:pt x="54" y="0"/>
                  </a:lnTo>
                  <a:lnTo>
                    <a:pt x="93" y="68"/>
                  </a:lnTo>
                  <a:lnTo>
                    <a:pt x="132" y="0"/>
                  </a:lnTo>
                  <a:lnTo>
                    <a:pt x="184" y="0"/>
                  </a:lnTo>
                  <a:lnTo>
                    <a:pt x="113" y="106"/>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a:extLst>
                <a:ext uri="{FF2B5EF4-FFF2-40B4-BE49-F238E27FC236}">
                  <a16:creationId xmlns:a16="http://schemas.microsoft.com/office/drawing/2014/main" id="{04B51FAD-155E-7205-80BC-19226FCA0741}"/>
                </a:ext>
              </a:extLst>
            </p:cNvPr>
            <p:cNvSpPr>
              <a:spLocks/>
            </p:cNvSpPr>
            <p:nvPr userDrawn="1"/>
          </p:nvSpPr>
          <p:spPr bwMode="auto">
            <a:xfrm>
              <a:off x="16394113" y="1335088"/>
              <a:ext cx="250825" cy="300037"/>
            </a:xfrm>
            <a:custGeom>
              <a:avLst/>
              <a:gdLst/>
              <a:ahLst/>
              <a:cxnLst>
                <a:cxn ang="0">
                  <a:pos x="843" y="802"/>
                </a:cxn>
                <a:cxn ang="0">
                  <a:pos x="755" y="931"/>
                </a:cxn>
                <a:cxn ang="0">
                  <a:pos x="616" y="1015"/>
                </a:cxn>
                <a:cxn ang="0">
                  <a:pos x="435" y="1046"/>
                </a:cxn>
                <a:cxn ang="0">
                  <a:pos x="254" y="1015"/>
                </a:cxn>
                <a:cxn ang="0">
                  <a:pos x="117" y="931"/>
                </a:cxn>
                <a:cxn ang="0">
                  <a:pos x="30" y="802"/>
                </a:cxn>
                <a:cxn ang="0">
                  <a:pos x="0" y="634"/>
                </a:cxn>
                <a:cxn ang="0">
                  <a:pos x="0" y="0"/>
                </a:cxn>
                <a:cxn ang="0">
                  <a:pos x="245" y="0"/>
                </a:cxn>
                <a:cxn ang="0">
                  <a:pos x="245" y="614"/>
                </a:cxn>
                <a:cxn ang="0">
                  <a:pos x="256" y="693"/>
                </a:cxn>
                <a:cxn ang="0">
                  <a:pos x="289" y="760"/>
                </a:cxn>
                <a:cxn ang="0">
                  <a:pos x="348" y="807"/>
                </a:cxn>
                <a:cxn ang="0">
                  <a:pos x="436" y="824"/>
                </a:cxn>
                <a:cxn ang="0">
                  <a:pos x="525" y="807"/>
                </a:cxn>
                <a:cxn ang="0">
                  <a:pos x="585" y="760"/>
                </a:cxn>
                <a:cxn ang="0">
                  <a:pos x="618" y="693"/>
                </a:cxn>
                <a:cxn ang="0">
                  <a:pos x="628" y="614"/>
                </a:cxn>
                <a:cxn ang="0">
                  <a:pos x="628" y="0"/>
                </a:cxn>
                <a:cxn ang="0">
                  <a:pos x="874" y="0"/>
                </a:cxn>
                <a:cxn ang="0">
                  <a:pos x="874" y="634"/>
                </a:cxn>
                <a:cxn ang="0">
                  <a:pos x="843" y="802"/>
                </a:cxn>
              </a:cxnLst>
              <a:rect l="0" t="0" r="r" b="b"/>
              <a:pathLst>
                <a:path w="874" h="1046">
                  <a:moveTo>
                    <a:pt x="843" y="802"/>
                  </a:moveTo>
                  <a:cubicBezTo>
                    <a:pt x="823" y="852"/>
                    <a:pt x="793" y="895"/>
                    <a:pt x="755" y="931"/>
                  </a:cubicBezTo>
                  <a:cubicBezTo>
                    <a:pt x="716" y="967"/>
                    <a:pt x="670" y="995"/>
                    <a:pt x="616" y="1015"/>
                  </a:cubicBezTo>
                  <a:cubicBezTo>
                    <a:pt x="561" y="1036"/>
                    <a:pt x="501" y="1046"/>
                    <a:pt x="435" y="1046"/>
                  </a:cubicBezTo>
                  <a:cubicBezTo>
                    <a:pt x="368" y="1046"/>
                    <a:pt x="307" y="1036"/>
                    <a:pt x="254" y="1015"/>
                  </a:cubicBezTo>
                  <a:cubicBezTo>
                    <a:pt x="200" y="995"/>
                    <a:pt x="154" y="967"/>
                    <a:pt x="117" y="931"/>
                  </a:cubicBezTo>
                  <a:cubicBezTo>
                    <a:pt x="79" y="895"/>
                    <a:pt x="51" y="852"/>
                    <a:pt x="30" y="802"/>
                  </a:cubicBezTo>
                  <a:cubicBezTo>
                    <a:pt x="10" y="752"/>
                    <a:pt x="0" y="696"/>
                    <a:pt x="0" y="634"/>
                  </a:cubicBezTo>
                  <a:cubicBezTo>
                    <a:pt x="0" y="0"/>
                    <a:pt x="0" y="0"/>
                    <a:pt x="0" y="0"/>
                  </a:cubicBezTo>
                  <a:cubicBezTo>
                    <a:pt x="245" y="0"/>
                    <a:pt x="245" y="0"/>
                    <a:pt x="245" y="0"/>
                  </a:cubicBezTo>
                  <a:cubicBezTo>
                    <a:pt x="245" y="614"/>
                    <a:pt x="245" y="614"/>
                    <a:pt x="245" y="614"/>
                  </a:cubicBezTo>
                  <a:cubicBezTo>
                    <a:pt x="245" y="642"/>
                    <a:pt x="249" y="668"/>
                    <a:pt x="256" y="693"/>
                  </a:cubicBezTo>
                  <a:cubicBezTo>
                    <a:pt x="263" y="718"/>
                    <a:pt x="274" y="741"/>
                    <a:pt x="289" y="760"/>
                  </a:cubicBezTo>
                  <a:cubicBezTo>
                    <a:pt x="304" y="780"/>
                    <a:pt x="323" y="795"/>
                    <a:pt x="348" y="807"/>
                  </a:cubicBezTo>
                  <a:cubicBezTo>
                    <a:pt x="372" y="818"/>
                    <a:pt x="402" y="824"/>
                    <a:pt x="436" y="824"/>
                  </a:cubicBezTo>
                  <a:cubicBezTo>
                    <a:pt x="471" y="824"/>
                    <a:pt x="501" y="818"/>
                    <a:pt x="525" y="807"/>
                  </a:cubicBezTo>
                  <a:cubicBezTo>
                    <a:pt x="549" y="795"/>
                    <a:pt x="569" y="780"/>
                    <a:pt x="585" y="760"/>
                  </a:cubicBezTo>
                  <a:cubicBezTo>
                    <a:pt x="600" y="741"/>
                    <a:pt x="611" y="718"/>
                    <a:pt x="618" y="693"/>
                  </a:cubicBezTo>
                  <a:cubicBezTo>
                    <a:pt x="624" y="668"/>
                    <a:pt x="628" y="642"/>
                    <a:pt x="628" y="614"/>
                  </a:cubicBezTo>
                  <a:cubicBezTo>
                    <a:pt x="628" y="0"/>
                    <a:pt x="628" y="0"/>
                    <a:pt x="628" y="0"/>
                  </a:cubicBezTo>
                  <a:cubicBezTo>
                    <a:pt x="874" y="0"/>
                    <a:pt x="874" y="0"/>
                    <a:pt x="874" y="0"/>
                  </a:cubicBezTo>
                  <a:cubicBezTo>
                    <a:pt x="874" y="634"/>
                    <a:pt x="874" y="634"/>
                    <a:pt x="874" y="634"/>
                  </a:cubicBezTo>
                  <a:cubicBezTo>
                    <a:pt x="874" y="696"/>
                    <a:pt x="864" y="752"/>
                    <a:pt x="843" y="80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C60C1B84-20DA-1F34-EF33-9E05A25A7F05}"/>
                </a:ext>
              </a:extLst>
            </p:cNvPr>
            <p:cNvSpPr>
              <a:spLocks/>
            </p:cNvSpPr>
            <p:nvPr userDrawn="1"/>
          </p:nvSpPr>
          <p:spPr bwMode="auto">
            <a:xfrm>
              <a:off x="16710025" y="1335088"/>
              <a:ext cx="265113"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D602EF7-D07D-BC06-FEF3-C6A5199C0C71}"/>
                </a:ext>
              </a:extLst>
            </p:cNvPr>
            <p:cNvSpPr>
              <a:spLocks noChangeArrowheads="1"/>
            </p:cNvSpPr>
            <p:nvPr userDrawn="1"/>
          </p:nvSpPr>
          <p:spPr bwMode="auto">
            <a:xfrm>
              <a:off x="17043400" y="1335088"/>
              <a:ext cx="71438" cy="292100"/>
            </a:xfrm>
            <a:prstGeom prst="rect">
              <a:avLst/>
            </a:prstGeom>
            <a:solidFill>
              <a:srgbClr val="9E0000"/>
            </a:solid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8">
              <a:extLst>
                <a:ext uri="{FF2B5EF4-FFF2-40B4-BE49-F238E27FC236}">
                  <a16:creationId xmlns:a16="http://schemas.microsoft.com/office/drawing/2014/main" id="{92B6EA73-2D1C-1264-8B9A-67DAD5315021}"/>
                </a:ext>
              </a:extLst>
            </p:cNvPr>
            <p:cNvSpPr>
              <a:spLocks/>
            </p:cNvSpPr>
            <p:nvPr userDrawn="1"/>
          </p:nvSpPr>
          <p:spPr bwMode="auto">
            <a:xfrm>
              <a:off x="17148175" y="1335088"/>
              <a:ext cx="293688" cy="292100"/>
            </a:xfrm>
            <a:custGeom>
              <a:avLst/>
              <a:gdLst/>
              <a:ahLst/>
              <a:cxnLst>
                <a:cxn ang="0">
                  <a:pos x="114" y="184"/>
                </a:cxn>
                <a:cxn ang="0">
                  <a:pos x="69" y="184"/>
                </a:cxn>
                <a:cxn ang="0">
                  <a:pos x="0" y="0"/>
                </a:cxn>
                <a:cxn ang="0">
                  <a:pos x="49" y="0"/>
                </a:cxn>
                <a:cxn ang="0">
                  <a:pos x="92" y="130"/>
                </a:cxn>
                <a:cxn ang="0">
                  <a:pos x="93" y="130"/>
                </a:cxn>
                <a:cxn ang="0">
                  <a:pos x="136" y="0"/>
                </a:cxn>
                <a:cxn ang="0">
                  <a:pos x="185" y="0"/>
                </a:cxn>
                <a:cxn ang="0">
                  <a:pos x="114" y="184"/>
                </a:cxn>
              </a:cxnLst>
              <a:rect l="0" t="0" r="r" b="b"/>
              <a:pathLst>
                <a:path w="185" h="184">
                  <a:moveTo>
                    <a:pt x="114" y="184"/>
                  </a:moveTo>
                  <a:lnTo>
                    <a:pt x="69" y="184"/>
                  </a:lnTo>
                  <a:lnTo>
                    <a:pt x="0" y="0"/>
                  </a:lnTo>
                  <a:lnTo>
                    <a:pt x="49" y="0"/>
                  </a:lnTo>
                  <a:lnTo>
                    <a:pt x="92" y="130"/>
                  </a:lnTo>
                  <a:lnTo>
                    <a:pt x="93" y="130"/>
                  </a:lnTo>
                  <a:lnTo>
                    <a:pt x="136" y="0"/>
                  </a:lnTo>
                  <a:lnTo>
                    <a:pt x="185" y="0"/>
                  </a:lnTo>
                  <a:lnTo>
                    <a:pt x="114"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9">
              <a:extLst>
                <a:ext uri="{FF2B5EF4-FFF2-40B4-BE49-F238E27FC236}">
                  <a16:creationId xmlns:a16="http://schemas.microsoft.com/office/drawing/2014/main" id="{5EE61FB0-9AB9-BD08-ED33-9DCD0613F934}"/>
                </a:ext>
              </a:extLst>
            </p:cNvPr>
            <p:cNvSpPr>
              <a:spLocks/>
            </p:cNvSpPr>
            <p:nvPr userDrawn="1"/>
          </p:nvSpPr>
          <p:spPr bwMode="auto">
            <a:xfrm>
              <a:off x="17475200" y="1335088"/>
              <a:ext cx="203200" cy="292100"/>
            </a:xfrm>
            <a:custGeom>
              <a:avLst/>
              <a:gdLst/>
              <a:ahLst/>
              <a:cxnLst>
                <a:cxn ang="0">
                  <a:pos x="0" y="184"/>
                </a:cxn>
                <a:cxn ang="0">
                  <a:pos x="0" y="0"/>
                </a:cxn>
                <a:cxn ang="0">
                  <a:pos x="123" y="0"/>
                </a:cxn>
                <a:cxn ang="0">
                  <a:pos x="123"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0">
              <a:extLst>
                <a:ext uri="{FF2B5EF4-FFF2-40B4-BE49-F238E27FC236}">
                  <a16:creationId xmlns:a16="http://schemas.microsoft.com/office/drawing/2014/main" id="{A3B55EBB-F49B-C5D4-139B-36F3C3496A28}"/>
                </a:ext>
              </a:extLst>
            </p:cNvPr>
            <p:cNvSpPr>
              <a:spLocks noEditPoints="1"/>
            </p:cNvSpPr>
            <p:nvPr userDrawn="1"/>
          </p:nvSpPr>
          <p:spPr bwMode="auto">
            <a:xfrm>
              <a:off x="17735550" y="1335088"/>
              <a:ext cx="238125" cy="292100"/>
            </a:xfrm>
            <a:custGeom>
              <a:avLst/>
              <a:gdLst/>
              <a:ahLst/>
              <a:cxnLst>
                <a:cxn ang="0">
                  <a:pos x="546" y="1018"/>
                </a:cxn>
                <a:cxn ang="0">
                  <a:pos x="325" y="614"/>
                </a:cxn>
                <a:cxn ang="0">
                  <a:pos x="241" y="614"/>
                </a:cxn>
                <a:cxn ang="0">
                  <a:pos x="241" y="1018"/>
                </a:cxn>
                <a:cxn ang="0">
                  <a:pos x="0" y="1018"/>
                </a:cxn>
                <a:cxn ang="0">
                  <a:pos x="0" y="0"/>
                </a:cxn>
                <a:cxn ang="0">
                  <a:pos x="389" y="0"/>
                </a:cxn>
                <a:cxn ang="0">
                  <a:pos x="533" y="15"/>
                </a:cxn>
                <a:cxn ang="0">
                  <a:pos x="658" y="66"/>
                </a:cxn>
                <a:cxn ang="0">
                  <a:pos x="746" y="161"/>
                </a:cxn>
                <a:cxn ang="0">
                  <a:pos x="780" y="308"/>
                </a:cxn>
                <a:cxn ang="0">
                  <a:pos x="723" y="482"/>
                </a:cxn>
                <a:cxn ang="0">
                  <a:pos x="568" y="583"/>
                </a:cxn>
                <a:cxn ang="0">
                  <a:pos x="834" y="1018"/>
                </a:cxn>
                <a:cxn ang="0">
                  <a:pos x="546" y="1018"/>
                </a:cxn>
                <a:cxn ang="0">
                  <a:pos x="536" y="312"/>
                </a:cxn>
                <a:cxn ang="0">
                  <a:pos x="521" y="254"/>
                </a:cxn>
                <a:cxn ang="0">
                  <a:pos x="482" y="219"/>
                </a:cxn>
                <a:cxn ang="0">
                  <a:pos x="428" y="203"/>
                </a:cxn>
                <a:cxn ang="0">
                  <a:pos x="371" y="199"/>
                </a:cxn>
                <a:cxn ang="0">
                  <a:pos x="239" y="199"/>
                </a:cxn>
                <a:cxn ang="0">
                  <a:pos x="239" y="436"/>
                </a:cxn>
                <a:cxn ang="0">
                  <a:pos x="357" y="436"/>
                </a:cxn>
                <a:cxn ang="0">
                  <a:pos x="419" y="431"/>
                </a:cxn>
                <a:cxn ang="0">
                  <a:pos x="477" y="413"/>
                </a:cxn>
                <a:cxn ang="0">
                  <a:pos x="520" y="375"/>
                </a:cxn>
                <a:cxn ang="0">
                  <a:pos x="536" y="312"/>
                </a:cxn>
              </a:cxnLst>
              <a:rect l="0" t="0" r="r" b="b"/>
              <a:pathLst>
                <a:path w="834" h="1018">
                  <a:moveTo>
                    <a:pt x="546" y="1018"/>
                  </a:moveTo>
                  <a:cubicBezTo>
                    <a:pt x="325" y="614"/>
                    <a:pt x="325" y="614"/>
                    <a:pt x="325" y="614"/>
                  </a:cubicBezTo>
                  <a:cubicBezTo>
                    <a:pt x="241" y="614"/>
                    <a:pt x="241" y="614"/>
                    <a:pt x="241" y="614"/>
                  </a:cubicBezTo>
                  <a:cubicBezTo>
                    <a:pt x="241" y="1018"/>
                    <a:pt x="241" y="1018"/>
                    <a:pt x="241" y="1018"/>
                  </a:cubicBezTo>
                  <a:cubicBezTo>
                    <a:pt x="0" y="1018"/>
                    <a:pt x="0" y="1018"/>
                    <a:pt x="0" y="1018"/>
                  </a:cubicBezTo>
                  <a:cubicBezTo>
                    <a:pt x="0" y="0"/>
                    <a:pt x="0" y="0"/>
                    <a:pt x="0" y="0"/>
                  </a:cubicBezTo>
                  <a:cubicBezTo>
                    <a:pt x="389" y="0"/>
                    <a:pt x="389" y="0"/>
                    <a:pt x="389" y="0"/>
                  </a:cubicBezTo>
                  <a:cubicBezTo>
                    <a:pt x="438" y="0"/>
                    <a:pt x="486" y="5"/>
                    <a:pt x="533" y="15"/>
                  </a:cubicBezTo>
                  <a:cubicBezTo>
                    <a:pt x="579" y="25"/>
                    <a:pt x="621" y="42"/>
                    <a:pt x="658" y="66"/>
                  </a:cubicBezTo>
                  <a:cubicBezTo>
                    <a:pt x="695" y="90"/>
                    <a:pt x="724" y="122"/>
                    <a:pt x="746" y="161"/>
                  </a:cubicBezTo>
                  <a:cubicBezTo>
                    <a:pt x="768" y="200"/>
                    <a:pt x="780" y="249"/>
                    <a:pt x="780" y="308"/>
                  </a:cubicBezTo>
                  <a:cubicBezTo>
                    <a:pt x="780" y="377"/>
                    <a:pt x="761" y="435"/>
                    <a:pt x="723" y="482"/>
                  </a:cubicBezTo>
                  <a:cubicBezTo>
                    <a:pt x="686" y="529"/>
                    <a:pt x="634" y="562"/>
                    <a:pt x="568" y="583"/>
                  </a:cubicBezTo>
                  <a:cubicBezTo>
                    <a:pt x="834" y="1018"/>
                    <a:pt x="834" y="1018"/>
                    <a:pt x="834" y="1018"/>
                  </a:cubicBezTo>
                  <a:lnTo>
                    <a:pt x="546" y="1018"/>
                  </a:lnTo>
                  <a:close/>
                  <a:moveTo>
                    <a:pt x="536" y="312"/>
                  </a:moveTo>
                  <a:cubicBezTo>
                    <a:pt x="536" y="288"/>
                    <a:pt x="531" y="269"/>
                    <a:pt x="521" y="254"/>
                  </a:cubicBezTo>
                  <a:cubicBezTo>
                    <a:pt x="511" y="239"/>
                    <a:pt x="498" y="227"/>
                    <a:pt x="482" y="219"/>
                  </a:cubicBezTo>
                  <a:cubicBezTo>
                    <a:pt x="466" y="211"/>
                    <a:pt x="448" y="206"/>
                    <a:pt x="428" y="203"/>
                  </a:cubicBezTo>
                  <a:cubicBezTo>
                    <a:pt x="409" y="200"/>
                    <a:pt x="389" y="199"/>
                    <a:pt x="371" y="199"/>
                  </a:cubicBezTo>
                  <a:cubicBezTo>
                    <a:pt x="239" y="199"/>
                    <a:pt x="239" y="199"/>
                    <a:pt x="239" y="199"/>
                  </a:cubicBezTo>
                  <a:cubicBezTo>
                    <a:pt x="239" y="436"/>
                    <a:pt x="239" y="436"/>
                    <a:pt x="239" y="436"/>
                  </a:cubicBezTo>
                  <a:cubicBezTo>
                    <a:pt x="357" y="436"/>
                    <a:pt x="357" y="436"/>
                    <a:pt x="357" y="436"/>
                  </a:cubicBezTo>
                  <a:cubicBezTo>
                    <a:pt x="377" y="436"/>
                    <a:pt x="398" y="434"/>
                    <a:pt x="419" y="431"/>
                  </a:cubicBezTo>
                  <a:cubicBezTo>
                    <a:pt x="440" y="427"/>
                    <a:pt x="459" y="422"/>
                    <a:pt x="477" y="413"/>
                  </a:cubicBezTo>
                  <a:cubicBezTo>
                    <a:pt x="494" y="404"/>
                    <a:pt x="508" y="392"/>
                    <a:pt x="520" y="375"/>
                  </a:cubicBezTo>
                  <a:cubicBezTo>
                    <a:pt x="531" y="359"/>
                    <a:pt x="536" y="338"/>
                    <a:pt x="536" y="31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41">
              <a:extLst>
                <a:ext uri="{FF2B5EF4-FFF2-40B4-BE49-F238E27FC236}">
                  <a16:creationId xmlns:a16="http://schemas.microsoft.com/office/drawing/2014/main" id="{6B8AB107-D80E-30AF-1D95-14661046AD7C}"/>
                </a:ext>
              </a:extLst>
            </p:cNvPr>
            <p:cNvSpPr>
              <a:spLocks/>
            </p:cNvSpPr>
            <p:nvPr userDrawn="1"/>
          </p:nvSpPr>
          <p:spPr bwMode="auto">
            <a:xfrm>
              <a:off x="17992725" y="1327150"/>
              <a:ext cx="223838" cy="307975"/>
            </a:xfrm>
            <a:custGeom>
              <a:avLst/>
              <a:gdLst/>
              <a:ahLst/>
              <a:cxnLst>
                <a:cxn ang="0">
                  <a:pos x="623" y="291"/>
                </a:cxn>
                <a:cxn ang="0">
                  <a:pos x="540" y="227"/>
                </a:cxn>
                <a:cxn ang="0">
                  <a:pos x="441" y="203"/>
                </a:cxn>
                <a:cxn ang="0">
                  <a:pos x="392" y="207"/>
                </a:cxn>
                <a:cxn ang="0">
                  <a:pos x="346" y="224"/>
                </a:cxn>
                <a:cxn ang="0">
                  <a:pos x="312" y="255"/>
                </a:cxn>
                <a:cxn ang="0">
                  <a:pos x="299" y="305"/>
                </a:cxn>
                <a:cxn ang="0">
                  <a:pos x="309" y="348"/>
                </a:cxn>
                <a:cxn ang="0">
                  <a:pos x="341" y="378"/>
                </a:cxn>
                <a:cxn ang="0">
                  <a:pos x="391" y="402"/>
                </a:cxn>
                <a:cxn ang="0">
                  <a:pos x="455" y="424"/>
                </a:cxn>
                <a:cxn ang="0">
                  <a:pos x="564" y="463"/>
                </a:cxn>
                <a:cxn ang="0">
                  <a:pos x="666" y="518"/>
                </a:cxn>
                <a:cxn ang="0">
                  <a:pos x="742" y="603"/>
                </a:cxn>
                <a:cxn ang="0">
                  <a:pos x="772" y="731"/>
                </a:cxn>
                <a:cxn ang="0">
                  <a:pos x="740" y="883"/>
                </a:cxn>
                <a:cxn ang="0">
                  <a:pos x="653" y="988"/>
                </a:cxn>
                <a:cxn ang="0">
                  <a:pos x="527" y="1050"/>
                </a:cxn>
                <a:cxn ang="0">
                  <a:pos x="382" y="1070"/>
                </a:cxn>
                <a:cxn ang="0">
                  <a:pos x="170" y="1032"/>
                </a:cxn>
                <a:cxn ang="0">
                  <a:pos x="0" y="923"/>
                </a:cxn>
                <a:cxn ang="0">
                  <a:pos x="162" y="760"/>
                </a:cxn>
                <a:cxn ang="0">
                  <a:pos x="260" y="837"/>
                </a:cxn>
                <a:cxn ang="0">
                  <a:pos x="382" y="868"/>
                </a:cxn>
                <a:cxn ang="0">
                  <a:pos x="435" y="862"/>
                </a:cxn>
                <a:cxn ang="0">
                  <a:pos x="481" y="843"/>
                </a:cxn>
                <a:cxn ang="0">
                  <a:pos x="512" y="808"/>
                </a:cxn>
                <a:cxn ang="0">
                  <a:pos x="523" y="757"/>
                </a:cxn>
                <a:cxn ang="0">
                  <a:pos x="509" y="708"/>
                </a:cxn>
                <a:cxn ang="0">
                  <a:pos x="468" y="671"/>
                </a:cxn>
                <a:cxn ang="0">
                  <a:pos x="402" y="641"/>
                </a:cxn>
                <a:cxn ang="0">
                  <a:pos x="311" y="611"/>
                </a:cxn>
                <a:cxn ang="0">
                  <a:pos x="216" y="574"/>
                </a:cxn>
                <a:cxn ang="0">
                  <a:pos x="132" y="519"/>
                </a:cxn>
                <a:cxn ang="0">
                  <a:pos x="73" y="437"/>
                </a:cxn>
                <a:cxn ang="0">
                  <a:pos x="51" y="319"/>
                </a:cxn>
                <a:cxn ang="0">
                  <a:pos x="86" y="174"/>
                </a:cxn>
                <a:cxn ang="0">
                  <a:pos x="176" y="75"/>
                </a:cxn>
                <a:cxn ang="0">
                  <a:pos x="303" y="18"/>
                </a:cxn>
                <a:cxn ang="0">
                  <a:pos x="446" y="0"/>
                </a:cxn>
                <a:cxn ang="0">
                  <a:pos x="622" y="32"/>
                </a:cxn>
                <a:cxn ang="0">
                  <a:pos x="780" y="125"/>
                </a:cxn>
                <a:cxn ang="0">
                  <a:pos x="623" y="291"/>
                </a:cxn>
              </a:cxnLst>
              <a:rect l="0" t="0" r="r" b="b"/>
              <a:pathLst>
                <a:path w="780" h="1070">
                  <a:moveTo>
                    <a:pt x="623" y="291"/>
                  </a:moveTo>
                  <a:cubicBezTo>
                    <a:pt x="602" y="264"/>
                    <a:pt x="574" y="243"/>
                    <a:pt x="540" y="227"/>
                  </a:cubicBezTo>
                  <a:cubicBezTo>
                    <a:pt x="506" y="211"/>
                    <a:pt x="473" y="203"/>
                    <a:pt x="441" y="203"/>
                  </a:cubicBezTo>
                  <a:cubicBezTo>
                    <a:pt x="425" y="203"/>
                    <a:pt x="408" y="204"/>
                    <a:pt x="392" y="207"/>
                  </a:cubicBezTo>
                  <a:cubicBezTo>
                    <a:pt x="375" y="210"/>
                    <a:pt x="359" y="216"/>
                    <a:pt x="346" y="224"/>
                  </a:cubicBezTo>
                  <a:cubicBezTo>
                    <a:pt x="333" y="232"/>
                    <a:pt x="321" y="243"/>
                    <a:pt x="312" y="255"/>
                  </a:cubicBezTo>
                  <a:cubicBezTo>
                    <a:pt x="303" y="268"/>
                    <a:pt x="299" y="285"/>
                    <a:pt x="299" y="305"/>
                  </a:cubicBezTo>
                  <a:cubicBezTo>
                    <a:pt x="299" y="322"/>
                    <a:pt x="302" y="337"/>
                    <a:pt x="309" y="348"/>
                  </a:cubicBezTo>
                  <a:cubicBezTo>
                    <a:pt x="317" y="360"/>
                    <a:pt x="327" y="370"/>
                    <a:pt x="341" y="378"/>
                  </a:cubicBezTo>
                  <a:cubicBezTo>
                    <a:pt x="355" y="387"/>
                    <a:pt x="371" y="395"/>
                    <a:pt x="391" y="402"/>
                  </a:cubicBezTo>
                  <a:cubicBezTo>
                    <a:pt x="410" y="409"/>
                    <a:pt x="431" y="417"/>
                    <a:pt x="455" y="424"/>
                  </a:cubicBezTo>
                  <a:cubicBezTo>
                    <a:pt x="490" y="436"/>
                    <a:pt x="526" y="449"/>
                    <a:pt x="564" y="463"/>
                  </a:cubicBezTo>
                  <a:cubicBezTo>
                    <a:pt x="601" y="477"/>
                    <a:pt x="635" y="495"/>
                    <a:pt x="666" y="518"/>
                  </a:cubicBezTo>
                  <a:cubicBezTo>
                    <a:pt x="696" y="541"/>
                    <a:pt x="722" y="569"/>
                    <a:pt x="742" y="603"/>
                  </a:cubicBezTo>
                  <a:cubicBezTo>
                    <a:pt x="762" y="638"/>
                    <a:pt x="772" y="680"/>
                    <a:pt x="772" y="731"/>
                  </a:cubicBezTo>
                  <a:cubicBezTo>
                    <a:pt x="772" y="789"/>
                    <a:pt x="761" y="840"/>
                    <a:pt x="740" y="883"/>
                  </a:cubicBezTo>
                  <a:cubicBezTo>
                    <a:pt x="718" y="925"/>
                    <a:pt x="689" y="960"/>
                    <a:pt x="653" y="988"/>
                  </a:cubicBezTo>
                  <a:cubicBezTo>
                    <a:pt x="616" y="1016"/>
                    <a:pt x="575" y="1037"/>
                    <a:pt x="527" y="1050"/>
                  </a:cubicBezTo>
                  <a:cubicBezTo>
                    <a:pt x="480" y="1064"/>
                    <a:pt x="432" y="1070"/>
                    <a:pt x="382" y="1070"/>
                  </a:cubicBezTo>
                  <a:cubicBezTo>
                    <a:pt x="309" y="1070"/>
                    <a:pt x="239" y="1057"/>
                    <a:pt x="170" y="1032"/>
                  </a:cubicBezTo>
                  <a:cubicBezTo>
                    <a:pt x="102" y="1007"/>
                    <a:pt x="46" y="971"/>
                    <a:pt x="0" y="923"/>
                  </a:cubicBezTo>
                  <a:cubicBezTo>
                    <a:pt x="162" y="760"/>
                    <a:pt x="162" y="760"/>
                    <a:pt x="162" y="760"/>
                  </a:cubicBezTo>
                  <a:cubicBezTo>
                    <a:pt x="187" y="790"/>
                    <a:pt x="220" y="816"/>
                    <a:pt x="260" y="837"/>
                  </a:cubicBezTo>
                  <a:cubicBezTo>
                    <a:pt x="301" y="857"/>
                    <a:pt x="342" y="868"/>
                    <a:pt x="382" y="868"/>
                  </a:cubicBezTo>
                  <a:cubicBezTo>
                    <a:pt x="400" y="868"/>
                    <a:pt x="418" y="866"/>
                    <a:pt x="435" y="862"/>
                  </a:cubicBezTo>
                  <a:cubicBezTo>
                    <a:pt x="453" y="858"/>
                    <a:pt x="468" y="852"/>
                    <a:pt x="481" y="843"/>
                  </a:cubicBezTo>
                  <a:cubicBezTo>
                    <a:pt x="494" y="834"/>
                    <a:pt x="504" y="823"/>
                    <a:pt x="512" y="808"/>
                  </a:cubicBezTo>
                  <a:cubicBezTo>
                    <a:pt x="519" y="794"/>
                    <a:pt x="523" y="777"/>
                    <a:pt x="523" y="757"/>
                  </a:cubicBezTo>
                  <a:cubicBezTo>
                    <a:pt x="523" y="737"/>
                    <a:pt x="518" y="721"/>
                    <a:pt x="509" y="708"/>
                  </a:cubicBezTo>
                  <a:cubicBezTo>
                    <a:pt x="499" y="694"/>
                    <a:pt x="486" y="682"/>
                    <a:pt x="468" y="671"/>
                  </a:cubicBezTo>
                  <a:cubicBezTo>
                    <a:pt x="450" y="660"/>
                    <a:pt x="428" y="650"/>
                    <a:pt x="402" y="641"/>
                  </a:cubicBezTo>
                  <a:cubicBezTo>
                    <a:pt x="375" y="632"/>
                    <a:pt x="345" y="622"/>
                    <a:pt x="311" y="611"/>
                  </a:cubicBezTo>
                  <a:cubicBezTo>
                    <a:pt x="279" y="601"/>
                    <a:pt x="247" y="588"/>
                    <a:pt x="216" y="574"/>
                  </a:cubicBezTo>
                  <a:cubicBezTo>
                    <a:pt x="185" y="560"/>
                    <a:pt x="157" y="541"/>
                    <a:pt x="132" y="519"/>
                  </a:cubicBezTo>
                  <a:cubicBezTo>
                    <a:pt x="108" y="496"/>
                    <a:pt x="88" y="469"/>
                    <a:pt x="73" y="437"/>
                  </a:cubicBezTo>
                  <a:cubicBezTo>
                    <a:pt x="58" y="405"/>
                    <a:pt x="51" y="365"/>
                    <a:pt x="51" y="319"/>
                  </a:cubicBezTo>
                  <a:cubicBezTo>
                    <a:pt x="51" y="263"/>
                    <a:pt x="62" y="214"/>
                    <a:pt x="86" y="174"/>
                  </a:cubicBezTo>
                  <a:cubicBezTo>
                    <a:pt x="108" y="134"/>
                    <a:pt x="139" y="101"/>
                    <a:pt x="176" y="75"/>
                  </a:cubicBezTo>
                  <a:cubicBezTo>
                    <a:pt x="214" y="49"/>
                    <a:pt x="256" y="30"/>
                    <a:pt x="303" y="18"/>
                  </a:cubicBezTo>
                  <a:cubicBezTo>
                    <a:pt x="350" y="6"/>
                    <a:pt x="397" y="0"/>
                    <a:pt x="446" y="0"/>
                  </a:cubicBezTo>
                  <a:cubicBezTo>
                    <a:pt x="503" y="0"/>
                    <a:pt x="562" y="11"/>
                    <a:pt x="622" y="32"/>
                  </a:cubicBezTo>
                  <a:cubicBezTo>
                    <a:pt x="682" y="53"/>
                    <a:pt x="734" y="84"/>
                    <a:pt x="780" y="125"/>
                  </a:cubicBezTo>
                  <a:lnTo>
                    <a:pt x="623" y="291"/>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04015F6-A24C-380D-9107-1A08E74DACC2}"/>
                </a:ext>
              </a:extLst>
            </p:cNvPr>
            <p:cNvSpPr>
              <a:spLocks noChangeArrowheads="1"/>
            </p:cNvSpPr>
            <p:nvPr userDrawn="1"/>
          </p:nvSpPr>
          <p:spPr bwMode="auto">
            <a:xfrm>
              <a:off x="18267363" y="1335088"/>
              <a:ext cx="71437" cy="292100"/>
            </a:xfrm>
            <a:prstGeom prst="rect">
              <a:avLst/>
            </a:prstGeom>
            <a:solidFill>
              <a:srgbClr val="9E0000"/>
            </a:solid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43">
              <a:extLst>
                <a:ext uri="{FF2B5EF4-FFF2-40B4-BE49-F238E27FC236}">
                  <a16:creationId xmlns:a16="http://schemas.microsoft.com/office/drawing/2014/main" id="{F9D88C07-7B4A-DBDB-2F0F-4C71D24241C4}"/>
                </a:ext>
              </a:extLst>
            </p:cNvPr>
            <p:cNvSpPr>
              <a:spLocks/>
            </p:cNvSpPr>
            <p:nvPr userDrawn="1"/>
          </p:nvSpPr>
          <p:spPr bwMode="auto">
            <a:xfrm>
              <a:off x="18376900" y="1335088"/>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4">
              <a:extLst>
                <a:ext uri="{FF2B5EF4-FFF2-40B4-BE49-F238E27FC236}">
                  <a16:creationId xmlns:a16="http://schemas.microsoft.com/office/drawing/2014/main" id="{10CAEFE8-073F-A5D9-ED2B-779883A244DA}"/>
                </a:ext>
              </a:extLst>
            </p:cNvPr>
            <p:cNvSpPr>
              <a:spLocks/>
            </p:cNvSpPr>
            <p:nvPr userDrawn="1"/>
          </p:nvSpPr>
          <p:spPr bwMode="auto">
            <a:xfrm>
              <a:off x="18630900" y="1335088"/>
              <a:ext cx="293688" cy="292100"/>
            </a:xfrm>
            <a:custGeom>
              <a:avLst/>
              <a:gdLst/>
              <a:ahLst/>
              <a:cxnLst>
                <a:cxn ang="0">
                  <a:pos x="114" y="106"/>
                </a:cxn>
                <a:cxn ang="0">
                  <a:pos x="114" y="184"/>
                </a:cxn>
                <a:cxn ang="0">
                  <a:pos x="69" y="184"/>
                </a:cxn>
                <a:cxn ang="0">
                  <a:pos x="69" y="106"/>
                </a:cxn>
                <a:cxn ang="0">
                  <a:pos x="0" y="0"/>
                </a:cxn>
                <a:cxn ang="0">
                  <a:pos x="54" y="0"/>
                </a:cxn>
                <a:cxn ang="0">
                  <a:pos x="93" y="68"/>
                </a:cxn>
                <a:cxn ang="0">
                  <a:pos x="133" y="0"/>
                </a:cxn>
                <a:cxn ang="0">
                  <a:pos x="185" y="0"/>
                </a:cxn>
                <a:cxn ang="0">
                  <a:pos x="114" y="106"/>
                </a:cxn>
              </a:cxnLst>
              <a:rect l="0" t="0" r="r" b="b"/>
              <a:pathLst>
                <a:path w="185" h="184">
                  <a:moveTo>
                    <a:pt x="114" y="106"/>
                  </a:moveTo>
                  <a:lnTo>
                    <a:pt x="114" y="184"/>
                  </a:lnTo>
                  <a:lnTo>
                    <a:pt x="69" y="184"/>
                  </a:lnTo>
                  <a:lnTo>
                    <a:pt x="69" y="106"/>
                  </a:lnTo>
                  <a:lnTo>
                    <a:pt x="0" y="0"/>
                  </a:lnTo>
                  <a:lnTo>
                    <a:pt x="54" y="0"/>
                  </a:lnTo>
                  <a:lnTo>
                    <a:pt x="93" y="68"/>
                  </a:lnTo>
                  <a:lnTo>
                    <a:pt x="133" y="0"/>
                  </a:lnTo>
                  <a:lnTo>
                    <a:pt x="185" y="0"/>
                  </a:lnTo>
                  <a:lnTo>
                    <a:pt x="114" y="106"/>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45">
              <a:extLst>
                <a:ext uri="{FF2B5EF4-FFF2-40B4-BE49-F238E27FC236}">
                  <a16:creationId xmlns:a16="http://schemas.microsoft.com/office/drawing/2014/main" id="{E0125E34-B458-061C-8226-DE22B5450EE7}"/>
                </a:ext>
              </a:extLst>
            </p:cNvPr>
            <p:cNvSpPr>
              <a:spLocks noEditPoints="1"/>
            </p:cNvSpPr>
            <p:nvPr userDrawn="1"/>
          </p:nvSpPr>
          <p:spPr bwMode="auto">
            <a:xfrm>
              <a:off x="19051588" y="1327150"/>
              <a:ext cx="317500" cy="307975"/>
            </a:xfrm>
            <a:custGeom>
              <a:avLst/>
              <a:gdLst/>
              <a:ahLst/>
              <a:cxnLst>
                <a:cxn ang="0">
                  <a:pos x="1110" y="532"/>
                </a:cxn>
                <a:cxn ang="0">
                  <a:pos x="1068" y="753"/>
                </a:cxn>
                <a:cxn ang="0">
                  <a:pos x="952" y="924"/>
                </a:cxn>
                <a:cxn ang="0">
                  <a:pos x="776" y="1034"/>
                </a:cxn>
                <a:cxn ang="0">
                  <a:pos x="554" y="1073"/>
                </a:cxn>
                <a:cxn ang="0">
                  <a:pos x="333" y="1034"/>
                </a:cxn>
                <a:cxn ang="0">
                  <a:pos x="157" y="924"/>
                </a:cxn>
                <a:cxn ang="0">
                  <a:pos x="42" y="753"/>
                </a:cxn>
                <a:cxn ang="0">
                  <a:pos x="0" y="532"/>
                </a:cxn>
                <a:cxn ang="0">
                  <a:pos x="42" y="311"/>
                </a:cxn>
                <a:cxn ang="0">
                  <a:pos x="157" y="143"/>
                </a:cxn>
                <a:cxn ang="0">
                  <a:pos x="333" y="37"/>
                </a:cxn>
                <a:cxn ang="0">
                  <a:pos x="554" y="0"/>
                </a:cxn>
                <a:cxn ang="0">
                  <a:pos x="776" y="37"/>
                </a:cxn>
                <a:cxn ang="0">
                  <a:pos x="952" y="143"/>
                </a:cxn>
                <a:cxn ang="0">
                  <a:pos x="1068" y="311"/>
                </a:cxn>
                <a:cxn ang="0">
                  <a:pos x="1110" y="532"/>
                </a:cxn>
                <a:cxn ang="0">
                  <a:pos x="846"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4" y="759"/>
                </a:cxn>
                <a:cxn ang="0">
                  <a:pos x="825" y="659"/>
                </a:cxn>
                <a:cxn ang="0">
                  <a:pos x="846" y="532"/>
                </a:cxn>
              </a:cxnLst>
              <a:rect l="0" t="0" r="r" b="b"/>
              <a:pathLst>
                <a:path w="1110" h="1073">
                  <a:moveTo>
                    <a:pt x="1110" y="532"/>
                  </a:moveTo>
                  <a:cubicBezTo>
                    <a:pt x="1110" y="612"/>
                    <a:pt x="1096" y="686"/>
                    <a:pt x="1068" y="753"/>
                  </a:cubicBezTo>
                  <a:cubicBezTo>
                    <a:pt x="1040" y="819"/>
                    <a:pt x="1002" y="876"/>
                    <a:pt x="952" y="924"/>
                  </a:cubicBezTo>
                  <a:cubicBezTo>
                    <a:pt x="903" y="971"/>
                    <a:pt x="844" y="1008"/>
                    <a:pt x="776" y="1034"/>
                  </a:cubicBezTo>
                  <a:cubicBezTo>
                    <a:pt x="708" y="1060"/>
                    <a:pt x="634" y="1073"/>
                    <a:pt x="554" y="1073"/>
                  </a:cubicBezTo>
                  <a:cubicBezTo>
                    <a:pt x="474" y="1073"/>
                    <a:pt x="401" y="1060"/>
                    <a:pt x="333" y="1034"/>
                  </a:cubicBezTo>
                  <a:cubicBezTo>
                    <a:pt x="265" y="1008"/>
                    <a:pt x="207" y="971"/>
                    <a:pt x="157" y="924"/>
                  </a:cubicBezTo>
                  <a:cubicBezTo>
                    <a:pt x="108" y="876"/>
                    <a:pt x="69" y="819"/>
                    <a:pt x="42" y="753"/>
                  </a:cubicBezTo>
                  <a:cubicBezTo>
                    <a:pt x="14" y="686"/>
                    <a:pt x="0" y="612"/>
                    <a:pt x="0" y="532"/>
                  </a:cubicBezTo>
                  <a:cubicBezTo>
                    <a:pt x="0" y="450"/>
                    <a:pt x="14" y="377"/>
                    <a:pt x="42" y="311"/>
                  </a:cubicBezTo>
                  <a:cubicBezTo>
                    <a:pt x="69" y="245"/>
                    <a:pt x="108" y="190"/>
                    <a:pt x="157" y="143"/>
                  </a:cubicBezTo>
                  <a:cubicBezTo>
                    <a:pt x="207" y="97"/>
                    <a:pt x="265" y="62"/>
                    <a:pt x="333" y="37"/>
                  </a:cubicBezTo>
                  <a:cubicBezTo>
                    <a:pt x="401" y="12"/>
                    <a:pt x="474" y="0"/>
                    <a:pt x="554" y="0"/>
                  </a:cubicBezTo>
                  <a:cubicBezTo>
                    <a:pt x="634" y="0"/>
                    <a:pt x="708" y="12"/>
                    <a:pt x="776" y="37"/>
                  </a:cubicBezTo>
                  <a:cubicBezTo>
                    <a:pt x="844" y="62"/>
                    <a:pt x="903" y="97"/>
                    <a:pt x="952" y="143"/>
                  </a:cubicBezTo>
                  <a:cubicBezTo>
                    <a:pt x="1002" y="190"/>
                    <a:pt x="1040" y="245"/>
                    <a:pt x="1068" y="311"/>
                  </a:cubicBezTo>
                  <a:cubicBezTo>
                    <a:pt x="1096" y="377"/>
                    <a:pt x="1110" y="450"/>
                    <a:pt x="1110" y="532"/>
                  </a:cubicBezTo>
                  <a:moveTo>
                    <a:pt x="846" y="532"/>
                  </a:moveTo>
                  <a:cubicBezTo>
                    <a:pt x="846" y="488"/>
                    <a:pt x="839" y="446"/>
                    <a:pt x="825" y="408"/>
                  </a:cubicBezTo>
                  <a:cubicBezTo>
                    <a:pt x="811" y="370"/>
                    <a:pt x="790" y="337"/>
                    <a:pt x="765" y="310"/>
                  </a:cubicBezTo>
                  <a:cubicBezTo>
                    <a:pt x="740" y="282"/>
                    <a:pt x="709" y="261"/>
                    <a:pt x="673" y="245"/>
                  </a:cubicBezTo>
                  <a:cubicBezTo>
                    <a:pt x="637" y="229"/>
                    <a:pt x="597"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0" y="620"/>
                    <a:pt x="285" y="659"/>
                  </a:cubicBezTo>
                  <a:cubicBezTo>
                    <a:pt x="299" y="698"/>
                    <a:pt x="319" y="731"/>
                    <a:pt x="345" y="759"/>
                  </a:cubicBezTo>
                  <a:cubicBezTo>
                    <a:pt x="370" y="787"/>
                    <a:pt x="401" y="809"/>
                    <a:pt x="436" y="825"/>
                  </a:cubicBezTo>
                  <a:cubicBezTo>
                    <a:pt x="472" y="840"/>
                    <a:pt x="511" y="848"/>
                    <a:pt x="554" y="848"/>
                  </a:cubicBezTo>
                  <a:cubicBezTo>
                    <a:pt x="597" y="848"/>
                    <a:pt x="637" y="840"/>
                    <a:pt x="672" y="825"/>
                  </a:cubicBezTo>
                  <a:cubicBezTo>
                    <a:pt x="708" y="809"/>
                    <a:pt x="739" y="787"/>
                    <a:pt x="764" y="759"/>
                  </a:cubicBezTo>
                  <a:cubicBezTo>
                    <a:pt x="790" y="731"/>
                    <a:pt x="811" y="698"/>
                    <a:pt x="825" y="659"/>
                  </a:cubicBezTo>
                  <a:cubicBezTo>
                    <a:pt x="839" y="620"/>
                    <a:pt x="846" y="578"/>
                    <a:pt x="846"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6">
              <a:extLst>
                <a:ext uri="{FF2B5EF4-FFF2-40B4-BE49-F238E27FC236}">
                  <a16:creationId xmlns:a16="http://schemas.microsoft.com/office/drawing/2014/main" id="{A29EA2ED-47C1-201A-BF42-9372D13F87D3}"/>
                </a:ext>
              </a:extLst>
            </p:cNvPr>
            <p:cNvSpPr>
              <a:spLocks/>
            </p:cNvSpPr>
            <p:nvPr userDrawn="1"/>
          </p:nvSpPr>
          <p:spPr bwMode="auto">
            <a:xfrm>
              <a:off x="19423063" y="1335088"/>
              <a:ext cx="192087" cy="292100"/>
            </a:xfrm>
            <a:custGeom>
              <a:avLst/>
              <a:gdLst/>
              <a:ahLst/>
              <a:cxnLst>
                <a:cxn ang="0">
                  <a:pos x="44" y="38"/>
                </a:cxn>
                <a:cxn ang="0">
                  <a:pos x="44" y="76"/>
                </a:cxn>
                <a:cxn ang="0">
                  <a:pos x="115" y="76"/>
                </a:cxn>
                <a:cxn ang="0">
                  <a:pos x="115" y="113"/>
                </a:cxn>
                <a:cxn ang="0">
                  <a:pos x="44" y="113"/>
                </a:cxn>
                <a:cxn ang="0">
                  <a:pos x="44" y="184"/>
                </a:cxn>
                <a:cxn ang="0">
                  <a:pos x="0" y="184"/>
                </a:cxn>
                <a:cxn ang="0">
                  <a:pos x="0" y="0"/>
                </a:cxn>
                <a:cxn ang="0">
                  <a:pos x="121" y="0"/>
                </a:cxn>
                <a:cxn ang="0">
                  <a:pos x="121" y="38"/>
                </a:cxn>
                <a:cxn ang="0">
                  <a:pos x="44" y="38"/>
                </a:cxn>
              </a:cxnLst>
              <a:rect l="0" t="0" r="r" b="b"/>
              <a:pathLst>
                <a:path w="121" h="184">
                  <a:moveTo>
                    <a:pt x="44" y="38"/>
                  </a:moveTo>
                  <a:lnTo>
                    <a:pt x="44" y="76"/>
                  </a:lnTo>
                  <a:lnTo>
                    <a:pt x="115" y="76"/>
                  </a:lnTo>
                  <a:lnTo>
                    <a:pt x="115" y="113"/>
                  </a:lnTo>
                  <a:lnTo>
                    <a:pt x="44" y="113"/>
                  </a:lnTo>
                  <a:lnTo>
                    <a:pt x="44" y="184"/>
                  </a:lnTo>
                  <a:lnTo>
                    <a:pt x="0" y="184"/>
                  </a:lnTo>
                  <a:lnTo>
                    <a:pt x="0" y="0"/>
                  </a:lnTo>
                  <a:lnTo>
                    <a:pt x="121" y="0"/>
                  </a:lnTo>
                  <a:lnTo>
                    <a:pt x="121" y="38"/>
                  </a:lnTo>
                  <a:lnTo>
                    <a:pt x="44" y="38"/>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7">
              <a:extLst>
                <a:ext uri="{FF2B5EF4-FFF2-40B4-BE49-F238E27FC236}">
                  <a16:creationId xmlns:a16="http://schemas.microsoft.com/office/drawing/2014/main" id="{AE4F0126-9F28-574C-A362-B9967A6DE7FF}"/>
                </a:ext>
              </a:extLst>
            </p:cNvPr>
            <p:cNvSpPr>
              <a:spLocks/>
            </p:cNvSpPr>
            <p:nvPr userDrawn="1"/>
          </p:nvSpPr>
          <p:spPr bwMode="auto">
            <a:xfrm>
              <a:off x="12106275" y="847725"/>
              <a:ext cx="1049338" cy="1266825"/>
            </a:xfrm>
            <a:custGeom>
              <a:avLst/>
              <a:gdLst/>
              <a:ahLst/>
              <a:cxnLst>
                <a:cxn ang="0">
                  <a:pos x="429" y="164"/>
                </a:cxn>
                <a:cxn ang="0">
                  <a:pos x="429" y="798"/>
                </a:cxn>
                <a:cxn ang="0">
                  <a:pos x="232" y="798"/>
                </a:cxn>
                <a:cxn ang="0">
                  <a:pos x="232" y="164"/>
                </a:cxn>
                <a:cxn ang="0">
                  <a:pos x="0" y="164"/>
                </a:cxn>
                <a:cxn ang="0">
                  <a:pos x="0" y="0"/>
                </a:cxn>
                <a:cxn ang="0">
                  <a:pos x="661" y="0"/>
                </a:cxn>
                <a:cxn ang="0">
                  <a:pos x="661" y="164"/>
                </a:cxn>
                <a:cxn ang="0">
                  <a:pos x="429" y="164"/>
                </a:cxn>
              </a:cxnLst>
              <a:rect l="0" t="0" r="r" b="b"/>
              <a:pathLst>
                <a:path w="661" h="798">
                  <a:moveTo>
                    <a:pt x="429" y="164"/>
                  </a:moveTo>
                  <a:lnTo>
                    <a:pt x="429" y="798"/>
                  </a:lnTo>
                  <a:lnTo>
                    <a:pt x="232" y="798"/>
                  </a:lnTo>
                  <a:lnTo>
                    <a:pt x="232" y="164"/>
                  </a:lnTo>
                  <a:lnTo>
                    <a:pt x="0" y="164"/>
                  </a:lnTo>
                  <a:lnTo>
                    <a:pt x="0" y="0"/>
                  </a:lnTo>
                  <a:lnTo>
                    <a:pt x="661" y="0"/>
                  </a:lnTo>
                  <a:lnTo>
                    <a:pt x="661" y="164"/>
                  </a:lnTo>
                  <a:lnTo>
                    <a:pt x="429" y="16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a:extLst>
                <a:ext uri="{FF2B5EF4-FFF2-40B4-BE49-F238E27FC236}">
                  <a16:creationId xmlns:a16="http://schemas.microsoft.com/office/drawing/2014/main" id="{987F1B2E-5FD6-ACE6-6210-77D38EA7F225}"/>
                </a:ext>
              </a:extLst>
            </p:cNvPr>
            <p:cNvSpPr>
              <a:spLocks/>
            </p:cNvSpPr>
            <p:nvPr userDrawn="1"/>
          </p:nvSpPr>
          <p:spPr bwMode="auto">
            <a:xfrm>
              <a:off x="13276263" y="847725"/>
              <a:ext cx="1112837" cy="1300163"/>
            </a:xfrm>
            <a:custGeom>
              <a:avLst/>
              <a:gdLst/>
              <a:ahLst/>
              <a:cxnLst>
                <a:cxn ang="0">
                  <a:pos x="3753" y="3482"/>
                </a:cxn>
                <a:cxn ang="0">
                  <a:pos x="3359" y="4044"/>
                </a:cxn>
                <a:cxn ang="0">
                  <a:pos x="2740" y="4409"/>
                </a:cxn>
                <a:cxn ang="0">
                  <a:pos x="1936" y="4540"/>
                </a:cxn>
                <a:cxn ang="0">
                  <a:pos x="1128" y="4409"/>
                </a:cxn>
                <a:cxn ang="0">
                  <a:pos x="519" y="4044"/>
                </a:cxn>
                <a:cxn ang="0">
                  <a:pos x="135" y="3482"/>
                </a:cxn>
                <a:cxn ang="0">
                  <a:pos x="0" y="2754"/>
                </a:cxn>
                <a:cxn ang="0">
                  <a:pos x="0" y="0"/>
                </a:cxn>
                <a:cxn ang="0">
                  <a:pos x="1090" y="0"/>
                </a:cxn>
                <a:cxn ang="0">
                  <a:pos x="1090" y="2667"/>
                </a:cxn>
                <a:cxn ang="0">
                  <a:pos x="1138" y="3010"/>
                </a:cxn>
                <a:cxn ang="0">
                  <a:pos x="1285" y="3301"/>
                </a:cxn>
                <a:cxn ang="0">
                  <a:pos x="1548" y="3504"/>
                </a:cxn>
                <a:cxn ang="0">
                  <a:pos x="1942" y="3579"/>
                </a:cxn>
                <a:cxn ang="0">
                  <a:pos x="2336" y="3504"/>
                </a:cxn>
                <a:cxn ang="0">
                  <a:pos x="2602" y="3301"/>
                </a:cxn>
                <a:cxn ang="0">
                  <a:pos x="2750" y="3010"/>
                </a:cxn>
                <a:cxn ang="0">
                  <a:pos x="2795" y="2667"/>
                </a:cxn>
                <a:cxn ang="0">
                  <a:pos x="2795" y="0"/>
                </a:cxn>
                <a:cxn ang="0">
                  <a:pos x="3890" y="0"/>
                </a:cxn>
                <a:cxn ang="0">
                  <a:pos x="3890" y="2754"/>
                </a:cxn>
                <a:cxn ang="0">
                  <a:pos x="3753" y="3482"/>
                </a:cxn>
              </a:cxnLst>
              <a:rect l="0" t="0" r="r" b="b"/>
              <a:pathLst>
                <a:path w="3890" h="4540">
                  <a:moveTo>
                    <a:pt x="3753" y="3482"/>
                  </a:moveTo>
                  <a:cubicBezTo>
                    <a:pt x="3661" y="3700"/>
                    <a:pt x="3529" y="3888"/>
                    <a:pt x="3359" y="4044"/>
                  </a:cubicBezTo>
                  <a:cubicBezTo>
                    <a:pt x="3188" y="4200"/>
                    <a:pt x="2982" y="4322"/>
                    <a:pt x="2740" y="4409"/>
                  </a:cubicBezTo>
                  <a:cubicBezTo>
                    <a:pt x="2499" y="4497"/>
                    <a:pt x="2231" y="4540"/>
                    <a:pt x="1936" y="4540"/>
                  </a:cubicBezTo>
                  <a:cubicBezTo>
                    <a:pt x="1637" y="4540"/>
                    <a:pt x="1368" y="4497"/>
                    <a:pt x="1128" y="4409"/>
                  </a:cubicBezTo>
                  <a:cubicBezTo>
                    <a:pt x="889" y="4322"/>
                    <a:pt x="686" y="4200"/>
                    <a:pt x="519" y="4044"/>
                  </a:cubicBezTo>
                  <a:cubicBezTo>
                    <a:pt x="353" y="3888"/>
                    <a:pt x="225" y="3700"/>
                    <a:pt x="135" y="3482"/>
                  </a:cubicBezTo>
                  <a:cubicBezTo>
                    <a:pt x="45" y="3263"/>
                    <a:pt x="0" y="3021"/>
                    <a:pt x="0" y="2754"/>
                  </a:cubicBezTo>
                  <a:cubicBezTo>
                    <a:pt x="0" y="0"/>
                    <a:pt x="0" y="0"/>
                    <a:pt x="0" y="0"/>
                  </a:cubicBezTo>
                  <a:cubicBezTo>
                    <a:pt x="1090" y="0"/>
                    <a:pt x="1090" y="0"/>
                    <a:pt x="1090" y="0"/>
                  </a:cubicBezTo>
                  <a:cubicBezTo>
                    <a:pt x="1090" y="2667"/>
                    <a:pt x="1090" y="2667"/>
                    <a:pt x="1090" y="2667"/>
                  </a:cubicBezTo>
                  <a:cubicBezTo>
                    <a:pt x="1090" y="2788"/>
                    <a:pt x="1106" y="2902"/>
                    <a:pt x="1138" y="3010"/>
                  </a:cubicBezTo>
                  <a:cubicBezTo>
                    <a:pt x="1170" y="3119"/>
                    <a:pt x="1219" y="3215"/>
                    <a:pt x="1285" y="3301"/>
                  </a:cubicBezTo>
                  <a:cubicBezTo>
                    <a:pt x="1351" y="3386"/>
                    <a:pt x="1439" y="3454"/>
                    <a:pt x="1548" y="3504"/>
                  </a:cubicBezTo>
                  <a:cubicBezTo>
                    <a:pt x="1657" y="3554"/>
                    <a:pt x="1788" y="3579"/>
                    <a:pt x="1942" y="3579"/>
                  </a:cubicBezTo>
                  <a:cubicBezTo>
                    <a:pt x="2096" y="3579"/>
                    <a:pt x="2227" y="3554"/>
                    <a:pt x="2336" y="3504"/>
                  </a:cubicBezTo>
                  <a:cubicBezTo>
                    <a:pt x="2445" y="3454"/>
                    <a:pt x="2534" y="3386"/>
                    <a:pt x="2602" y="3301"/>
                  </a:cubicBezTo>
                  <a:cubicBezTo>
                    <a:pt x="2671" y="3215"/>
                    <a:pt x="2720" y="3119"/>
                    <a:pt x="2750" y="3010"/>
                  </a:cubicBezTo>
                  <a:cubicBezTo>
                    <a:pt x="2780" y="2902"/>
                    <a:pt x="2795" y="2788"/>
                    <a:pt x="2795" y="2667"/>
                  </a:cubicBezTo>
                  <a:cubicBezTo>
                    <a:pt x="2795" y="0"/>
                    <a:pt x="2795" y="0"/>
                    <a:pt x="2795" y="0"/>
                  </a:cubicBezTo>
                  <a:cubicBezTo>
                    <a:pt x="3890" y="0"/>
                    <a:pt x="3890" y="0"/>
                    <a:pt x="3890" y="0"/>
                  </a:cubicBezTo>
                  <a:cubicBezTo>
                    <a:pt x="3890" y="2754"/>
                    <a:pt x="3890" y="2754"/>
                    <a:pt x="3890" y="2754"/>
                  </a:cubicBezTo>
                  <a:cubicBezTo>
                    <a:pt x="3890" y="3021"/>
                    <a:pt x="3845" y="3263"/>
                    <a:pt x="3753" y="348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a:extLst>
                <a:ext uri="{FF2B5EF4-FFF2-40B4-BE49-F238E27FC236}">
                  <a16:creationId xmlns:a16="http://schemas.microsoft.com/office/drawing/2014/main" id="{8B2E665C-930D-FD9E-3F71-0E90EAF35E6B}"/>
                </a:ext>
              </a:extLst>
            </p:cNvPr>
            <p:cNvSpPr>
              <a:spLocks/>
            </p:cNvSpPr>
            <p:nvPr userDrawn="1"/>
          </p:nvSpPr>
          <p:spPr bwMode="auto">
            <a:xfrm>
              <a:off x="14357350" y="750888"/>
              <a:ext cx="863600" cy="1557337"/>
            </a:xfrm>
            <a:custGeom>
              <a:avLst/>
              <a:gdLst/>
              <a:ahLst/>
              <a:cxnLst>
                <a:cxn ang="0">
                  <a:pos x="143" y="981"/>
                </a:cxn>
                <a:cxn ang="0">
                  <a:pos x="544" y="0"/>
                </a:cxn>
                <a:cxn ang="0">
                  <a:pos x="401" y="0"/>
                </a:cxn>
                <a:cxn ang="0">
                  <a:pos x="0" y="981"/>
                </a:cxn>
                <a:cxn ang="0">
                  <a:pos x="143" y="981"/>
                </a:cxn>
              </a:cxnLst>
              <a:rect l="0" t="0" r="r" b="b"/>
              <a:pathLst>
                <a:path w="544" h="981">
                  <a:moveTo>
                    <a:pt x="143" y="981"/>
                  </a:moveTo>
                  <a:lnTo>
                    <a:pt x="544" y="0"/>
                  </a:lnTo>
                  <a:lnTo>
                    <a:pt x="401" y="0"/>
                  </a:lnTo>
                  <a:lnTo>
                    <a:pt x="0" y="981"/>
                  </a:lnTo>
                  <a:lnTo>
                    <a:pt x="143" y="981"/>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a:extLst>
                <a:ext uri="{FF2B5EF4-FFF2-40B4-BE49-F238E27FC236}">
                  <a16:creationId xmlns:a16="http://schemas.microsoft.com/office/drawing/2014/main" id="{CFB9F323-F7B0-A101-C4B9-C19125F84A8C}"/>
                </a:ext>
              </a:extLst>
            </p:cNvPr>
            <p:cNvSpPr>
              <a:spLocks noEditPoints="1"/>
            </p:cNvSpPr>
            <p:nvPr userDrawn="1"/>
          </p:nvSpPr>
          <p:spPr bwMode="auto">
            <a:xfrm>
              <a:off x="15055850" y="1200150"/>
              <a:ext cx="947738" cy="947738"/>
            </a:xfrm>
            <a:custGeom>
              <a:avLst/>
              <a:gdLst/>
              <a:ahLst/>
              <a:cxnLst>
                <a:cxn ang="0">
                  <a:pos x="1656" y="0"/>
                </a:cxn>
                <a:cxn ang="0">
                  <a:pos x="0" y="1655"/>
                </a:cxn>
                <a:cxn ang="0">
                  <a:pos x="1656" y="3311"/>
                </a:cxn>
                <a:cxn ang="0">
                  <a:pos x="3166" y="2592"/>
                </a:cxn>
                <a:cxn ang="0">
                  <a:pos x="2415" y="2286"/>
                </a:cxn>
                <a:cxn ang="0">
                  <a:pos x="1656" y="2595"/>
                </a:cxn>
                <a:cxn ang="0">
                  <a:pos x="759" y="1936"/>
                </a:cxn>
                <a:cxn ang="0">
                  <a:pos x="3287" y="1936"/>
                </a:cxn>
                <a:cxn ang="0">
                  <a:pos x="3311" y="1655"/>
                </a:cxn>
                <a:cxn ang="0">
                  <a:pos x="1656" y="0"/>
                </a:cxn>
                <a:cxn ang="0">
                  <a:pos x="1656" y="717"/>
                </a:cxn>
                <a:cxn ang="0">
                  <a:pos x="2525" y="1299"/>
                </a:cxn>
                <a:cxn ang="0">
                  <a:pos x="787" y="1299"/>
                </a:cxn>
                <a:cxn ang="0">
                  <a:pos x="1656" y="717"/>
                </a:cxn>
              </a:cxnLst>
              <a:rect l="0" t="0" r="r" b="b"/>
              <a:pathLst>
                <a:path w="3311" h="3311">
                  <a:moveTo>
                    <a:pt x="1656" y="0"/>
                  </a:moveTo>
                  <a:cubicBezTo>
                    <a:pt x="741" y="0"/>
                    <a:pt x="0" y="741"/>
                    <a:pt x="0" y="1655"/>
                  </a:cubicBezTo>
                  <a:cubicBezTo>
                    <a:pt x="0" y="2570"/>
                    <a:pt x="741" y="3311"/>
                    <a:pt x="1656" y="3311"/>
                  </a:cubicBezTo>
                  <a:cubicBezTo>
                    <a:pt x="2242" y="3311"/>
                    <a:pt x="2842" y="3054"/>
                    <a:pt x="3166" y="2592"/>
                  </a:cubicBezTo>
                  <a:cubicBezTo>
                    <a:pt x="2415" y="2286"/>
                    <a:pt x="2415" y="2286"/>
                    <a:pt x="2415" y="2286"/>
                  </a:cubicBezTo>
                  <a:cubicBezTo>
                    <a:pt x="2215" y="2507"/>
                    <a:pt x="1941" y="2595"/>
                    <a:pt x="1656" y="2595"/>
                  </a:cubicBezTo>
                  <a:cubicBezTo>
                    <a:pt x="1235" y="2595"/>
                    <a:pt x="879" y="2318"/>
                    <a:pt x="759" y="1936"/>
                  </a:cubicBezTo>
                  <a:cubicBezTo>
                    <a:pt x="3287" y="1936"/>
                    <a:pt x="3287" y="1936"/>
                    <a:pt x="3287" y="1936"/>
                  </a:cubicBezTo>
                  <a:cubicBezTo>
                    <a:pt x="3303" y="1845"/>
                    <a:pt x="3311" y="1751"/>
                    <a:pt x="3311" y="1655"/>
                  </a:cubicBezTo>
                  <a:cubicBezTo>
                    <a:pt x="3311" y="741"/>
                    <a:pt x="2570" y="0"/>
                    <a:pt x="1656" y="0"/>
                  </a:cubicBezTo>
                  <a:moveTo>
                    <a:pt x="1656" y="717"/>
                  </a:moveTo>
                  <a:cubicBezTo>
                    <a:pt x="2048" y="717"/>
                    <a:pt x="2384" y="957"/>
                    <a:pt x="2525" y="1299"/>
                  </a:cubicBezTo>
                  <a:cubicBezTo>
                    <a:pt x="787" y="1299"/>
                    <a:pt x="787" y="1299"/>
                    <a:pt x="787" y="1299"/>
                  </a:cubicBezTo>
                  <a:cubicBezTo>
                    <a:pt x="927" y="957"/>
                    <a:pt x="1263" y="717"/>
                    <a:pt x="1656" y="717"/>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Google Shape;12;p3">
            <a:extLst>
              <a:ext uri="{FF2B5EF4-FFF2-40B4-BE49-F238E27FC236}">
                <a16:creationId xmlns:a16="http://schemas.microsoft.com/office/drawing/2014/main" id="{648CE831-B045-6102-BAE1-65D462FE91D0}"/>
              </a:ext>
            </a:extLst>
          </p:cNvPr>
          <p:cNvPicPr preferRelativeResize="0">
            <a:picLocks noChangeAspect="1"/>
          </p:cNvPicPr>
          <p:nvPr/>
        </p:nvPicPr>
        <p:blipFill rotWithShape="1">
          <a:blip r:embed="rId5">
            <a:alphaModFix/>
          </a:blip>
          <a:srcRect/>
          <a:stretch/>
        </p:blipFill>
        <p:spPr>
          <a:xfrm>
            <a:off x="7705899" y="18578"/>
            <a:ext cx="1357714" cy="748949"/>
          </a:xfrm>
          <a:prstGeom prst="rect">
            <a:avLst/>
          </a:prstGeom>
          <a:noFill/>
          <a:ln>
            <a:noFill/>
          </a:ln>
        </p:spPr>
      </p:pic>
      <p:sp>
        <p:nvSpPr>
          <p:cNvPr id="10" name="Slide Number Placeholder 5">
            <a:extLst>
              <a:ext uri="{FF2B5EF4-FFF2-40B4-BE49-F238E27FC236}">
                <a16:creationId xmlns:a16="http://schemas.microsoft.com/office/drawing/2014/main" id="{5641BAAD-1235-9B82-7520-7C603516641F}"/>
              </a:ext>
            </a:extLst>
          </p:cNvPr>
          <p:cNvSpPr txBox="1">
            <a:spLocks/>
          </p:cNvSpPr>
          <p:nvPr/>
        </p:nvSpPr>
        <p:spPr>
          <a:xfrm>
            <a:off x="7086600" y="647429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2C18A8-F936-CE50-605B-BB468468A4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565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78D72AD6-90F9-4D4E-BB8C-B3CAE2447857}"/>
              </a:ext>
            </a:extLst>
          </p:cNvPr>
          <p:cNvSpPr/>
          <p:nvPr/>
        </p:nvSpPr>
        <p:spPr>
          <a:xfrm>
            <a:off x="85501" y="5241563"/>
            <a:ext cx="8972997" cy="1251312"/>
          </a:xfrm>
          <a:prstGeom prst="roundRect">
            <a:avLst>
              <a:gd name="adj" fmla="val 4914"/>
            </a:avLst>
          </a:prstGeom>
          <a:solidFill>
            <a:srgbClr val="FFD4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323F9310-436B-2148-9BEE-287B9C8D0845}"/>
              </a:ext>
            </a:extLst>
          </p:cNvPr>
          <p:cNvSpPr/>
          <p:nvPr/>
        </p:nvSpPr>
        <p:spPr>
          <a:xfrm>
            <a:off x="88058" y="3841428"/>
            <a:ext cx="8972997" cy="1339769"/>
          </a:xfrm>
          <a:prstGeom prst="roundRect">
            <a:avLst>
              <a:gd name="adj" fmla="val 4752"/>
            </a:avLst>
          </a:prstGeom>
          <a:solidFill>
            <a:srgbClr val="E2F0D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0E26C6B5-FAA5-AD49-A5C5-27FF882473B7}"/>
              </a:ext>
            </a:extLst>
          </p:cNvPr>
          <p:cNvSpPr/>
          <p:nvPr/>
        </p:nvSpPr>
        <p:spPr>
          <a:xfrm>
            <a:off x="90615" y="2822978"/>
            <a:ext cx="8972997" cy="972833"/>
          </a:xfrm>
          <a:prstGeom prst="roundRect">
            <a:avLst>
              <a:gd name="adj" fmla="val 6118"/>
            </a:avLst>
          </a:pr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245F93DA-41DE-4A4C-9B1D-817B6A0EBC50}"/>
              </a:ext>
            </a:extLst>
          </p:cNvPr>
          <p:cNvSpPr/>
          <p:nvPr/>
        </p:nvSpPr>
        <p:spPr>
          <a:xfrm>
            <a:off x="80387" y="1481183"/>
            <a:ext cx="8972997" cy="1281429"/>
          </a:xfrm>
          <a:prstGeom prst="roundRect">
            <a:avLst>
              <a:gd name="adj" fmla="val 5700"/>
            </a:avLst>
          </a:prstGeom>
          <a:solidFill>
            <a:srgbClr val="FBE5D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a:extLst>
              <a:ext uri="{FF2B5EF4-FFF2-40B4-BE49-F238E27FC236}">
                <a16:creationId xmlns:a16="http://schemas.microsoft.com/office/drawing/2014/main" id="{7D6700DE-A60F-0047-B270-63F9AB574DCC}"/>
              </a:ext>
            </a:extLst>
          </p:cNvPr>
          <p:cNvSpPr/>
          <p:nvPr/>
        </p:nvSpPr>
        <p:spPr>
          <a:xfrm>
            <a:off x="82944" y="901932"/>
            <a:ext cx="8972997" cy="504137"/>
          </a:xfrm>
          <a:prstGeom prst="roundRect">
            <a:avLst>
              <a:gd name="adj" fmla="val 10119"/>
            </a:avLst>
          </a:prstGeom>
          <a:solidFill>
            <a:srgbClr val="DAE3F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B70FED3A-E902-9492-033C-94391A40A109}"/>
              </a:ext>
            </a:extLst>
          </p:cNvPr>
          <p:cNvSpPr>
            <a:spLocks noGrp="1"/>
          </p:cNvSpPr>
          <p:nvPr>
            <p:ph type="title"/>
          </p:nvPr>
        </p:nvSpPr>
        <p:spPr/>
        <p:txBody>
          <a:bodyPr/>
          <a:lstStyle/>
          <a:p>
            <a:r>
              <a:rPr lang="en-US" dirty="0"/>
              <a:t>Executive Summary</a:t>
            </a:r>
            <a:endParaRPr lang="en-CH" dirty="0"/>
          </a:p>
        </p:txBody>
      </p:sp>
      <p:sp>
        <p:nvSpPr>
          <p:cNvPr id="3" name="Content Placeholder 2">
            <a:extLst>
              <a:ext uri="{FF2B5EF4-FFF2-40B4-BE49-F238E27FC236}">
                <a16:creationId xmlns:a16="http://schemas.microsoft.com/office/drawing/2014/main" id="{44722C4C-45FE-344B-A79D-CCCD100D937C}"/>
              </a:ext>
            </a:extLst>
          </p:cNvPr>
          <p:cNvSpPr>
            <a:spLocks noGrp="1"/>
          </p:cNvSpPr>
          <p:nvPr>
            <p:ph idx="1"/>
          </p:nvPr>
        </p:nvSpPr>
        <p:spPr>
          <a:xfrm>
            <a:off x="127255" y="901933"/>
            <a:ext cx="8894602" cy="5823734"/>
          </a:xfrm>
        </p:spPr>
        <p:txBody>
          <a:bodyPr>
            <a:normAutofit lnSpcReduction="10000"/>
          </a:bodyPr>
          <a:lstStyle/>
          <a:p>
            <a:pPr algn="just"/>
            <a:r>
              <a:rPr lang="en-US" sz="1800" b="1" dirty="0">
                <a:solidFill>
                  <a:srgbClr val="0070C0"/>
                </a:solidFill>
                <a:latin typeface="Calibri" panose="020F0502020204030204" pitchFamily="34" charset="0"/>
                <a:cs typeface="Calibri" panose="020F0502020204030204" pitchFamily="34" charset="0"/>
              </a:rPr>
              <a:t>Background</a:t>
            </a:r>
            <a:r>
              <a:rPr lang="en-US" sz="1800" dirty="0">
                <a:latin typeface="Calibri" panose="020F0502020204030204" pitchFamily="34" charset="0"/>
                <a:cs typeface="Calibri" panose="020F0502020204030204" pitchFamily="34" charset="0"/>
              </a:rPr>
              <a:t>: A h</a:t>
            </a:r>
            <a:r>
              <a:rPr lang="en-GB" sz="1800" dirty="0" err="1">
                <a:latin typeface="Calibri" panose="020F0502020204030204" pitchFamily="34" charset="0"/>
                <a:cs typeface="Calibri" panose="020F0502020204030204" pitchFamily="34" charset="0"/>
              </a:rPr>
              <a:t>ybrid</a:t>
            </a:r>
            <a:r>
              <a:rPr lang="en-GB" sz="1800" dirty="0">
                <a:latin typeface="Calibri" panose="020F0502020204030204" pitchFamily="34" charset="0"/>
                <a:cs typeface="Calibri" panose="020F0502020204030204" pitchFamily="34" charset="0"/>
              </a:rPr>
              <a:t> storage system (HSS) uses multiple different storage devices to provide high and scalable storage capacity at high performance </a:t>
            </a:r>
          </a:p>
          <a:p>
            <a:pPr algn="just"/>
            <a:r>
              <a:rPr lang="en-US" sz="1800" b="1" dirty="0">
                <a:solidFill>
                  <a:srgbClr val="E30305"/>
                </a:solidFill>
                <a:latin typeface="Calibri" panose="020F0502020204030204" pitchFamily="34" charset="0"/>
                <a:cs typeface="Calibri" panose="020F0502020204030204" pitchFamily="34" charset="0"/>
              </a:rPr>
              <a:t>Problem</a:t>
            </a:r>
            <a:r>
              <a:rPr lang="en-US" sz="1800" dirty="0">
                <a:latin typeface="Calibri" panose="020F0502020204030204" pitchFamily="34" charset="0"/>
                <a:cs typeface="Calibri" panose="020F0502020204030204" pitchFamily="34" charset="0"/>
              </a:rPr>
              <a:t>: Two key shortcomings of prior data placement policies:</a:t>
            </a:r>
          </a:p>
          <a:p>
            <a:pPr marL="536575" lvl="1" indent="-179388" algn="just"/>
            <a:r>
              <a:rPr lang="en-GB" sz="1600" dirty="0">
                <a:latin typeface="Calibri" panose="020F0502020204030204" pitchFamily="34" charset="0"/>
                <a:cs typeface="Calibri" panose="020F0502020204030204" pitchFamily="34" charset="0"/>
              </a:rPr>
              <a:t>Lack of </a:t>
            </a:r>
            <a:r>
              <a:rPr lang="en-GB" sz="1600" b="1" dirty="0">
                <a:solidFill>
                  <a:srgbClr val="C00000"/>
                </a:solidFill>
                <a:latin typeface="Calibri" panose="020F0502020204030204" pitchFamily="34" charset="0"/>
                <a:cs typeface="Calibri" panose="020F0502020204030204" pitchFamily="34" charset="0"/>
              </a:rPr>
              <a:t>adaptivity to:</a:t>
            </a:r>
          </a:p>
          <a:p>
            <a:pPr marL="993775" lvl="2" indent="-179388" algn="just"/>
            <a:r>
              <a:rPr lang="en-GB" sz="1500" b="1" dirty="0">
                <a:solidFill>
                  <a:srgbClr val="C00000"/>
                </a:solidFill>
                <a:latin typeface="Calibri" panose="020F0502020204030204" pitchFamily="34" charset="0"/>
                <a:cs typeface="Calibri" panose="020F0502020204030204" pitchFamily="34" charset="0"/>
              </a:rPr>
              <a:t>Workload changes</a:t>
            </a:r>
          </a:p>
          <a:p>
            <a:pPr marL="993775" lvl="2" indent="-179388" algn="just"/>
            <a:r>
              <a:rPr lang="en-GB" sz="1500" b="1" dirty="0">
                <a:solidFill>
                  <a:srgbClr val="C00000"/>
                </a:solidFill>
                <a:latin typeface="Calibri" panose="020F0502020204030204" pitchFamily="34" charset="0"/>
                <a:cs typeface="Calibri" panose="020F0502020204030204" pitchFamily="34" charset="0"/>
              </a:rPr>
              <a:t>Changes in device types and configurations</a:t>
            </a:r>
            <a:endParaRPr lang="en-GB" sz="1500" dirty="0">
              <a:latin typeface="Calibri" panose="020F0502020204030204" pitchFamily="34" charset="0"/>
              <a:cs typeface="Calibri" panose="020F0502020204030204" pitchFamily="34" charset="0"/>
            </a:endParaRPr>
          </a:p>
          <a:p>
            <a:pPr marL="536575" lvl="1" indent="-179388" algn="just"/>
            <a:r>
              <a:rPr lang="en-GB" sz="1600" dirty="0">
                <a:latin typeface="Calibri" panose="020F0502020204030204" pitchFamily="34" charset="0"/>
                <a:cs typeface="Calibri" panose="020F0502020204030204" pitchFamily="34" charset="0"/>
              </a:rPr>
              <a:t>Lack of</a:t>
            </a:r>
            <a:r>
              <a:rPr lang="en-GB" sz="1600" b="1" dirty="0">
                <a:solidFill>
                  <a:srgbClr val="C00000"/>
                </a:solidFill>
                <a:latin typeface="Calibri" panose="020F0502020204030204" pitchFamily="34" charset="0"/>
                <a:cs typeface="Calibri" panose="020F0502020204030204" pitchFamily="34" charset="0"/>
              </a:rPr>
              <a:t> extensibility </a:t>
            </a:r>
            <a:r>
              <a:rPr lang="en-GB" sz="1600" dirty="0">
                <a:latin typeface="Calibri" panose="020F0502020204030204" pitchFamily="34" charset="0"/>
                <a:cs typeface="Calibri" panose="020F0502020204030204" pitchFamily="34" charset="0"/>
              </a:rPr>
              <a:t>to more devices</a:t>
            </a:r>
            <a:endParaRPr lang="en-US" sz="1600" dirty="0">
              <a:latin typeface="Calibri" panose="020F0502020204030204" pitchFamily="34" charset="0"/>
              <a:cs typeface="Calibri" panose="020F0502020204030204" pitchFamily="34" charset="0"/>
            </a:endParaRPr>
          </a:p>
          <a:p>
            <a:pPr algn="just"/>
            <a:r>
              <a:rPr lang="en-US" sz="1800" b="1" dirty="0">
                <a:solidFill>
                  <a:schemeClr val="accent4">
                    <a:lumMod val="75000"/>
                  </a:schemeClr>
                </a:solidFill>
                <a:latin typeface="Calibri" panose="020F0502020204030204" pitchFamily="34" charset="0"/>
                <a:cs typeface="Calibri" panose="020F0502020204030204" pitchFamily="34" charset="0"/>
              </a:rPr>
              <a:t>Goal</a:t>
            </a:r>
            <a:r>
              <a:rPr lang="en-US" sz="1800" dirty="0">
                <a:latin typeface="Calibri" panose="020F0502020204030204" pitchFamily="34" charset="0"/>
                <a:cs typeface="Calibri" panose="020F0502020204030204" pitchFamily="34" charset="0"/>
              </a:rPr>
              <a:t>: Design a data placement technique that provides:</a:t>
            </a:r>
          </a:p>
          <a:p>
            <a:pPr marL="536575" lvl="1" indent="-179388" algn="just"/>
            <a:r>
              <a:rPr lang="en-US" sz="1600" b="1" i="1" dirty="0">
                <a:solidFill>
                  <a:srgbClr val="C09000"/>
                </a:solidFill>
                <a:latin typeface="Calibri" panose="020F0502020204030204" pitchFamily="34" charset="0"/>
                <a:cs typeface="Calibri" panose="020F0502020204030204" pitchFamily="34" charset="0"/>
              </a:rPr>
              <a:t>Adaptivity</a:t>
            </a:r>
            <a:r>
              <a:rPr lang="en-US" sz="1600" dirty="0">
                <a:latin typeface="Calibri" panose="020F0502020204030204" pitchFamily="34" charset="0"/>
                <a:cs typeface="Calibri" panose="020F0502020204030204" pitchFamily="34" charset="0"/>
              </a:rPr>
              <a:t>, by </a:t>
            </a:r>
            <a:r>
              <a:rPr lang="en-GB" sz="1600" b="1" dirty="0">
                <a:solidFill>
                  <a:srgbClr val="BF9000"/>
                </a:solidFill>
                <a:latin typeface="Calibri" panose="020F0502020204030204" pitchFamily="34" charset="0"/>
                <a:cs typeface="Calibri" panose="020F0502020204030204" pitchFamily="34" charset="0"/>
              </a:rPr>
              <a:t>continuously learning and adapting </a:t>
            </a:r>
            <a:r>
              <a:rPr lang="en-GB" sz="1600" dirty="0">
                <a:latin typeface="Calibri" panose="020F0502020204030204" pitchFamily="34" charset="0"/>
                <a:cs typeface="Calibri" panose="020F0502020204030204" pitchFamily="34" charset="0"/>
              </a:rPr>
              <a:t>to the</a:t>
            </a:r>
            <a:r>
              <a:rPr lang="en-GB" sz="1600" b="1" dirty="0">
                <a:solidFill>
                  <a:srgbClr val="BF9000"/>
                </a:solidFill>
                <a:latin typeface="Calibri" panose="020F0502020204030204" pitchFamily="34" charset="0"/>
                <a:cs typeface="Calibri" panose="020F0502020204030204" pitchFamily="34" charset="0"/>
              </a:rPr>
              <a:t> application and underlying device characteristics</a:t>
            </a:r>
            <a:endParaRPr lang="en-US" sz="1600" b="1" dirty="0">
              <a:solidFill>
                <a:schemeClr val="accent4">
                  <a:lumMod val="75000"/>
                </a:schemeClr>
              </a:solidFill>
              <a:latin typeface="Calibri" panose="020F0502020204030204" pitchFamily="34" charset="0"/>
              <a:cs typeface="Calibri" panose="020F0502020204030204" pitchFamily="34" charset="0"/>
            </a:endParaRPr>
          </a:p>
          <a:p>
            <a:pPr marL="536575" lvl="1" indent="-179388" algn="just"/>
            <a:r>
              <a:rPr lang="en-US" sz="1600" b="1" i="1" dirty="0">
                <a:solidFill>
                  <a:srgbClr val="C09000"/>
                </a:solidFill>
                <a:latin typeface="Calibri" panose="020F0502020204030204" pitchFamily="34" charset="0"/>
                <a:cs typeface="Calibri" panose="020F0502020204030204" pitchFamily="34" charset="0"/>
              </a:rPr>
              <a:t>Easy </a:t>
            </a:r>
            <a:r>
              <a:rPr lang="en-GB" sz="1600" b="1" i="1" dirty="0">
                <a:solidFill>
                  <a:srgbClr val="C09000"/>
                </a:solidFill>
                <a:latin typeface="Calibri" panose="020F0502020204030204" pitchFamily="34" charset="0"/>
                <a:cs typeface="Calibri" panose="020F0502020204030204" pitchFamily="34" charset="0"/>
              </a:rPr>
              <a:t>extensibility </a:t>
            </a:r>
            <a:r>
              <a:rPr lang="en-GB" sz="1600" dirty="0">
                <a:latin typeface="Calibri" panose="020F0502020204030204" pitchFamily="34" charset="0"/>
                <a:cs typeface="Calibri" panose="020F0502020204030204" pitchFamily="34" charset="0"/>
              </a:rPr>
              <a:t>to incorporate a wide range of hybrid storage configurations</a:t>
            </a:r>
            <a:endParaRPr lang="en-US" sz="1600" dirty="0">
              <a:latin typeface="Calibri" panose="020F0502020204030204" pitchFamily="34" charset="0"/>
              <a:cs typeface="Calibri" panose="020F0502020204030204" pitchFamily="34" charset="0"/>
            </a:endParaRPr>
          </a:p>
          <a:p>
            <a:pPr marL="120600" algn="just"/>
            <a:r>
              <a:rPr lang="en-US" sz="1800" b="1" dirty="0">
                <a:solidFill>
                  <a:srgbClr val="00B050"/>
                </a:solidFill>
                <a:latin typeface="Calibri" panose="020F0502020204030204" pitchFamily="34" charset="0"/>
                <a:cs typeface="Calibri" panose="020F0502020204030204" pitchFamily="34" charset="0"/>
              </a:rPr>
              <a:t>Contribution</a:t>
            </a:r>
            <a:r>
              <a:rPr lang="en-US" sz="1800" dirty="0">
                <a:solidFill>
                  <a:srgbClr val="00B050"/>
                </a:solidFill>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Sibyl, the first reinforcement learning-based data placement technique in hybrid storage systems that:</a:t>
            </a:r>
            <a:endParaRPr lang="en-US" sz="1800" dirty="0">
              <a:latin typeface="Calibri" panose="020F0502020204030204" pitchFamily="34" charset="0"/>
              <a:cs typeface="Calibri" panose="020F0502020204030204" pitchFamily="34" charset="0"/>
            </a:endParaRPr>
          </a:p>
          <a:p>
            <a:pPr marL="536575" lvl="1" indent="-179388" algn="just"/>
            <a:r>
              <a:rPr lang="en-US" sz="1600" dirty="0">
                <a:latin typeface="Calibri" panose="020F0502020204030204" pitchFamily="34" charset="0"/>
                <a:cs typeface="Calibri" panose="020F0502020204030204" pitchFamily="34" charset="0"/>
              </a:rPr>
              <a:t>Provides </a:t>
            </a:r>
            <a:r>
              <a:rPr lang="en" sz="1600" b="1" dirty="0">
                <a:solidFill>
                  <a:srgbClr val="00B050"/>
                </a:solidFill>
                <a:latin typeface="Calibri" panose="020F0502020204030204" pitchFamily="34" charset="0"/>
                <a:cs typeface="Calibri" panose="020F0502020204030204" pitchFamily="34" charset="0"/>
              </a:rPr>
              <a:t>adaptivity</a:t>
            </a:r>
            <a:r>
              <a:rPr lang="en" sz="1600" b="1" dirty="0">
                <a:solidFill>
                  <a:srgbClr val="38761D"/>
                </a:solidFill>
                <a:latin typeface="Calibri" panose="020F0502020204030204" pitchFamily="34" charset="0"/>
                <a:cs typeface="Calibri" panose="020F0502020204030204" pitchFamily="34" charset="0"/>
              </a:rPr>
              <a:t> </a:t>
            </a:r>
            <a:r>
              <a:rPr lang="en" sz="1600" dirty="0">
                <a:latin typeface="Calibri" panose="020F0502020204030204" pitchFamily="34" charset="0"/>
                <a:cs typeface="Calibri" panose="020F0502020204030204" pitchFamily="34" charset="0"/>
              </a:rPr>
              <a:t>to changing workload demands and underlying device characteristics </a:t>
            </a:r>
          </a:p>
          <a:p>
            <a:pPr marL="536575" lvl="1" indent="-179388" algn="just"/>
            <a:r>
              <a:rPr lang="en" sz="1600" dirty="0">
                <a:latin typeface="Calibri" panose="020F0502020204030204" pitchFamily="34" charset="0"/>
                <a:cs typeface="Calibri" panose="020F0502020204030204" pitchFamily="34" charset="0"/>
              </a:rPr>
              <a:t>Can </a:t>
            </a:r>
            <a:r>
              <a:rPr lang="en" sz="1600" b="1" dirty="0">
                <a:solidFill>
                  <a:srgbClr val="00B050"/>
                </a:solidFill>
                <a:latin typeface="Calibri" panose="020F0502020204030204" pitchFamily="34" charset="0"/>
                <a:cs typeface="Calibri" panose="020F0502020204030204" pitchFamily="34" charset="0"/>
              </a:rPr>
              <a:t>easily extend </a:t>
            </a:r>
            <a:r>
              <a:rPr lang="en" sz="1600" dirty="0">
                <a:latin typeface="Calibri" panose="020F0502020204030204" pitchFamily="34" charset="0"/>
                <a:cs typeface="Calibri" panose="020F0502020204030204" pitchFamily="34" charset="0"/>
              </a:rPr>
              <a:t>to any number of storage devices </a:t>
            </a:r>
          </a:p>
          <a:p>
            <a:pPr marL="536575" lvl="1" indent="-179388" algn="just"/>
            <a:r>
              <a:rPr lang="en" sz="1600" dirty="0">
                <a:latin typeface="Calibri" panose="020F0502020204030204" pitchFamily="34" charset="0"/>
                <a:cs typeface="Calibri" panose="020F0502020204030204" pitchFamily="34" charset="0"/>
              </a:rPr>
              <a:t>Provides </a:t>
            </a:r>
            <a:r>
              <a:rPr lang="en" sz="1600" b="1" dirty="0">
                <a:solidFill>
                  <a:srgbClr val="00B050"/>
                </a:solidFill>
                <a:latin typeface="Calibri" panose="020F0502020204030204" pitchFamily="34" charset="0"/>
                <a:cs typeface="Calibri" panose="020F0502020204030204" pitchFamily="34" charset="0"/>
              </a:rPr>
              <a:t>ease of design and implementation </a:t>
            </a:r>
            <a:r>
              <a:rPr lang="en" sz="1600" dirty="0">
                <a:latin typeface="Calibri" panose="020F0502020204030204" pitchFamily="34" charset="0"/>
                <a:cs typeface="Calibri" panose="020F0502020204030204" pitchFamily="34" charset="0"/>
              </a:rPr>
              <a:t>t</a:t>
            </a:r>
            <a:r>
              <a:rPr lang="en-GB" sz="1600" dirty="0">
                <a:latin typeface="Calibri" panose="020F0502020204030204" pitchFamily="34" charset="0"/>
                <a:cs typeface="Calibri" panose="020F0502020204030204" pitchFamily="34" charset="0"/>
              </a:rPr>
              <a:t>ha</a:t>
            </a:r>
            <a:r>
              <a:rPr lang="en" sz="1600" dirty="0">
                <a:latin typeface="Calibri" panose="020F0502020204030204" pitchFamily="34" charset="0"/>
                <a:cs typeface="Calibri" panose="020F0502020204030204" pitchFamily="34" charset="0"/>
              </a:rPr>
              <a:t>t requires only a small computation over</a:t>
            </a:r>
            <a:r>
              <a:rPr lang="en-GB" sz="1600" dirty="0">
                <a:latin typeface="Calibri" panose="020F0502020204030204" pitchFamily="34" charset="0"/>
                <a:cs typeface="Calibri" panose="020F0502020204030204" pitchFamily="34" charset="0"/>
              </a:rPr>
              <a:t>he</a:t>
            </a:r>
            <a:r>
              <a:rPr lang="en" sz="1600" dirty="0">
                <a:latin typeface="Calibri" panose="020F0502020204030204" pitchFamily="34" charset="0"/>
                <a:cs typeface="Calibri" panose="020F0502020204030204" pitchFamily="34" charset="0"/>
              </a:rPr>
              <a:t>ad                                          </a:t>
            </a:r>
            <a:endParaRPr lang="en-US" sz="1600" b="1" dirty="0">
              <a:solidFill>
                <a:srgbClr val="7030A0"/>
              </a:solidFill>
              <a:latin typeface="Calibri" panose="020F0502020204030204" pitchFamily="34" charset="0"/>
              <a:cs typeface="Calibri" panose="020F0502020204030204" pitchFamily="34" charset="0"/>
            </a:endParaRPr>
          </a:p>
          <a:p>
            <a:pPr marL="79375" indent="-179388" algn="just"/>
            <a:r>
              <a:rPr lang="en-US" sz="1800" b="1" dirty="0">
                <a:solidFill>
                  <a:srgbClr val="7030A0"/>
                </a:solidFill>
                <a:latin typeface="Calibri" panose="020F0502020204030204" pitchFamily="34" charset="0"/>
                <a:cs typeface="Calibri" panose="020F0502020204030204" pitchFamily="34" charset="0"/>
              </a:rPr>
              <a:t>Key Results</a:t>
            </a:r>
            <a:r>
              <a:rPr lang="en-US" sz="1800" dirty="0">
                <a:latin typeface="Calibri" panose="020F0502020204030204" pitchFamily="34" charset="0"/>
                <a:cs typeface="Calibri" panose="020F0502020204030204" pitchFamily="34" charset="0"/>
              </a:rPr>
              <a:t>: Evaluate on </a:t>
            </a:r>
            <a:r>
              <a:rPr lang="en-US" sz="1800" b="1" dirty="0">
                <a:solidFill>
                  <a:srgbClr val="702FA1"/>
                </a:solidFill>
                <a:latin typeface="Calibri" panose="020F0502020204030204" pitchFamily="34" charset="0"/>
                <a:cs typeface="Calibri" panose="020F0502020204030204" pitchFamily="34" charset="0"/>
              </a:rPr>
              <a:t>real systems </a:t>
            </a:r>
            <a:r>
              <a:rPr lang="en-US" sz="1800" dirty="0">
                <a:latin typeface="Calibri" panose="020F0502020204030204" pitchFamily="34" charset="0"/>
                <a:cs typeface="Calibri" panose="020F0502020204030204" pitchFamily="34" charset="0"/>
              </a:rPr>
              <a:t>using a wide range of workloads</a:t>
            </a:r>
            <a:endParaRPr lang="en-US" sz="1600" dirty="0">
              <a:latin typeface="Calibri" panose="020F0502020204030204" pitchFamily="34" charset="0"/>
              <a:cs typeface="Calibri" panose="020F0502020204030204" pitchFamily="34" charset="0"/>
            </a:endParaRPr>
          </a:p>
          <a:p>
            <a:pPr marL="536575" lvl="1" indent="-179388" algn="just"/>
            <a:r>
              <a:rPr lang="en-GB" sz="1600" dirty="0">
                <a:latin typeface="Calibri" panose="020F0502020204030204" pitchFamily="34" charset="0"/>
                <a:cs typeface="Calibri" panose="020F0502020204030204" pitchFamily="34" charset="0"/>
              </a:rPr>
              <a:t>Sibyl </a:t>
            </a:r>
            <a:r>
              <a:rPr lang="en-GB" sz="1600" b="1" dirty="0">
                <a:solidFill>
                  <a:srgbClr val="7030A0"/>
                </a:solidFill>
                <a:latin typeface="Calibri" panose="020F0502020204030204" pitchFamily="34" charset="0"/>
                <a:cs typeface="Calibri" panose="020F0502020204030204" pitchFamily="34" charset="0"/>
              </a:rPr>
              <a:t>improves performance by 21.6% </a:t>
            </a:r>
            <a:r>
              <a:rPr lang="en-GB" sz="1600" dirty="0">
                <a:latin typeface="Calibri" panose="020F0502020204030204" pitchFamily="34" charset="0"/>
                <a:cs typeface="Calibri" panose="020F0502020204030204" pitchFamily="34" charset="0"/>
              </a:rPr>
              <a:t>compared to the best previous data placement technique in dual-HSS configuration</a:t>
            </a:r>
          </a:p>
          <a:p>
            <a:pPr marL="536575" lvl="1" indent="-179388" algn="just"/>
            <a:r>
              <a:rPr lang="en-US" sz="1600" dirty="0">
                <a:latin typeface="Calibri" panose="020F0502020204030204" pitchFamily="34" charset="0"/>
                <a:cs typeface="Calibri" panose="020F0502020204030204" pitchFamily="34" charset="0"/>
              </a:rPr>
              <a:t>In </a:t>
            </a:r>
            <a:r>
              <a:rPr lang="en" sz="1600" dirty="0">
                <a:latin typeface="Calibri" panose="020F0502020204030204" pitchFamily="34" charset="0"/>
                <a:cs typeface="Calibri" panose="020F0502020204030204" pitchFamily="34" charset="0"/>
              </a:rPr>
              <a:t>a tri-HSS configuration, Sibyl outperforms the state-of-the-art-policy policy by </a:t>
            </a:r>
            <a:r>
              <a:rPr lang="en" sz="1600" b="1" dirty="0">
                <a:solidFill>
                  <a:srgbClr val="674EA7"/>
                </a:solidFill>
                <a:latin typeface="Calibri" panose="020F0502020204030204" pitchFamily="34" charset="0"/>
                <a:cs typeface="Calibri" panose="020F0502020204030204" pitchFamily="34" charset="0"/>
              </a:rPr>
              <a:t>48.2%</a:t>
            </a:r>
            <a:r>
              <a:rPr lang="en" sz="1600" dirty="0">
                <a:latin typeface="Calibri" panose="020F0502020204030204" pitchFamily="34" charset="0"/>
                <a:cs typeface="Calibri" panose="020F0502020204030204" pitchFamily="34" charset="0"/>
              </a:rPr>
              <a:t> </a:t>
            </a:r>
          </a:p>
          <a:p>
            <a:pPr marL="536575" lvl="1" indent="-179388" algn="just"/>
            <a:r>
              <a:rPr lang="en-US" sz="1600" dirty="0">
                <a:latin typeface="Calibri" panose="020F0502020204030204" pitchFamily="34" charset="0"/>
                <a:cs typeface="Calibri" panose="020F0502020204030204" pitchFamily="34" charset="0"/>
              </a:rPr>
              <a:t>Sibyl </a:t>
            </a:r>
            <a:r>
              <a:rPr lang="en" sz="1600" dirty="0">
                <a:latin typeface="Calibri" panose="020F0502020204030204" pitchFamily="34" charset="0"/>
                <a:cs typeface="Calibri" panose="020F0502020204030204" pitchFamily="34" charset="0"/>
              </a:rPr>
              <a:t>achieves </a:t>
            </a:r>
            <a:r>
              <a:rPr lang="en" sz="1600" b="1" dirty="0">
                <a:solidFill>
                  <a:srgbClr val="7030A0"/>
                </a:solidFill>
                <a:latin typeface="Calibri" panose="020F0502020204030204" pitchFamily="34" charset="0"/>
                <a:cs typeface="Calibri" panose="020F0502020204030204" pitchFamily="34" charset="0"/>
              </a:rPr>
              <a:t>80% of the </a:t>
            </a:r>
            <a:r>
              <a:rPr lang="en" sz="1600" b="1" dirty="0">
                <a:solidFill>
                  <a:srgbClr val="702FA1"/>
                </a:solidFill>
                <a:latin typeface="Calibri" panose="020F0502020204030204" pitchFamily="34" charset="0"/>
                <a:cs typeface="Calibri" panose="020F0502020204030204" pitchFamily="34" charset="0"/>
              </a:rPr>
              <a:t>performance</a:t>
            </a:r>
            <a:r>
              <a:rPr lang="en" sz="1600" dirty="0">
                <a:latin typeface="Calibri" panose="020F0502020204030204" pitchFamily="34" charset="0"/>
                <a:cs typeface="Calibri" panose="020F0502020204030204" pitchFamily="34" charset="0"/>
              </a:rPr>
              <a:t> of an oracle policy with storage overhead of only </a:t>
            </a:r>
            <a:r>
              <a:rPr lang="en" sz="1600" b="1" dirty="0">
                <a:solidFill>
                  <a:srgbClr val="7030A0"/>
                </a:solidFill>
                <a:latin typeface="Calibri" panose="020F0502020204030204" pitchFamily="34" charset="0"/>
                <a:cs typeface="Calibri" panose="020F0502020204030204" pitchFamily="34" charset="0"/>
              </a:rPr>
              <a:t>124.4 KiB</a:t>
            </a:r>
            <a:endParaRPr lang="en-US" sz="1600" dirty="0">
              <a:latin typeface="Calibri" panose="020F0502020204030204" pitchFamily="34" charset="0"/>
              <a:cs typeface="Calibri" panose="020F0502020204030204" pitchFamily="34" charset="0"/>
            </a:endParaRPr>
          </a:p>
        </p:txBody>
      </p:sp>
      <p:sp>
        <p:nvSpPr>
          <p:cNvPr id="13" name="Title 3">
            <a:extLst>
              <a:ext uri="{FF2B5EF4-FFF2-40B4-BE49-F238E27FC236}">
                <a16:creationId xmlns:a16="http://schemas.microsoft.com/office/drawing/2014/main" id="{CD69E8DC-5681-2035-5488-5B1740A892AE}"/>
              </a:ext>
            </a:extLst>
          </p:cNvPr>
          <p:cNvSpPr txBox="1">
            <a:spLocks/>
          </p:cNvSpPr>
          <p:nvPr/>
        </p:nvSpPr>
        <p:spPr>
          <a:xfrm>
            <a:off x="-3187922" y="1302921"/>
            <a:ext cx="8894602" cy="606084"/>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Lato Black" panose="020F0502020204030203" pitchFamily="34" charset="77"/>
              <a:ea typeface="+mj-ea"/>
              <a:cs typeface="+mj-cs"/>
            </a:endParaRPr>
          </a:p>
        </p:txBody>
      </p:sp>
      <p:sp>
        <p:nvSpPr>
          <p:cNvPr id="14" name="TextBox 13">
            <a:extLst>
              <a:ext uri="{FF2B5EF4-FFF2-40B4-BE49-F238E27FC236}">
                <a16:creationId xmlns:a16="http://schemas.microsoft.com/office/drawing/2014/main" id="{AD4014DC-6A31-44C1-AE15-6B85E8E5A42D}"/>
              </a:ext>
            </a:extLst>
          </p:cNvPr>
          <p:cNvSpPr txBox="1"/>
          <p:nvPr/>
        </p:nvSpPr>
        <p:spPr>
          <a:xfrm>
            <a:off x="2740409" y="6517481"/>
            <a:ext cx="3663182" cy="340519"/>
          </a:xfrm>
          <a:prstGeom prst="roundRect">
            <a:avLst/>
          </a:prstGeom>
          <a:solidFill>
            <a:schemeClr val="bg1">
              <a:lumMod val="9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3">
                  <a:extLst>
                    <a:ext uri="{A12FA001-AC4F-418D-AE19-62706E023703}">
                      <ahyp:hlinkClr xmlns:ahyp="http://schemas.microsoft.com/office/drawing/2018/hyperlinkcolor" val="tx"/>
                    </a:ext>
                  </a:extLst>
                </a:hlinkClick>
              </a:rPr>
              <a:t>https://github.com/CMU-SAFARI/Sibyl</a:t>
            </a:r>
            <a:endParaRPr kumimoji="0" lang="en-US" sz="1400" b="1" i="0" u="sng"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
        <p:nvSpPr>
          <p:cNvPr id="12" name="Slide Number Placeholder 5">
            <a:extLst>
              <a:ext uri="{FF2B5EF4-FFF2-40B4-BE49-F238E27FC236}">
                <a16:creationId xmlns:a16="http://schemas.microsoft.com/office/drawing/2014/main" id="{92DB735E-C030-E1C6-C4CF-D384EA05506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72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5" end="1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9" grpId="0" animBg="1"/>
      <p:bldP spid="6" grpId="0" animBg="1"/>
      <p:bldP spid="4"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Data Placement Techniques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Data Placement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Sibyl: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Sibyl and Key Results</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2" name="Slide Number Placeholder 5">
            <a:extLst>
              <a:ext uri="{FF2B5EF4-FFF2-40B4-BE49-F238E27FC236}">
                <a16:creationId xmlns:a16="http://schemas.microsoft.com/office/drawing/2014/main" id="{A7C75597-5CF3-2CB2-B58F-5F5EE9F9C6F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8220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0A20D70-AF08-F3A6-9D77-7252EB238E19}"/>
              </a:ext>
            </a:extLst>
          </p:cNvPr>
          <p:cNvSpPr/>
          <p:nvPr/>
        </p:nvSpPr>
        <p:spPr>
          <a:xfrm>
            <a:off x="553686" y="2850953"/>
            <a:ext cx="8036630" cy="345735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9D2F6AB2-550F-C1B8-344D-A59F83595155}"/>
              </a:ext>
            </a:extLst>
          </p:cNvPr>
          <p:cNvSpPr/>
          <p:nvPr/>
        </p:nvSpPr>
        <p:spPr>
          <a:xfrm>
            <a:off x="872589" y="4474232"/>
            <a:ext cx="2673589" cy="121146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21FD840F-D269-7F36-DEAD-AC24D489AE7C}"/>
              </a:ext>
            </a:extLst>
          </p:cNvPr>
          <p:cNvSpPr/>
          <p:nvPr/>
        </p:nvSpPr>
        <p:spPr>
          <a:xfrm>
            <a:off x="5479174" y="4143739"/>
            <a:ext cx="2715300" cy="181028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Intel SSDPED1K375GA01 Optane SSD DC P4800X Series - Walmart.com">
            <a:extLst>
              <a:ext uri="{FF2B5EF4-FFF2-40B4-BE49-F238E27FC236}">
                <a16:creationId xmlns:a16="http://schemas.microsoft.com/office/drawing/2014/main" id="{25C882F4-ADC4-511E-3C52-EB1D22FD761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872589" y="4616366"/>
            <a:ext cx="2520450" cy="10439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7B33661-B2B3-98AF-B262-2C60A94E61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081836" y="3841973"/>
            <a:ext cx="1509977" cy="237398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3556B905-6000-C2FE-95E5-262C3CAF4235}"/>
              </a:ext>
            </a:extLst>
          </p:cNvPr>
          <p:cNvSpPr/>
          <p:nvPr/>
        </p:nvSpPr>
        <p:spPr>
          <a:xfrm>
            <a:off x="895615" y="3051084"/>
            <a:ext cx="7327944" cy="498695"/>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Helvetica" pitchFamily="2" charset="0"/>
                <a:ea typeface="+mn-ea"/>
                <a:cs typeface="+mn-cs"/>
              </a:rPr>
              <a:t>Storage Management Layer</a:t>
            </a:r>
          </a:p>
        </p:txBody>
      </p:sp>
      <p:sp>
        <p:nvSpPr>
          <p:cNvPr id="4" name="Title 3">
            <a:extLst>
              <a:ext uri="{FF2B5EF4-FFF2-40B4-BE49-F238E27FC236}">
                <a16:creationId xmlns:a16="http://schemas.microsoft.com/office/drawing/2014/main" id="{EE935E46-3B5C-20B9-C86D-48C6DBA47625}"/>
              </a:ext>
            </a:extLst>
          </p:cNvPr>
          <p:cNvSpPr>
            <a:spLocks noGrp="1"/>
          </p:cNvSpPr>
          <p:nvPr>
            <p:ph type="title"/>
          </p:nvPr>
        </p:nvSpPr>
        <p:spPr/>
        <p:txBody>
          <a:bodyPr/>
          <a:lstStyle/>
          <a:p>
            <a:r>
              <a:rPr lang="en-CH" dirty="0"/>
              <a:t>Hybrid Storage System Basics</a:t>
            </a:r>
          </a:p>
        </p:txBody>
      </p:sp>
      <p:pic>
        <p:nvPicPr>
          <p:cNvPr id="6" name="Picture 5">
            <a:extLst>
              <a:ext uri="{FF2B5EF4-FFF2-40B4-BE49-F238E27FC236}">
                <a16:creationId xmlns:a16="http://schemas.microsoft.com/office/drawing/2014/main" id="{8D168FF3-CF7F-4E10-051E-4E380B5E438C}"/>
              </a:ext>
            </a:extLst>
          </p:cNvPr>
          <p:cNvPicPr>
            <a:picLocks noChangeAspect="1"/>
          </p:cNvPicPr>
          <p:nvPr/>
        </p:nvPicPr>
        <p:blipFill rotWithShape="1">
          <a:blip r:embed="rId6"/>
          <a:srcRect t="7910" b="68024"/>
          <a:stretch/>
        </p:blipFill>
        <p:spPr>
          <a:xfrm>
            <a:off x="327550" y="1260227"/>
            <a:ext cx="9351022" cy="1296358"/>
          </a:xfrm>
          <a:prstGeom prst="rect">
            <a:avLst/>
          </a:prstGeom>
        </p:spPr>
      </p:pic>
      <p:cxnSp>
        <p:nvCxnSpPr>
          <p:cNvPr id="9" name="Straight Arrow Connector 8">
            <a:extLst>
              <a:ext uri="{FF2B5EF4-FFF2-40B4-BE49-F238E27FC236}">
                <a16:creationId xmlns:a16="http://schemas.microsoft.com/office/drawing/2014/main" id="{47CA6EC1-82F7-66E4-56FA-93209AAC5824}"/>
              </a:ext>
            </a:extLst>
          </p:cNvPr>
          <p:cNvCxnSpPr>
            <a:cxnSpLocks/>
          </p:cNvCxnSpPr>
          <p:nvPr/>
        </p:nvCxnSpPr>
        <p:spPr>
          <a:xfrm>
            <a:off x="6953713" y="2371135"/>
            <a:ext cx="0" cy="6660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2E79B0B-C6A1-F18A-96D3-D6B44421EF1D}"/>
              </a:ext>
            </a:extLst>
          </p:cNvPr>
          <p:cNvSpPr txBox="1"/>
          <p:nvPr/>
        </p:nvSpPr>
        <p:spPr>
          <a:xfrm>
            <a:off x="7104470" y="2415628"/>
            <a:ext cx="148584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cxnSp>
        <p:nvCxnSpPr>
          <p:cNvPr id="12" name="Straight Arrow Connector 11">
            <a:extLst>
              <a:ext uri="{FF2B5EF4-FFF2-40B4-BE49-F238E27FC236}">
                <a16:creationId xmlns:a16="http://schemas.microsoft.com/office/drawing/2014/main" id="{32E814BC-1686-72AE-DF9C-5AD42787807F}"/>
              </a:ext>
            </a:extLst>
          </p:cNvPr>
          <p:cNvCxnSpPr>
            <a:cxnSpLocks/>
          </p:cNvCxnSpPr>
          <p:nvPr/>
        </p:nvCxnSpPr>
        <p:spPr>
          <a:xfrm>
            <a:off x="1700335" y="2384035"/>
            <a:ext cx="0" cy="667049"/>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1B839E1-E751-D0F5-1BB2-2DF3A326FE14}"/>
              </a:ext>
            </a:extLst>
          </p:cNvPr>
          <p:cNvSpPr txBox="1"/>
          <p:nvPr/>
        </p:nvSpPr>
        <p:spPr>
          <a:xfrm>
            <a:off x="493322" y="2431108"/>
            <a:ext cx="118804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14" name="Straight Arrow Connector 13">
            <a:extLst>
              <a:ext uri="{FF2B5EF4-FFF2-40B4-BE49-F238E27FC236}">
                <a16:creationId xmlns:a16="http://schemas.microsoft.com/office/drawing/2014/main" id="{7161877B-4032-3625-8D11-45108C948B8C}"/>
              </a:ext>
            </a:extLst>
          </p:cNvPr>
          <p:cNvCxnSpPr>
            <a:cxnSpLocks/>
          </p:cNvCxnSpPr>
          <p:nvPr/>
        </p:nvCxnSpPr>
        <p:spPr>
          <a:xfrm>
            <a:off x="1715951" y="3543112"/>
            <a:ext cx="0" cy="929529"/>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C29BF4C-D1D9-EBA0-4B2C-D1242FFC0E49}"/>
              </a:ext>
            </a:extLst>
          </p:cNvPr>
          <p:cNvSpPr txBox="1"/>
          <p:nvPr/>
        </p:nvSpPr>
        <p:spPr>
          <a:xfrm>
            <a:off x="565956" y="3803070"/>
            <a:ext cx="118804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18" name="Straight Arrow Connector 17">
            <a:extLst>
              <a:ext uri="{FF2B5EF4-FFF2-40B4-BE49-F238E27FC236}">
                <a16:creationId xmlns:a16="http://schemas.microsoft.com/office/drawing/2014/main" id="{E73E3D14-26B7-8061-EC58-1840675A872F}"/>
              </a:ext>
            </a:extLst>
          </p:cNvPr>
          <p:cNvCxnSpPr>
            <a:cxnSpLocks/>
          </p:cNvCxnSpPr>
          <p:nvPr/>
        </p:nvCxnSpPr>
        <p:spPr>
          <a:xfrm>
            <a:off x="2292564" y="3543112"/>
            <a:ext cx="0" cy="92952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9BE279B-C4A4-8C24-4823-4CCA0B0E4677}"/>
              </a:ext>
            </a:extLst>
          </p:cNvPr>
          <p:cNvSpPr txBox="1"/>
          <p:nvPr/>
        </p:nvSpPr>
        <p:spPr>
          <a:xfrm>
            <a:off x="2298704" y="3824419"/>
            <a:ext cx="14858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sp>
        <p:nvSpPr>
          <p:cNvPr id="22" name="TextBox 21">
            <a:extLst>
              <a:ext uri="{FF2B5EF4-FFF2-40B4-BE49-F238E27FC236}">
                <a16:creationId xmlns:a16="http://schemas.microsoft.com/office/drawing/2014/main" id="{DF2A080A-435F-B792-B451-B1E025604034}"/>
              </a:ext>
            </a:extLst>
          </p:cNvPr>
          <p:cNvSpPr txBox="1"/>
          <p:nvPr/>
        </p:nvSpPr>
        <p:spPr>
          <a:xfrm>
            <a:off x="5533207" y="3748422"/>
            <a:ext cx="118804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23" name="Straight Arrow Connector 22">
            <a:extLst>
              <a:ext uri="{FF2B5EF4-FFF2-40B4-BE49-F238E27FC236}">
                <a16:creationId xmlns:a16="http://schemas.microsoft.com/office/drawing/2014/main" id="{CD9C60EC-AF5F-0B9B-C38E-BF48B8861858}"/>
              </a:ext>
            </a:extLst>
          </p:cNvPr>
          <p:cNvCxnSpPr>
            <a:cxnSpLocks/>
          </p:cNvCxnSpPr>
          <p:nvPr/>
        </p:nvCxnSpPr>
        <p:spPr>
          <a:xfrm>
            <a:off x="7220615" y="3559362"/>
            <a:ext cx="0" cy="59903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4D6782D-D88B-CCD3-A5B6-769CEAB44D03}"/>
              </a:ext>
            </a:extLst>
          </p:cNvPr>
          <p:cNvSpPr txBox="1"/>
          <p:nvPr/>
        </p:nvSpPr>
        <p:spPr>
          <a:xfrm>
            <a:off x="7255985" y="3748422"/>
            <a:ext cx="14858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cxnSp>
        <p:nvCxnSpPr>
          <p:cNvPr id="25" name="Straight Arrow Connector 24">
            <a:extLst>
              <a:ext uri="{FF2B5EF4-FFF2-40B4-BE49-F238E27FC236}">
                <a16:creationId xmlns:a16="http://schemas.microsoft.com/office/drawing/2014/main" id="{0E44695E-57FB-0F95-A1C1-1B980121D83E}"/>
              </a:ext>
            </a:extLst>
          </p:cNvPr>
          <p:cNvCxnSpPr>
            <a:cxnSpLocks/>
          </p:cNvCxnSpPr>
          <p:nvPr/>
        </p:nvCxnSpPr>
        <p:spPr>
          <a:xfrm flipH="1">
            <a:off x="3603070" y="5157280"/>
            <a:ext cx="1772356" cy="0"/>
          </a:xfrm>
          <a:prstGeom prst="straightConnector1">
            <a:avLst/>
          </a:prstGeom>
          <a:ln w="57150">
            <a:solidFill>
              <a:srgbClr val="000BEB"/>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2890727-95DD-6C14-4EC8-EE4A9EFDEB47}"/>
              </a:ext>
            </a:extLst>
          </p:cNvPr>
          <p:cNvCxnSpPr>
            <a:cxnSpLocks/>
          </p:cNvCxnSpPr>
          <p:nvPr/>
        </p:nvCxnSpPr>
        <p:spPr>
          <a:xfrm>
            <a:off x="3591781" y="4869296"/>
            <a:ext cx="1783645" cy="0"/>
          </a:xfrm>
          <a:prstGeom prst="straightConnector1">
            <a:avLst/>
          </a:prstGeom>
          <a:ln w="57150">
            <a:solidFill>
              <a:srgbClr val="000BEB"/>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7E20D9-45EB-5A4F-5C6B-4F9064011EA5}"/>
              </a:ext>
            </a:extLst>
          </p:cNvPr>
          <p:cNvSpPr txBox="1"/>
          <p:nvPr/>
        </p:nvSpPr>
        <p:spPr>
          <a:xfrm>
            <a:off x="3650546" y="4365316"/>
            <a:ext cx="178364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Promotion</a:t>
            </a:r>
          </a:p>
        </p:txBody>
      </p:sp>
      <p:sp>
        <p:nvSpPr>
          <p:cNvPr id="33" name="TextBox 32">
            <a:extLst>
              <a:ext uri="{FF2B5EF4-FFF2-40B4-BE49-F238E27FC236}">
                <a16:creationId xmlns:a16="http://schemas.microsoft.com/office/drawing/2014/main" id="{60EAAB60-20CD-C32F-D658-F49AB995FB6D}"/>
              </a:ext>
            </a:extLst>
          </p:cNvPr>
          <p:cNvSpPr txBox="1"/>
          <p:nvPr/>
        </p:nvSpPr>
        <p:spPr>
          <a:xfrm>
            <a:off x="3814315" y="5216280"/>
            <a:ext cx="178364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Eviction</a:t>
            </a:r>
          </a:p>
        </p:txBody>
      </p:sp>
      <p:sp>
        <p:nvSpPr>
          <p:cNvPr id="26" name="TextBox 25">
            <a:extLst>
              <a:ext uri="{FF2B5EF4-FFF2-40B4-BE49-F238E27FC236}">
                <a16:creationId xmlns:a16="http://schemas.microsoft.com/office/drawing/2014/main" id="{A30C910C-3DFB-B380-A5FC-3A6D1FBBA5B4}"/>
              </a:ext>
            </a:extLst>
          </p:cNvPr>
          <p:cNvSpPr txBox="1"/>
          <p:nvPr/>
        </p:nvSpPr>
        <p:spPr>
          <a:xfrm>
            <a:off x="2495803" y="6209473"/>
            <a:ext cx="4225446"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Hybrid Storage System</a:t>
            </a:r>
          </a:p>
        </p:txBody>
      </p:sp>
      <p:sp>
        <p:nvSpPr>
          <p:cNvPr id="28" name="Rounded Rectangle 27">
            <a:extLst>
              <a:ext uri="{FF2B5EF4-FFF2-40B4-BE49-F238E27FC236}">
                <a16:creationId xmlns:a16="http://schemas.microsoft.com/office/drawing/2014/main" id="{779A7E67-BB09-1F1C-DDA5-CA710EF229AA}"/>
              </a:ext>
            </a:extLst>
          </p:cNvPr>
          <p:cNvSpPr/>
          <p:nvPr/>
        </p:nvSpPr>
        <p:spPr>
          <a:xfrm>
            <a:off x="814616" y="2948644"/>
            <a:ext cx="7475973" cy="689050"/>
          </a:xfrm>
          <a:prstGeom prst="roundRect">
            <a:avLst>
              <a:gd name="adj" fmla="val 2536"/>
            </a:avLst>
          </a:prstGeom>
          <a:no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0" name="Rounded Rectangle 29">
            <a:extLst>
              <a:ext uri="{FF2B5EF4-FFF2-40B4-BE49-F238E27FC236}">
                <a16:creationId xmlns:a16="http://schemas.microsoft.com/office/drawing/2014/main" id="{BE1CAFE3-DA25-EA22-C2B3-F0BBC806AB71}"/>
              </a:ext>
            </a:extLst>
          </p:cNvPr>
          <p:cNvSpPr/>
          <p:nvPr/>
        </p:nvSpPr>
        <p:spPr>
          <a:xfrm>
            <a:off x="761804" y="4338451"/>
            <a:ext cx="2903023" cy="1465521"/>
          </a:xfrm>
          <a:prstGeom prst="roundRect">
            <a:avLst>
              <a:gd name="adj" fmla="val 2536"/>
            </a:avLst>
          </a:prstGeom>
          <a:no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cxnSp>
        <p:nvCxnSpPr>
          <p:cNvPr id="21" name="Straight Arrow Connector 20">
            <a:extLst>
              <a:ext uri="{FF2B5EF4-FFF2-40B4-BE49-F238E27FC236}">
                <a16:creationId xmlns:a16="http://schemas.microsoft.com/office/drawing/2014/main" id="{E05DA93E-7D1C-9A16-27AF-0F68CA23CE74}"/>
              </a:ext>
            </a:extLst>
          </p:cNvPr>
          <p:cNvCxnSpPr>
            <a:cxnSpLocks/>
          </p:cNvCxnSpPr>
          <p:nvPr/>
        </p:nvCxnSpPr>
        <p:spPr>
          <a:xfrm>
            <a:off x="6525497" y="3559362"/>
            <a:ext cx="0" cy="599036"/>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A258AC8-E84D-143F-7CB9-4B846B973591}"/>
              </a:ext>
            </a:extLst>
          </p:cNvPr>
          <p:cNvSpPr txBox="1"/>
          <p:nvPr/>
        </p:nvSpPr>
        <p:spPr>
          <a:xfrm>
            <a:off x="1259672" y="5885769"/>
            <a:ext cx="206578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ED7D31">
                    <a:lumMod val="75000"/>
                  </a:srgbClr>
                </a:solidFill>
                <a:effectLst/>
                <a:uLnTx/>
                <a:uFillTx/>
                <a:latin typeface="Helvetica" pitchFamily="2" charset="0"/>
                <a:ea typeface="+mn-ea"/>
                <a:cs typeface="+mn-cs"/>
              </a:rPr>
              <a:t>Fast Device</a:t>
            </a:r>
          </a:p>
        </p:txBody>
      </p:sp>
      <p:sp>
        <p:nvSpPr>
          <p:cNvPr id="35" name="TextBox 34">
            <a:extLst>
              <a:ext uri="{FF2B5EF4-FFF2-40B4-BE49-F238E27FC236}">
                <a16:creationId xmlns:a16="http://schemas.microsoft.com/office/drawing/2014/main" id="{B343CCE4-DECA-19FE-9D53-B6AF54FAD552}"/>
              </a:ext>
            </a:extLst>
          </p:cNvPr>
          <p:cNvSpPr txBox="1"/>
          <p:nvPr/>
        </p:nvSpPr>
        <p:spPr>
          <a:xfrm>
            <a:off x="5917815" y="5876823"/>
            <a:ext cx="206578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ED7D31">
                    <a:lumMod val="75000"/>
                  </a:srgbClr>
                </a:solidFill>
                <a:effectLst/>
                <a:uLnTx/>
                <a:uFillTx/>
                <a:latin typeface="Helvetica" pitchFamily="2" charset="0"/>
                <a:ea typeface="+mn-ea"/>
                <a:cs typeface="+mn-cs"/>
              </a:rPr>
              <a:t>Slow Device</a:t>
            </a:r>
          </a:p>
        </p:txBody>
      </p:sp>
      <p:sp>
        <p:nvSpPr>
          <p:cNvPr id="36" name="TextBox 35">
            <a:extLst>
              <a:ext uri="{FF2B5EF4-FFF2-40B4-BE49-F238E27FC236}">
                <a16:creationId xmlns:a16="http://schemas.microsoft.com/office/drawing/2014/main" id="{4A184FE7-06C6-0B9B-422D-4E9449F8A1AA}"/>
              </a:ext>
            </a:extLst>
          </p:cNvPr>
          <p:cNvSpPr txBox="1"/>
          <p:nvPr/>
        </p:nvSpPr>
        <p:spPr>
          <a:xfrm>
            <a:off x="493322" y="819491"/>
            <a:ext cx="8388497" cy="523220"/>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4472C4"/>
                </a:solidFill>
                <a:effectLst/>
                <a:uLnTx/>
                <a:uFillTx/>
                <a:latin typeface="Helvetica" pitchFamily="2" charset="0"/>
                <a:ea typeface="+mn-ea"/>
                <a:cs typeface="+mn-cs"/>
              </a:rPr>
              <a:t>Address Space (Application/File System View) </a:t>
            </a:r>
          </a:p>
        </p:txBody>
      </p:sp>
      <p:sp>
        <p:nvSpPr>
          <p:cNvPr id="37" name="Slide Number Placeholder 5">
            <a:extLst>
              <a:ext uri="{FF2B5EF4-FFF2-40B4-BE49-F238E27FC236}">
                <a16:creationId xmlns:a16="http://schemas.microsoft.com/office/drawing/2014/main" id="{DC94AF90-A35E-CE85-805C-8A1AB66DA3E1}"/>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67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20" grpId="0"/>
      <p:bldP spid="22" grpId="0"/>
      <p:bldP spid="24" grpId="0"/>
      <p:bldP spid="32" grpId="0"/>
      <p:bldP spid="33" grpId="0"/>
      <p:bldP spid="26" grpId="0"/>
      <p:bldP spid="28" grpId="0" animBg="1"/>
      <p:bldP spid="30" grpId="0" animBg="1"/>
      <p:bldP spid="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A3EFF-6789-1C90-D6BB-41088BE0D8A6}"/>
              </a:ext>
            </a:extLst>
          </p:cNvPr>
          <p:cNvPicPr>
            <a:picLocks noChangeAspect="1"/>
          </p:cNvPicPr>
          <p:nvPr/>
        </p:nvPicPr>
        <p:blipFill rotWithShape="1">
          <a:blip r:embed="rId3"/>
          <a:srcRect t="38660" r="10737"/>
          <a:stretch/>
        </p:blipFill>
        <p:spPr>
          <a:xfrm>
            <a:off x="369245" y="2999961"/>
            <a:ext cx="8162219" cy="3311647"/>
          </a:xfrm>
          <a:prstGeom prst="rect">
            <a:avLst/>
          </a:prstGeom>
        </p:spPr>
      </p:pic>
      <p:sp>
        <p:nvSpPr>
          <p:cNvPr id="4" name="Title 3">
            <a:extLst>
              <a:ext uri="{FF2B5EF4-FFF2-40B4-BE49-F238E27FC236}">
                <a16:creationId xmlns:a16="http://schemas.microsoft.com/office/drawing/2014/main" id="{EE935E46-3B5C-20B9-C86D-48C6DBA47625}"/>
              </a:ext>
            </a:extLst>
          </p:cNvPr>
          <p:cNvSpPr>
            <a:spLocks noGrp="1"/>
          </p:cNvSpPr>
          <p:nvPr>
            <p:ph type="title"/>
          </p:nvPr>
        </p:nvSpPr>
        <p:spPr/>
        <p:txBody>
          <a:bodyPr/>
          <a:lstStyle/>
          <a:p>
            <a:r>
              <a:rPr lang="en-CH" dirty="0"/>
              <a:t>Hybrid Storage System Basics</a:t>
            </a:r>
          </a:p>
        </p:txBody>
      </p:sp>
      <p:pic>
        <p:nvPicPr>
          <p:cNvPr id="6" name="Picture 5">
            <a:extLst>
              <a:ext uri="{FF2B5EF4-FFF2-40B4-BE49-F238E27FC236}">
                <a16:creationId xmlns:a16="http://schemas.microsoft.com/office/drawing/2014/main" id="{8D168FF3-CF7F-4E10-051E-4E380B5E438C}"/>
              </a:ext>
            </a:extLst>
          </p:cNvPr>
          <p:cNvPicPr>
            <a:picLocks noChangeAspect="1"/>
          </p:cNvPicPr>
          <p:nvPr/>
        </p:nvPicPr>
        <p:blipFill rotWithShape="1">
          <a:blip r:embed="rId4"/>
          <a:srcRect b="67502"/>
          <a:stretch/>
        </p:blipFill>
        <p:spPr>
          <a:xfrm>
            <a:off x="383821" y="902306"/>
            <a:ext cx="9144000" cy="1750584"/>
          </a:xfrm>
          <a:prstGeom prst="rect">
            <a:avLst/>
          </a:prstGeom>
        </p:spPr>
      </p:pic>
      <p:cxnSp>
        <p:nvCxnSpPr>
          <p:cNvPr id="9" name="Straight Arrow Connector 8">
            <a:extLst>
              <a:ext uri="{FF2B5EF4-FFF2-40B4-BE49-F238E27FC236}">
                <a16:creationId xmlns:a16="http://schemas.microsoft.com/office/drawing/2014/main" id="{47CA6EC1-82F7-66E4-56FA-93209AAC5824}"/>
              </a:ext>
            </a:extLst>
          </p:cNvPr>
          <p:cNvCxnSpPr/>
          <p:nvPr/>
        </p:nvCxnSpPr>
        <p:spPr>
          <a:xfrm>
            <a:off x="6536267" y="2438401"/>
            <a:ext cx="0" cy="72248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2E79B0B-C6A1-F18A-96D3-D6B44421EF1D}"/>
              </a:ext>
            </a:extLst>
          </p:cNvPr>
          <p:cNvSpPr txBox="1"/>
          <p:nvPr/>
        </p:nvSpPr>
        <p:spPr>
          <a:xfrm>
            <a:off x="6690811" y="2555168"/>
            <a:ext cx="148584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cxnSp>
        <p:nvCxnSpPr>
          <p:cNvPr id="12" name="Straight Arrow Connector 11">
            <a:extLst>
              <a:ext uri="{FF2B5EF4-FFF2-40B4-BE49-F238E27FC236}">
                <a16:creationId xmlns:a16="http://schemas.microsoft.com/office/drawing/2014/main" id="{32E814BC-1686-72AE-DF9C-5AD42787807F}"/>
              </a:ext>
            </a:extLst>
          </p:cNvPr>
          <p:cNvCxnSpPr/>
          <p:nvPr/>
        </p:nvCxnSpPr>
        <p:spPr>
          <a:xfrm>
            <a:off x="1710267" y="2430819"/>
            <a:ext cx="0" cy="722489"/>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1B839E1-E751-D0F5-1BB2-2DF3A326FE14}"/>
              </a:ext>
            </a:extLst>
          </p:cNvPr>
          <p:cNvSpPr txBox="1"/>
          <p:nvPr/>
        </p:nvSpPr>
        <p:spPr>
          <a:xfrm>
            <a:off x="512293" y="2555168"/>
            <a:ext cx="118804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14" name="Straight Arrow Connector 13">
            <a:extLst>
              <a:ext uri="{FF2B5EF4-FFF2-40B4-BE49-F238E27FC236}">
                <a16:creationId xmlns:a16="http://schemas.microsoft.com/office/drawing/2014/main" id="{7161877B-4032-3625-8D11-45108C948B8C}"/>
              </a:ext>
            </a:extLst>
          </p:cNvPr>
          <p:cNvCxnSpPr>
            <a:cxnSpLocks/>
          </p:cNvCxnSpPr>
          <p:nvPr/>
        </p:nvCxnSpPr>
        <p:spPr>
          <a:xfrm>
            <a:off x="2126949" y="3714044"/>
            <a:ext cx="0" cy="857956"/>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C29BF4C-D1D9-EBA0-4B2C-D1242FFC0E49}"/>
              </a:ext>
            </a:extLst>
          </p:cNvPr>
          <p:cNvSpPr txBox="1"/>
          <p:nvPr/>
        </p:nvSpPr>
        <p:spPr>
          <a:xfrm>
            <a:off x="1187855" y="3902637"/>
            <a:ext cx="118804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18" name="Straight Arrow Connector 17">
            <a:extLst>
              <a:ext uri="{FF2B5EF4-FFF2-40B4-BE49-F238E27FC236}">
                <a16:creationId xmlns:a16="http://schemas.microsoft.com/office/drawing/2014/main" id="{E73E3D14-26B7-8061-EC58-1840675A872F}"/>
              </a:ext>
            </a:extLst>
          </p:cNvPr>
          <p:cNvCxnSpPr>
            <a:cxnSpLocks/>
          </p:cNvCxnSpPr>
          <p:nvPr/>
        </p:nvCxnSpPr>
        <p:spPr>
          <a:xfrm>
            <a:off x="2785997" y="3714044"/>
            <a:ext cx="0" cy="85795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9BE279B-C4A4-8C24-4823-4CCA0B0E4677}"/>
              </a:ext>
            </a:extLst>
          </p:cNvPr>
          <p:cNvSpPr txBox="1"/>
          <p:nvPr/>
        </p:nvSpPr>
        <p:spPr>
          <a:xfrm>
            <a:off x="2792137" y="3910418"/>
            <a:ext cx="14858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sp>
        <p:nvSpPr>
          <p:cNvPr id="22" name="TextBox 21">
            <a:extLst>
              <a:ext uri="{FF2B5EF4-FFF2-40B4-BE49-F238E27FC236}">
                <a16:creationId xmlns:a16="http://schemas.microsoft.com/office/drawing/2014/main" id="{DF2A080A-435F-B792-B451-B1E025604034}"/>
              </a:ext>
            </a:extLst>
          </p:cNvPr>
          <p:cNvSpPr txBox="1"/>
          <p:nvPr/>
        </p:nvSpPr>
        <p:spPr>
          <a:xfrm>
            <a:off x="5098181" y="3917165"/>
            <a:ext cx="118804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Read</a:t>
            </a:r>
          </a:p>
        </p:txBody>
      </p:sp>
      <p:cxnSp>
        <p:nvCxnSpPr>
          <p:cNvPr id="23" name="Straight Arrow Connector 22">
            <a:extLst>
              <a:ext uri="{FF2B5EF4-FFF2-40B4-BE49-F238E27FC236}">
                <a16:creationId xmlns:a16="http://schemas.microsoft.com/office/drawing/2014/main" id="{CD9C60EC-AF5F-0B9B-C38E-BF48B8861858}"/>
              </a:ext>
            </a:extLst>
          </p:cNvPr>
          <p:cNvCxnSpPr>
            <a:cxnSpLocks/>
          </p:cNvCxnSpPr>
          <p:nvPr/>
        </p:nvCxnSpPr>
        <p:spPr>
          <a:xfrm>
            <a:off x="6814822" y="3718062"/>
            <a:ext cx="0" cy="66076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4D6782D-D88B-CCD3-A5B6-769CEAB44D03}"/>
              </a:ext>
            </a:extLst>
          </p:cNvPr>
          <p:cNvSpPr txBox="1"/>
          <p:nvPr/>
        </p:nvSpPr>
        <p:spPr>
          <a:xfrm>
            <a:off x="6874927" y="3917165"/>
            <a:ext cx="148584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Write</a:t>
            </a:r>
          </a:p>
        </p:txBody>
      </p:sp>
      <p:cxnSp>
        <p:nvCxnSpPr>
          <p:cNvPr id="25" name="Straight Arrow Connector 24">
            <a:extLst>
              <a:ext uri="{FF2B5EF4-FFF2-40B4-BE49-F238E27FC236}">
                <a16:creationId xmlns:a16="http://schemas.microsoft.com/office/drawing/2014/main" id="{0E44695E-57FB-0F95-A1C1-1B980121D83E}"/>
              </a:ext>
            </a:extLst>
          </p:cNvPr>
          <p:cNvCxnSpPr>
            <a:cxnSpLocks/>
          </p:cNvCxnSpPr>
          <p:nvPr/>
        </p:nvCxnSpPr>
        <p:spPr>
          <a:xfrm flipH="1">
            <a:off x="3546798" y="5241688"/>
            <a:ext cx="1772356" cy="0"/>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2890727-95DD-6C14-4EC8-EE4A9EFDEB47}"/>
              </a:ext>
            </a:extLst>
          </p:cNvPr>
          <p:cNvCxnSpPr>
            <a:cxnSpLocks/>
          </p:cNvCxnSpPr>
          <p:nvPr/>
        </p:nvCxnSpPr>
        <p:spPr>
          <a:xfrm>
            <a:off x="3535509" y="4953704"/>
            <a:ext cx="1783645" cy="0"/>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7E20D9-45EB-5A4F-5C6B-4F9064011EA5}"/>
              </a:ext>
            </a:extLst>
          </p:cNvPr>
          <p:cNvSpPr txBox="1"/>
          <p:nvPr/>
        </p:nvSpPr>
        <p:spPr>
          <a:xfrm>
            <a:off x="3606677" y="4504459"/>
            <a:ext cx="178364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Promotion</a:t>
            </a:r>
          </a:p>
        </p:txBody>
      </p:sp>
      <p:sp>
        <p:nvSpPr>
          <p:cNvPr id="33" name="TextBox 32">
            <a:extLst>
              <a:ext uri="{FF2B5EF4-FFF2-40B4-BE49-F238E27FC236}">
                <a16:creationId xmlns:a16="http://schemas.microsoft.com/office/drawing/2014/main" id="{60EAAB60-20CD-C32F-D658-F49AB995FB6D}"/>
              </a:ext>
            </a:extLst>
          </p:cNvPr>
          <p:cNvSpPr txBox="1"/>
          <p:nvPr/>
        </p:nvSpPr>
        <p:spPr>
          <a:xfrm>
            <a:off x="3678189" y="5300776"/>
            <a:ext cx="1783645"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Helvetica" pitchFamily="2" charset="0"/>
                <a:ea typeface="+mn-ea"/>
                <a:cs typeface="+mn-cs"/>
              </a:rPr>
              <a:t>Eviction</a:t>
            </a:r>
          </a:p>
        </p:txBody>
      </p:sp>
      <p:sp>
        <p:nvSpPr>
          <p:cNvPr id="26" name="TextBox 25">
            <a:extLst>
              <a:ext uri="{FF2B5EF4-FFF2-40B4-BE49-F238E27FC236}">
                <a16:creationId xmlns:a16="http://schemas.microsoft.com/office/drawing/2014/main" id="{A30C910C-3DFB-B380-A5FC-3A6D1FBBA5B4}"/>
              </a:ext>
            </a:extLst>
          </p:cNvPr>
          <p:cNvSpPr txBox="1"/>
          <p:nvPr/>
        </p:nvSpPr>
        <p:spPr>
          <a:xfrm>
            <a:off x="2412149" y="5823113"/>
            <a:ext cx="4225446"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Hybrid Storage System</a:t>
            </a:r>
          </a:p>
        </p:txBody>
      </p:sp>
      <p:sp>
        <p:nvSpPr>
          <p:cNvPr id="28" name="Rounded Rectangle 27">
            <a:extLst>
              <a:ext uri="{FF2B5EF4-FFF2-40B4-BE49-F238E27FC236}">
                <a16:creationId xmlns:a16="http://schemas.microsoft.com/office/drawing/2014/main" id="{779A7E67-BB09-1F1C-DDA5-CA710EF229AA}"/>
              </a:ext>
            </a:extLst>
          </p:cNvPr>
          <p:cNvSpPr/>
          <p:nvPr/>
        </p:nvSpPr>
        <p:spPr>
          <a:xfrm>
            <a:off x="776427" y="3064533"/>
            <a:ext cx="7513596" cy="786872"/>
          </a:xfrm>
          <a:prstGeom prst="roundRect">
            <a:avLst>
              <a:gd name="adj" fmla="val 2536"/>
            </a:avLst>
          </a:prstGeom>
          <a:no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30" name="Rounded Rectangle 29">
            <a:extLst>
              <a:ext uri="{FF2B5EF4-FFF2-40B4-BE49-F238E27FC236}">
                <a16:creationId xmlns:a16="http://schemas.microsoft.com/office/drawing/2014/main" id="{BE1CAFE3-DA25-EA22-C2B3-F0BBC806AB71}"/>
              </a:ext>
            </a:extLst>
          </p:cNvPr>
          <p:cNvSpPr/>
          <p:nvPr/>
        </p:nvSpPr>
        <p:spPr>
          <a:xfrm>
            <a:off x="1230117" y="4504459"/>
            <a:ext cx="2314135" cy="1131767"/>
          </a:xfrm>
          <a:prstGeom prst="roundRect">
            <a:avLst>
              <a:gd name="adj" fmla="val 2536"/>
            </a:avLst>
          </a:prstGeom>
          <a:noFill/>
          <a:ln w="762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cxnSp>
        <p:nvCxnSpPr>
          <p:cNvPr id="21" name="Straight Arrow Connector 20">
            <a:extLst>
              <a:ext uri="{FF2B5EF4-FFF2-40B4-BE49-F238E27FC236}">
                <a16:creationId xmlns:a16="http://schemas.microsoft.com/office/drawing/2014/main" id="{E05DA93E-7D1C-9A16-27AF-0F68CA23CE74}"/>
              </a:ext>
            </a:extLst>
          </p:cNvPr>
          <p:cNvCxnSpPr>
            <a:cxnSpLocks/>
          </p:cNvCxnSpPr>
          <p:nvPr/>
        </p:nvCxnSpPr>
        <p:spPr>
          <a:xfrm>
            <a:off x="6155774" y="3718062"/>
            <a:ext cx="0" cy="660768"/>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7BCA128-63EB-B29F-37DC-73058B5BE81B}"/>
              </a:ext>
            </a:extLst>
          </p:cNvPr>
          <p:cNvSpPr/>
          <p:nvPr/>
        </p:nvSpPr>
        <p:spPr>
          <a:xfrm>
            <a:off x="2387184" y="5353975"/>
            <a:ext cx="1061106" cy="191677"/>
          </a:xfrm>
          <a:prstGeom prst="rect">
            <a:avLst/>
          </a:prstGeom>
          <a:solidFill>
            <a:srgbClr val="EEEEEE"/>
          </a:solidFill>
          <a:ln>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7C743A8-547A-ECBB-2329-B1DFA4589979}"/>
              </a:ext>
            </a:extLst>
          </p:cNvPr>
          <p:cNvSpPr/>
          <p:nvPr/>
        </p:nvSpPr>
        <p:spPr>
          <a:xfrm>
            <a:off x="169011" y="874643"/>
            <a:ext cx="8736450" cy="572618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CD2D299-A50C-4E7A-5FB3-95FF65121D3F}"/>
              </a:ext>
            </a:extLst>
          </p:cNvPr>
          <p:cNvSpPr/>
          <p:nvPr/>
        </p:nvSpPr>
        <p:spPr>
          <a:xfrm>
            <a:off x="80386" y="3090255"/>
            <a:ext cx="8983227" cy="1612230"/>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Performance of a hybrid storage system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Calibri" panose="020F0502020204030204"/>
                <a:ea typeface="+mn-ea"/>
                <a:cs typeface="+mn-cs"/>
              </a:rPr>
              <a:t>highly depends </a:t>
            </a: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on the ability of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Calibri" panose="020F0502020204030204"/>
                <a:ea typeface="+mn-ea"/>
                <a:cs typeface="+mn-cs"/>
              </a:rPr>
              <a:t>storage management layer</a:t>
            </a:r>
            <a:endParaRPr kumimoji="0" lang="en-US" sz="3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35" name="Slide Number Placeholder 5">
            <a:extLst>
              <a:ext uri="{FF2B5EF4-FFF2-40B4-BE49-F238E27FC236}">
                <a16:creationId xmlns:a16="http://schemas.microsoft.com/office/drawing/2014/main" id="{068D6769-EE4A-323B-720A-690AF8AA3CE1}"/>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470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BD8FD-8814-1C4A-84D3-B2D6C3AD0CBF}"/>
              </a:ext>
            </a:extLst>
          </p:cNvPr>
          <p:cNvSpPr>
            <a:spLocks noGrp="1"/>
          </p:cNvSpPr>
          <p:nvPr>
            <p:ph type="title"/>
          </p:nvPr>
        </p:nvSpPr>
        <p:spPr/>
        <p:txBody>
          <a:bodyPr/>
          <a:lstStyle/>
          <a:p>
            <a:r>
              <a:rPr lang="en-US" sz="3200" dirty="0"/>
              <a:t>Key Shortcomings in Prior Techniques</a:t>
            </a:r>
          </a:p>
        </p:txBody>
      </p:sp>
      <p:sp>
        <p:nvSpPr>
          <p:cNvPr id="5" name="Content Placeholder 4">
            <a:extLst>
              <a:ext uri="{FF2B5EF4-FFF2-40B4-BE49-F238E27FC236}">
                <a16:creationId xmlns:a16="http://schemas.microsoft.com/office/drawing/2014/main" id="{50C54CB4-985E-7444-B83B-9DD4B2AA78DF}"/>
              </a:ext>
            </a:extLst>
          </p:cNvPr>
          <p:cNvSpPr>
            <a:spLocks noGrp="1"/>
          </p:cNvSpPr>
          <p:nvPr>
            <p:ph idx="1"/>
          </p:nvPr>
        </p:nvSpPr>
        <p:spPr/>
        <p:txBody>
          <a:bodyPr>
            <a:normAutofit lnSpcReduction="10000"/>
          </a:bodyPr>
          <a:lstStyle/>
          <a:p>
            <a:pPr marL="0" indent="0" algn="just">
              <a:buNone/>
            </a:pPr>
            <a:r>
              <a:rPr lang="en-US" sz="3000" dirty="0">
                <a:latin typeface="Calibri" panose="020F0502020204030204" pitchFamily="34" charset="0"/>
                <a:cs typeface="Calibri" panose="020F0502020204030204" pitchFamily="34" charset="0"/>
              </a:rPr>
              <a:t>We observe </a:t>
            </a:r>
            <a:r>
              <a:rPr lang="en-US" sz="3000" b="1" dirty="0">
                <a:solidFill>
                  <a:srgbClr val="C00000"/>
                </a:solidFill>
                <a:latin typeface="Calibri" panose="020F0502020204030204" pitchFamily="34" charset="0"/>
                <a:cs typeface="Calibri" panose="020F0502020204030204" pitchFamily="34" charset="0"/>
              </a:rPr>
              <a:t>two key shortcomings</a:t>
            </a:r>
            <a:r>
              <a:rPr lang="en-US" sz="3000" dirty="0">
                <a:latin typeface="Calibri" panose="020F0502020204030204" pitchFamily="34" charset="0"/>
                <a:cs typeface="Calibri" panose="020F0502020204030204" pitchFamily="34" charset="0"/>
              </a:rPr>
              <a:t> that significantly limit the performance benefits of prior techniques</a:t>
            </a:r>
          </a:p>
          <a:p>
            <a:pPr marL="0" indent="0">
              <a:buNone/>
            </a:pPr>
            <a:endParaRPr lang="en-US" sz="3200" dirty="0">
              <a:latin typeface="Calibri" panose="020F0502020204030204" pitchFamily="34" charset="0"/>
              <a:cs typeface="Calibri" panose="020F0502020204030204" pitchFamily="34" charset="0"/>
            </a:endParaRPr>
          </a:p>
          <a:p>
            <a:pPr marL="0" indent="0">
              <a:buNone/>
            </a:pPr>
            <a:endParaRPr lang="en-US" sz="3200" dirty="0">
              <a:latin typeface="Calibri" panose="020F0502020204030204" pitchFamily="34" charset="0"/>
              <a:cs typeface="Calibri" panose="020F0502020204030204" pitchFamily="34" charset="0"/>
            </a:endParaRPr>
          </a:p>
          <a:p>
            <a:pPr marL="514350" indent="-514350">
              <a:buFont typeface="+mj-lt"/>
              <a:buAutoNum type="arabicPeriod"/>
            </a:pPr>
            <a:r>
              <a:rPr lang="en-US" sz="3000" dirty="0">
                <a:latin typeface="Calibri" panose="020F0502020204030204" pitchFamily="34" charset="0"/>
                <a:cs typeface="Calibri" panose="020F0502020204030204" pitchFamily="34" charset="0"/>
              </a:rPr>
              <a:t>Lack of </a:t>
            </a:r>
            <a:r>
              <a:rPr lang="en-US" sz="3000" b="1" dirty="0">
                <a:solidFill>
                  <a:srgbClr val="C00000"/>
                </a:solidFill>
                <a:latin typeface="Calibri" panose="020F0502020204030204" pitchFamily="34" charset="0"/>
                <a:cs typeface="Calibri" panose="020F0502020204030204" pitchFamily="34" charset="0"/>
              </a:rPr>
              <a:t>adaptivity to</a:t>
            </a:r>
            <a:r>
              <a:rPr lang="en-US" sz="3200" dirty="0">
                <a:solidFill>
                  <a:srgbClr val="C00000"/>
                </a:solidFill>
                <a:latin typeface="Calibri" panose="020F0502020204030204" pitchFamily="34" charset="0"/>
                <a:cs typeface="Calibri" panose="020F0502020204030204" pitchFamily="34" charset="0"/>
              </a:rPr>
              <a:t>:</a:t>
            </a:r>
          </a:p>
          <a:p>
            <a:pPr marL="971550" lvl="1" indent="-514350">
              <a:buFont typeface="+mj-lt"/>
              <a:buAutoNum type="alphaLcParenR"/>
            </a:pPr>
            <a:r>
              <a:rPr lang="en-US" sz="2600" b="1" dirty="0">
                <a:solidFill>
                  <a:schemeClr val="accent1"/>
                </a:solidFill>
                <a:latin typeface="Calibri" panose="020F0502020204030204" pitchFamily="34" charset="0"/>
                <a:cs typeface="Calibri" panose="020F0502020204030204" pitchFamily="34" charset="0"/>
              </a:rPr>
              <a:t>Workload changes</a:t>
            </a:r>
          </a:p>
          <a:p>
            <a:pPr marL="971550" lvl="1" indent="-514350">
              <a:buFont typeface="+mj-lt"/>
              <a:buAutoNum type="alphaLcParenR"/>
            </a:pPr>
            <a:r>
              <a:rPr lang="en-US" sz="2600" b="1" dirty="0">
                <a:solidFill>
                  <a:schemeClr val="accent1"/>
                </a:solidFill>
                <a:latin typeface="Calibri" panose="020F0502020204030204" pitchFamily="34" charset="0"/>
                <a:cs typeface="Calibri" panose="020F0502020204030204" pitchFamily="34" charset="0"/>
              </a:rPr>
              <a:t>Changes in device types and configuration</a:t>
            </a:r>
          </a:p>
          <a:p>
            <a:pPr marL="971550" lvl="1" indent="-514350">
              <a:buFont typeface="+mj-lt"/>
              <a:buAutoNum type="alphaLcParenR"/>
            </a:pPr>
            <a:endParaRPr lang="en-US" sz="3000" dirty="0">
              <a:latin typeface="Calibri" panose="020F0502020204030204" pitchFamily="34" charset="0"/>
              <a:cs typeface="Calibri" panose="020F0502020204030204" pitchFamily="34" charset="0"/>
            </a:endParaRPr>
          </a:p>
          <a:p>
            <a:pPr marL="971550" lvl="1" indent="-514350">
              <a:buFont typeface="+mj-lt"/>
              <a:buAutoNum type="alphaLcParenR"/>
            </a:pPr>
            <a:endParaRPr lang="en-US" sz="3000" dirty="0">
              <a:latin typeface="Calibri" panose="020F0502020204030204" pitchFamily="34" charset="0"/>
              <a:cs typeface="Calibri" panose="020F0502020204030204" pitchFamily="34" charset="0"/>
            </a:endParaRPr>
          </a:p>
          <a:p>
            <a:pPr marL="514350" indent="-514350">
              <a:buFont typeface="+mj-lt"/>
              <a:buAutoNum type="arabicPeriod"/>
            </a:pPr>
            <a:r>
              <a:rPr lang="en-US" sz="3000" dirty="0">
                <a:latin typeface="Calibri" panose="020F0502020204030204" pitchFamily="34" charset="0"/>
                <a:cs typeface="Calibri" panose="020F0502020204030204" pitchFamily="34" charset="0"/>
              </a:rPr>
              <a:t>Lack of </a:t>
            </a:r>
            <a:r>
              <a:rPr lang="en-US" sz="3000" b="1" dirty="0">
                <a:solidFill>
                  <a:srgbClr val="C00000"/>
                </a:solidFill>
                <a:latin typeface="Calibri" panose="020F0502020204030204" pitchFamily="34" charset="0"/>
                <a:cs typeface="Calibri" panose="020F0502020204030204" pitchFamily="34" charset="0"/>
              </a:rPr>
              <a:t>extensibility </a:t>
            </a:r>
            <a:r>
              <a:rPr lang="en-US" sz="3000" dirty="0">
                <a:latin typeface="Calibri" panose="020F0502020204030204" pitchFamily="34" charset="0"/>
                <a:cs typeface="Calibri" panose="020F0502020204030204" pitchFamily="34" charset="0"/>
              </a:rPr>
              <a:t>to more devices	</a:t>
            </a:r>
          </a:p>
          <a:p>
            <a:pPr marL="0" indent="0">
              <a:buNone/>
            </a:pPr>
            <a:r>
              <a:rPr lang="en-US" sz="3000" dirty="0">
                <a:latin typeface="Calibri" panose="020F0502020204030204" pitchFamily="34" charset="0"/>
                <a:cs typeface="Calibri" panose="020F0502020204030204" pitchFamily="34" charset="0"/>
              </a:rPr>
              <a:t>	</a:t>
            </a:r>
          </a:p>
        </p:txBody>
      </p:sp>
      <p:sp>
        <p:nvSpPr>
          <p:cNvPr id="6" name="Slide Number Placeholder 5">
            <a:extLst>
              <a:ext uri="{FF2B5EF4-FFF2-40B4-BE49-F238E27FC236}">
                <a16:creationId xmlns:a16="http://schemas.microsoft.com/office/drawing/2014/main" id="{4BB7C075-AFA0-92BA-C7CC-D96A704FDE28}"/>
              </a:ext>
            </a:extLst>
          </p:cNvPr>
          <p:cNvSpPr>
            <a:spLocks noGrp="1"/>
          </p:cNvSpPr>
          <p:nvPr>
            <p:ph type="sldNum" sz="quarter" idx="4"/>
          </p:nvPr>
        </p:nvSpPr>
        <p:spPr>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7446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ar chart&#10;&#10;Description automatically generated">
            <a:extLst>
              <a:ext uri="{FF2B5EF4-FFF2-40B4-BE49-F238E27FC236}">
                <a16:creationId xmlns:a16="http://schemas.microsoft.com/office/drawing/2014/main" id="{0E51AABA-B290-3821-8B75-625F157F6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600" y="2387053"/>
            <a:ext cx="6422975" cy="4216309"/>
          </a:xfrm>
          <a:prstGeom prst="rect">
            <a:avLst/>
          </a:prstGeom>
        </p:spPr>
      </p:pic>
      <p:sp>
        <p:nvSpPr>
          <p:cNvPr id="4" name="Title 3">
            <a:extLst>
              <a:ext uri="{FF2B5EF4-FFF2-40B4-BE49-F238E27FC236}">
                <a16:creationId xmlns:a16="http://schemas.microsoft.com/office/drawing/2014/main" id="{224D8ABC-7BF9-D945-9910-46C6C2AEF7E1}"/>
              </a:ext>
            </a:extLst>
          </p:cNvPr>
          <p:cNvSpPr>
            <a:spLocks noGrp="1"/>
          </p:cNvSpPr>
          <p:nvPr>
            <p:ph type="title"/>
          </p:nvPr>
        </p:nvSpPr>
        <p:spPr/>
        <p:txBody>
          <a:bodyPr/>
          <a:lstStyle/>
          <a:p>
            <a:r>
              <a:rPr lang="en" sz="4000" dirty="0"/>
              <a:t>Lack of Adaptivity (1/2)</a:t>
            </a:r>
            <a:endParaRPr lang="en-US" sz="4000" dirty="0"/>
          </a:p>
        </p:txBody>
      </p:sp>
      <p:sp>
        <p:nvSpPr>
          <p:cNvPr id="5" name="Content Placeholder 4">
            <a:extLst>
              <a:ext uri="{FF2B5EF4-FFF2-40B4-BE49-F238E27FC236}">
                <a16:creationId xmlns:a16="http://schemas.microsoft.com/office/drawing/2014/main" id="{B7B87274-C6FD-C14D-BAD4-53EEFF0A825A}"/>
              </a:ext>
            </a:extLst>
          </p:cNvPr>
          <p:cNvSpPr>
            <a:spLocks noGrp="1"/>
          </p:cNvSpPr>
          <p:nvPr>
            <p:ph idx="1"/>
          </p:nvPr>
        </p:nvSpPr>
        <p:spPr/>
        <p:txBody>
          <a:bodyPr>
            <a:normAutofit/>
          </a:bodyPr>
          <a:lstStyle/>
          <a:p>
            <a:pPr marL="0" indent="0">
              <a:buSzPts val="2500"/>
              <a:buNone/>
            </a:pPr>
            <a:r>
              <a:rPr lang="en" sz="3200" b="1" dirty="0">
                <a:solidFill>
                  <a:schemeClr val="accent1"/>
                </a:solidFill>
                <a:latin typeface="Lato" panose="020F0502020204030203" pitchFamily="34" charset="0"/>
                <a:ea typeface="Lato" panose="020F0502020204030203" pitchFamily="34" charset="0"/>
                <a:cs typeface="Lato" panose="020F0502020204030203" pitchFamily="34" charset="0"/>
              </a:rPr>
              <a:t>Workload Changes</a:t>
            </a:r>
          </a:p>
          <a:p>
            <a:pPr marL="0" indent="0" algn="just">
              <a:buSzPts val="2500"/>
              <a:buNone/>
            </a:pPr>
            <a:r>
              <a:rPr lang="en" sz="3000" dirty="0">
                <a:latin typeface="Calibri" panose="020F0502020204030204" pitchFamily="34" charset="0"/>
                <a:cs typeface="Calibri" panose="020F0502020204030204" pitchFamily="34" charset="0"/>
              </a:rPr>
              <a:t>Prior data placement techniques consider only a </a:t>
            </a:r>
            <a:r>
              <a:rPr lang="en" sz="3000" b="1" dirty="0">
                <a:solidFill>
                  <a:srgbClr val="C00000"/>
                </a:solidFill>
                <a:latin typeface="Calibri" panose="020F0502020204030204" pitchFamily="34" charset="0"/>
                <a:cs typeface="Calibri" panose="020F0502020204030204" pitchFamily="34" charset="0"/>
              </a:rPr>
              <a:t>few workload characteristics</a:t>
            </a:r>
            <a:r>
              <a:rPr lang="en" sz="3000" dirty="0">
                <a:solidFill>
                  <a:srgbClr val="C00000"/>
                </a:solidFill>
                <a:latin typeface="Calibri" panose="020F0502020204030204" pitchFamily="34" charset="0"/>
                <a:cs typeface="Calibri" panose="020F0502020204030204" pitchFamily="34" charset="0"/>
              </a:rPr>
              <a:t> </a:t>
            </a:r>
            <a:r>
              <a:rPr lang="en" sz="3000" dirty="0">
                <a:latin typeface="Calibri" panose="020F0502020204030204" pitchFamily="34" charset="0"/>
                <a:cs typeface="Calibri" panose="020F0502020204030204" pitchFamily="34" charset="0"/>
              </a:rPr>
              <a:t>that are</a:t>
            </a:r>
            <a:r>
              <a:rPr lang="en" sz="3000" b="1" dirty="0">
                <a:solidFill>
                  <a:srgbClr val="C00000"/>
                </a:solidFill>
                <a:latin typeface="Calibri" panose="020F0502020204030204" pitchFamily="34" charset="0"/>
                <a:cs typeface="Calibri" panose="020F0502020204030204" pitchFamily="34" charset="0"/>
              </a:rPr>
              <a:t> statically tuned</a:t>
            </a:r>
          </a:p>
        </p:txBody>
      </p:sp>
      <p:sp>
        <p:nvSpPr>
          <p:cNvPr id="44" name="TextBox 43">
            <a:extLst>
              <a:ext uri="{FF2B5EF4-FFF2-40B4-BE49-F238E27FC236}">
                <a16:creationId xmlns:a16="http://schemas.microsoft.com/office/drawing/2014/main" id="{8F31EF1B-76D2-815B-882C-1A2EF390B95D}"/>
              </a:ext>
            </a:extLst>
          </p:cNvPr>
          <p:cNvSpPr txBox="1"/>
          <p:nvPr/>
        </p:nvSpPr>
        <p:spPr>
          <a:xfrm>
            <a:off x="3040548" y="2450659"/>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47" name="TextBox 46">
            <a:extLst>
              <a:ext uri="{FF2B5EF4-FFF2-40B4-BE49-F238E27FC236}">
                <a16:creationId xmlns:a16="http://schemas.microsoft.com/office/drawing/2014/main" id="{8C701BF6-7D24-BCF6-A27F-753526475A18}"/>
              </a:ext>
            </a:extLst>
          </p:cNvPr>
          <p:cNvSpPr txBox="1"/>
          <p:nvPr/>
        </p:nvSpPr>
        <p:spPr>
          <a:xfrm>
            <a:off x="4207604" y="2450660"/>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48" name="TextBox 47">
            <a:extLst>
              <a:ext uri="{FF2B5EF4-FFF2-40B4-BE49-F238E27FC236}">
                <a16:creationId xmlns:a16="http://schemas.microsoft.com/office/drawing/2014/main" id="{82CDDC71-64A1-2D72-62F1-8A82D8DE4545}"/>
              </a:ext>
            </a:extLst>
          </p:cNvPr>
          <p:cNvSpPr txBox="1"/>
          <p:nvPr/>
        </p:nvSpPr>
        <p:spPr>
          <a:xfrm>
            <a:off x="5496836" y="2450659"/>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49" name="Rectangle 48">
            <a:extLst>
              <a:ext uri="{FF2B5EF4-FFF2-40B4-BE49-F238E27FC236}">
                <a16:creationId xmlns:a16="http://schemas.microsoft.com/office/drawing/2014/main" id="{3A34DE38-471C-24A6-6059-A3F3CE8B0932}"/>
              </a:ext>
            </a:extLst>
          </p:cNvPr>
          <p:cNvSpPr/>
          <p:nvPr/>
        </p:nvSpPr>
        <p:spPr>
          <a:xfrm>
            <a:off x="2831795" y="2535125"/>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1C760C74-6287-3C98-1688-AEE3778FA7C6}"/>
              </a:ext>
            </a:extLst>
          </p:cNvPr>
          <p:cNvSpPr/>
          <p:nvPr/>
        </p:nvSpPr>
        <p:spPr>
          <a:xfrm>
            <a:off x="3994059" y="252933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7CF1B489-F9B9-5BBC-DE26-C07861BF0EA1}"/>
              </a:ext>
            </a:extLst>
          </p:cNvPr>
          <p:cNvSpPr/>
          <p:nvPr/>
        </p:nvSpPr>
        <p:spPr>
          <a:xfrm>
            <a:off x="5279249" y="2530908"/>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5" name="Straight Arrow Connector 54">
            <a:extLst>
              <a:ext uri="{FF2B5EF4-FFF2-40B4-BE49-F238E27FC236}">
                <a16:creationId xmlns:a16="http://schemas.microsoft.com/office/drawing/2014/main" id="{87D608AD-10FF-F84E-EDD0-3F7557315AE6}"/>
              </a:ext>
            </a:extLst>
          </p:cNvPr>
          <p:cNvCxnSpPr>
            <a:cxnSpLocks/>
          </p:cNvCxnSpPr>
          <p:nvPr/>
        </p:nvCxnSpPr>
        <p:spPr>
          <a:xfrm>
            <a:off x="6889932" y="3479276"/>
            <a:ext cx="0" cy="767443"/>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0867440-2A35-60D5-A5F3-4BDB59B64951}"/>
              </a:ext>
            </a:extLst>
          </p:cNvPr>
          <p:cNvSpPr txBox="1"/>
          <p:nvPr/>
        </p:nvSpPr>
        <p:spPr>
          <a:xfrm>
            <a:off x="6359966" y="3103534"/>
            <a:ext cx="83067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41.1%</a:t>
            </a:r>
          </a:p>
        </p:txBody>
      </p:sp>
      <p:cxnSp>
        <p:nvCxnSpPr>
          <p:cNvPr id="34" name="Straight Arrow Connector 33">
            <a:extLst>
              <a:ext uri="{FF2B5EF4-FFF2-40B4-BE49-F238E27FC236}">
                <a16:creationId xmlns:a16="http://schemas.microsoft.com/office/drawing/2014/main" id="{F5F7A38B-D96F-8663-14DF-4B4137A1A3FE}"/>
              </a:ext>
            </a:extLst>
          </p:cNvPr>
          <p:cNvCxnSpPr>
            <a:cxnSpLocks/>
          </p:cNvCxnSpPr>
          <p:nvPr/>
        </p:nvCxnSpPr>
        <p:spPr>
          <a:xfrm>
            <a:off x="2766780" y="3490961"/>
            <a:ext cx="0" cy="563708"/>
          </a:xfrm>
          <a:prstGeom prst="straightConnector1">
            <a:avLst/>
          </a:prstGeom>
          <a:ln w="571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65C564A-4D78-B034-BE03-E00E48E8B16E}"/>
              </a:ext>
            </a:extLst>
          </p:cNvPr>
          <p:cNvCxnSpPr>
            <a:cxnSpLocks/>
          </p:cNvCxnSpPr>
          <p:nvPr/>
        </p:nvCxnSpPr>
        <p:spPr>
          <a:xfrm>
            <a:off x="5858137" y="4040601"/>
            <a:ext cx="0" cy="438702"/>
          </a:xfrm>
          <a:prstGeom prst="straightConnector1">
            <a:avLst/>
          </a:prstGeom>
          <a:ln w="5715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98283AE-BC0C-C72B-7A01-8660D9A8A5CE}"/>
              </a:ext>
            </a:extLst>
          </p:cNvPr>
          <p:cNvCxnSpPr>
            <a:cxnSpLocks/>
          </p:cNvCxnSpPr>
          <p:nvPr/>
        </p:nvCxnSpPr>
        <p:spPr>
          <a:xfrm>
            <a:off x="3789478" y="3048114"/>
            <a:ext cx="0" cy="1494000"/>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98A2A6D-2071-4B60-F831-7E8FBBADEB20}"/>
              </a:ext>
            </a:extLst>
          </p:cNvPr>
          <p:cNvCxnSpPr>
            <a:cxnSpLocks/>
          </p:cNvCxnSpPr>
          <p:nvPr/>
        </p:nvCxnSpPr>
        <p:spPr>
          <a:xfrm>
            <a:off x="4839631" y="3999235"/>
            <a:ext cx="0" cy="73874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E7423D1D-736A-ADA4-A452-C26ACAE898B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4646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Chart, bar chart&#10;&#10;Description automatically generated">
            <a:extLst>
              <a:ext uri="{FF2B5EF4-FFF2-40B4-BE49-F238E27FC236}">
                <a16:creationId xmlns:a16="http://schemas.microsoft.com/office/drawing/2014/main" id="{5F1F2EE1-3FC8-0EE3-B4F1-71F7A98385F7}"/>
              </a:ext>
            </a:extLst>
          </p:cNvPr>
          <p:cNvPicPr>
            <a:picLocks noChangeAspect="1"/>
          </p:cNvPicPr>
          <p:nvPr/>
        </p:nvPicPr>
        <p:blipFill rotWithShape="1">
          <a:blip r:embed="rId3">
            <a:extLst>
              <a:ext uri="{28A0092B-C50C-407E-A947-70E740481C1C}">
                <a14:useLocalDpi xmlns:a14="http://schemas.microsoft.com/office/drawing/2010/main" val="0"/>
              </a:ext>
            </a:extLst>
          </a:blip>
          <a:srcRect l="52170" b="17737"/>
          <a:stretch/>
        </p:blipFill>
        <p:spPr>
          <a:xfrm>
            <a:off x="4647313" y="3158596"/>
            <a:ext cx="4096861" cy="2496499"/>
          </a:xfrm>
          <a:prstGeom prst="rect">
            <a:avLst/>
          </a:prstGeom>
        </p:spPr>
      </p:pic>
      <p:pic>
        <p:nvPicPr>
          <p:cNvPr id="3" name="Picture 2" descr="Chart, bar chart&#10;&#10;Description automatically generated">
            <a:extLst>
              <a:ext uri="{FF2B5EF4-FFF2-40B4-BE49-F238E27FC236}">
                <a16:creationId xmlns:a16="http://schemas.microsoft.com/office/drawing/2014/main" id="{E708291B-C24D-8E67-C20C-2D8B1E46F74B}"/>
              </a:ext>
            </a:extLst>
          </p:cNvPr>
          <p:cNvPicPr>
            <a:picLocks noChangeAspect="1"/>
          </p:cNvPicPr>
          <p:nvPr/>
        </p:nvPicPr>
        <p:blipFill rotWithShape="1">
          <a:blip r:embed="rId3">
            <a:extLst>
              <a:ext uri="{28A0092B-C50C-407E-A947-70E740481C1C}">
                <a14:useLocalDpi xmlns:a14="http://schemas.microsoft.com/office/drawing/2010/main" val="0"/>
              </a:ext>
            </a:extLst>
          </a:blip>
          <a:srcRect r="47830" b="17737"/>
          <a:stretch/>
        </p:blipFill>
        <p:spPr>
          <a:xfrm>
            <a:off x="178665" y="3158596"/>
            <a:ext cx="4468649" cy="2496499"/>
          </a:xfrm>
          <a:prstGeom prst="rect">
            <a:avLst/>
          </a:prstGeom>
        </p:spPr>
      </p:pic>
      <p:sp>
        <p:nvSpPr>
          <p:cNvPr id="4" name="Title 3">
            <a:extLst>
              <a:ext uri="{FF2B5EF4-FFF2-40B4-BE49-F238E27FC236}">
                <a16:creationId xmlns:a16="http://schemas.microsoft.com/office/drawing/2014/main" id="{2891FD26-D123-2742-AB67-D15FA137121B}"/>
              </a:ext>
            </a:extLst>
          </p:cNvPr>
          <p:cNvSpPr>
            <a:spLocks noGrp="1"/>
          </p:cNvSpPr>
          <p:nvPr>
            <p:ph type="title"/>
          </p:nvPr>
        </p:nvSpPr>
        <p:spPr/>
        <p:txBody>
          <a:bodyPr/>
          <a:lstStyle/>
          <a:p>
            <a:r>
              <a:rPr lang="en-US" dirty="0"/>
              <a:t>Lack of Adaptivity</a:t>
            </a:r>
            <a:r>
              <a:rPr lang="en" sz="4000" dirty="0"/>
              <a:t> (2/2)</a:t>
            </a:r>
            <a:endParaRPr lang="en-US" dirty="0"/>
          </a:p>
        </p:txBody>
      </p:sp>
      <p:sp>
        <p:nvSpPr>
          <p:cNvPr id="5" name="Content Placeholder 4">
            <a:extLst>
              <a:ext uri="{FF2B5EF4-FFF2-40B4-BE49-F238E27FC236}">
                <a16:creationId xmlns:a16="http://schemas.microsoft.com/office/drawing/2014/main" id="{E862D879-678B-8D4D-B9F2-D6FC52056B62}"/>
              </a:ext>
            </a:extLst>
          </p:cNvPr>
          <p:cNvSpPr>
            <a:spLocks noGrp="1"/>
          </p:cNvSpPr>
          <p:nvPr>
            <p:ph idx="1"/>
          </p:nvPr>
        </p:nvSpPr>
        <p:spPr/>
        <p:txBody>
          <a:bodyPr>
            <a:normAutofit/>
          </a:bodyPr>
          <a:lstStyle/>
          <a:p>
            <a:pPr marL="0" indent="0">
              <a:buNone/>
            </a:pPr>
            <a:r>
              <a:rPr lang="en-US" sz="3200" b="1" dirty="0">
                <a:solidFill>
                  <a:schemeClr val="accent1"/>
                </a:solidFill>
              </a:rPr>
              <a:t>Changes in Device Types and Configurations </a:t>
            </a:r>
          </a:p>
          <a:p>
            <a:pPr marL="0" indent="0">
              <a:buNone/>
            </a:pPr>
            <a:r>
              <a:rPr lang="en-US" sz="3000" dirty="0">
                <a:latin typeface="Calibri" panose="020F0502020204030204" pitchFamily="34" charset="0"/>
                <a:cs typeface="Calibri" panose="020F0502020204030204" pitchFamily="34" charset="0"/>
              </a:rPr>
              <a:t>Do not consider </a:t>
            </a:r>
            <a:r>
              <a:rPr lang="en-US" sz="3000" b="1" dirty="0">
                <a:solidFill>
                  <a:srgbClr val="C00000"/>
                </a:solidFill>
                <a:latin typeface="Calibri" panose="020F0502020204030204" pitchFamily="34" charset="0"/>
                <a:cs typeface="Calibri" panose="020F0502020204030204" pitchFamily="34" charset="0"/>
              </a:rPr>
              <a:t>underlying storage device characteristics </a:t>
            </a:r>
            <a:r>
              <a:rPr lang="en-US" sz="3000" dirty="0">
                <a:latin typeface="Calibri" panose="020F0502020204030204" pitchFamily="34" charset="0"/>
                <a:cs typeface="Calibri" panose="020F0502020204030204" pitchFamily="34" charset="0"/>
              </a:rPr>
              <a:t>(e.g., changes in the level asymmetry in read/write latencies, garbage collection)</a:t>
            </a:r>
          </a:p>
        </p:txBody>
      </p:sp>
      <p:sp>
        <p:nvSpPr>
          <p:cNvPr id="34" name="TextBox 33">
            <a:extLst>
              <a:ext uri="{FF2B5EF4-FFF2-40B4-BE49-F238E27FC236}">
                <a16:creationId xmlns:a16="http://schemas.microsoft.com/office/drawing/2014/main" id="{6EF82587-BA9F-36E6-BE4E-A24AE309073D}"/>
              </a:ext>
            </a:extLst>
          </p:cNvPr>
          <p:cNvSpPr txBox="1"/>
          <p:nvPr/>
        </p:nvSpPr>
        <p:spPr>
          <a:xfrm>
            <a:off x="641268" y="5738648"/>
            <a:ext cx="4128277"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HSS Configuration 1</a:t>
            </a:r>
          </a:p>
        </p:txBody>
      </p:sp>
      <p:sp>
        <p:nvSpPr>
          <p:cNvPr id="35" name="TextBox 34">
            <a:extLst>
              <a:ext uri="{FF2B5EF4-FFF2-40B4-BE49-F238E27FC236}">
                <a16:creationId xmlns:a16="http://schemas.microsoft.com/office/drawing/2014/main" id="{0935FD46-6B02-9991-0F6E-15C85544B2C5}"/>
              </a:ext>
            </a:extLst>
          </p:cNvPr>
          <p:cNvSpPr txBox="1"/>
          <p:nvPr/>
        </p:nvSpPr>
        <p:spPr>
          <a:xfrm>
            <a:off x="4935336" y="5756728"/>
            <a:ext cx="4128277"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HSS Configuration 2</a:t>
            </a:r>
          </a:p>
        </p:txBody>
      </p:sp>
      <p:sp>
        <p:nvSpPr>
          <p:cNvPr id="18" name="Arc 17">
            <a:extLst>
              <a:ext uri="{FF2B5EF4-FFF2-40B4-BE49-F238E27FC236}">
                <a16:creationId xmlns:a16="http://schemas.microsoft.com/office/drawing/2014/main" id="{8FBE1209-FF2E-BA36-3CE8-047511168520}"/>
              </a:ext>
            </a:extLst>
          </p:cNvPr>
          <p:cNvSpPr/>
          <p:nvPr/>
        </p:nvSpPr>
        <p:spPr>
          <a:xfrm rot="15896661">
            <a:off x="867994" y="3791973"/>
            <a:ext cx="633165" cy="154919"/>
          </a:xfrm>
          <a:prstGeom prst="arc">
            <a:avLst>
              <a:gd name="adj1" fmla="val 12360271"/>
              <a:gd name="adj2" fmla="val 5584543"/>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4" name="Arc 23">
            <a:extLst>
              <a:ext uri="{FF2B5EF4-FFF2-40B4-BE49-F238E27FC236}">
                <a16:creationId xmlns:a16="http://schemas.microsoft.com/office/drawing/2014/main" id="{7893B59A-F1E2-E53B-C7AC-578AB8AB23BE}"/>
              </a:ext>
            </a:extLst>
          </p:cNvPr>
          <p:cNvSpPr/>
          <p:nvPr/>
        </p:nvSpPr>
        <p:spPr>
          <a:xfrm rot="15896661">
            <a:off x="1578814" y="3539463"/>
            <a:ext cx="633165" cy="154919"/>
          </a:xfrm>
          <a:prstGeom prst="arc">
            <a:avLst>
              <a:gd name="adj1" fmla="val 12360271"/>
              <a:gd name="adj2" fmla="val 5584543"/>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id="{31014DC2-FE1E-7CDE-198A-0458A35572F2}"/>
              </a:ext>
            </a:extLst>
          </p:cNvPr>
          <p:cNvSpPr/>
          <p:nvPr/>
        </p:nvSpPr>
        <p:spPr>
          <a:xfrm rot="5703339" flipH="1">
            <a:off x="5076983" y="3979498"/>
            <a:ext cx="633165" cy="154919"/>
          </a:xfrm>
          <a:prstGeom prst="arc">
            <a:avLst>
              <a:gd name="adj1" fmla="val 12360271"/>
              <a:gd name="adj2" fmla="val 5584543"/>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13F96D4-8A21-6359-6319-E6EDF3C4B418}"/>
              </a:ext>
            </a:extLst>
          </p:cNvPr>
          <p:cNvSpPr/>
          <p:nvPr/>
        </p:nvSpPr>
        <p:spPr>
          <a:xfrm>
            <a:off x="811901" y="3082838"/>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EA43A35E-8D3E-A8E8-1F6E-EC66214AFE77}"/>
              </a:ext>
            </a:extLst>
          </p:cNvPr>
          <p:cNvSpPr txBox="1"/>
          <p:nvPr/>
        </p:nvSpPr>
        <p:spPr>
          <a:xfrm>
            <a:off x="983263" y="2994860"/>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60" name="TextBox 59">
            <a:extLst>
              <a:ext uri="{FF2B5EF4-FFF2-40B4-BE49-F238E27FC236}">
                <a16:creationId xmlns:a16="http://schemas.microsoft.com/office/drawing/2014/main" id="{F83E5882-5559-B924-DBC3-9D116D3BD300}"/>
              </a:ext>
            </a:extLst>
          </p:cNvPr>
          <p:cNvSpPr txBox="1"/>
          <p:nvPr/>
        </p:nvSpPr>
        <p:spPr>
          <a:xfrm>
            <a:off x="2248103" y="3004021"/>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61" name="TextBox 60">
            <a:extLst>
              <a:ext uri="{FF2B5EF4-FFF2-40B4-BE49-F238E27FC236}">
                <a16:creationId xmlns:a16="http://schemas.microsoft.com/office/drawing/2014/main" id="{B76AA59D-66C8-51A4-5E68-CB0251E93AF3}"/>
              </a:ext>
            </a:extLst>
          </p:cNvPr>
          <p:cNvSpPr txBox="1"/>
          <p:nvPr/>
        </p:nvSpPr>
        <p:spPr>
          <a:xfrm>
            <a:off x="2926040" y="3010962"/>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63" name="Rectangle 62">
            <a:extLst>
              <a:ext uri="{FF2B5EF4-FFF2-40B4-BE49-F238E27FC236}">
                <a16:creationId xmlns:a16="http://schemas.microsoft.com/office/drawing/2014/main" id="{9398A5BF-2550-F948-4D38-E7204F48C49F}"/>
              </a:ext>
            </a:extLst>
          </p:cNvPr>
          <p:cNvSpPr/>
          <p:nvPr/>
        </p:nvSpPr>
        <p:spPr>
          <a:xfrm>
            <a:off x="2047794" y="3082837"/>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3F118EA0-EA72-35E1-0C0B-06DFC63E0759}"/>
              </a:ext>
            </a:extLst>
          </p:cNvPr>
          <p:cNvSpPr/>
          <p:nvPr/>
        </p:nvSpPr>
        <p:spPr>
          <a:xfrm>
            <a:off x="2759606" y="3098337"/>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0B16D46A-810F-322A-828C-9D6E59FF707E}"/>
              </a:ext>
            </a:extLst>
          </p:cNvPr>
          <p:cNvSpPr/>
          <p:nvPr/>
        </p:nvSpPr>
        <p:spPr>
          <a:xfrm>
            <a:off x="5043350" y="3096692"/>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45892850-D535-EA58-E463-FE58FB1B9118}"/>
              </a:ext>
            </a:extLst>
          </p:cNvPr>
          <p:cNvSpPr txBox="1"/>
          <p:nvPr/>
        </p:nvSpPr>
        <p:spPr>
          <a:xfrm>
            <a:off x="5214712" y="3008714"/>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68" name="TextBox 67">
            <a:extLst>
              <a:ext uri="{FF2B5EF4-FFF2-40B4-BE49-F238E27FC236}">
                <a16:creationId xmlns:a16="http://schemas.microsoft.com/office/drawing/2014/main" id="{C1409413-E56A-D28F-413B-48EA9D76F839}"/>
              </a:ext>
            </a:extLst>
          </p:cNvPr>
          <p:cNvSpPr txBox="1"/>
          <p:nvPr/>
        </p:nvSpPr>
        <p:spPr>
          <a:xfrm>
            <a:off x="6479552" y="3017875"/>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69" name="TextBox 68">
            <a:extLst>
              <a:ext uri="{FF2B5EF4-FFF2-40B4-BE49-F238E27FC236}">
                <a16:creationId xmlns:a16="http://schemas.microsoft.com/office/drawing/2014/main" id="{9413F716-3202-5440-1584-D892F5476A17}"/>
              </a:ext>
            </a:extLst>
          </p:cNvPr>
          <p:cNvSpPr txBox="1"/>
          <p:nvPr/>
        </p:nvSpPr>
        <p:spPr>
          <a:xfrm>
            <a:off x="7157489" y="3024816"/>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71" name="Rectangle 70">
            <a:extLst>
              <a:ext uri="{FF2B5EF4-FFF2-40B4-BE49-F238E27FC236}">
                <a16:creationId xmlns:a16="http://schemas.microsoft.com/office/drawing/2014/main" id="{75C1A60B-38C2-0A73-40A6-75F418AD7AB8}"/>
              </a:ext>
            </a:extLst>
          </p:cNvPr>
          <p:cNvSpPr/>
          <p:nvPr/>
        </p:nvSpPr>
        <p:spPr>
          <a:xfrm>
            <a:off x="6279243" y="3096691"/>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10133A57-256C-DF2A-E0A2-0527629AC488}"/>
              </a:ext>
            </a:extLst>
          </p:cNvPr>
          <p:cNvSpPr/>
          <p:nvPr/>
        </p:nvSpPr>
        <p:spPr>
          <a:xfrm>
            <a:off x="6991055" y="3112191"/>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B7EA3E7D-B4E2-78FD-D03F-EA1F3E6D4C84}"/>
              </a:ext>
            </a:extLst>
          </p:cNvPr>
          <p:cNvSpPr txBox="1"/>
          <p:nvPr/>
        </p:nvSpPr>
        <p:spPr>
          <a:xfrm>
            <a:off x="8305908" y="3024816"/>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75" name="Rectangle 74">
            <a:extLst>
              <a:ext uri="{FF2B5EF4-FFF2-40B4-BE49-F238E27FC236}">
                <a16:creationId xmlns:a16="http://schemas.microsoft.com/office/drawing/2014/main" id="{212DB2D1-A1E5-A99C-1AC8-907D117618BA}"/>
              </a:ext>
            </a:extLst>
          </p:cNvPr>
          <p:cNvSpPr/>
          <p:nvPr/>
        </p:nvSpPr>
        <p:spPr>
          <a:xfrm>
            <a:off x="8145395" y="3114667"/>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75C3628E-7D5A-CF57-DEA6-BFAFDDDD97D0}"/>
              </a:ext>
            </a:extLst>
          </p:cNvPr>
          <p:cNvSpPr txBox="1"/>
          <p:nvPr/>
        </p:nvSpPr>
        <p:spPr>
          <a:xfrm>
            <a:off x="4073791" y="3023822"/>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77" name="Rectangle 76">
            <a:extLst>
              <a:ext uri="{FF2B5EF4-FFF2-40B4-BE49-F238E27FC236}">
                <a16:creationId xmlns:a16="http://schemas.microsoft.com/office/drawing/2014/main" id="{2305224D-B6DC-49C9-C102-BF34FC348A01}"/>
              </a:ext>
            </a:extLst>
          </p:cNvPr>
          <p:cNvSpPr/>
          <p:nvPr/>
        </p:nvSpPr>
        <p:spPr>
          <a:xfrm>
            <a:off x="3913278" y="3113673"/>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Arc 79">
            <a:extLst>
              <a:ext uri="{FF2B5EF4-FFF2-40B4-BE49-F238E27FC236}">
                <a16:creationId xmlns:a16="http://schemas.microsoft.com/office/drawing/2014/main" id="{676F5306-DCCE-C939-6825-234C7E0C92A6}"/>
              </a:ext>
            </a:extLst>
          </p:cNvPr>
          <p:cNvSpPr/>
          <p:nvPr/>
        </p:nvSpPr>
        <p:spPr>
          <a:xfrm rot="5703339" flipH="1">
            <a:off x="5791617" y="3820518"/>
            <a:ext cx="633165" cy="154919"/>
          </a:xfrm>
          <a:prstGeom prst="arc">
            <a:avLst>
              <a:gd name="adj1" fmla="val 12360271"/>
              <a:gd name="adj2" fmla="val 5584543"/>
            </a:avLst>
          </a:prstGeom>
          <a:ln w="3810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9" name="Slide Number Placeholder 5">
            <a:extLst>
              <a:ext uri="{FF2B5EF4-FFF2-40B4-BE49-F238E27FC236}">
                <a16:creationId xmlns:a16="http://schemas.microsoft.com/office/drawing/2014/main" id="{F56BB1C2-B34C-F8AC-9099-CEB82A6F7DB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924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a:extLst>
              <a:ext uri="{FF2B5EF4-FFF2-40B4-BE49-F238E27FC236}">
                <a16:creationId xmlns:a16="http://schemas.microsoft.com/office/drawing/2014/main" id="{29E0B728-D26D-C9B3-E948-BD29298DCF16}"/>
              </a:ext>
            </a:extLst>
          </p:cNvPr>
          <p:cNvSpPr/>
          <p:nvPr/>
        </p:nvSpPr>
        <p:spPr>
          <a:xfrm>
            <a:off x="478499" y="4655355"/>
            <a:ext cx="5065200" cy="1508852"/>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6929EC3-A52C-0741-B424-3E741A924C56}"/>
              </a:ext>
            </a:extLst>
          </p:cNvPr>
          <p:cNvSpPr>
            <a:spLocks noGrp="1"/>
          </p:cNvSpPr>
          <p:nvPr>
            <p:ph type="title"/>
          </p:nvPr>
        </p:nvSpPr>
        <p:spPr/>
        <p:txBody>
          <a:bodyPr/>
          <a:lstStyle/>
          <a:p>
            <a:r>
              <a:rPr lang="en-US" dirty="0"/>
              <a:t>Lack of Extensibility (1/2)</a:t>
            </a:r>
          </a:p>
        </p:txBody>
      </p:sp>
      <p:sp>
        <p:nvSpPr>
          <p:cNvPr id="5" name="Content Placeholder 4">
            <a:extLst>
              <a:ext uri="{FF2B5EF4-FFF2-40B4-BE49-F238E27FC236}">
                <a16:creationId xmlns:a16="http://schemas.microsoft.com/office/drawing/2014/main" id="{5B0DD08B-192E-D847-8A82-F13FA8547121}"/>
              </a:ext>
            </a:extLst>
          </p:cNvPr>
          <p:cNvSpPr>
            <a:spLocks noGrp="1"/>
          </p:cNvSpPr>
          <p:nvPr>
            <p:ph idx="1"/>
          </p:nvPr>
        </p:nvSpPr>
        <p:spPr/>
        <p:txBody>
          <a:bodyPr/>
          <a:lstStyle/>
          <a:p>
            <a:pPr marL="0" indent="0" algn="just">
              <a:buNone/>
            </a:pPr>
            <a:r>
              <a:rPr lang="en-US" sz="3000" b="1" dirty="0">
                <a:solidFill>
                  <a:srgbClr val="C00000"/>
                </a:solidFill>
                <a:latin typeface="Calibri" panose="020F0502020204030204" pitchFamily="34" charset="0"/>
                <a:cs typeface="Calibri" panose="020F0502020204030204" pitchFamily="34" charset="0"/>
              </a:rPr>
              <a:t>Rigid techniques </a:t>
            </a:r>
            <a:r>
              <a:rPr lang="en-US" sz="3000" dirty="0">
                <a:latin typeface="Calibri" panose="020F0502020204030204" pitchFamily="34" charset="0"/>
                <a:cs typeface="Calibri" panose="020F0502020204030204" pitchFamily="34" charset="0"/>
              </a:rPr>
              <a:t>that require significant effort to accommodate more than two devices</a:t>
            </a:r>
          </a:p>
        </p:txBody>
      </p:sp>
      <p:sp>
        <p:nvSpPr>
          <p:cNvPr id="33" name="TextBox 32">
            <a:extLst>
              <a:ext uri="{FF2B5EF4-FFF2-40B4-BE49-F238E27FC236}">
                <a16:creationId xmlns:a16="http://schemas.microsoft.com/office/drawing/2014/main" id="{DD64D8E5-076A-FC49-A4A5-64526D0B56B1}"/>
              </a:ext>
            </a:extLst>
          </p:cNvPr>
          <p:cNvSpPr txBox="1"/>
          <p:nvPr/>
        </p:nvSpPr>
        <p:spPr>
          <a:xfrm>
            <a:off x="942357" y="2087823"/>
            <a:ext cx="351237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Change in storage configuration</a:t>
            </a:r>
          </a:p>
        </p:txBody>
      </p:sp>
      <p:pic>
        <p:nvPicPr>
          <p:cNvPr id="1028" name="Picture 4" descr="Technical work in the data center server room. maintenance of • wandsticker  stapeln, Spezialist, Verkabelung | myloview.de">
            <a:extLst>
              <a:ext uri="{FF2B5EF4-FFF2-40B4-BE49-F238E27FC236}">
                <a16:creationId xmlns:a16="http://schemas.microsoft.com/office/drawing/2014/main" id="{BDC1DA03-3D9E-B5C9-76D4-9B0679DAF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591" y="2577455"/>
            <a:ext cx="2577146" cy="17193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ntel SSDPED1K375GA01 Optane SSD DC P4800X Series - Walmart.com">
            <a:extLst>
              <a:ext uri="{FF2B5EF4-FFF2-40B4-BE49-F238E27FC236}">
                <a16:creationId xmlns:a16="http://schemas.microsoft.com/office/drawing/2014/main" id="{44651BD7-AE20-5EBE-F060-03A193CB59E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478500" y="5168409"/>
            <a:ext cx="1729185" cy="71622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28E0B09-0CCD-5462-2742-567FBE54B858}"/>
              </a:ext>
            </a:extLst>
          </p:cNvPr>
          <p:cNvSpPr txBox="1"/>
          <p:nvPr/>
        </p:nvSpPr>
        <p:spPr>
          <a:xfrm>
            <a:off x="644591" y="5812595"/>
            <a:ext cx="115608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Dual-HSS</a:t>
            </a:r>
          </a:p>
        </p:txBody>
      </p:sp>
      <p:pic>
        <p:nvPicPr>
          <p:cNvPr id="47" name="Picture 2">
            <a:extLst>
              <a:ext uri="{FF2B5EF4-FFF2-40B4-BE49-F238E27FC236}">
                <a16:creationId xmlns:a16="http://schemas.microsoft.com/office/drawing/2014/main" id="{CA98EE30-7C2D-8BF3-93AC-5914ADA17B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1864" y="5021740"/>
            <a:ext cx="1207874" cy="837125"/>
          </a:xfrm>
          <a:prstGeom prst="rect">
            <a:avLst/>
          </a:prstGeom>
          <a:noFill/>
          <a:extLst>
            <a:ext uri="{909E8E84-426E-40DD-AFC4-6F175D3DCCD1}">
              <a14:hiddenFill xmlns:a14="http://schemas.microsoft.com/office/drawing/2010/main">
                <a:solidFill>
                  <a:srgbClr val="FFFFFF"/>
                </a:solidFill>
              </a14:hiddenFill>
            </a:ext>
          </a:extLst>
        </p:spPr>
      </p:pic>
      <p:sp>
        <p:nvSpPr>
          <p:cNvPr id="30" name="Left-right Arrow 29">
            <a:extLst>
              <a:ext uri="{FF2B5EF4-FFF2-40B4-BE49-F238E27FC236}">
                <a16:creationId xmlns:a16="http://schemas.microsoft.com/office/drawing/2014/main" id="{8575D261-1723-F43D-982F-3543FCD21A52}"/>
              </a:ext>
            </a:extLst>
          </p:cNvPr>
          <p:cNvSpPr/>
          <p:nvPr/>
        </p:nvSpPr>
        <p:spPr>
          <a:xfrm>
            <a:off x="2186842" y="5309726"/>
            <a:ext cx="785218" cy="280683"/>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lide Number Placeholder 5">
            <a:extLst>
              <a:ext uri="{FF2B5EF4-FFF2-40B4-BE49-F238E27FC236}">
                <a16:creationId xmlns:a16="http://schemas.microsoft.com/office/drawing/2014/main" id="{300B0117-24D6-D1D5-B390-3CA41CD2A90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21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 grpId="0" build="p"/>
      <p:bldP spid="33" grpId="0"/>
      <p:bldP spid="36" grpId="0"/>
      <p:bldP spid="3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D81F74D-4EBF-B484-5EF2-E6EFEDCCDAF7}"/>
              </a:ext>
            </a:extLst>
          </p:cNvPr>
          <p:cNvSpPr/>
          <p:nvPr/>
        </p:nvSpPr>
        <p:spPr>
          <a:xfrm>
            <a:off x="478498" y="4655354"/>
            <a:ext cx="5065200" cy="1508852"/>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6929EC3-A52C-0741-B424-3E741A924C56}"/>
              </a:ext>
            </a:extLst>
          </p:cNvPr>
          <p:cNvSpPr>
            <a:spLocks noGrp="1"/>
          </p:cNvSpPr>
          <p:nvPr>
            <p:ph type="title"/>
          </p:nvPr>
        </p:nvSpPr>
        <p:spPr/>
        <p:txBody>
          <a:bodyPr/>
          <a:lstStyle/>
          <a:p>
            <a:r>
              <a:rPr lang="en-US" dirty="0"/>
              <a:t>Lack of Extensibility (2/2)</a:t>
            </a:r>
          </a:p>
        </p:txBody>
      </p:sp>
      <p:sp>
        <p:nvSpPr>
          <p:cNvPr id="5" name="Content Placeholder 4">
            <a:extLst>
              <a:ext uri="{FF2B5EF4-FFF2-40B4-BE49-F238E27FC236}">
                <a16:creationId xmlns:a16="http://schemas.microsoft.com/office/drawing/2014/main" id="{5B0DD08B-192E-D847-8A82-F13FA8547121}"/>
              </a:ext>
            </a:extLst>
          </p:cNvPr>
          <p:cNvSpPr>
            <a:spLocks noGrp="1"/>
          </p:cNvSpPr>
          <p:nvPr>
            <p:ph idx="1"/>
          </p:nvPr>
        </p:nvSpPr>
        <p:spPr/>
        <p:txBody>
          <a:bodyPr/>
          <a:lstStyle/>
          <a:p>
            <a:pPr marL="0" indent="0" algn="just">
              <a:buNone/>
            </a:pPr>
            <a:r>
              <a:rPr lang="en-US" sz="3000" b="1" dirty="0">
                <a:solidFill>
                  <a:srgbClr val="C00000"/>
                </a:solidFill>
                <a:latin typeface="Calibri" panose="020F0502020204030204" pitchFamily="34" charset="0"/>
                <a:cs typeface="Calibri" panose="020F0502020204030204" pitchFamily="34" charset="0"/>
              </a:rPr>
              <a:t>Rigid techniques </a:t>
            </a:r>
            <a:r>
              <a:rPr lang="en-US" sz="3000" dirty="0">
                <a:latin typeface="Calibri" panose="020F0502020204030204" pitchFamily="34" charset="0"/>
                <a:cs typeface="Calibri" panose="020F0502020204030204" pitchFamily="34" charset="0"/>
              </a:rPr>
              <a:t>that require significant effort to accommodate more than two devices</a:t>
            </a:r>
          </a:p>
        </p:txBody>
      </p:sp>
      <p:cxnSp>
        <p:nvCxnSpPr>
          <p:cNvPr id="16" name="Straight Arrow Connector 15">
            <a:extLst>
              <a:ext uri="{FF2B5EF4-FFF2-40B4-BE49-F238E27FC236}">
                <a16:creationId xmlns:a16="http://schemas.microsoft.com/office/drawing/2014/main" id="{718C1F4D-DCAA-FF4D-B5E1-9388112814F1}"/>
              </a:ext>
            </a:extLst>
          </p:cNvPr>
          <p:cNvCxnSpPr>
            <a:cxnSpLocks/>
          </p:cNvCxnSpPr>
          <p:nvPr/>
        </p:nvCxnSpPr>
        <p:spPr>
          <a:xfrm>
            <a:off x="4000986" y="3397188"/>
            <a:ext cx="97801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D64D8E5-076A-FC49-A4A5-64526D0B56B1}"/>
              </a:ext>
            </a:extLst>
          </p:cNvPr>
          <p:cNvSpPr txBox="1"/>
          <p:nvPr/>
        </p:nvSpPr>
        <p:spPr>
          <a:xfrm>
            <a:off x="942357" y="2087822"/>
            <a:ext cx="351237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Change in storage configuration</a:t>
            </a:r>
          </a:p>
        </p:txBody>
      </p:sp>
      <p:sp>
        <p:nvSpPr>
          <p:cNvPr id="34" name="TextBox 33">
            <a:extLst>
              <a:ext uri="{FF2B5EF4-FFF2-40B4-BE49-F238E27FC236}">
                <a16:creationId xmlns:a16="http://schemas.microsoft.com/office/drawing/2014/main" id="{4574A212-FF45-A248-8034-EA2B5DC9B9F5}"/>
              </a:ext>
            </a:extLst>
          </p:cNvPr>
          <p:cNvSpPr txBox="1"/>
          <p:nvPr/>
        </p:nvSpPr>
        <p:spPr>
          <a:xfrm>
            <a:off x="5140538" y="2081447"/>
            <a:ext cx="222862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Design a new policy</a:t>
            </a:r>
          </a:p>
        </p:txBody>
      </p:sp>
      <p:pic>
        <p:nvPicPr>
          <p:cNvPr id="1028" name="Picture 4" descr="Technical work in the data center server room. maintenance of • wandsticker  stapeln, Spezialist, Verkabelung | myloview.de">
            <a:extLst>
              <a:ext uri="{FF2B5EF4-FFF2-40B4-BE49-F238E27FC236}">
                <a16:creationId xmlns:a16="http://schemas.microsoft.com/office/drawing/2014/main" id="{BDC1DA03-3D9E-B5C9-76D4-9B0679DAF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591" y="2577454"/>
            <a:ext cx="2577146" cy="17193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rson learning how to start coding on a laptop computer">
            <a:extLst>
              <a:ext uri="{FF2B5EF4-FFF2-40B4-BE49-F238E27FC236}">
                <a16:creationId xmlns:a16="http://schemas.microsoft.com/office/drawing/2014/main" id="{3ED3FD06-CE86-83AA-40A2-738AD5860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5305" y="2577455"/>
            <a:ext cx="2602375" cy="17193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ntel SSDPED1K375GA01 Optane SSD DC P4800X Series - Walmart.com">
            <a:extLst>
              <a:ext uri="{FF2B5EF4-FFF2-40B4-BE49-F238E27FC236}">
                <a16:creationId xmlns:a16="http://schemas.microsoft.com/office/drawing/2014/main" id="{95D98129-B97E-03F4-0730-CFBB75E6209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478500" y="5168408"/>
            <a:ext cx="1729185" cy="7162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F7DA605-F046-74CA-473F-5B1298586F58}"/>
              </a:ext>
            </a:extLst>
          </p:cNvPr>
          <p:cNvSpPr txBox="1"/>
          <p:nvPr/>
        </p:nvSpPr>
        <p:spPr>
          <a:xfrm>
            <a:off x="672281" y="5814841"/>
            <a:ext cx="93237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Tri-HSS</a:t>
            </a:r>
          </a:p>
        </p:txBody>
      </p:sp>
      <p:pic>
        <p:nvPicPr>
          <p:cNvPr id="18" name="Picture 2">
            <a:extLst>
              <a:ext uri="{FF2B5EF4-FFF2-40B4-BE49-F238E27FC236}">
                <a16:creationId xmlns:a16="http://schemas.microsoft.com/office/drawing/2014/main" id="{F9717E22-15D0-4E2F-AD66-783526265A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1864" y="5021739"/>
            <a:ext cx="1207874" cy="837125"/>
          </a:xfrm>
          <a:prstGeom prst="rect">
            <a:avLst/>
          </a:prstGeom>
          <a:noFill/>
          <a:extLst>
            <a:ext uri="{909E8E84-426E-40DD-AFC4-6F175D3DCCD1}">
              <a14:hiddenFill xmlns:a14="http://schemas.microsoft.com/office/drawing/2010/main">
                <a:solidFill>
                  <a:srgbClr val="FFFFFF"/>
                </a:solidFill>
              </a14:hiddenFill>
            </a:ext>
          </a:extLst>
        </p:spPr>
      </p:pic>
      <p:sp>
        <p:nvSpPr>
          <p:cNvPr id="23" name="Left-right Arrow 22">
            <a:extLst>
              <a:ext uri="{FF2B5EF4-FFF2-40B4-BE49-F238E27FC236}">
                <a16:creationId xmlns:a16="http://schemas.microsoft.com/office/drawing/2014/main" id="{E246EC2B-C97B-46E2-2161-42220243F507}"/>
              </a:ext>
            </a:extLst>
          </p:cNvPr>
          <p:cNvSpPr/>
          <p:nvPr/>
        </p:nvSpPr>
        <p:spPr>
          <a:xfrm>
            <a:off x="2186842" y="5309725"/>
            <a:ext cx="785218" cy="280683"/>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4">
            <a:extLst>
              <a:ext uri="{FF2B5EF4-FFF2-40B4-BE49-F238E27FC236}">
                <a16:creationId xmlns:a16="http://schemas.microsoft.com/office/drawing/2014/main" id="{9A86B645-08D5-9D27-31AA-5DF394F585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2109" y="4722731"/>
            <a:ext cx="1038283" cy="1406563"/>
          </a:xfrm>
          <a:prstGeom prst="rect">
            <a:avLst/>
          </a:prstGeom>
          <a:noFill/>
          <a:extLst>
            <a:ext uri="{909E8E84-426E-40DD-AFC4-6F175D3DCCD1}">
              <a14:hiddenFill xmlns:a14="http://schemas.microsoft.com/office/drawing/2010/main">
                <a:solidFill>
                  <a:srgbClr val="FFFFFF"/>
                </a:solidFill>
              </a14:hiddenFill>
            </a:ext>
          </a:extLst>
        </p:spPr>
      </p:pic>
      <p:sp>
        <p:nvSpPr>
          <p:cNvPr id="15" name="Left-right Arrow 14">
            <a:extLst>
              <a:ext uri="{FF2B5EF4-FFF2-40B4-BE49-F238E27FC236}">
                <a16:creationId xmlns:a16="http://schemas.microsoft.com/office/drawing/2014/main" id="{E355985A-B802-38E3-0CF3-9B2026C51C8A}"/>
              </a:ext>
            </a:extLst>
          </p:cNvPr>
          <p:cNvSpPr/>
          <p:nvPr/>
        </p:nvSpPr>
        <p:spPr>
          <a:xfrm>
            <a:off x="3637080" y="5309724"/>
            <a:ext cx="740216" cy="280683"/>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Slide Number Placeholder 5">
            <a:extLst>
              <a:ext uri="{FF2B5EF4-FFF2-40B4-BE49-F238E27FC236}">
                <a16:creationId xmlns:a16="http://schemas.microsoft.com/office/drawing/2014/main" id="{9B6C23EF-AEEA-0439-254A-FCA20677DD8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21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Self-Optimizing Memory Prefetchers</a:t>
            </a: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4" name="Content Placeholder 3">
            <a:extLst>
              <a:ext uri="{FF2B5EF4-FFF2-40B4-BE49-F238E27FC236}">
                <a16:creationId xmlns:a16="http://schemas.microsoft.com/office/drawing/2014/main" id="{FE69F0E1-38D9-7E47-B26A-92332E195873}"/>
              </a:ext>
            </a:extLst>
          </p:cNvPr>
          <p:cNvSpPr>
            <a:spLocks noGrp="1"/>
          </p:cNvSpPr>
          <p:nvPr>
            <p:ph idx="1"/>
          </p:nvPr>
        </p:nvSpPr>
        <p:spPr/>
        <p:txBody>
          <a:bodyPr/>
          <a:lstStyle/>
          <a:p>
            <a:pPr marL="0" indent="0">
              <a:buNone/>
            </a:pPr>
            <a:r>
              <a:rPr lang="en-US" sz="1350" b="0" i="0" dirty="0">
                <a:solidFill>
                  <a:srgbClr val="000000"/>
                </a:solidFill>
                <a:effectLst/>
              </a:rPr>
              <a:t>Rahul </a:t>
            </a:r>
            <a:r>
              <a:rPr lang="en-US" sz="1350" b="0" i="0" dirty="0" err="1">
                <a:solidFill>
                  <a:srgbClr val="000000"/>
                </a:solidFill>
                <a:effectLst/>
              </a:rPr>
              <a:t>Bera</a:t>
            </a:r>
            <a:r>
              <a:rPr lang="en-US" sz="1350" b="0" i="0" dirty="0">
                <a:solidFill>
                  <a:srgbClr val="000000"/>
                </a:solidFill>
                <a:effectLst/>
              </a:rPr>
              <a:t>, Konstantinos </a:t>
            </a:r>
            <a:r>
              <a:rPr lang="en-US" sz="1350" b="0" i="0" dirty="0" err="1">
                <a:solidFill>
                  <a:srgbClr val="000000"/>
                </a:solidFill>
                <a:effectLst/>
              </a:rPr>
              <a:t>Kanellopoulos</a:t>
            </a:r>
            <a:r>
              <a:rPr lang="en-US" sz="1350" b="0" i="0" dirty="0">
                <a:solidFill>
                  <a:srgbClr val="000000"/>
                </a:solidFill>
                <a:effectLst/>
              </a:rPr>
              <a:t>, Anant Nori, Taha </a:t>
            </a:r>
            <a:r>
              <a:rPr lang="en-US" sz="1350" b="0" i="0" dirty="0" err="1">
                <a:solidFill>
                  <a:srgbClr val="000000"/>
                </a:solidFill>
                <a:effectLst/>
              </a:rPr>
              <a:t>Shahroodi</a:t>
            </a:r>
            <a:r>
              <a:rPr lang="en-US" sz="1350" b="0" i="0" dirty="0">
                <a:solidFill>
                  <a:srgbClr val="000000"/>
                </a:solidFill>
                <a:effectLst/>
              </a:rPr>
              <a:t>, Sreenivas </a:t>
            </a:r>
            <a:r>
              <a:rPr lang="en-US" sz="1350" b="0" i="0" dirty="0" err="1">
                <a:solidFill>
                  <a:srgbClr val="000000"/>
                </a:solidFill>
                <a:effectLst/>
              </a:rPr>
              <a:t>Subramoney</a:t>
            </a:r>
            <a:r>
              <a:rPr lang="en-US" sz="1350" b="0" i="0" dirty="0">
                <a:solidFill>
                  <a:srgbClr val="000000"/>
                </a:solidFill>
                <a:effectLst/>
              </a:rPr>
              <a:t>, and Onur Mutlu,</a:t>
            </a:r>
            <a:br>
              <a:rPr lang="en-US" sz="1350" b="0" i="0" dirty="0">
                <a:solidFill>
                  <a:srgbClr val="000000"/>
                </a:solidFill>
                <a:effectLst/>
              </a:rPr>
            </a:br>
            <a:r>
              <a:rPr lang="en-US" sz="1350" b="1" i="0" dirty="0">
                <a:solidFill>
                  <a:srgbClr val="0000FF"/>
                </a:solidFill>
                <a:effectLst/>
                <a:hlinkClick r:id="rId2">
                  <a:extLst>
                    <a:ext uri="{A12FA001-AC4F-418D-AE19-62706E023703}">
                      <ahyp:hlinkClr xmlns:ahyp="http://schemas.microsoft.com/office/drawing/2018/hyperlinkcolor" val="tx"/>
                    </a:ext>
                  </a:extLst>
                </a:hlinkClick>
              </a:rPr>
              <a:t>"Pythia: A Customizable Hardware Prefetching Framework Using Online Reinforcement Learning"</a:t>
            </a:r>
            <a:br>
              <a:rPr lang="en-US" sz="1350" b="0" i="0" dirty="0">
                <a:solidFill>
                  <a:srgbClr val="000000"/>
                </a:solidFill>
                <a:effectLst/>
              </a:rPr>
            </a:br>
            <a:r>
              <a:rPr lang="en-US" sz="1350" b="0" i="1" dirty="0">
                <a:solidFill>
                  <a:srgbClr val="000000"/>
                </a:solidFill>
                <a:effectLst/>
              </a:rPr>
              <a:t>Proceedings of the </a:t>
            </a:r>
            <a:r>
              <a:rPr lang="en-US" sz="1350" b="0" i="1" dirty="0">
                <a:solidFill>
                  <a:srgbClr val="000000"/>
                </a:solidFill>
                <a:effectLst/>
                <a:hlinkClick r:id="rId3"/>
              </a:rPr>
              <a:t>54th International Symposium on Microarchitecture</a:t>
            </a:r>
            <a:r>
              <a:rPr lang="en-US" sz="1350" b="0" i="1" dirty="0">
                <a:solidFill>
                  <a:srgbClr val="000000"/>
                </a:solidFill>
                <a:effectLst/>
              </a:rPr>
              <a:t> (</a:t>
            </a:r>
            <a:r>
              <a:rPr lang="en-US" sz="1350" b="1" i="1" dirty="0">
                <a:solidFill>
                  <a:srgbClr val="000000"/>
                </a:solidFill>
                <a:effectLst/>
              </a:rPr>
              <a:t>MICRO</a:t>
            </a:r>
            <a:r>
              <a:rPr lang="en-US" sz="1350" b="0" i="1" dirty="0">
                <a:solidFill>
                  <a:srgbClr val="000000"/>
                </a:solidFill>
                <a:effectLst/>
              </a:rPr>
              <a:t>)</a:t>
            </a:r>
            <a:r>
              <a:rPr lang="en-US" sz="1350" b="0" i="0" dirty="0">
                <a:solidFill>
                  <a:srgbClr val="000000"/>
                </a:solidFill>
                <a:effectLst/>
              </a:rPr>
              <a:t>, Virtual, October 2021.</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4"/>
              </a:rPr>
              <a:t>Slides (pptx)</a:t>
            </a:r>
            <a:r>
              <a:rPr lang="en-US" sz="1350" b="0" i="0" dirty="0">
                <a:solidFill>
                  <a:srgbClr val="000000"/>
                </a:solidFill>
                <a:effectLst/>
              </a:rPr>
              <a:t> </a:t>
            </a:r>
            <a:r>
              <a:rPr lang="en-US" sz="1350" b="0" i="0" dirty="0">
                <a:solidFill>
                  <a:srgbClr val="000000"/>
                </a:solidFill>
                <a:effectLst/>
                <a:hlinkClick r:id="rId5"/>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6"/>
              </a:rPr>
              <a:t>Short Talk Slides (pptx)</a:t>
            </a:r>
            <a:r>
              <a:rPr lang="en-US" sz="1350" b="0" i="0" dirty="0">
                <a:solidFill>
                  <a:srgbClr val="000000"/>
                </a:solidFill>
                <a:effectLst/>
              </a:rPr>
              <a:t> </a:t>
            </a:r>
            <a:r>
              <a:rPr lang="en-US" sz="1350" b="0" i="0" dirty="0">
                <a:solidFill>
                  <a:srgbClr val="000000"/>
                </a:solidFill>
                <a:effectLst/>
                <a:hlinkClick r:id="rId7"/>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8"/>
              </a:rPr>
              <a:t>Lightning Talk Slides (pptx)</a:t>
            </a:r>
            <a:r>
              <a:rPr lang="en-US" sz="1350" b="0" i="0" dirty="0">
                <a:solidFill>
                  <a:srgbClr val="000000"/>
                </a:solidFill>
                <a:effectLst/>
              </a:rPr>
              <a:t> </a:t>
            </a:r>
            <a:r>
              <a:rPr lang="en-US" sz="1350" b="0" i="0" dirty="0">
                <a:solidFill>
                  <a:srgbClr val="000000"/>
                </a:solidFill>
                <a:effectLst/>
                <a:hlinkClick r:id="rId9"/>
              </a:rPr>
              <a:t>(pdf)</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0"/>
              </a:rPr>
              <a:t>Talk Video</a:t>
            </a:r>
            <a:r>
              <a:rPr lang="en-US" sz="1350" b="0" i="0" dirty="0">
                <a:solidFill>
                  <a:srgbClr val="000000"/>
                </a:solidFill>
                <a:effectLst/>
              </a:rPr>
              <a:t> (20 minutes)]</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1"/>
              </a:rPr>
              <a:t>Lightning Talk Video</a:t>
            </a:r>
            <a:r>
              <a:rPr lang="en-US" sz="1350" b="0" i="0" dirty="0">
                <a:solidFill>
                  <a:srgbClr val="000000"/>
                </a:solidFill>
                <a:effectLst/>
              </a:rPr>
              <a:t> (1.5 minutes)]</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2"/>
              </a:rPr>
              <a:t>Pythia Source Code (Officially Artifact Evaluated with All Badges)</a:t>
            </a:r>
            <a:r>
              <a:rPr lang="en-US" sz="1350" b="0" i="0" dirty="0">
                <a:solidFill>
                  <a:srgbClr val="000000"/>
                </a:solidFill>
                <a:effectLst/>
              </a:rPr>
              <a:t>]</a:t>
            </a:r>
            <a:br>
              <a:rPr lang="en-US" sz="1350" b="0" i="0" dirty="0">
                <a:solidFill>
                  <a:srgbClr val="000000"/>
                </a:solidFill>
                <a:effectLst/>
              </a:rPr>
            </a:br>
            <a:r>
              <a:rPr lang="en-US" sz="1350" b="0" i="0" dirty="0">
                <a:solidFill>
                  <a:srgbClr val="000000"/>
                </a:solidFill>
                <a:effectLst/>
              </a:rPr>
              <a:t>[</a:t>
            </a:r>
            <a:r>
              <a:rPr lang="en-US" sz="1350" b="0" i="0" dirty="0">
                <a:solidFill>
                  <a:srgbClr val="000000"/>
                </a:solidFill>
                <a:effectLst/>
                <a:hlinkClick r:id="rId13"/>
              </a:rPr>
              <a:t>arXiv version</a:t>
            </a:r>
            <a:r>
              <a:rPr lang="en-US" sz="1350" b="0" i="0" dirty="0">
                <a:solidFill>
                  <a:srgbClr val="000000"/>
                </a:solidFill>
                <a:effectLst/>
              </a:rPr>
              <a:t>]</a:t>
            </a:r>
            <a:br>
              <a:rPr lang="en-US" sz="1350" b="0" i="0" dirty="0">
                <a:solidFill>
                  <a:srgbClr val="000000"/>
                </a:solidFill>
                <a:effectLst/>
              </a:rPr>
            </a:br>
            <a:r>
              <a:rPr lang="en-US" sz="1350" b="1" i="1" dirty="0">
                <a:solidFill>
                  <a:srgbClr val="FF0000"/>
                </a:solidFill>
                <a:effectLst/>
              </a:rPr>
              <a:t>Officially artifact evaluated as available, reusable and reproducible.</a:t>
            </a:r>
            <a:endParaRPr lang="en-US" sz="1350" b="0" i="0" dirty="0">
              <a:solidFill>
                <a:srgbClr val="FF0000"/>
              </a:solidFill>
              <a:effectLst/>
            </a:endParaRPr>
          </a:p>
          <a:p>
            <a:pPr marL="0" indent="0">
              <a:buNone/>
            </a:pPr>
            <a:br>
              <a:rPr lang="en-US" sz="1350" dirty="0"/>
            </a:br>
            <a:endParaRPr lang="en-US" sz="1350" dirty="0"/>
          </a:p>
        </p:txBody>
      </p:sp>
      <p:sp>
        <p:nvSpPr>
          <p:cNvPr id="6" name="TextBox 5">
            <a:extLst>
              <a:ext uri="{FF2B5EF4-FFF2-40B4-BE49-F238E27FC236}">
                <a16:creationId xmlns:a16="http://schemas.microsoft.com/office/drawing/2014/main" id="{3180D2CD-D1FB-7F4E-9E0F-D796E4F17354}"/>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14">
                  <a:extLst>
                    <a:ext uri="{A12FA001-AC4F-418D-AE19-62706E023703}">
                      <ahyp:hlinkClr xmlns:ahyp="http://schemas.microsoft.com/office/drawing/2018/hyperlinkcolor" val="tx"/>
                    </a:ext>
                  </a:extLst>
                </a:hlinkClick>
              </a:rPr>
              <a:t>https://arxiv.org/pdf/2109.12021.pdf</a:t>
            </a:r>
            <a:r>
              <a:rPr kumimoji="0" lang="en-US" sz="18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2" name="Picture 1">
            <a:extLst>
              <a:ext uri="{FF2B5EF4-FFF2-40B4-BE49-F238E27FC236}">
                <a16:creationId xmlns:a16="http://schemas.microsoft.com/office/drawing/2014/main" id="{30B2B886-1DE2-7B4A-21DD-77D598A1D321}"/>
              </a:ext>
            </a:extLst>
          </p:cNvPr>
          <p:cNvPicPr>
            <a:picLocks noChangeAspect="1"/>
          </p:cNvPicPr>
          <p:nvPr/>
        </p:nvPicPr>
        <p:blipFill>
          <a:blip r:embed="rId15"/>
          <a:stretch>
            <a:fillRect/>
          </a:stretch>
        </p:blipFill>
        <p:spPr>
          <a:xfrm>
            <a:off x="685800" y="3778575"/>
            <a:ext cx="7772400" cy="2674761"/>
          </a:xfrm>
          <a:prstGeom prst="rect">
            <a:avLst/>
          </a:prstGeom>
        </p:spPr>
      </p:pic>
    </p:spTree>
    <p:extLst>
      <p:ext uri="{BB962C8B-B14F-4D97-AF65-F5344CB8AC3E}">
        <p14:creationId xmlns:p14="http://schemas.microsoft.com/office/powerpoint/2010/main" val="396471135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D11F8-F0EF-7C4D-86C5-B76B163FE8AF}"/>
              </a:ext>
            </a:extLst>
          </p:cNvPr>
          <p:cNvSpPr>
            <a:spLocks noGrp="1"/>
          </p:cNvSpPr>
          <p:nvPr>
            <p:ph type="title"/>
          </p:nvPr>
        </p:nvSpPr>
        <p:spPr/>
        <p:txBody>
          <a:bodyPr/>
          <a:lstStyle/>
          <a:p>
            <a:r>
              <a:rPr lang="en-US" dirty="0"/>
              <a:t>Our Goal</a:t>
            </a:r>
          </a:p>
        </p:txBody>
      </p:sp>
      <p:sp>
        <p:nvSpPr>
          <p:cNvPr id="6" name="Rounded Rectangle 5">
            <a:extLst>
              <a:ext uri="{FF2B5EF4-FFF2-40B4-BE49-F238E27FC236}">
                <a16:creationId xmlns:a16="http://schemas.microsoft.com/office/drawing/2014/main" id="{00F8F039-743D-2642-84D6-4D49626B242B}"/>
              </a:ext>
            </a:extLst>
          </p:cNvPr>
          <p:cNvSpPr/>
          <p:nvPr/>
        </p:nvSpPr>
        <p:spPr>
          <a:xfrm>
            <a:off x="517043" y="1174233"/>
            <a:ext cx="8109913" cy="4888874"/>
          </a:xfrm>
          <a:prstGeom prst="roundRect">
            <a:avLst>
              <a:gd name="adj" fmla="val 6175"/>
            </a:avLst>
          </a:prstGeom>
          <a:solidFill>
            <a:srgbClr val="DAE3F3"/>
          </a:solid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 sz="4000" b="1" i="0" u="none" strike="noStrike" kern="0" cap="none" spc="0" normalizeH="0" baseline="0" noProof="0" dirty="0">
                <a:ln>
                  <a:noFill/>
                </a:ln>
                <a:solidFill>
                  <a:srgbClr val="000CFF"/>
                </a:solidFill>
                <a:effectLst/>
                <a:uLnTx/>
                <a:uFillTx/>
                <a:latin typeface="Calibri" panose="020F0502020204030204"/>
                <a:ea typeface="Calibri"/>
                <a:cs typeface="Calibri"/>
                <a:sym typeface="Calibri"/>
              </a:rPr>
              <a:t>data-placement mechanism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that can provide: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Adaptivity,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by </a:t>
            </a:r>
            <a:r>
              <a:rPr kumimoji="0" lang="en" sz="3200" b="1" i="0" u="none" strike="noStrike" kern="0" cap="none" spc="0" normalizeH="0" baseline="0" noProof="0" dirty="0">
                <a:ln>
                  <a:noFill/>
                </a:ln>
                <a:solidFill>
                  <a:srgbClr val="00B050"/>
                </a:solidFill>
                <a:effectLst/>
                <a:uLnTx/>
                <a:uFillTx/>
                <a:latin typeface="Calibri" panose="020F0502020204030204"/>
                <a:ea typeface="Calibri"/>
                <a:cs typeface="Calibri"/>
                <a:sym typeface="Calibri"/>
              </a:rPr>
              <a:t>continuously learning</a:t>
            </a:r>
            <a:r>
              <a:rPr kumimoji="0" lang="en" sz="3200" b="0" i="0" u="none" strike="noStrike" kern="0" cap="none" spc="0" normalizeH="0" baseline="0" noProof="0" dirty="0">
                <a:ln>
                  <a:noFill/>
                </a:ln>
                <a:solidFill>
                  <a:srgbClr val="00B050"/>
                </a:solidFill>
                <a:effectLst/>
                <a:uLnTx/>
                <a:uFillTx/>
                <a:latin typeface="Calibri" panose="020F0502020204030204"/>
                <a:ea typeface="Calibri"/>
                <a:cs typeface="Calibri"/>
                <a:sym typeface="Calibri"/>
              </a:rPr>
              <a:t> </a:t>
            </a:r>
            <a:r>
              <a:rPr kumimoji="0" lang="en" sz="32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and </a:t>
            </a:r>
            <a:r>
              <a:rPr kumimoji="0" lang="en" sz="3200" b="1" i="0" u="none" strike="noStrike" kern="0" cap="none" spc="0" normalizeH="0" baseline="0" noProof="0" dirty="0">
                <a:ln>
                  <a:noFill/>
                </a:ln>
                <a:solidFill>
                  <a:srgbClr val="00B050"/>
                </a:solidFill>
                <a:effectLst/>
                <a:uLnTx/>
                <a:uFillTx/>
                <a:latin typeface="Calibri" panose="020F0502020204030204"/>
                <a:ea typeface="Calibri"/>
                <a:cs typeface="Calibri"/>
                <a:sym typeface="Calibri"/>
              </a:rPr>
              <a:t>adapting</a:t>
            </a:r>
            <a:r>
              <a:rPr kumimoji="0" lang="en" sz="3200" b="0" i="1"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 </a:t>
            </a:r>
            <a:r>
              <a:rPr kumimoji="0" lang="en" sz="32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to the application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and underlying device characteristics</a:t>
            </a: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Easy </a:t>
            </a:r>
            <a:r>
              <a:rPr kumimoji="0" lang="en" sz="3200" b="1" i="0" u="none" strike="noStrike" kern="0" cap="none" spc="0" normalizeH="0" baseline="0" noProof="0" dirty="0">
                <a:ln>
                  <a:noFill/>
                </a:ln>
                <a:solidFill>
                  <a:srgbClr val="C00000"/>
                </a:solidFill>
                <a:effectLst/>
                <a:uLnTx/>
                <a:uFillTx/>
                <a:latin typeface="Calibri" panose="020F0502020204030204"/>
                <a:ea typeface="+mn-ea"/>
                <a:cs typeface="Calibri"/>
                <a:sym typeface="Calibri"/>
              </a:rPr>
              <a:t>extensibility</a:t>
            </a:r>
            <a:r>
              <a:rPr kumimoji="0" lang="en" sz="3200" b="1" i="0" u="none" strike="noStrike" kern="0" cap="none" spc="0" normalizeH="0" baseline="0" noProof="0" dirty="0">
                <a:ln>
                  <a:noFill/>
                </a:ln>
                <a:solidFill>
                  <a:srgbClr val="C00000"/>
                </a:solidFill>
                <a:effectLst/>
                <a:uLnTx/>
                <a:uFillTx/>
                <a:latin typeface="Calibri" panose="020F0502020204030204"/>
                <a:ea typeface="Calibri"/>
                <a:cs typeface="Calibri"/>
                <a:sym typeface="Calibri"/>
              </a:rPr>
              <a:t> </a:t>
            </a:r>
            <a:r>
              <a:rPr kumimoji="0" lang="en" sz="3200" b="0" i="0" u="none" strike="noStrike" kern="0" cap="none" spc="0" normalizeH="0" baseline="0" noProof="0" dirty="0">
                <a:ln>
                  <a:noFill/>
                </a:ln>
                <a:solidFill>
                  <a:srgbClr val="000000"/>
                </a:solidFill>
                <a:effectLst/>
                <a:uLnTx/>
                <a:uFillTx/>
                <a:latin typeface="Calibri" panose="020F0502020204030204"/>
                <a:ea typeface="Calibri"/>
                <a:cs typeface="Calibri"/>
                <a:sym typeface="Calibri"/>
              </a:rPr>
              <a:t>to incorporate a wide range of hybrid storage configurations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5">
            <a:extLst>
              <a:ext uri="{FF2B5EF4-FFF2-40B4-BE49-F238E27FC236}">
                <a16:creationId xmlns:a16="http://schemas.microsoft.com/office/drawing/2014/main" id="{AF530A06-0DA5-550B-01A6-5547393B388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1780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ABE630-4151-074F-8263-49EFB5E0D497}"/>
              </a:ext>
            </a:extLst>
          </p:cNvPr>
          <p:cNvSpPr>
            <a:spLocks noGrp="1"/>
          </p:cNvSpPr>
          <p:nvPr>
            <p:ph type="title"/>
          </p:nvPr>
        </p:nvSpPr>
        <p:spPr/>
        <p:txBody>
          <a:bodyPr/>
          <a:lstStyle/>
          <a:p>
            <a:r>
              <a:rPr lang="en-US" dirty="0"/>
              <a:t>Our Proposal</a:t>
            </a:r>
          </a:p>
        </p:txBody>
      </p:sp>
      <p:sp>
        <p:nvSpPr>
          <p:cNvPr id="12" name="TextBox 11">
            <a:extLst>
              <a:ext uri="{FF2B5EF4-FFF2-40B4-BE49-F238E27FC236}">
                <a16:creationId xmlns:a16="http://schemas.microsoft.com/office/drawing/2014/main" id="{AB14BC19-14CB-C74A-8F2C-9DB36EC9727C}"/>
              </a:ext>
            </a:extLst>
          </p:cNvPr>
          <p:cNvSpPr txBox="1"/>
          <p:nvPr/>
        </p:nvSpPr>
        <p:spPr>
          <a:xfrm>
            <a:off x="3690489" y="3896691"/>
            <a:ext cx="139640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Sibyl</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3CFB2216-8DDA-B34B-BDD0-7A67AE10B2F9}"/>
              </a:ext>
            </a:extLst>
          </p:cNvPr>
          <p:cNvSpPr txBox="1"/>
          <p:nvPr/>
        </p:nvSpPr>
        <p:spPr>
          <a:xfrm>
            <a:off x="1797528" y="4609785"/>
            <a:ext cx="5595521"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Formulates data placement in hybrid storage systems as a </a:t>
            </a:r>
            <a:r>
              <a:rPr kumimoji="0" lang="en-US" sz="3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reinforcement learning problem</a:t>
            </a:r>
          </a:p>
        </p:txBody>
      </p:sp>
      <p:sp>
        <p:nvSpPr>
          <p:cNvPr id="15" name="TextBox 14">
            <a:extLst>
              <a:ext uri="{FF2B5EF4-FFF2-40B4-BE49-F238E27FC236}">
                <a16:creationId xmlns:a16="http://schemas.microsoft.com/office/drawing/2014/main" id="{5CF0F5F5-213D-A341-A7B3-42238F9F4941}"/>
              </a:ext>
            </a:extLst>
          </p:cNvPr>
          <p:cNvSpPr txBox="1"/>
          <p:nvPr/>
        </p:nvSpPr>
        <p:spPr>
          <a:xfrm>
            <a:off x="2969723" y="6396335"/>
            <a:ext cx="3221971"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Sibyl is an oracle that makes accurate prophecies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https://</a:t>
            </a:r>
            <a:r>
              <a:rPr kumimoji="0" lang="en-US" sz="1200" b="0" i="1"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en.wikipedia.org</a:t>
            </a: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/wiki/Sibyl</a:t>
            </a:r>
          </a:p>
        </p:txBody>
      </p:sp>
      <p:pic>
        <p:nvPicPr>
          <p:cNvPr id="1026" name="Picture 2" descr="Artwork by Domenichino, THE CUMAEAN SIBYL WITH THE PROPHECY IAM REDIT ET VIRGO REDEUNT SATURNIA REGNA, Made of Oil on canvas">
            <a:extLst>
              <a:ext uri="{FF2B5EF4-FFF2-40B4-BE49-F238E27FC236}">
                <a16:creationId xmlns:a16="http://schemas.microsoft.com/office/drawing/2014/main" id="{1225718B-E686-77CC-3B59-627E2BB747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91" t="14959" r="11291" b="11870"/>
          <a:stretch/>
        </p:blipFill>
        <p:spPr bwMode="auto">
          <a:xfrm>
            <a:off x="3104695" y="1089293"/>
            <a:ext cx="2470915" cy="273685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5">
            <a:extLst>
              <a:ext uri="{FF2B5EF4-FFF2-40B4-BE49-F238E27FC236}">
                <a16:creationId xmlns:a16="http://schemas.microsoft.com/office/drawing/2014/main" id="{884934FA-11A9-9C94-7BF6-491515A9EDB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575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Data Placement Techniques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Data Placement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Sibyl: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Sibyl and Key Results</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2" name="Slide Number Placeholder 5">
            <a:extLst>
              <a:ext uri="{FF2B5EF4-FFF2-40B4-BE49-F238E27FC236}">
                <a16:creationId xmlns:a16="http://schemas.microsoft.com/office/drawing/2014/main" id="{9E9F5E82-A895-E496-EBA3-DCDE408FF7D1}"/>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2586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BA749-4B46-5846-A229-89C516AB117E}"/>
              </a:ext>
            </a:extLst>
          </p:cNvPr>
          <p:cNvSpPr>
            <a:spLocks noGrp="1"/>
          </p:cNvSpPr>
          <p:nvPr>
            <p:ph type="title"/>
          </p:nvPr>
        </p:nvSpPr>
        <p:spPr>
          <a:xfrm>
            <a:off x="169011" y="132334"/>
            <a:ext cx="7473735" cy="606084"/>
          </a:xfrm>
        </p:spPr>
        <p:txBody>
          <a:bodyPr/>
          <a:lstStyle/>
          <a:p>
            <a:r>
              <a:rPr lang="en-US" sz="3200" dirty="0"/>
              <a:t>Basics of Reinforcement Learning (RL)</a:t>
            </a:r>
          </a:p>
        </p:txBody>
      </p:sp>
      <p:sp>
        <p:nvSpPr>
          <p:cNvPr id="5" name="Content Placeholder 4">
            <a:extLst>
              <a:ext uri="{FF2B5EF4-FFF2-40B4-BE49-F238E27FC236}">
                <a16:creationId xmlns:a16="http://schemas.microsoft.com/office/drawing/2014/main" id="{90772A9A-66E4-0244-83CD-CADE17C6CDDE}"/>
              </a:ext>
            </a:extLst>
          </p:cNvPr>
          <p:cNvSpPr>
            <a:spLocks noGrp="1"/>
          </p:cNvSpPr>
          <p:nvPr>
            <p:ph idx="1"/>
          </p:nvPr>
        </p:nvSpPr>
        <p:spPr>
          <a:xfrm>
            <a:off x="169011" y="936172"/>
            <a:ext cx="8894602" cy="6340928"/>
          </a:xfrm>
        </p:spPr>
        <p:txBody>
          <a:bodyPr>
            <a:normAutofit/>
          </a:bodyPr>
          <a:lstStyle/>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a:p>
            <a:pPr marL="0" indent="0" algn="ctr">
              <a:lnSpc>
                <a:spcPts val="2860"/>
              </a:lnSpc>
              <a:buNone/>
            </a:pPr>
            <a:r>
              <a:rPr lang="en-US" dirty="0">
                <a:latin typeface="Calibri" panose="020F0502020204030204" pitchFamily="34" charset="0"/>
                <a:cs typeface="Calibri" panose="020F0502020204030204" pitchFamily="34" charset="0"/>
              </a:rPr>
              <a:t>Agent learns to take an </a:t>
            </a:r>
            <a:r>
              <a:rPr lang="en-US" b="1" dirty="0">
                <a:solidFill>
                  <a:srgbClr val="000CFF"/>
                </a:solidFill>
                <a:latin typeface="Calibri" panose="020F0502020204030204" pitchFamily="34" charset="0"/>
                <a:cs typeface="Calibri" panose="020F0502020204030204" pitchFamily="34" charset="0"/>
              </a:rPr>
              <a:t>action</a:t>
            </a:r>
            <a:r>
              <a:rPr lang="en-US" dirty="0">
                <a:latin typeface="Calibri" panose="020F0502020204030204" pitchFamily="34" charset="0"/>
                <a:cs typeface="Calibri" panose="020F0502020204030204" pitchFamily="34" charset="0"/>
              </a:rPr>
              <a:t> in a given </a:t>
            </a:r>
            <a:r>
              <a:rPr lang="en-US" b="1" dirty="0">
                <a:solidFill>
                  <a:srgbClr val="000CFF"/>
                </a:solidFill>
                <a:latin typeface="Calibri" panose="020F0502020204030204" pitchFamily="34" charset="0"/>
                <a:cs typeface="Calibri" panose="020F0502020204030204" pitchFamily="34" charset="0"/>
              </a:rPr>
              <a:t>state</a:t>
            </a:r>
            <a:r>
              <a:rPr lang="en-US" dirty="0">
                <a:latin typeface="Calibri" panose="020F0502020204030204" pitchFamily="34" charset="0"/>
                <a:cs typeface="Calibri" panose="020F0502020204030204" pitchFamily="34" charset="0"/>
              </a:rPr>
              <a:t> </a:t>
            </a:r>
          </a:p>
          <a:p>
            <a:pPr marL="0" indent="0" algn="ctr">
              <a:lnSpc>
                <a:spcPts val="2860"/>
              </a:lnSpc>
              <a:buNone/>
            </a:pPr>
            <a:r>
              <a:rPr lang="en-US" dirty="0">
                <a:latin typeface="Calibri" panose="020F0502020204030204" pitchFamily="34" charset="0"/>
                <a:cs typeface="Calibri" panose="020F0502020204030204" pitchFamily="34" charset="0"/>
              </a:rPr>
              <a:t>to maximize a numerical </a:t>
            </a:r>
            <a:r>
              <a:rPr lang="en-US" b="1" dirty="0">
                <a:solidFill>
                  <a:srgbClr val="000CFF"/>
                </a:solidFill>
                <a:latin typeface="Calibri" panose="020F0502020204030204" pitchFamily="34" charset="0"/>
                <a:cs typeface="Calibri" panose="020F0502020204030204" pitchFamily="34" charset="0"/>
              </a:rPr>
              <a:t>reward</a:t>
            </a: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400" b="1" dirty="0">
              <a:solidFill>
                <a:srgbClr val="C00000"/>
              </a:solidFill>
              <a:latin typeface="Calibri" panose="020F0502020204030204" pitchFamily="34" charset="0"/>
              <a:cs typeface="Calibri" panose="020F0502020204030204" pitchFamily="34" charset="0"/>
            </a:endParaRPr>
          </a:p>
          <a:p>
            <a:endParaRPr lang="en-US" sz="200" dirty="0">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5318DA0-969A-3649-BFAC-A2D03EE60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534" y="1646120"/>
            <a:ext cx="6642100" cy="2819400"/>
          </a:xfrm>
          <a:prstGeom prst="rect">
            <a:avLst/>
          </a:prstGeom>
        </p:spPr>
      </p:pic>
      <p:sp>
        <p:nvSpPr>
          <p:cNvPr id="8" name="Rectangle 7">
            <a:extLst>
              <a:ext uri="{FF2B5EF4-FFF2-40B4-BE49-F238E27FC236}">
                <a16:creationId xmlns:a16="http://schemas.microsoft.com/office/drawing/2014/main" id="{C0AB31C9-755A-A641-A5B7-B2FAC56E2924}"/>
              </a:ext>
            </a:extLst>
          </p:cNvPr>
          <p:cNvSpPr/>
          <p:nvPr/>
        </p:nvSpPr>
        <p:spPr>
          <a:xfrm>
            <a:off x="1029114" y="1646120"/>
            <a:ext cx="2520563" cy="1200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4E8297D-305C-904E-9B21-424EB26849AC}"/>
              </a:ext>
            </a:extLst>
          </p:cNvPr>
          <p:cNvSpPr/>
          <p:nvPr/>
        </p:nvSpPr>
        <p:spPr>
          <a:xfrm>
            <a:off x="1029113" y="2891810"/>
            <a:ext cx="2051437" cy="1283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FDC9F6A-4388-6D49-9731-DE2CD9ADC8F7}"/>
              </a:ext>
            </a:extLst>
          </p:cNvPr>
          <p:cNvSpPr/>
          <p:nvPr/>
        </p:nvSpPr>
        <p:spPr>
          <a:xfrm>
            <a:off x="3304512" y="2891811"/>
            <a:ext cx="2392017" cy="790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A86BF9D-0283-7440-900E-6B4D6908B55A}"/>
              </a:ext>
            </a:extLst>
          </p:cNvPr>
          <p:cNvSpPr/>
          <p:nvPr/>
        </p:nvSpPr>
        <p:spPr>
          <a:xfrm>
            <a:off x="4336856" y="2417728"/>
            <a:ext cx="327328" cy="438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F074B86-3F1D-DC43-A0D9-82380326512F}"/>
              </a:ext>
            </a:extLst>
          </p:cNvPr>
          <p:cNvSpPr/>
          <p:nvPr/>
        </p:nvSpPr>
        <p:spPr>
          <a:xfrm>
            <a:off x="5451363" y="1591955"/>
            <a:ext cx="2346271" cy="1255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594AEAD-E8D2-064A-9277-BF53D83E64B8}"/>
              </a:ext>
            </a:extLst>
          </p:cNvPr>
          <p:cNvSpPr/>
          <p:nvPr/>
        </p:nvSpPr>
        <p:spPr>
          <a:xfrm>
            <a:off x="5920491" y="2905815"/>
            <a:ext cx="1877143" cy="1283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lide Number Placeholder 5">
            <a:extLst>
              <a:ext uri="{FF2B5EF4-FFF2-40B4-BE49-F238E27FC236}">
                <a16:creationId xmlns:a16="http://schemas.microsoft.com/office/drawing/2014/main" id="{7941CE67-2ADA-B8E3-F9CA-530A320531B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35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animBg="1"/>
      <p:bldP spid="9" grpId="0" animBg="1"/>
      <p:bldP spid="10" grpId="0" animBg="1"/>
      <p:bldP spid="11" grpId="0" animBg="1"/>
      <p:bldP spid="12"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6E1681-0436-2046-A6E8-E391907CBE2D}"/>
              </a:ext>
            </a:extLst>
          </p:cNvPr>
          <p:cNvSpPr>
            <a:spLocks noGrp="1"/>
          </p:cNvSpPr>
          <p:nvPr>
            <p:ph type="title"/>
          </p:nvPr>
        </p:nvSpPr>
        <p:spPr/>
        <p:txBody>
          <a:bodyPr/>
          <a:lstStyle/>
          <a:p>
            <a:r>
              <a:rPr lang="en-US" sz="3600" dirty="0"/>
              <a:t>Formulating Data Placement as RL</a:t>
            </a:r>
          </a:p>
        </p:txBody>
      </p:sp>
      <p:cxnSp>
        <p:nvCxnSpPr>
          <p:cNvPr id="29" name="Straight Connector 28">
            <a:extLst>
              <a:ext uri="{FF2B5EF4-FFF2-40B4-BE49-F238E27FC236}">
                <a16:creationId xmlns:a16="http://schemas.microsoft.com/office/drawing/2014/main" id="{ED122E0C-22F0-6747-A99C-5BF96DC1691A}"/>
              </a:ext>
            </a:extLst>
          </p:cNvPr>
          <p:cNvCxnSpPr/>
          <p:nvPr/>
        </p:nvCxnSpPr>
        <p:spPr>
          <a:xfrm>
            <a:off x="954157" y="3426088"/>
            <a:ext cx="7243638" cy="0"/>
          </a:xfrm>
          <a:prstGeom prst="line">
            <a:avLst/>
          </a:prstGeom>
          <a:ln w="285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3A11CBA-4E5A-685C-6709-FCF3820FB6E1}"/>
              </a:ext>
            </a:extLst>
          </p:cNvPr>
          <p:cNvSpPr txBox="1"/>
          <p:nvPr/>
        </p:nvSpPr>
        <p:spPr>
          <a:xfrm>
            <a:off x="5420139" y="-278296"/>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ounded Rectangle 39">
            <a:extLst>
              <a:ext uri="{FF2B5EF4-FFF2-40B4-BE49-F238E27FC236}">
                <a16:creationId xmlns:a16="http://schemas.microsoft.com/office/drawing/2014/main" id="{60BEEFF9-D470-28C0-9859-231C154854D7}"/>
              </a:ext>
            </a:extLst>
          </p:cNvPr>
          <p:cNvSpPr/>
          <p:nvPr/>
        </p:nvSpPr>
        <p:spPr>
          <a:xfrm>
            <a:off x="2985601" y="980482"/>
            <a:ext cx="2631969" cy="56034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libri" panose="020F0502020204030204"/>
                <a:ea typeface="+mn-ea"/>
                <a:cs typeface="+mn-cs"/>
              </a:rPr>
              <a:t>Agent</a:t>
            </a:r>
          </a:p>
        </p:txBody>
      </p:sp>
      <p:sp>
        <p:nvSpPr>
          <p:cNvPr id="42" name="Rounded Rectangle 41">
            <a:extLst>
              <a:ext uri="{FF2B5EF4-FFF2-40B4-BE49-F238E27FC236}">
                <a16:creationId xmlns:a16="http://schemas.microsoft.com/office/drawing/2014/main" id="{8BE6B2B1-D9C0-A79E-AFBE-C47CD9CD47B9}"/>
              </a:ext>
            </a:extLst>
          </p:cNvPr>
          <p:cNvSpPr/>
          <p:nvPr/>
        </p:nvSpPr>
        <p:spPr>
          <a:xfrm>
            <a:off x="2987891" y="2583045"/>
            <a:ext cx="2631969" cy="674247"/>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libri" panose="020F0502020204030204"/>
                <a:ea typeface="+mn-ea"/>
                <a:cs typeface="+mn-cs"/>
              </a:rPr>
              <a:t>Environment</a:t>
            </a:r>
          </a:p>
        </p:txBody>
      </p:sp>
      <p:cxnSp>
        <p:nvCxnSpPr>
          <p:cNvPr id="45" name="Elbow Connector 44">
            <a:extLst>
              <a:ext uri="{FF2B5EF4-FFF2-40B4-BE49-F238E27FC236}">
                <a16:creationId xmlns:a16="http://schemas.microsoft.com/office/drawing/2014/main" id="{EC720AE5-6DDD-91F7-8F5F-B75E5DEB75B7}"/>
              </a:ext>
            </a:extLst>
          </p:cNvPr>
          <p:cNvCxnSpPr>
            <a:cxnSpLocks/>
            <a:stCxn id="42" idx="1"/>
            <a:endCxn id="40" idx="1"/>
          </p:cNvCxnSpPr>
          <p:nvPr/>
        </p:nvCxnSpPr>
        <p:spPr>
          <a:xfrm rot="10800000">
            <a:off x="2985601" y="1260653"/>
            <a:ext cx="2290" cy="1659516"/>
          </a:xfrm>
          <a:prstGeom prst="bentConnector3">
            <a:avLst>
              <a:gd name="adj1" fmla="val 4608510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54E6533C-B269-C9B5-21BB-F9CC887114D3}"/>
              </a:ext>
            </a:extLst>
          </p:cNvPr>
          <p:cNvCxnSpPr>
            <a:cxnSpLocks/>
            <a:stCxn id="40" idx="3"/>
            <a:endCxn id="42" idx="3"/>
          </p:cNvCxnSpPr>
          <p:nvPr/>
        </p:nvCxnSpPr>
        <p:spPr>
          <a:xfrm>
            <a:off x="5617570" y="1260653"/>
            <a:ext cx="2290" cy="1659516"/>
          </a:xfrm>
          <a:prstGeom prst="bentConnector3">
            <a:avLst>
              <a:gd name="adj1" fmla="val 6148847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856B8B8A-52CE-0D99-5A81-F003D28DACDA}"/>
              </a:ext>
            </a:extLst>
          </p:cNvPr>
          <p:cNvSpPr txBox="1"/>
          <p:nvPr/>
        </p:nvSpPr>
        <p:spPr>
          <a:xfrm>
            <a:off x="1242533" y="1841597"/>
            <a:ext cx="1730366" cy="40011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State (S</a:t>
            </a:r>
            <a:r>
              <a:rPr kumimoji="0" lang="en-US" sz="2000" b="0" i="1" u="none" strike="noStrike" kern="1200" cap="none" spc="0" normalizeH="0" baseline="-25000" noProof="0" dirty="0">
                <a:ln>
                  <a:noFill/>
                </a:ln>
                <a:solidFill>
                  <a:prstClr val="black"/>
                </a:solidFill>
                <a:effectLst/>
                <a:uLnTx/>
                <a:uFillTx/>
                <a:latin typeface="Calibri" panose="020F0502020204030204"/>
                <a:ea typeface="+mn-ea"/>
                <a:cs typeface="+mn-cs"/>
              </a:rPr>
              <a:t>t</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C28D1FE8-A954-FAEA-E568-09B3AC5FF802}"/>
              </a:ext>
            </a:extLst>
          </p:cNvPr>
          <p:cNvSpPr txBox="1"/>
          <p:nvPr/>
        </p:nvSpPr>
        <p:spPr>
          <a:xfrm>
            <a:off x="6246688" y="1884779"/>
            <a:ext cx="1730366" cy="40011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Action (A</a:t>
            </a:r>
            <a:r>
              <a:rPr kumimoji="0" lang="en-US" sz="2000" b="0" i="1" u="none" strike="noStrike" kern="1200" cap="none" spc="0" normalizeH="0" baseline="-25000" noProof="0" dirty="0">
                <a:ln>
                  <a:noFill/>
                </a:ln>
                <a:solidFill>
                  <a:prstClr val="black"/>
                </a:solidFill>
                <a:effectLst/>
                <a:uLnTx/>
                <a:uFillTx/>
                <a:latin typeface="Calibri" panose="020F0502020204030204"/>
                <a:ea typeface="+mn-ea"/>
                <a:cs typeface="+mn-cs"/>
              </a:rPr>
              <a:t>t</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9" name="Elbow Connector 68">
            <a:extLst>
              <a:ext uri="{FF2B5EF4-FFF2-40B4-BE49-F238E27FC236}">
                <a16:creationId xmlns:a16="http://schemas.microsoft.com/office/drawing/2014/main" id="{188FCD6E-FD60-DF66-3F34-1D0AD863F376}"/>
              </a:ext>
            </a:extLst>
          </p:cNvPr>
          <p:cNvCxnSpPr>
            <a:cxnSpLocks/>
            <a:stCxn id="42" idx="0"/>
            <a:endCxn id="40" idx="2"/>
          </p:cNvCxnSpPr>
          <p:nvPr/>
        </p:nvCxnSpPr>
        <p:spPr>
          <a:xfrm rot="16200000" flipV="1">
            <a:off x="3781620" y="2060789"/>
            <a:ext cx="1042222" cy="229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01D22670-1F5D-DDCC-B34A-27C547D662A9}"/>
              </a:ext>
            </a:extLst>
          </p:cNvPr>
          <p:cNvSpPr txBox="1"/>
          <p:nvPr/>
        </p:nvSpPr>
        <p:spPr>
          <a:xfrm>
            <a:off x="3229117" y="1857305"/>
            <a:ext cx="2147226" cy="40011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Reward (R</a:t>
            </a:r>
            <a:r>
              <a:rPr kumimoji="0" lang="en-US" sz="2000" b="0" i="1" u="none" strike="noStrike" kern="1200" cap="none" spc="0" normalizeH="0" baseline="-25000" noProof="0" dirty="0">
                <a:ln>
                  <a:noFill/>
                </a:ln>
                <a:solidFill>
                  <a:prstClr val="black"/>
                </a:solidFill>
                <a:effectLst/>
                <a:uLnTx/>
                <a:uFillTx/>
                <a:latin typeface="Calibri" panose="020F0502020204030204"/>
                <a:ea typeface="+mn-ea"/>
                <a:cs typeface="+mn-cs"/>
              </a:rPr>
              <a:t>t+1</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ounded Rectangle 40">
            <a:extLst>
              <a:ext uri="{FF2B5EF4-FFF2-40B4-BE49-F238E27FC236}">
                <a16:creationId xmlns:a16="http://schemas.microsoft.com/office/drawing/2014/main" id="{740AD724-A7E5-2FAD-6395-F43001BBBDFB}"/>
              </a:ext>
            </a:extLst>
          </p:cNvPr>
          <p:cNvSpPr/>
          <p:nvPr/>
        </p:nvSpPr>
        <p:spPr>
          <a:xfrm>
            <a:off x="3074029" y="5571587"/>
            <a:ext cx="2631969" cy="89207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libri" panose="020F0502020204030204"/>
                <a:ea typeface="+mn-ea"/>
                <a:cs typeface="+mn-cs"/>
              </a:rPr>
              <a:t>Hybrid Storage System</a:t>
            </a:r>
          </a:p>
        </p:txBody>
      </p:sp>
      <p:sp>
        <p:nvSpPr>
          <p:cNvPr id="43" name="Rounded Rectangle 42">
            <a:extLst>
              <a:ext uri="{FF2B5EF4-FFF2-40B4-BE49-F238E27FC236}">
                <a16:creationId xmlns:a16="http://schemas.microsoft.com/office/drawing/2014/main" id="{69F3DCBE-1CE4-1DD2-FC2C-4A0FA09C76A1}"/>
              </a:ext>
            </a:extLst>
          </p:cNvPr>
          <p:cNvSpPr/>
          <p:nvPr/>
        </p:nvSpPr>
        <p:spPr>
          <a:xfrm>
            <a:off x="3080329" y="3654026"/>
            <a:ext cx="2631969" cy="70510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cxnSp>
        <p:nvCxnSpPr>
          <p:cNvPr id="60" name="Elbow Connector 59">
            <a:extLst>
              <a:ext uri="{FF2B5EF4-FFF2-40B4-BE49-F238E27FC236}">
                <a16:creationId xmlns:a16="http://schemas.microsoft.com/office/drawing/2014/main" id="{994453D9-47FB-B2B0-9CCC-F08D86F6D452}"/>
              </a:ext>
            </a:extLst>
          </p:cNvPr>
          <p:cNvCxnSpPr>
            <a:cxnSpLocks/>
            <a:stCxn id="41" idx="1"/>
            <a:endCxn id="43" idx="1"/>
          </p:cNvCxnSpPr>
          <p:nvPr/>
        </p:nvCxnSpPr>
        <p:spPr>
          <a:xfrm rot="10800000" flipH="1">
            <a:off x="3074029" y="4006577"/>
            <a:ext cx="6300" cy="2011050"/>
          </a:xfrm>
          <a:prstGeom prst="bentConnector3">
            <a:avLst>
              <a:gd name="adj1" fmla="val -1814285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a:extLst>
              <a:ext uri="{FF2B5EF4-FFF2-40B4-BE49-F238E27FC236}">
                <a16:creationId xmlns:a16="http://schemas.microsoft.com/office/drawing/2014/main" id="{82BE644A-8B17-FABE-7BA1-148CA97A7E75}"/>
              </a:ext>
            </a:extLst>
          </p:cNvPr>
          <p:cNvCxnSpPr>
            <a:cxnSpLocks/>
            <a:stCxn id="43" idx="3"/>
            <a:endCxn id="41" idx="3"/>
          </p:cNvCxnSpPr>
          <p:nvPr/>
        </p:nvCxnSpPr>
        <p:spPr>
          <a:xfrm flipH="1">
            <a:off x="5705998" y="4006577"/>
            <a:ext cx="6300" cy="2011050"/>
          </a:xfrm>
          <a:prstGeom prst="bentConnector3">
            <a:avLst>
              <a:gd name="adj1" fmla="val -2059287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ACBCC6DB-0576-62BC-F55E-CA2F8AED27DE}"/>
              </a:ext>
            </a:extLst>
          </p:cNvPr>
          <p:cNvCxnSpPr>
            <a:cxnSpLocks/>
            <a:stCxn id="41" idx="0"/>
            <a:endCxn id="43" idx="2"/>
          </p:cNvCxnSpPr>
          <p:nvPr/>
        </p:nvCxnSpPr>
        <p:spPr>
          <a:xfrm rot="5400000" flipH="1" flipV="1">
            <a:off x="3786934" y="4962207"/>
            <a:ext cx="1212460" cy="6300"/>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7AA5A27F-C74D-EC56-6227-141B9F9CB494}"/>
              </a:ext>
            </a:extLst>
          </p:cNvPr>
          <p:cNvSpPr txBox="1"/>
          <p:nvPr/>
        </p:nvSpPr>
        <p:spPr>
          <a:xfrm>
            <a:off x="1074744" y="4555924"/>
            <a:ext cx="1850496" cy="1015663"/>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Features of the current request and system</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308ACA3C-C184-3C17-01B8-840E819FB116}"/>
              </a:ext>
            </a:extLst>
          </p:cNvPr>
          <p:cNvSpPr txBox="1"/>
          <p:nvPr/>
        </p:nvSpPr>
        <p:spPr>
          <a:xfrm>
            <a:off x="3222815" y="4687426"/>
            <a:ext cx="2631968" cy="707886"/>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Request latency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(of last served request)</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172EC3CA-0AB7-CD27-DF9E-6706ACF095B4}"/>
              </a:ext>
            </a:extLst>
          </p:cNvPr>
          <p:cNvSpPr txBox="1"/>
          <p:nvPr/>
        </p:nvSpPr>
        <p:spPr>
          <a:xfrm>
            <a:off x="5840386" y="4658159"/>
            <a:ext cx="2631968" cy="707886"/>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Select storage device to place the current page</a:t>
            </a:r>
            <a:endParaRPr kumimoji="0" lang="en-CH"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Slide Number Placeholder 5">
            <a:extLst>
              <a:ext uri="{FF2B5EF4-FFF2-40B4-BE49-F238E27FC236}">
                <a16:creationId xmlns:a16="http://schemas.microsoft.com/office/drawing/2014/main" id="{1A00DF3B-E228-1B78-9957-4CEB271DC18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2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67" grpId="0" animBg="1"/>
      <p:bldP spid="68" grpId="0" animBg="1"/>
      <p:bldP spid="77" grpId="0" animBg="1"/>
      <p:bldP spid="41" grpId="0" animBg="1"/>
      <p:bldP spid="43" grpId="0" animBg="1"/>
      <p:bldP spid="78" grpId="0" animBg="1"/>
      <p:bldP spid="79" grpId="0" animBg="1"/>
      <p:bldP spid="10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F3464D-E8C5-F846-A6A2-D57C7D040E38}"/>
              </a:ext>
            </a:extLst>
          </p:cNvPr>
          <p:cNvSpPr>
            <a:spLocks noGrp="1"/>
          </p:cNvSpPr>
          <p:nvPr>
            <p:ph type="title"/>
          </p:nvPr>
        </p:nvSpPr>
        <p:spPr/>
        <p:txBody>
          <a:bodyPr/>
          <a:lstStyle/>
          <a:p>
            <a:r>
              <a:rPr lang="en-US" dirty="0"/>
              <a:t>What is State?</a:t>
            </a:r>
          </a:p>
        </p:txBody>
      </p:sp>
      <p:sp>
        <p:nvSpPr>
          <p:cNvPr id="5" name="Content Placeholder 4">
            <a:extLst>
              <a:ext uri="{FF2B5EF4-FFF2-40B4-BE49-F238E27FC236}">
                <a16:creationId xmlns:a16="http://schemas.microsoft.com/office/drawing/2014/main" id="{47CBB5E1-34CD-1E40-B494-0360BBA12ACB}"/>
              </a:ext>
            </a:extLst>
          </p:cNvPr>
          <p:cNvSpPr>
            <a:spLocks noGrp="1"/>
          </p:cNvSpPr>
          <p:nvPr>
            <p:ph idx="1"/>
          </p:nvPr>
        </p:nvSpPr>
        <p:spPr>
          <a:xfrm>
            <a:off x="92467" y="936172"/>
            <a:ext cx="8971146" cy="5834464"/>
          </a:xfrm>
        </p:spPr>
        <p:txBody>
          <a:bodyPr>
            <a:normAutofit/>
          </a:bodyPr>
          <a:lstStyle/>
          <a:p>
            <a:r>
              <a:rPr lang="en-US" sz="3000" b="1" dirty="0">
                <a:solidFill>
                  <a:srgbClr val="C00000"/>
                </a:solidFill>
                <a:latin typeface="Calibri" panose="020F0502020204030204" pitchFamily="34" charset="0"/>
                <a:ea typeface="Lato" panose="020F0502020204030203" pitchFamily="34" charset="0"/>
                <a:cs typeface="Calibri" panose="020F0502020204030204" pitchFamily="34" charset="0"/>
              </a:rPr>
              <a:t>Limited number of state features:</a:t>
            </a:r>
          </a:p>
          <a:p>
            <a:pPr lvl="1"/>
            <a:r>
              <a:rPr lang="en-US" sz="2600" dirty="0">
                <a:latin typeface="Calibri" panose="020F0502020204030204" pitchFamily="34" charset="0"/>
                <a:ea typeface="Lato" panose="020F0502020204030203" pitchFamily="34" charset="0"/>
                <a:cs typeface="Calibri" panose="020F0502020204030204" pitchFamily="34" charset="0"/>
              </a:rPr>
              <a:t>Reduce the implementation overhead</a:t>
            </a:r>
          </a:p>
          <a:p>
            <a:pPr lvl="1"/>
            <a:r>
              <a:rPr lang="en-US" sz="2600" dirty="0">
                <a:latin typeface="Calibri" panose="020F0502020204030204" pitchFamily="34" charset="0"/>
                <a:ea typeface="Lato" panose="020F0502020204030203" pitchFamily="34" charset="0"/>
                <a:cs typeface="Calibri" panose="020F0502020204030204" pitchFamily="34" charset="0"/>
              </a:rPr>
              <a:t>RL agent is more sensitive to reward</a:t>
            </a:r>
          </a:p>
          <a:p>
            <a:endParaRPr lang="en-US" sz="3200" dirty="0">
              <a:latin typeface="Calibri" panose="020F0502020204030204" pitchFamily="34" charset="0"/>
              <a:ea typeface="Lato" panose="020F0502020204030203" pitchFamily="34" charset="0"/>
              <a:cs typeface="Calibri" panose="020F0502020204030204" pitchFamily="34" charset="0"/>
            </a:endParaRPr>
          </a:p>
          <a:p>
            <a:endParaRPr lang="en-US" sz="3000" b="1" i="1" dirty="0">
              <a:solidFill>
                <a:srgbClr val="C00000"/>
              </a:solidFill>
              <a:latin typeface="Calibri" panose="020F0502020204030204" pitchFamily="34" charset="0"/>
              <a:ea typeface="Lato" panose="020F0502020204030203" pitchFamily="34" charset="0"/>
              <a:cs typeface="Calibri" panose="020F0502020204030204" pitchFamily="34" charset="0"/>
            </a:endParaRPr>
          </a:p>
          <a:p>
            <a:r>
              <a:rPr lang="en-US" sz="3000" b="1" i="1" dirty="0">
                <a:solidFill>
                  <a:srgbClr val="C00000"/>
                </a:solidFill>
                <a:latin typeface="Calibri" panose="020F0502020204030204" pitchFamily="34" charset="0"/>
                <a:ea typeface="Lato" panose="020F0502020204030203" pitchFamily="34" charset="0"/>
                <a:cs typeface="Calibri" panose="020F0502020204030204" pitchFamily="34" charset="0"/>
              </a:rPr>
              <a:t>6</a:t>
            </a:r>
            <a:r>
              <a:rPr lang="en-US" sz="3000" b="1" dirty="0">
                <a:solidFill>
                  <a:srgbClr val="C00000"/>
                </a:solidFill>
                <a:latin typeface="Calibri" panose="020F0502020204030204" pitchFamily="34" charset="0"/>
                <a:ea typeface="Lato" panose="020F0502020204030203" pitchFamily="34" charset="0"/>
                <a:cs typeface="Calibri" panose="020F0502020204030204" pitchFamily="34" charset="0"/>
              </a:rPr>
              <a:t>-dimensional</a:t>
            </a:r>
            <a:r>
              <a:rPr lang="en-US" sz="3000" dirty="0">
                <a:solidFill>
                  <a:srgbClr val="C00000"/>
                </a:solidFill>
                <a:latin typeface="Calibri" panose="020F0502020204030204" pitchFamily="34" charset="0"/>
                <a:ea typeface="Lato" panose="020F0502020204030203" pitchFamily="34" charset="0"/>
                <a:cs typeface="Calibri" panose="020F0502020204030204" pitchFamily="34" charset="0"/>
              </a:rPr>
              <a:t> </a:t>
            </a:r>
            <a:r>
              <a:rPr lang="en-US" sz="3000" dirty="0">
                <a:latin typeface="Calibri" panose="020F0502020204030204" pitchFamily="34" charset="0"/>
                <a:ea typeface="Lato" panose="020F0502020204030203" pitchFamily="34" charset="0"/>
                <a:cs typeface="Calibri" panose="020F0502020204030204" pitchFamily="34" charset="0"/>
              </a:rPr>
              <a:t>vector of state features</a:t>
            </a:r>
          </a:p>
          <a:p>
            <a:endParaRPr lang="en-US" sz="3000" b="1" i="1" dirty="0">
              <a:solidFill>
                <a:srgbClr val="C00000"/>
              </a:solidFill>
              <a:latin typeface="Calibri" panose="020F0502020204030204" pitchFamily="34" charset="0"/>
              <a:ea typeface="Lato" panose="020F0502020204030203" pitchFamily="34" charset="0"/>
              <a:cs typeface="Calibri" panose="020F0502020204030204" pitchFamily="34" charset="0"/>
            </a:endParaRPr>
          </a:p>
          <a:p>
            <a:endParaRPr lang="en-US" sz="3000" b="1" i="1" dirty="0">
              <a:solidFill>
                <a:srgbClr val="C00000"/>
              </a:solidFill>
              <a:latin typeface="Calibri" panose="020F0502020204030204" pitchFamily="34" charset="0"/>
              <a:ea typeface="Lato" panose="020F0502020204030203" pitchFamily="34" charset="0"/>
              <a:cs typeface="Calibri" panose="020F0502020204030204" pitchFamily="34" charset="0"/>
            </a:endParaRPr>
          </a:p>
          <a:p>
            <a:pPr marL="457200" lvl="1" indent="0">
              <a:buNone/>
            </a:pPr>
            <a:endParaRPr lang="en-US" sz="2600" dirty="0">
              <a:latin typeface="Calibri" panose="020F0502020204030204" pitchFamily="34" charset="0"/>
              <a:ea typeface="Lato" panose="020F0502020204030203" pitchFamily="34" charset="0"/>
              <a:cs typeface="Calibri" panose="020F0502020204030204" pitchFamily="34" charset="0"/>
            </a:endParaRPr>
          </a:p>
          <a:p>
            <a:pPr algn="just"/>
            <a:r>
              <a:rPr lang="en-US" sz="3000" dirty="0">
                <a:latin typeface="Calibri" panose="020F0502020204030204" pitchFamily="34" charset="0"/>
                <a:ea typeface="Lato" panose="020F0502020204030203" pitchFamily="34" charset="0"/>
                <a:cs typeface="Calibri" panose="020F0502020204030204" pitchFamily="34" charset="0"/>
              </a:rPr>
              <a:t>We </a:t>
            </a:r>
            <a:r>
              <a:rPr lang="en-US" sz="3000" b="1" dirty="0">
                <a:solidFill>
                  <a:srgbClr val="C00000"/>
                </a:solidFill>
                <a:latin typeface="Calibri" panose="020F0502020204030204" pitchFamily="34" charset="0"/>
                <a:ea typeface="Lato" panose="020F0502020204030203" pitchFamily="34" charset="0"/>
                <a:cs typeface="Calibri" panose="020F0502020204030204" pitchFamily="34" charset="0"/>
              </a:rPr>
              <a:t>quantize the state representation </a:t>
            </a:r>
            <a:r>
              <a:rPr lang="en-US" sz="3000" dirty="0">
                <a:latin typeface="Calibri" panose="020F0502020204030204" pitchFamily="34" charset="0"/>
                <a:ea typeface="Lato" panose="020F0502020204030203" pitchFamily="34" charset="0"/>
                <a:cs typeface="Calibri" panose="020F0502020204030204" pitchFamily="34" charset="0"/>
              </a:rPr>
              <a:t>into bins to reduce storage overhead</a:t>
            </a:r>
          </a:p>
          <a:p>
            <a:pPr lvl="1"/>
            <a:endParaRPr lang="en-US" sz="2600" dirty="0">
              <a:latin typeface="Calibri" panose="020F0502020204030204" pitchFamily="34" charset="0"/>
              <a:ea typeface="Lato" panose="020F0502020204030203" pitchFamily="34" charset="0"/>
              <a:cs typeface="Calibri" panose="020F0502020204030204" pitchFamily="34" charset="0"/>
            </a:endParaRPr>
          </a:p>
          <a:p>
            <a:endParaRPr lang="en-US" sz="1400" dirty="0">
              <a:latin typeface="Calibri" panose="020F0502020204030204" pitchFamily="34" charset="0"/>
              <a:ea typeface="Lato" panose="020F0502020204030203" pitchFamily="34" charset="0"/>
              <a:cs typeface="Calibri" panose="020F0502020204030204" pitchFamily="34" charset="0"/>
            </a:endParaRPr>
          </a:p>
        </p:txBody>
      </p:sp>
      <p:sp>
        <p:nvSpPr>
          <p:cNvPr id="17" name="Slide Number Placeholder 5">
            <a:extLst>
              <a:ext uri="{FF2B5EF4-FFF2-40B4-BE49-F238E27FC236}">
                <a16:creationId xmlns:a16="http://schemas.microsoft.com/office/drawing/2014/main" id="{0E69682B-997F-0E16-F6B0-0ECBBE94E046}"/>
              </a:ext>
            </a:extLst>
          </p:cNvPr>
          <p:cNvSpPr>
            <a:spLocks noGrp="1"/>
          </p:cNvSpPr>
          <p:nvPr>
            <p:ph type="sldNum" sz="quarter" idx="4"/>
          </p:nvPr>
        </p:nvSpPr>
        <p:spPr>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DCE908F3-BCB7-3A10-9024-3A5EE55FBB7D}"/>
              </a:ext>
            </a:extLst>
          </p:cNvPr>
          <p:cNvGrpSpPr/>
          <p:nvPr/>
        </p:nvGrpSpPr>
        <p:grpSpPr>
          <a:xfrm>
            <a:off x="5696264" y="87364"/>
            <a:ext cx="3582329" cy="1686275"/>
            <a:chOff x="1056563" y="3886042"/>
            <a:chExt cx="7207112" cy="3219864"/>
          </a:xfrm>
        </p:grpSpPr>
        <p:sp>
          <p:nvSpPr>
            <p:cNvPr id="22" name="Rounded Rectangle 21">
              <a:extLst>
                <a:ext uri="{FF2B5EF4-FFF2-40B4-BE49-F238E27FC236}">
                  <a16:creationId xmlns:a16="http://schemas.microsoft.com/office/drawing/2014/main" id="{483E2EB3-A31A-8BC0-2EC2-5C27562A3CB5}"/>
                </a:ext>
              </a:extLst>
            </p:cNvPr>
            <p:cNvSpPr/>
            <p:nvPr/>
          </p:nvSpPr>
          <p:spPr>
            <a:xfrm>
              <a:off x="3074030" y="6213828"/>
              <a:ext cx="2631969" cy="892078"/>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rPr>
                <a:t>Hybrid Storage System</a:t>
              </a:r>
            </a:p>
          </p:txBody>
        </p:sp>
        <p:sp>
          <p:nvSpPr>
            <p:cNvPr id="23" name="Rounded Rectangle 22">
              <a:extLst>
                <a:ext uri="{FF2B5EF4-FFF2-40B4-BE49-F238E27FC236}">
                  <a16:creationId xmlns:a16="http://schemas.microsoft.com/office/drawing/2014/main" id="{4DE55E83-C306-0A62-AF5E-EE6DC70158C0}"/>
                </a:ext>
              </a:extLst>
            </p:cNvPr>
            <p:cNvSpPr/>
            <p:nvPr/>
          </p:nvSpPr>
          <p:spPr>
            <a:xfrm>
              <a:off x="3080329" y="3886042"/>
              <a:ext cx="2631969" cy="70510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cxnSp>
          <p:nvCxnSpPr>
            <p:cNvPr id="24" name="Elbow Connector 23">
              <a:extLst>
                <a:ext uri="{FF2B5EF4-FFF2-40B4-BE49-F238E27FC236}">
                  <a16:creationId xmlns:a16="http://schemas.microsoft.com/office/drawing/2014/main" id="{2C94E4F5-8376-30E4-8DBD-922F93517D61}"/>
                </a:ext>
              </a:extLst>
            </p:cNvPr>
            <p:cNvCxnSpPr>
              <a:cxnSpLocks/>
              <a:stCxn id="22" idx="1"/>
              <a:endCxn id="23" idx="1"/>
            </p:cNvCxnSpPr>
            <p:nvPr/>
          </p:nvCxnSpPr>
          <p:spPr>
            <a:xfrm rot="10800000" flipH="1">
              <a:off x="3074030" y="4238595"/>
              <a:ext cx="6299" cy="2421274"/>
            </a:xfrm>
            <a:prstGeom prst="bentConnector3">
              <a:avLst>
                <a:gd name="adj1" fmla="val -1974278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266026CB-7394-36EB-8C17-3B87BD68D938}"/>
                </a:ext>
              </a:extLst>
            </p:cNvPr>
            <p:cNvCxnSpPr>
              <a:cxnSpLocks/>
            </p:cNvCxnSpPr>
            <p:nvPr/>
          </p:nvCxnSpPr>
          <p:spPr>
            <a:xfrm flipH="1">
              <a:off x="5678155" y="4238592"/>
              <a:ext cx="6299" cy="2421273"/>
            </a:xfrm>
            <a:prstGeom prst="bentConnector3">
              <a:avLst>
                <a:gd name="adj1" fmla="val -2022139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4C70F615-FE9B-9CD9-1931-C9DA18CD9CD6}"/>
                </a:ext>
              </a:extLst>
            </p:cNvPr>
            <p:cNvCxnSpPr>
              <a:cxnSpLocks/>
              <a:stCxn id="22" idx="0"/>
              <a:endCxn id="23" idx="2"/>
            </p:cNvCxnSpPr>
            <p:nvPr/>
          </p:nvCxnSpPr>
          <p:spPr>
            <a:xfrm rot="5400000" flipH="1" flipV="1">
              <a:off x="3581821" y="5399336"/>
              <a:ext cx="1622686" cy="6299"/>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4D886FF-1CCB-445E-D387-33DD52BA39CD}"/>
                </a:ext>
              </a:extLst>
            </p:cNvPr>
            <p:cNvSpPr txBox="1"/>
            <p:nvPr/>
          </p:nvSpPr>
          <p:spPr>
            <a:xfrm>
              <a:off x="1056563" y="4668073"/>
              <a:ext cx="2128053" cy="1516104"/>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Features of the current request and system</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5AD35A31-F2F1-213F-DC98-547075E0B10A}"/>
                </a:ext>
              </a:extLst>
            </p:cNvPr>
            <p:cNvSpPr txBox="1"/>
            <p:nvPr/>
          </p:nvSpPr>
          <p:spPr>
            <a:xfrm>
              <a:off x="3222814" y="4830796"/>
              <a:ext cx="2631969" cy="1179192"/>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Request latency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(of last served request)</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239CB715-E79C-EFC2-C181-93DA7A39C8E1}"/>
                </a:ext>
              </a:extLst>
            </p:cNvPr>
            <p:cNvSpPr txBox="1"/>
            <p:nvPr/>
          </p:nvSpPr>
          <p:spPr>
            <a:xfrm>
              <a:off x="5631707" y="4880302"/>
              <a:ext cx="2631968" cy="123413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Select storage device to place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the current page</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80E192D2-1AC0-5A4A-8331-5D2444C9F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58321" flipH="1">
            <a:off x="5152800" y="219496"/>
            <a:ext cx="1473091" cy="1205745"/>
          </a:xfrm>
          <a:prstGeom prst="rect">
            <a:avLst/>
          </a:prstGeom>
        </p:spPr>
      </p:pic>
      <p:pic>
        <p:nvPicPr>
          <p:cNvPr id="30" name="Picture 29">
            <a:extLst>
              <a:ext uri="{FF2B5EF4-FFF2-40B4-BE49-F238E27FC236}">
                <a16:creationId xmlns:a16="http://schemas.microsoft.com/office/drawing/2014/main" id="{8F4A272B-C4B5-93D0-8A1E-BB7F8B813509}"/>
              </a:ext>
            </a:extLst>
          </p:cNvPr>
          <p:cNvPicPr>
            <a:picLocks noChangeAspect="1"/>
          </p:cNvPicPr>
          <p:nvPr/>
        </p:nvPicPr>
        <p:blipFill rotWithShape="1">
          <a:blip r:embed="rId4"/>
          <a:srcRect t="9235" b="1"/>
          <a:stretch/>
        </p:blipFill>
        <p:spPr>
          <a:xfrm>
            <a:off x="654197" y="3971077"/>
            <a:ext cx="4449192" cy="354974"/>
          </a:xfrm>
          <a:prstGeom prst="rect">
            <a:avLst/>
          </a:prstGeom>
        </p:spPr>
      </p:pic>
    </p:spTree>
    <p:extLst>
      <p:ext uri="{BB962C8B-B14F-4D97-AF65-F5344CB8AC3E}">
        <p14:creationId xmlns:p14="http://schemas.microsoft.com/office/powerpoint/2010/main" val="27237189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2F76FD-4BFA-E34F-834F-47578491C1FE}"/>
              </a:ext>
            </a:extLst>
          </p:cNvPr>
          <p:cNvSpPr>
            <a:spLocks noGrp="1"/>
          </p:cNvSpPr>
          <p:nvPr>
            <p:ph type="title"/>
          </p:nvPr>
        </p:nvSpPr>
        <p:spPr/>
        <p:txBody>
          <a:bodyPr/>
          <a:lstStyle/>
          <a:p>
            <a:r>
              <a:rPr lang="en-US" dirty="0"/>
              <a:t>What is Reward?</a:t>
            </a:r>
          </a:p>
        </p:txBody>
      </p:sp>
      <p:sp>
        <p:nvSpPr>
          <p:cNvPr id="5" name="Content Placeholder 4">
            <a:extLst>
              <a:ext uri="{FF2B5EF4-FFF2-40B4-BE49-F238E27FC236}">
                <a16:creationId xmlns:a16="http://schemas.microsoft.com/office/drawing/2014/main" id="{1E369784-F53F-BE49-AD5C-10EBE35B9584}"/>
              </a:ext>
            </a:extLst>
          </p:cNvPr>
          <p:cNvSpPr>
            <a:spLocks noGrp="1"/>
          </p:cNvSpPr>
          <p:nvPr>
            <p:ph idx="1"/>
          </p:nvPr>
        </p:nvSpPr>
        <p:spPr>
          <a:xfrm>
            <a:off x="62934" y="936172"/>
            <a:ext cx="9000679" cy="5889341"/>
          </a:xfrm>
        </p:spPr>
        <p:txBody>
          <a:bodyPr>
            <a:normAutofit lnSpcReduction="10000"/>
          </a:bodyPr>
          <a:lstStyle/>
          <a:p>
            <a:r>
              <a:rPr lang="en-US" sz="3000" dirty="0">
                <a:latin typeface="Calibri" panose="020F0502020204030204" pitchFamily="34" charset="0"/>
                <a:cs typeface="Calibri" panose="020F0502020204030204" pitchFamily="34" charset="0"/>
              </a:rPr>
              <a:t>Defines the </a:t>
            </a:r>
            <a:r>
              <a:rPr lang="en-US" sz="3000" b="1" dirty="0">
                <a:solidFill>
                  <a:srgbClr val="000CFF"/>
                </a:solidFill>
                <a:latin typeface="Calibri" panose="020F0502020204030204" pitchFamily="34" charset="0"/>
                <a:cs typeface="Calibri" panose="020F0502020204030204" pitchFamily="34" charset="0"/>
              </a:rPr>
              <a:t>objective</a:t>
            </a:r>
            <a:r>
              <a:rPr lang="en-US" sz="3000" dirty="0">
                <a:latin typeface="Calibri" panose="020F0502020204030204" pitchFamily="34" charset="0"/>
                <a:cs typeface="Calibri" panose="020F0502020204030204" pitchFamily="34" charset="0"/>
              </a:rPr>
              <a:t> of Sibyl</a:t>
            </a:r>
          </a:p>
          <a:p>
            <a:pPr marL="457200" lvl="1" indent="0">
              <a:buNone/>
            </a:pPr>
            <a:endParaRPr lang="en-US" dirty="0">
              <a:latin typeface="Calibri" panose="020F0502020204030204" pitchFamily="34" charset="0"/>
              <a:cs typeface="Calibri" panose="020F0502020204030204" pitchFamily="34" charset="0"/>
            </a:endParaRPr>
          </a:p>
          <a:p>
            <a:pPr marL="457200" lvl="1" indent="0">
              <a:buNone/>
            </a:pPr>
            <a:endParaRPr lang="en-US"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We formulate the reward as a function of the     </a:t>
            </a:r>
            <a:r>
              <a:rPr lang="en-US" sz="3000" b="1" dirty="0">
                <a:solidFill>
                  <a:srgbClr val="00B050"/>
                </a:solidFill>
                <a:latin typeface="Calibri" panose="020F0502020204030204" pitchFamily="34" charset="0"/>
                <a:cs typeface="Calibri" panose="020F0502020204030204" pitchFamily="34" charset="0"/>
              </a:rPr>
              <a:t>request latency</a:t>
            </a:r>
          </a:p>
          <a:p>
            <a:pPr marL="0" indent="0">
              <a:buNone/>
            </a:pPr>
            <a:endParaRPr lang="en-US" sz="30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Encapsulates three key aspects:</a:t>
            </a:r>
          </a:p>
          <a:p>
            <a:pPr lvl="1">
              <a:lnSpc>
                <a:spcPct val="100000"/>
              </a:lnSpc>
            </a:pPr>
            <a:r>
              <a:rPr lang="en-US" sz="2600" b="1" dirty="0">
                <a:solidFill>
                  <a:srgbClr val="C00000"/>
                </a:solidFill>
                <a:latin typeface="Calibri" panose="020F0502020204030204" pitchFamily="34" charset="0"/>
                <a:cs typeface="Calibri" panose="020F0502020204030204" pitchFamily="34" charset="0"/>
              </a:rPr>
              <a:t>Internal state of the device </a:t>
            </a:r>
            <a:r>
              <a:rPr lang="en-US" sz="2600" dirty="0">
                <a:latin typeface="Calibri" panose="020F0502020204030204" pitchFamily="34" charset="0"/>
                <a:cs typeface="Calibri" panose="020F0502020204030204" pitchFamily="34" charset="0"/>
              </a:rPr>
              <a:t>(e.g., read/write latencies, the latency of garbage collection, queuing delays, …)</a:t>
            </a:r>
            <a:endParaRPr lang="en-US" sz="2600" b="1" dirty="0">
              <a:solidFill>
                <a:srgbClr val="C00000"/>
              </a:solidFill>
              <a:latin typeface="Calibri" panose="020F0502020204030204" pitchFamily="34" charset="0"/>
              <a:cs typeface="Calibri" panose="020F0502020204030204" pitchFamily="34" charset="0"/>
            </a:endParaRPr>
          </a:p>
          <a:p>
            <a:pPr lvl="1">
              <a:lnSpc>
                <a:spcPct val="100000"/>
              </a:lnSpc>
            </a:pPr>
            <a:r>
              <a:rPr lang="en-US" sz="2600" b="1" dirty="0">
                <a:solidFill>
                  <a:srgbClr val="C00000"/>
                </a:solidFill>
                <a:latin typeface="Calibri" panose="020F0502020204030204" pitchFamily="34" charset="0"/>
                <a:cs typeface="Calibri" panose="020F0502020204030204" pitchFamily="34" charset="0"/>
              </a:rPr>
              <a:t>Throughput</a:t>
            </a:r>
          </a:p>
          <a:p>
            <a:pPr lvl="1">
              <a:lnSpc>
                <a:spcPct val="100000"/>
              </a:lnSpc>
            </a:pPr>
            <a:r>
              <a:rPr lang="en-US" sz="2600" b="1" dirty="0">
                <a:solidFill>
                  <a:srgbClr val="C00000"/>
                </a:solidFill>
                <a:latin typeface="Calibri" panose="020F0502020204030204" pitchFamily="34" charset="0"/>
                <a:cs typeface="Calibri" panose="020F0502020204030204" pitchFamily="34" charset="0"/>
              </a:rPr>
              <a:t>Evictions</a:t>
            </a:r>
          </a:p>
          <a:p>
            <a:pPr marL="457200" lvl="1" indent="0">
              <a:lnSpc>
                <a:spcPct val="100000"/>
              </a:lnSpc>
              <a:buNone/>
            </a:pPr>
            <a:r>
              <a:rPr lang="en-US" sz="2600" b="1" dirty="0">
                <a:solidFill>
                  <a:srgbClr val="C00000"/>
                </a:solidFill>
                <a:latin typeface="Calibri" panose="020F0502020204030204" pitchFamily="34" charset="0"/>
                <a:cs typeface="Calibri" panose="020F0502020204030204" pitchFamily="34" charset="0"/>
              </a:rPr>
              <a:t> </a:t>
            </a:r>
            <a:endParaRPr lang="en-US" sz="3000" b="1" dirty="0">
              <a:solidFill>
                <a:srgbClr val="C00000"/>
              </a:solidFill>
              <a:latin typeface="Calibri" panose="020F0502020204030204" pitchFamily="34" charset="0"/>
              <a:cs typeface="Calibri" panose="020F0502020204030204" pitchFamily="34" charset="0"/>
            </a:endParaRPr>
          </a:p>
          <a:p>
            <a:pPr>
              <a:lnSpc>
                <a:spcPct val="100000"/>
              </a:lnSpc>
            </a:pPr>
            <a:r>
              <a:rPr lang="en-US" sz="3000" b="1" dirty="0">
                <a:latin typeface="Calibri" panose="020F0502020204030204" pitchFamily="34" charset="0"/>
                <a:cs typeface="Calibri" panose="020F0502020204030204" pitchFamily="34" charset="0"/>
              </a:rPr>
              <a:t>More details in the paper</a:t>
            </a:r>
          </a:p>
        </p:txBody>
      </p:sp>
      <p:sp>
        <p:nvSpPr>
          <p:cNvPr id="23" name="Slide Number Placeholder 5">
            <a:extLst>
              <a:ext uri="{FF2B5EF4-FFF2-40B4-BE49-F238E27FC236}">
                <a16:creationId xmlns:a16="http://schemas.microsoft.com/office/drawing/2014/main" id="{0370C0C4-AFF5-AB5B-44F6-92191E69688D}"/>
              </a:ext>
            </a:extLst>
          </p:cNvPr>
          <p:cNvSpPr>
            <a:spLocks noGrp="1"/>
          </p:cNvSpPr>
          <p:nvPr>
            <p:ph type="sldNum" sz="quarter" idx="4"/>
          </p:nvPr>
        </p:nvSpPr>
        <p:spPr>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C27802-FC06-1144-877A-A3E6E143C52D}"/>
              </a:ext>
            </a:extLst>
          </p:cNvPr>
          <p:cNvSpPr/>
          <p:nvPr/>
        </p:nvSpPr>
        <p:spPr>
          <a:xfrm>
            <a:off x="6496214" y="991830"/>
            <a:ext cx="954157" cy="107550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1A81345-D771-524E-AA7A-E1D042D90BAF}"/>
              </a:ext>
            </a:extLst>
          </p:cNvPr>
          <p:cNvSpPr/>
          <p:nvPr/>
        </p:nvSpPr>
        <p:spPr>
          <a:xfrm>
            <a:off x="7450371" y="1667926"/>
            <a:ext cx="676538" cy="39565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3D5EFDC-C65C-B14B-96C7-F52EEED8CF6F}"/>
              </a:ext>
            </a:extLst>
          </p:cNvPr>
          <p:cNvSpPr/>
          <p:nvPr/>
        </p:nvSpPr>
        <p:spPr>
          <a:xfrm>
            <a:off x="7450371" y="991830"/>
            <a:ext cx="676538" cy="24062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1FE03BE-37EF-8E47-8482-E4D73E487E8F}"/>
              </a:ext>
            </a:extLst>
          </p:cNvPr>
          <p:cNvSpPr/>
          <p:nvPr/>
        </p:nvSpPr>
        <p:spPr>
          <a:xfrm>
            <a:off x="8126909" y="991830"/>
            <a:ext cx="954157" cy="107175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9F6716AF-EDE4-5E82-19CA-61800C1E0BFF}"/>
              </a:ext>
            </a:extLst>
          </p:cNvPr>
          <p:cNvGrpSpPr/>
          <p:nvPr/>
        </p:nvGrpSpPr>
        <p:grpSpPr>
          <a:xfrm>
            <a:off x="5696264" y="87364"/>
            <a:ext cx="3582329" cy="1686275"/>
            <a:chOff x="1056563" y="3886042"/>
            <a:chExt cx="7207112" cy="3219864"/>
          </a:xfrm>
        </p:grpSpPr>
        <p:sp>
          <p:nvSpPr>
            <p:cNvPr id="15" name="Rounded Rectangle 14">
              <a:extLst>
                <a:ext uri="{FF2B5EF4-FFF2-40B4-BE49-F238E27FC236}">
                  <a16:creationId xmlns:a16="http://schemas.microsoft.com/office/drawing/2014/main" id="{42FEEC79-0CFD-7613-0CA8-F54FA2F73FB6}"/>
                </a:ext>
              </a:extLst>
            </p:cNvPr>
            <p:cNvSpPr/>
            <p:nvPr/>
          </p:nvSpPr>
          <p:spPr>
            <a:xfrm>
              <a:off x="3074030" y="6213828"/>
              <a:ext cx="2631969" cy="892078"/>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rPr>
                <a:t>Hybrid Storage System</a:t>
              </a:r>
            </a:p>
          </p:txBody>
        </p:sp>
        <p:sp>
          <p:nvSpPr>
            <p:cNvPr id="16" name="Rounded Rectangle 15">
              <a:extLst>
                <a:ext uri="{FF2B5EF4-FFF2-40B4-BE49-F238E27FC236}">
                  <a16:creationId xmlns:a16="http://schemas.microsoft.com/office/drawing/2014/main" id="{05DCBB5F-6654-F30F-892C-93284E68277C}"/>
                </a:ext>
              </a:extLst>
            </p:cNvPr>
            <p:cNvSpPr/>
            <p:nvPr/>
          </p:nvSpPr>
          <p:spPr>
            <a:xfrm>
              <a:off x="3080329" y="3886042"/>
              <a:ext cx="2631969" cy="70510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cxnSp>
          <p:nvCxnSpPr>
            <p:cNvPr id="17" name="Elbow Connector 16">
              <a:extLst>
                <a:ext uri="{FF2B5EF4-FFF2-40B4-BE49-F238E27FC236}">
                  <a16:creationId xmlns:a16="http://schemas.microsoft.com/office/drawing/2014/main" id="{CBFDF969-7BC7-93A7-8183-81AC633FF5D2}"/>
                </a:ext>
              </a:extLst>
            </p:cNvPr>
            <p:cNvCxnSpPr>
              <a:cxnSpLocks/>
              <a:stCxn id="15" idx="1"/>
              <a:endCxn id="16" idx="1"/>
            </p:cNvCxnSpPr>
            <p:nvPr/>
          </p:nvCxnSpPr>
          <p:spPr>
            <a:xfrm rot="10800000" flipH="1">
              <a:off x="3074030" y="4238595"/>
              <a:ext cx="6299" cy="2421274"/>
            </a:xfrm>
            <a:prstGeom prst="bentConnector3">
              <a:avLst>
                <a:gd name="adj1" fmla="val -1974278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76EE8A20-4F1F-382F-1B25-C6D36880171B}"/>
                </a:ext>
              </a:extLst>
            </p:cNvPr>
            <p:cNvCxnSpPr>
              <a:cxnSpLocks/>
            </p:cNvCxnSpPr>
            <p:nvPr/>
          </p:nvCxnSpPr>
          <p:spPr>
            <a:xfrm flipH="1">
              <a:off x="5678155" y="4238592"/>
              <a:ext cx="6299" cy="2421273"/>
            </a:xfrm>
            <a:prstGeom prst="bentConnector3">
              <a:avLst>
                <a:gd name="adj1" fmla="val -2022139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D9476E80-B684-A47F-CEC6-30978AF212A7}"/>
                </a:ext>
              </a:extLst>
            </p:cNvPr>
            <p:cNvCxnSpPr>
              <a:cxnSpLocks/>
              <a:stCxn id="15" idx="0"/>
              <a:endCxn id="16" idx="2"/>
            </p:cNvCxnSpPr>
            <p:nvPr/>
          </p:nvCxnSpPr>
          <p:spPr>
            <a:xfrm rot="5400000" flipH="1" flipV="1">
              <a:off x="3581821" y="5399336"/>
              <a:ext cx="1622686" cy="6299"/>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1EE2DEC-5DFE-88E8-1A28-28335BD48DDB}"/>
                </a:ext>
              </a:extLst>
            </p:cNvPr>
            <p:cNvSpPr txBox="1"/>
            <p:nvPr/>
          </p:nvSpPr>
          <p:spPr>
            <a:xfrm>
              <a:off x="1056563" y="4668073"/>
              <a:ext cx="2128053" cy="1516104"/>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Features of the current request and system</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0BA0B8C-5B8F-A93C-3E72-4960B379FBED}"/>
                </a:ext>
              </a:extLst>
            </p:cNvPr>
            <p:cNvSpPr txBox="1"/>
            <p:nvPr/>
          </p:nvSpPr>
          <p:spPr>
            <a:xfrm>
              <a:off x="3222814" y="4830796"/>
              <a:ext cx="2631969" cy="1179192"/>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Request latency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(of last served request)</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CAB80405-92E0-99ED-E0FE-E213F1E7AEB8}"/>
                </a:ext>
              </a:extLst>
            </p:cNvPr>
            <p:cNvSpPr txBox="1"/>
            <p:nvPr/>
          </p:nvSpPr>
          <p:spPr>
            <a:xfrm>
              <a:off x="5631707" y="4880302"/>
              <a:ext cx="2631968" cy="123413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Select storage device to place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the current page</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4" name="Picture 23">
            <a:extLst>
              <a:ext uri="{FF2B5EF4-FFF2-40B4-BE49-F238E27FC236}">
                <a16:creationId xmlns:a16="http://schemas.microsoft.com/office/drawing/2014/main" id="{91B393AC-05D7-0C09-8811-6DF188220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58321" flipH="1">
            <a:off x="6329914" y="196139"/>
            <a:ext cx="1473091" cy="1205745"/>
          </a:xfrm>
          <a:prstGeom prst="rect">
            <a:avLst/>
          </a:prstGeom>
        </p:spPr>
      </p:pic>
    </p:spTree>
    <p:extLst>
      <p:ext uri="{BB962C8B-B14F-4D97-AF65-F5344CB8AC3E}">
        <p14:creationId xmlns:p14="http://schemas.microsoft.com/office/powerpoint/2010/main" val="47770771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398EB7-C480-E248-AAA0-053789CF853F}"/>
              </a:ext>
            </a:extLst>
          </p:cNvPr>
          <p:cNvSpPr>
            <a:spLocks noGrp="1"/>
          </p:cNvSpPr>
          <p:nvPr>
            <p:ph type="title"/>
          </p:nvPr>
        </p:nvSpPr>
        <p:spPr/>
        <p:txBody>
          <a:bodyPr/>
          <a:lstStyle/>
          <a:p>
            <a:r>
              <a:rPr lang="en-US" dirty="0"/>
              <a:t>What is Action?</a:t>
            </a:r>
          </a:p>
        </p:txBody>
      </p:sp>
      <p:sp>
        <p:nvSpPr>
          <p:cNvPr id="5" name="Content Placeholder 4">
            <a:extLst>
              <a:ext uri="{FF2B5EF4-FFF2-40B4-BE49-F238E27FC236}">
                <a16:creationId xmlns:a16="http://schemas.microsoft.com/office/drawing/2014/main" id="{65401E91-B6BC-F74A-A960-415F9C172F1B}"/>
              </a:ext>
            </a:extLst>
          </p:cNvPr>
          <p:cNvSpPr>
            <a:spLocks noGrp="1"/>
          </p:cNvSpPr>
          <p:nvPr>
            <p:ph idx="1"/>
          </p:nvPr>
        </p:nvSpPr>
        <p:spPr>
          <a:xfrm>
            <a:off x="92467" y="936172"/>
            <a:ext cx="8971146" cy="5889341"/>
          </a:xfrm>
        </p:spPr>
        <p:txBody>
          <a:bodyPr>
            <a:normAutofit/>
          </a:bodyPr>
          <a:lstStyle/>
          <a:p>
            <a:pPr>
              <a:lnSpc>
                <a:spcPct val="100000"/>
              </a:lnSpc>
            </a:pPr>
            <a:r>
              <a:rPr lang="en-US" sz="3000" dirty="0">
                <a:latin typeface="Calibri" panose="020F0502020204030204" pitchFamily="34" charset="0"/>
                <a:cs typeface="Calibri" panose="020F0502020204030204" pitchFamily="34" charset="0"/>
              </a:rPr>
              <a:t>At every new page request, the                                     action is to </a:t>
            </a:r>
            <a:r>
              <a:rPr lang="en-US" sz="3000" b="1" dirty="0">
                <a:solidFill>
                  <a:srgbClr val="000CFF"/>
                </a:solidFill>
                <a:latin typeface="Calibri" panose="020F0502020204030204" pitchFamily="34" charset="0"/>
                <a:cs typeface="Calibri" panose="020F0502020204030204" pitchFamily="34" charset="0"/>
              </a:rPr>
              <a:t>select a storage device</a:t>
            </a:r>
          </a:p>
          <a:p>
            <a:pPr>
              <a:lnSpc>
                <a:spcPct val="100000"/>
              </a:lnSpc>
            </a:pPr>
            <a:endParaRPr lang="en-US" sz="3000" b="1" dirty="0">
              <a:solidFill>
                <a:srgbClr val="000CFF"/>
              </a:solidFill>
              <a:latin typeface="Calibri" panose="020F0502020204030204" pitchFamily="34" charset="0"/>
              <a:cs typeface="Calibri" panose="020F0502020204030204" pitchFamily="34" charset="0"/>
            </a:endParaRPr>
          </a:p>
          <a:p>
            <a:pPr>
              <a:lnSpc>
                <a:spcPct val="100000"/>
              </a:lnSpc>
            </a:pPr>
            <a:endParaRPr lang="en-US" sz="3000" b="1" dirty="0">
              <a:solidFill>
                <a:srgbClr val="000CFF"/>
              </a:solidFill>
              <a:latin typeface="Calibri" panose="020F0502020204030204" pitchFamily="34" charset="0"/>
              <a:cs typeface="Calibri" panose="020F0502020204030204" pitchFamily="34" charset="0"/>
            </a:endParaRPr>
          </a:p>
          <a:p>
            <a:pPr>
              <a:lnSpc>
                <a:spcPct val="100000"/>
              </a:lnSpc>
            </a:pPr>
            <a:r>
              <a:rPr lang="en-US" sz="3000" dirty="0">
                <a:latin typeface="Calibri" panose="020F0502020204030204" pitchFamily="34" charset="0"/>
                <a:cs typeface="Calibri" panose="020F0502020204030204" pitchFamily="34" charset="0"/>
              </a:rPr>
              <a:t>Action can be </a:t>
            </a:r>
            <a:r>
              <a:rPr lang="en-US" sz="3000" b="1" dirty="0">
                <a:solidFill>
                  <a:srgbClr val="00B050"/>
                </a:solidFill>
                <a:latin typeface="Calibri" panose="020F0502020204030204" pitchFamily="34" charset="0"/>
                <a:cs typeface="Calibri" panose="020F0502020204030204" pitchFamily="34" charset="0"/>
              </a:rPr>
              <a:t>easily extended</a:t>
            </a:r>
            <a:r>
              <a:rPr lang="en-US" sz="3000" dirty="0">
                <a:solidFill>
                  <a:srgbClr val="00B050"/>
                </a:solidFill>
                <a:latin typeface="Calibri" panose="020F0502020204030204" pitchFamily="34" charset="0"/>
                <a:cs typeface="Calibri" panose="020F0502020204030204" pitchFamily="34" charset="0"/>
              </a:rPr>
              <a:t> </a:t>
            </a:r>
            <a:r>
              <a:rPr lang="en-US" sz="3000" dirty="0">
                <a:latin typeface="Calibri" panose="020F0502020204030204" pitchFamily="34" charset="0"/>
                <a:cs typeface="Calibri" panose="020F0502020204030204" pitchFamily="34" charset="0"/>
              </a:rPr>
              <a:t>to any number of storage devices</a:t>
            </a:r>
          </a:p>
          <a:p>
            <a:pPr>
              <a:lnSpc>
                <a:spcPct val="100000"/>
              </a:lnSpc>
            </a:pPr>
            <a:endParaRPr lang="en-US" sz="3000" dirty="0">
              <a:latin typeface="Calibri" panose="020F0502020204030204" pitchFamily="34" charset="0"/>
              <a:cs typeface="Calibri" panose="020F0502020204030204" pitchFamily="34" charset="0"/>
            </a:endParaRPr>
          </a:p>
          <a:p>
            <a:pPr>
              <a:lnSpc>
                <a:spcPct val="100000"/>
              </a:lnSpc>
            </a:pPr>
            <a:endParaRPr lang="en-US" sz="3000" dirty="0">
              <a:latin typeface="Calibri" panose="020F0502020204030204" pitchFamily="34" charset="0"/>
              <a:cs typeface="Calibri" panose="020F0502020204030204" pitchFamily="34" charset="0"/>
            </a:endParaRPr>
          </a:p>
          <a:p>
            <a:pPr>
              <a:lnSpc>
                <a:spcPct val="100000"/>
              </a:lnSpc>
            </a:pPr>
            <a:r>
              <a:rPr lang="en-US" sz="3000" dirty="0">
                <a:latin typeface="Calibri" panose="020F0502020204030204" pitchFamily="34" charset="0"/>
                <a:cs typeface="Calibri" panose="020F0502020204030204" pitchFamily="34" charset="0"/>
              </a:rPr>
              <a:t>Sibyl learns to </a:t>
            </a:r>
            <a:r>
              <a:rPr lang="en-US" sz="3000" b="1" dirty="0">
                <a:solidFill>
                  <a:srgbClr val="C00000"/>
                </a:solidFill>
                <a:latin typeface="Calibri" panose="020F0502020204030204" pitchFamily="34" charset="0"/>
                <a:cs typeface="Calibri" panose="020F0502020204030204" pitchFamily="34" charset="0"/>
              </a:rPr>
              <a:t>proactively evict or promote</a:t>
            </a:r>
            <a:r>
              <a:rPr lang="en-US" sz="3000" dirty="0">
                <a:latin typeface="Calibri" panose="020F0502020204030204" pitchFamily="34" charset="0"/>
                <a:cs typeface="Calibri" panose="020F0502020204030204" pitchFamily="34" charset="0"/>
              </a:rPr>
              <a:t> a page</a:t>
            </a:r>
          </a:p>
        </p:txBody>
      </p:sp>
      <p:sp>
        <p:nvSpPr>
          <p:cNvPr id="19" name="Slide Number Placeholder 5">
            <a:extLst>
              <a:ext uri="{FF2B5EF4-FFF2-40B4-BE49-F238E27FC236}">
                <a16:creationId xmlns:a16="http://schemas.microsoft.com/office/drawing/2014/main" id="{83F32CBA-3C26-CFAC-72CD-D0715FACAF14}"/>
              </a:ext>
            </a:extLst>
          </p:cNvPr>
          <p:cNvSpPr>
            <a:spLocks noGrp="1"/>
          </p:cNvSpPr>
          <p:nvPr>
            <p:ph type="sldNum" sz="quarter" idx="4"/>
          </p:nvPr>
        </p:nvSpPr>
        <p:spPr>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E5757DC4-0CF8-A57F-5FB3-68F04E4C84F4}"/>
              </a:ext>
            </a:extLst>
          </p:cNvPr>
          <p:cNvGrpSpPr/>
          <p:nvPr/>
        </p:nvGrpSpPr>
        <p:grpSpPr>
          <a:xfrm>
            <a:off x="5696264" y="87364"/>
            <a:ext cx="3582329" cy="1686275"/>
            <a:chOff x="1056563" y="3886042"/>
            <a:chExt cx="7207112" cy="3219864"/>
          </a:xfrm>
        </p:grpSpPr>
        <p:sp>
          <p:nvSpPr>
            <p:cNvPr id="11" name="Rounded Rectangle 10">
              <a:extLst>
                <a:ext uri="{FF2B5EF4-FFF2-40B4-BE49-F238E27FC236}">
                  <a16:creationId xmlns:a16="http://schemas.microsoft.com/office/drawing/2014/main" id="{3E44A074-6DFE-9002-5C0A-5AB32B2BAA24}"/>
                </a:ext>
              </a:extLst>
            </p:cNvPr>
            <p:cNvSpPr/>
            <p:nvPr/>
          </p:nvSpPr>
          <p:spPr>
            <a:xfrm>
              <a:off x="3074030" y="6213828"/>
              <a:ext cx="2631969" cy="892078"/>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rPr>
                <a:t>Hybrid Storage System</a:t>
              </a:r>
            </a:p>
          </p:txBody>
        </p:sp>
        <p:sp>
          <p:nvSpPr>
            <p:cNvPr id="12" name="Rounded Rectangle 11">
              <a:extLst>
                <a:ext uri="{FF2B5EF4-FFF2-40B4-BE49-F238E27FC236}">
                  <a16:creationId xmlns:a16="http://schemas.microsoft.com/office/drawing/2014/main" id="{AA5EC240-33D4-08B1-968E-39E4EBF3A2FA}"/>
                </a:ext>
              </a:extLst>
            </p:cNvPr>
            <p:cNvSpPr/>
            <p:nvPr/>
          </p:nvSpPr>
          <p:spPr>
            <a:xfrm>
              <a:off x="3080329" y="3886042"/>
              <a:ext cx="2631969" cy="70510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cxnSp>
          <p:nvCxnSpPr>
            <p:cNvPr id="13" name="Elbow Connector 12">
              <a:extLst>
                <a:ext uri="{FF2B5EF4-FFF2-40B4-BE49-F238E27FC236}">
                  <a16:creationId xmlns:a16="http://schemas.microsoft.com/office/drawing/2014/main" id="{48F0AEF8-C658-B8E4-14FC-DBA2146EA8E2}"/>
                </a:ext>
              </a:extLst>
            </p:cNvPr>
            <p:cNvCxnSpPr>
              <a:cxnSpLocks/>
              <a:stCxn id="11" idx="1"/>
              <a:endCxn id="12" idx="1"/>
            </p:cNvCxnSpPr>
            <p:nvPr/>
          </p:nvCxnSpPr>
          <p:spPr>
            <a:xfrm rot="10800000" flipH="1">
              <a:off x="3074030" y="4238595"/>
              <a:ext cx="6299" cy="2421274"/>
            </a:xfrm>
            <a:prstGeom prst="bentConnector3">
              <a:avLst>
                <a:gd name="adj1" fmla="val -19742784"/>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E7DF71D3-6EC6-5777-852C-54F77AFBA66B}"/>
                </a:ext>
              </a:extLst>
            </p:cNvPr>
            <p:cNvCxnSpPr>
              <a:cxnSpLocks/>
            </p:cNvCxnSpPr>
            <p:nvPr/>
          </p:nvCxnSpPr>
          <p:spPr>
            <a:xfrm flipH="1">
              <a:off x="5678155" y="4238592"/>
              <a:ext cx="6299" cy="2421273"/>
            </a:xfrm>
            <a:prstGeom prst="bentConnector3">
              <a:avLst>
                <a:gd name="adj1" fmla="val -2022139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6BA8AC69-FEF1-2298-BD86-F120FD7AF8C3}"/>
                </a:ext>
              </a:extLst>
            </p:cNvPr>
            <p:cNvCxnSpPr>
              <a:cxnSpLocks/>
              <a:stCxn id="11" idx="0"/>
              <a:endCxn id="12" idx="2"/>
            </p:cNvCxnSpPr>
            <p:nvPr/>
          </p:nvCxnSpPr>
          <p:spPr>
            <a:xfrm rot="5400000" flipH="1" flipV="1">
              <a:off x="3581821" y="5399336"/>
              <a:ext cx="1622686" cy="6299"/>
            </a:xfrm>
            <a:prstGeom prst="bent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2932478-DD9D-740A-07FB-2D5C934901C2}"/>
                </a:ext>
              </a:extLst>
            </p:cNvPr>
            <p:cNvSpPr txBox="1"/>
            <p:nvPr/>
          </p:nvSpPr>
          <p:spPr>
            <a:xfrm>
              <a:off x="1056563" y="4668073"/>
              <a:ext cx="2128053" cy="1516104"/>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Features of the current request and system</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4733476-8D34-60FA-B4E4-1A1D512FCA26}"/>
                </a:ext>
              </a:extLst>
            </p:cNvPr>
            <p:cNvSpPr txBox="1"/>
            <p:nvPr/>
          </p:nvSpPr>
          <p:spPr>
            <a:xfrm>
              <a:off x="3222814" y="4830796"/>
              <a:ext cx="2631969" cy="1179192"/>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Request latency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(of last served request)</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8A2BE58-A60D-283D-5B8A-7C3887EBC67A}"/>
                </a:ext>
              </a:extLst>
            </p:cNvPr>
            <p:cNvSpPr txBox="1"/>
            <p:nvPr/>
          </p:nvSpPr>
          <p:spPr>
            <a:xfrm>
              <a:off x="5631707" y="4880302"/>
              <a:ext cx="2631968" cy="123413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Select storage device to place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the current page</a:t>
              </a:r>
              <a:endParaRPr kumimoji="0" lang="en-CH"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0" name="Picture 19">
            <a:extLst>
              <a:ext uri="{FF2B5EF4-FFF2-40B4-BE49-F238E27FC236}">
                <a16:creationId xmlns:a16="http://schemas.microsoft.com/office/drawing/2014/main" id="{3753296C-D900-910B-254F-B295CDEC4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58321" flipH="1">
            <a:off x="7505840" y="202766"/>
            <a:ext cx="1473091" cy="1205745"/>
          </a:xfrm>
          <a:prstGeom prst="rect">
            <a:avLst/>
          </a:prstGeom>
        </p:spPr>
      </p:pic>
    </p:spTree>
    <p:extLst>
      <p:ext uri="{BB962C8B-B14F-4D97-AF65-F5344CB8AC3E}">
        <p14:creationId xmlns:p14="http://schemas.microsoft.com/office/powerpoint/2010/main" val="162430112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Data Placement Techniques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Data Placement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rgbClr val="002060"/>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Sibyl: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Sibyl and Key Results</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1" name="Slide Number Placeholder 5">
            <a:extLst>
              <a:ext uri="{FF2B5EF4-FFF2-40B4-BE49-F238E27FC236}">
                <a16:creationId xmlns:a16="http://schemas.microsoft.com/office/drawing/2014/main" id="{FEE99BB1-F693-BBA7-D16E-25A7DC2A5C0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978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E85E612E-99F1-67DA-E586-D5C9D640EA58}"/>
              </a:ext>
            </a:extLst>
          </p:cNvPr>
          <p:cNvSpPr/>
          <p:nvPr/>
        </p:nvSpPr>
        <p:spPr>
          <a:xfrm>
            <a:off x="2434222" y="1336432"/>
            <a:ext cx="4332339" cy="4895556"/>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ounded Rectangle 17">
            <a:extLst>
              <a:ext uri="{FF2B5EF4-FFF2-40B4-BE49-F238E27FC236}">
                <a16:creationId xmlns:a16="http://schemas.microsoft.com/office/drawing/2014/main" id="{F2EB44F9-51AE-39B7-8DE9-A73ADD2315ED}"/>
              </a:ext>
            </a:extLst>
          </p:cNvPr>
          <p:cNvSpPr/>
          <p:nvPr/>
        </p:nvSpPr>
        <p:spPr>
          <a:xfrm>
            <a:off x="3490026" y="4136136"/>
            <a:ext cx="2163948" cy="1510641"/>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alibri" panose="020F0502020204030204"/>
                <a:ea typeface="+mn-ea"/>
                <a:cs typeface="+mn-cs"/>
              </a:rPr>
              <a:t>RL Decision Thread</a:t>
            </a: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Sibyl Execution</a:t>
            </a:r>
          </a:p>
        </p:txBody>
      </p:sp>
      <p:sp>
        <p:nvSpPr>
          <p:cNvPr id="48" name="TextBox 47">
            <a:extLst>
              <a:ext uri="{FF2B5EF4-FFF2-40B4-BE49-F238E27FC236}">
                <a16:creationId xmlns:a16="http://schemas.microsoft.com/office/drawing/2014/main" id="{1470FA86-0121-ECB5-DD3E-6985DDF83CD3}"/>
              </a:ext>
            </a:extLst>
          </p:cNvPr>
          <p:cNvSpPr txBox="1"/>
          <p:nvPr/>
        </p:nvSpPr>
        <p:spPr>
          <a:xfrm>
            <a:off x="697909" y="4136136"/>
            <a:ext cx="1424876"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rPr>
              <a:t>(from OS)</a:t>
            </a:r>
          </a:p>
        </p:txBody>
      </p:sp>
      <p:sp>
        <p:nvSpPr>
          <p:cNvPr id="50" name="Rounded Rectangle 49">
            <a:extLst>
              <a:ext uri="{FF2B5EF4-FFF2-40B4-BE49-F238E27FC236}">
                <a16:creationId xmlns:a16="http://schemas.microsoft.com/office/drawing/2014/main" id="{22926551-8D61-8894-CFFC-9EF9ABB49000}"/>
              </a:ext>
            </a:extLst>
          </p:cNvPr>
          <p:cNvSpPr/>
          <p:nvPr/>
        </p:nvSpPr>
        <p:spPr>
          <a:xfrm>
            <a:off x="3445689" y="1486722"/>
            <a:ext cx="2163948" cy="1510641"/>
          </a:xfrm>
          <a:prstGeom prst="roundRect">
            <a:avLst/>
          </a:prstGeom>
          <a:solidFill>
            <a:srgbClr val="C4C4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alibri" panose="020F0502020204030204"/>
                <a:ea typeface="+mn-ea"/>
                <a:cs typeface="+mn-cs"/>
              </a:rPr>
              <a:t>RL Training Thread</a:t>
            </a:r>
          </a:p>
        </p:txBody>
      </p:sp>
      <p:cxnSp>
        <p:nvCxnSpPr>
          <p:cNvPr id="3" name="Curved Connector 2">
            <a:extLst>
              <a:ext uri="{FF2B5EF4-FFF2-40B4-BE49-F238E27FC236}">
                <a16:creationId xmlns:a16="http://schemas.microsoft.com/office/drawing/2014/main" id="{9A3F527C-4DF0-5E1B-4BD4-08A592060771}"/>
              </a:ext>
            </a:extLst>
          </p:cNvPr>
          <p:cNvCxnSpPr>
            <a:cxnSpLocks/>
          </p:cNvCxnSpPr>
          <p:nvPr/>
        </p:nvCxnSpPr>
        <p:spPr>
          <a:xfrm rot="16200000" flipV="1">
            <a:off x="3568830" y="3418234"/>
            <a:ext cx="1164343" cy="271462"/>
          </a:xfrm>
          <a:prstGeom prst="curvedConnector3">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Curved Connector 52">
            <a:extLst>
              <a:ext uri="{FF2B5EF4-FFF2-40B4-BE49-F238E27FC236}">
                <a16:creationId xmlns:a16="http://schemas.microsoft.com/office/drawing/2014/main" id="{5E5B092E-95C4-52FD-58DE-5C85E56B306C}"/>
              </a:ext>
            </a:extLst>
          </p:cNvPr>
          <p:cNvCxnSpPr>
            <a:cxnSpLocks/>
          </p:cNvCxnSpPr>
          <p:nvPr/>
        </p:nvCxnSpPr>
        <p:spPr>
          <a:xfrm rot="16200000" flipH="1">
            <a:off x="4421501" y="3418233"/>
            <a:ext cx="1164343" cy="271462"/>
          </a:xfrm>
          <a:prstGeom prst="curvedConnector3">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7BE93C79-8514-D5AE-5D93-7FED68642B74}"/>
              </a:ext>
            </a:extLst>
          </p:cNvPr>
          <p:cNvSpPr txBox="1"/>
          <p:nvPr/>
        </p:nvSpPr>
        <p:spPr>
          <a:xfrm>
            <a:off x="5171445" y="3382083"/>
            <a:ext cx="17778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none" strike="noStrike" kern="1200" cap="none" spc="0" normalizeH="0" baseline="0" noProof="0" dirty="0">
                <a:ln>
                  <a:noFill/>
                </a:ln>
                <a:solidFill>
                  <a:prstClr val="black"/>
                </a:solidFill>
                <a:effectLst/>
                <a:uLnTx/>
                <a:uFillTx/>
                <a:latin typeface="Calibri" panose="020F0502020204030204"/>
                <a:ea typeface="+mn-ea"/>
                <a:cs typeface="+mn-cs"/>
              </a:rPr>
              <a:t>Periodic Policy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none" strike="noStrike" kern="1200" cap="none" spc="0" normalizeH="0" baseline="0" noProof="0" dirty="0">
                <a:ln>
                  <a:noFill/>
                </a:ln>
                <a:solidFill>
                  <a:prstClr val="black"/>
                </a:solidFill>
                <a:effectLst/>
                <a:uLnTx/>
                <a:uFillTx/>
                <a:latin typeface="Calibri" panose="020F0502020204030204"/>
                <a:ea typeface="+mn-ea"/>
                <a:cs typeface="+mn-cs"/>
              </a:rPr>
              <a:t>Weight Update</a:t>
            </a:r>
          </a:p>
        </p:txBody>
      </p:sp>
      <p:sp>
        <p:nvSpPr>
          <p:cNvPr id="55" name="TextBox 54">
            <a:extLst>
              <a:ext uri="{FF2B5EF4-FFF2-40B4-BE49-F238E27FC236}">
                <a16:creationId xmlns:a16="http://schemas.microsoft.com/office/drawing/2014/main" id="{D428AC81-1D78-B261-B81D-ED1A1A7192F3}"/>
              </a:ext>
            </a:extLst>
          </p:cNvPr>
          <p:cNvSpPr txBox="1"/>
          <p:nvPr/>
        </p:nvSpPr>
        <p:spPr>
          <a:xfrm>
            <a:off x="2237470" y="3243584"/>
            <a:ext cx="1777800"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1" u="none" strike="noStrike" kern="1200" cap="none" spc="0" normalizeH="0" baseline="0" noProof="0" dirty="0">
                <a:ln>
                  <a:noFill/>
                </a:ln>
                <a:solidFill>
                  <a:prstClr val="black"/>
                </a:solidFill>
                <a:effectLst/>
                <a:uLnTx/>
                <a:uFillTx/>
                <a:latin typeface="Calibri" panose="020F0502020204030204"/>
                <a:ea typeface="+mn-ea"/>
                <a:cs typeface="+mn-cs"/>
              </a:rPr>
              <a:t>State, Reward, and Action Information</a:t>
            </a:r>
          </a:p>
        </p:txBody>
      </p:sp>
      <p:cxnSp>
        <p:nvCxnSpPr>
          <p:cNvPr id="19" name="Straight Arrow Connector 18">
            <a:extLst>
              <a:ext uri="{FF2B5EF4-FFF2-40B4-BE49-F238E27FC236}">
                <a16:creationId xmlns:a16="http://schemas.microsoft.com/office/drawing/2014/main" id="{F6269D57-C54F-0AA1-C808-4A2C2F0ADEC3}"/>
              </a:ext>
            </a:extLst>
          </p:cNvPr>
          <p:cNvCxnSpPr/>
          <p:nvPr/>
        </p:nvCxnSpPr>
        <p:spPr>
          <a:xfrm>
            <a:off x="2016026" y="4891456"/>
            <a:ext cx="147060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34CC480-AE45-F2B4-073C-7DDDD9C5B1F4}"/>
              </a:ext>
            </a:extLst>
          </p:cNvPr>
          <p:cNvCxnSpPr/>
          <p:nvPr/>
        </p:nvCxnSpPr>
        <p:spPr>
          <a:xfrm>
            <a:off x="5653974" y="4820394"/>
            <a:ext cx="147060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87B686F-DA29-C954-56DF-F3CD5D551AE5}"/>
              </a:ext>
            </a:extLst>
          </p:cNvPr>
          <p:cNvSpPr txBox="1"/>
          <p:nvPr/>
        </p:nvSpPr>
        <p:spPr>
          <a:xfrm>
            <a:off x="6963480" y="4220229"/>
            <a:ext cx="1837619"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rPr>
              <a:t>Data Placement Decision</a:t>
            </a:r>
          </a:p>
        </p:txBody>
      </p:sp>
      <p:sp>
        <p:nvSpPr>
          <p:cNvPr id="69" name="TextBox 68">
            <a:extLst>
              <a:ext uri="{FF2B5EF4-FFF2-40B4-BE49-F238E27FC236}">
                <a16:creationId xmlns:a16="http://schemas.microsoft.com/office/drawing/2014/main" id="{21561CB8-E130-F770-14FD-E05F114996E8}"/>
              </a:ext>
            </a:extLst>
          </p:cNvPr>
          <p:cNvSpPr txBox="1"/>
          <p:nvPr/>
        </p:nvSpPr>
        <p:spPr>
          <a:xfrm>
            <a:off x="5921074" y="2323829"/>
            <a:ext cx="3922430"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4472C4"/>
                </a:solidFill>
                <a:effectLst/>
                <a:uLnTx/>
                <a:uFillTx/>
                <a:latin typeface="Calibri" panose="020F0502020204030204"/>
                <a:ea typeface="+mn-ea"/>
                <a:cs typeface="+mn-cs"/>
              </a:rPr>
              <a:t>Asynchronous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4472C4"/>
                </a:solidFill>
                <a:effectLst/>
                <a:uLnTx/>
                <a:uFillTx/>
                <a:latin typeface="Calibri" panose="020F0502020204030204"/>
                <a:ea typeface="+mn-ea"/>
                <a:cs typeface="+mn-cs"/>
              </a:rPr>
              <a:t>Execution</a:t>
            </a:r>
          </a:p>
        </p:txBody>
      </p:sp>
      <p:sp>
        <p:nvSpPr>
          <p:cNvPr id="16" name="TextBox 15">
            <a:extLst>
              <a:ext uri="{FF2B5EF4-FFF2-40B4-BE49-F238E27FC236}">
                <a16:creationId xmlns:a16="http://schemas.microsoft.com/office/drawing/2014/main" id="{7990C49A-E44F-7181-9625-6DD27CEE60E2}"/>
              </a:ext>
            </a:extLst>
          </p:cNvPr>
          <p:cNvSpPr txBox="1"/>
          <p:nvPr/>
        </p:nvSpPr>
        <p:spPr>
          <a:xfrm>
            <a:off x="2639176" y="5685248"/>
            <a:ext cx="392243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4472C4"/>
                </a:solidFill>
                <a:effectLst/>
                <a:uLnTx/>
                <a:uFillTx/>
                <a:latin typeface="Calibri" panose="020F0502020204030204"/>
                <a:ea typeface="+mn-ea"/>
                <a:cs typeface="+mn-cs"/>
              </a:rPr>
              <a:t>Sibyl</a:t>
            </a:r>
          </a:p>
        </p:txBody>
      </p:sp>
      <p:sp>
        <p:nvSpPr>
          <p:cNvPr id="17" name="Slide Number Placeholder 5">
            <a:extLst>
              <a:ext uri="{FF2B5EF4-FFF2-40B4-BE49-F238E27FC236}">
                <a16:creationId xmlns:a16="http://schemas.microsoft.com/office/drawing/2014/main" id="{7E634696-C17C-B546-5F97-26AE1E31155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81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48" grpId="0"/>
      <p:bldP spid="50" grpId="0" animBg="1"/>
      <p:bldP spid="54" grpId="0"/>
      <p:bldP spid="55" grpId="0"/>
      <p:bldP spid="60" grpId="0"/>
      <p:bldP spid="69"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54F4-22A3-2780-0395-9FECC76AAA83}"/>
              </a:ext>
            </a:extLst>
          </p:cNvPr>
          <p:cNvSpPr>
            <a:spLocks noGrp="1"/>
          </p:cNvSpPr>
          <p:nvPr>
            <p:ph type="title"/>
          </p:nvPr>
        </p:nvSpPr>
        <p:spPr/>
        <p:txBody>
          <a:bodyPr/>
          <a:lstStyle/>
          <a:p>
            <a:r>
              <a:rPr lang="en-US" dirty="0"/>
              <a:t>Learning-Based Off-Chip Load Predictors</a:t>
            </a:r>
          </a:p>
        </p:txBody>
      </p:sp>
      <p:sp>
        <p:nvSpPr>
          <p:cNvPr id="3" name="Content Placeholder 2">
            <a:extLst>
              <a:ext uri="{FF2B5EF4-FFF2-40B4-BE49-F238E27FC236}">
                <a16:creationId xmlns:a16="http://schemas.microsoft.com/office/drawing/2014/main" id="{C96A31D7-E14C-2A49-976E-FCAC9C80BD4C}"/>
              </a:ext>
            </a:extLst>
          </p:cNvPr>
          <p:cNvSpPr>
            <a:spLocks noGrp="1"/>
          </p:cNvSpPr>
          <p:nvPr>
            <p:ph idx="1"/>
          </p:nvPr>
        </p:nvSpPr>
        <p:spPr>
          <a:xfrm>
            <a:off x="228600" y="899573"/>
            <a:ext cx="8610600" cy="5193723"/>
          </a:xfrm>
        </p:spPr>
        <p:txBody>
          <a:bodyPr/>
          <a:lstStyle/>
          <a:p>
            <a:r>
              <a:rPr lang="en-US" sz="1400" b="0" i="0" dirty="0">
                <a:solidFill>
                  <a:srgbClr val="000000"/>
                </a:solidFill>
                <a:effectLst/>
              </a:rPr>
              <a:t>Rahul </a:t>
            </a:r>
            <a:r>
              <a:rPr lang="en-US" sz="1400" b="0" i="0" dirty="0" err="1">
                <a:solidFill>
                  <a:srgbClr val="000000"/>
                </a:solidFill>
                <a:effectLst/>
              </a:rPr>
              <a:t>Bera</a:t>
            </a:r>
            <a:r>
              <a:rPr lang="en-US" sz="1400" b="0" i="0" dirty="0">
                <a:solidFill>
                  <a:srgbClr val="000000"/>
                </a:solidFill>
                <a:effectLst/>
              </a:rPr>
              <a:t>, Konstantinos </a:t>
            </a:r>
            <a:r>
              <a:rPr lang="en-US" sz="1400" b="0" i="0" dirty="0" err="1">
                <a:solidFill>
                  <a:srgbClr val="000000"/>
                </a:solidFill>
                <a:effectLst/>
              </a:rPr>
              <a:t>Kanellopoulos</a:t>
            </a:r>
            <a:r>
              <a:rPr lang="en-US" sz="1400" b="0" i="0" dirty="0">
                <a:solidFill>
                  <a:srgbClr val="000000"/>
                </a:solidFill>
                <a:effectLst/>
              </a:rPr>
              <a:t>, Shankar Balachandran, David Novo, </a:t>
            </a:r>
            <a:r>
              <a:rPr lang="en-US" sz="1400" b="0" i="0" dirty="0" err="1">
                <a:solidFill>
                  <a:srgbClr val="000000"/>
                </a:solidFill>
                <a:effectLst/>
              </a:rPr>
              <a:t>Ataberk</a:t>
            </a:r>
            <a:r>
              <a:rPr lang="en-US" sz="1400" b="0" i="0" dirty="0">
                <a:solidFill>
                  <a:srgbClr val="000000"/>
                </a:solidFill>
                <a:effectLst/>
              </a:rPr>
              <a:t> </a:t>
            </a:r>
            <a:r>
              <a:rPr lang="en-US" sz="1400" b="0" i="0" dirty="0" err="1">
                <a:solidFill>
                  <a:srgbClr val="000000"/>
                </a:solidFill>
                <a:effectLst/>
              </a:rPr>
              <a:t>Olgun</a:t>
            </a:r>
            <a:r>
              <a:rPr lang="en-US" sz="1400" b="0" i="0" dirty="0">
                <a:solidFill>
                  <a:srgbClr val="000000"/>
                </a:solidFill>
                <a:effectLst/>
              </a:rPr>
              <a:t>, Mohammad </a:t>
            </a:r>
            <a:r>
              <a:rPr lang="en-US" sz="1400" b="0" i="0" dirty="0" err="1">
                <a:solidFill>
                  <a:srgbClr val="000000"/>
                </a:solidFill>
                <a:effectLst/>
              </a:rPr>
              <a:t>Sadrosadati</a:t>
            </a:r>
            <a:r>
              <a:rPr lang="en-US" sz="1400" b="0" i="0" dirty="0">
                <a:solidFill>
                  <a:srgbClr val="000000"/>
                </a:solidFill>
                <a:effectLst/>
              </a:rPr>
              <a:t>, and Onur Mutlu,</a:t>
            </a:r>
            <a:br>
              <a:rPr lang="en-US" sz="1400" b="0" i="0" dirty="0">
                <a:solidFill>
                  <a:srgbClr val="000000"/>
                </a:solidFill>
                <a:effectLst/>
              </a:rPr>
            </a:br>
            <a:r>
              <a:rPr lang="en-US" sz="1400" b="1" i="0" dirty="0">
                <a:solidFill>
                  <a:srgbClr val="0000FF"/>
                </a:solidFill>
                <a:effectLst/>
                <a:hlinkClick r:id="rId2">
                  <a:extLst>
                    <a:ext uri="{A12FA001-AC4F-418D-AE19-62706E023703}">
                      <ahyp:hlinkClr xmlns:ahyp="http://schemas.microsoft.com/office/drawing/2018/hyperlinkcolor" val="tx"/>
                    </a:ext>
                  </a:extLst>
                </a:hlinkClick>
              </a:rPr>
              <a:t>"Hermes: Accelerating Long-Latency Load Requests via Perceptron-Based Off-Chip Load Prediction"</a:t>
            </a:r>
            <a:br>
              <a:rPr lang="en-US" sz="1400" b="0" i="0" dirty="0">
                <a:solidFill>
                  <a:srgbClr val="000000"/>
                </a:solidFill>
                <a:effectLst/>
              </a:rPr>
            </a:br>
            <a:r>
              <a:rPr lang="en-US" sz="1400" b="0" i="1" dirty="0">
                <a:solidFill>
                  <a:srgbClr val="000000"/>
                </a:solidFill>
                <a:effectLst/>
              </a:rPr>
              <a:t>Proceedings of the </a:t>
            </a:r>
            <a:r>
              <a:rPr lang="en-US" sz="1400" b="0" i="1" dirty="0">
                <a:solidFill>
                  <a:srgbClr val="000000"/>
                </a:solidFill>
                <a:effectLst/>
                <a:hlinkClick r:id="rId3"/>
              </a:rPr>
              <a:t>55th International Symposium on Microarchitecture</a:t>
            </a:r>
            <a:r>
              <a:rPr lang="en-US" sz="1400" b="0" i="1" dirty="0">
                <a:solidFill>
                  <a:srgbClr val="000000"/>
                </a:solidFill>
                <a:effectLst/>
              </a:rPr>
              <a:t> (</a:t>
            </a:r>
            <a:r>
              <a:rPr lang="en-US" sz="1400" b="1" i="1" dirty="0">
                <a:solidFill>
                  <a:srgbClr val="000000"/>
                </a:solidFill>
                <a:effectLst/>
              </a:rPr>
              <a:t>MICRO</a:t>
            </a:r>
            <a:r>
              <a:rPr lang="en-US" sz="1400" b="0" i="1" dirty="0">
                <a:solidFill>
                  <a:srgbClr val="000000"/>
                </a:solidFill>
                <a:effectLst/>
              </a:rPr>
              <a:t>)</a:t>
            </a:r>
            <a:r>
              <a:rPr lang="en-US" sz="1400" b="0" i="0" dirty="0">
                <a:solidFill>
                  <a:srgbClr val="000000"/>
                </a:solidFill>
                <a:effectLst/>
              </a:rPr>
              <a:t>, Chicago, IL, USA, October 2022.</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4"/>
              </a:rPr>
              <a:t>Slides (pptx)</a:t>
            </a:r>
            <a:r>
              <a:rPr lang="en-US" sz="1400" b="0" i="0" dirty="0">
                <a:solidFill>
                  <a:srgbClr val="000000"/>
                </a:solidFill>
                <a:effectLst/>
              </a:rPr>
              <a:t> </a:t>
            </a:r>
            <a:r>
              <a:rPr lang="en-US" sz="1400" b="0" i="0" dirty="0">
                <a:solidFill>
                  <a:srgbClr val="000000"/>
                </a:solidFill>
                <a:effectLst/>
                <a:hlinkClick r:id="rId5"/>
              </a:rPr>
              <a:t>(pdf)</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6"/>
              </a:rPr>
              <a:t>Longer Lecture Slides (pptx)</a:t>
            </a:r>
            <a:r>
              <a:rPr lang="en-US" sz="1400" b="0" i="0" dirty="0">
                <a:solidFill>
                  <a:srgbClr val="000000"/>
                </a:solidFill>
                <a:effectLst/>
              </a:rPr>
              <a:t> </a:t>
            </a:r>
            <a:r>
              <a:rPr lang="en-US" sz="1400" b="0" i="0" dirty="0">
                <a:solidFill>
                  <a:srgbClr val="000000"/>
                </a:solidFill>
                <a:effectLst/>
                <a:hlinkClick r:id="rId7"/>
              </a:rPr>
              <a:t>(pdf)</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8"/>
              </a:rPr>
              <a:t>Talk Video</a:t>
            </a:r>
            <a:r>
              <a:rPr lang="en-US" sz="1400" b="0" i="0" dirty="0">
                <a:solidFill>
                  <a:srgbClr val="000000"/>
                </a:solidFill>
                <a:effectLst/>
              </a:rPr>
              <a:t> (12 minutes)]</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9"/>
              </a:rPr>
              <a:t>Lecture Video</a:t>
            </a:r>
            <a:r>
              <a:rPr lang="en-US" sz="1400" b="0" i="0" dirty="0">
                <a:solidFill>
                  <a:srgbClr val="000000"/>
                </a:solidFill>
                <a:effectLst/>
              </a:rPr>
              <a:t> (25 minutes)]</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10"/>
              </a:rPr>
              <a:t>arXiv version</a:t>
            </a:r>
            <a:r>
              <a:rPr lang="en-US" sz="1400" b="0" i="0" dirty="0">
                <a:solidFill>
                  <a:srgbClr val="000000"/>
                </a:solidFill>
                <a:effectLst/>
              </a:rPr>
              <a:t>]</a:t>
            </a:r>
            <a:br>
              <a:rPr lang="en-US" sz="1400" b="0" i="0" dirty="0">
                <a:solidFill>
                  <a:srgbClr val="000000"/>
                </a:solidFill>
                <a:effectLst/>
              </a:rPr>
            </a:br>
            <a:r>
              <a:rPr lang="en-US" sz="1400" b="0" i="0" dirty="0">
                <a:solidFill>
                  <a:srgbClr val="000000"/>
                </a:solidFill>
                <a:effectLst/>
              </a:rPr>
              <a:t>[</a:t>
            </a:r>
            <a:r>
              <a:rPr lang="en-US" sz="1400" b="0" i="0" dirty="0">
                <a:solidFill>
                  <a:srgbClr val="000000"/>
                </a:solidFill>
                <a:effectLst/>
                <a:hlinkClick r:id="rId11"/>
              </a:rPr>
              <a:t>Source Code (Officially Artifact Evaluated with All Badges)</a:t>
            </a:r>
            <a:r>
              <a:rPr lang="en-US" sz="1400" b="0" i="0" dirty="0">
                <a:solidFill>
                  <a:srgbClr val="000000"/>
                </a:solidFill>
                <a:effectLst/>
              </a:rPr>
              <a:t>]</a:t>
            </a:r>
            <a:br>
              <a:rPr lang="en-US" sz="1400" b="0" i="0" dirty="0">
                <a:solidFill>
                  <a:srgbClr val="000000"/>
                </a:solidFill>
                <a:effectLst/>
              </a:rPr>
            </a:br>
            <a:r>
              <a:rPr lang="en-US" sz="1400" b="1" i="1" dirty="0">
                <a:solidFill>
                  <a:srgbClr val="FF0000"/>
                </a:solidFill>
                <a:effectLst/>
              </a:rPr>
              <a:t>Officially artifact evaluated as available, reusable and reproducible.</a:t>
            </a:r>
            <a:br>
              <a:rPr lang="en-US" sz="1400" b="0" i="0" dirty="0">
                <a:solidFill>
                  <a:srgbClr val="FF0000"/>
                </a:solidFill>
                <a:effectLst/>
              </a:rPr>
            </a:br>
            <a:r>
              <a:rPr lang="en-US" sz="1400" b="1" i="1" dirty="0">
                <a:solidFill>
                  <a:srgbClr val="FF0000"/>
                </a:solidFill>
                <a:effectLst/>
              </a:rPr>
              <a:t>Best paper award at MICRO 2022.</a:t>
            </a:r>
            <a:endParaRPr lang="en-US" sz="1400" b="0" i="0" dirty="0">
              <a:solidFill>
                <a:srgbClr val="FF0000"/>
              </a:solidFill>
              <a:effectLst/>
            </a:endParaRPr>
          </a:p>
          <a:p>
            <a:pPr marL="0" indent="0">
              <a:buNone/>
            </a:pPr>
            <a:br>
              <a:rPr lang="en-US" sz="1400" dirty="0"/>
            </a:br>
            <a:endParaRPr lang="en-US" sz="1400" b="1" dirty="0">
              <a:solidFill>
                <a:srgbClr val="FF0000"/>
              </a:solidFill>
            </a:endParaRPr>
          </a:p>
        </p:txBody>
      </p:sp>
      <p:sp>
        <p:nvSpPr>
          <p:cNvPr id="4" name="Slide Number Placeholder 3">
            <a:extLst>
              <a:ext uri="{FF2B5EF4-FFF2-40B4-BE49-F238E27FC236}">
                <a16:creationId xmlns:a16="http://schemas.microsoft.com/office/drawing/2014/main" id="{A9E616E4-45E4-AF92-9631-A68A275CFFF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CB0D5613-3CA0-FC5A-F158-60D3E41987F1}"/>
              </a:ext>
            </a:extLst>
          </p:cNvPr>
          <p:cNvPicPr>
            <a:picLocks noChangeAspect="1"/>
          </p:cNvPicPr>
          <p:nvPr/>
        </p:nvPicPr>
        <p:blipFill>
          <a:blip r:embed="rId12"/>
          <a:stretch>
            <a:fillRect/>
          </a:stretch>
        </p:blipFill>
        <p:spPr>
          <a:xfrm>
            <a:off x="409106" y="3929513"/>
            <a:ext cx="8159824" cy="2588415"/>
          </a:xfrm>
          <a:prstGeom prst="rect">
            <a:avLst/>
          </a:prstGeom>
        </p:spPr>
      </p:pic>
      <p:sp>
        <p:nvSpPr>
          <p:cNvPr id="6" name="TextBox 5">
            <a:extLst>
              <a:ext uri="{FF2B5EF4-FFF2-40B4-BE49-F238E27FC236}">
                <a16:creationId xmlns:a16="http://schemas.microsoft.com/office/drawing/2014/main" id="{B5EACA9C-69E8-DB22-BDD8-D639266CB9DA}"/>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https://arxiv.org/pdf/2209.00188.pdf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03625036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Sibyl Design: Overview</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Inference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rgbClr val="99D6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rgbClr val="CED5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Collect</a:t>
            </a:r>
          </a:p>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Observation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Sibyl Policy</a:t>
            </a:r>
          </a:p>
        </p:txBody>
      </p:sp>
      <p:cxnSp>
        <p:nvCxnSpPr>
          <p:cNvPr id="76" name="Elbow Connector 75">
            <a:extLst>
              <a:ext uri="{FF2B5EF4-FFF2-40B4-BE49-F238E27FC236}">
                <a16:creationId xmlns:a16="http://schemas.microsoft.com/office/drawing/2014/main" id="{674CF30D-306B-CA9D-F9C5-B91BCF68B518}"/>
              </a:ext>
            </a:extLst>
          </p:cNvPr>
          <p:cNvCxnSpPr>
            <a:cxnSpLocks/>
            <a:stCxn id="16" idx="1"/>
          </p:cNvCxnSpPr>
          <p:nvPr/>
        </p:nvCxnSpPr>
        <p:spPr>
          <a:xfrm rot="16200000" flipV="1">
            <a:off x="5652998" y="2071983"/>
            <a:ext cx="968161" cy="111278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1AD2DEC-297F-7ABA-4EA3-24455E4D7040}"/>
              </a:ext>
            </a:extLst>
          </p:cNvPr>
          <p:cNvSpPr txBox="1"/>
          <p:nvPr/>
        </p:nvSpPr>
        <p:spPr>
          <a:xfrm>
            <a:off x="1098927" y="2365193"/>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Periodic Weights update</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srcRect l="38572" t="30978" r="47203" b="51531"/>
          <a:stretch/>
        </p:blipFill>
        <p:spPr>
          <a:xfrm>
            <a:off x="2605339" y="3281926"/>
            <a:ext cx="950578" cy="1013037"/>
          </a:xfrm>
          <a:prstGeom prst="rect">
            <a:avLst/>
          </a:prstGeom>
        </p:spPr>
      </p:pic>
      <p:grpSp>
        <p:nvGrpSpPr>
          <p:cNvPr id="155" name="Group 154">
            <a:extLst>
              <a:ext uri="{FF2B5EF4-FFF2-40B4-BE49-F238E27FC236}">
                <a16:creationId xmlns:a16="http://schemas.microsoft.com/office/drawing/2014/main" id="{375397F5-D7AD-1B30-C159-B31D7C5D1BEF}"/>
              </a:ext>
            </a:extLst>
          </p:cNvPr>
          <p:cNvGrpSpPr/>
          <p:nvPr/>
        </p:nvGrpSpPr>
        <p:grpSpPr>
          <a:xfrm>
            <a:off x="3127418" y="2575857"/>
            <a:ext cx="524639" cy="338554"/>
            <a:chOff x="3086606" y="2492382"/>
            <a:chExt cx="524639" cy="338554"/>
          </a:xfrm>
        </p:grpSpPr>
        <p:sp>
          <p:nvSpPr>
            <p:cNvPr id="156" name="Oval 155">
              <a:extLst>
                <a:ext uri="{FF2B5EF4-FFF2-40B4-BE49-F238E27FC236}">
                  <a16:creationId xmlns:a16="http://schemas.microsoft.com/office/drawing/2014/main" id="{15F1007A-F3B7-BA7D-D40A-A12D32A96C17}"/>
                </a:ext>
              </a:extLst>
            </p:cNvPr>
            <p:cNvSpPr/>
            <p:nvPr/>
          </p:nvSpPr>
          <p:spPr>
            <a:xfrm>
              <a:off x="3191320" y="2523296"/>
              <a:ext cx="312627" cy="2516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3AD391AA-FEC9-BEBA-ED4A-1A21933DB253}"/>
                </a:ext>
              </a:extLst>
            </p:cNvPr>
            <p:cNvSpPr txBox="1"/>
            <p:nvPr/>
          </p:nvSpPr>
          <p:spPr>
            <a:xfrm>
              <a:off x="3086606" y="2492382"/>
              <a:ext cx="524639"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grpSp>
      <p:sp>
        <p:nvSpPr>
          <p:cNvPr id="186" name="Rounded Rectangle 185">
            <a:extLst>
              <a:ext uri="{FF2B5EF4-FFF2-40B4-BE49-F238E27FC236}">
                <a16:creationId xmlns:a16="http://schemas.microsoft.com/office/drawing/2014/main" id="{2A6C46CC-51A7-F34F-563A-BC0030F4375C}"/>
              </a:ext>
            </a:extLst>
          </p:cNvPr>
          <p:cNvSpPr/>
          <p:nvPr/>
        </p:nvSpPr>
        <p:spPr>
          <a:xfrm>
            <a:off x="811727" y="1555149"/>
            <a:ext cx="8130867" cy="1319585"/>
          </a:xfrm>
          <a:prstGeom prst="roundRect">
            <a:avLst/>
          </a:prstGeom>
          <a:solidFill>
            <a:srgbClr val="D0D0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7" name="Elbow Connector 186">
            <a:extLst>
              <a:ext uri="{FF2B5EF4-FFF2-40B4-BE49-F238E27FC236}">
                <a16:creationId xmlns:a16="http://schemas.microsoft.com/office/drawing/2014/main" id="{2E6A2C66-09BA-3D5E-AECD-C2E35BB22455}"/>
              </a:ext>
            </a:extLst>
          </p:cNvPr>
          <p:cNvCxnSpPr>
            <a:cxnSpLocks/>
            <a:endCxn id="199" idx="3"/>
          </p:cNvCxnSpPr>
          <p:nvPr/>
        </p:nvCxnSpPr>
        <p:spPr>
          <a:xfrm rot="16200000" flipV="1">
            <a:off x="5626723" y="2045708"/>
            <a:ext cx="968161" cy="116533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96E34FA3-D3D3-701D-E341-AAE52AB495DE}"/>
              </a:ext>
            </a:extLst>
          </p:cNvPr>
          <p:cNvCxnSpPr>
            <a:cxnSpLocks/>
          </p:cNvCxnSpPr>
          <p:nvPr/>
        </p:nvCxnSpPr>
        <p:spPr>
          <a:xfrm rot="10800000" flipV="1">
            <a:off x="3602882" y="2144296"/>
            <a:ext cx="603017" cy="30938"/>
          </a:xfrm>
          <a:prstGeom prst="bentConnector3">
            <a:avLst>
              <a:gd name="adj1" fmla="val 29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511C62C9-EAA7-364A-DA2D-671DF2D1AED5}"/>
              </a:ext>
            </a:extLst>
          </p:cNvPr>
          <p:cNvSpPr txBox="1"/>
          <p:nvPr/>
        </p:nvSpPr>
        <p:spPr>
          <a:xfrm>
            <a:off x="1665230" y="1749368"/>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Training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191" name="TextBox 190">
            <a:extLst>
              <a:ext uri="{FF2B5EF4-FFF2-40B4-BE49-F238E27FC236}">
                <a16:creationId xmlns:a16="http://schemas.microsoft.com/office/drawing/2014/main" id="{77131A3B-152C-8176-D93D-8AD57E9592BA}"/>
              </a:ext>
            </a:extLst>
          </p:cNvPr>
          <p:cNvSpPr txBox="1"/>
          <p:nvPr/>
        </p:nvSpPr>
        <p:spPr>
          <a:xfrm>
            <a:off x="7420548" y="1561838"/>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Training Thread</a:t>
            </a:r>
          </a:p>
        </p:txBody>
      </p:sp>
      <p:sp>
        <p:nvSpPr>
          <p:cNvPr id="192" name="TextBox 191">
            <a:extLst>
              <a:ext uri="{FF2B5EF4-FFF2-40B4-BE49-F238E27FC236}">
                <a16:creationId xmlns:a16="http://schemas.microsoft.com/office/drawing/2014/main" id="{4EF89A6D-128C-319D-FFE3-3F9745B0B038}"/>
              </a:ext>
            </a:extLst>
          </p:cNvPr>
          <p:cNvSpPr txBox="1"/>
          <p:nvPr/>
        </p:nvSpPr>
        <p:spPr>
          <a:xfrm>
            <a:off x="5458373" y="185438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libri" panose="020F0502020204030204"/>
                <a:ea typeface="+mn-ea"/>
                <a:cs typeface="+mn-cs"/>
              </a:rPr>
              <a:t>Batch</a:t>
            </a:r>
          </a:p>
        </p:txBody>
      </p:sp>
      <p:sp>
        <p:nvSpPr>
          <p:cNvPr id="199" name="Rounded Rectangle 198">
            <a:extLst>
              <a:ext uri="{FF2B5EF4-FFF2-40B4-BE49-F238E27FC236}">
                <a16:creationId xmlns:a16="http://schemas.microsoft.com/office/drawing/2014/main" id="{6A44D447-1CFA-4A3D-2D9C-21AA0698F8C5}"/>
              </a:ext>
            </a:extLst>
          </p:cNvPr>
          <p:cNvSpPr/>
          <p:nvPr/>
        </p:nvSpPr>
        <p:spPr>
          <a:xfrm>
            <a:off x="4174368" y="1875170"/>
            <a:ext cx="1353766" cy="538251"/>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Training Dataset</a:t>
            </a:r>
          </a:p>
        </p:txBody>
      </p:sp>
      <p:cxnSp>
        <p:nvCxnSpPr>
          <p:cNvPr id="96" name="Elbow Connector 95">
            <a:extLst>
              <a:ext uri="{FF2B5EF4-FFF2-40B4-BE49-F238E27FC236}">
                <a16:creationId xmlns:a16="http://schemas.microsoft.com/office/drawing/2014/main" id="{BD6BAEED-45F7-F1E4-1E52-26B52B1DC07F}"/>
              </a:ext>
            </a:extLst>
          </p:cNvPr>
          <p:cNvCxnSpPr>
            <a:cxnSpLocks/>
          </p:cNvCxnSpPr>
          <p:nvPr/>
        </p:nvCxnSpPr>
        <p:spPr>
          <a:xfrm rot="16200000" flipH="1">
            <a:off x="2730637" y="2932298"/>
            <a:ext cx="842946" cy="20258"/>
          </a:xfrm>
          <a:prstGeom prst="bentConnector3">
            <a:avLst>
              <a:gd name="adj1" fmla="val 141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3" name="Picture 202">
            <a:extLst>
              <a:ext uri="{FF2B5EF4-FFF2-40B4-BE49-F238E27FC236}">
                <a16:creationId xmlns:a16="http://schemas.microsoft.com/office/drawing/2014/main" id="{A60E3BB0-BE2E-BBA9-32DA-29AB044B46ED}"/>
              </a:ext>
            </a:extLst>
          </p:cNvPr>
          <p:cNvPicPr>
            <a:picLocks noChangeAspect="1"/>
          </p:cNvPicPr>
          <p:nvPr/>
        </p:nvPicPr>
        <p:blipFill rotWithShape="1">
          <a:blip r:embed="rId3"/>
          <a:srcRect l="38572" t="30978" r="47203" b="51531"/>
          <a:stretch/>
        </p:blipFill>
        <p:spPr>
          <a:xfrm>
            <a:off x="2673323" y="1668715"/>
            <a:ext cx="950578" cy="1013037"/>
          </a:xfrm>
          <a:prstGeom prst="rect">
            <a:avLst/>
          </a:prstGeom>
        </p:spPr>
      </p:pic>
      <p:sp>
        <p:nvSpPr>
          <p:cNvPr id="46" name="TextBox 45">
            <a:extLst>
              <a:ext uri="{FF2B5EF4-FFF2-40B4-BE49-F238E27FC236}">
                <a16:creationId xmlns:a16="http://schemas.microsoft.com/office/drawing/2014/main" id="{CE234BED-2E2E-9D91-83FB-BBA4E714E003}"/>
              </a:ext>
            </a:extLst>
          </p:cNvPr>
          <p:cNvSpPr txBox="1"/>
          <p:nvPr/>
        </p:nvSpPr>
        <p:spPr>
          <a:xfrm>
            <a:off x="946529" y="2314394"/>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libri" panose="020F0502020204030204"/>
                <a:ea typeface="+mn-ea"/>
                <a:cs typeface="+mn-cs"/>
              </a:rPr>
              <a:t>Periodic Policy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libri" panose="020F0502020204030204"/>
                <a:ea typeface="+mn-ea"/>
                <a:cs typeface="+mn-cs"/>
              </a:rPr>
              <a:t>Weight Update</a:t>
            </a:r>
          </a:p>
        </p:txBody>
      </p:sp>
      <p:sp>
        <p:nvSpPr>
          <p:cNvPr id="48" name="Slide Number Placeholder 5">
            <a:extLst>
              <a:ext uri="{FF2B5EF4-FFF2-40B4-BE49-F238E27FC236}">
                <a16:creationId xmlns:a16="http://schemas.microsoft.com/office/drawing/2014/main" id="{630C58FD-608D-94BB-8450-062B866A150D}"/>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0536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Decision Thread</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Inference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rgbClr val="99D6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rgbClr val="CED5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Collect</a:t>
            </a:r>
          </a:p>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Observation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Sibyl Policy</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srcRect l="38572" t="30978" r="47203" b="51531"/>
          <a:stretch/>
        </p:blipFill>
        <p:spPr>
          <a:xfrm>
            <a:off x="2605339" y="3281926"/>
            <a:ext cx="950578" cy="1013037"/>
          </a:xfrm>
          <a:prstGeom prst="rect">
            <a:avLst/>
          </a:prstGeom>
        </p:spPr>
      </p:pic>
      <p:cxnSp>
        <p:nvCxnSpPr>
          <p:cNvPr id="71" name="Elbow Connector 70">
            <a:extLst>
              <a:ext uri="{FF2B5EF4-FFF2-40B4-BE49-F238E27FC236}">
                <a16:creationId xmlns:a16="http://schemas.microsoft.com/office/drawing/2014/main" id="{412947B0-BCD4-88AC-F9CB-52E340AB7424}"/>
              </a:ext>
            </a:extLst>
          </p:cNvPr>
          <p:cNvCxnSpPr>
            <a:cxnSpLocks/>
          </p:cNvCxnSpPr>
          <p:nvPr/>
        </p:nvCxnSpPr>
        <p:spPr>
          <a:xfrm rot="16200000" flipV="1">
            <a:off x="5642193" y="2061178"/>
            <a:ext cx="937223" cy="1165336"/>
          </a:xfrm>
          <a:prstGeom prst="bentConnector2">
            <a:avLst/>
          </a:prstGeom>
          <a:ln w="28575">
            <a:solidFill>
              <a:schemeClr val="tx1">
                <a:alpha val="12329"/>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Rounded Rectangle 72">
            <a:extLst>
              <a:ext uri="{FF2B5EF4-FFF2-40B4-BE49-F238E27FC236}">
                <a16:creationId xmlns:a16="http://schemas.microsoft.com/office/drawing/2014/main" id="{6A1FBD11-F58A-7272-AE61-B125E88DABC5}"/>
              </a:ext>
            </a:extLst>
          </p:cNvPr>
          <p:cNvSpPr/>
          <p:nvPr/>
        </p:nvSpPr>
        <p:spPr>
          <a:xfrm>
            <a:off x="811727" y="1555149"/>
            <a:ext cx="8130867" cy="1319585"/>
          </a:xfrm>
          <a:prstGeom prst="roundRect">
            <a:avLst/>
          </a:prstGeom>
          <a:solidFill>
            <a:srgbClr val="D0D0E3">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4" name="Elbow Connector 73">
            <a:extLst>
              <a:ext uri="{FF2B5EF4-FFF2-40B4-BE49-F238E27FC236}">
                <a16:creationId xmlns:a16="http://schemas.microsoft.com/office/drawing/2014/main" id="{39DADA25-B4A5-FD09-C700-401BEF401A48}"/>
              </a:ext>
            </a:extLst>
          </p:cNvPr>
          <p:cNvCxnSpPr>
            <a:cxnSpLocks/>
            <a:stCxn id="81" idx="1"/>
          </p:cNvCxnSpPr>
          <p:nvPr/>
        </p:nvCxnSpPr>
        <p:spPr>
          <a:xfrm rot="10800000" flipV="1">
            <a:off x="3602886" y="2175234"/>
            <a:ext cx="57148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6DEAC5DB-594D-DC2C-6F95-30CE8417FA97}"/>
              </a:ext>
            </a:extLst>
          </p:cNvPr>
          <p:cNvSpPr txBox="1"/>
          <p:nvPr/>
        </p:nvSpPr>
        <p:spPr>
          <a:xfrm>
            <a:off x="1665230" y="1749368"/>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78" name="TextBox 77">
            <a:extLst>
              <a:ext uri="{FF2B5EF4-FFF2-40B4-BE49-F238E27FC236}">
                <a16:creationId xmlns:a16="http://schemas.microsoft.com/office/drawing/2014/main" id="{7AA46954-666F-81AF-C1A6-37F9A40A5E55}"/>
              </a:ext>
            </a:extLst>
          </p:cNvPr>
          <p:cNvSpPr txBox="1"/>
          <p:nvPr/>
        </p:nvSpPr>
        <p:spPr>
          <a:xfrm>
            <a:off x="7420548" y="1561838"/>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alpha val="15000"/>
                  </a:srgbClr>
                </a:solidFill>
                <a:effectLst/>
                <a:uLnTx/>
                <a:uFillTx/>
                <a:latin typeface="Calibri" panose="020F0502020204030204"/>
                <a:ea typeface="+mn-ea"/>
                <a:cs typeface="+mn-cs"/>
              </a:rPr>
              <a:t>RL Training Thread</a:t>
            </a:r>
          </a:p>
        </p:txBody>
      </p:sp>
      <p:sp>
        <p:nvSpPr>
          <p:cNvPr id="79" name="TextBox 78">
            <a:extLst>
              <a:ext uri="{FF2B5EF4-FFF2-40B4-BE49-F238E27FC236}">
                <a16:creationId xmlns:a16="http://schemas.microsoft.com/office/drawing/2014/main" id="{167B529B-93AA-90EE-4EA1-65AAB75CE8FF}"/>
              </a:ext>
            </a:extLst>
          </p:cNvPr>
          <p:cNvSpPr txBox="1"/>
          <p:nvPr/>
        </p:nvSpPr>
        <p:spPr>
          <a:xfrm>
            <a:off x="5458373" y="185438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Batch</a:t>
            </a:r>
          </a:p>
        </p:txBody>
      </p:sp>
      <p:pic>
        <p:nvPicPr>
          <p:cNvPr id="80" name="Picture 79">
            <a:extLst>
              <a:ext uri="{FF2B5EF4-FFF2-40B4-BE49-F238E27FC236}">
                <a16:creationId xmlns:a16="http://schemas.microsoft.com/office/drawing/2014/main" id="{066658DE-CBAC-EB28-F534-312E8AA5A45B}"/>
              </a:ext>
            </a:extLst>
          </p:cNvPr>
          <p:cNvPicPr>
            <a:picLocks noChangeAspect="1"/>
          </p:cNvPicPr>
          <p:nvPr/>
        </p:nvPicPr>
        <p:blipFill rotWithShape="1">
          <a:blip r:embed="rId3">
            <a:alphaModFix amt="15000"/>
          </a:blip>
          <a:srcRect l="38572" t="30978" r="47203" b="51531"/>
          <a:stretch/>
        </p:blipFill>
        <p:spPr>
          <a:xfrm>
            <a:off x="2673323" y="1668715"/>
            <a:ext cx="950578" cy="1013037"/>
          </a:xfrm>
          <a:prstGeom prst="rect">
            <a:avLst/>
          </a:prstGeom>
        </p:spPr>
      </p:pic>
      <p:sp>
        <p:nvSpPr>
          <p:cNvPr id="81" name="Rounded Rectangle 80">
            <a:extLst>
              <a:ext uri="{FF2B5EF4-FFF2-40B4-BE49-F238E27FC236}">
                <a16:creationId xmlns:a16="http://schemas.microsoft.com/office/drawing/2014/main" id="{4FA5B506-E1E4-34A8-F067-2C8A779BD37D}"/>
              </a:ext>
            </a:extLst>
          </p:cNvPr>
          <p:cNvSpPr/>
          <p:nvPr/>
        </p:nvSpPr>
        <p:spPr>
          <a:xfrm>
            <a:off x="4174368" y="1875170"/>
            <a:ext cx="1353766" cy="538251"/>
          </a:xfrm>
          <a:prstGeom prst="roundRect">
            <a:avLst/>
          </a:prstGeom>
          <a:solidFill>
            <a:schemeClr val="bg2">
              <a:lumMod val="9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Dataset</a:t>
            </a:r>
          </a:p>
        </p:txBody>
      </p:sp>
      <p:cxnSp>
        <p:nvCxnSpPr>
          <p:cNvPr id="82" name="Elbow Connector 81">
            <a:extLst>
              <a:ext uri="{FF2B5EF4-FFF2-40B4-BE49-F238E27FC236}">
                <a16:creationId xmlns:a16="http://schemas.microsoft.com/office/drawing/2014/main" id="{347384BB-A7DB-35C1-1E5C-1B5B53EEA4ED}"/>
              </a:ext>
            </a:extLst>
          </p:cNvPr>
          <p:cNvCxnSpPr>
            <a:cxnSpLocks/>
          </p:cNvCxnSpPr>
          <p:nvPr/>
        </p:nvCxnSpPr>
        <p:spPr>
          <a:xfrm rot="5400000">
            <a:off x="2774568" y="2976228"/>
            <a:ext cx="78804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7A1848DC-CF81-C577-FCB6-9418B3E3999C}"/>
              </a:ext>
            </a:extLst>
          </p:cNvPr>
          <p:cNvSpPr txBox="1"/>
          <p:nvPr/>
        </p:nvSpPr>
        <p:spPr>
          <a:xfrm>
            <a:off x="946529" y="2314394"/>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Periodic  Policy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Weight Update</a:t>
            </a:r>
          </a:p>
        </p:txBody>
      </p:sp>
      <p:sp>
        <p:nvSpPr>
          <p:cNvPr id="41" name="Slide Number Placeholder 5">
            <a:extLst>
              <a:ext uri="{FF2B5EF4-FFF2-40B4-BE49-F238E27FC236}">
                <a16:creationId xmlns:a16="http://schemas.microsoft.com/office/drawing/2014/main" id="{10FA5B1A-5CFB-201C-523B-76D2D700D897}"/>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4093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Decision Thread</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Inference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Collect</a:t>
            </a:r>
          </a:p>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Observation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Sibyl Policy</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alphaModFix amt="15000"/>
          </a:blip>
          <a:srcRect l="38572" t="30978" r="47203" b="51531"/>
          <a:stretch/>
        </p:blipFill>
        <p:spPr>
          <a:xfrm>
            <a:off x="2605339" y="3281926"/>
            <a:ext cx="950578" cy="1013037"/>
          </a:xfrm>
          <a:prstGeom prst="rect">
            <a:avLst/>
          </a:prstGeom>
        </p:spPr>
      </p:pic>
      <p:cxnSp>
        <p:nvCxnSpPr>
          <p:cNvPr id="71" name="Elbow Connector 70">
            <a:extLst>
              <a:ext uri="{FF2B5EF4-FFF2-40B4-BE49-F238E27FC236}">
                <a16:creationId xmlns:a16="http://schemas.microsoft.com/office/drawing/2014/main" id="{C0C6CBB8-5528-07CF-FDCF-46899310C743}"/>
              </a:ext>
            </a:extLst>
          </p:cNvPr>
          <p:cNvCxnSpPr>
            <a:cxnSpLocks/>
          </p:cNvCxnSpPr>
          <p:nvPr/>
        </p:nvCxnSpPr>
        <p:spPr>
          <a:xfrm rot="16200000" flipV="1">
            <a:off x="5642193" y="2061178"/>
            <a:ext cx="937223" cy="1165336"/>
          </a:xfrm>
          <a:prstGeom prst="bentConnector2">
            <a:avLst/>
          </a:prstGeom>
          <a:ln w="28575">
            <a:solidFill>
              <a:schemeClr val="tx1">
                <a:alpha val="12329"/>
              </a:schemeClr>
            </a:solidFill>
            <a:tailEnd type="triangle"/>
          </a:ln>
        </p:spPr>
        <p:style>
          <a:lnRef idx="1">
            <a:schemeClr val="accent1"/>
          </a:lnRef>
          <a:fillRef idx="0">
            <a:schemeClr val="accent1"/>
          </a:fillRef>
          <a:effectRef idx="0">
            <a:schemeClr val="accent1"/>
          </a:effectRef>
          <a:fontRef idx="minor">
            <a:schemeClr val="tx1"/>
          </a:fontRef>
        </p:style>
      </p:cxnSp>
      <p:sp>
        <p:nvSpPr>
          <p:cNvPr id="73" name="Rounded Rectangle 72">
            <a:extLst>
              <a:ext uri="{FF2B5EF4-FFF2-40B4-BE49-F238E27FC236}">
                <a16:creationId xmlns:a16="http://schemas.microsoft.com/office/drawing/2014/main" id="{6FD9528A-2C3C-8110-EA53-D553219ECA72}"/>
              </a:ext>
            </a:extLst>
          </p:cNvPr>
          <p:cNvSpPr/>
          <p:nvPr/>
        </p:nvSpPr>
        <p:spPr>
          <a:xfrm>
            <a:off x="811727" y="1555149"/>
            <a:ext cx="8130867" cy="1319585"/>
          </a:xfrm>
          <a:prstGeom prst="roundRect">
            <a:avLst/>
          </a:prstGeom>
          <a:solidFill>
            <a:srgbClr val="D0D0E3">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4" name="Elbow Connector 73">
            <a:extLst>
              <a:ext uri="{FF2B5EF4-FFF2-40B4-BE49-F238E27FC236}">
                <a16:creationId xmlns:a16="http://schemas.microsoft.com/office/drawing/2014/main" id="{E9841BF0-E620-A526-8B07-47266BCDF4DC}"/>
              </a:ext>
            </a:extLst>
          </p:cNvPr>
          <p:cNvCxnSpPr>
            <a:cxnSpLocks/>
            <a:stCxn id="81" idx="1"/>
          </p:cNvCxnSpPr>
          <p:nvPr/>
        </p:nvCxnSpPr>
        <p:spPr>
          <a:xfrm rot="10800000" flipV="1">
            <a:off x="3602886" y="2175234"/>
            <a:ext cx="57148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1498C280-FB20-FEDE-46DE-7B6936E37E6A}"/>
              </a:ext>
            </a:extLst>
          </p:cNvPr>
          <p:cNvSpPr txBox="1"/>
          <p:nvPr/>
        </p:nvSpPr>
        <p:spPr>
          <a:xfrm>
            <a:off x="1665230" y="1749368"/>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78" name="TextBox 77">
            <a:extLst>
              <a:ext uri="{FF2B5EF4-FFF2-40B4-BE49-F238E27FC236}">
                <a16:creationId xmlns:a16="http://schemas.microsoft.com/office/drawing/2014/main" id="{03C62614-97E5-49B9-36DA-ED3B016BC291}"/>
              </a:ext>
            </a:extLst>
          </p:cNvPr>
          <p:cNvSpPr txBox="1"/>
          <p:nvPr/>
        </p:nvSpPr>
        <p:spPr>
          <a:xfrm>
            <a:off x="7420548" y="1561838"/>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alpha val="15000"/>
                  </a:srgbClr>
                </a:solidFill>
                <a:effectLst/>
                <a:uLnTx/>
                <a:uFillTx/>
                <a:latin typeface="Calibri" panose="020F0502020204030204"/>
                <a:ea typeface="+mn-ea"/>
                <a:cs typeface="+mn-cs"/>
              </a:rPr>
              <a:t>RL Training Thread</a:t>
            </a:r>
          </a:p>
        </p:txBody>
      </p:sp>
      <p:sp>
        <p:nvSpPr>
          <p:cNvPr id="79" name="TextBox 78">
            <a:extLst>
              <a:ext uri="{FF2B5EF4-FFF2-40B4-BE49-F238E27FC236}">
                <a16:creationId xmlns:a16="http://schemas.microsoft.com/office/drawing/2014/main" id="{F47C3563-D936-44CB-E665-A2CC726F648E}"/>
              </a:ext>
            </a:extLst>
          </p:cNvPr>
          <p:cNvSpPr txBox="1"/>
          <p:nvPr/>
        </p:nvSpPr>
        <p:spPr>
          <a:xfrm>
            <a:off x="5458373" y="185438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Batch</a:t>
            </a:r>
          </a:p>
        </p:txBody>
      </p:sp>
      <p:pic>
        <p:nvPicPr>
          <p:cNvPr id="80" name="Picture 79">
            <a:extLst>
              <a:ext uri="{FF2B5EF4-FFF2-40B4-BE49-F238E27FC236}">
                <a16:creationId xmlns:a16="http://schemas.microsoft.com/office/drawing/2014/main" id="{9A7F4C87-FAD1-FD18-8300-EDC41525EC16}"/>
              </a:ext>
            </a:extLst>
          </p:cNvPr>
          <p:cNvPicPr>
            <a:picLocks noChangeAspect="1"/>
          </p:cNvPicPr>
          <p:nvPr/>
        </p:nvPicPr>
        <p:blipFill rotWithShape="1">
          <a:blip r:embed="rId3">
            <a:alphaModFix amt="15000"/>
          </a:blip>
          <a:srcRect l="38572" t="30978" r="47203" b="51531"/>
          <a:stretch/>
        </p:blipFill>
        <p:spPr>
          <a:xfrm>
            <a:off x="2673323" y="1668715"/>
            <a:ext cx="950578" cy="1013037"/>
          </a:xfrm>
          <a:prstGeom prst="rect">
            <a:avLst/>
          </a:prstGeom>
        </p:spPr>
      </p:pic>
      <p:sp>
        <p:nvSpPr>
          <p:cNvPr id="81" name="Rounded Rectangle 80">
            <a:extLst>
              <a:ext uri="{FF2B5EF4-FFF2-40B4-BE49-F238E27FC236}">
                <a16:creationId xmlns:a16="http://schemas.microsoft.com/office/drawing/2014/main" id="{A44BD47A-C716-083D-5BE0-B8859BAE52F9}"/>
              </a:ext>
            </a:extLst>
          </p:cNvPr>
          <p:cNvSpPr/>
          <p:nvPr/>
        </p:nvSpPr>
        <p:spPr>
          <a:xfrm>
            <a:off x="4174368" y="1875170"/>
            <a:ext cx="1353766" cy="538251"/>
          </a:xfrm>
          <a:prstGeom prst="roundRect">
            <a:avLst/>
          </a:prstGeom>
          <a:solidFill>
            <a:schemeClr val="bg2">
              <a:lumMod val="9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Dataset</a:t>
            </a:r>
          </a:p>
        </p:txBody>
      </p:sp>
      <p:cxnSp>
        <p:nvCxnSpPr>
          <p:cNvPr id="82" name="Elbow Connector 81">
            <a:extLst>
              <a:ext uri="{FF2B5EF4-FFF2-40B4-BE49-F238E27FC236}">
                <a16:creationId xmlns:a16="http://schemas.microsoft.com/office/drawing/2014/main" id="{E46E9FC9-C7E4-FE6F-CEF8-64851E2ED417}"/>
              </a:ext>
            </a:extLst>
          </p:cNvPr>
          <p:cNvCxnSpPr>
            <a:cxnSpLocks/>
          </p:cNvCxnSpPr>
          <p:nvPr/>
        </p:nvCxnSpPr>
        <p:spPr>
          <a:xfrm rot="5400000">
            <a:off x="2774568" y="2976228"/>
            <a:ext cx="78804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8E20B89F-4675-A9AE-604A-9AF4A996F981}"/>
              </a:ext>
            </a:extLst>
          </p:cNvPr>
          <p:cNvSpPr txBox="1"/>
          <p:nvPr/>
        </p:nvSpPr>
        <p:spPr>
          <a:xfrm>
            <a:off x="946529" y="2314394"/>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Periodic  Policy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Weight Update</a:t>
            </a:r>
          </a:p>
        </p:txBody>
      </p:sp>
      <p:sp>
        <p:nvSpPr>
          <p:cNvPr id="41" name="Slide Number Placeholder 5">
            <a:extLst>
              <a:ext uri="{FF2B5EF4-FFF2-40B4-BE49-F238E27FC236}">
                <a16:creationId xmlns:a16="http://schemas.microsoft.com/office/drawing/2014/main" id="{8B156DCC-8DAC-4434-43CA-BB6A4884A207}"/>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2256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Decision Thread</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rgbClr val="DBDB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Inference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rgbClr val="99D6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Collect</a:t>
            </a:r>
          </a:p>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Observation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Sibyl Policy</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alphaModFix/>
          </a:blip>
          <a:srcRect l="38572" t="30978" r="47203" b="51531"/>
          <a:stretch/>
        </p:blipFill>
        <p:spPr>
          <a:xfrm>
            <a:off x="2605339" y="3281926"/>
            <a:ext cx="950578" cy="1013037"/>
          </a:xfrm>
          <a:prstGeom prst="rect">
            <a:avLst/>
          </a:prstGeom>
        </p:spPr>
      </p:pic>
      <p:cxnSp>
        <p:nvCxnSpPr>
          <p:cNvPr id="69" name="Elbow Connector 68">
            <a:extLst>
              <a:ext uri="{FF2B5EF4-FFF2-40B4-BE49-F238E27FC236}">
                <a16:creationId xmlns:a16="http://schemas.microsoft.com/office/drawing/2014/main" id="{16609499-47FF-35F7-46F2-B2C6DD2BBCD6}"/>
              </a:ext>
            </a:extLst>
          </p:cNvPr>
          <p:cNvCxnSpPr>
            <a:cxnSpLocks/>
          </p:cNvCxnSpPr>
          <p:nvPr/>
        </p:nvCxnSpPr>
        <p:spPr>
          <a:xfrm flipV="1">
            <a:off x="-4193992" y="2726281"/>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E876B8A9-6A18-BD5C-AE4F-12F60AA88FDF}"/>
              </a:ext>
            </a:extLst>
          </p:cNvPr>
          <p:cNvCxnSpPr>
            <a:cxnSpLocks/>
          </p:cNvCxnSpPr>
          <p:nvPr/>
        </p:nvCxnSpPr>
        <p:spPr>
          <a:xfrm rot="16200000" flipV="1">
            <a:off x="5642193" y="2061178"/>
            <a:ext cx="937223" cy="1165336"/>
          </a:xfrm>
          <a:prstGeom prst="bentConnector2">
            <a:avLst/>
          </a:prstGeom>
          <a:ln w="28575">
            <a:solidFill>
              <a:schemeClr val="tx1">
                <a:alpha val="12329"/>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895742D9-360A-6308-81F5-4864381D7B00}"/>
              </a:ext>
            </a:extLst>
          </p:cNvPr>
          <p:cNvSpPr/>
          <p:nvPr/>
        </p:nvSpPr>
        <p:spPr>
          <a:xfrm>
            <a:off x="811727" y="1555149"/>
            <a:ext cx="8130867" cy="1319585"/>
          </a:xfrm>
          <a:prstGeom prst="roundRect">
            <a:avLst/>
          </a:prstGeom>
          <a:solidFill>
            <a:srgbClr val="D0D0E3">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8" name="Elbow Connector 77">
            <a:extLst>
              <a:ext uri="{FF2B5EF4-FFF2-40B4-BE49-F238E27FC236}">
                <a16:creationId xmlns:a16="http://schemas.microsoft.com/office/drawing/2014/main" id="{1EADADA7-5BDE-2A73-8B05-F3A9FB6D2A6E}"/>
              </a:ext>
            </a:extLst>
          </p:cNvPr>
          <p:cNvCxnSpPr>
            <a:cxnSpLocks/>
            <a:stCxn id="83" idx="1"/>
          </p:cNvCxnSpPr>
          <p:nvPr/>
        </p:nvCxnSpPr>
        <p:spPr>
          <a:xfrm rot="10800000" flipV="1">
            <a:off x="3602886" y="2175234"/>
            <a:ext cx="57148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02B7A4BA-5907-F5B5-ABE6-70E07DF2D218}"/>
              </a:ext>
            </a:extLst>
          </p:cNvPr>
          <p:cNvSpPr txBox="1"/>
          <p:nvPr/>
        </p:nvSpPr>
        <p:spPr>
          <a:xfrm>
            <a:off x="1665230" y="1749368"/>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80" name="TextBox 79">
            <a:extLst>
              <a:ext uri="{FF2B5EF4-FFF2-40B4-BE49-F238E27FC236}">
                <a16:creationId xmlns:a16="http://schemas.microsoft.com/office/drawing/2014/main" id="{B4193EC4-8AF6-6E4E-85DB-806467C719EA}"/>
              </a:ext>
            </a:extLst>
          </p:cNvPr>
          <p:cNvSpPr txBox="1"/>
          <p:nvPr/>
        </p:nvSpPr>
        <p:spPr>
          <a:xfrm>
            <a:off x="7420548" y="1561838"/>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alpha val="15000"/>
                  </a:srgbClr>
                </a:solidFill>
                <a:effectLst/>
                <a:uLnTx/>
                <a:uFillTx/>
                <a:latin typeface="Calibri" panose="020F0502020204030204"/>
                <a:ea typeface="+mn-ea"/>
                <a:cs typeface="+mn-cs"/>
              </a:rPr>
              <a:t>RL Training Thread</a:t>
            </a:r>
          </a:p>
        </p:txBody>
      </p:sp>
      <p:sp>
        <p:nvSpPr>
          <p:cNvPr id="81" name="TextBox 80">
            <a:extLst>
              <a:ext uri="{FF2B5EF4-FFF2-40B4-BE49-F238E27FC236}">
                <a16:creationId xmlns:a16="http://schemas.microsoft.com/office/drawing/2014/main" id="{35292A67-EA5C-FEFB-856A-49E8DF6E0AF1}"/>
              </a:ext>
            </a:extLst>
          </p:cNvPr>
          <p:cNvSpPr txBox="1"/>
          <p:nvPr/>
        </p:nvSpPr>
        <p:spPr>
          <a:xfrm>
            <a:off x="5458373" y="185438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Batch</a:t>
            </a:r>
          </a:p>
        </p:txBody>
      </p:sp>
      <p:pic>
        <p:nvPicPr>
          <p:cNvPr id="82" name="Picture 81">
            <a:extLst>
              <a:ext uri="{FF2B5EF4-FFF2-40B4-BE49-F238E27FC236}">
                <a16:creationId xmlns:a16="http://schemas.microsoft.com/office/drawing/2014/main" id="{A1A210A0-2D93-9C79-B559-E7E6D860B80A}"/>
              </a:ext>
            </a:extLst>
          </p:cNvPr>
          <p:cNvPicPr>
            <a:picLocks noChangeAspect="1"/>
          </p:cNvPicPr>
          <p:nvPr/>
        </p:nvPicPr>
        <p:blipFill rotWithShape="1">
          <a:blip r:embed="rId3">
            <a:alphaModFix amt="15000"/>
          </a:blip>
          <a:srcRect l="38572" t="30978" r="47203" b="51531"/>
          <a:stretch/>
        </p:blipFill>
        <p:spPr>
          <a:xfrm>
            <a:off x="2673323" y="1668715"/>
            <a:ext cx="950578" cy="1013037"/>
          </a:xfrm>
          <a:prstGeom prst="rect">
            <a:avLst/>
          </a:prstGeom>
        </p:spPr>
      </p:pic>
      <p:sp>
        <p:nvSpPr>
          <p:cNvPr id="83" name="Rounded Rectangle 82">
            <a:extLst>
              <a:ext uri="{FF2B5EF4-FFF2-40B4-BE49-F238E27FC236}">
                <a16:creationId xmlns:a16="http://schemas.microsoft.com/office/drawing/2014/main" id="{9979778E-A582-2919-A1D6-5A12C312A9C8}"/>
              </a:ext>
            </a:extLst>
          </p:cNvPr>
          <p:cNvSpPr/>
          <p:nvPr/>
        </p:nvSpPr>
        <p:spPr>
          <a:xfrm>
            <a:off x="4174368" y="1875170"/>
            <a:ext cx="1353766" cy="538251"/>
          </a:xfrm>
          <a:prstGeom prst="roundRect">
            <a:avLst/>
          </a:prstGeom>
          <a:solidFill>
            <a:schemeClr val="bg2">
              <a:lumMod val="9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Dataset</a:t>
            </a:r>
          </a:p>
        </p:txBody>
      </p:sp>
      <p:cxnSp>
        <p:nvCxnSpPr>
          <p:cNvPr id="84" name="Elbow Connector 83">
            <a:extLst>
              <a:ext uri="{FF2B5EF4-FFF2-40B4-BE49-F238E27FC236}">
                <a16:creationId xmlns:a16="http://schemas.microsoft.com/office/drawing/2014/main" id="{5B4B3E71-E604-A32A-686F-A0C848680255}"/>
              </a:ext>
            </a:extLst>
          </p:cNvPr>
          <p:cNvCxnSpPr>
            <a:cxnSpLocks/>
          </p:cNvCxnSpPr>
          <p:nvPr/>
        </p:nvCxnSpPr>
        <p:spPr>
          <a:xfrm rot="5400000">
            <a:off x="2774568" y="2976228"/>
            <a:ext cx="78804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BABDBFD-B0C1-F468-6E8E-0D58EB69D5A6}"/>
              </a:ext>
            </a:extLst>
          </p:cNvPr>
          <p:cNvSpPr txBox="1"/>
          <p:nvPr/>
        </p:nvSpPr>
        <p:spPr>
          <a:xfrm>
            <a:off x="946529" y="2314394"/>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Periodic  Policy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Weight Update</a:t>
            </a:r>
          </a:p>
        </p:txBody>
      </p:sp>
      <p:sp>
        <p:nvSpPr>
          <p:cNvPr id="43" name="Slide Number Placeholder 5">
            <a:extLst>
              <a:ext uri="{FF2B5EF4-FFF2-40B4-BE49-F238E27FC236}">
                <a16:creationId xmlns:a16="http://schemas.microsoft.com/office/drawing/2014/main" id="{FB7D3447-853F-CEB3-E66B-4B5B4882C5B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5892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Decision Thread</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Inference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rgbClr val="CED6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Collect</a:t>
            </a:r>
          </a:p>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alpha val="15000"/>
                </a:prst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Observation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Sibyl Policy</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alphaModFix amt="15000"/>
          </a:blip>
          <a:srcRect l="38572" t="30978" r="47203" b="51531"/>
          <a:stretch/>
        </p:blipFill>
        <p:spPr>
          <a:xfrm>
            <a:off x="2605339" y="3281926"/>
            <a:ext cx="950578" cy="1013037"/>
          </a:xfrm>
          <a:prstGeom prst="rect">
            <a:avLst/>
          </a:prstGeom>
        </p:spPr>
      </p:pic>
      <p:sp>
        <p:nvSpPr>
          <p:cNvPr id="2" name="TextBox 1">
            <a:extLst>
              <a:ext uri="{FF2B5EF4-FFF2-40B4-BE49-F238E27FC236}">
                <a16:creationId xmlns:a16="http://schemas.microsoft.com/office/drawing/2014/main" id="{03B8F8B0-EE93-387B-67EB-F9D7DFBDE9A8}"/>
              </a:ext>
            </a:extLst>
          </p:cNvPr>
          <p:cNvSpPr txBox="1"/>
          <p:nvPr/>
        </p:nvSpPr>
        <p:spPr>
          <a:xfrm>
            <a:off x="-1490133" y="470746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0" name="Elbow Connector 59">
            <a:extLst>
              <a:ext uri="{FF2B5EF4-FFF2-40B4-BE49-F238E27FC236}">
                <a16:creationId xmlns:a16="http://schemas.microsoft.com/office/drawing/2014/main" id="{F18AE126-9096-6565-8A62-7FE752D782FD}"/>
              </a:ext>
            </a:extLst>
          </p:cNvPr>
          <p:cNvCxnSpPr>
            <a:cxnSpLocks/>
          </p:cNvCxnSpPr>
          <p:nvPr/>
        </p:nvCxnSpPr>
        <p:spPr>
          <a:xfrm rot="16200000" flipV="1">
            <a:off x="5642193" y="2061178"/>
            <a:ext cx="937223" cy="1165336"/>
          </a:xfrm>
          <a:prstGeom prst="bentConnector2">
            <a:avLst/>
          </a:prstGeom>
          <a:ln w="28575">
            <a:solidFill>
              <a:schemeClr val="tx1">
                <a:alpha val="12329"/>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id="{37BE9C96-1B5E-B449-0A7D-A7EF04E334E9}"/>
              </a:ext>
            </a:extLst>
          </p:cNvPr>
          <p:cNvSpPr/>
          <p:nvPr/>
        </p:nvSpPr>
        <p:spPr>
          <a:xfrm>
            <a:off x="811727" y="1555149"/>
            <a:ext cx="8130867" cy="1319585"/>
          </a:xfrm>
          <a:prstGeom prst="roundRect">
            <a:avLst/>
          </a:prstGeom>
          <a:solidFill>
            <a:srgbClr val="D0D0E3">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9" name="Elbow Connector 68">
            <a:extLst>
              <a:ext uri="{FF2B5EF4-FFF2-40B4-BE49-F238E27FC236}">
                <a16:creationId xmlns:a16="http://schemas.microsoft.com/office/drawing/2014/main" id="{72907183-E266-91C7-9973-7C5B16AF8218}"/>
              </a:ext>
            </a:extLst>
          </p:cNvPr>
          <p:cNvCxnSpPr>
            <a:cxnSpLocks/>
            <a:stCxn id="75" idx="1"/>
          </p:cNvCxnSpPr>
          <p:nvPr/>
        </p:nvCxnSpPr>
        <p:spPr>
          <a:xfrm rot="10800000" flipV="1">
            <a:off x="3602886" y="2175234"/>
            <a:ext cx="57148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4F915D5E-216B-59A2-5254-6FB3FBC0397D}"/>
              </a:ext>
            </a:extLst>
          </p:cNvPr>
          <p:cNvSpPr txBox="1"/>
          <p:nvPr/>
        </p:nvSpPr>
        <p:spPr>
          <a:xfrm>
            <a:off x="1665230" y="1749368"/>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71" name="TextBox 70">
            <a:extLst>
              <a:ext uri="{FF2B5EF4-FFF2-40B4-BE49-F238E27FC236}">
                <a16:creationId xmlns:a16="http://schemas.microsoft.com/office/drawing/2014/main" id="{D2E110CE-272B-F7D4-61DC-778C81978857}"/>
              </a:ext>
            </a:extLst>
          </p:cNvPr>
          <p:cNvSpPr txBox="1"/>
          <p:nvPr/>
        </p:nvSpPr>
        <p:spPr>
          <a:xfrm>
            <a:off x="7420548" y="1561838"/>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alpha val="15000"/>
                  </a:srgbClr>
                </a:solidFill>
                <a:effectLst/>
                <a:uLnTx/>
                <a:uFillTx/>
                <a:latin typeface="Calibri" panose="020F0502020204030204"/>
                <a:ea typeface="+mn-ea"/>
                <a:cs typeface="+mn-cs"/>
              </a:rPr>
              <a:t>RL Training Thread</a:t>
            </a:r>
          </a:p>
        </p:txBody>
      </p:sp>
      <p:sp>
        <p:nvSpPr>
          <p:cNvPr id="73" name="TextBox 72">
            <a:extLst>
              <a:ext uri="{FF2B5EF4-FFF2-40B4-BE49-F238E27FC236}">
                <a16:creationId xmlns:a16="http://schemas.microsoft.com/office/drawing/2014/main" id="{1437B04C-B584-D622-2B6C-B1BA8B316621}"/>
              </a:ext>
            </a:extLst>
          </p:cNvPr>
          <p:cNvSpPr txBox="1"/>
          <p:nvPr/>
        </p:nvSpPr>
        <p:spPr>
          <a:xfrm>
            <a:off x="5458373" y="185438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Batch</a:t>
            </a:r>
          </a:p>
        </p:txBody>
      </p:sp>
      <p:pic>
        <p:nvPicPr>
          <p:cNvPr id="74" name="Picture 73">
            <a:extLst>
              <a:ext uri="{FF2B5EF4-FFF2-40B4-BE49-F238E27FC236}">
                <a16:creationId xmlns:a16="http://schemas.microsoft.com/office/drawing/2014/main" id="{86D15E7F-89EB-01CE-3CF7-8E08FACFE7B3}"/>
              </a:ext>
            </a:extLst>
          </p:cNvPr>
          <p:cNvPicPr>
            <a:picLocks noChangeAspect="1"/>
          </p:cNvPicPr>
          <p:nvPr/>
        </p:nvPicPr>
        <p:blipFill rotWithShape="1">
          <a:blip r:embed="rId3">
            <a:alphaModFix amt="15000"/>
          </a:blip>
          <a:srcRect l="38572" t="30978" r="47203" b="51531"/>
          <a:stretch/>
        </p:blipFill>
        <p:spPr>
          <a:xfrm>
            <a:off x="2673323" y="1668715"/>
            <a:ext cx="950578" cy="1013037"/>
          </a:xfrm>
          <a:prstGeom prst="rect">
            <a:avLst/>
          </a:prstGeom>
        </p:spPr>
      </p:pic>
      <p:sp>
        <p:nvSpPr>
          <p:cNvPr id="75" name="Rounded Rectangle 74">
            <a:extLst>
              <a:ext uri="{FF2B5EF4-FFF2-40B4-BE49-F238E27FC236}">
                <a16:creationId xmlns:a16="http://schemas.microsoft.com/office/drawing/2014/main" id="{0ABBE709-BE24-950B-7B9F-2922C76E649C}"/>
              </a:ext>
            </a:extLst>
          </p:cNvPr>
          <p:cNvSpPr/>
          <p:nvPr/>
        </p:nvSpPr>
        <p:spPr>
          <a:xfrm>
            <a:off x="4174368" y="1875170"/>
            <a:ext cx="1353766" cy="538251"/>
          </a:xfrm>
          <a:prstGeom prst="roundRect">
            <a:avLst/>
          </a:prstGeom>
          <a:solidFill>
            <a:schemeClr val="bg2">
              <a:lumMod val="9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Dataset</a:t>
            </a:r>
          </a:p>
        </p:txBody>
      </p:sp>
      <p:cxnSp>
        <p:nvCxnSpPr>
          <p:cNvPr id="78" name="Elbow Connector 77">
            <a:extLst>
              <a:ext uri="{FF2B5EF4-FFF2-40B4-BE49-F238E27FC236}">
                <a16:creationId xmlns:a16="http://schemas.microsoft.com/office/drawing/2014/main" id="{645173EC-446E-3BFF-E10D-A91DFB4C879A}"/>
              </a:ext>
            </a:extLst>
          </p:cNvPr>
          <p:cNvCxnSpPr>
            <a:cxnSpLocks/>
          </p:cNvCxnSpPr>
          <p:nvPr/>
        </p:nvCxnSpPr>
        <p:spPr>
          <a:xfrm rot="5400000">
            <a:off x="2774568" y="2976228"/>
            <a:ext cx="78804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B114B38-02A1-6E2F-A348-407EB32290C5}"/>
              </a:ext>
            </a:extLst>
          </p:cNvPr>
          <p:cNvSpPr txBox="1"/>
          <p:nvPr/>
        </p:nvSpPr>
        <p:spPr>
          <a:xfrm>
            <a:off x="946529" y="2314394"/>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Periodic  Policy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Weight Update</a:t>
            </a:r>
          </a:p>
        </p:txBody>
      </p:sp>
      <p:sp>
        <p:nvSpPr>
          <p:cNvPr id="43" name="Slide Number Placeholder 5">
            <a:extLst>
              <a:ext uri="{FF2B5EF4-FFF2-40B4-BE49-F238E27FC236}">
                <a16:creationId xmlns:a16="http://schemas.microsoft.com/office/drawing/2014/main" id="{1B097C1B-A36F-5413-FFDA-B12D6DC45818}"/>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5157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Decision Thread</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Inference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rgbClr val="CED6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Collect</a:t>
            </a:r>
          </a:p>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Observation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Sibyl Policy</a:t>
            </a:r>
          </a:p>
        </p:txBody>
      </p:sp>
      <p:cxnSp>
        <p:nvCxnSpPr>
          <p:cNvPr id="76" name="Elbow Connector 75">
            <a:extLst>
              <a:ext uri="{FF2B5EF4-FFF2-40B4-BE49-F238E27FC236}">
                <a16:creationId xmlns:a16="http://schemas.microsoft.com/office/drawing/2014/main" id="{674CF30D-306B-CA9D-F9C5-B91BCF68B518}"/>
              </a:ext>
            </a:extLst>
          </p:cNvPr>
          <p:cNvCxnSpPr>
            <a:cxnSpLocks/>
            <a:stCxn id="16" idx="1"/>
          </p:cNvCxnSpPr>
          <p:nvPr/>
        </p:nvCxnSpPr>
        <p:spPr>
          <a:xfrm rot="16200000" flipV="1">
            <a:off x="5642193" y="2061178"/>
            <a:ext cx="937223" cy="1165336"/>
          </a:xfrm>
          <a:prstGeom prst="bentConnector2">
            <a:avLst/>
          </a:prstGeom>
          <a:ln w="28575">
            <a:solidFill>
              <a:schemeClr val="tx1">
                <a:alpha val="12329"/>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alphaModFix amt="15000"/>
          </a:blip>
          <a:srcRect l="38572" t="30978" r="47203" b="51531"/>
          <a:stretch/>
        </p:blipFill>
        <p:spPr>
          <a:xfrm>
            <a:off x="2605339" y="3281926"/>
            <a:ext cx="950578" cy="1013037"/>
          </a:xfrm>
          <a:prstGeom prst="rect">
            <a:avLst/>
          </a:prstGeom>
        </p:spPr>
      </p:pic>
      <p:sp>
        <p:nvSpPr>
          <p:cNvPr id="86" name="Rounded Rectangle 85">
            <a:extLst>
              <a:ext uri="{FF2B5EF4-FFF2-40B4-BE49-F238E27FC236}">
                <a16:creationId xmlns:a16="http://schemas.microsoft.com/office/drawing/2014/main" id="{06949DC0-E2BC-2A86-2380-522CF37E364F}"/>
              </a:ext>
            </a:extLst>
          </p:cNvPr>
          <p:cNvSpPr/>
          <p:nvPr/>
        </p:nvSpPr>
        <p:spPr>
          <a:xfrm>
            <a:off x="811727" y="1555149"/>
            <a:ext cx="8130867" cy="1319585"/>
          </a:xfrm>
          <a:prstGeom prst="roundRect">
            <a:avLst/>
          </a:prstGeom>
          <a:solidFill>
            <a:srgbClr val="D0D0E3">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Elbow Connector 87">
            <a:extLst>
              <a:ext uri="{FF2B5EF4-FFF2-40B4-BE49-F238E27FC236}">
                <a16:creationId xmlns:a16="http://schemas.microsoft.com/office/drawing/2014/main" id="{E91B6F5C-F411-053B-C08C-EF20815E675B}"/>
              </a:ext>
            </a:extLst>
          </p:cNvPr>
          <p:cNvCxnSpPr>
            <a:cxnSpLocks/>
            <a:stCxn id="95" idx="1"/>
          </p:cNvCxnSpPr>
          <p:nvPr/>
        </p:nvCxnSpPr>
        <p:spPr>
          <a:xfrm rot="10800000" flipV="1">
            <a:off x="3602886" y="2175234"/>
            <a:ext cx="57148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E2268D67-D539-A572-06E6-BCF9A8D9D678}"/>
              </a:ext>
            </a:extLst>
          </p:cNvPr>
          <p:cNvSpPr txBox="1"/>
          <p:nvPr/>
        </p:nvSpPr>
        <p:spPr>
          <a:xfrm>
            <a:off x="1665230" y="1749368"/>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92" name="TextBox 91">
            <a:extLst>
              <a:ext uri="{FF2B5EF4-FFF2-40B4-BE49-F238E27FC236}">
                <a16:creationId xmlns:a16="http://schemas.microsoft.com/office/drawing/2014/main" id="{68906693-2F16-9A6D-914D-1C12E62FDBA7}"/>
              </a:ext>
            </a:extLst>
          </p:cNvPr>
          <p:cNvSpPr txBox="1"/>
          <p:nvPr/>
        </p:nvSpPr>
        <p:spPr>
          <a:xfrm>
            <a:off x="7420548" y="1561838"/>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RL Training Thread</a:t>
            </a:r>
          </a:p>
        </p:txBody>
      </p:sp>
      <p:sp>
        <p:nvSpPr>
          <p:cNvPr id="93" name="TextBox 92">
            <a:extLst>
              <a:ext uri="{FF2B5EF4-FFF2-40B4-BE49-F238E27FC236}">
                <a16:creationId xmlns:a16="http://schemas.microsoft.com/office/drawing/2014/main" id="{A7AD4408-3394-2DB1-D79F-5F4B69C71E70}"/>
              </a:ext>
            </a:extLst>
          </p:cNvPr>
          <p:cNvSpPr txBox="1"/>
          <p:nvPr/>
        </p:nvSpPr>
        <p:spPr>
          <a:xfrm>
            <a:off x="5458373" y="185438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Batch</a:t>
            </a:r>
          </a:p>
        </p:txBody>
      </p:sp>
      <p:pic>
        <p:nvPicPr>
          <p:cNvPr id="94" name="Picture 93">
            <a:extLst>
              <a:ext uri="{FF2B5EF4-FFF2-40B4-BE49-F238E27FC236}">
                <a16:creationId xmlns:a16="http://schemas.microsoft.com/office/drawing/2014/main" id="{742474A7-1551-8C11-E4F4-78FF790D4E60}"/>
              </a:ext>
            </a:extLst>
          </p:cNvPr>
          <p:cNvPicPr>
            <a:picLocks noChangeAspect="1"/>
          </p:cNvPicPr>
          <p:nvPr/>
        </p:nvPicPr>
        <p:blipFill rotWithShape="1">
          <a:blip r:embed="rId3">
            <a:alphaModFix amt="15000"/>
          </a:blip>
          <a:srcRect l="38572" t="30978" r="47203" b="51531"/>
          <a:stretch/>
        </p:blipFill>
        <p:spPr>
          <a:xfrm>
            <a:off x="2673323" y="1668715"/>
            <a:ext cx="950578" cy="1013037"/>
          </a:xfrm>
          <a:prstGeom prst="rect">
            <a:avLst/>
          </a:prstGeom>
        </p:spPr>
      </p:pic>
      <p:sp>
        <p:nvSpPr>
          <p:cNvPr id="95" name="Rounded Rectangle 94">
            <a:extLst>
              <a:ext uri="{FF2B5EF4-FFF2-40B4-BE49-F238E27FC236}">
                <a16:creationId xmlns:a16="http://schemas.microsoft.com/office/drawing/2014/main" id="{43DAEB10-0A21-0649-2CCB-70A94CC0B29D}"/>
              </a:ext>
            </a:extLst>
          </p:cNvPr>
          <p:cNvSpPr/>
          <p:nvPr/>
        </p:nvSpPr>
        <p:spPr>
          <a:xfrm>
            <a:off x="4174368" y="1875170"/>
            <a:ext cx="1353766" cy="538251"/>
          </a:xfrm>
          <a:prstGeom prst="roundRect">
            <a:avLst/>
          </a:prstGeom>
          <a:solidFill>
            <a:schemeClr val="bg2">
              <a:lumMod val="9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Training Dataset</a:t>
            </a:r>
          </a:p>
        </p:txBody>
      </p:sp>
      <p:cxnSp>
        <p:nvCxnSpPr>
          <p:cNvPr id="96" name="Elbow Connector 95">
            <a:extLst>
              <a:ext uri="{FF2B5EF4-FFF2-40B4-BE49-F238E27FC236}">
                <a16:creationId xmlns:a16="http://schemas.microsoft.com/office/drawing/2014/main" id="{BD6BAEED-45F7-F1E4-1E52-26B52B1DC07F}"/>
              </a:ext>
            </a:extLst>
          </p:cNvPr>
          <p:cNvCxnSpPr>
            <a:cxnSpLocks/>
          </p:cNvCxnSpPr>
          <p:nvPr/>
        </p:nvCxnSpPr>
        <p:spPr>
          <a:xfrm rot="5400000">
            <a:off x="2774568" y="2976228"/>
            <a:ext cx="788043" cy="0"/>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B048547D-920C-5036-FC55-0B8A4B3C836B}"/>
              </a:ext>
            </a:extLst>
          </p:cNvPr>
          <p:cNvSpPr txBox="1"/>
          <p:nvPr/>
        </p:nvSpPr>
        <p:spPr>
          <a:xfrm>
            <a:off x="946529" y="2314394"/>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Periodic  Policy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Weight Update</a:t>
            </a:r>
          </a:p>
        </p:txBody>
      </p: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839033" y="4070561"/>
            <a:ext cx="2077388" cy="52432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Slide Number Placeholder 5">
            <a:extLst>
              <a:ext uri="{FF2B5EF4-FFF2-40B4-BE49-F238E27FC236}">
                <a16:creationId xmlns:a16="http://schemas.microsoft.com/office/drawing/2014/main" id="{FA157BC5-AFF3-9734-AC05-32832708C7FE}"/>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2749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RL Training Thread</a:t>
            </a:r>
          </a:p>
        </p:txBody>
      </p:sp>
      <p:cxnSp>
        <p:nvCxnSpPr>
          <p:cNvPr id="76" name="Elbow Connector 75">
            <a:extLst>
              <a:ext uri="{FF2B5EF4-FFF2-40B4-BE49-F238E27FC236}">
                <a16:creationId xmlns:a16="http://schemas.microsoft.com/office/drawing/2014/main" id="{674CF30D-306B-CA9D-F9C5-B91BCF68B518}"/>
              </a:ext>
            </a:extLst>
          </p:cNvPr>
          <p:cNvCxnSpPr>
            <a:cxnSpLocks/>
          </p:cNvCxnSpPr>
          <p:nvPr/>
        </p:nvCxnSpPr>
        <p:spPr>
          <a:xfrm rot="16200000" flipV="1">
            <a:off x="5652998" y="2071983"/>
            <a:ext cx="968161" cy="111278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1AD2DEC-297F-7ABA-4EA3-24455E4D7040}"/>
              </a:ext>
            </a:extLst>
          </p:cNvPr>
          <p:cNvSpPr txBox="1"/>
          <p:nvPr/>
        </p:nvSpPr>
        <p:spPr>
          <a:xfrm>
            <a:off x="1098927" y="2365193"/>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Periodic Weights update</a:t>
            </a:r>
          </a:p>
        </p:txBody>
      </p:sp>
      <p:grpSp>
        <p:nvGrpSpPr>
          <p:cNvPr id="155" name="Group 154">
            <a:extLst>
              <a:ext uri="{FF2B5EF4-FFF2-40B4-BE49-F238E27FC236}">
                <a16:creationId xmlns:a16="http://schemas.microsoft.com/office/drawing/2014/main" id="{375397F5-D7AD-1B30-C159-B31D7C5D1BEF}"/>
              </a:ext>
            </a:extLst>
          </p:cNvPr>
          <p:cNvGrpSpPr/>
          <p:nvPr/>
        </p:nvGrpSpPr>
        <p:grpSpPr>
          <a:xfrm>
            <a:off x="3127418" y="2575857"/>
            <a:ext cx="524639" cy="338554"/>
            <a:chOff x="3086606" y="2492382"/>
            <a:chExt cx="524639" cy="338554"/>
          </a:xfrm>
        </p:grpSpPr>
        <p:sp>
          <p:nvSpPr>
            <p:cNvPr id="156" name="Oval 155">
              <a:extLst>
                <a:ext uri="{FF2B5EF4-FFF2-40B4-BE49-F238E27FC236}">
                  <a16:creationId xmlns:a16="http://schemas.microsoft.com/office/drawing/2014/main" id="{15F1007A-F3B7-BA7D-D40A-A12D32A96C17}"/>
                </a:ext>
              </a:extLst>
            </p:cNvPr>
            <p:cNvSpPr/>
            <p:nvPr/>
          </p:nvSpPr>
          <p:spPr>
            <a:xfrm>
              <a:off x="3191320" y="2523296"/>
              <a:ext cx="312627" cy="2516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3AD391AA-FEC9-BEBA-ED4A-1A21933DB253}"/>
                </a:ext>
              </a:extLst>
            </p:cNvPr>
            <p:cNvSpPr txBox="1"/>
            <p:nvPr/>
          </p:nvSpPr>
          <p:spPr>
            <a:xfrm>
              <a:off x="3086606" y="2492382"/>
              <a:ext cx="524639"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grpSp>
      <p:sp>
        <p:nvSpPr>
          <p:cNvPr id="186" name="Rounded Rectangle 185">
            <a:extLst>
              <a:ext uri="{FF2B5EF4-FFF2-40B4-BE49-F238E27FC236}">
                <a16:creationId xmlns:a16="http://schemas.microsoft.com/office/drawing/2014/main" id="{2A6C46CC-51A7-F34F-563A-BC0030F4375C}"/>
              </a:ext>
            </a:extLst>
          </p:cNvPr>
          <p:cNvSpPr/>
          <p:nvPr/>
        </p:nvSpPr>
        <p:spPr>
          <a:xfrm>
            <a:off x="811727" y="1555149"/>
            <a:ext cx="8130867" cy="1319585"/>
          </a:xfrm>
          <a:prstGeom prst="roundRect">
            <a:avLst/>
          </a:prstGeom>
          <a:solidFill>
            <a:srgbClr val="D0D0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8" name="Elbow Connector 187">
            <a:extLst>
              <a:ext uri="{FF2B5EF4-FFF2-40B4-BE49-F238E27FC236}">
                <a16:creationId xmlns:a16="http://schemas.microsoft.com/office/drawing/2014/main" id="{96E34FA3-D3D3-701D-E341-AAE52AB495DE}"/>
              </a:ext>
            </a:extLst>
          </p:cNvPr>
          <p:cNvCxnSpPr>
            <a:cxnSpLocks/>
          </p:cNvCxnSpPr>
          <p:nvPr/>
        </p:nvCxnSpPr>
        <p:spPr>
          <a:xfrm rot="10800000" flipV="1">
            <a:off x="3602882" y="2144296"/>
            <a:ext cx="603017" cy="30938"/>
          </a:xfrm>
          <a:prstGeom prst="bentConnector3">
            <a:avLst>
              <a:gd name="adj1" fmla="val 29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77131A3B-152C-8176-D93D-8AD57E9592BA}"/>
              </a:ext>
            </a:extLst>
          </p:cNvPr>
          <p:cNvSpPr txBox="1"/>
          <p:nvPr/>
        </p:nvSpPr>
        <p:spPr>
          <a:xfrm>
            <a:off x="7420548" y="1561838"/>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Training Thread</a:t>
            </a:r>
          </a:p>
        </p:txBody>
      </p:sp>
      <p:sp>
        <p:nvSpPr>
          <p:cNvPr id="192" name="TextBox 191">
            <a:extLst>
              <a:ext uri="{FF2B5EF4-FFF2-40B4-BE49-F238E27FC236}">
                <a16:creationId xmlns:a16="http://schemas.microsoft.com/office/drawing/2014/main" id="{4EF89A6D-128C-319D-FFE3-3F9745B0B038}"/>
              </a:ext>
            </a:extLst>
          </p:cNvPr>
          <p:cNvSpPr txBox="1"/>
          <p:nvPr/>
        </p:nvSpPr>
        <p:spPr>
          <a:xfrm>
            <a:off x="5458373" y="185438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libri" panose="020F0502020204030204"/>
                <a:ea typeface="+mn-ea"/>
                <a:cs typeface="+mn-cs"/>
              </a:rPr>
              <a:t>Batch</a:t>
            </a:r>
          </a:p>
        </p:txBody>
      </p:sp>
      <p:sp>
        <p:nvSpPr>
          <p:cNvPr id="199" name="Rounded Rectangle 198">
            <a:extLst>
              <a:ext uri="{FF2B5EF4-FFF2-40B4-BE49-F238E27FC236}">
                <a16:creationId xmlns:a16="http://schemas.microsoft.com/office/drawing/2014/main" id="{6A44D447-1CFA-4A3D-2D9C-21AA0698F8C5}"/>
              </a:ext>
            </a:extLst>
          </p:cNvPr>
          <p:cNvSpPr/>
          <p:nvPr/>
        </p:nvSpPr>
        <p:spPr>
          <a:xfrm>
            <a:off x="4174368" y="1875170"/>
            <a:ext cx="1353766" cy="538251"/>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Training Dataset</a:t>
            </a:r>
          </a:p>
        </p:txBody>
      </p:sp>
      <p:cxnSp>
        <p:nvCxnSpPr>
          <p:cNvPr id="96" name="Elbow Connector 95">
            <a:extLst>
              <a:ext uri="{FF2B5EF4-FFF2-40B4-BE49-F238E27FC236}">
                <a16:creationId xmlns:a16="http://schemas.microsoft.com/office/drawing/2014/main" id="{BD6BAEED-45F7-F1E4-1E52-26B52B1DC07F}"/>
              </a:ext>
            </a:extLst>
          </p:cNvPr>
          <p:cNvCxnSpPr>
            <a:cxnSpLocks/>
          </p:cNvCxnSpPr>
          <p:nvPr/>
        </p:nvCxnSpPr>
        <p:spPr>
          <a:xfrm rot="16200000" flipH="1">
            <a:off x="2730637" y="2932298"/>
            <a:ext cx="842946" cy="20258"/>
          </a:xfrm>
          <a:prstGeom prst="bentConnector3">
            <a:avLst>
              <a:gd name="adj1" fmla="val 141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3" name="Picture 202">
            <a:extLst>
              <a:ext uri="{FF2B5EF4-FFF2-40B4-BE49-F238E27FC236}">
                <a16:creationId xmlns:a16="http://schemas.microsoft.com/office/drawing/2014/main" id="{A60E3BB0-BE2E-BBA9-32DA-29AB044B46ED}"/>
              </a:ext>
            </a:extLst>
          </p:cNvPr>
          <p:cNvPicPr>
            <a:picLocks noChangeAspect="1"/>
          </p:cNvPicPr>
          <p:nvPr/>
        </p:nvPicPr>
        <p:blipFill rotWithShape="1">
          <a:blip r:embed="rId3"/>
          <a:srcRect l="38572" t="30978" r="47203" b="51531"/>
          <a:stretch/>
        </p:blipFill>
        <p:spPr>
          <a:xfrm>
            <a:off x="2673323" y="1668715"/>
            <a:ext cx="950578" cy="1013037"/>
          </a:xfrm>
          <a:prstGeom prst="rect">
            <a:avLst/>
          </a:prstGeom>
        </p:spPr>
      </p:pic>
      <p:sp>
        <p:nvSpPr>
          <p:cNvPr id="52" name="Rounded Rectangle 51">
            <a:extLst>
              <a:ext uri="{FF2B5EF4-FFF2-40B4-BE49-F238E27FC236}">
                <a16:creationId xmlns:a16="http://schemas.microsoft.com/office/drawing/2014/main" id="{9942CF74-E3B8-E83D-2D8E-DB07BD69D816}"/>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ounded Rectangle 52">
            <a:extLst>
              <a:ext uri="{FF2B5EF4-FFF2-40B4-BE49-F238E27FC236}">
                <a16:creationId xmlns:a16="http://schemas.microsoft.com/office/drawing/2014/main" id="{1A843487-3067-8B0B-A057-02FB0638D080}"/>
              </a:ext>
            </a:extLst>
          </p:cNvPr>
          <p:cNvSpPr/>
          <p:nvPr/>
        </p:nvSpPr>
        <p:spPr>
          <a:xfrm>
            <a:off x="870715" y="4296178"/>
            <a:ext cx="1129928" cy="794479"/>
          </a:xfrm>
          <a:prstGeom prst="roundRect">
            <a:avLst/>
          </a:prstGeom>
          <a:solidFill>
            <a:srgbClr val="D0E4FF">
              <a:alpha val="15000"/>
            </a:srgb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54" name="Rounded Rectangle 53">
            <a:extLst>
              <a:ext uri="{FF2B5EF4-FFF2-40B4-BE49-F238E27FC236}">
                <a16:creationId xmlns:a16="http://schemas.microsoft.com/office/drawing/2014/main" id="{38B60ACF-EF94-3EFF-C8E6-0A7A5019FF47}"/>
              </a:ext>
            </a:extLst>
          </p:cNvPr>
          <p:cNvSpPr/>
          <p:nvPr/>
        </p:nvSpPr>
        <p:spPr>
          <a:xfrm>
            <a:off x="2443319" y="3269859"/>
            <a:ext cx="2650761" cy="1325026"/>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0A5B672D-3026-FA00-6FF2-E7302131518A}"/>
              </a:ext>
            </a:extLst>
          </p:cNvPr>
          <p:cNvSpPr txBox="1"/>
          <p:nvPr/>
        </p:nvSpPr>
        <p:spPr>
          <a:xfrm>
            <a:off x="2635694" y="4178692"/>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Inference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Network</a:t>
            </a:r>
          </a:p>
        </p:txBody>
      </p:sp>
      <p:sp>
        <p:nvSpPr>
          <p:cNvPr id="56" name="Rounded Rectangle 55">
            <a:extLst>
              <a:ext uri="{FF2B5EF4-FFF2-40B4-BE49-F238E27FC236}">
                <a16:creationId xmlns:a16="http://schemas.microsoft.com/office/drawing/2014/main" id="{BF618CAD-A1E9-E45A-A2A9-661A4DFE6CAD}"/>
              </a:ext>
            </a:extLst>
          </p:cNvPr>
          <p:cNvSpPr/>
          <p:nvPr/>
        </p:nvSpPr>
        <p:spPr>
          <a:xfrm>
            <a:off x="4012291" y="3736697"/>
            <a:ext cx="759500" cy="47197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Max</a:t>
            </a:r>
          </a:p>
        </p:txBody>
      </p:sp>
      <p:sp>
        <p:nvSpPr>
          <p:cNvPr id="58" name="Rounded Rectangle 57">
            <a:extLst>
              <a:ext uri="{FF2B5EF4-FFF2-40B4-BE49-F238E27FC236}">
                <a16:creationId xmlns:a16="http://schemas.microsoft.com/office/drawing/2014/main" id="{90B4E2AF-34AE-E41C-3AAE-19575A06E14E}"/>
              </a:ext>
            </a:extLst>
          </p:cNvPr>
          <p:cNvSpPr/>
          <p:nvPr/>
        </p:nvSpPr>
        <p:spPr>
          <a:xfrm>
            <a:off x="5314378" y="4594884"/>
            <a:ext cx="1049311" cy="60608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HSS</a:t>
            </a:r>
          </a:p>
        </p:txBody>
      </p:sp>
      <p:sp>
        <p:nvSpPr>
          <p:cNvPr id="59" name="Rounded Rectangle 58">
            <a:extLst>
              <a:ext uri="{FF2B5EF4-FFF2-40B4-BE49-F238E27FC236}">
                <a16:creationId xmlns:a16="http://schemas.microsoft.com/office/drawing/2014/main" id="{298AB555-B33E-3F86-D163-038214D18CFE}"/>
              </a:ext>
            </a:extLst>
          </p:cNvPr>
          <p:cNvSpPr/>
          <p:nvPr/>
        </p:nvSpPr>
        <p:spPr>
          <a:xfrm>
            <a:off x="7308070" y="4594883"/>
            <a:ext cx="1216701" cy="606085"/>
          </a:xfrm>
          <a:prstGeom prst="roundRect">
            <a:avLst/>
          </a:prstGeom>
          <a:solidFill>
            <a:schemeClr val="accent5">
              <a:lumMod val="60000"/>
              <a:lumOff val="40000"/>
              <a:alpha val="15000"/>
            </a:schemeClr>
          </a:solidFill>
          <a:ln>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DAC3265D-E75D-F8A4-0E48-BD112B504246}"/>
              </a:ext>
            </a:extLst>
          </p:cNvPr>
          <p:cNvSpPr txBox="1"/>
          <p:nvPr/>
        </p:nvSpPr>
        <p:spPr>
          <a:xfrm>
            <a:off x="7203982" y="4668570"/>
            <a:ext cx="1424876"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Collect</a:t>
            </a:r>
          </a:p>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Experiences</a:t>
            </a:r>
          </a:p>
        </p:txBody>
      </p:sp>
      <p:sp>
        <p:nvSpPr>
          <p:cNvPr id="63" name="Magnetic Disk 62">
            <a:extLst>
              <a:ext uri="{FF2B5EF4-FFF2-40B4-BE49-F238E27FC236}">
                <a16:creationId xmlns:a16="http://schemas.microsoft.com/office/drawing/2014/main" id="{8DB73716-4CC1-7CD2-11AC-CEFFFBF44775}"/>
              </a:ext>
            </a:extLst>
          </p:cNvPr>
          <p:cNvSpPr/>
          <p:nvPr/>
        </p:nvSpPr>
        <p:spPr>
          <a:xfrm>
            <a:off x="5839033" y="3112457"/>
            <a:ext cx="1708878" cy="884420"/>
          </a:xfrm>
          <a:prstGeom prst="flowChartMagneticDisk">
            <a:avLst/>
          </a:prstGeom>
          <a:solidFill>
            <a:srgbClr val="FFBC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191D0CEC-BC9E-BD9E-4DA1-8B07021B2F4D}"/>
              </a:ext>
            </a:extLst>
          </p:cNvPr>
          <p:cNvSpPr txBox="1"/>
          <p:nvPr/>
        </p:nvSpPr>
        <p:spPr>
          <a:xfrm>
            <a:off x="5680129" y="3421262"/>
            <a:ext cx="2023673"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 Buffer (in host DRAM)</a:t>
            </a:r>
          </a:p>
        </p:txBody>
      </p:sp>
      <p:cxnSp>
        <p:nvCxnSpPr>
          <p:cNvPr id="70" name="Elbow Connector 69">
            <a:extLst>
              <a:ext uri="{FF2B5EF4-FFF2-40B4-BE49-F238E27FC236}">
                <a16:creationId xmlns:a16="http://schemas.microsoft.com/office/drawing/2014/main" id="{F7764EC3-6799-4DDE-99C0-6417E670AFC9}"/>
              </a:ext>
            </a:extLst>
          </p:cNvPr>
          <p:cNvCxnSpPr>
            <a:cxnSpLocks/>
            <a:stCxn id="53" idx="3"/>
            <a:endCxn id="54" idx="1"/>
          </p:cNvCxnSpPr>
          <p:nvPr/>
        </p:nvCxnSpPr>
        <p:spPr>
          <a:xfrm flipV="1">
            <a:off x="2000643" y="3932372"/>
            <a:ext cx="442676" cy="761046"/>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70">
            <a:extLst>
              <a:ext uri="{FF2B5EF4-FFF2-40B4-BE49-F238E27FC236}">
                <a16:creationId xmlns:a16="http://schemas.microsoft.com/office/drawing/2014/main" id="{FF1BF0E5-D757-3F44-91D6-B03F27EF2746}"/>
              </a:ext>
            </a:extLst>
          </p:cNvPr>
          <p:cNvCxnSpPr>
            <a:cxnSpLocks/>
            <a:stCxn id="53" idx="3"/>
            <a:endCxn id="59" idx="2"/>
          </p:cNvCxnSpPr>
          <p:nvPr/>
        </p:nvCxnSpPr>
        <p:spPr>
          <a:xfrm>
            <a:off x="2000643" y="4693418"/>
            <a:ext cx="5915778" cy="507550"/>
          </a:xfrm>
          <a:prstGeom prst="bentConnector4">
            <a:avLst>
              <a:gd name="adj1" fmla="val 3768"/>
              <a:gd name="adj2" fmla="val 14504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Elbow Connector 72">
            <a:extLst>
              <a:ext uri="{FF2B5EF4-FFF2-40B4-BE49-F238E27FC236}">
                <a16:creationId xmlns:a16="http://schemas.microsoft.com/office/drawing/2014/main" id="{650152C3-D07C-1194-7A9E-376E4B94D93A}"/>
              </a:ext>
            </a:extLst>
          </p:cNvPr>
          <p:cNvCxnSpPr>
            <a:cxnSpLocks/>
            <a:endCxn id="58" idx="0"/>
          </p:cNvCxnSpPr>
          <p:nvPr/>
        </p:nvCxnSpPr>
        <p:spPr>
          <a:xfrm>
            <a:off x="5086659" y="4070561"/>
            <a:ext cx="752375" cy="524323"/>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BA4473C4-6060-308C-0ABE-5B9A6794EADF}"/>
              </a:ext>
            </a:extLst>
          </p:cNvPr>
          <p:cNvCxnSpPr>
            <a:cxnSpLocks/>
            <a:endCxn id="59" idx="0"/>
          </p:cNvCxnSpPr>
          <p:nvPr/>
        </p:nvCxnSpPr>
        <p:spPr>
          <a:xfrm>
            <a:off x="5793836" y="4070561"/>
            <a:ext cx="2122585" cy="52432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74">
            <a:extLst>
              <a:ext uri="{FF2B5EF4-FFF2-40B4-BE49-F238E27FC236}">
                <a16:creationId xmlns:a16="http://schemas.microsoft.com/office/drawing/2014/main" id="{B326359A-64A7-A7C0-C113-6666E7E18408}"/>
              </a:ext>
            </a:extLst>
          </p:cNvPr>
          <p:cNvCxnSpPr>
            <a:cxnSpLocks/>
            <a:endCxn id="63" idx="4"/>
          </p:cNvCxnSpPr>
          <p:nvPr/>
        </p:nvCxnSpPr>
        <p:spPr>
          <a:xfrm rot="16200000" flipV="1">
            <a:off x="7389336" y="3713243"/>
            <a:ext cx="1037453" cy="720302"/>
          </a:xfrm>
          <a:prstGeom prst="bentConnector2">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1842B261-DB35-B8BB-E64B-E994418B4A4B}"/>
              </a:ext>
            </a:extLst>
          </p:cNvPr>
          <p:cNvSpPr txBox="1"/>
          <p:nvPr/>
        </p:nvSpPr>
        <p:spPr>
          <a:xfrm>
            <a:off x="728677" y="4403224"/>
            <a:ext cx="142487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Observation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Vector</a:t>
            </a:r>
          </a:p>
        </p:txBody>
      </p:sp>
      <p:cxnSp>
        <p:nvCxnSpPr>
          <p:cNvPr id="78" name="Elbow Connector 77">
            <a:extLst>
              <a:ext uri="{FF2B5EF4-FFF2-40B4-BE49-F238E27FC236}">
                <a16:creationId xmlns:a16="http://schemas.microsoft.com/office/drawing/2014/main" id="{89856194-0925-A8DD-7819-E39DFCB69AB7}"/>
              </a:ext>
            </a:extLst>
          </p:cNvPr>
          <p:cNvCxnSpPr>
            <a:cxnSpLocks/>
            <a:stCxn id="58" idx="3"/>
          </p:cNvCxnSpPr>
          <p:nvPr/>
        </p:nvCxnSpPr>
        <p:spPr>
          <a:xfrm>
            <a:off x="6363689" y="4897927"/>
            <a:ext cx="958523" cy="2792"/>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BD905FD3-4B51-2DAB-86A4-BC4972AEC479}"/>
              </a:ext>
            </a:extLst>
          </p:cNvPr>
          <p:cNvCxnSpPr>
            <a:cxnSpLocks/>
            <a:endCxn id="53" idx="1"/>
          </p:cNvCxnSpPr>
          <p:nvPr/>
        </p:nvCxnSpPr>
        <p:spPr>
          <a:xfrm flipV="1">
            <a:off x="176552" y="4693418"/>
            <a:ext cx="694163" cy="2791"/>
          </a:xfrm>
          <a:prstGeom prst="bentConnector3">
            <a:avLst>
              <a:gd name="adj1" fmla="val 50000"/>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27294FE9-DEFA-9262-C30A-861CBC6963BD}"/>
              </a:ext>
            </a:extLst>
          </p:cNvPr>
          <p:cNvSpPr txBox="1"/>
          <p:nvPr/>
        </p:nvSpPr>
        <p:spPr>
          <a:xfrm>
            <a:off x="-314124" y="4144600"/>
            <a:ext cx="1424876"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(from OS)</a:t>
            </a:r>
          </a:p>
        </p:txBody>
      </p:sp>
      <p:sp>
        <p:nvSpPr>
          <p:cNvPr id="81" name="TextBox 80">
            <a:extLst>
              <a:ext uri="{FF2B5EF4-FFF2-40B4-BE49-F238E27FC236}">
                <a16:creationId xmlns:a16="http://schemas.microsoft.com/office/drawing/2014/main" id="{FD697263-64F1-4DFF-73EA-EF86B9CB47A2}"/>
              </a:ext>
            </a:extLst>
          </p:cNvPr>
          <p:cNvSpPr txBox="1"/>
          <p:nvPr/>
        </p:nvSpPr>
        <p:spPr>
          <a:xfrm>
            <a:off x="1173864" y="3827600"/>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State</a:t>
            </a:r>
          </a:p>
        </p:txBody>
      </p:sp>
      <p:sp>
        <p:nvSpPr>
          <p:cNvPr id="82" name="TextBox 81">
            <a:extLst>
              <a:ext uri="{FF2B5EF4-FFF2-40B4-BE49-F238E27FC236}">
                <a16:creationId xmlns:a16="http://schemas.microsoft.com/office/drawing/2014/main" id="{BB7686AF-8DA7-3F6B-8FF6-5BFE9AA4B1B3}"/>
              </a:ext>
            </a:extLst>
          </p:cNvPr>
          <p:cNvSpPr txBox="1"/>
          <p:nvPr/>
        </p:nvSpPr>
        <p:spPr>
          <a:xfrm>
            <a:off x="1110752" y="514759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State</a:t>
            </a:r>
          </a:p>
        </p:txBody>
      </p:sp>
      <p:sp>
        <p:nvSpPr>
          <p:cNvPr id="83" name="TextBox 82">
            <a:extLst>
              <a:ext uri="{FF2B5EF4-FFF2-40B4-BE49-F238E27FC236}">
                <a16:creationId xmlns:a16="http://schemas.microsoft.com/office/drawing/2014/main" id="{52875955-D035-83C3-721D-350A114DB086}"/>
              </a:ext>
            </a:extLst>
          </p:cNvPr>
          <p:cNvSpPr txBox="1"/>
          <p:nvPr/>
        </p:nvSpPr>
        <p:spPr>
          <a:xfrm>
            <a:off x="4745935" y="3766711"/>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Action</a:t>
            </a:r>
          </a:p>
        </p:txBody>
      </p:sp>
      <p:sp>
        <p:nvSpPr>
          <p:cNvPr id="84" name="TextBox 83">
            <a:extLst>
              <a:ext uri="{FF2B5EF4-FFF2-40B4-BE49-F238E27FC236}">
                <a16:creationId xmlns:a16="http://schemas.microsoft.com/office/drawing/2014/main" id="{C1FC963A-D1D1-B358-306B-01BD5F216C5D}"/>
              </a:ext>
            </a:extLst>
          </p:cNvPr>
          <p:cNvSpPr txBox="1"/>
          <p:nvPr/>
        </p:nvSpPr>
        <p:spPr>
          <a:xfrm>
            <a:off x="6100956" y="4553474"/>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Reward</a:t>
            </a:r>
          </a:p>
        </p:txBody>
      </p:sp>
      <p:sp>
        <p:nvSpPr>
          <p:cNvPr id="85" name="TextBox 84">
            <a:extLst>
              <a:ext uri="{FF2B5EF4-FFF2-40B4-BE49-F238E27FC236}">
                <a16:creationId xmlns:a16="http://schemas.microsoft.com/office/drawing/2014/main" id="{4BCBD6B4-65EB-B87A-13F8-E98B5C6DC2C7}"/>
              </a:ext>
            </a:extLst>
          </p:cNvPr>
          <p:cNvSpPr txBox="1"/>
          <p:nvPr/>
        </p:nvSpPr>
        <p:spPr>
          <a:xfrm>
            <a:off x="7420548" y="2874734"/>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Decision Thread</a:t>
            </a:r>
          </a:p>
        </p:txBody>
      </p:sp>
      <p:cxnSp>
        <p:nvCxnSpPr>
          <p:cNvPr id="86" name="Elbow Connector 85">
            <a:extLst>
              <a:ext uri="{FF2B5EF4-FFF2-40B4-BE49-F238E27FC236}">
                <a16:creationId xmlns:a16="http://schemas.microsoft.com/office/drawing/2014/main" id="{54661C36-A0AA-1771-03B4-292AB399A608}"/>
              </a:ext>
            </a:extLst>
          </p:cNvPr>
          <p:cNvCxnSpPr>
            <a:cxnSpLocks/>
            <a:endCxn id="56" idx="1"/>
          </p:cNvCxnSpPr>
          <p:nvPr/>
        </p:nvCxnSpPr>
        <p:spPr>
          <a:xfrm>
            <a:off x="3526526" y="3972684"/>
            <a:ext cx="485765" cy="1"/>
          </a:xfrm>
          <a:prstGeom prst="bentConnector3">
            <a:avLst/>
          </a:prstGeom>
          <a:ln w="28575">
            <a:solidFill>
              <a:schemeClr val="tx1">
                <a:alpha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8639A8C3-B11A-A923-9D2E-D0B534E94D40}"/>
              </a:ext>
            </a:extLst>
          </p:cNvPr>
          <p:cNvSpPr txBox="1"/>
          <p:nvPr/>
        </p:nvSpPr>
        <p:spPr>
          <a:xfrm>
            <a:off x="3771036" y="4225899"/>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alpha val="15000"/>
                  </a:prstClr>
                </a:solidFill>
                <a:effectLst/>
                <a:uLnTx/>
                <a:uFillTx/>
                <a:latin typeface="Calibri" panose="020F0502020204030204"/>
                <a:ea typeface="+mn-ea"/>
                <a:cs typeface="+mn-cs"/>
              </a:rPr>
              <a:t>Sibyl Policy</a:t>
            </a:r>
          </a:p>
        </p:txBody>
      </p:sp>
      <p:pic>
        <p:nvPicPr>
          <p:cNvPr id="88" name="Picture 87">
            <a:extLst>
              <a:ext uri="{FF2B5EF4-FFF2-40B4-BE49-F238E27FC236}">
                <a16:creationId xmlns:a16="http://schemas.microsoft.com/office/drawing/2014/main" id="{3117C6A7-87C4-D097-307E-89076FF2E479}"/>
              </a:ext>
            </a:extLst>
          </p:cNvPr>
          <p:cNvPicPr>
            <a:picLocks noChangeAspect="1"/>
          </p:cNvPicPr>
          <p:nvPr/>
        </p:nvPicPr>
        <p:blipFill rotWithShape="1">
          <a:blip r:embed="rId3">
            <a:alphaModFix amt="15000"/>
          </a:blip>
          <a:srcRect l="38572" t="30978" r="47203" b="51531"/>
          <a:stretch/>
        </p:blipFill>
        <p:spPr>
          <a:xfrm>
            <a:off x="2605339" y="3281926"/>
            <a:ext cx="950578" cy="1013037"/>
          </a:xfrm>
          <a:prstGeom prst="rect">
            <a:avLst/>
          </a:prstGeom>
        </p:spPr>
      </p:pic>
      <p:cxnSp>
        <p:nvCxnSpPr>
          <p:cNvPr id="187" name="Elbow Connector 186">
            <a:extLst>
              <a:ext uri="{FF2B5EF4-FFF2-40B4-BE49-F238E27FC236}">
                <a16:creationId xmlns:a16="http://schemas.microsoft.com/office/drawing/2014/main" id="{2E6A2C66-09BA-3D5E-AECD-C2E35BB22455}"/>
              </a:ext>
            </a:extLst>
          </p:cNvPr>
          <p:cNvCxnSpPr>
            <a:cxnSpLocks/>
            <a:endCxn id="199" idx="3"/>
          </p:cNvCxnSpPr>
          <p:nvPr/>
        </p:nvCxnSpPr>
        <p:spPr>
          <a:xfrm rot="16200000" flipV="1">
            <a:off x="5626723" y="2045708"/>
            <a:ext cx="968161" cy="116533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43DA9A6C-5775-E4C8-78F8-F725EF4A6E76}"/>
              </a:ext>
            </a:extLst>
          </p:cNvPr>
          <p:cNvSpPr txBox="1"/>
          <p:nvPr/>
        </p:nvSpPr>
        <p:spPr>
          <a:xfrm>
            <a:off x="946529" y="2314394"/>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libri" panose="020F0502020204030204"/>
                <a:ea typeface="+mn-ea"/>
                <a:cs typeface="+mn-cs"/>
              </a:rPr>
              <a:t>Periodic Policy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libri" panose="020F0502020204030204"/>
                <a:ea typeface="+mn-ea"/>
                <a:cs typeface="+mn-cs"/>
              </a:rPr>
              <a:t>Weight Update</a:t>
            </a:r>
          </a:p>
        </p:txBody>
      </p:sp>
      <p:sp>
        <p:nvSpPr>
          <p:cNvPr id="47" name="TextBox 46">
            <a:extLst>
              <a:ext uri="{FF2B5EF4-FFF2-40B4-BE49-F238E27FC236}">
                <a16:creationId xmlns:a16="http://schemas.microsoft.com/office/drawing/2014/main" id="{5C33D44A-394D-EA00-E4E1-808B67AEB89A}"/>
              </a:ext>
            </a:extLst>
          </p:cNvPr>
          <p:cNvSpPr txBox="1"/>
          <p:nvPr/>
        </p:nvSpPr>
        <p:spPr>
          <a:xfrm>
            <a:off x="1637520" y="1749368"/>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Training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46" name="Slide Number Placeholder 5">
            <a:extLst>
              <a:ext uri="{FF2B5EF4-FFF2-40B4-BE49-F238E27FC236}">
                <a16:creationId xmlns:a16="http://schemas.microsoft.com/office/drawing/2014/main" id="{05FFA163-E649-9CF2-58CE-E9029FC0DCE8}"/>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5615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F2EB44F9-51AE-39B7-8DE9-A73ADD2315ED}"/>
              </a:ext>
            </a:extLst>
          </p:cNvPr>
          <p:cNvSpPr/>
          <p:nvPr/>
        </p:nvSpPr>
        <p:spPr>
          <a:xfrm>
            <a:off x="811727" y="2920042"/>
            <a:ext cx="8155721" cy="2592375"/>
          </a:xfrm>
          <a:prstGeom prst="roundRect">
            <a:avLst/>
          </a:prstGeom>
          <a:solidFill>
            <a:srgbClr val="EDF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317348-C403-CF11-8BC6-8BDDB9BCF3DD}"/>
              </a:ext>
            </a:extLst>
          </p:cNvPr>
          <p:cNvSpPr>
            <a:spLocks noGrp="1"/>
          </p:cNvSpPr>
          <p:nvPr>
            <p:ph type="title"/>
          </p:nvPr>
        </p:nvSpPr>
        <p:spPr/>
        <p:txBody>
          <a:bodyPr/>
          <a:lstStyle/>
          <a:p>
            <a:r>
              <a:rPr lang="en-CH" dirty="0"/>
              <a:t>Periodic Weight Transfer</a:t>
            </a:r>
          </a:p>
        </p:txBody>
      </p:sp>
      <p:sp>
        <p:nvSpPr>
          <p:cNvPr id="6" name="Rounded Rectangle 5">
            <a:extLst>
              <a:ext uri="{FF2B5EF4-FFF2-40B4-BE49-F238E27FC236}">
                <a16:creationId xmlns:a16="http://schemas.microsoft.com/office/drawing/2014/main" id="{99283521-417F-FB36-4A09-DC07D1EC7138}"/>
              </a:ext>
            </a:extLst>
          </p:cNvPr>
          <p:cNvSpPr/>
          <p:nvPr/>
        </p:nvSpPr>
        <p:spPr>
          <a:xfrm>
            <a:off x="870715" y="4296178"/>
            <a:ext cx="1129928" cy="794479"/>
          </a:xfrm>
          <a:prstGeom prst="roundRect">
            <a:avLst/>
          </a:prstGeom>
          <a:solidFill>
            <a:srgbClr val="D0E4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951E36A-0BC2-9934-38AE-C19ABCBB4DAF}"/>
              </a:ext>
            </a:extLst>
          </p:cNvPr>
          <p:cNvSpPr/>
          <p:nvPr/>
        </p:nvSpPr>
        <p:spPr>
          <a:xfrm>
            <a:off x="2443319" y="3269859"/>
            <a:ext cx="2650761" cy="1325026"/>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579F42E-0783-0CC0-3DE4-088A6CF3175B}"/>
              </a:ext>
            </a:extLst>
          </p:cNvPr>
          <p:cNvSpPr txBox="1"/>
          <p:nvPr/>
        </p:nvSpPr>
        <p:spPr>
          <a:xfrm>
            <a:off x="2635694" y="4178692"/>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Inference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12" name="Rounded Rectangle 11">
            <a:extLst>
              <a:ext uri="{FF2B5EF4-FFF2-40B4-BE49-F238E27FC236}">
                <a16:creationId xmlns:a16="http://schemas.microsoft.com/office/drawing/2014/main" id="{A26A6F7B-1E99-4099-00D9-4B1F3D5F900A}"/>
              </a:ext>
            </a:extLst>
          </p:cNvPr>
          <p:cNvSpPr/>
          <p:nvPr/>
        </p:nvSpPr>
        <p:spPr>
          <a:xfrm>
            <a:off x="4012291" y="3736697"/>
            <a:ext cx="759500" cy="471975"/>
          </a:xfrm>
          <a:prstGeom prst="roundRect">
            <a:avLst/>
          </a:prstGeom>
          <a:solidFill>
            <a:srgbClr val="99D6C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Max</a:t>
            </a:r>
          </a:p>
        </p:txBody>
      </p:sp>
      <p:sp>
        <p:nvSpPr>
          <p:cNvPr id="13" name="Rounded Rectangle 12">
            <a:extLst>
              <a:ext uri="{FF2B5EF4-FFF2-40B4-BE49-F238E27FC236}">
                <a16:creationId xmlns:a16="http://schemas.microsoft.com/office/drawing/2014/main" id="{B81644D6-8A04-952C-1B70-F3BDFFF2671F}"/>
              </a:ext>
            </a:extLst>
          </p:cNvPr>
          <p:cNvSpPr/>
          <p:nvPr/>
        </p:nvSpPr>
        <p:spPr>
          <a:xfrm>
            <a:off x="5314378" y="4594884"/>
            <a:ext cx="1049311" cy="606085"/>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HSS</a:t>
            </a:r>
          </a:p>
        </p:txBody>
      </p:sp>
      <p:sp>
        <p:nvSpPr>
          <p:cNvPr id="14" name="Rounded Rectangle 13">
            <a:extLst>
              <a:ext uri="{FF2B5EF4-FFF2-40B4-BE49-F238E27FC236}">
                <a16:creationId xmlns:a16="http://schemas.microsoft.com/office/drawing/2014/main" id="{5F35D7B4-6836-8900-8BDC-7FAB01481E57}"/>
              </a:ext>
            </a:extLst>
          </p:cNvPr>
          <p:cNvSpPr/>
          <p:nvPr/>
        </p:nvSpPr>
        <p:spPr>
          <a:xfrm>
            <a:off x="7308070" y="4594883"/>
            <a:ext cx="1216701" cy="606085"/>
          </a:xfrm>
          <a:prstGeom prst="roundRect">
            <a:avLst/>
          </a:prstGeom>
          <a:solidFill>
            <a:srgbClr val="CED5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C66BE2-EB3E-7FBF-5480-E1891A043F8B}"/>
              </a:ext>
            </a:extLst>
          </p:cNvPr>
          <p:cNvSpPr txBox="1"/>
          <p:nvPr/>
        </p:nvSpPr>
        <p:spPr>
          <a:xfrm>
            <a:off x="7203982" y="4668570"/>
            <a:ext cx="1424876"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Collect</a:t>
            </a:r>
          </a:p>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Experiences</a:t>
            </a:r>
          </a:p>
        </p:txBody>
      </p:sp>
      <p:sp>
        <p:nvSpPr>
          <p:cNvPr id="16" name="Magnetic Disk 15">
            <a:extLst>
              <a:ext uri="{FF2B5EF4-FFF2-40B4-BE49-F238E27FC236}">
                <a16:creationId xmlns:a16="http://schemas.microsoft.com/office/drawing/2014/main" id="{A281567B-20DC-698E-2C88-67256CB28C1D}"/>
              </a:ext>
            </a:extLst>
          </p:cNvPr>
          <p:cNvSpPr/>
          <p:nvPr/>
        </p:nvSpPr>
        <p:spPr>
          <a:xfrm>
            <a:off x="5839033" y="3112457"/>
            <a:ext cx="1708878" cy="884420"/>
          </a:xfrm>
          <a:prstGeom prst="flowChartMagneticDisk">
            <a:avLst/>
          </a:prstGeom>
          <a:solidFill>
            <a:srgbClr val="FFBCB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17DF911-780C-3465-FF64-040451098DED}"/>
              </a:ext>
            </a:extLst>
          </p:cNvPr>
          <p:cNvSpPr txBox="1"/>
          <p:nvPr/>
        </p:nvSpPr>
        <p:spPr>
          <a:xfrm>
            <a:off x="5680129" y="3421262"/>
            <a:ext cx="2023673" cy="489878"/>
          </a:xfrm>
          <a:prstGeom prst="rect">
            <a:avLst/>
          </a:prstGeom>
          <a:noFill/>
        </p:spPr>
        <p:txBody>
          <a:bodyPr wrap="square">
            <a:spAutoFit/>
          </a:bodyPr>
          <a:lstStyle/>
          <a:p>
            <a:pPr marL="0" marR="0" lvl="0" indent="0" algn="ctr"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Experience Buffer (in host DRAM)</a:t>
            </a:r>
          </a:p>
        </p:txBody>
      </p:sp>
      <p:cxnSp>
        <p:nvCxnSpPr>
          <p:cNvPr id="21" name="Elbow Connector 20">
            <a:extLst>
              <a:ext uri="{FF2B5EF4-FFF2-40B4-BE49-F238E27FC236}">
                <a16:creationId xmlns:a16="http://schemas.microsoft.com/office/drawing/2014/main" id="{4A1D85F8-4E1D-4BBE-E68C-A70D60BF4202}"/>
              </a:ext>
            </a:extLst>
          </p:cNvPr>
          <p:cNvCxnSpPr>
            <a:cxnSpLocks/>
            <a:stCxn id="6" idx="3"/>
            <a:endCxn id="7" idx="1"/>
          </p:cNvCxnSpPr>
          <p:nvPr/>
        </p:nvCxnSpPr>
        <p:spPr>
          <a:xfrm flipV="1">
            <a:off x="2000643" y="3932372"/>
            <a:ext cx="442676" cy="76104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A66B46D-85DD-5D37-DD23-D2F9C9ACD717}"/>
              </a:ext>
            </a:extLst>
          </p:cNvPr>
          <p:cNvCxnSpPr>
            <a:cxnSpLocks/>
            <a:stCxn id="6" idx="3"/>
            <a:endCxn id="14" idx="2"/>
          </p:cNvCxnSpPr>
          <p:nvPr/>
        </p:nvCxnSpPr>
        <p:spPr>
          <a:xfrm>
            <a:off x="2000643" y="4693418"/>
            <a:ext cx="5915778" cy="507550"/>
          </a:xfrm>
          <a:prstGeom prst="bentConnector4">
            <a:avLst>
              <a:gd name="adj1" fmla="val 3768"/>
              <a:gd name="adj2" fmla="val 1450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3EDD4E50-52BE-0F3F-AC5C-68286EDC56BF}"/>
              </a:ext>
            </a:extLst>
          </p:cNvPr>
          <p:cNvCxnSpPr>
            <a:cxnSpLocks/>
            <a:endCxn id="13" idx="0"/>
          </p:cNvCxnSpPr>
          <p:nvPr/>
        </p:nvCxnSpPr>
        <p:spPr>
          <a:xfrm>
            <a:off x="5086659" y="4070561"/>
            <a:ext cx="752375" cy="524323"/>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1AEC469C-F529-3183-BB06-D3F7BFEC6EDB}"/>
              </a:ext>
            </a:extLst>
          </p:cNvPr>
          <p:cNvCxnSpPr>
            <a:cxnSpLocks/>
            <a:endCxn id="14" idx="0"/>
          </p:cNvCxnSpPr>
          <p:nvPr/>
        </p:nvCxnSpPr>
        <p:spPr>
          <a:xfrm>
            <a:off x="5793836" y="4070561"/>
            <a:ext cx="2122585" cy="52432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E8052DD1-BFA8-0594-F216-9A8BF86B794F}"/>
              </a:ext>
            </a:extLst>
          </p:cNvPr>
          <p:cNvCxnSpPr>
            <a:cxnSpLocks/>
            <a:endCxn id="16" idx="4"/>
          </p:cNvCxnSpPr>
          <p:nvPr/>
        </p:nvCxnSpPr>
        <p:spPr>
          <a:xfrm rot="16200000" flipV="1">
            <a:off x="7389336" y="3713243"/>
            <a:ext cx="1037453" cy="720302"/>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949E19B-2C05-5FBF-65D6-5663899BE3EA}"/>
              </a:ext>
            </a:extLst>
          </p:cNvPr>
          <p:cNvSpPr txBox="1"/>
          <p:nvPr/>
        </p:nvSpPr>
        <p:spPr>
          <a:xfrm>
            <a:off x="728677" y="4403224"/>
            <a:ext cx="1424876"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Observation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cxnSp>
        <p:nvCxnSpPr>
          <p:cNvPr id="47" name="Elbow Connector 46">
            <a:extLst>
              <a:ext uri="{FF2B5EF4-FFF2-40B4-BE49-F238E27FC236}">
                <a16:creationId xmlns:a16="http://schemas.microsoft.com/office/drawing/2014/main" id="{650D62B6-5C08-81DA-8F88-9408BF0E3224}"/>
              </a:ext>
            </a:extLst>
          </p:cNvPr>
          <p:cNvCxnSpPr>
            <a:cxnSpLocks/>
            <a:stCxn id="13" idx="3"/>
          </p:cNvCxnSpPr>
          <p:nvPr/>
        </p:nvCxnSpPr>
        <p:spPr>
          <a:xfrm>
            <a:off x="6363689" y="4897927"/>
            <a:ext cx="958523" cy="279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6874DC0F-17C4-A83C-92BA-120CEC6F4066}"/>
              </a:ext>
            </a:extLst>
          </p:cNvPr>
          <p:cNvCxnSpPr>
            <a:cxnSpLocks/>
            <a:endCxn id="6" idx="1"/>
          </p:cNvCxnSpPr>
          <p:nvPr/>
        </p:nvCxnSpPr>
        <p:spPr>
          <a:xfrm flipV="1">
            <a:off x="176552" y="4693418"/>
            <a:ext cx="694163" cy="2791"/>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E507305-E185-A5F9-8A6C-DF786499D414}"/>
              </a:ext>
            </a:extLst>
          </p:cNvPr>
          <p:cNvSpPr txBox="1"/>
          <p:nvPr/>
        </p:nvSpPr>
        <p:spPr>
          <a:xfrm>
            <a:off x="-314124" y="4144600"/>
            <a:ext cx="1424876" cy="86177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Storage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(from OS)</a:t>
            </a:r>
          </a:p>
        </p:txBody>
      </p:sp>
      <p:sp>
        <p:nvSpPr>
          <p:cNvPr id="62" name="TextBox 61">
            <a:extLst>
              <a:ext uri="{FF2B5EF4-FFF2-40B4-BE49-F238E27FC236}">
                <a16:creationId xmlns:a16="http://schemas.microsoft.com/office/drawing/2014/main" id="{30C44A6B-317F-B3A4-3EAF-E8A57C1C4F3A}"/>
              </a:ext>
            </a:extLst>
          </p:cNvPr>
          <p:cNvSpPr txBox="1"/>
          <p:nvPr/>
        </p:nvSpPr>
        <p:spPr>
          <a:xfrm>
            <a:off x="1173864" y="3827600"/>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4" name="TextBox 63">
            <a:extLst>
              <a:ext uri="{FF2B5EF4-FFF2-40B4-BE49-F238E27FC236}">
                <a16:creationId xmlns:a16="http://schemas.microsoft.com/office/drawing/2014/main" id="{02E5EC77-862F-6037-F8D1-4B5817B6F75D}"/>
              </a:ext>
            </a:extLst>
          </p:cNvPr>
          <p:cNvSpPr txBox="1"/>
          <p:nvPr/>
        </p:nvSpPr>
        <p:spPr>
          <a:xfrm>
            <a:off x="1110752" y="514759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State</a:t>
            </a:r>
          </a:p>
        </p:txBody>
      </p:sp>
      <p:sp>
        <p:nvSpPr>
          <p:cNvPr id="65" name="TextBox 64">
            <a:extLst>
              <a:ext uri="{FF2B5EF4-FFF2-40B4-BE49-F238E27FC236}">
                <a16:creationId xmlns:a16="http://schemas.microsoft.com/office/drawing/2014/main" id="{F161A1A5-A9B6-8838-F861-F9F8A380DCF2}"/>
              </a:ext>
            </a:extLst>
          </p:cNvPr>
          <p:cNvSpPr txBox="1"/>
          <p:nvPr/>
        </p:nvSpPr>
        <p:spPr>
          <a:xfrm>
            <a:off x="4745935" y="3766711"/>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Action</a:t>
            </a:r>
          </a:p>
        </p:txBody>
      </p:sp>
      <p:sp>
        <p:nvSpPr>
          <p:cNvPr id="66" name="TextBox 65">
            <a:extLst>
              <a:ext uri="{FF2B5EF4-FFF2-40B4-BE49-F238E27FC236}">
                <a16:creationId xmlns:a16="http://schemas.microsoft.com/office/drawing/2014/main" id="{0F254C6F-DDB4-C22F-0F40-3933226A1E26}"/>
              </a:ext>
            </a:extLst>
          </p:cNvPr>
          <p:cNvSpPr txBox="1"/>
          <p:nvPr/>
        </p:nvSpPr>
        <p:spPr>
          <a:xfrm>
            <a:off x="6100956" y="4553474"/>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Reward</a:t>
            </a:r>
          </a:p>
        </p:txBody>
      </p:sp>
      <p:sp>
        <p:nvSpPr>
          <p:cNvPr id="67" name="TextBox 66">
            <a:extLst>
              <a:ext uri="{FF2B5EF4-FFF2-40B4-BE49-F238E27FC236}">
                <a16:creationId xmlns:a16="http://schemas.microsoft.com/office/drawing/2014/main" id="{FBE3B5FD-1F55-DDD2-7DC2-43DA944514E2}"/>
              </a:ext>
            </a:extLst>
          </p:cNvPr>
          <p:cNvSpPr txBox="1"/>
          <p:nvPr/>
        </p:nvSpPr>
        <p:spPr>
          <a:xfrm>
            <a:off x="7420548" y="2874734"/>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Decision Thread</a:t>
            </a:r>
          </a:p>
        </p:txBody>
      </p:sp>
      <p:cxnSp>
        <p:nvCxnSpPr>
          <p:cNvPr id="68" name="Elbow Connector 67">
            <a:extLst>
              <a:ext uri="{FF2B5EF4-FFF2-40B4-BE49-F238E27FC236}">
                <a16:creationId xmlns:a16="http://schemas.microsoft.com/office/drawing/2014/main" id="{DEE94EA8-ED3C-A39A-213D-3A8479523706}"/>
              </a:ext>
            </a:extLst>
          </p:cNvPr>
          <p:cNvCxnSpPr>
            <a:cxnSpLocks/>
            <a:endCxn id="12" idx="1"/>
          </p:cNvCxnSpPr>
          <p:nvPr/>
        </p:nvCxnSpPr>
        <p:spPr>
          <a:xfrm>
            <a:off x="3526526" y="3972684"/>
            <a:ext cx="485765" cy="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80043EA-D627-14A7-913D-9A45565F4614}"/>
              </a:ext>
            </a:extLst>
          </p:cNvPr>
          <p:cNvSpPr txBox="1"/>
          <p:nvPr/>
        </p:nvSpPr>
        <p:spPr>
          <a:xfrm>
            <a:off x="3771036" y="4225899"/>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libri" panose="020F0502020204030204"/>
                <a:ea typeface="+mn-ea"/>
                <a:cs typeface="+mn-cs"/>
              </a:rPr>
              <a:t>Sibyl Policy</a:t>
            </a:r>
          </a:p>
        </p:txBody>
      </p:sp>
      <p:cxnSp>
        <p:nvCxnSpPr>
          <p:cNvPr id="76" name="Elbow Connector 75">
            <a:extLst>
              <a:ext uri="{FF2B5EF4-FFF2-40B4-BE49-F238E27FC236}">
                <a16:creationId xmlns:a16="http://schemas.microsoft.com/office/drawing/2014/main" id="{674CF30D-306B-CA9D-F9C5-B91BCF68B518}"/>
              </a:ext>
            </a:extLst>
          </p:cNvPr>
          <p:cNvCxnSpPr>
            <a:cxnSpLocks/>
            <a:stCxn id="16" idx="1"/>
          </p:cNvCxnSpPr>
          <p:nvPr/>
        </p:nvCxnSpPr>
        <p:spPr>
          <a:xfrm rot="16200000" flipV="1">
            <a:off x="5652998" y="2071983"/>
            <a:ext cx="968161" cy="111278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1AD2DEC-297F-7ABA-4EA3-24455E4D7040}"/>
              </a:ext>
            </a:extLst>
          </p:cNvPr>
          <p:cNvSpPr txBox="1"/>
          <p:nvPr/>
        </p:nvSpPr>
        <p:spPr>
          <a:xfrm>
            <a:off x="1098927" y="2365193"/>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black"/>
                </a:solidFill>
                <a:effectLst/>
                <a:uLnTx/>
                <a:uFillTx/>
                <a:latin typeface="Calibri" panose="020F0502020204030204"/>
                <a:ea typeface="+mn-ea"/>
                <a:cs typeface="+mn-cs"/>
              </a:rPr>
              <a:t>Periodic Weights update</a:t>
            </a:r>
          </a:p>
        </p:txBody>
      </p:sp>
      <p:pic>
        <p:nvPicPr>
          <p:cNvPr id="106" name="Picture 105">
            <a:extLst>
              <a:ext uri="{FF2B5EF4-FFF2-40B4-BE49-F238E27FC236}">
                <a16:creationId xmlns:a16="http://schemas.microsoft.com/office/drawing/2014/main" id="{49F0D64E-FC49-29EA-F46C-D4832F25FF85}"/>
              </a:ext>
            </a:extLst>
          </p:cNvPr>
          <p:cNvPicPr>
            <a:picLocks noChangeAspect="1"/>
          </p:cNvPicPr>
          <p:nvPr/>
        </p:nvPicPr>
        <p:blipFill rotWithShape="1">
          <a:blip r:embed="rId3"/>
          <a:srcRect l="38572" t="30978" r="47203" b="51531"/>
          <a:stretch/>
        </p:blipFill>
        <p:spPr>
          <a:xfrm>
            <a:off x="2605339" y="3281926"/>
            <a:ext cx="950578" cy="1013037"/>
          </a:xfrm>
          <a:prstGeom prst="rect">
            <a:avLst/>
          </a:prstGeom>
        </p:spPr>
      </p:pic>
      <p:grpSp>
        <p:nvGrpSpPr>
          <p:cNvPr id="155" name="Group 154">
            <a:extLst>
              <a:ext uri="{FF2B5EF4-FFF2-40B4-BE49-F238E27FC236}">
                <a16:creationId xmlns:a16="http://schemas.microsoft.com/office/drawing/2014/main" id="{375397F5-D7AD-1B30-C159-B31D7C5D1BEF}"/>
              </a:ext>
            </a:extLst>
          </p:cNvPr>
          <p:cNvGrpSpPr/>
          <p:nvPr/>
        </p:nvGrpSpPr>
        <p:grpSpPr>
          <a:xfrm>
            <a:off x="3127418" y="2575857"/>
            <a:ext cx="524639" cy="338554"/>
            <a:chOff x="3086606" y="2492382"/>
            <a:chExt cx="524639" cy="338554"/>
          </a:xfrm>
        </p:grpSpPr>
        <p:sp>
          <p:nvSpPr>
            <p:cNvPr id="156" name="Oval 155">
              <a:extLst>
                <a:ext uri="{FF2B5EF4-FFF2-40B4-BE49-F238E27FC236}">
                  <a16:creationId xmlns:a16="http://schemas.microsoft.com/office/drawing/2014/main" id="{15F1007A-F3B7-BA7D-D40A-A12D32A96C17}"/>
                </a:ext>
              </a:extLst>
            </p:cNvPr>
            <p:cNvSpPr/>
            <p:nvPr/>
          </p:nvSpPr>
          <p:spPr>
            <a:xfrm>
              <a:off x="3191320" y="2523296"/>
              <a:ext cx="312627" cy="25164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3AD391AA-FEC9-BEBA-ED4A-1A21933DB253}"/>
                </a:ext>
              </a:extLst>
            </p:cNvPr>
            <p:cNvSpPr txBox="1"/>
            <p:nvPr/>
          </p:nvSpPr>
          <p:spPr>
            <a:xfrm>
              <a:off x="3086606" y="2492382"/>
              <a:ext cx="524639"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grpSp>
      <p:sp>
        <p:nvSpPr>
          <p:cNvPr id="186" name="Rounded Rectangle 185">
            <a:extLst>
              <a:ext uri="{FF2B5EF4-FFF2-40B4-BE49-F238E27FC236}">
                <a16:creationId xmlns:a16="http://schemas.microsoft.com/office/drawing/2014/main" id="{2A6C46CC-51A7-F34F-563A-BC0030F4375C}"/>
              </a:ext>
            </a:extLst>
          </p:cNvPr>
          <p:cNvSpPr/>
          <p:nvPr/>
        </p:nvSpPr>
        <p:spPr>
          <a:xfrm>
            <a:off x="811727" y="1555149"/>
            <a:ext cx="8130867" cy="1319585"/>
          </a:xfrm>
          <a:prstGeom prst="roundRect">
            <a:avLst/>
          </a:prstGeom>
          <a:solidFill>
            <a:srgbClr val="D0D0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7" name="Elbow Connector 186">
            <a:extLst>
              <a:ext uri="{FF2B5EF4-FFF2-40B4-BE49-F238E27FC236}">
                <a16:creationId xmlns:a16="http://schemas.microsoft.com/office/drawing/2014/main" id="{2E6A2C66-09BA-3D5E-AECD-C2E35BB22455}"/>
              </a:ext>
            </a:extLst>
          </p:cNvPr>
          <p:cNvCxnSpPr>
            <a:cxnSpLocks/>
            <a:endCxn id="199" idx="3"/>
          </p:cNvCxnSpPr>
          <p:nvPr/>
        </p:nvCxnSpPr>
        <p:spPr>
          <a:xfrm rot="16200000" flipV="1">
            <a:off x="5626723" y="2045708"/>
            <a:ext cx="968161" cy="116533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96E34FA3-D3D3-701D-E341-AAE52AB495DE}"/>
              </a:ext>
            </a:extLst>
          </p:cNvPr>
          <p:cNvCxnSpPr>
            <a:cxnSpLocks/>
          </p:cNvCxnSpPr>
          <p:nvPr/>
        </p:nvCxnSpPr>
        <p:spPr>
          <a:xfrm rot="10800000" flipV="1">
            <a:off x="3602882" y="2144296"/>
            <a:ext cx="603017" cy="30938"/>
          </a:xfrm>
          <a:prstGeom prst="bentConnector3">
            <a:avLst>
              <a:gd name="adj1" fmla="val 29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511C62C9-EAA7-364A-DA2D-671DF2D1AED5}"/>
              </a:ext>
            </a:extLst>
          </p:cNvPr>
          <p:cNvSpPr txBox="1"/>
          <p:nvPr/>
        </p:nvSpPr>
        <p:spPr>
          <a:xfrm>
            <a:off x="1637520" y="1749368"/>
            <a:ext cx="1184222" cy="489878"/>
          </a:xfrm>
          <a:prstGeom prst="rect">
            <a:avLst/>
          </a:prstGeom>
          <a:noFill/>
          <a:ln>
            <a:noFill/>
          </a:ln>
        </p:spPr>
        <p:txBody>
          <a:bodyPr wrap="square">
            <a:spAutoFit/>
          </a:bodyPr>
          <a:lstStyle/>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Training </a:t>
            </a:r>
          </a:p>
          <a:p>
            <a:pPr marL="0" marR="0" lvl="0" indent="0" algn="l" defTabSz="457200" rtl="0" eaLnBrk="1" fontAlgn="auto" latinLnBrk="0" hangingPunct="1">
              <a:lnSpc>
                <a:spcPts val="146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rPr>
              <a:t>Network</a:t>
            </a:r>
          </a:p>
        </p:txBody>
      </p:sp>
      <p:sp>
        <p:nvSpPr>
          <p:cNvPr id="190" name="TextBox 189">
            <a:extLst>
              <a:ext uri="{FF2B5EF4-FFF2-40B4-BE49-F238E27FC236}">
                <a16:creationId xmlns:a16="http://schemas.microsoft.com/office/drawing/2014/main" id="{C5B529ED-49FE-5468-19FF-C5EFF84FB10C}"/>
              </a:ext>
            </a:extLst>
          </p:cNvPr>
          <p:cNvSpPr txBox="1"/>
          <p:nvPr/>
        </p:nvSpPr>
        <p:spPr>
          <a:xfrm>
            <a:off x="946529" y="2314394"/>
            <a:ext cx="17778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1" u="none" strike="noStrike" kern="1200" cap="none" spc="0" normalizeH="0" baseline="0" noProof="0" dirty="0">
                <a:ln>
                  <a:noFill/>
                </a:ln>
                <a:solidFill>
                  <a:srgbClr val="C00000"/>
                </a:solidFill>
                <a:effectLst/>
                <a:uLnTx/>
                <a:uFillTx/>
                <a:latin typeface="Calibri" panose="020F0502020204030204"/>
                <a:ea typeface="+mn-ea"/>
                <a:cs typeface="+mn-cs"/>
              </a:rPr>
              <a:t>Periodic Policy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1" i="1" u="none" strike="noStrike" kern="1200" cap="none" spc="0" normalizeH="0" baseline="0" noProof="0" dirty="0">
                <a:ln>
                  <a:noFill/>
                </a:ln>
                <a:solidFill>
                  <a:srgbClr val="C00000"/>
                </a:solidFill>
                <a:effectLst/>
                <a:uLnTx/>
                <a:uFillTx/>
                <a:latin typeface="Calibri" panose="020F0502020204030204"/>
                <a:ea typeface="+mn-ea"/>
                <a:cs typeface="+mn-cs"/>
              </a:rPr>
              <a:t>Weight Update</a:t>
            </a:r>
          </a:p>
        </p:txBody>
      </p:sp>
      <p:sp>
        <p:nvSpPr>
          <p:cNvPr id="191" name="TextBox 190">
            <a:extLst>
              <a:ext uri="{FF2B5EF4-FFF2-40B4-BE49-F238E27FC236}">
                <a16:creationId xmlns:a16="http://schemas.microsoft.com/office/drawing/2014/main" id="{77131A3B-152C-8176-D93D-8AD57E9592BA}"/>
              </a:ext>
            </a:extLst>
          </p:cNvPr>
          <p:cNvSpPr txBox="1"/>
          <p:nvPr/>
        </p:nvSpPr>
        <p:spPr>
          <a:xfrm>
            <a:off x="7420548" y="1561838"/>
            <a:ext cx="142487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4472C4"/>
                </a:solidFill>
                <a:effectLst/>
                <a:uLnTx/>
                <a:uFillTx/>
                <a:latin typeface="Calibri" panose="020F0502020204030204"/>
                <a:ea typeface="+mn-ea"/>
                <a:cs typeface="+mn-cs"/>
              </a:rPr>
              <a:t>RL Training Thread</a:t>
            </a:r>
          </a:p>
        </p:txBody>
      </p:sp>
      <p:sp>
        <p:nvSpPr>
          <p:cNvPr id="192" name="TextBox 191">
            <a:extLst>
              <a:ext uri="{FF2B5EF4-FFF2-40B4-BE49-F238E27FC236}">
                <a16:creationId xmlns:a16="http://schemas.microsoft.com/office/drawing/2014/main" id="{4EF89A6D-128C-319D-FFE3-3F9745B0B038}"/>
              </a:ext>
            </a:extLst>
          </p:cNvPr>
          <p:cNvSpPr txBox="1"/>
          <p:nvPr/>
        </p:nvSpPr>
        <p:spPr>
          <a:xfrm>
            <a:off x="5458373" y="1854385"/>
            <a:ext cx="142487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libri" panose="020F0502020204030204"/>
                <a:ea typeface="+mn-ea"/>
                <a:cs typeface="+mn-cs"/>
              </a:rPr>
              <a:t>Batch</a:t>
            </a:r>
          </a:p>
        </p:txBody>
      </p:sp>
      <p:sp>
        <p:nvSpPr>
          <p:cNvPr id="199" name="Rounded Rectangle 198">
            <a:extLst>
              <a:ext uri="{FF2B5EF4-FFF2-40B4-BE49-F238E27FC236}">
                <a16:creationId xmlns:a16="http://schemas.microsoft.com/office/drawing/2014/main" id="{6A44D447-1CFA-4A3D-2D9C-21AA0698F8C5}"/>
              </a:ext>
            </a:extLst>
          </p:cNvPr>
          <p:cNvSpPr/>
          <p:nvPr/>
        </p:nvSpPr>
        <p:spPr>
          <a:xfrm>
            <a:off x="4174368" y="1875170"/>
            <a:ext cx="1353766" cy="538251"/>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000" b="0" i="0" u="none" strike="noStrike" kern="1200" cap="none" spc="0" normalizeH="0" baseline="0" noProof="0" dirty="0">
                <a:ln>
                  <a:noFill/>
                </a:ln>
                <a:solidFill>
                  <a:prstClr val="black"/>
                </a:solidFill>
                <a:effectLst/>
                <a:uLnTx/>
                <a:uFillTx/>
                <a:latin typeface="Calibri" panose="020F0502020204030204"/>
                <a:ea typeface="+mn-ea"/>
                <a:cs typeface="+mn-cs"/>
              </a:rPr>
              <a:t>Training Dataset</a:t>
            </a:r>
          </a:p>
        </p:txBody>
      </p:sp>
      <p:cxnSp>
        <p:nvCxnSpPr>
          <p:cNvPr id="96" name="Elbow Connector 95">
            <a:extLst>
              <a:ext uri="{FF2B5EF4-FFF2-40B4-BE49-F238E27FC236}">
                <a16:creationId xmlns:a16="http://schemas.microsoft.com/office/drawing/2014/main" id="{BD6BAEED-45F7-F1E4-1E52-26B52B1DC07F}"/>
              </a:ext>
            </a:extLst>
          </p:cNvPr>
          <p:cNvCxnSpPr>
            <a:cxnSpLocks/>
          </p:cNvCxnSpPr>
          <p:nvPr/>
        </p:nvCxnSpPr>
        <p:spPr>
          <a:xfrm rot="16200000" flipH="1">
            <a:off x="2730637" y="2932298"/>
            <a:ext cx="842946" cy="20258"/>
          </a:xfrm>
          <a:prstGeom prst="bentConnector3">
            <a:avLst>
              <a:gd name="adj1" fmla="val 141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3" name="Picture 202">
            <a:extLst>
              <a:ext uri="{FF2B5EF4-FFF2-40B4-BE49-F238E27FC236}">
                <a16:creationId xmlns:a16="http://schemas.microsoft.com/office/drawing/2014/main" id="{A60E3BB0-BE2E-BBA9-32DA-29AB044B46ED}"/>
              </a:ext>
            </a:extLst>
          </p:cNvPr>
          <p:cNvPicPr>
            <a:picLocks noChangeAspect="1"/>
          </p:cNvPicPr>
          <p:nvPr/>
        </p:nvPicPr>
        <p:blipFill rotWithShape="1">
          <a:blip r:embed="rId3"/>
          <a:srcRect l="38572" t="30978" r="47203" b="51531"/>
          <a:stretch/>
        </p:blipFill>
        <p:spPr>
          <a:xfrm>
            <a:off x="2673323" y="1668715"/>
            <a:ext cx="950578" cy="1013037"/>
          </a:xfrm>
          <a:prstGeom prst="rect">
            <a:avLst/>
          </a:prstGeom>
        </p:spPr>
      </p:pic>
      <p:sp>
        <p:nvSpPr>
          <p:cNvPr id="48" name="Rounded Rectangle 47">
            <a:extLst>
              <a:ext uri="{FF2B5EF4-FFF2-40B4-BE49-F238E27FC236}">
                <a16:creationId xmlns:a16="http://schemas.microsoft.com/office/drawing/2014/main" id="{3DE7731C-0D6C-F2A3-BC13-065EC2C185AB}"/>
              </a:ext>
            </a:extLst>
          </p:cNvPr>
          <p:cNvSpPr/>
          <p:nvPr/>
        </p:nvSpPr>
        <p:spPr>
          <a:xfrm>
            <a:off x="2579592" y="1643607"/>
            <a:ext cx="1221961" cy="3083059"/>
          </a:xfrm>
          <a:prstGeom prst="roundRect">
            <a:avLst>
              <a:gd name="adj" fmla="val 2536"/>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
        <p:nvSpPr>
          <p:cNvPr id="50" name="Slide Number Placeholder 5">
            <a:extLst>
              <a:ext uri="{FF2B5EF4-FFF2-40B4-BE49-F238E27FC236}">
                <a16:creationId xmlns:a16="http://schemas.microsoft.com/office/drawing/2014/main" id="{91A40A63-A646-7D01-330C-9E9D472A560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8728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Data Placement Techniques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Data Placement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Sibyl: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Sibyl and Key Results</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1" name="Slide Number Placeholder 5">
            <a:extLst>
              <a:ext uri="{FF2B5EF4-FFF2-40B4-BE49-F238E27FC236}">
                <a16:creationId xmlns:a16="http://schemas.microsoft.com/office/drawing/2014/main" id="{14A2FE5B-0AD8-7D76-A043-0BFCC54AA709}"/>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4863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45FFF8-C389-6FED-789C-E67A1F34B1C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6074" t="17894" r="20862"/>
          <a:stretch/>
        </p:blipFill>
        <p:spPr>
          <a:xfrm>
            <a:off x="2000247" y="1847695"/>
            <a:ext cx="4997715" cy="4757656"/>
          </a:xfrm>
          <a:prstGeom prst="rect">
            <a:avLst/>
          </a:prstGeom>
        </p:spPr>
      </p:pic>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Evaluation Methodology (1/3)</a:t>
            </a:r>
          </a:p>
        </p:txBody>
      </p:sp>
      <p:sp>
        <p:nvSpPr>
          <p:cNvPr id="5" name="Content Placeholder 4">
            <a:extLst>
              <a:ext uri="{FF2B5EF4-FFF2-40B4-BE49-F238E27FC236}">
                <a16:creationId xmlns:a16="http://schemas.microsoft.com/office/drawing/2014/main" id="{EBED96BD-B5B0-524D-AF57-C1B3FE166193}"/>
              </a:ext>
            </a:extLst>
          </p:cNvPr>
          <p:cNvSpPr>
            <a:spLocks noGrp="1"/>
          </p:cNvSpPr>
          <p:nvPr>
            <p:ph idx="1"/>
          </p:nvPr>
        </p:nvSpPr>
        <p:spPr>
          <a:xfrm>
            <a:off x="169011" y="936172"/>
            <a:ext cx="8894602" cy="5921828"/>
          </a:xfrm>
        </p:spPr>
        <p:txBody>
          <a:bodyPr>
            <a:normAutofit/>
          </a:bodyPr>
          <a:lstStyle/>
          <a:p>
            <a:r>
              <a:rPr lang="en-US" sz="3000" b="1" dirty="0">
                <a:solidFill>
                  <a:srgbClr val="C00000"/>
                </a:solidFill>
                <a:latin typeface="Calibri" panose="020F0502020204030204" pitchFamily="34" charset="0"/>
                <a:cs typeface="Calibri" panose="020F0502020204030204" pitchFamily="34" charset="0"/>
              </a:rPr>
              <a:t>Real system </a:t>
            </a:r>
            <a:r>
              <a:rPr lang="en-US" sz="3000" b="1" dirty="0">
                <a:latin typeface="Calibri" panose="020F0502020204030204" pitchFamily="34" charset="0"/>
                <a:cs typeface="Calibri" panose="020F0502020204030204" pitchFamily="34" charset="0"/>
              </a:rPr>
              <a:t>with various HSS configurations</a:t>
            </a:r>
          </a:p>
          <a:p>
            <a:pPr lvl="1"/>
            <a:r>
              <a:rPr lang="en-US" dirty="0">
                <a:latin typeface="Calibri" panose="020F0502020204030204" pitchFamily="34" charset="0"/>
                <a:cs typeface="Calibri" panose="020F0502020204030204" pitchFamily="34" charset="0"/>
              </a:rPr>
              <a:t>Dual-hybrid and tri-hybrid systems</a:t>
            </a:r>
            <a:endParaRPr lang="en-US" b="1" dirty="0">
              <a:solidFill>
                <a:srgbClr val="C00000"/>
              </a:solidFill>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pPr lvl="1"/>
            <a:endParaRPr lang="en-US" sz="26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endParaRPr lang="en-US" sz="3000"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72F251D2-537E-84DB-D34A-9D4ACC450251}"/>
              </a:ext>
            </a:extLst>
          </p:cNvPr>
          <p:cNvSpPr/>
          <p:nvPr/>
        </p:nvSpPr>
        <p:spPr>
          <a:xfrm>
            <a:off x="4497079" y="1919884"/>
            <a:ext cx="1399748" cy="586864"/>
          </a:xfrm>
          <a:prstGeom prst="rect">
            <a:avLst/>
          </a:prstGeom>
          <a:solidFill>
            <a:schemeClr val="accent2"/>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AMD Ryzen7 2700G CPU</a:t>
            </a:r>
          </a:p>
        </p:txBody>
      </p:sp>
      <p:sp>
        <p:nvSpPr>
          <p:cNvPr id="14" name="Rectangle 13">
            <a:extLst>
              <a:ext uri="{FF2B5EF4-FFF2-40B4-BE49-F238E27FC236}">
                <a16:creationId xmlns:a16="http://schemas.microsoft.com/office/drawing/2014/main" id="{ADD8B689-95CC-B02D-D2B4-42296BBC6DB4}"/>
              </a:ext>
            </a:extLst>
          </p:cNvPr>
          <p:cNvSpPr/>
          <p:nvPr/>
        </p:nvSpPr>
        <p:spPr>
          <a:xfrm>
            <a:off x="4621074" y="4504176"/>
            <a:ext cx="1386274" cy="1966599"/>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E1B6765-74E2-E655-EE20-A89271D616DA}"/>
              </a:ext>
            </a:extLst>
          </p:cNvPr>
          <p:cNvSpPr/>
          <p:nvPr/>
        </p:nvSpPr>
        <p:spPr>
          <a:xfrm>
            <a:off x="4600292" y="3995993"/>
            <a:ext cx="1435915" cy="47705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9132CE3-EF98-63E8-C60F-B420D7C7BA20}"/>
              </a:ext>
            </a:extLst>
          </p:cNvPr>
          <p:cNvSpPr txBox="1"/>
          <p:nvPr/>
        </p:nvSpPr>
        <p:spPr>
          <a:xfrm>
            <a:off x="4493078" y="3923862"/>
            <a:ext cx="1679913"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Seagate HDD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ST1000DM010</a:t>
            </a:r>
            <a:endParaRPr kumimoji="0" lang="en-US"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8" name="Rectangle 17">
            <a:extLst>
              <a:ext uri="{FF2B5EF4-FFF2-40B4-BE49-F238E27FC236}">
                <a16:creationId xmlns:a16="http://schemas.microsoft.com/office/drawing/2014/main" id="{B63231DC-C69C-0D03-BA77-2E8451524798}"/>
              </a:ext>
            </a:extLst>
          </p:cNvPr>
          <p:cNvSpPr/>
          <p:nvPr/>
        </p:nvSpPr>
        <p:spPr>
          <a:xfrm>
            <a:off x="2215898" y="3313874"/>
            <a:ext cx="2289212" cy="453600"/>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E3F163E-6F1D-E9C7-B770-B2231B61EFC4}"/>
              </a:ext>
            </a:extLst>
          </p:cNvPr>
          <p:cNvSpPr/>
          <p:nvPr/>
        </p:nvSpPr>
        <p:spPr>
          <a:xfrm>
            <a:off x="4517141" y="3280012"/>
            <a:ext cx="1472400" cy="51822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88F57C8-4CE7-B551-E444-09FF0CC9B534}"/>
              </a:ext>
            </a:extLst>
          </p:cNvPr>
          <p:cNvSpPr txBox="1"/>
          <p:nvPr/>
        </p:nvSpPr>
        <p:spPr>
          <a:xfrm>
            <a:off x="4413384" y="3227752"/>
            <a:ext cx="1679913"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Intel Optane SSD P4800X</a:t>
            </a:r>
            <a:endParaRPr kumimoji="0" lang="en-US"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1" name="Rectangle 20">
            <a:extLst>
              <a:ext uri="{FF2B5EF4-FFF2-40B4-BE49-F238E27FC236}">
                <a16:creationId xmlns:a16="http://schemas.microsoft.com/office/drawing/2014/main" id="{743FC2BD-FC47-8C42-DCA9-B86BCEB62EE2}"/>
              </a:ext>
            </a:extLst>
          </p:cNvPr>
          <p:cNvSpPr/>
          <p:nvPr/>
        </p:nvSpPr>
        <p:spPr>
          <a:xfrm>
            <a:off x="2215898" y="5247494"/>
            <a:ext cx="1061243" cy="1354129"/>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A080B1F-331A-9F9F-5E6C-88BD0F09CFA6}"/>
              </a:ext>
            </a:extLst>
          </p:cNvPr>
          <p:cNvSpPr/>
          <p:nvPr/>
        </p:nvSpPr>
        <p:spPr>
          <a:xfrm>
            <a:off x="2211405" y="4829130"/>
            <a:ext cx="1061243" cy="397341"/>
          </a:xfrm>
          <a:prstGeom prst="rect">
            <a:avLst/>
          </a:prstGeom>
          <a:solidFill>
            <a:srgbClr val="00B050"/>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4112AC8-7937-7525-39A3-BA53DFB84FC6}"/>
              </a:ext>
            </a:extLst>
          </p:cNvPr>
          <p:cNvSpPr txBox="1"/>
          <p:nvPr/>
        </p:nvSpPr>
        <p:spPr>
          <a:xfrm>
            <a:off x="1882961" y="4761485"/>
            <a:ext cx="1679913"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Intel SSD         D3-S4510</a:t>
            </a:r>
            <a:endParaRPr kumimoji="0" lang="en-US" sz="1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2" name="Rectangle 21">
            <a:extLst>
              <a:ext uri="{FF2B5EF4-FFF2-40B4-BE49-F238E27FC236}">
                <a16:creationId xmlns:a16="http://schemas.microsoft.com/office/drawing/2014/main" id="{4FC2C513-A59B-DCFF-72A6-E8001007D470}"/>
              </a:ext>
            </a:extLst>
          </p:cNvPr>
          <p:cNvSpPr/>
          <p:nvPr/>
        </p:nvSpPr>
        <p:spPr>
          <a:xfrm>
            <a:off x="3460757" y="5182260"/>
            <a:ext cx="981193" cy="1419363"/>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5FECAB9-5C81-1E84-62B2-1CDEE9925269}"/>
              </a:ext>
            </a:extLst>
          </p:cNvPr>
          <p:cNvSpPr/>
          <p:nvPr/>
        </p:nvSpPr>
        <p:spPr>
          <a:xfrm>
            <a:off x="3456264" y="4763896"/>
            <a:ext cx="981193" cy="424619"/>
          </a:xfrm>
          <a:prstGeom prst="rect">
            <a:avLst/>
          </a:prstGeom>
          <a:solidFill>
            <a:srgbClr val="7030A0"/>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100AD58-FB9A-70AC-7204-8D6D05BC8E17}"/>
              </a:ext>
            </a:extLst>
          </p:cNvPr>
          <p:cNvSpPr txBox="1"/>
          <p:nvPr/>
        </p:nvSpPr>
        <p:spPr>
          <a:xfrm>
            <a:off x="3111704" y="4653489"/>
            <a:ext cx="1679913"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ADATA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SU630 SSD </a:t>
            </a:r>
            <a:endParaRPr kumimoji="0" lang="en-GB" sz="16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925D3798-143B-DA3D-EC9D-8993931FD5A7}"/>
              </a:ext>
            </a:extLst>
          </p:cNvPr>
          <p:cNvSpPr txBox="1"/>
          <p:nvPr/>
        </p:nvSpPr>
        <p:spPr>
          <a:xfrm>
            <a:off x="-3465095" y="4764505"/>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4A9F4DDB-7572-C1E3-FB78-63CD3118D92D}"/>
              </a:ext>
            </a:extLst>
          </p:cNvPr>
          <p:cNvPicPr>
            <a:picLocks noChangeAspect="1"/>
          </p:cNvPicPr>
          <p:nvPr/>
        </p:nvPicPr>
        <p:blipFill rotWithShape="1">
          <a:blip r:embed="rId5"/>
          <a:srcRect l="25448" t="16132" r="58941" b="61644"/>
          <a:stretch/>
        </p:blipFill>
        <p:spPr>
          <a:xfrm>
            <a:off x="3111704" y="1896242"/>
            <a:ext cx="1120675" cy="1196563"/>
          </a:xfrm>
          <a:prstGeom prst="rect">
            <a:avLst/>
          </a:prstGeom>
        </p:spPr>
      </p:pic>
      <p:sp>
        <p:nvSpPr>
          <p:cNvPr id="15" name="Rectangle 14">
            <a:extLst>
              <a:ext uri="{FF2B5EF4-FFF2-40B4-BE49-F238E27FC236}">
                <a16:creationId xmlns:a16="http://schemas.microsoft.com/office/drawing/2014/main" id="{2746BFB3-F6FE-D585-9C41-72ADC9B3A5D7}"/>
              </a:ext>
            </a:extLst>
          </p:cNvPr>
          <p:cNvSpPr/>
          <p:nvPr/>
        </p:nvSpPr>
        <p:spPr>
          <a:xfrm>
            <a:off x="2980859" y="1919884"/>
            <a:ext cx="1512219" cy="1196563"/>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28" name="Slide Number Placeholder 5">
            <a:extLst>
              <a:ext uri="{FF2B5EF4-FFF2-40B4-BE49-F238E27FC236}">
                <a16:creationId xmlns:a16="http://schemas.microsoft.com/office/drawing/2014/main" id="{0E9C97ED-0321-95EF-062F-5F98A0FB290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21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9" grpId="0" animBg="1"/>
      <p:bldP spid="12" grpId="0"/>
      <p:bldP spid="18" grpId="0" animBg="1"/>
      <p:bldP spid="19" grpId="0" animBg="1"/>
      <p:bldP spid="20" grpId="0"/>
      <p:bldP spid="21" grpId="0" animBg="1"/>
      <p:bldP spid="24" grpId="0" animBg="1"/>
      <p:bldP spid="23" grpId="0"/>
      <p:bldP spid="22" grpId="0" animBg="1"/>
      <p:bldP spid="25" grpId="0" animBg="1"/>
      <p:bldP spid="26"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91B9-7275-6DEA-14CF-9B0D318FD1F6}"/>
              </a:ext>
            </a:extLst>
          </p:cNvPr>
          <p:cNvSpPr>
            <a:spLocks noGrp="1"/>
          </p:cNvSpPr>
          <p:nvPr>
            <p:ph type="title"/>
          </p:nvPr>
        </p:nvSpPr>
        <p:spPr/>
        <p:txBody>
          <a:bodyPr/>
          <a:lstStyle/>
          <a:p>
            <a:r>
              <a:rPr lang="en-US" dirty="0"/>
              <a:t>Self-Optimizing Hybrid SSD Controllers</a:t>
            </a:r>
          </a:p>
        </p:txBody>
      </p:sp>
      <p:sp>
        <p:nvSpPr>
          <p:cNvPr id="3" name="Content Placeholder 2">
            <a:extLst>
              <a:ext uri="{FF2B5EF4-FFF2-40B4-BE49-F238E27FC236}">
                <a16:creationId xmlns:a16="http://schemas.microsoft.com/office/drawing/2014/main" id="{FF052A9A-6C73-D49A-88C9-EF3B15FF9B8C}"/>
              </a:ext>
            </a:extLst>
          </p:cNvPr>
          <p:cNvSpPr>
            <a:spLocks noGrp="1"/>
          </p:cNvSpPr>
          <p:nvPr>
            <p:ph idx="1"/>
          </p:nvPr>
        </p:nvSpPr>
        <p:spPr>
          <a:xfrm>
            <a:off x="251520" y="997529"/>
            <a:ext cx="8610600" cy="5193723"/>
          </a:xfrm>
        </p:spPr>
        <p:txBody>
          <a:bodyPr/>
          <a:lstStyle/>
          <a:p>
            <a:pPr marL="0" indent="0" algn="l">
              <a:buNone/>
            </a:pP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Gagandeep Singh, Rakesh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Nadig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Jisung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Park, Rahul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Bera</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Nastaran Hajinazar, David Novo, Juan Gomez-Luna, Sander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Stuijk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Henk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Corporaal</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Onur Mutlu,</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"Sibyl: Adaptive and Extensible Data Placement in Hybrid Storage Systems Using Online Reinforcement Learning"</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49th International Symposium on Computer Architecture</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ISCA</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New York, June 2022.</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arXiv version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Sibyl Source Code</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Talk Video</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(16 minutes)]</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4B7406B7-3676-B7E3-54D7-1B0297DACAA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2D112AAC-6F49-F149-A24A-59A0298C44AE}"/>
              </a:ext>
            </a:extLst>
          </p:cNvPr>
          <p:cNvPicPr>
            <a:picLocks noChangeAspect="1"/>
          </p:cNvPicPr>
          <p:nvPr/>
        </p:nvPicPr>
        <p:blipFill>
          <a:blip r:embed="rId9"/>
          <a:stretch>
            <a:fillRect/>
          </a:stretch>
        </p:blipFill>
        <p:spPr>
          <a:xfrm>
            <a:off x="230717" y="4437112"/>
            <a:ext cx="8661763" cy="1808935"/>
          </a:xfrm>
          <a:prstGeom prst="rect">
            <a:avLst/>
          </a:prstGeom>
        </p:spPr>
      </p:pic>
      <p:sp>
        <p:nvSpPr>
          <p:cNvPr id="6" name="TextBox 5">
            <a:extLst>
              <a:ext uri="{FF2B5EF4-FFF2-40B4-BE49-F238E27FC236}">
                <a16:creationId xmlns:a16="http://schemas.microsoft.com/office/drawing/2014/main" id="{BB53EE93-F20E-429E-2EC4-DA6DB0ED1BF4}"/>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https://arxiv.org/pdf/2205.07394.pdf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414949037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Evaluation Methodology (2/3)</a:t>
            </a:r>
          </a:p>
        </p:txBody>
      </p:sp>
      <p:pic>
        <p:nvPicPr>
          <p:cNvPr id="23" name="Picture 2" descr="Intel SSDPED1K375GA01 Optane SSD DC P4800X Series - Walmart.com">
            <a:extLst>
              <a:ext uri="{FF2B5EF4-FFF2-40B4-BE49-F238E27FC236}">
                <a16:creationId xmlns:a16="http://schemas.microsoft.com/office/drawing/2014/main" id="{D1D49F32-3020-1529-4670-13F9164CF01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1249600" y="2274092"/>
            <a:ext cx="2819044" cy="11595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FC46A790-D4D3-BA9C-D5BF-58DBE8632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2068" y="1645584"/>
            <a:ext cx="1399361" cy="1895716"/>
          </a:xfrm>
          <a:prstGeom prst="rect">
            <a:avLst/>
          </a:prstGeom>
          <a:noFill/>
          <a:extLst>
            <a:ext uri="{909E8E84-426E-40DD-AFC4-6F175D3DCCD1}">
              <a14:hiddenFill xmlns:a14="http://schemas.microsoft.com/office/drawing/2010/main">
                <a:solidFill>
                  <a:srgbClr val="FFFFFF"/>
                </a:solidFill>
              </a14:hiddenFill>
            </a:ext>
          </a:extLst>
        </p:spPr>
      </p:pic>
      <p:sp>
        <p:nvSpPr>
          <p:cNvPr id="25" name="Left-right Arrow 24">
            <a:extLst>
              <a:ext uri="{FF2B5EF4-FFF2-40B4-BE49-F238E27FC236}">
                <a16:creationId xmlns:a16="http://schemas.microsoft.com/office/drawing/2014/main" id="{81638EAF-5F7E-CE0C-2B61-98AA6DA47331}"/>
              </a:ext>
            </a:extLst>
          </p:cNvPr>
          <p:cNvSpPr/>
          <p:nvPr/>
        </p:nvSpPr>
        <p:spPr>
          <a:xfrm>
            <a:off x="3985296" y="2510821"/>
            <a:ext cx="1280120" cy="454436"/>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62" name="Picture 2">
            <a:extLst>
              <a:ext uri="{FF2B5EF4-FFF2-40B4-BE49-F238E27FC236}">
                <a16:creationId xmlns:a16="http://schemas.microsoft.com/office/drawing/2014/main" id="{547C6FFD-C544-AF7E-0618-80F9E66F9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3700" y="4856265"/>
            <a:ext cx="2061184" cy="14285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ntel SSDPED1K375GA01 Optane SSD DC P4800X Series - Walmart.com">
            <a:extLst>
              <a:ext uri="{FF2B5EF4-FFF2-40B4-BE49-F238E27FC236}">
                <a16:creationId xmlns:a16="http://schemas.microsoft.com/office/drawing/2014/main" id="{20EFD3C9-26A4-E047-CBB4-FFD42DA000DA}"/>
              </a:ext>
            </a:extLst>
          </p:cNvPr>
          <p:cNvPicPr>
            <a:picLocks noChangeAspect="1" noChangeArrowheads="1"/>
          </p:cNvPicPr>
          <p:nvPr/>
        </p:nvPicPr>
        <p:blipFill rotWithShape="1">
          <a:blip r:embed="rId3">
            <a:extLst>
              <a:ext uri="{BEBA8EAE-BF5A-486C-A8C5-ECC9F3942E4B}">
                <a14:imgProps xmlns:a14="http://schemas.microsoft.com/office/drawing/2010/main">
                  <a14:imgLayer r:embed="rId7">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1249600" y="5053262"/>
            <a:ext cx="2819044" cy="1159596"/>
          </a:xfrm>
          <a:prstGeom prst="rect">
            <a:avLst/>
          </a:prstGeom>
          <a:noFill/>
          <a:extLst>
            <a:ext uri="{909E8E84-426E-40DD-AFC4-6F175D3DCCD1}">
              <a14:hiddenFill xmlns:a14="http://schemas.microsoft.com/office/drawing/2010/main">
                <a:solidFill>
                  <a:srgbClr val="FFFFFF"/>
                </a:solidFill>
              </a14:hiddenFill>
            </a:ext>
          </a:extLst>
        </p:spPr>
      </p:pic>
      <p:sp>
        <p:nvSpPr>
          <p:cNvPr id="29" name="Left-right Arrow 28">
            <a:extLst>
              <a:ext uri="{FF2B5EF4-FFF2-40B4-BE49-F238E27FC236}">
                <a16:creationId xmlns:a16="http://schemas.microsoft.com/office/drawing/2014/main" id="{D8432C87-62C3-E260-676A-16BBEA455D3F}"/>
              </a:ext>
            </a:extLst>
          </p:cNvPr>
          <p:cNvSpPr/>
          <p:nvPr/>
        </p:nvSpPr>
        <p:spPr>
          <a:xfrm>
            <a:off x="4007258" y="5230548"/>
            <a:ext cx="1280120" cy="454436"/>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4358A152-9242-E828-ECA6-BA33BB788C1C}"/>
              </a:ext>
            </a:extLst>
          </p:cNvPr>
          <p:cNvSpPr txBox="1"/>
          <p:nvPr/>
        </p:nvSpPr>
        <p:spPr>
          <a:xfrm>
            <a:off x="172748" y="890427"/>
            <a:ext cx="6820408"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Cost-Oriented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1" name="TextBox 30">
            <a:extLst>
              <a:ext uri="{FF2B5EF4-FFF2-40B4-BE49-F238E27FC236}">
                <a16:creationId xmlns:a16="http://schemas.microsoft.com/office/drawing/2014/main" id="{FA9725D1-33D8-0905-6E9D-70F0A9FFCDCC}"/>
              </a:ext>
            </a:extLst>
          </p:cNvPr>
          <p:cNvSpPr txBox="1"/>
          <p:nvPr/>
        </p:nvSpPr>
        <p:spPr>
          <a:xfrm>
            <a:off x="2121026" y="3670210"/>
            <a:ext cx="160973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32" name="TextBox 31">
            <a:extLst>
              <a:ext uri="{FF2B5EF4-FFF2-40B4-BE49-F238E27FC236}">
                <a16:creationId xmlns:a16="http://schemas.microsoft.com/office/drawing/2014/main" id="{E86B3702-1AE1-C9B3-F68E-9F0D1A01D080}"/>
              </a:ext>
            </a:extLst>
          </p:cNvPr>
          <p:cNvSpPr txBox="1"/>
          <p:nvPr/>
        </p:nvSpPr>
        <p:spPr>
          <a:xfrm>
            <a:off x="5063832" y="3668419"/>
            <a:ext cx="163583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Low-end HDD</a:t>
            </a:r>
          </a:p>
        </p:txBody>
      </p:sp>
      <p:sp>
        <p:nvSpPr>
          <p:cNvPr id="33" name="TextBox 32">
            <a:extLst>
              <a:ext uri="{FF2B5EF4-FFF2-40B4-BE49-F238E27FC236}">
                <a16:creationId xmlns:a16="http://schemas.microsoft.com/office/drawing/2014/main" id="{198EC392-560F-1D62-594E-32DA4CF2735C}"/>
              </a:ext>
            </a:extLst>
          </p:cNvPr>
          <p:cNvSpPr txBox="1"/>
          <p:nvPr/>
        </p:nvSpPr>
        <p:spPr>
          <a:xfrm>
            <a:off x="172748" y="4187047"/>
            <a:ext cx="8794906"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Performance-Oriented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4" name="TextBox 33">
            <a:extLst>
              <a:ext uri="{FF2B5EF4-FFF2-40B4-BE49-F238E27FC236}">
                <a16:creationId xmlns:a16="http://schemas.microsoft.com/office/drawing/2014/main" id="{63650F28-329D-50F2-4945-79E9C2CE2CB1}"/>
              </a:ext>
            </a:extLst>
          </p:cNvPr>
          <p:cNvSpPr txBox="1"/>
          <p:nvPr/>
        </p:nvSpPr>
        <p:spPr>
          <a:xfrm>
            <a:off x="2121026" y="6359906"/>
            <a:ext cx="160973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35" name="TextBox 34">
            <a:extLst>
              <a:ext uri="{FF2B5EF4-FFF2-40B4-BE49-F238E27FC236}">
                <a16:creationId xmlns:a16="http://schemas.microsoft.com/office/drawing/2014/main" id="{D7AE500C-02BE-AA7A-EB25-01DE8B5EDF1C}"/>
              </a:ext>
            </a:extLst>
          </p:cNvPr>
          <p:cNvSpPr txBox="1"/>
          <p:nvPr/>
        </p:nvSpPr>
        <p:spPr>
          <a:xfrm>
            <a:off x="5271936" y="6375343"/>
            <a:ext cx="186140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Middle-end SSD</a:t>
            </a:r>
          </a:p>
        </p:txBody>
      </p:sp>
      <p:sp>
        <p:nvSpPr>
          <p:cNvPr id="16" name="Slide Number Placeholder 5">
            <a:extLst>
              <a:ext uri="{FF2B5EF4-FFF2-40B4-BE49-F238E27FC236}">
                <a16:creationId xmlns:a16="http://schemas.microsoft.com/office/drawing/2014/main" id="{EAB55A44-319A-719E-660D-2FA179BE983F}"/>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8806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Evaluation Methodology (3/3)</a:t>
            </a:r>
          </a:p>
        </p:txBody>
      </p:sp>
      <p:sp>
        <p:nvSpPr>
          <p:cNvPr id="5" name="Content Placeholder 4">
            <a:extLst>
              <a:ext uri="{FF2B5EF4-FFF2-40B4-BE49-F238E27FC236}">
                <a16:creationId xmlns:a16="http://schemas.microsoft.com/office/drawing/2014/main" id="{EBED96BD-B5B0-524D-AF57-C1B3FE166193}"/>
              </a:ext>
            </a:extLst>
          </p:cNvPr>
          <p:cNvSpPr>
            <a:spLocks noGrp="1"/>
          </p:cNvSpPr>
          <p:nvPr>
            <p:ph idx="1"/>
          </p:nvPr>
        </p:nvSpPr>
        <p:spPr>
          <a:xfrm>
            <a:off x="169011" y="936172"/>
            <a:ext cx="8894602" cy="5921828"/>
          </a:xfrm>
        </p:spPr>
        <p:txBody>
          <a:bodyPr>
            <a:normAutofit/>
          </a:bodyPr>
          <a:lstStyle/>
          <a:p>
            <a:r>
              <a:rPr lang="en-US" sz="3000" b="1" dirty="0">
                <a:solidFill>
                  <a:srgbClr val="C00000"/>
                </a:solidFill>
                <a:latin typeface="Calibri" panose="020F0502020204030204" pitchFamily="34" charset="0"/>
                <a:cs typeface="Calibri" panose="020F0502020204030204" pitchFamily="34" charset="0"/>
              </a:rPr>
              <a:t>18 different workloads </a:t>
            </a:r>
            <a:r>
              <a:rPr lang="en-US" sz="3000" dirty="0">
                <a:latin typeface="Calibri" panose="020F0502020204030204" pitchFamily="34" charset="0"/>
                <a:cs typeface="Calibri" panose="020F0502020204030204" pitchFamily="34" charset="0"/>
              </a:rPr>
              <a:t>from:</a:t>
            </a:r>
          </a:p>
          <a:p>
            <a:pPr lvl="1"/>
            <a:r>
              <a:rPr lang="en-US" sz="2600" dirty="0">
                <a:latin typeface="Calibri" panose="020F0502020204030204" pitchFamily="34" charset="0"/>
                <a:cs typeface="Calibri" panose="020F0502020204030204" pitchFamily="34" charset="0"/>
              </a:rPr>
              <a:t>MSR Cambridge and </a:t>
            </a:r>
            <a:r>
              <a:rPr lang="en-US" sz="2600" dirty="0" err="1">
                <a:latin typeface="Calibri" panose="020F0502020204030204" pitchFamily="34" charset="0"/>
                <a:cs typeface="Calibri" panose="020F0502020204030204" pitchFamily="34" charset="0"/>
              </a:rPr>
              <a:t>Filebench</a:t>
            </a:r>
            <a:r>
              <a:rPr lang="en-US" sz="2600" dirty="0">
                <a:latin typeface="Calibri" panose="020F0502020204030204" pitchFamily="34" charset="0"/>
                <a:cs typeface="Calibri" panose="020F0502020204030204" pitchFamily="34" charset="0"/>
              </a:rPr>
              <a:t> Suites</a:t>
            </a:r>
            <a:endParaRPr lang="en-US"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pPr lvl="1"/>
            <a:endParaRPr lang="en-US" sz="1000" dirty="0">
              <a:latin typeface="Calibri" panose="020F0502020204030204" pitchFamily="34" charset="0"/>
              <a:cs typeface="Calibri" panose="020F0502020204030204" pitchFamily="34" charset="0"/>
            </a:endParaRPr>
          </a:p>
          <a:p>
            <a:r>
              <a:rPr lang="en-US" sz="3200" b="1" dirty="0">
                <a:solidFill>
                  <a:srgbClr val="C00000"/>
                </a:solidFill>
                <a:latin typeface="Calibri" panose="020F0502020204030204" pitchFamily="34" charset="0"/>
                <a:cs typeface="Calibri" panose="020F0502020204030204" pitchFamily="34" charset="0"/>
              </a:rPr>
              <a:t>Four</a:t>
            </a:r>
            <a:r>
              <a:rPr lang="en-US" sz="3200" dirty="0">
                <a:latin typeface="Calibri" panose="020F0502020204030204" pitchFamily="34" charset="0"/>
                <a:cs typeface="Calibri" panose="020F0502020204030204" pitchFamily="34" charset="0"/>
              </a:rPr>
              <a:t> state-of-the-art data placement baselines:</a:t>
            </a:r>
          </a:p>
          <a:p>
            <a:pPr lvl="1">
              <a:lnSpc>
                <a:spcPct val="100000"/>
              </a:lnSpc>
            </a:pPr>
            <a:r>
              <a:rPr lang="en-US" sz="2600" dirty="0">
                <a:latin typeface="Calibri" panose="020F0502020204030204" pitchFamily="34" charset="0"/>
                <a:cs typeface="Calibri" panose="020F0502020204030204" pitchFamily="34" charset="0"/>
              </a:rPr>
              <a:t>CDE</a:t>
            </a:r>
            <a:r>
              <a:rPr lang="en-US" dirty="0">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[Matsui+, Proc. IEEE’17] </a:t>
            </a:r>
            <a:endParaRPr lang="en-US" b="1" dirty="0">
              <a:solidFill>
                <a:schemeClr val="bg2">
                  <a:lumMod val="75000"/>
                </a:schemeClr>
              </a:solidFill>
              <a:latin typeface="Calibri" panose="020F0502020204030204" pitchFamily="34" charset="0"/>
              <a:cs typeface="Calibri" panose="020F0502020204030204" pitchFamily="34" charset="0"/>
            </a:endParaRPr>
          </a:p>
          <a:p>
            <a:pPr lvl="1">
              <a:lnSpc>
                <a:spcPct val="100000"/>
              </a:lnSpc>
            </a:pPr>
            <a:r>
              <a:rPr lang="en-US" sz="2600" dirty="0">
                <a:latin typeface="Calibri" panose="020F0502020204030204" pitchFamily="34" charset="0"/>
                <a:cs typeface="Calibri" panose="020F0502020204030204" pitchFamily="34" charset="0"/>
              </a:rPr>
              <a:t>HPS</a:t>
            </a:r>
            <a:r>
              <a:rPr lang="en-US" dirty="0">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Meswani</a:t>
            </a:r>
            <a:r>
              <a:rPr lang="en-US" sz="1800" b="1" dirty="0">
                <a:solidFill>
                  <a:schemeClr val="bg2">
                    <a:lumMod val="75000"/>
                  </a:schemeClr>
                </a:solidFill>
                <a:latin typeface="Calibri" panose="020F0502020204030204" pitchFamily="34" charset="0"/>
                <a:cs typeface="Calibri" panose="020F0502020204030204" pitchFamily="34" charset="0"/>
              </a:rPr>
              <a:t>+, HPCA’15]</a:t>
            </a:r>
          </a:p>
          <a:p>
            <a:pPr lvl="1">
              <a:lnSpc>
                <a:spcPct val="100000"/>
              </a:lnSpc>
            </a:pPr>
            <a:r>
              <a:rPr lang="en-US" sz="2600" dirty="0">
                <a:latin typeface="Calibri" panose="020F0502020204030204" pitchFamily="34" charset="0"/>
                <a:cs typeface="Calibri" panose="020F0502020204030204" pitchFamily="34" charset="0"/>
              </a:rPr>
              <a:t>Archivist</a:t>
            </a:r>
            <a:r>
              <a:rPr lang="en-US" dirty="0">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[Ren+, ICCD’19]</a:t>
            </a:r>
          </a:p>
          <a:p>
            <a:pPr lvl="1">
              <a:lnSpc>
                <a:spcPct val="100000"/>
              </a:lnSpc>
            </a:pPr>
            <a:r>
              <a:rPr lang="en-US" sz="2600" dirty="0">
                <a:latin typeface="Calibri" panose="020F0502020204030204" pitchFamily="34" charset="0"/>
                <a:cs typeface="Calibri" panose="020F0502020204030204" pitchFamily="34" charset="0"/>
              </a:rPr>
              <a:t>RNN-HSS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Doudali</a:t>
            </a:r>
            <a:r>
              <a:rPr lang="en-US" sz="1800" b="1" dirty="0">
                <a:solidFill>
                  <a:schemeClr val="bg2">
                    <a:lumMod val="75000"/>
                  </a:schemeClr>
                </a:solidFill>
                <a:latin typeface="Calibri" panose="020F0502020204030204" pitchFamily="34" charset="0"/>
                <a:cs typeface="Calibri" panose="020F0502020204030204" pitchFamily="34" charset="0"/>
              </a:rPr>
              <a:t>+, HPDC’19]</a:t>
            </a:r>
          </a:p>
        </p:txBody>
      </p:sp>
      <p:sp>
        <p:nvSpPr>
          <p:cNvPr id="8" name="TextBox 7">
            <a:extLst>
              <a:ext uri="{FF2B5EF4-FFF2-40B4-BE49-F238E27FC236}">
                <a16:creationId xmlns:a16="http://schemas.microsoft.com/office/drawing/2014/main" id="{39BD066A-C887-A224-C512-2E46FE90D4A5}"/>
              </a:ext>
            </a:extLst>
          </p:cNvPr>
          <p:cNvSpPr txBox="1"/>
          <p:nvPr/>
        </p:nvSpPr>
        <p:spPr>
          <a:xfrm>
            <a:off x="5813069" y="4038799"/>
            <a:ext cx="3144038"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4472C4"/>
                </a:solidFill>
                <a:effectLst/>
                <a:uLnTx/>
                <a:uFillTx/>
                <a:latin typeface="Calibri" panose="020F0502020204030204"/>
                <a:ea typeface="+mn-ea"/>
                <a:cs typeface="+mn-cs"/>
              </a:rPr>
              <a:t>Heuristic-based</a:t>
            </a:r>
          </a:p>
        </p:txBody>
      </p:sp>
      <p:cxnSp>
        <p:nvCxnSpPr>
          <p:cNvPr id="23" name="Curved Connector 22">
            <a:extLst>
              <a:ext uri="{FF2B5EF4-FFF2-40B4-BE49-F238E27FC236}">
                <a16:creationId xmlns:a16="http://schemas.microsoft.com/office/drawing/2014/main" id="{F625E352-052F-3CE1-5DC8-B075CA0B9EC3}"/>
              </a:ext>
            </a:extLst>
          </p:cNvPr>
          <p:cNvCxnSpPr>
            <a:cxnSpLocks/>
          </p:cNvCxnSpPr>
          <p:nvPr/>
        </p:nvCxnSpPr>
        <p:spPr>
          <a:xfrm rot="10800000" flipV="1">
            <a:off x="4121836" y="4318693"/>
            <a:ext cx="1856138" cy="243325"/>
          </a:xfrm>
          <a:prstGeom prst="curvedConnector3">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06FA6C66-41C8-F678-1011-26211E70F0CE}"/>
              </a:ext>
            </a:extLst>
          </p:cNvPr>
          <p:cNvCxnSpPr>
            <a:cxnSpLocks/>
          </p:cNvCxnSpPr>
          <p:nvPr/>
        </p:nvCxnSpPr>
        <p:spPr>
          <a:xfrm rot="10800000">
            <a:off x="4121837" y="4122653"/>
            <a:ext cx="1856135" cy="177757"/>
          </a:xfrm>
          <a:prstGeom prst="curvedConnector3">
            <a:avLst>
              <a:gd name="adj1" fmla="val 50000"/>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4C390E8-8DF2-D08B-6765-05A89DDA6D02}"/>
              </a:ext>
            </a:extLst>
          </p:cNvPr>
          <p:cNvSpPr txBox="1"/>
          <p:nvPr/>
        </p:nvSpPr>
        <p:spPr>
          <a:xfrm>
            <a:off x="5894823" y="4939310"/>
            <a:ext cx="2880007"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2800" b="1" i="1" u="none" strike="noStrike" kern="1200" cap="none" spc="0" normalizeH="0" baseline="0" noProof="0" dirty="0">
                <a:ln>
                  <a:noFill/>
                </a:ln>
                <a:solidFill>
                  <a:srgbClr val="702FA1"/>
                </a:solidFill>
                <a:effectLst/>
                <a:uLnTx/>
                <a:uFillTx/>
                <a:latin typeface="Calibri" panose="020F0502020204030204"/>
                <a:ea typeface="+mn-ea"/>
                <a:cs typeface="+mn-cs"/>
              </a:rPr>
              <a:t>Learning-based</a:t>
            </a:r>
          </a:p>
        </p:txBody>
      </p:sp>
      <p:cxnSp>
        <p:nvCxnSpPr>
          <p:cNvPr id="54" name="Curved Connector 53">
            <a:extLst>
              <a:ext uri="{FF2B5EF4-FFF2-40B4-BE49-F238E27FC236}">
                <a16:creationId xmlns:a16="http://schemas.microsoft.com/office/drawing/2014/main" id="{03D0C8B3-E720-B945-127E-ED32FF0575EC}"/>
              </a:ext>
            </a:extLst>
          </p:cNvPr>
          <p:cNvCxnSpPr>
            <a:cxnSpLocks/>
          </p:cNvCxnSpPr>
          <p:nvPr/>
        </p:nvCxnSpPr>
        <p:spPr>
          <a:xfrm rot="10800000">
            <a:off x="4245515" y="5027651"/>
            <a:ext cx="1649309" cy="157118"/>
          </a:xfrm>
          <a:prstGeom prst="curvedConnector3">
            <a:avLst/>
          </a:prstGeom>
          <a:ln w="76200">
            <a:solidFill>
              <a:srgbClr val="702FA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Curved Connector 54">
            <a:extLst>
              <a:ext uri="{FF2B5EF4-FFF2-40B4-BE49-F238E27FC236}">
                <a16:creationId xmlns:a16="http://schemas.microsoft.com/office/drawing/2014/main" id="{8A5BB308-2A8C-1894-40D5-1891094C530B}"/>
              </a:ext>
            </a:extLst>
          </p:cNvPr>
          <p:cNvCxnSpPr>
            <a:cxnSpLocks/>
          </p:cNvCxnSpPr>
          <p:nvPr/>
        </p:nvCxnSpPr>
        <p:spPr>
          <a:xfrm rot="10800000" flipV="1">
            <a:off x="4286392" y="5200920"/>
            <a:ext cx="1608431" cy="319741"/>
          </a:xfrm>
          <a:prstGeom prst="curvedConnector3">
            <a:avLst/>
          </a:prstGeom>
          <a:ln w="76200">
            <a:solidFill>
              <a:srgbClr val="702FA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18612BF-BDAB-9A99-3BEC-E81E8894A04A}"/>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0009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pic>
        <p:nvPicPr>
          <p:cNvPr id="3" name="Picture 2">
            <a:extLst>
              <a:ext uri="{FF2B5EF4-FFF2-40B4-BE49-F238E27FC236}">
                <a16:creationId xmlns:a16="http://schemas.microsoft.com/office/drawing/2014/main" id="{A70E93B4-793F-4EB0-0518-E0826F56F5AA}"/>
              </a:ext>
            </a:extLst>
          </p:cNvPr>
          <p:cNvPicPr>
            <a:picLocks noChangeAspect="1"/>
          </p:cNvPicPr>
          <p:nvPr/>
        </p:nvPicPr>
        <p:blipFill>
          <a:blip r:embed="rId3"/>
          <a:stretch>
            <a:fillRect/>
          </a:stretch>
        </p:blipFill>
        <p:spPr>
          <a:xfrm>
            <a:off x="-1" y="1890793"/>
            <a:ext cx="9144000" cy="3076414"/>
          </a:xfrm>
          <a:prstGeom prst="rect">
            <a:avLst/>
          </a:prstGeom>
        </p:spPr>
      </p:pic>
      <p:sp>
        <p:nvSpPr>
          <p:cNvPr id="33" name="TextBox 32">
            <a:extLst>
              <a:ext uri="{FF2B5EF4-FFF2-40B4-BE49-F238E27FC236}">
                <a16:creationId xmlns:a16="http://schemas.microsoft.com/office/drawing/2014/main" id="{C69F64FD-B8A7-CF8B-D273-E8A7037D4402}"/>
              </a:ext>
            </a:extLst>
          </p:cNvPr>
          <p:cNvSpPr txBox="1"/>
          <p:nvPr/>
        </p:nvSpPr>
        <p:spPr>
          <a:xfrm>
            <a:off x="172748" y="890427"/>
            <a:ext cx="6820408"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Cost-Oriented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4" name="Rectangle 33">
            <a:extLst>
              <a:ext uri="{FF2B5EF4-FFF2-40B4-BE49-F238E27FC236}">
                <a16:creationId xmlns:a16="http://schemas.microsoft.com/office/drawing/2014/main" id="{3BE72922-79E8-2ED8-7D83-FF1230410F87}"/>
              </a:ext>
            </a:extLst>
          </p:cNvPr>
          <p:cNvSpPr/>
          <p:nvPr/>
        </p:nvSpPr>
        <p:spPr>
          <a:xfrm>
            <a:off x="1036346" y="1795793"/>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C928876A-8D70-9AFA-1D96-C998F26D0C90}"/>
              </a:ext>
            </a:extLst>
          </p:cNvPr>
          <p:cNvSpPr txBox="1"/>
          <p:nvPr/>
        </p:nvSpPr>
        <p:spPr>
          <a:xfrm>
            <a:off x="1221036" y="1698428"/>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37" name="TextBox 36">
            <a:extLst>
              <a:ext uri="{FF2B5EF4-FFF2-40B4-BE49-F238E27FC236}">
                <a16:creationId xmlns:a16="http://schemas.microsoft.com/office/drawing/2014/main" id="{1384B9BD-8927-D0FD-7CD0-A3825A79B350}"/>
              </a:ext>
            </a:extLst>
          </p:cNvPr>
          <p:cNvSpPr txBox="1"/>
          <p:nvPr/>
        </p:nvSpPr>
        <p:spPr>
          <a:xfrm>
            <a:off x="2511036" y="1698428"/>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38" name="TextBox 37">
            <a:extLst>
              <a:ext uri="{FF2B5EF4-FFF2-40B4-BE49-F238E27FC236}">
                <a16:creationId xmlns:a16="http://schemas.microsoft.com/office/drawing/2014/main" id="{D45BE161-D11D-A30F-E5B8-05ED7D186131}"/>
              </a:ext>
            </a:extLst>
          </p:cNvPr>
          <p:cNvSpPr txBox="1"/>
          <p:nvPr/>
        </p:nvSpPr>
        <p:spPr>
          <a:xfrm>
            <a:off x="3430894" y="1704904"/>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39" name="TextBox 38">
            <a:extLst>
              <a:ext uri="{FF2B5EF4-FFF2-40B4-BE49-F238E27FC236}">
                <a16:creationId xmlns:a16="http://schemas.microsoft.com/office/drawing/2014/main" id="{0ABC6CAD-FBD5-D3DB-3B0C-6D1CC018EFBD}"/>
              </a:ext>
            </a:extLst>
          </p:cNvPr>
          <p:cNvSpPr txBox="1"/>
          <p:nvPr/>
        </p:nvSpPr>
        <p:spPr>
          <a:xfrm>
            <a:off x="4360045" y="1699856"/>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40" name="TextBox 39">
            <a:extLst>
              <a:ext uri="{FF2B5EF4-FFF2-40B4-BE49-F238E27FC236}">
                <a16:creationId xmlns:a16="http://schemas.microsoft.com/office/drawing/2014/main" id="{D586DF3C-ED06-ACBF-0151-45E6A6AD1A18}"/>
              </a:ext>
            </a:extLst>
          </p:cNvPr>
          <p:cNvSpPr txBox="1"/>
          <p:nvPr/>
        </p:nvSpPr>
        <p:spPr>
          <a:xfrm>
            <a:off x="5622761" y="170597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41" name="TextBox 40">
            <a:extLst>
              <a:ext uri="{FF2B5EF4-FFF2-40B4-BE49-F238E27FC236}">
                <a16:creationId xmlns:a16="http://schemas.microsoft.com/office/drawing/2014/main" id="{CCD5D867-B09A-3E40-5124-AF6CECAE4804}"/>
              </a:ext>
            </a:extLst>
          </p:cNvPr>
          <p:cNvSpPr txBox="1"/>
          <p:nvPr/>
        </p:nvSpPr>
        <p:spPr>
          <a:xfrm>
            <a:off x="7003365" y="170370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sp>
        <p:nvSpPr>
          <p:cNvPr id="42" name="Rectangle 41">
            <a:extLst>
              <a:ext uri="{FF2B5EF4-FFF2-40B4-BE49-F238E27FC236}">
                <a16:creationId xmlns:a16="http://schemas.microsoft.com/office/drawing/2014/main" id="{59E068E0-8470-D1CC-7605-8751B16EB55F}"/>
              </a:ext>
            </a:extLst>
          </p:cNvPr>
          <p:cNvSpPr/>
          <p:nvPr/>
        </p:nvSpPr>
        <p:spPr>
          <a:xfrm>
            <a:off x="2304342" y="1792744"/>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2364C730-777F-AA0B-EE66-ABF624E81CAC}"/>
              </a:ext>
            </a:extLst>
          </p:cNvPr>
          <p:cNvSpPr/>
          <p:nvPr/>
        </p:nvSpPr>
        <p:spPr>
          <a:xfrm>
            <a:off x="3212545" y="1799221"/>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AD20C141-F6E5-0035-0DB4-73F37F592235}"/>
              </a:ext>
            </a:extLst>
          </p:cNvPr>
          <p:cNvSpPr/>
          <p:nvPr/>
        </p:nvSpPr>
        <p:spPr>
          <a:xfrm>
            <a:off x="4178478" y="1799221"/>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04DF95A2-5FDA-9D8D-FCB8-0F97BB196C7C}"/>
              </a:ext>
            </a:extLst>
          </p:cNvPr>
          <p:cNvSpPr/>
          <p:nvPr/>
        </p:nvSpPr>
        <p:spPr>
          <a:xfrm>
            <a:off x="5438977" y="1799220"/>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2AF8EE9F-C61C-9634-9E6D-22C33659DEE5}"/>
              </a:ext>
            </a:extLst>
          </p:cNvPr>
          <p:cNvSpPr/>
          <p:nvPr/>
        </p:nvSpPr>
        <p:spPr>
          <a:xfrm>
            <a:off x="6790592" y="1797853"/>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5E7F1661-F007-6DF7-E0AC-0BFB7229AAA6}"/>
              </a:ext>
            </a:extLst>
          </p:cNvPr>
          <p:cNvSpPr/>
          <p:nvPr/>
        </p:nvSpPr>
        <p:spPr>
          <a:xfrm>
            <a:off x="7685942" y="1797853"/>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62DE823F-43D6-A018-034B-EF6EFE9EE559}"/>
              </a:ext>
            </a:extLst>
          </p:cNvPr>
          <p:cNvSpPr txBox="1"/>
          <p:nvPr/>
        </p:nvSpPr>
        <p:spPr>
          <a:xfrm>
            <a:off x="7947410" y="1698427"/>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66" name="Rounded Rectangle 65">
            <a:extLst>
              <a:ext uri="{FF2B5EF4-FFF2-40B4-BE49-F238E27FC236}">
                <a16:creationId xmlns:a16="http://schemas.microsoft.com/office/drawing/2014/main" id="{B88073FB-AF32-07F2-7115-F1F994CA44BC}"/>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2" descr="Intel SSDPED1K375GA01 Optane SSD DC P4800X Series - Walmart.com">
            <a:extLst>
              <a:ext uri="{FF2B5EF4-FFF2-40B4-BE49-F238E27FC236}">
                <a16:creationId xmlns:a16="http://schemas.microsoft.com/office/drawing/2014/main" id="{0FFE52A3-DC41-499B-1C73-BADC11B9407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sp>
        <p:nvSpPr>
          <p:cNvPr id="68" name="Left-right Arrow 67">
            <a:extLst>
              <a:ext uri="{FF2B5EF4-FFF2-40B4-BE49-F238E27FC236}">
                <a16:creationId xmlns:a16="http://schemas.microsoft.com/office/drawing/2014/main" id="{6ACB0966-50E3-5E93-FBA3-050C74378562}"/>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7DDB4B38-B25D-E8F1-B654-ED23C8A83A3D}"/>
              </a:ext>
            </a:extLst>
          </p:cNvPr>
          <p:cNvSpPr txBox="1"/>
          <p:nvPr/>
        </p:nvSpPr>
        <p:spPr>
          <a:xfrm>
            <a:off x="6798768" y="67433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70" name="TextBox 69">
            <a:extLst>
              <a:ext uri="{FF2B5EF4-FFF2-40B4-BE49-F238E27FC236}">
                <a16:creationId xmlns:a16="http://schemas.microsoft.com/office/drawing/2014/main" id="{7430495D-3340-6777-5639-360BB83AED9F}"/>
              </a:ext>
            </a:extLst>
          </p:cNvPr>
          <p:cNvSpPr txBox="1"/>
          <p:nvPr/>
        </p:nvSpPr>
        <p:spPr>
          <a:xfrm>
            <a:off x="7982175" y="683503"/>
            <a:ext cx="117987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Low-end HDD</a:t>
            </a:r>
          </a:p>
        </p:txBody>
      </p:sp>
      <p:pic>
        <p:nvPicPr>
          <p:cNvPr id="71" name="Picture 4">
            <a:extLst>
              <a:ext uri="{FF2B5EF4-FFF2-40B4-BE49-F238E27FC236}">
                <a16:creationId xmlns:a16="http://schemas.microsoft.com/office/drawing/2014/main" id="{A0F8678E-B8A6-3F07-A980-73C8822A3C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2380" y="74867"/>
            <a:ext cx="558542" cy="690076"/>
          </a:xfrm>
          <a:prstGeom prst="rect">
            <a:avLst/>
          </a:prstGeom>
          <a:noFill/>
          <a:extLst>
            <a:ext uri="{909E8E84-426E-40DD-AFC4-6F175D3DCCD1}">
              <a14:hiddenFill xmlns:a14="http://schemas.microsoft.com/office/drawing/2010/main">
                <a:solidFill>
                  <a:srgbClr val="FFFFFF"/>
                </a:solidFill>
              </a14:hiddenFill>
            </a:ext>
          </a:extLst>
        </p:spPr>
      </p:pic>
      <p:sp>
        <p:nvSpPr>
          <p:cNvPr id="26" name="Slide Number Placeholder 5">
            <a:extLst>
              <a:ext uri="{FF2B5EF4-FFF2-40B4-BE49-F238E27FC236}">
                <a16:creationId xmlns:a16="http://schemas.microsoft.com/office/drawing/2014/main" id="{8622CB1B-D681-2F11-B5FF-0E8315318370}"/>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62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7" grpId="0"/>
      <p:bldP spid="38" grpId="0"/>
      <p:bldP spid="39" grpId="0"/>
      <p:bldP spid="40" grpId="0"/>
      <p:bldP spid="41" grpId="0"/>
      <p:bldP spid="42" grpId="0" animBg="1"/>
      <p:bldP spid="43" grpId="0" animBg="1"/>
      <p:bldP spid="44" grpId="0" animBg="1"/>
      <p:bldP spid="45" grpId="0" animBg="1"/>
      <p:bldP spid="46" grpId="0" animBg="1"/>
      <p:bldP spid="47" grpId="0" animBg="1"/>
      <p:bldP spid="4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B011558F-9DDF-93E1-950E-F5C35BBA9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894230"/>
            <a:ext cx="9144000" cy="3069541"/>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sp>
        <p:nvSpPr>
          <p:cNvPr id="35" name="Rectangle 34">
            <a:extLst>
              <a:ext uri="{FF2B5EF4-FFF2-40B4-BE49-F238E27FC236}">
                <a16:creationId xmlns:a16="http://schemas.microsoft.com/office/drawing/2014/main" id="{1649AF83-A201-2835-AEFF-BCC258A943C1}"/>
              </a:ext>
            </a:extLst>
          </p:cNvPr>
          <p:cNvSpPr/>
          <p:nvPr/>
        </p:nvSpPr>
        <p:spPr>
          <a:xfrm>
            <a:off x="80386" y="5120944"/>
            <a:ext cx="8983227" cy="1113102"/>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Sibyl consistently </a:t>
            </a:r>
            <a:r>
              <a:rPr kumimoji="0" lang="en-GB" sz="3200" b="1" i="0" u="none" strike="noStrike" kern="1200" cap="none" spc="0" normalizeH="0" baseline="0" noProof="0" dirty="0">
                <a:ln>
                  <a:noFill/>
                </a:ln>
                <a:solidFill>
                  <a:srgbClr val="00B050"/>
                </a:solidFill>
                <a:effectLst/>
                <a:uLnTx/>
                <a:uFillTx/>
                <a:latin typeface="Calibri" panose="020F0502020204030204"/>
                <a:ea typeface="+mn-ea"/>
                <a:cs typeface="+mn-cs"/>
              </a:rPr>
              <a:t>outperforms all the baselines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B050"/>
                </a:solidFill>
                <a:effectLst/>
                <a:uLnTx/>
                <a:uFillTx/>
                <a:latin typeface="Calibri" panose="020F0502020204030204"/>
                <a:ea typeface="+mn-ea"/>
                <a:cs typeface="+mn-cs"/>
              </a:rPr>
              <a:t>for all </a:t>
            </a: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the</a:t>
            </a:r>
            <a:r>
              <a:rPr kumimoji="0" lang="en-GB" sz="3200" b="1" i="0" u="none" strike="noStrike" kern="1200" cap="none" spc="0" normalizeH="0" baseline="0" noProof="0" dirty="0">
                <a:ln>
                  <a:noFill/>
                </a:ln>
                <a:solidFill>
                  <a:srgbClr val="00B050"/>
                </a:solidFill>
                <a:effectLst/>
                <a:uLnTx/>
                <a:uFillTx/>
                <a:latin typeface="Calibri" panose="020F0502020204030204"/>
                <a:ea typeface="+mn-ea"/>
                <a:cs typeface="+mn-cs"/>
              </a:rPr>
              <a:t> workloads</a:t>
            </a:r>
            <a:endPar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A20A7161-44AE-B050-E712-FFB44F4AC579}"/>
              </a:ext>
            </a:extLst>
          </p:cNvPr>
          <p:cNvSpPr txBox="1"/>
          <p:nvPr/>
        </p:nvSpPr>
        <p:spPr>
          <a:xfrm>
            <a:off x="172748" y="890427"/>
            <a:ext cx="692814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Cost-Oriented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7" name="Rectangle 36">
            <a:extLst>
              <a:ext uri="{FF2B5EF4-FFF2-40B4-BE49-F238E27FC236}">
                <a16:creationId xmlns:a16="http://schemas.microsoft.com/office/drawing/2014/main" id="{194B1012-961F-380E-07E7-4CDB3ECA02B7}"/>
              </a:ext>
            </a:extLst>
          </p:cNvPr>
          <p:cNvSpPr/>
          <p:nvPr/>
        </p:nvSpPr>
        <p:spPr>
          <a:xfrm>
            <a:off x="1036346" y="1795793"/>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A84E91F5-BEF7-CA7B-8235-4227C8D9B294}"/>
              </a:ext>
            </a:extLst>
          </p:cNvPr>
          <p:cNvSpPr txBox="1"/>
          <p:nvPr/>
        </p:nvSpPr>
        <p:spPr>
          <a:xfrm>
            <a:off x="1221036" y="1698428"/>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39" name="TextBox 38">
            <a:extLst>
              <a:ext uri="{FF2B5EF4-FFF2-40B4-BE49-F238E27FC236}">
                <a16:creationId xmlns:a16="http://schemas.microsoft.com/office/drawing/2014/main" id="{6442511D-9CAD-D3CA-EE05-62747B7D4E49}"/>
              </a:ext>
            </a:extLst>
          </p:cNvPr>
          <p:cNvSpPr txBox="1"/>
          <p:nvPr/>
        </p:nvSpPr>
        <p:spPr>
          <a:xfrm>
            <a:off x="2511036" y="1698428"/>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40" name="TextBox 39">
            <a:extLst>
              <a:ext uri="{FF2B5EF4-FFF2-40B4-BE49-F238E27FC236}">
                <a16:creationId xmlns:a16="http://schemas.microsoft.com/office/drawing/2014/main" id="{F7814FFF-EFF8-5B9F-1274-D2008BBD1CCA}"/>
              </a:ext>
            </a:extLst>
          </p:cNvPr>
          <p:cNvSpPr txBox="1"/>
          <p:nvPr/>
        </p:nvSpPr>
        <p:spPr>
          <a:xfrm>
            <a:off x="3430894" y="1704904"/>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41" name="TextBox 40">
            <a:extLst>
              <a:ext uri="{FF2B5EF4-FFF2-40B4-BE49-F238E27FC236}">
                <a16:creationId xmlns:a16="http://schemas.microsoft.com/office/drawing/2014/main" id="{126CE780-7C1D-8152-F069-C7E29EAADDF1}"/>
              </a:ext>
            </a:extLst>
          </p:cNvPr>
          <p:cNvSpPr txBox="1"/>
          <p:nvPr/>
        </p:nvSpPr>
        <p:spPr>
          <a:xfrm>
            <a:off x="4360045" y="1699856"/>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42" name="TextBox 41">
            <a:extLst>
              <a:ext uri="{FF2B5EF4-FFF2-40B4-BE49-F238E27FC236}">
                <a16:creationId xmlns:a16="http://schemas.microsoft.com/office/drawing/2014/main" id="{D006B434-42DB-4989-5D16-A8D4335F72A9}"/>
              </a:ext>
            </a:extLst>
          </p:cNvPr>
          <p:cNvSpPr txBox="1"/>
          <p:nvPr/>
        </p:nvSpPr>
        <p:spPr>
          <a:xfrm>
            <a:off x="5622761" y="1705971"/>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43" name="TextBox 42">
            <a:extLst>
              <a:ext uri="{FF2B5EF4-FFF2-40B4-BE49-F238E27FC236}">
                <a16:creationId xmlns:a16="http://schemas.microsoft.com/office/drawing/2014/main" id="{AD569AFB-2416-8C12-E89C-26022AA7F0CB}"/>
              </a:ext>
            </a:extLst>
          </p:cNvPr>
          <p:cNvSpPr txBox="1"/>
          <p:nvPr/>
        </p:nvSpPr>
        <p:spPr>
          <a:xfrm>
            <a:off x="7003365" y="170370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sp>
        <p:nvSpPr>
          <p:cNvPr id="44" name="Rectangle 43">
            <a:extLst>
              <a:ext uri="{FF2B5EF4-FFF2-40B4-BE49-F238E27FC236}">
                <a16:creationId xmlns:a16="http://schemas.microsoft.com/office/drawing/2014/main" id="{C77FA198-1452-924F-BDAB-8CD5620F67D3}"/>
              </a:ext>
            </a:extLst>
          </p:cNvPr>
          <p:cNvSpPr/>
          <p:nvPr/>
        </p:nvSpPr>
        <p:spPr>
          <a:xfrm>
            <a:off x="2304342" y="1792744"/>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A59A5693-0932-C185-37A3-E44B2ECF9EAF}"/>
              </a:ext>
            </a:extLst>
          </p:cNvPr>
          <p:cNvSpPr/>
          <p:nvPr/>
        </p:nvSpPr>
        <p:spPr>
          <a:xfrm>
            <a:off x="3212545" y="1799221"/>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E708F8F2-247C-D218-C64B-5981F7A380F7}"/>
              </a:ext>
            </a:extLst>
          </p:cNvPr>
          <p:cNvSpPr/>
          <p:nvPr/>
        </p:nvSpPr>
        <p:spPr>
          <a:xfrm>
            <a:off x="4178478" y="1799221"/>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EFDF6FAE-D003-C599-FF88-0CDE4E46E05D}"/>
              </a:ext>
            </a:extLst>
          </p:cNvPr>
          <p:cNvSpPr/>
          <p:nvPr/>
        </p:nvSpPr>
        <p:spPr>
          <a:xfrm>
            <a:off x="5438977" y="1799220"/>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7BB58AC-149A-64C1-5C30-72BCF176528B}"/>
              </a:ext>
            </a:extLst>
          </p:cNvPr>
          <p:cNvSpPr/>
          <p:nvPr/>
        </p:nvSpPr>
        <p:spPr>
          <a:xfrm>
            <a:off x="6790592" y="1797853"/>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3412B47D-1388-BCBE-BCCB-F5DF46E04AC6}"/>
              </a:ext>
            </a:extLst>
          </p:cNvPr>
          <p:cNvSpPr/>
          <p:nvPr/>
        </p:nvSpPr>
        <p:spPr>
          <a:xfrm>
            <a:off x="7685942" y="1797853"/>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D88F2CB4-A589-FCA1-4FCA-F800B1C403D7}"/>
              </a:ext>
            </a:extLst>
          </p:cNvPr>
          <p:cNvSpPr txBox="1"/>
          <p:nvPr/>
        </p:nvSpPr>
        <p:spPr>
          <a:xfrm>
            <a:off x="7947410" y="1698427"/>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51" name="Rectangle 50">
            <a:extLst>
              <a:ext uri="{FF2B5EF4-FFF2-40B4-BE49-F238E27FC236}">
                <a16:creationId xmlns:a16="http://schemas.microsoft.com/office/drawing/2014/main" id="{2670FFB5-3DB0-923C-DED0-8722DCC5588C}"/>
              </a:ext>
            </a:extLst>
          </p:cNvPr>
          <p:cNvSpPr/>
          <p:nvPr/>
        </p:nvSpPr>
        <p:spPr>
          <a:xfrm>
            <a:off x="986874" y="1555985"/>
            <a:ext cx="5678606"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ounded Rectangle 70">
            <a:extLst>
              <a:ext uri="{FF2B5EF4-FFF2-40B4-BE49-F238E27FC236}">
                <a16:creationId xmlns:a16="http://schemas.microsoft.com/office/drawing/2014/main" id="{A6B6212F-683F-36EF-6035-C72FCF1AD669}"/>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2" descr="Intel SSDPED1K375GA01 Optane SSD DC P4800X Series - Walmart.com">
            <a:extLst>
              <a:ext uri="{FF2B5EF4-FFF2-40B4-BE49-F238E27FC236}">
                <a16:creationId xmlns:a16="http://schemas.microsoft.com/office/drawing/2014/main" id="{1FD125BD-778D-DAC2-432E-F3CCB2C7A5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sp>
        <p:nvSpPr>
          <p:cNvPr id="74" name="Left-right Arrow 73">
            <a:extLst>
              <a:ext uri="{FF2B5EF4-FFF2-40B4-BE49-F238E27FC236}">
                <a16:creationId xmlns:a16="http://schemas.microsoft.com/office/drawing/2014/main" id="{16ECFD9E-497B-6CFF-3C5D-CFC008639FF0}"/>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1A659C62-2684-AB64-F26E-38CB22D3B12F}"/>
              </a:ext>
            </a:extLst>
          </p:cNvPr>
          <p:cNvSpPr txBox="1"/>
          <p:nvPr/>
        </p:nvSpPr>
        <p:spPr>
          <a:xfrm>
            <a:off x="6798768" y="67433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76" name="TextBox 75">
            <a:extLst>
              <a:ext uri="{FF2B5EF4-FFF2-40B4-BE49-F238E27FC236}">
                <a16:creationId xmlns:a16="http://schemas.microsoft.com/office/drawing/2014/main" id="{458B196D-814E-8D88-2FC2-78AFAB0E2E84}"/>
              </a:ext>
            </a:extLst>
          </p:cNvPr>
          <p:cNvSpPr txBox="1"/>
          <p:nvPr/>
        </p:nvSpPr>
        <p:spPr>
          <a:xfrm>
            <a:off x="7982175" y="683503"/>
            <a:ext cx="117987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Low-end HDD</a:t>
            </a:r>
          </a:p>
        </p:txBody>
      </p:sp>
      <p:pic>
        <p:nvPicPr>
          <p:cNvPr id="64" name="Picture 4">
            <a:extLst>
              <a:ext uri="{FF2B5EF4-FFF2-40B4-BE49-F238E27FC236}">
                <a16:creationId xmlns:a16="http://schemas.microsoft.com/office/drawing/2014/main" id="{F4E4F583-AE23-40D4-4C54-2A051B03D9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2380" y="74867"/>
            <a:ext cx="558542" cy="690076"/>
          </a:xfrm>
          <a:prstGeom prst="rect">
            <a:avLst/>
          </a:prstGeom>
          <a:noFill/>
          <a:extLst>
            <a:ext uri="{909E8E84-426E-40DD-AFC4-6F175D3DCCD1}">
              <a14:hiddenFill xmlns:a14="http://schemas.microsoft.com/office/drawing/2010/main">
                <a:solidFill>
                  <a:srgbClr val="FFFFFF"/>
                </a:solidFill>
              </a14:hiddenFill>
            </a:ext>
          </a:extLst>
        </p:spPr>
      </p:pic>
      <p:sp>
        <p:nvSpPr>
          <p:cNvPr id="28" name="Slide Number Placeholder 5">
            <a:extLst>
              <a:ext uri="{FF2B5EF4-FFF2-40B4-BE49-F238E27FC236}">
                <a16:creationId xmlns:a16="http://schemas.microsoft.com/office/drawing/2014/main" id="{DBB66CBC-EF8A-D9C4-7011-16F15771FFB5}"/>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2158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pic>
        <p:nvPicPr>
          <p:cNvPr id="2" name="Picture 1">
            <a:extLst>
              <a:ext uri="{FF2B5EF4-FFF2-40B4-BE49-F238E27FC236}">
                <a16:creationId xmlns:a16="http://schemas.microsoft.com/office/drawing/2014/main" id="{6B2F4476-EFC5-AAC0-3B9F-14CA66DD889E}"/>
              </a:ext>
            </a:extLst>
          </p:cNvPr>
          <p:cNvPicPr>
            <a:picLocks noChangeAspect="1"/>
          </p:cNvPicPr>
          <p:nvPr/>
        </p:nvPicPr>
        <p:blipFill>
          <a:blip r:embed="rId3"/>
          <a:stretch>
            <a:fillRect/>
          </a:stretch>
        </p:blipFill>
        <p:spPr>
          <a:xfrm>
            <a:off x="0" y="1847917"/>
            <a:ext cx="9144000" cy="3162167"/>
          </a:xfrm>
          <a:prstGeom prst="rect">
            <a:avLst/>
          </a:prstGeom>
        </p:spPr>
      </p:pic>
      <p:sp>
        <p:nvSpPr>
          <p:cNvPr id="34" name="TextBox 33">
            <a:extLst>
              <a:ext uri="{FF2B5EF4-FFF2-40B4-BE49-F238E27FC236}">
                <a16:creationId xmlns:a16="http://schemas.microsoft.com/office/drawing/2014/main" id="{68465C18-85A3-D0B0-7136-1FDDC572BC27}"/>
              </a:ext>
            </a:extLst>
          </p:cNvPr>
          <p:cNvSpPr txBox="1"/>
          <p:nvPr/>
        </p:nvSpPr>
        <p:spPr>
          <a:xfrm>
            <a:off x="5556110" y="1757219"/>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35" name="TextBox 34">
            <a:extLst>
              <a:ext uri="{FF2B5EF4-FFF2-40B4-BE49-F238E27FC236}">
                <a16:creationId xmlns:a16="http://schemas.microsoft.com/office/drawing/2014/main" id="{4C51A4AA-D66D-EAE1-D6AC-649FEB9614EB}"/>
              </a:ext>
            </a:extLst>
          </p:cNvPr>
          <p:cNvSpPr txBox="1"/>
          <p:nvPr/>
        </p:nvSpPr>
        <p:spPr>
          <a:xfrm>
            <a:off x="6936714" y="1754953"/>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sp>
        <p:nvSpPr>
          <p:cNvPr id="40" name="Rectangle 39">
            <a:extLst>
              <a:ext uri="{FF2B5EF4-FFF2-40B4-BE49-F238E27FC236}">
                <a16:creationId xmlns:a16="http://schemas.microsoft.com/office/drawing/2014/main" id="{F8462F84-D72B-42FE-CB9F-53AD59E9A7D1}"/>
              </a:ext>
            </a:extLst>
          </p:cNvPr>
          <p:cNvSpPr/>
          <p:nvPr/>
        </p:nvSpPr>
        <p:spPr>
          <a:xfrm>
            <a:off x="6723941" y="184910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C7A32471-9F66-57B9-D3BF-0435928FD753}"/>
              </a:ext>
            </a:extLst>
          </p:cNvPr>
          <p:cNvSpPr/>
          <p:nvPr/>
        </p:nvSpPr>
        <p:spPr>
          <a:xfrm>
            <a:off x="7619291" y="1849101"/>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A370D355-9088-5D12-4E60-79AE2BDAF946}"/>
              </a:ext>
            </a:extLst>
          </p:cNvPr>
          <p:cNvSpPr txBox="1"/>
          <p:nvPr/>
        </p:nvSpPr>
        <p:spPr>
          <a:xfrm>
            <a:off x="7880759" y="174967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18" name="Rectangle 17">
            <a:extLst>
              <a:ext uri="{FF2B5EF4-FFF2-40B4-BE49-F238E27FC236}">
                <a16:creationId xmlns:a16="http://schemas.microsoft.com/office/drawing/2014/main" id="{0DEAF478-32CD-75CD-63D0-43E95AC3A840}"/>
              </a:ext>
            </a:extLst>
          </p:cNvPr>
          <p:cNvSpPr/>
          <p:nvPr/>
        </p:nvSpPr>
        <p:spPr>
          <a:xfrm>
            <a:off x="969695" y="1847041"/>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B503029-3F49-7492-835A-9FDE844C361D}"/>
              </a:ext>
            </a:extLst>
          </p:cNvPr>
          <p:cNvSpPr txBox="1"/>
          <p:nvPr/>
        </p:nvSpPr>
        <p:spPr>
          <a:xfrm>
            <a:off x="1154385" y="1749676"/>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20" name="TextBox 19">
            <a:extLst>
              <a:ext uri="{FF2B5EF4-FFF2-40B4-BE49-F238E27FC236}">
                <a16:creationId xmlns:a16="http://schemas.microsoft.com/office/drawing/2014/main" id="{3C5B3508-E42A-2EEF-3A73-0026003E2B31}"/>
              </a:ext>
            </a:extLst>
          </p:cNvPr>
          <p:cNvSpPr txBox="1"/>
          <p:nvPr/>
        </p:nvSpPr>
        <p:spPr>
          <a:xfrm>
            <a:off x="2444385" y="1749676"/>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32" name="TextBox 31">
            <a:extLst>
              <a:ext uri="{FF2B5EF4-FFF2-40B4-BE49-F238E27FC236}">
                <a16:creationId xmlns:a16="http://schemas.microsoft.com/office/drawing/2014/main" id="{8676EE8A-C001-9B09-F919-0137C38E68AD}"/>
              </a:ext>
            </a:extLst>
          </p:cNvPr>
          <p:cNvSpPr txBox="1"/>
          <p:nvPr/>
        </p:nvSpPr>
        <p:spPr>
          <a:xfrm>
            <a:off x="3364243" y="1756152"/>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33" name="TextBox 32">
            <a:extLst>
              <a:ext uri="{FF2B5EF4-FFF2-40B4-BE49-F238E27FC236}">
                <a16:creationId xmlns:a16="http://schemas.microsoft.com/office/drawing/2014/main" id="{3F7DAF6B-AB1E-EB29-AF9D-5C9058704685}"/>
              </a:ext>
            </a:extLst>
          </p:cNvPr>
          <p:cNvSpPr txBox="1"/>
          <p:nvPr/>
        </p:nvSpPr>
        <p:spPr>
          <a:xfrm>
            <a:off x="4293394" y="1751104"/>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36" name="Rectangle 35">
            <a:extLst>
              <a:ext uri="{FF2B5EF4-FFF2-40B4-BE49-F238E27FC236}">
                <a16:creationId xmlns:a16="http://schemas.microsoft.com/office/drawing/2014/main" id="{9FEA4047-521D-4A84-E1E2-2D03B1681954}"/>
              </a:ext>
            </a:extLst>
          </p:cNvPr>
          <p:cNvSpPr/>
          <p:nvPr/>
        </p:nvSpPr>
        <p:spPr>
          <a:xfrm>
            <a:off x="2237691" y="1843992"/>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DBC1A2E-C01A-971C-B042-7E981477613C}"/>
              </a:ext>
            </a:extLst>
          </p:cNvPr>
          <p:cNvSpPr/>
          <p:nvPr/>
        </p:nvSpPr>
        <p:spPr>
          <a:xfrm>
            <a:off x="3145894" y="1850469"/>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281F1510-E2CD-4503-E077-852DB4A1EB68}"/>
              </a:ext>
            </a:extLst>
          </p:cNvPr>
          <p:cNvSpPr/>
          <p:nvPr/>
        </p:nvSpPr>
        <p:spPr>
          <a:xfrm>
            <a:off x="4111827" y="1850469"/>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33B48937-60C1-C334-0F6C-4ED4C16B6F77}"/>
              </a:ext>
            </a:extLst>
          </p:cNvPr>
          <p:cNvSpPr/>
          <p:nvPr/>
        </p:nvSpPr>
        <p:spPr>
          <a:xfrm>
            <a:off x="5372326" y="185046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63AFF9F-1490-06DC-F60F-09E066E111F8}"/>
              </a:ext>
            </a:extLst>
          </p:cNvPr>
          <p:cNvSpPr txBox="1"/>
          <p:nvPr/>
        </p:nvSpPr>
        <p:spPr>
          <a:xfrm>
            <a:off x="172746" y="890427"/>
            <a:ext cx="8585491"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Performance-Oriented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50" name="Rounded Rectangle 49">
            <a:extLst>
              <a:ext uri="{FF2B5EF4-FFF2-40B4-BE49-F238E27FC236}">
                <a16:creationId xmlns:a16="http://schemas.microsoft.com/office/drawing/2014/main" id="{150135D9-B4B9-98EA-A570-ECD3EB586807}"/>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2" descr="Intel SSDPED1K375GA01 Optane SSD DC P4800X Series - Walmart.com">
            <a:extLst>
              <a:ext uri="{FF2B5EF4-FFF2-40B4-BE49-F238E27FC236}">
                <a16:creationId xmlns:a16="http://schemas.microsoft.com/office/drawing/2014/main" id="{C8782145-DA19-5273-93FF-158B4B278EA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a:extLst>
              <a:ext uri="{FF2B5EF4-FFF2-40B4-BE49-F238E27FC236}">
                <a16:creationId xmlns:a16="http://schemas.microsoft.com/office/drawing/2014/main" id="{58CCCED6-CE47-A4B0-A4E0-47898DFD6C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9873" y="165516"/>
            <a:ext cx="843763" cy="584775"/>
          </a:xfrm>
          <a:prstGeom prst="rect">
            <a:avLst/>
          </a:prstGeom>
          <a:noFill/>
          <a:extLst>
            <a:ext uri="{909E8E84-426E-40DD-AFC4-6F175D3DCCD1}">
              <a14:hiddenFill xmlns:a14="http://schemas.microsoft.com/office/drawing/2010/main">
                <a:solidFill>
                  <a:srgbClr val="FFFFFF"/>
                </a:solidFill>
              </a14:hiddenFill>
            </a:ext>
          </a:extLst>
        </p:spPr>
      </p:pic>
      <p:sp>
        <p:nvSpPr>
          <p:cNvPr id="53" name="Left-right Arrow 52">
            <a:extLst>
              <a:ext uri="{FF2B5EF4-FFF2-40B4-BE49-F238E27FC236}">
                <a16:creationId xmlns:a16="http://schemas.microsoft.com/office/drawing/2014/main" id="{793F2E69-713A-9F88-FFE8-9D820998FE99}"/>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FBBA589E-EE17-6678-2D7F-656EDB539188}"/>
              </a:ext>
            </a:extLst>
          </p:cNvPr>
          <p:cNvSpPr txBox="1"/>
          <p:nvPr/>
        </p:nvSpPr>
        <p:spPr>
          <a:xfrm>
            <a:off x="6798768" y="67433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55" name="TextBox 54">
            <a:extLst>
              <a:ext uri="{FF2B5EF4-FFF2-40B4-BE49-F238E27FC236}">
                <a16:creationId xmlns:a16="http://schemas.microsoft.com/office/drawing/2014/main" id="{970D3568-859C-4323-0705-09FBD9F11915}"/>
              </a:ext>
            </a:extLst>
          </p:cNvPr>
          <p:cNvSpPr txBox="1"/>
          <p:nvPr/>
        </p:nvSpPr>
        <p:spPr>
          <a:xfrm>
            <a:off x="8060914" y="674337"/>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Mid-end SSD</a:t>
            </a:r>
          </a:p>
        </p:txBody>
      </p:sp>
      <p:sp>
        <p:nvSpPr>
          <p:cNvPr id="26" name="Slide Number Placeholder 5">
            <a:extLst>
              <a:ext uri="{FF2B5EF4-FFF2-40B4-BE49-F238E27FC236}">
                <a16:creationId xmlns:a16="http://schemas.microsoft.com/office/drawing/2014/main" id="{4C7DA014-2AA7-1830-A92E-D73E076E0B4B}"/>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57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0" grpId="0" animBg="1"/>
      <p:bldP spid="41" grpId="0" animBg="1"/>
      <p:bldP spid="42" grpId="0"/>
      <p:bldP spid="18" grpId="0" animBg="1"/>
      <p:bldP spid="19" grpId="0"/>
      <p:bldP spid="20" grpId="0"/>
      <p:bldP spid="32" grpId="0"/>
      <p:bldP spid="33" grpId="0"/>
      <p:bldP spid="36" grpId="0" animBg="1"/>
      <p:bldP spid="37" grpId="0" animBg="1"/>
      <p:bldP spid="38" grpId="0" animBg="1"/>
      <p:bldP spid="3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pic>
        <p:nvPicPr>
          <p:cNvPr id="26" name="Picture 25">
            <a:extLst>
              <a:ext uri="{FF2B5EF4-FFF2-40B4-BE49-F238E27FC236}">
                <a16:creationId xmlns:a16="http://schemas.microsoft.com/office/drawing/2014/main" id="{42E40C94-2A1F-7CB4-5D4F-43818420E7FD}"/>
              </a:ext>
            </a:extLst>
          </p:cNvPr>
          <p:cNvPicPr>
            <a:picLocks noChangeAspect="1"/>
          </p:cNvPicPr>
          <p:nvPr/>
        </p:nvPicPr>
        <p:blipFill>
          <a:blip r:embed="rId3"/>
          <a:stretch>
            <a:fillRect/>
          </a:stretch>
        </p:blipFill>
        <p:spPr>
          <a:xfrm>
            <a:off x="0" y="1847917"/>
            <a:ext cx="9144000" cy="3162167"/>
          </a:xfrm>
          <a:prstGeom prst="rect">
            <a:avLst/>
          </a:prstGeom>
        </p:spPr>
      </p:pic>
      <p:sp>
        <p:nvSpPr>
          <p:cNvPr id="20" name="TextBox 19">
            <a:extLst>
              <a:ext uri="{FF2B5EF4-FFF2-40B4-BE49-F238E27FC236}">
                <a16:creationId xmlns:a16="http://schemas.microsoft.com/office/drawing/2014/main" id="{80ABC434-B4A3-B39B-0F18-4D8B28640CF2}"/>
              </a:ext>
            </a:extLst>
          </p:cNvPr>
          <p:cNvSpPr txBox="1"/>
          <p:nvPr/>
        </p:nvSpPr>
        <p:spPr>
          <a:xfrm>
            <a:off x="5556110" y="1757219"/>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21" name="TextBox 20">
            <a:extLst>
              <a:ext uri="{FF2B5EF4-FFF2-40B4-BE49-F238E27FC236}">
                <a16:creationId xmlns:a16="http://schemas.microsoft.com/office/drawing/2014/main" id="{E7012CA2-4D49-9F11-7CAD-053BA9B35D00}"/>
              </a:ext>
            </a:extLst>
          </p:cNvPr>
          <p:cNvSpPr txBox="1"/>
          <p:nvPr/>
        </p:nvSpPr>
        <p:spPr>
          <a:xfrm>
            <a:off x="6936714" y="1754953"/>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sp>
        <p:nvSpPr>
          <p:cNvPr id="23" name="Rectangle 22">
            <a:extLst>
              <a:ext uri="{FF2B5EF4-FFF2-40B4-BE49-F238E27FC236}">
                <a16:creationId xmlns:a16="http://schemas.microsoft.com/office/drawing/2014/main" id="{03E8C15C-8D5A-9CAB-C589-22630690B776}"/>
              </a:ext>
            </a:extLst>
          </p:cNvPr>
          <p:cNvSpPr/>
          <p:nvPr/>
        </p:nvSpPr>
        <p:spPr>
          <a:xfrm>
            <a:off x="6723941" y="184910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09A59F8-4313-62AD-29FA-0E1333293ECE}"/>
              </a:ext>
            </a:extLst>
          </p:cNvPr>
          <p:cNvSpPr/>
          <p:nvPr/>
        </p:nvSpPr>
        <p:spPr>
          <a:xfrm>
            <a:off x="7619291" y="1849101"/>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32405CD-A34B-158A-1FFF-57E925CA3881}"/>
              </a:ext>
            </a:extLst>
          </p:cNvPr>
          <p:cNvSpPr txBox="1"/>
          <p:nvPr/>
        </p:nvSpPr>
        <p:spPr>
          <a:xfrm>
            <a:off x="7880759" y="174967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32" name="Rectangle 31">
            <a:extLst>
              <a:ext uri="{FF2B5EF4-FFF2-40B4-BE49-F238E27FC236}">
                <a16:creationId xmlns:a16="http://schemas.microsoft.com/office/drawing/2014/main" id="{CD4BBA03-094A-E4EC-139B-D38EE58527BB}"/>
              </a:ext>
            </a:extLst>
          </p:cNvPr>
          <p:cNvSpPr/>
          <p:nvPr/>
        </p:nvSpPr>
        <p:spPr>
          <a:xfrm>
            <a:off x="969695" y="1847041"/>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C7AD66FC-80C8-75C9-2EE0-C5A342CE6595}"/>
              </a:ext>
            </a:extLst>
          </p:cNvPr>
          <p:cNvSpPr txBox="1"/>
          <p:nvPr/>
        </p:nvSpPr>
        <p:spPr>
          <a:xfrm>
            <a:off x="1154385" y="1749676"/>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34" name="TextBox 33">
            <a:extLst>
              <a:ext uri="{FF2B5EF4-FFF2-40B4-BE49-F238E27FC236}">
                <a16:creationId xmlns:a16="http://schemas.microsoft.com/office/drawing/2014/main" id="{D0A52B74-4140-FEA5-190C-C0ED384B502D}"/>
              </a:ext>
            </a:extLst>
          </p:cNvPr>
          <p:cNvSpPr txBox="1"/>
          <p:nvPr/>
        </p:nvSpPr>
        <p:spPr>
          <a:xfrm>
            <a:off x="2444385" y="1749676"/>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35" name="TextBox 34">
            <a:extLst>
              <a:ext uri="{FF2B5EF4-FFF2-40B4-BE49-F238E27FC236}">
                <a16:creationId xmlns:a16="http://schemas.microsoft.com/office/drawing/2014/main" id="{12204D85-EA5F-A6A7-4A64-218F201D9F0E}"/>
              </a:ext>
            </a:extLst>
          </p:cNvPr>
          <p:cNvSpPr txBox="1"/>
          <p:nvPr/>
        </p:nvSpPr>
        <p:spPr>
          <a:xfrm>
            <a:off x="3364243" y="1756152"/>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36" name="TextBox 35">
            <a:extLst>
              <a:ext uri="{FF2B5EF4-FFF2-40B4-BE49-F238E27FC236}">
                <a16:creationId xmlns:a16="http://schemas.microsoft.com/office/drawing/2014/main" id="{A5124BF3-CAA2-9484-27CC-98F5BC594EEA}"/>
              </a:ext>
            </a:extLst>
          </p:cNvPr>
          <p:cNvSpPr txBox="1"/>
          <p:nvPr/>
        </p:nvSpPr>
        <p:spPr>
          <a:xfrm>
            <a:off x="4293394" y="1751104"/>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37" name="Rectangle 36">
            <a:extLst>
              <a:ext uri="{FF2B5EF4-FFF2-40B4-BE49-F238E27FC236}">
                <a16:creationId xmlns:a16="http://schemas.microsoft.com/office/drawing/2014/main" id="{CDC00A7C-1EC1-77BB-F31A-456973F60942}"/>
              </a:ext>
            </a:extLst>
          </p:cNvPr>
          <p:cNvSpPr/>
          <p:nvPr/>
        </p:nvSpPr>
        <p:spPr>
          <a:xfrm>
            <a:off x="2237691" y="1843992"/>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BA17570E-D4D5-C39E-CC5E-47C881B16119}"/>
              </a:ext>
            </a:extLst>
          </p:cNvPr>
          <p:cNvSpPr/>
          <p:nvPr/>
        </p:nvSpPr>
        <p:spPr>
          <a:xfrm>
            <a:off x="3145894" y="1850469"/>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D255F378-3A7E-549F-C38F-429A9E919573}"/>
              </a:ext>
            </a:extLst>
          </p:cNvPr>
          <p:cNvSpPr/>
          <p:nvPr/>
        </p:nvSpPr>
        <p:spPr>
          <a:xfrm>
            <a:off x="4111827" y="1850469"/>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9AE89F4-78FE-252D-2080-DB83F4C53F92}"/>
              </a:ext>
            </a:extLst>
          </p:cNvPr>
          <p:cNvSpPr/>
          <p:nvPr/>
        </p:nvSpPr>
        <p:spPr>
          <a:xfrm>
            <a:off x="5372326" y="185046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D856BFA3-F57D-A2C7-E955-2811E1C7D1B9}"/>
              </a:ext>
            </a:extLst>
          </p:cNvPr>
          <p:cNvSpPr txBox="1"/>
          <p:nvPr/>
        </p:nvSpPr>
        <p:spPr>
          <a:xfrm>
            <a:off x="172746" y="890427"/>
            <a:ext cx="8585491"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Performance-Oriented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7" name="Rectangle 26">
            <a:extLst>
              <a:ext uri="{FF2B5EF4-FFF2-40B4-BE49-F238E27FC236}">
                <a16:creationId xmlns:a16="http://schemas.microsoft.com/office/drawing/2014/main" id="{4D95714F-80E3-CEFD-3FF1-F83C835F1FE6}"/>
              </a:ext>
            </a:extLst>
          </p:cNvPr>
          <p:cNvSpPr/>
          <p:nvPr/>
        </p:nvSpPr>
        <p:spPr>
          <a:xfrm>
            <a:off x="80385" y="4999931"/>
            <a:ext cx="8983227" cy="1201212"/>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150" normalizeH="0" baseline="0" noProof="0" dirty="0">
                <a:ln>
                  <a:noFill/>
                </a:ln>
                <a:solidFill>
                  <a:prstClr val="black"/>
                </a:solidFill>
                <a:effectLst/>
                <a:uLnTx/>
                <a:uFillTx/>
                <a:latin typeface="Calibri" panose="020F0502020204030204"/>
                <a:ea typeface="+mn-ea"/>
                <a:cs typeface="+mn-cs"/>
              </a:rPr>
              <a:t>Sibyl provides </a:t>
            </a: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21.6% performance improvement</a:t>
            </a:r>
            <a:r>
              <a:rPr kumimoji="0" lang="en-GB" sz="3400" b="1" i="0" u="none" strike="noStrike" kern="1200" cap="none" spc="-150" normalizeH="0" baseline="0" noProof="0" dirty="0">
                <a:ln>
                  <a:noFill/>
                </a:ln>
                <a:solidFill>
                  <a:srgbClr val="00B050"/>
                </a:solidFill>
                <a:effectLst/>
                <a:uLnTx/>
                <a:uFillTx/>
                <a:latin typeface="Calibri" panose="020F0502020204030204"/>
                <a:ea typeface="+mn-ea"/>
                <a:cs typeface="+mn-cs"/>
              </a:rPr>
              <a:t> </a:t>
            </a:r>
            <a:r>
              <a:rPr kumimoji="0" lang="en-GB" sz="3400" b="0" i="0" u="none" strike="noStrike" kern="1200" cap="none" spc="-150" normalizeH="0" baseline="0" noProof="0" dirty="0">
                <a:ln>
                  <a:noFill/>
                </a:ln>
                <a:solidFill>
                  <a:prstClr val="black"/>
                </a:solidFill>
                <a:effectLst/>
                <a:uLnTx/>
                <a:uFillTx/>
                <a:latin typeface="Calibri" panose="020F0502020204030204"/>
                <a:ea typeface="+mn-ea"/>
                <a:cs typeface="+mn-cs"/>
              </a:rPr>
              <a:t>by </a:t>
            </a: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dynamically adapting its data placement policy </a:t>
            </a:r>
            <a:endParaRPr kumimoji="0" lang="en-US" sz="3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28" name="Rectangle 27">
            <a:extLst>
              <a:ext uri="{FF2B5EF4-FFF2-40B4-BE49-F238E27FC236}">
                <a16:creationId xmlns:a16="http://schemas.microsoft.com/office/drawing/2014/main" id="{78CB0AB7-D1C3-82E1-26ED-0EEA959EBC9F}"/>
              </a:ext>
            </a:extLst>
          </p:cNvPr>
          <p:cNvSpPr/>
          <p:nvPr/>
        </p:nvSpPr>
        <p:spPr>
          <a:xfrm>
            <a:off x="945309" y="1611405"/>
            <a:ext cx="5678606"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ounded Rectangle 50">
            <a:extLst>
              <a:ext uri="{FF2B5EF4-FFF2-40B4-BE49-F238E27FC236}">
                <a16:creationId xmlns:a16="http://schemas.microsoft.com/office/drawing/2014/main" id="{5F7AB164-90A5-F988-A39B-9DFFF1A19889}"/>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2" descr="Intel SSDPED1K375GA01 Optane SSD DC P4800X Series - Walmart.com">
            <a:extLst>
              <a:ext uri="{FF2B5EF4-FFF2-40B4-BE49-F238E27FC236}">
                <a16:creationId xmlns:a16="http://schemas.microsoft.com/office/drawing/2014/main" id="{38366E06-12E8-8BEF-163C-C1C73D15655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1665678F-E365-15F7-AA01-299395C41F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9873" y="165516"/>
            <a:ext cx="843763" cy="584775"/>
          </a:xfrm>
          <a:prstGeom prst="rect">
            <a:avLst/>
          </a:prstGeom>
          <a:noFill/>
          <a:extLst>
            <a:ext uri="{909E8E84-426E-40DD-AFC4-6F175D3DCCD1}">
              <a14:hiddenFill xmlns:a14="http://schemas.microsoft.com/office/drawing/2010/main">
                <a:solidFill>
                  <a:srgbClr val="FFFFFF"/>
                </a:solidFill>
              </a14:hiddenFill>
            </a:ext>
          </a:extLst>
        </p:spPr>
      </p:pic>
      <p:sp>
        <p:nvSpPr>
          <p:cNvPr id="54" name="Left-right Arrow 53">
            <a:extLst>
              <a:ext uri="{FF2B5EF4-FFF2-40B4-BE49-F238E27FC236}">
                <a16:creationId xmlns:a16="http://schemas.microsoft.com/office/drawing/2014/main" id="{1E3DE896-C296-FCD0-DB71-BCF40F824373}"/>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6CE215F8-0857-77AA-B2B0-9334AAE68E26}"/>
              </a:ext>
            </a:extLst>
          </p:cNvPr>
          <p:cNvSpPr txBox="1"/>
          <p:nvPr/>
        </p:nvSpPr>
        <p:spPr>
          <a:xfrm>
            <a:off x="6798768" y="67433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56" name="TextBox 55">
            <a:extLst>
              <a:ext uri="{FF2B5EF4-FFF2-40B4-BE49-F238E27FC236}">
                <a16:creationId xmlns:a16="http://schemas.microsoft.com/office/drawing/2014/main" id="{4E180E3C-9CBF-5CAC-C9B6-3E2CC98BBA9B}"/>
              </a:ext>
            </a:extLst>
          </p:cNvPr>
          <p:cNvSpPr txBox="1"/>
          <p:nvPr/>
        </p:nvSpPr>
        <p:spPr>
          <a:xfrm>
            <a:off x="8060914" y="674337"/>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Mid-end SSD</a:t>
            </a:r>
          </a:p>
        </p:txBody>
      </p:sp>
      <p:sp>
        <p:nvSpPr>
          <p:cNvPr id="29" name="Slide Number Placeholder 5">
            <a:extLst>
              <a:ext uri="{FF2B5EF4-FFF2-40B4-BE49-F238E27FC236}">
                <a16:creationId xmlns:a16="http://schemas.microsoft.com/office/drawing/2014/main" id="{114C033E-6349-A21B-B4E2-74A280FB6952}"/>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4029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9CFA469-3D04-C059-3985-D0554A6AE7B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063" y="1850468"/>
            <a:ext cx="9140400" cy="3160800"/>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pic>
        <p:nvPicPr>
          <p:cNvPr id="23" name="Picture 22">
            <a:extLst>
              <a:ext uri="{FF2B5EF4-FFF2-40B4-BE49-F238E27FC236}">
                <a16:creationId xmlns:a16="http://schemas.microsoft.com/office/drawing/2014/main" id="{1C917E37-7841-3570-E5A2-FD2473B89042}"/>
              </a:ext>
            </a:extLst>
          </p:cNvPr>
          <p:cNvPicPr>
            <a:picLocks noChangeAspect="1"/>
          </p:cNvPicPr>
          <p:nvPr/>
        </p:nvPicPr>
        <p:blipFill rotWithShape="1">
          <a:blip r:embed="rId4"/>
          <a:srcRect l="9941" r="83427"/>
          <a:stretch/>
        </p:blipFill>
        <p:spPr>
          <a:xfrm>
            <a:off x="909145" y="1847917"/>
            <a:ext cx="606392" cy="3162167"/>
          </a:xfrm>
          <a:prstGeom prst="rect">
            <a:avLst/>
          </a:prstGeom>
        </p:spPr>
      </p:pic>
      <p:pic>
        <p:nvPicPr>
          <p:cNvPr id="24" name="Picture 23">
            <a:extLst>
              <a:ext uri="{FF2B5EF4-FFF2-40B4-BE49-F238E27FC236}">
                <a16:creationId xmlns:a16="http://schemas.microsoft.com/office/drawing/2014/main" id="{4B027E18-1C37-F1A9-42CE-E23785EC527A}"/>
              </a:ext>
            </a:extLst>
          </p:cNvPr>
          <p:cNvPicPr>
            <a:picLocks noChangeAspect="1"/>
          </p:cNvPicPr>
          <p:nvPr/>
        </p:nvPicPr>
        <p:blipFill rotWithShape="1">
          <a:blip r:embed="rId4"/>
          <a:srcRect l="45006" r="49014"/>
          <a:stretch/>
        </p:blipFill>
        <p:spPr>
          <a:xfrm>
            <a:off x="4115126" y="1847917"/>
            <a:ext cx="546809" cy="3162167"/>
          </a:xfrm>
          <a:prstGeom prst="rect">
            <a:avLst/>
          </a:prstGeom>
        </p:spPr>
      </p:pic>
      <p:sp>
        <p:nvSpPr>
          <p:cNvPr id="11" name="Arc 10">
            <a:extLst>
              <a:ext uri="{FF2B5EF4-FFF2-40B4-BE49-F238E27FC236}">
                <a16:creationId xmlns:a16="http://schemas.microsoft.com/office/drawing/2014/main" id="{5675EB76-5EB2-DB86-0DCF-3AFCD513A4B7}"/>
              </a:ext>
            </a:extLst>
          </p:cNvPr>
          <p:cNvSpPr/>
          <p:nvPr/>
        </p:nvSpPr>
        <p:spPr>
          <a:xfrm rot="15896661">
            <a:off x="899408" y="2875468"/>
            <a:ext cx="764916" cy="153772"/>
          </a:xfrm>
          <a:prstGeom prst="arc">
            <a:avLst>
              <a:gd name="adj1" fmla="val 15747287"/>
              <a:gd name="adj2" fmla="val 5584543"/>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66D073CB-7362-F73A-6F04-C47F175EC782}"/>
              </a:ext>
            </a:extLst>
          </p:cNvPr>
          <p:cNvSpPr/>
          <p:nvPr/>
        </p:nvSpPr>
        <p:spPr>
          <a:xfrm rot="15896661">
            <a:off x="4031906" y="3341220"/>
            <a:ext cx="764916" cy="290688"/>
          </a:xfrm>
          <a:prstGeom prst="arc">
            <a:avLst>
              <a:gd name="adj1" fmla="val 15747287"/>
              <a:gd name="adj2" fmla="val 5584543"/>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C3D750A4-14D8-CF21-1FC2-AE2654CA0E9F}"/>
              </a:ext>
            </a:extLst>
          </p:cNvPr>
          <p:cNvSpPr txBox="1"/>
          <p:nvPr/>
        </p:nvSpPr>
        <p:spPr>
          <a:xfrm>
            <a:off x="5556110" y="1757219"/>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54" name="TextBox 53">
            <a:extLst>
              <a:ext uri="{FF2B5EF4-FFF2-40B4-BE49-F238E27FC236}">
                <a16:creationId xmlns:a16="http://schemas.microsoft.com/office/drawing/2014/main" id="{1BF02095-A8C3-1567-1B84-0C6F75A78557}"/>
              </a:ext>
            </a:extLst>
          </p:cNvPr>
          <p:cNvSpPr txBox="1"/>
          <p:nvPr/>
        </p:nvSpPr>
        <p:spPr>
          <a:xfrm>
            <a:off x="6936714" y="1754953"/>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sp>
        <p:nvSpPr>
          <p:cNvPr id="55" name="Rectangle 54">
            <a:extLst>
              <a:ext uri="{FF2B5EF4-FFF2-40B4-BE49-F238E27FC236}">
                <a16:creationId xmlns:a16="http://schemas.microsoft.com/office/drawing/2014/main" id="{4311379E-3FD0-C229-E3F2-75BABD85C5FF}"/>
              </a:ext>
            </a:extLst>
          </p:cNvPr>
          <p:cNvSpPr/>
          <p:nvPr/>
        </p:nvSpPr>
        <p:spPr>
          <a:xfrm>
            <a:off x="6723941" y="184910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AD00A790-7CB0-45CB-37E8-722E67873E07}"/>
              </a:ext>
            </a:extLst>
          </p:cNvPr>
          <p:cNvSpPr/>
          <p:nvPr/>
        </p:nvSpPr>
        <p:spPr>
          <a:xfrm>
            <a:off x="7619291" y="1849101"/>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D8D64182-9E87-27DA-7291-0BE9FDF479A5}"/>
              </a:ext>
            </a:extLst>
          </p:cNvPr>
          <p:cNvSpPr txBox="1"/>
          <p:nvPr/>
        </p:nvSpPr>
        <p:spPr>
          <a:xfrm>
            <a:off x="7880759" y="174967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58" name="Rectangle 57">
            <a:extLst>
              <a:ext uri="{FF2B5EF4-FFF2-40B4-BE49-F238E27FC236}">
                <a16:creationId xmlns:a16="http://schemas.microsoft.com/office/drawing/2014/main" id="{8A51D2D9-5E91-9861-C5C1-B69F5FC23719}"/>
              </a:ext>
            </a:extLst>
          </p:cNvPr>
          <p:cNvSpPr/>
          <p:nvPr/>
        </p:nvSpPr>
        <p:spPr>
          <a:xfrm>
            <a:off x="969695" y="1847041"/>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EA33F26A-192E-F3BD-0937-221FC1F8E90F}"/>
              </a:ext>
            </a:extLst>
          </p:cNvPr>
          <p:cNvSpPr txBox="1"/>
          <p:nvPr/>
        </p:nvSpPr>
        <p:spPr>
          <a:xfrm>
            <a:off x="1154385" y="1749676"/>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60" name="TextBox 59">
            <a:extLst>
              <a:ext uri="{FF2B5EF4-FFF2-40B4-BE49-F238E27FC236}">
                <a16:creationId xmlns:a16="http://schemas.microsoft.com/office/drawing/2014/main" id="{5D2D05F0-B4D5-5BC4-923C-D6489007B4DD}"/>
              </a:ext>
            </a:extLst>
          </p:cNvPr>
          <p:cNvSpPr txBox="1"/>
          <p:nvPr/>
        </p:nvSpPr>
        <p:spPr>
          <a:xfrm>
            <a:off x="2444385" y="1749676"/>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61" name="TextBox 60">
            <a:extLst>
              <a:ext uri="{FF2B5EF4-FFF2-40B4-BE49-F238E27FC236}">
                <a16:creationId xmlns:a16="http://schemas.microsoft.com/office/drawing/2014/main" id="{61B69913-5A78-0E00-4A58-CE2E4BDACF7B}"/>
              </a:ext>
            </a:extLst>
          </p:cNvPr>
          <p:cNvSpPr txBox="1"/>
          <p:nvPr/>
        </p:nvSpPr>
        <p:spPr>
          <a:xfrm>
            <a:off x="3364243" y="1756152"/>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62" name="TextBox 61">
            <a:extLst>
              <a:ext uri="{FF2B5EF4-FFF2-40B4-BE49-F238E27FC236}">
                <a16:creationId xmlns:a16="http://schemas.microsoft.com/office/drawing/2014/main" id="{C22413F5-7C73-68C4-D8A4-5F1F40ED87E5}"/>
              </a:ext>
            </a:extLst>
          </p:cNvPr>
          <p:cNvSpPr txBox="1"/>
          <p:nvPr/>
        </p:nvSpPr>
        <p:spPr>
          <a:xfrm>
            <a:off x="4293394" y="1751104"/>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63" name="Rectangle 62">
            <a:extLst>
              <a:ext uri="{FF2B5EF4-FFF2-40B4-BE49-F238E27FC236}">
                <a16:creationId xmlns:a16="http://schemas.microsoft.com/office/drawing/2014/main" id="{AB876321-CC9E-49A1-9F11-2C6AA57137FA}"/>
              </a:ext>
            </a:extLst>
          </p:cNvPr>
          <p:cNvSpPr/>
          <p:nvPr/>
        </p:nvSpPr>
        <p:spPr>
          <a:xfrm>
            <a:off x="2237691" y="1843992"/>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CC26B93F-DEE3-5A1B-8398-74D78DBA4E8C}"/>
              </a:ext>
            </a:extLst>
          </p:cNvPr>
          <p:cNvSpPr/>
          <p:nvPr/>
        </p:nvSpPr>
        <p:spPr>
          <a:xfrm>
            <a:off x="3145894" y="1850469"/>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8B08E2E4-A720-2C47-27E9-B9A6E0B9DA11}"/>
              </a:ext>
            </a:extLst>
          </p:cNvPr>
          <p:cNvSpPr/>
          <p:nvPr/>
        </p:nvSpPr>
        <p:spPr>
          <a:xfrm>
            <a:off x="4111827" y="1850469"/>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16741FB6-9239-62CE-D202-B3DBA2ACFBB8}"/>
              </a:ext>
            </a:extLst>
          </p:cNvPr>
          <p:cNvSpPr/>
          <p:nvPr/>
        </p:nvSpPr>
        <p:spPr>
          <a:xfrm>
            <a:off x="5372326" y="185046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16EF6CC1-6DCB-F20B-D3DC-13F4D6ABDBB8}"/>
              </a:ext>
            </a:extLst>
          </p:cNvPr>
          <p:cNvSpPr txBox="1"/>
          <p:nvPr/>
        </p:nvSpPr>
        <p:spPr>
          <a:xfrm>
            <a:off x="172746" y="890427"/>
            <a:ext cx="8585491"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Performance-Oriented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3" name="Rounded Rectangle 32">
            <a:extLst>
              <a:ext uri="{FF2B5EF4-FFF2-40B4-BE49-F238E27FC236}">
                <a16:creationId xmlns:a16="http://schemas.microsoft.com/office/drawing/2014/main" id="{8909949E-0B1D-7717-0FE0-027B3A5D165F}"/>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2" descr="Intel SSDPED1K375GA01 Optane SSD DC P4800X Series - Walmart.com">
            <a:extLst>
              <a:ext uri="{FF2B5EF4-FFF2-40B4-BE49-F238E27FC236}">
                <a16:creationId xmlns:a16="http://schemas.microsoft.com/office/drawing/2014/main" id="{F2A39EC4-D740-191D-D3F7-8B31EE96E0C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12A847AB-F286-A8E6-1908-B62AA39D7B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9873" y="165516"/>
            <a:ext cx="843763" cy="584775"/>
          </a:xfrm>
          <a:prstGeom prst="rect">
            <a:avLst/>
          </a:prstGeom>
          <a:noFill/>
          <a:extLst>
            <a:ext uri="{909E8E84-426E-40DD-AFC4-6F175D3DCCD1}">
              <a14:hiddenFill xmlns:a14="http://schemas.microsoft.com/office/drawing/2010/main">
                <a:solidFill>
                  <a:srgbClr val="FFFFFF"/>
                </a:solidFill>
              </a14:hiddenFill>
            </a:ext>
          </a:extLst>
        </p:spPr>
      </p:pic>
      <p:sp>
        <p:nvSpPr>
          <p:cNvPr id="36" name="Left-right Arrow 35">
            <a:extLst>
              <a:ext uri="{FF2B5EF4-FFF2-40B4-BE49-F238E27FC236}">
                <a16:creationId xmlns:a16="http://schemas.microsoft.com/office/drawing/2014/main" id="{A8BBAF86-5D56-E2EA-EB5A-9BC826A3922B}"/>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BFA539AC-9CAA-BB22-6A20-AC61416430CA}"/>
              </a:ext>
            </a:extLst>
          </p:cNvPr>
          <p:cNvSpPr txBox="1"/>
          <p:nvPr/>
        </p:nvSpPr>
        <p:spPr>
          <a:xfrm>
            <a:off x="6798768" y="67433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38" name="TextBox 37">
            <a:extLst>
              <a:ext uri="{FF2B5EF4-FFF2-40B4-BE49-F238E27FC236}">
                <a16:creationId xmlns:a16="http://schemas.microsoft.com/office/drawing/2014/main" id="{5598334A-1FC3-8967-D241-DEA2BD06214A}"/>
              </a:ext>
            </a:extLst>
          </p:cNvPr>
          <p:cNvSpPr txBox="1"/>
          <p:nvPr/>
        </p:nvSpPr>
        <p:spPr>
          <a:xfrm>
            <a:off x="8060914" y="674337"/>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Mid-end SSD</a:t>
            </a:r>
          </a:p>
        </p:txBody>
      </p:sp>
      <p:sp>
        <p:nvSpPr>
          <p:cNvPr id="30" name="Slide Number Placeholder 5">
            <a:extLst>
              <a:ext uri="{FF2B5EF4-FFF2-40B4-BE49-F238E27FC236}">
                <a16:creationId xmlns:a16="http://schemas.microsoft.com/office/drawing/2014/main" id="{1F4CF6A6-350C-A8B1-013E-1A698695D2D6}"/>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4478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C396E64-0610-C39B-125E-D6951FB281DA}"/>
              </a:ext>
            </a:extLst>
          </p:cNvPr>
          <p:cNvPicPr>
            <a:picLocks noChangeAspect="1"/>
          </p:cNvPicPr>
          <p:nvPr/>
        </p:nvPicPr>
        <p:blipFill>
          <a:blip r:embed="rId3"/>
          <a:stretch>
            <a:fillRect/>
          </a:stretch>
        </p:blipFill>
        <p:spPr>
          <a:xfrm>
            <a:off x="0" y="1847917"/>
            <a:ext cx="9144000" cy="3162167"/>
          </a:xfrm>
          <a:prstGeom prst="rect">
            <a:avLst/>
          </a:prstGeom>
        </p:spPr>
      </p:pic>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dirty="0"/>
              <a:t>Performance Analysis</a:t>
            </a:r>
          </a:p>
        </p:txBody>
      </p:sp>
      <p:sp>
        <p:nvSpPr>
          <p:cNvPr id="53" name="TextBox 52">
            <a:extLst>
              <a:ext uri="{FF2B5EF4-FFF2-40B4-BE49-F238E27FC236}">
                <a16:creationId xmlns:a16="http://schemas.microsoft.com/office/drawing/2014/main" id="{C3D750A4-14D8-CF21-1FC2-AE2654CA0E9F}"/>
              </a:ext>
            </a:extLst>
          </p:cNvPr>
          <p:cNvSpPr txBox="1"/>
          <p:nvPr/>
        </p:nvSpPr>
        <p:spPr>
          <a:xfrm>
            <a:off x="5556110" y="1757219"/>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RNN-HSS</a:t>
            </a:r>
          </a:p>
        </p:txBody>
      </p:sp>
      <p:sp>
        <p:nvSpPr>
          <p:cNvPr id="54" name="TextBox 53">
            <a:extLst>
              <a:ext uri="{FF2B5EF4-FFF2-40B4-BE49-F238E27FC236}">
                <a16:creationId xmlns:a16="http://schemas.microsoft.com/office/drawing/2014/main" id="{1BF02095-A8C3-1567-1B84-0C6F75A78557}"/>
              </a:ext>
            </a:extLst>
          </p:cNvPr>
          <p:cNvSpPr txBox="1"/>
          <p:nvPr/>
        </p:nvSpPr>
        <p:spPr>
          <a:xfrm>
            <a:off x="6936714" y="1754953"/>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Sibyl</a:t>
            </a:r>
          </a:p>
        </p:txBody>
      </p:sp>
      <p:sp>
        <p:nvSpPr>
          <p:cNvPr id="55" name="Rectangle 54">
            <a:extLst>
              <a:ext uri="{FF2B5EF4-FFF2-40B4-BE49-F238E27FC236}">
                <a16:creationId xmlns:a16="http://schemas.microsoft.com/office/drawing/2014/main" id="{4311379E-3FD0-C229-E3F2-75BABD85C5FF}"/>
              </a:ext>
            </a:extLst>
          </p:cNvPr>
          <p:cNvSpPr/>
          <p:nvPr/>
        </p:nvSpPr>
        <p:spPr>
          <a:xfrm>
            <a:off x="6723941" y="184910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AD00A790-7CB0-45CB-37E8-722E67873E07}"/>
              </a:ext>
            </a:extLst>
          </p:cNvPr>
          <p:cNvSpPr/>
          <p:nvPr/>
        </p:nvSpPr>
        <p:spPr>
          <a:xfrm>
            <a:off x="7619291" y="1849101"/>
            <a:ext cx="217587" cy="180699"/>
          </a:xfrm>
          <a:prstGeom prst="rect">
            <a:avLst/>
          </a:prstGeom>
          <a:solidFill>
            <a:srgbClr val="5F5F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D8D64182-9E87-27DA-7291-0BE9FDF479A5}"/>
              </a:ext>
            </a:extLst>
          </p:cNvPr>
          <p:cNvSpPr txBox="1"/>
          <p:nvPr/>
        </p:nvSpPr>
        <p:spPr>
          <a:xfrm>
            <a:off x="7880759" y="1749675"/>
            <a:ext cx="1116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Oracle</a:t>
            </a:r>
          </a:p>
        </p:txBody>
      </p:sp>
      <p:sp>
        <p:nvSpPr>
          <p:cNvPr id="58" name="Rectangle 57">
            <a:extLst>
              <a:ext uri="{FF2B5EF4-FFF2-40B4-BE49-F238E27FC236}">
                <a16:creationId xmlns:a16="http://schemas.microsoft.com/office/drawing/2014/main" id="{8A51D2D9-5E91-9861-C5C1-B69F5FC23719}"/>
              </a:ext>
            </a:extLst>
          </p:cNvPr>
          <p:cNvSpPr/>
          <p:nvPr/>
        </p:nvSpPr>
        <p:spPr>
          <a:xfrm>
            <a:off x="969695" y="1847041"/>
            <a:ext cx="217587" cy="180699"/>
          </a:xfrm>
          <a:prstGeom prst="rect">
            <a:avLst/>
          </a:prstGeom>
          <a:solidFill>
            <a:srgbClr val="F7D8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EA33F26A-192E-F3BD-0937-221FC1F8E90F}"/>
              </a:ext>
            </a:extLst>
          </p:cNvPr>
          <p:cNvSpPr txBox="1"/>
          <p:nvPr/>
        </p:nvSpPr>
        <p:spPr>
          <a:xfrm>
            <a:off x="1154385" y="1749676"/>
            <a:ext cx="11257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Slow-Only</a:t>
            </a:r>
          </a:p>
        </p:txBody>
      </p:sp>
      <p:sp>
        <p:nvSpPr>
          <p:cNvPr id="60" name="TextBox 59">
            <a:extLst>
              <a:ext uri="{FF2B5EF4-FFF2-40B4-BE49-F238E27FC236}">
                <a16:creationId xmlns:a16="http://schemas.microsoft.com/office/drawing/2014/main" id="{5D2D05F0-B4D5-5BC4-923C-D6489007B4DD}"/>
              </a:ext>
            </a:extLst>
          </p:cNvPr>
          <p:cNvSpPr txBox="1"/>
          <p:nvPr/>
        </p:nvSpPr>
        <p:spPr>
          <a:xfrm>
            <a:off x="2444385" y="1749676"/>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CDE</a:t>
            </a:r>
          </a:p>
        </p:txBody>
      </p:sp>
      <p:sp>
        <p:nvSpPr>
          <p:cNvPr id="61" name="TextBox 60">
            <a:extLst>
              <a:ext uri="{FF2B5EF4-FFF2-40B4-BE49-F238E27FC236}">
                <a16:creationId xmlns:a16="http://schemas.microsoft.com/office/drawing/2014/main" id="{61B69913-5A78-0E00-4A58-CE2E4BDACF7B}"/>
              </a:ext>
            </a:extLst>
          </p:cNvPr>
          <p:cNvSpPr txBox="1"/>
          <p:nvPr/>
        </p:nvSpPr>
        <p:spPr>
          <a:xfrm>
            <a:off x="3364243" y="1756152"/>
            <a:ext cx="7804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HPS</a:t>
            </a:r>
          </a:p>
        </p:txBody>
      </p:sp>
      <p:sp>
        <p:nvSpPr>
          <p:cNvPr id="62" name="TextBox 61">
            <a:extLst>
              <a:ext uri="{FF2B5EF4-FFF2-40B4-BE49-F238E27FC236}">
                <a16:creationId xmlns:a16="http://schemas.microsoft.com/office/drawing/2014/main" id="{C22413F5-7C73-68C4-D8A4-5F1F40ED87E5}"/>
              </a:ext>
            </a:extLst>
          </p:cNvPr>
          <p:cNvSpPr txBox="1"/>
          <p:nvPr/>
        </p:nvSpPr>
        <p:spPr>
          <a:xfrm>
            <a:off x="4293394" y="1751104"/>
            <a:ext cx="112244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Archivist</a:t>
            </a:r>
          </a:p>
        </p:txBody>
      </p:sp>
      <p:sp>
        <p:nvSpPr>
          <p:cNvPr id="63" name="Rectangle 62">
            <a:extLst>
              <a:ext uri="{FF2B5EF4-FFF2-40B4-BE49-F238E27FC236}">
                <a16:creationId xmlns:a16="http://schemas.microsoft.com/office/drawing/2014/main" id="{AB876321-CC9E-49A1-9F11-2C6AA57137FA}"/>
              </a:ext>
            </a:extLst>
          </p:cNvPr>
          <p:cNvSpPr/>
          <p:nvPr/>
        </p:nvSpPr>
        <p:spPr>
          <a:xfrm>
            <a:off x="2237691" y="1843992"/>
            <a:ext cx="217587" cy="180699"/>
          </a:xfrm>
          <a:prstGeom prst="rect">
            <a:avLst/>
          </a:prstGeom>
          <a:solidFill>
            <a:srgbClr val="9EAE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CC26B93F-DEE3-5A1B-8398-74D78DBA4E8C}"/>
              </a:ext>
            </a:extLst>
          </p:cNvPr>
          <p:cNvSpPr/>
          <p:nvPr/>
        </p:nvSpPr>
        <p:spPr>
          <a:xfrm>
            <a:off x="3145894" y="1850469"/>
            <a:ext cx="217587" cy="180699"/>
          </a:xfrm>
          <a:prstGeom prst="rect">
            <a:avLst/>
          </a:prstGeom>
          <a:solidFill>
            <a:srgbClr val="D5F1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8B08E2E4-A720-2C47-27E9-B9A6E0B9DA11}"/>
              </a:ext>
            </a:extLst>
          </p:cNvPr>
          <p:cNvSpPr/>
          <p:nvPr/>
        </p:nvSpPr>
        <p:spPr>
          <a:xfrm>
            <a:off x="4111827" y="1850469"/>
            <a:ext cx="217587" cy="180699"/>
          </a:xfrm>
          <a:prstGeom prst="rect">
            <a:avLst/>
          </a:prstGeom>
          <a:solidFill>
            <a:srgbClr val="B9A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16741FB6-9239-62CE-D202-B3DBA2ACFBB8}"/>
              </a:ext>
            </a:extLst>
          </p:cNvPr>
          <p:cNvSpPr/>
          <p:nvPr/>
        </p:nvSpPr>
        <p:spPr>
          <a:xfrm>
            <a:off x="5372326" y="1850468"/>
            <a:ext cx="217587" cy="180699"/>
          </a:xfrm>
          <a:prstGeom prst="rect">
            <a:avLst/>
          </a:prstGeom>
          <a:solidFill>
            <a:srgbClr val="629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16EF6CC1-6DCB-F20B-D3DC-13F4D6ABDBB8}"/>
              </a:ext>
            </a:extLst>
          </p:cNvPr>
          <p:cNvSpPr txBox="1"/>
          <p:nvPr/>
        </p:nvSpPr>
        <p:spPr>
          <a:xfrm>
            <a:off x="172746" y="890427"/>
            <a:ext cx="8585491"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rPr>
              <a:t>Performance-Oriented HSS Configuration</a:t>
            </a:r>
            <a:endParaRPr kumimoji="0" lang="en-CH" sz="3200" b="1" i="0" u="none" strike="noStrike" kern="1200" cap="none" spc="0" normalizeH="0" baseline="0" noProof="0" dirty="0">
              <a:ln>
                <a:noFill/>
              </a:ln>
              <a:solidFill>
                <a:srgbClr val="4472C4"/>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5" name="Rectangle 24">
            <a:extLst>
              <a:ext uri="{FF2B5EF4-FFF2-40B4-BE49-F238E27FC236}">
                <a16:creationId xmlns:a16="http://schemas.microsoft.com/office/drawing/2014/main" id="{BE4D08D8-D7F5-D6CE-9EA4-436A7A5A730C}"/>
              </a:ext>
            </a:extLst>
          </p:cNvPr>
          <p:cNvSpPr/>
          <p:nvPr/>
        </p:nvSpPr>
        <p:spPr>
          <a:xfrm>
            <a:off x="147038" y="890427"/>
            <a:ext cx="8846553" cy="561729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4736C16-D923-95C1-4DCA-05DDD57E8AAF}"/>
              </a:ext>
            </a:extLst>
          </p:cNvPr>
          <p:cNvSpPr/>
          <p:nvPr/>
        </p:nvSpPr>
        <p:spPr>
          <a:xfrm>
            <a:off x="80386" y="3189275"/>
            <a:ext cx="8983227" cy="1555720"/>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Sibyl achieves </a:t>
            </a: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80% of the performance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of an oracle policy </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that has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complete knowledge of future access patterns</a:t>
            </a:r>
            <a:endParaRPr kumimoji="0" lang="en-US" sz="3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Rounded Rectangle 30">
            <a:extLst>
              <a:ext uri="{FF2B5EF4-FFF2-40B4-BE49-F238E27FC236}">
                <a16:creationId xmlns:a16="http://schemas.microsoft.com/office/drawing/2014/main" id="{C2937ED7-7888-ACF1-1526-9359BE1316B8}"/>
              </a:ext>
            </a:extLst>
          </p:cNvPr>
          <p:cNvSpPr/>
          <p:nvPr/>
        </p:nvSpPr>
        <p:spPr>
          <a:xfrm>
            <a:off x="6635469" y="21516"/>
            <a:ext cx="2490580" cy="96887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2" descr="Intel SSDPED1K375GA01 Optane SSD DC P4800X Series - Walmart.com">
            <a:extLst>
              <a:ext uri="{FF2B5EF4-FFF2-40B4-BE49-F238E27FC236}">
                <a16:creationId xmlns:a16="http://schemas.microsoft.com/office/drawing/2014/main" id="{9DFF3568-DCE3-9D8F-2C20-00814811953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6653421" y="270706"/>
            <a:ext cx="1262146" cy="4734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806C2A87-F5F5-648D-C747-9698F828F9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9873" y="165516"/>
            <a:ext cx="843763" cy="584775"/>
          </a:xfrm>
          <a:prstGeom prst="rect">
            <a:avLst/>
          </a:prstGeom>
          <a:noFill/>
          <a:extLst>
            <a:ext uri="{909E8E84-426E-40DD-AFC4-6F175D3DCCD1}">
              <a14:hiddenFill xmlns:a14="http://schemas.microsoft.com/office/drawing/2010/main">
                <a:solidFill>
                  <a:srgbClr val="FFFFFF"/>
                </a:solidFill>
              </a14:hiddenFill>
            </a:ext>
          </a:extLst>
        </p:spPr>
      </p:pic>
      <p:sp>
        <p:nvSpPr>
          <p:cNvPr id="34" name="Left-right Arrow 33">
            <a:extLst>
              <a:ext uri="{FF2B5EF4-FFF2-40B4-BE49-F238E27FC236}">
                <a16:creationId xmlns:a16="http://schemas.microsoft.com/office/drawing/2014/main" id="{850339D9-6A7D-6870-197B-55247F0007E2}"/>
              </a:ext>
            </a:extLst>
          </p:cNvPr>
          <p:cNvSpPr/>
          <p:nvPr/>
        </p:nvSpPr>
        <p:spPr>
          <a:xfrm>
            <a:off x="7900352" y="365126"/>
            <a:ext cx="396000" cy="185557"/>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40A698E2-80CD-31C5-F44E-47A5750E1E1D}"/>
              </a:ext>
            </a:extLst>
          </p:cNvPr>
          <p:cNvSpPr txBox="1"/>
          <p:nvPr/>
        </p:nvSpPr>
        <p:spPr>
          <a:xfrm>
            <a:off x="6798768" y="67433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36" name="TextBox 35">
            <a:extLst>
              <a:ext uri="{FF2B5EF4-FFF2-40B4-BE49-F238E27FC236}">
                <a16:creationId xmlns:a16="http://schemas.microsoft.com/office/drawing/2014/main" id="{A0B9D3DC-C3AA-E57A-BD92-322804ECB381}"/>
              </a:ext>
            </a:extLst>
          </p:cNvPr>
          <p:cNvSpPr txBox="1"/>
          <p:nvPr/>
        </p:nvSpPr>
        <p:spPr>
          <a:xfrm>
            <a:off x="8060914" y="674337"/>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Mid-end SSD</a:t>
            </a:r>
          </a:p>
        </p:txBody>
      </p:sp>
      <p:sp>
        <p:nvSpPr>
          <p:cNvPr id="28" name="Slide Number Placeholder 5">
            <a:extLst>
              <a:ext uri="{FF2B5EF4-FFF2-40B4-BE49-F238E27FC236}">
                <a16:creationId xmlns:a16="http://schemas.microsoft.com/office/drawing/2014/main" id="{2B6EE0B5-6101-7B8A-BA67-FED63C4B5F30}"/>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1616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CH" dirty="0"/>
              <a:t>Performance on Tri-HSS</a:t>
            </a:r>
            <a:endParaRPr lang="en-US" dirty="0"/>
          </a:p>
        </p:txBody>
      </p:sp>
      <p:sp>
        <p:nvSpPr>
          <p:cNvPr id="14" name="TextBox 13">
            <a:extLst>
              <a:ext uri="{FF2B5EF4-FFF2-40B4-BE49-F238E27FC236}">
                <a16:creationId xmlns:a16="http://schemas.microsoft.com/office/drawing/2014/main" id="{13CA8934-A5AD-00A0-069D-DE5A1C957021}"/>
              </a:ext>
            </a:extLst>
          </p:cNvPr>
          <p:cNvSpPr txBox="1"/>
          <p:nvPr/>
        </p:nvSpPr>
        <p:spPr>
          <a:xfrm>
            <a:off x="0" y="1021013"/>
            <a:ext cx="9063613" cy="98488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3000" b="0" i="0" u="none" strike="noStrike" kern="1200" cap="none" spc="0" normalizeH="0" baseline="0" noProof="0" dirty="0">
                <a:ln>
                  <a:noFill/>
                </a:ln>
                <a:solidFill>
                  <a:prstClr val="black"/>
                </a:solidFill>
                <a:effectLst/>
                <a:uLnTx/>
                <a:uFillTx/>
                <a:latin typeface="Calibri" panose="020F0502020204030204"/>
                <a:ea typeface="+mn-ea"/>
                <a:cs typeface="+mn-cs"/>
              </a:rPr>
              <a:t>Extending Sibyl for </a:t>
            </a:r>
            <a:r>
              <a:rPr kumimoji="0" lang="en-CH" sz="3000" b="1" i="0" u="none" strike="noStrike" kern="1200" cap="none" spc="0" normalizeH="0" baseline="0" noProof="0" dirty="0">
                <a:ln>
                  <a:noFill/>
                </a:ln>
                <a:solidFill>
                  <a:srgbClr val="000BEB"/>
                </a:solidFill>
                <a:effectLst/>
                <a:uLnTx/>
                <a:uFillTx/>
                <a:latin typeface="Calibri" panose="020F0502020204030204"/>
                <a:ea typeface="+mn-ea"/>
                <a:cs typeface="+mn-cs"/>
              </a:rPr>
              <a:t>more devices</a:t>
            </a:r>
            <a:r>
              <a:rPr kumimoji="0" lang="en-CH" sz="3000" b="0" i="0" u="none" strike="noStrike" kern="1200" cap="none" spc="0" normalizeH="0" baseline="0" noProof="0" dirty="0">
                <a:ln>
                  <a:noFill/>
                </a:ln>
                <a:solidFill>
                  <a:srgbClr val="000BEB"/>
                </a:solidFill>
                <a:effectLst/>
                <a:uLnTx/>
                <a:uFillTx/>
                <a:latin typeface="Calibri" panose="020F0502020204030204"/>
                <a:ea typeface="+mn-ea"/>
                <a:cs typeface="+mn-cs"/>
              </a:rPr>
              <a:t>:</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8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5" name="Picture 4" descr="Chart, histogram&#10;&#10;Description automatically generated">
            <a:extLst>
              <a:ext uri="{FF2B5EF4-FFF2-40B4-BE49-F238E27FC236}">
                <a16:creationId xmlns:a16="http://schemas.microsoft.com/office/drawing/2014/main" id="{55DC1386-CECE-D832-4F75-88F19E88546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171" y="3282995"/>
            <a:ext cx="9140400" cy="3117600"/>
          </a:xfrm>
          <a:prstGeom prst="rect">
            <a:avLst/>
          </a:prstGeom>
        </p:spPr>
      </p:pic>
      <p:sp>
        <p:nvSpPr>
          <p:cNvPr id="8" name="Rectangle 7">
            <a:extLst>
              <a:ext uri="{FF2B5EF4-FFF2-40B4-BE49-F238E27FC236}">
                <a16:creationId xmlns:a16="http://schemas.microsoft.com/office/drawing/2014/main" id="{2B6C90E5-6A71-6989-9819-9F83DC13CDA4}"/>
              </a:ext>
            </a:extLst>
          </p:cNvPr>
          <p:cNvSpPr/>
          <p:nvPr/>
        </p:nvSpPr>
        <p:spPr>
          <a:xfrm>
            <a:off x="4835441" y="323421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79E595B-C8D5-6485-7274-CBEB5E080919}"/>
              </a:ext>
            </a:extLst>
          </p:cNvPr>
          <p:cNvSpPr txBox="1"/>
          <p:nvPr/>
        </p:nvSpPr>
        <p:spPr>
          <a:xfrm>
            <a:off x="5096909" y="3119490"/>
            <a:ext cx="147279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Tri</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-hybrid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E269C6E-5788-291D-9487-56378352015D}"/>
              </a:ext>
            </a:extLst>
          </p:cNvPr>
          <p:cNvSpPr/>
          <p:nvPr/>
        </p:nvSpPr>
        <p:spPr>
          <a:xfrm>
            <a:off x="2871839" y="3275019"/>
            <a:ext cx="217587" cy="180699"/>
          </a:xfrm>
          <a:prstGeom prst="rect">
            <a:avLst/>
          </a:prstGeom>
          <a:solidFill>
            <a:srgbClr val="5D99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87070FB-2619-A8B9-2CE8-8AA84DB366E3}"/>
              </a:ext>
            </a:extLst>
          </p:cNvPr>
          <p:cNvSpPr txBox="1"/>
          <p:nvPr/>
        </p:nvSpPr>
        <p:spPr>
          <a:xfrm>
            <a:off x="3133307" y="3160299"/>
            <a:ext cx="256926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Heuristic</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Tri</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-hybrid</a:t>
            </a:r>
          </a:p>
        </p:txBody>
      </p:sp>
      <p:sp>
        <p:nvSpPr>
          <p:cNvPr id="12" name="Rectangle 11">
            <a:extLst>
              <a:ext uri="{FF2B5EF4-FFF2-40B4-BE49-F238E27FC236}">
                <a16:creationId xmlns:a16="http://schemas.microsoft.com/office/drawing/2014/main" id="{2BEFC33A-39B8-19CD-503A-3798914FB80D}"/>
              </a:ext>
            </a:extLst>
          </p:cNvPr>
          <p:cNvSpPr/>
          <p:nvPr/>
        </p:nvSpPr>
        <p:spPr>
          <a:xfrm>
            <a:off x="4669443" y="3028399"/>
            <a:ext cx="5678606" cy="4365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78226596-F5E8-C97D-0E37-FACAFC99CA41}"/>
              </a:ext>
            </a:extLst>
          </p:cNvPr>
          <p:cNvSpPr/>
          <p:nvPr/>
        </p:nvSpPr>
        <p:spPr>
          <a:xfrm>
            <a:off x="5820102" y="0"/>
            <a:ext cx="3310696" cy="102101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Intel SSDPED1K375GA01 Optane SSD DC P4800X Series - Walmart.com">
            <a:extLst>
              <a:ext uri="{FF2B5EF4-FFF2-40B4-BE49-F238E27FC236}">
                <a16:creationId xmlns:a16="http://schemas.microsoft.com/office/drawing/2014/main" id="{AE4E8F2B-696D-B9C0-EBA8-4AC2F55FE42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5820103" y="325993"/>
            <a:ext cx="1093985" cy="4550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235CD15A-EC8C-7736-38CA-C2C55E506F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3171" y="249112"/>
            <a:ext cx="791035" cy="548232"/>
          </a:xfrm>
          <a:prstGeom prst="rect">
            <a:avLst/>
          </a:prstGeom>
          <a:noFill/>
          <a:extLst>
            <a:ext uri="{909E8E84-426E-40DD-AFC4-6F175D3DCCD1}">
              <a14:hiddenFill xmlns:a14="http://schemas.microsoft.com/office/drawing/2010/main">
                <a:solidFill>
                  <a:srgbClr val="FFFFFF"/>
                </a:solidFill>
              </a14:hiddenFill>
            </a:ext>
          </a:extLst>
        </p:spPr>
      </p:pic>
      <p:sp>
        <p:nvSpPr>
          <p:cNvPr id="18" name="Left-right Arrow 17">
            <a:extLst>
              <a:ext uri="{FF2B5EF4-FFF2-40B4-BE49-F238E27FC236}">
                <a16:creationId xmlns:a16="http://schemas.microsoft.com/office/drawing/2014/main" id="{3DA7B61C-79D4-5D40-7F4F-B037AEC37E80}"/>
              </a:ext>
            </a:extLst>
          </p:cNvPr>
          <p:cNvSpPr/>
          <p:nvPr/>
        </p:nvSpPr>
        <p:spPr>
          <a:xfrm>
            <a:off x="6900901" y="415786"/>
            <a:ext cx="496776"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7C6A37D6-089C-006B-FB0B-97C554D89B00}"/>
              </a:ext>
            </a:extLst>
          </p:cNvPr>
          <p:cNvSpPr txBox="1"/>
          <p:nvPr/>
        </p:nvSpPr>
        <p:spPr>
          <a:xfrm>
            <a:off x="5926636" y="73584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28" name="TextBox 27">
            <a:extLst>
              <a:ext uri="{FF2B5EF4-FFF2-40B4-BE49-F238E27FC236}">
                <a16:creationId xmlns:a16="http://schemas.microsoft.com/office/drawing/2014/main" id="{6CD57E9D-7128-4278-F765-5013EFF29EF8}"/>
              </a:ext>
            </a:extLst>
          </p:cNvPr>
          <p:cNvSpPr txBox="1"/>
          <p:nvPr/>
        </p:nvSpPr>
        <p:spPr>
          <a:xfrm>
            <a:off x="7977054" y="726157"/>
            <a:ext cx="122092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Low-end HDD</a:t>
            </a:r>
          </a:p>
        </p:txBody>
      </p:sp>
      <p:sp>
        <p:nvSpPr>
          <p:cNvPr id="29" name="TextBox 28">
            <a:extLst>
              <a:ext uri="{FF2B5EF4-FFF2-40B4-BE49-F238E27FC236}">
                <a16:creationId xmlns:a16="http://schemas.microsoft.com/office/drawing/2014/main" id="{EB6E669E-F93A-9DC3-11A2-0BC4A531FCE1}"/>
              </a:ext>
            </a:extLst>
          </p:cNvPr>
          <p:cNvSpPr txBox="1"/>
          <p:nvPr/>
        </p:nvSpPr>
        <p:spPr>
          <a:xfrm>
            <a:off x="7029623" y="731770"/>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Mid-end SSD</a:t>
            </a:r>
          </a:p>
        </p:txBody>
      </p:sp>
      <p:pic>
        <p:nvPicPr>
          <p:cNvPr id="30" name="Picture 4">
            <a:extLst>
              <a:ext uri="{FF2B5EF4-FFF2-40B4-BE49-F238E27FC236}">
                <a16:creationId xmlns:a16="http://schemas.microsoft.com/office/drawing/2014/main" id="{FE57D6F1-4A4E-503B-26BE-78375FB782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1022" y="16341"/>
            <a:ext cx="587878" cy="796399"/>
          </a:xfrm>
          <a:prstGeom prst="rect">
            <a:avLst/>
          </a:prstGeom>
          <a:noFill/>
          <a:extLst>
            <a:ext uri="{909E8E84-426E-40DD-AFC4-6F175D3DCCD1}">
              <a14:hiddenFill xmlns:a14="http://schemas.microsoft.com/office/drawing/2010/main">
                <a:solidFill>
                  <a:srgbClr val="FFFFFF"/>
                </a:solidFill>
              </a14:hiddenFill>
            </a:ext>
          </a:extLst>
        </p:spPr>
      </p:pic>
      <p:sp>
        <p:nvSpPr>
          <p:cNvPr id="20" name="Left-right Arrow 19">
            <a:extLst>
              <a:ext uri="{FF2B5EF4-FFF2-40B4-BE49-F238E27FC236}">
                <a16:creationId xmlns:a16="http://schemas.microsoft.com/office/drawing/2014/main" id="{72EFB20C-7D6A-0F12-DD82-37BBCD2AE1E1}"/>
              </a:ext>
            </a:extLst>
          </p:cNvPr>
          <p:cNvSpPr/>
          <p:nvPr/>
        </p:nvSpPr>
        <p:spPr>
          <a:xfrm>
            <a:off x="7904136" y="415785"/>
            <a:ext cx="468305"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785C7D4-5990-9D90-1CCE-483C76A692B5}"/>
              </a:ext>
            </a:extLst>
          </p:cNvPr>
          <p:cNvSpPr txBox="1"/>
          <p:nvPr/>
        </p:nvSpPr>
        <p:spPr>
          <a:xfrm>
            <a:off x="0" y="1021013"/>
            <a:ext cx="9063613" cy="184665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3000" b="0" i="0" u="none" strike="noStrike" kern="1200" cap="none" spc="0" normalizeH="0" baseline="0" noProof="0" dirty="0">
                <a:ln>
                  <a:noFill/>
                </a:ln>
                <a:solidFill>
                  <a:prstClr val="black"/>
                </a:solidFill>
                <a:effectLst/>
                <a:uLnTx/>
                <a:uFillTx/>
                <a:latin typeface="Calibri" panose="020F0502020204030204"/>
                <a:ea typeface="+mn-ea"/>
                <a:cs typeface="+mn-cs"/>
              </a:rPr>
              <a:t>Extending Sibyl for </a:t>
            </a:r>
            <a:r>
              <a:rPr kumimoji="0" lang="en-CH" sz="3000" b="1" i="0" u="none" strike="noStrike" kern="1200" cap="none" spc="0" normalizeH="0" baseline="0" noProof="0" dirty="0">
                <a:ln>
                  <a:noFill/>
                </a:ln>
                <a:solidFill>
                  <a:srgbClr val="000BEB"/>
                </a:solidFill>
                <a:effectLst/>
                <a:uLnTx/>
                <a:uFillTx/>
                <a:latin typeface="Calibri" panose="020F0502020204030204"/>
                <a:ea typeface="+mn-ea"/>
                <a:cs typeface="+mn-cs"/>
              </a:rPr>
              <a:t>more devices</a:t>
            </a:r>
            <a:r>
              <a:rPr kumimoji="0" lang="en-CH" sz="3000" b="0" i="0" u="none" strike="noStrike" kern="1200" cap="none" spc="0" normalizeH="0" baseline="0" noProof="0" dirty="0">
                <a:ln>
                  <a:noFill/>
                </a:ln>
                <a:solidFill>
                  <a:srgbClr val="000BEB"/>
                </a:solidFill>
                <a:effectLst/>
                <a:uLnTx/>
                <a:uFillTx/>
                <a:latin typeface="Calibri" panose="020F0502020204030204"/>
                <a:ea typeface="+mn-ea"/>
                <a:cs typeface="+mn-cs"/>
              </a:rPr>
              <a:t>:</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1" i="0" u="none" strike="noStrike" kern="1200" cap="none" spc="0" normalizeH="0" baseline="0" noProof="0" dirty="0">
                <a:ln>
                  <a:noFill/>
                </a:ln>
                <a:solidFill>
                  <a:srgbClr val="7030A0"/>
                </a:solidFill>
                <a:effectLst/>
                <a:uLnTx/>
                <a:uFillTx/>
                <a:latin typeface="Calibri" panose="020F0502020204030204"/>
                <a:ea typeface="+mn-ea"/>
                <a:cs typeface="+mn-cs"/>
              </a:rPr>
              <a:t>A</a:t>
            </a:r>
            <a:r>
              <a:rPr kumimoji="0" lang="en-CH" sz="2800" b="1" i="0" u="none" strike="noStrike" kern="1200" cap="none" spc="0" normalizeH="0" baseline="0" noProof="0" dirty="0">
                <a:ln>
                  <a:noFill/>
                </a:ln>
                <a:solidFill>
                  <a:srgbClr val="7030A0"/>
                </a:solidFill>
                <a:effectLst/>
                <a:uLnTx/>
                <a:uFillTx/>
                <a:latin typeface="Calibri" panose="020F0502020204030204"/>
                <a:ea typeface="+mn-ea"/>
                <a:cs typeface="+mn-cs"/>
              </a:rPr>
              <a:t>dd a new action</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1" i="0" u="none" strike="noStrike" kern="1200" cap="none" spc="0" normalizeH="0" baseline="0" noProof="0" dirty="0">
                <a:ln>
                  <a:noFill/>
                </a:ln>
                <a:solidFill>
                  <a:srgbClr val="7030A0"/>
                </a:solidFill>
                <a:effectLst/>
                <a:uLnTx/>
                <a:uFillTx/>
                <a:latin typeface="Calibri" panose="020F0502020204030204"/>
                <a:ea typeface="+mn-ea"/>
                <a:cs typeface="+mn-cs"/>
              </a:rPr>
              <a:t>A</a:t>
            </a:r>
            <a:r>
              <a:rPr kumimoji="0" lang="en-CH" sz="2800" b="1" i="0" u="none" strike="noStrike" kern="1200" cap="none" spc="0" normalizeH="0" baseline="0" noProof="0" dirty="0">
                <a:ln>
                  <a:noFill/>
                </a:ln>
                <a:solidFill>
                  <a:srgbClr val="7030A0"/>
                </a:solidFill>
                <a:effectLst/>
                <a:uLnTx/>
                <a:uFillTx/>
                <a:latin typeface="Calibri" panose="020F0502020204030204"/>
                <a:ea typeface="+mn-ea"/>
                <a:cs typeface="+mn-cs"/>
              </a:rPr>
              <a:t>dd the remaining capacity </a:t>
            </a:r>
            <a:r>
              <a:rPr kumimoji="0" lang="en-CH" sz="2800" b="0" i="0" u="none" strike="noStrike" kern="1200" cap="none" spc="0" normalizeH="0" baseline="0" noProof="0" dirty="0">
                <a:ln>
                  <a:noFill/>
                </a:ln>
                <a:solidFill>
                  <a:prstClr val="black"/>
                </a:solidFill>
                <a:effectLst/>
                <a:uLnTx/>
                <a:uFillTx/>
                <a:latin typeface="Calibri" panose="020F0502020204030204"/>
                <a:ea typeface="+mn-ea"/>
                <a:cs typeface="+mn-cs"/>
              </a:rPr>
              <a:t>of the new device as a state feature</a:t>
            </a:r>
          </a:p>
        </p:txBody>
      </p:sp>
      <p:sp>
        <p:nvSpPr>
          <p:cNvPr id="21" name="Slide Number Placeholder 5">
            <a:extLst>
              <a:ext uri="{FF2B5EF4-FFF2-40B4-BE49-F238E27FC236}">
                <a16:creationId xmlns:a16="http://schemas.microsoft.com/office/drawing/2014/main" id="{569596B2-5BD6-9E03-B2C9-8B86679EF61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38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CH" dirty="0"/>
              <a:t>Performance on Tri-HSS</a:t>
            </a:r>
            <a:endParaRPr lang="en-US" dirty="0"/>
          </a:p>
        </p:txBody>
      </p:sp>
      <p:pic>
        <p:nvPicPr>
          <p:cNvPr id="3" name="Picture 2">
            <a:extLst>
              <a:ext uri="{FF2B5EF4-FFF2-40B4-BE49-F238E27FC236}">
                <a16:creationId xmlns:a16="http://schemas.microsoft.com/office/drawing/2014/main" id="{A7455222-47CF-2A88-503F-0BF881991162}"/>
              </a:ext>
            </a:extLst>
          </p:cNvPr>
          <p:cNvPicPr>
            <a:picLocks noChangeAspect="1"/>
          </p:cNvPicPr>
          <p:nvPr/>
        </p:nvPicPr>
        <p:blipFill>
          <a:blip r:embed="rId3"/>
          <a:stretch>
            <a:fillRect/>
          </a:stretch>
        </p:blipFill>
        <p:spPr>
          <a:xfrm>
            <a:off x="0" y="3284184"/>
            <a:ext cx="9144000" cy="3118701"/>
          </a:xfrm>
          <a:prstGeom prst="rect">
            <a:avLst/>
          </a:prstGeom>
        </p:spPr>
      </p:pic>
      <p:sp>
        <p:nvSpPr>
          <p:cNvPr id="8" name="Rectangle 7">
            <a:extLst>
              <a:ext uri="{FF2B5EF4-FFF2-40B4-BE49-F238E27FC236}">
                <a16:creationId xmlns:a16="http://schemas.microsoft.com/office/drawing/2014/main" id="{2B6C90E5-6A71-6989-9819-9F83DC13CDA4}"/>
              </a:ext>
            </a:extLst>
          </p:cNvPr>
          <p:cNvSpPr/>
          <p:nvPr/>
        </p:nvSpPr>
        <p:spPr>
          <a:xfrm>
            <a:off x="4835441" y="323421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79E595B-C8D5-6485-7274-CBEB5E080919}"/>
              </a:ext>
            </a:extLst>
          </p:cNvPr>
          <p:cNvSpPr txBox="1"/>
          <p:nvPr/>
        </p:nvSpPr>
        <p:spPr>
          <a:xfrm>
            <a:off x="5096909" y="3119490"/>
            <a:ext cx="147279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Tri</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-hybrid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E269C6E-5788-291D-9487-56378352015D}"/>
              </a:ext>
            </a:extLst>
          </p:cNvPr>
          <p:cNvSpPr/>
          <p:nvPr/>
        </p:nvSpPr>
        <p:spPr>
          <a:xfrm>
            <a:off x="2871839" y="3275019"/>
            <a:ext cx="217587" cy="180699"/>
          </a:xfrm>
          <a:prstGeom prst="rect">
            <a:avLst/>
          </a:prstGeom>
          <a:solidFill>
            <a:srgbClr val="5D99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87070FB-2619-A8B9-2CE8-8AA84DB366E3}"/>
              </a:ext>
            </a:extLst>
          </p:cNvPr>
          <p:cNvSpPr txBox="1"/>
          <p:nvPr/>
        </p:nvSpPr>
        <p:spPr>
          <a:xfrm>
            <a:off x="3133307" y="3160299"/>
            <a:ext cx="256926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Heuristic</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Tri</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-hybrid</a:t>
            </a:r>
          </a:p>
        </p:txBody>
      </p:sp>
      <p:sp>
        <p:nvSpPr>
          <p:cNvPr id="14" name="TextBox 13">
            <a:extLst>
              <a:ext uri="{FF2B5EF4-FFF2-40B4-BE49-F238E27FC236}">
                <a16:creationId xmlns:a16="http://schemas.microsoft.com/office/drawing/2014/main" id="{13CA8934-A5AD-00A0-069D-DE5A1C957021}"/>
              </a:ext>
            </a:extLst>
          </p:cNvPr>
          <p:cNvSpPr txBox="1"/>
          <p:nvPr/>
        </p:nvSpPr>
        <p:spPr>
          <a:xfrm>
            <a:off x="0" y="1021013"/>
            <a:ext cx="9063613" cy="184665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3000" b="0" i="0" u="none" strike="noStrike" kern="1200" cap="none" spc="0" normalizeH="0" baseline="0" noProof="0" dirty="0">
                <a:ln>
                  <a:noFill/>
                </a:ln>
                <a:solidFill>
                  <a:prstClr val="black"/>
                </a:solidFill>
                <a:effectLst/>
                <a:uLnTx/>
                <a:uFillTx/>
                <a:latin typeface="Calibri" panose="020F0502020204030204"/>
                <a:ea typeface="+mn-ea"/>
                <a:cs typeface="+mn-cs"/>
              </a:rPr>
              <a:t>Extending Sibyl for </a:t>
            </a:r>
            <a:r>
              <a:rPr kumimoji="0" lang="en-CH" sz="3000" b="1" i="0" u="none" strike="noStrike" kern="1200" cap="none" spc="0" normalizeH="0" baseline="0" noProof="0" dirty="0">
                <a:ln>
                  <a:noFill/>
                </a:ln>
                <a:solidFill>
                  <a:srgbClr val="000BEB"/>
                </a:solidFill>
                <a:effectLst/>
                <a:uLnTx/>
                <a:uFillTx/>
                <a:latin typeface="Calibri" panose="020F0502020204030204"/>
                <a:ea typeface="+mn-ea"/>
                <a:cs typeface="+mn-cs"/>
              </a:rPr>
              <a:t>more devices</a:t>
            </a:r>
            <a:r>
              <a:rPr kumimoji="0" lang="en-CH" sz="3000" b="0" i="0" u="none" strike="noStrike" kern="1200" cap="none" spc="0" normalizeH="0" baseline="0" noProof="0" dirty="0">
                <a:ln>
                  <a:noFill/>
                </a:ln>
                <a:solidFill>
                  <a:srgbClr val="000BEB"/>
                </a:solidFill>
                <a:effectLst/>
                <a:uLnTx/>
                <a:uFillTx/>
                <a:latin typeface="Calibri" panose="020F0502020204030204"/>
                <a:ea typeface="+mn-ea"/>
                <a:cs typeface="+mn-cs"/>
              </a:rPr>
              <a:t>:</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1" i="0" u="none" strike="noStrike" kern="1200" cap="none" spc="0" normalizeH="0" baseline="0" noProof="0" dirty="0">
                <a:ln>
                  <a:noFill/>
                </a:ln>
                <a:solidFill>
                  <a:srgbClr val="7030A0"/>
                </a:solidFill>
                <a:effectLst/>
                <a:uLnTx/>
                <a:uFillTx/>
                <a:latin typeface="Calibri" panose="020F0502020204030204"/>
                <a:ea typeface="+mn-ea"/>
                <a:cs typeface="+mn-cs"/>
              </a:rPr>
              <a:t>A</a:t>
            </a:r>
            <a:r>
              <a:rPr kumimoji="0" lang="en-CH" sz="2800" b="1" i="0" u="none" strike="noStrike" kern="1200" cap="none" spc="0" normalizeH="0" baseline="0" noProof="0" dirty="0">
                <a:ln>
                  <a:noFill/>
                </a:ln>
                <a:solidFill>
                  <a:srgbClr val="7030A0"/>
                </a:solidFill>
                <a:effectLst/>
                <a:uLnTx/>
                <a:uFillTx/>
                <a:latin typeface="Calibri" panose="020F0502020204030204"/>
                <a:ea typeface="+mn-ea"/>
                <a:cs typeface="+mn-cs"/>
              </a:rPr>
              <a:t>dd a new action</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1" i="0" u="none" strike="noStrike" kern="1200" cap="none" spc="0" normalizeH="0" baseline="0" noProof="0" dirty="0">
                <a:ln>
                  <a:noFill/>
                </a:ln>
                <a:solidFill>
                  <a:srgbClr val="7030A0"/>
                </a:solidFill>
                <a:effectLst/>
                <a:uLnTx/>
                <a:uFillTx/>
                <a:latin typeface="Calibri" panose="020F0502020204030204"/>
                <a:ea typeface="+mn-ea"/>
                <a:cs typeface="+mn-cs"/>
              </a:rPr>
              <a:t>A</a:t>
            </a:r>
            <a:r>
              <a:rPr kumimoji="0" lang="en-CH" sz="2800" b="1" i="0" u="none" strike="noStrike" kern="1200" cap="none" spc="0" normalizeH="0" baseline="0" noProof="0" dirty="0">
                <a:ln>
                  <a:noFill/>
                </a:ln>
                <a:solidFill>
                  <a:srgbClr val="7030A0"/>
                </a:solidFill>
                <a:effectLst/>
                <a:uLnTx/>
                <a:uFillTx/>
                <a:latin typeface="Calibri" panose="020F0502020204030204"/>
                <a:ea typeface="+mn-ea"/>
                <a:cs typeface="+mn-cs"/>
              </a:rPr>
              <a:t>dd the remaining capacity </a:t>
            </a:r>
            <a:r>
              <a:rPr kumimoji="0" lang="en-CH" sz="2800" b="0" i="0" u="none" strike="noStrike" kern="1200" cap="none" spc="0" normalizeH="0" baseline="0" noProof="0" dirty="0">
                <a:ln>
                  <a:noFill/>
                </a:ln>
                <a:solidFill>
                  <a:prstClr val="black"/>
                </a:solidFill>
                <a:effectLst/>
                <a:uLnTx/>
                <a:uFillTx/>
                <a:latin typeface="Calibri" panose="020F0502020204030204"/>
                <a:ea typeface="+mn-ea"/>
                <a:cs typeface="+mn-cs"/>
              </a:rPr>
              <a:t>of the new device as a state feature</a:t>
            </a:r>
          </a:p>
        </p:txBody>
      </p:sp>
      <p:sp>
        <p:nvSpPr>
          <p:cNvPr id="34" name="Rounded Rectangle 33">
            <a:extLst>
              <a:ext uri="{FF2B5EF4-FFF2-40B4-BE49-F238E27FC236}">
                <a16:creationId xmlns:a16="http://schemas.microsoft.com/office/drawing/2014/main" id="{3D087BAF-F542-71A2-28A9-0F401886EB31}"/>
              </a:ext>
            </a:extLst>
          </p:cNvPr>
          <p:cNvSpPr/>
          <p:nvPr/>
        </p:nvSpPr>
        <p:spPr>
          <a:xfrm>
            <a:off x="5820102" y="0"/>
            <a:ext cx="3310696" cy="102101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2" descr="Intel SSDPED1K375GA01 Optane SSD DC P4800X Series - Walmart.com">
            <a:extLst>
              <a:ext uri="{FF2B5EF4-FFF2-40B4-BE49-F238E27FC236}">
                <a16:creationId xmlns:a16="http://schemas.microsoft.com/office/drawing/2014/main" id="{F035BC5A-160B-2468-C1E1-53945DD463A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5820103" y="325993"/>
            <a:ext cx="1093985" cy="4550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991C3ACC-5ABF-CE3D-12FE-506C3359A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3171" y="249112"/>
            <a:ext cx="791035" cy="548232"/>
          </a:xfrm>
          <a:prstGeom prst="rect">
            <a:avLst/>
          </a:prstGeom>
          <a:noFill/>
          <a:extLst>
            <a:ext uri="{909E8E84-426E-40DD-AFC4-6F175D3DCCD1}">
              <a14:hiddenFill xmlns:a14="http://schemas.microsoft.com/office/drawing/2010/main">
                <a:solidFill>
                  <a:srgbClr val="FFFFFF"/>
                </a:solidFill>
              </a14:hiddenFill>
            </a:ext>
          </a:extLst>
        </p:spPr>
      </p:pic>
      <p:sp>
        <p:nvSpPr>
          <p:cNvPr id="37" name="Left-right Arrow 36">
            <a:extLst>
              <a:ext uri="{FF2B5EF4-FFF2-40B4-BE49-F238E27FC236}">
                <a16:creationId xmlns:a16="http://schemas.microsoft.com/office/drawing/2014/main" id="{58A6C222-68E9-8579-E1BB-22E37B74A80B}"/>
              </a:ext>
            </a:extLst>
          </p:cNvPr>
          <p:cNvSpPr/>
          <p:nvPr/>
        </p:nvSpPr>
        <p:spPr>
          <a:xfrm>
            <a:off x="6900901" y="415786"/>
            <a:ext cx="496776"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1AE2D9C0-972C-95E2-0938-62F1833468D0}"/>
              </a:ext>
            </a:extLst>
          </p:cNvPr>
          <p:cNvSpPr txBox="1"/>
          <p:nvPr/>
        </p:nvSpPr>
        <p:spPr>
          <a:xfrm>
            <a:off x="5926636" y="73584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39" name="TextBox 38">
            <a:extLst>
              <a:ext uri="{FF2B5EF4-FFF2-40B4-BE49-F238E27FC236}">
                <a16:creationId xmlns:a16="http://schemas.microsoft.com/office/drawing/2014/main" id="{2A27020F-349B-2DF1-FCA0-9C9BB2454681}"/>
              </a:ext>
            </a:extLst>
          </p:cNvPr>
          <p:cNvSpPr txBox="1"/>
          <p:nvPr/>
        </p:nvSpPr>
        <p:spPr>
          <a:xfrm>
            <a:off x="7977054" y="726157"/>
            <a:ext cx="122092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Low-end HDD</a:t>
            </a:r>
          </a:p>
        </p:txBody>
      </p:sp>
      <p:sp>
        <p:nvSpPr>
          <p:cNvPr id="40" name="TextBox 39">
            <a:extLst>
              <a:ext uri="{FF2B5EF4-FFF2-40B4-BE49-F238E27FC236}">
                <a16:creationId xmlns:a16="http://schemas.microsoft.com/office/drawing/2014/main" id="{0825DC5D-81AB-04E4-457E-1AE474601F09}"/>
              </a:ext>
            </a:extLst>
          </p:cNvPr>
          <p:cNvSpPr txBox="1"/>
          <p:nvPr/>
        </p:nvSpPr>
        <p:spPr>
          <a:xfrm>
            <a:off x="7029623" y="731770"/>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Mid-end SSD</a:t>
            </a:r>
          </a:p>
        </p:txBody>
      </p:sp>
      <p:pic>
        <p:nvPicPr>
          <p:cNvPr id="41" name="Picture 4">
            <a:extLst>
              <a:ext uri="{FF2B5EF4-FFF2-40B4-BE49-F238E27FC236}">
                <a16:creationId xmlns:a16="http://schemas.microsoft.com/office/drawing/2014/main" id="{7A274462-FEE9-D47C-5E9D-EE76150DC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1022" y="16341"/>
            <a:ext cx="587878" cy="796399"/>
          </a:xfrm>
          <a:prstGeom prst="rect">
            <a:avLst/>
          </a:prstGeom>
          <a:noFill/>
          <a:extLst>
            <a:ext uri="{909E8E84-426E-40DD-AFC4-6F175D3DCCD1}">
              <a14:hiddenFill xmlns:a14="http://schemas.microsoft.com/office/drawing/2010/main">
                <a:solidFill>
                  <a:srgbClr val="FFFFFF"/>
                </a:solidFill>
              </a14:hiddenFill>
            </a:ext>
          </a:extLst>
        </p:spPr>
      </p:pic>
      <p:sp>
        <p:nvSpPr>
          <p:cNvPr id="42" name="Left-right Arrow 41">
            <a:extLst>
              <a:ext uri="{FF2B5EF4-FFF2-40B4-BE49-F238E27FC236}">
                <a16:creationId xmlns:a16="http://schemas.microsoft.com/office/drawing/2014/main" id="{C61D758D-9E4E-D4DE-BA25-1A64998766D7}"/>
              </a:ext>
            </a:extLst>
          </p:cNvPr>
          <p:cNvSpPr/>
          <p:nvPr/>
        </p:nvSpPr>
        <p:spPr>
          <a:xfrm>
            <a:off x="7904136" y="415785"/>
            <a:ext cx="468305"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lide Number Placeholder 5">
            <a:extLst>
              <a:ext uri="{FF2B5EF4-FFF2-40B4-BE49-F238E27FC236}">
                <a16:creationId xmlns:a16="http://schemas.microsoft.com/office/drawing/2014/main" id="{D1F5921F-81A9-F349-6760-3D0B4055412F}"/>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518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484784"/>
            <a:ext cx="7924800" cy="1752600"/>
          </a:xfrm>
        </p:spPr>
        <p:txBody>
          <a:bodyPr/>
          <a:lstStyle/>
          <a:p>
            <a:pPr algn="ctr"/>
            <a:r>
              <a:rPr lang="en-US" b="1" dirty="0"/>
              <a:t>Hermes: </a:t>
            </a:r>
            <a:r>
              <a:rPr lang="en-US" dirty="0"/>
              <a:t>Perceptron-Based </a:t>
            </a:r>
            <a:br>
              <a:rPr lang="en-US" dirty="0"/>
            </a:br>
            <a:r>
              <a:rPr lang="en-US" dirty="0"/>
              <a:t>Off-Chip Load Prediction </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503820454"/>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CH" dirty="0"/>
              <a:t>Performance on Tri-HSS</a:t>
            </a:r>
            <a:endParaRPr lang="en-US" dirty="0"/>
          </a:p>
        </p:txBody>
      </p:sp>
      <p:pic>
        <p:nvPicPr>
          <p:cNvPr id="3" name="Picture 2">
            <a:extLst>
              <a:ext uri="{FF2B5EF4-FFF2-40B4-BE49-F238E27FC236}">
                <a16:creationId xmlns:a16="http://schemas.microsoft.com/office/drawing/2014/main" id="{A7455222-47CF-2A88-503F-0BF881991162}"/>
              </a:ext>
            </a:extLst>
          </p:cNvPr>
          <p:cNvPicPr>
            <a:picLocks noChangeAspect="1"/>
          </p:cNvPicPr>
          <p:nvPr/>
        </p:nvPicPr>
        <p:blipFill>
          <a:blip r:embed="rId3"/>
          <a:stretch>
            <a:fillRect/>
          </a:stretch>
        </p:blipFill>
        <p:spPr>
          <a:xfrm>
            <a:off x="0" y="3284184"/>
            <a:ext cx="9144000" cy="3118701"/>
          </a:xfrm>
          <a:prstGeom prst="rect">
            <a:avLst/>
          </a:prstGeom>
        </p:spPr>
      </p:pic>
      <p:sp>
        <p:nvSpPr>
          <p:cNvPr id="8" name="Rectangle 7">
            <a:extLst>
              <a:ext uri="{FF2B5EF4-FFF2-40B4-BE49-F238E27FC236}">
                <a16:creationId xmlns:a16="http://schemas.microsoft.com/office/drawing/2014/main" id="{2B6C90E5-6A71-6989-9819-9F83DC13CDA4}"/>
              </a:ext>
            </a:extLst>
          </p:cNvPr>
          <p:cNvSpPr/>
          <p:nvPr/>
        </p:nvSpPr>
        <p:spPr>
          <a:xfrm>
            <a:off x="4835441" y="3234211"/>
            <a:ext cx="217587" cy="180699"/>
          </a:xfrm>
          <a:prstGeom prst="rect">
            <a:avLst/>
          </a:prstGeom>
          <a:solidFill>
            <a:srgbClr val="FF9A9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79E595B-C8D5-6485-7274-CBEB5E080919}"/>
              </a:ext>
            </a:extLst>
          </p:cNvPr>
          <p:cNvSpPr txBox="1"/>
          <p:nvPr/>
        </p:nvSpPr>
        <p:spPr>
          <a:xfrm>
            <a:off x="5096909" y="3119490"/>
            <a:ext cx="147279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Sibyl</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Tri</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-hybrid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E269C6E-5788-291D-9487-56378352015D}"/>
              </a:ext>
            </a:extLst>
          </p:cNvPr>
          <p:cNvSpPr/>
          <p:nvPr/>
        </p:nvSpPr>
        <p:spPr>
          <a:xfrm>
            <a:off x="2871839" y="3275019"/>
            <a:ext cx="217587" cy="180699"/>
          </a:xfrm>
          <a:prstGeom prst="rect">
            <a:avLst/>
          </a:prstGeom>
          <a:solidFill>
            <a:srgbClr val="5D99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87070FB-2619-A8B9-2CE8-8AA84DB366E3}"/>
              </a:ext>
            </a:extLst>
          </p:cNvPr>
          <p:cNvSpPr txBox="1"/>
          <p:nvPr/>
        </p:nvSpPr>
        <p:spPr>
          <a:xfrm>
            <a:off x="3133307" y="3160299"/>
            <a:ext cx="256926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Heuristic</a:t>
            </a:r>
            <a:r>
              <a:rPr kumimoji="0" lang="en-US" sz="1800" b="0" i="0" u="none" strike="noStrike" kern="1200" cap="none" spc="0" normalizeH="0" baseline="-25000" noProof="0" dirty="0" err="1">
                <a:ln>
                  <a:noFill/>
                </a:ln>
                <a:solidFill>
                  <a:prstClr val="black"/>
                </a:solidFill>
                <a:effectLst/>
                <a:uLnTx/>
                <a:uFillTx/>
                <a:latin typeface="Calibri" panose="020F0502020204030204"/>
                <a:ea typeface="+mn-ea"/>
                <a:cs typeface="+mn-cs"/>
              </a:rPr>
              <a:t>Tri</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-hybrid</a:t>
            </a:r>
          </a:p>
        </p:txBody>
      </p:sp>
      <p:sp>
        <p:nvSpPr>
          <p:cNvPr id="14" name="TextBox 13">
            <a:extLst>
              <a:ext uri="{FF2B5EF4-FFF2-40B4-BE49-F238E27FC236}">
                <a16:creationId xmlns:a16="http://schemas.microsoft.com/office/drawing/2014/main" id="{13CA8934-A5AD-00A0-069D-DE5A1C957021}"/>
              </a:ext>
            </a:extLst>
          </p:cNvPr>
          <p:cNvSpPr txBox="1"/>
          <p:nvPr/>
        </p:nvSpPr>
        <p:spPr>
          <a:xfrm>
            <a:off x="0" y="1021013"/>
            <a:ext cx="9063613" cy="184665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3000" b="0" i="0" u="none" strike="noStrike" kern="1200" cap="none" spc="0" normalizeH="0" baseline="0" noProof="0" dirty="0">
                <a:ln>
                  <a:noFill/>
                </a:ln>
                <a:solidFill>
                  <a:prstClr val="black"/>
                </a:solidFill>
                <a:effectLst/>
                <a:uLnTx/>
                <a:uFillTx/>
                <a:latin typeface="Calibri" panose="020F0502020204030204"/>
                <a:ea typeface="+mn-ea"/>
                <a:cs typeface="+mn-cs"/>
              </a:rPr>
              <a:t>Extending Sibyl for </a:t>
            </a:r>
            <a:r>
              <a:rPr kumimoji="0" lang="en-CH" sz="3000" b="1" i="0" u="none" strike="noStrike" kern="1200" cap="none" spc="0" normalizeH="0" baseline="0" noProof="0" dirty="0">
                <a:ln>
                  <a:noFill/>
                </a:ln>
                <a:solidFill>
                  <a:srgbClr val="4472C4"/>
                </a:solidFill>
                <a:effectLst/>
                <a:uLnTx/>
                <a:uFillTx/>
                <a:latin typeface="Calibri" panose="020F0502020204030204"/>
                <a:ea typeface="+mn-ea"/>
                <a:cs typeface="+mn-cs"/>
              </a:rPr>
              <a:t>more devices</a:t>
            </a:r>
            <a:r>
              <a:rPr kumimoji="0" lang="en-CH" sz="3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1" i="0" u="none" strike="noStrike" kern="1200" cap="none" spc="0" normalizeH="0" baseline="0" noProof="0" dirty="0">
                <a:ln>
                  <a:noFill/>
                </a:ln>
                <a:solidFill>
                  <a:srgbClr val="7030A0"/>
                </a:solidFill>
                <a:effectLst/>
                <a:uLnTx/>
                <a:uFillTx/>
                <a:latin typeface="Calibri" panose="020F0502020204030204"/>
                <a:ea typeface="+mn-ea"/>
                <a:cs typeface="+mn-cs"/>
              </a:rPr>
              <a:t>A</a:t>
            </a:r>
            <a:r>
              <a:rPr kumimoji="0" lang="en-CH" sz="2800" b="1" i="0" u="none" strike="noStrike" kern="1200" cap="none" spc="0" normalizeH="0" baseline="0" noProof="0" dirty="0">
                <a:ln>
                  <a:noFill/>
                </a:ln>
                <a:solidFill>
                  <a:srgbClr val="7030A0"/>
                </a:solidFill>
                <a:effectLst/>
                <a:uLnTx/>
                <a:uFillTx/>
                <a:latin typeface="Calibri" panose="020F0502020204030204"/>
                <a:ea typeface="+mn-ea"/>
                <a:cs typeface="+mn-cs"/>
              </a:rPr>
              <a:t>dd a new action</a:t>
            </a:r>
          </a:p>
          <a:p>
            <a:pPr marL="971550" marR="0" lvl="1"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GB" sz="2800" b="1" i="0" u="none" strike="noStrike" kern="1200" cap="none" spc="0" normalizeH="0" baseline="0" noProof="0" dirty="0">
                <a:ln>
                  <a:noFill/>
                </a:ln>
                <a:solidFill>
                  <a:srgbClr val="7030A0"/>
                </a:solidFill>
                <a:effectLst/>
                <a:uLnTx/>
                <a:uFillTx/>
                <a:latin typeface="Calibri" panose="020F0502020204030204"/>
                <a:ea typeface="+mn-ea"/>
                <a:cs typeface="+mn-cs"/>
              </a:rPr>
              <a:t>A</a:t>
            </a:r>
            <a:r>
              <a:rPr kumimoji="0" lang="en-CH" sz="2800" b="1" i="0" u="none" strike="noStrike" kern="1200" cap="none" spc="0" normalizeH="0" baseline="0" noProof="0" dirty="0">
                <a:ln>
                  <a:noFill/>
                </a:ln>
                <a:solidFill>
                  <a:srgbClr val="7030A0"/>
                </a:solidFill>
                <a:effectLst/>
                <a:uLnTx/>
                <a:uFillTx/>
                <a:latin typeface="Calibri" panose="020F0502020204030204"/>
                <a:ea typeface="+mn-ea"/>
                <a:cs typeface="+mn-cs"/>
              </a:rPr>
              <a:t>dd the remaining capacity </a:t>
            </a:r>
            <a:r>
              <a:rPr kumimoji="0" lang="en-CH" sz="2800" b="0" i="0" u="none" strike="noStrike" kern="1200" cap="none" spc="0" normalizeH="0" baseline="0" noProof="0" dirty="0">
                <a:ln>
                  <a:noFill/>
                </a:ln>
                <a:solidFill>
                  <a:prstClr val="black"/>
                </a:solidFill>
                <a:effectLst/>
                <a:uLnTx/>
                <a:uFillTx/>
                <a:latin typeface="Calibri" panose="020F0502020204030204"/>
                <a:ea typeface="+mn-ea"/>
                <a:cs typeface="+mn-cs"/>
              </a:rPr>
              <a:t>of the new device as a state feature</a:t>
            </a:r>
          </a:p>
        </p:txBody>
      </p:sp>
      <p:sp>
        <p:nvSpPr>
          <p:cNvPr id="12" name="Rectangle 11">
            <a:extLst>
              <a:ext uri="{FF2B5EF4-FFF2-40B4-BE49-F238E27FC236}">
                <a16:creationId xmlns:a16="http://schemas.microsoft.com/office/drawing/2014/main" id="{15081936-E33F-1DF7-A450-E7ACF6F81108}"/>
              </a:ext>
            </a:extLst>
          </p:cNvPr>
          <p:cNvSpPr/>
          <p:nvPr/>
        </p:nvSpPr>
        <p:spPr>
          <a:xfrm>
            <a:off x="88625" y="738418"/>
            <a:ext cx="9055376" cy="564859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AEF87A-A5AA-2F24-D251-F46138901EEB}"/>
              </a:ext>
            </a:extLst>
          </p:cNvPr>
          <p:cNvSpPr/>
          <p:nvPr/>
        </p:nvSpPr>
        <p:spPr>
          <a:xfrm>
            <a:off x="80386" y="2051525"/>
            <a:ext cx="8983227" cy="1612230"/>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Sibyl </a:t>
            </a: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outperforms</a:t>
            </a: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 the state-of-the-art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a:ea typeface="+mn-ea"/>
                <a:cs typeface="+mn-cs"/>
              </a:rPr>
              <a:t>data placement policy by</a:t>
            </a:r>
            <a:r>
              <a:rPr kumimoji="0" lang="en-GB" sz="3400" b="1" i="0" u="none" strike="noStrike" kern="1200" cap="none" spc="0" normalizeH="0" baseline="0" noProof="0" dirty="0">
                <a:ln>
                  <a:noFill/>
                </a:ln>
                <a:solidFill>
                  <a:srgbClr val="70AD47"/>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1" i="0" u="none" strike="noStrike" kern="1200" cap="none" spc="0" normalizeH="0" baseline="0" noProof="0" dirty="0">
                <a:ln>
                  <a:noFill/>
                </a:ln>
                <a:solidFill>
                  <a:srgbClr val="00B050"/>
                </a:solidFill>
                <a:effectLst/>
                <a:uLnTx/>
                <a:uFillTx/>
                <a:latin typeface="Calibri" panose="020F0502020204030204"/>
                <a:ea typeface="+mn-ea"/>
                <a:cs typeface="+mn-cs"/>
              </a:rPr>
              <a:t>48.2% in a real tri-hybrid system</a:t>
            </a:r>
            <a:endParaRPr kumimoji="0" lang="en-US" sz="3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2ADBECC2-B717-036A-ABD7-09C0EE0BD6E5}"/>
              </a:ext>
            </a:extLst>
          </p:cNvPr>
          <p:cNvSpPr/>
          <p:nvPr/>
        </p:nvSpPr>
        <p:spPr>
          <a:xfrm>
            <a:off x="72149" y="4227205"/>
            <a:ext cx="8983227" cy="1612230"/>
          </a:xfrm>
          <a:prstGeom prst="rect">
            <a:avLst/>
          </a:prstGeom>
          <a:solidFill>
            <a:schemeClr val="accent3">
              <a:lumMod val="20000"/>
              <a:lumOff val="80000"/>
            </a:schemeClr>
          </a:solidFill>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Sibyl reduces the system architect's burden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by</a:t>
            </a:r>
            <a:r>
              <a:rPr kumimoji="0" lang="en-GB" sz="3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3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providing </a:t>
            </a:r>
            <a:r>
              <a:rPr kumimoji="0" lang="en-GB" sz="3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ease of extensibility</a:t>
            </a:r>
            <a:endParaRPr kumimoji="0" lang="en-US" sz="3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26" name="Rounded Rectangle 25">
            <a:extLst>
              <a:ext uri="{FF2B5EF4-FFF2-40B4-BE49-F238E27FC236}">
                <a16:creationId xmlns:a16="http://schemas.microsoft.com/office/drawing/2014/main" id="{D58DB376-8ABB-5CF2-9F1C-92CB3ECB358C}"/>
              </a:ext>
            </a:extLst>
          </p:cNvPr>
          <p:cNvSpPr/>
          <p:nvPr/>
        </p:nvSpPr>
        <p:spPr>
          <a:xfrm>
            <a:off x="5820102" y="0"/>
            <a:ext cx="3310696" cy="102101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 descr="Intel SSDPED1K375GA01 Optane SSD DC P4800X Series - Walmart.com">
            <a:extLst>
              <a:ext uri="{FF2B5EF4-FFF2-40B4-BE49-F238E27FC236}">
                <a16:creationId xmlns:a16="http://schemas.microsoft.com/office/drawing/2014/main" id="{0565A329-DBD9-9186-0262-48DB10B4E4A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6634" b="71242" l="817" r="99183">
                        <a14:foregroundMark x1="327" y1="29085" x2="6373" y2="33660"/>
                        <a14:foregroundMark x1="6373" y1="33660" x2="5229" y2="71569"/>
                        <a14:foregroundMark x1="8448" y1="72018" x2="12255" y2="72549"/>
                        <a14:foregroundMark x1="5229" y1="71569" x2="7414" y2="71874"/>
                        <a14:foregroundMark x1="12255" y1="72549" x2="12686" y2="71567"/>
                        <a14:foregroundMark x1="19281" y1="63308" x2="19599" y2="63110"/>
                        <a14:foregroundMark x1="96963" y1="62296" x2="99837" y2="62418"/>
                        <a14:foregroundMark x1="99758" y1="57120" x2="99346" y2="29575"/>
                        <a14:foregroundMark x1="99837" y1="62418" x2="99763" y2="57460"/>
                        <a14:foregroundMark x1="99346" y1="29575" x2="980" y2="26634"/>
                        <a14:foregroundMark x1="38072" y1="43954" x2="26471" y2="44771"/>
                        <a14:foregroundMark x1="26471" y1="44771" x2="39542" y2="43301"/>
                        <a14:foregroundMark x1="39542" y1="43301" x2="27288" y2="43464"/>
                        <a14:foregroundMark x1="27288" y1="43464" x2="34804" y2="43627"/>
                        <a14:foregroundMark x1="34804" y1="43627" x2="23856" y2="42484"/>
                        <a14:foregroundMark x1="23856" y1="42484" x2="46732" y2="45588"/>
                        <a14:foregroundMark x1="46732" y1="45588" x2="19444" y2="47059"/>
                        <a14:foregroundMark x1="19444" y1="47059" x2="36438" y2="44444"/>
                        <a14:foregroundMark x1="10294" y1="58824" x2="8660" y2="57026"/>
                        <a14:foregroundMark x1="8170" y1="63725" x2="7680" y2="71078"/>
                        <a14:foregroundMark x1="7680" y1="71078" x2="6863" y2="71242"/>
                        <a14:backgroundMark x1="8007" y1="70588" x2="15196" y2="65686"/>
                        <a14:backgroundMark x1="15196" y1="65686" x2="20098" y2="59967"/>
                        <a14:backgroundMark x1="20098" y1="59967" x2="25654" y2="64542"/>
                        <a14:backgroundMark x1="25654" y1="64542" x2="32516" y2="66993"/>
                        <a14:backgroundMark x1="32516" y1="66993" x2="40850" y2="67484"/>
                        <a14:backgroundMark x1="40850" y1="67484" x2="48039" y2="66667"/>
                        <a14:backgroundMark x1="48039" y1="66667" x2="53595" y2="62418"/>
                        <a14:backgroundMark x1="53595" y1="62418" x2="98529" y2="59477"/>
                        <a14:backgroundMark x1="20098" y1="64052" x2="13562" y2="69118"/>
                        <a14:backgroundMark x1="13562" y1="69118" x2="27451" y2="73529"/>
                        <a14:backgroundMark x1="27451" y1="73529" x2="63889" y2="66830"/>
                        <a14:backgroundMark x1="63889" y1="66830" x2="54085" y2="64869"/>
                        <a14:backgroundMark x1="54085" y1="64869" x2="53105" y2="65359"/>
                        <a14:backgroundMark x1="96569" y1="61765" x2="82190" y2="65033"/>
                        <a14:backgroundMark x1="18791" y1="63235" x2="17810" y2="65196"/>
                      </a14:backgroundRemoval>
                    </a14:imgEffect>
                  </a14:imgLayer>
                </a14:imgProps>
              </a:ext>
              <a:ext uri="{28A0092B-C50C-407E-A947-70E740481C1C}">
                <a14:useLocalDpi xmlns:a14="http://schemas.microsoft.com/office/drawing/2010/main" val="0"/>
              </a:ext>
            </a:extLst>
          </a:blip>
          <a:srcRect t="26256" b="27768"/>
          <a:stretch/>
        </p:blipFill>
        <p:spPr bwMode="auto">
          <a:xfrm>
            <a:off x="5820103" y="325993"/>
            <a:ext cx="1093985" cy="4550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80BEF869-4B69-3C63-834C-3335CE05A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3171" y="249112"/>
            <a:ext cx="791035" cy="548232"/>
          </a:xfrm>
          <a:prstGeom prst="rect">
            <a:avLst/>
          </a:prstGeom>
          <a:noFill/>
          <a:extLst>
            <a:ext uri="{909E8E84-426E-40DD-AFC4-6F175D3DCCD1}">
              <a14:hiddenFill xmlns:a14="http://schemas.microsoft.com/office/drawing/2010/main">
                <a:solidFill>
                  <a:srgbClr val="FFFFFF"/>
                </a:solidFill>
              </a14:hiddenFill>
            </a:ext>
          </a:extLst>
        </p:spPr>
      </p:pic>
      <p:sp>
        <p:nvSpPr>
          <p:cNvPr id="29" name="Left-right Arrow 28">
            <a:extLst>
              <a:ext uri="{FF2B5EF4-FFF2-40B4-BE49-F238E27FC236}">
                <a16:creationId xmlns:a16="http://schemas.microsoft.com/office/drawing/2014/main" id="{60D1D6D0-5A41-28A7-F5F9-AA8B453587A4}"/>
              </a:ext>
            </a:extLst>
          </p:cNvPr>
          <p:cNvSpPr/>
          <p:nvPr/>
        </p:nvSpPr>
        <p:spPr>
          <a:xfrm>
            <a:off x="6900901" y="415786"/>
            <a:ext cx="496776"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458CBAB-6F90-86A4-C2A0-EA3587CFD4D2}"/>
              </a:ext>
            </a:extLst>
          </p:cNvPr>
          <p:cNvSpPr txBox="1"/>
          <p:nvPr/>
        </p:nvSpPr>
        <p:spPr>
          <a:xfrm>
            <a:off x="5926636" y="735847"/>
            <a:ext cx="114775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High-end SSD</a:t>
            </a:r>
          </a:p>
        </p:txBody>
      </p:sp>
      <p:sp>
        <p:nvSpPr>
          <p:cNvPr id="31" name="TextBox 30">
            <a:extLst>
              <a:ext uri="{FF2B5EF4-FFF2-40B4-BE49-F238E27FC236}">
                <a16:creationId xmlns:a16="http://schemas.microsoft.com/office/drawing/2014/main" id="{737CE180-567D-84E2-4F12-31755C2B607A}"/>
              </a:ext>
            </a:extLst>
          </p:cNvPr>
          <p:cNvSpPr txBox="1"/>
          <p:nvPr/>
        </p:nvSpPr>
        <p:spPr>
          <a:xfrm>
            <a:off x="7977054" y="726157"/>
            <a:ext cx="122092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Low-end HDD</a:t>
            </a:r>
          </a:p>
        </p:txBody>
      </p:sp>
      <p:sp>
        <p:nvSpPr>
          <p:cNvPr id="32" name="TextBox 31">
            <a:extLst>
              <a:ext uri="{FF2B5EF4-FFF2-40B4-BE49-F238E27FC236}">
                <a16:creationId xmlns:a16="http://schemas.microsoft.com/office/drawing/2014/main" id="{ED44C1A0-9412-9280-B68B-470246F50FAA}"/>
              </a:ext>
            </a:extLst>
          </p:cNvPr>
          <p:cNvSpPr txBox="1"/>
          <p:nvPr/>
        </p:nvSpPr>
        <p:spPr>
          <a:xfrm>
            <a:off x="7029623" y="731770"/>
            <a:ext cx="110382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2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Mid-end SSD</a:t>
            </a:r>
          </a:p>
        </p:txBody>
      </p:sp>
      <p:pic>
        <p:nvPicPr>
          <p:cNvPr id="33" name="Picture 4">
            <a:extLst>
              <a:ext uri="{FF2B5EF4-FFF2-40B4-BE49-F238E27FC236}">
                <a16:creationId xmlns:a16="http://schemas.microsoft.com/office/drawing/2014/main" id="{C1AE79A3-C444-EB97-D356-5E346E669C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91022" y="16341"/>
            <a:ext cx="587878" cy="796399"/>
          </a:xfrm>
          <a:prstGeom prst="rect">
            <a:avLst/>
          </a:prstGeom>
          <a:noFill/>
          <a:extLst>
            <a:ext uri="{909E8E84-426E-40DD-AFC4-6F175D3DCCD1}">
              <a14:hiddenFill xmlns:a14="http://schemas.microsoft.com/office/drawing/2010/main">
                <a:solidFill>
                  <a:srgbClr val="FFFFFF"/>
                </a:solidFill>
              </a14:hiddenFill>
            </a:ext>
          </a:extLst>
        </p:spPr>
      </p:pic>
      <p:sp>
        <p:nvSpPr>
          <p:cNvPr id="34" name="Left-right Arrow 33">
            <a:extLst>
              <a:ext uri="{FF2B5EF4-FFF2-40B4-BE49-F238E27FC236}">
                <a16:creationId xmlns:a16="http://schemas.microsoft.com/office/drawing/2014/main" id="{490F921D-4AC2-5186-E4A5-73D4E0275D93}"/>
              </a:ext>
            </a:extLst>
          </p:cNvPr>
          <p:cNvSpPr/>
          <p:nvPr/>
        </p:nvSpPr>
        <p:spPr>
          <a:xfrm>
            <a:off x="7904136" y="415785"/>
            <a:ext cx="468305" cy="178345"/>
          </a:xfrm>
          <a:prstGeom prst="leftRightArrow">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lide Number Placeholder 5">
            <a:extLst>
              <a:ext uri="{FF2B5EF4-FFF2-40B4-BE49-F238E27FC236}">
                <a16:creationId xmlns:a16="http://schemas.microsoft.com/office/drawing/2014/main" id="{2C4775AB-0B7B-6694-453A-40832BFAE3F2}"/>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83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F170E7-5437-B241-B8D8-8F3300D03E7C}"/>
              </a:ext>
            </a:extLst>
          </p:cNvPr>
          <p:cNvSpPr>
            <a:spLocks noGrp="1"/>
          </p:cNvSpPr>
          <p:nvPr>
            <p:ph type="title"/>
          </p:nvPr>
        </p:nvSpPr>
        <p:spPr/>
        <p:txBody>
          <a:bodyPr/>
          <a:lstStyle/>
          <a:p>
            <a:r>
              <a:rPr lang="en-US" dirty="0"/>
              <a:t>Sibyl’s Overhead</a:t>
            </a:r>
          </a:p>
        </p:txBody>
      </p:sp>
      <p:sp>
        <p:nvSpPr>
          <p:cNvPr id="5" name="Content Placeholder 4">
            <a:extLst>
              <a:ext uri="{FF2B5EF4-FFF2-40B4-BE49-F238E27FC236}">
                <a16:creationId xmlns:a16="http://schemas.microsoft.com/office/drawing/2014/main" id="{63E193EB-0456-824E-AABB-C7B93318976B}"/>
              </a:ext>
            </a:extLst>
          </p:cNvPr>
          <p:cNvSpPr>
            <a:spLocks noGrp="1"/>
          </p:cNvSpPr>
          <p:nvPr>
            <p:ph idx="1"/>
          </p:nvPr>
        </p:nvSpPr>
        <p:spPr/>
        <p:txBody>
          <a:bodyPr/>
          <a:lstStyle/>
          <a:p>
            <a:pPr>
              <a:lnSpc>
                <a:spcPct val="100000"/>
              </a:lnSpc>
              <a:spcBef>
                <a:spcPts val="400"/>
              </a:spcBef>
            </a:pPr>
            <a:r>
              <a:rPr lang="en-US" sz="3000" b="1" dirty="0">
                <a:solidFill>
                  <a:srgbClr val="000CFF"/>
                </a:solidFill>
                <a:latin typeface="+mn-lt"/>
              </a:rPr>
              <a:t>124.4 KiB </a:t>
            </a:r>
            <a:r>
              <a:rPr lang="en-US" sz="3000" dirty="0">
                <a:latin typeface="+mn-lt"/>
              </a:rPr>
              <a:t>of total storage cost </a:t>
            </a:r>
          </a:p>
          <a:p>
            <a:pPr lvl="1">
              <a:lnSpc>
                <a:spcPct val="100000"/>
              </a:lnSpc>
              <a:spcBef>
                <a:spcPts val="400"/>
              </a:spcBef>
            </a:pPr>
            <a:r>
              <a:rPr lang="en-US" sz="2600" dirty="0">
                <a:latin typeface="+mn-lt"/>
              </a:rPr>
              <a:t>Experience buffer, inference and training network</a:t>
            </a:r>
          </a:p>
          <a:p>
            <a:pPr>
              <a:lnSpc>
                <a:spcPct val="100000"/>
              </a:lnSpc>
              <a:spcBef>
                <a:spcPts val="1600"/>
              </a:spcBef>
            </a:pPr>
            <a:r>
              <a:rPr lang="en-US" sz="3000" b="1" dirty="0">
                <a:solidFill>
                  <a:srgbClr val="010BFF"/>
                </a:solidFill>
                <a:latin typeface="+mn-lt"/>
              </a:rPr>
              <a:t>40-bit </a:t>
            </a:r>
            <a:r>
              <a:rPr lang="en-US" sz="3000" dirty="0">
                <a:latin typeface="+mn-lt"/>
              </a:rPr>
              <a:t>metadata overhead per page for state features</a:t>
            </a:r>
          </a:p>
          <a:p>
            <a:pPr>
              <a:lnSpc>
                <a:spcPct val="100000"/>
              </a:lnSpc>
              <a:spcBef>
                <a:spcPts val="1600"/>
              </a:spcBef>
            </a:pPr>
            <a:r>
              <a:rPr lang="en-US" sz="3000" dirty="0">
                <a:latin typeface="+mn-lt"/>
              </a:rPr>
              <a:t>Inference latency of </a:t>
            </a:r>
            <a:r>
              <a:rPr lang="en-US" sz="3000" b="1" dirty="0">
                <a:solidFill>
                  <a:srgbClr val="010BFF"/>
                </a:solidFill>
                <a:latin typeface="+mn-lt"/>
              </a:rPr>
              <a:t>~10ns</a:t>
            </a:r>
            <a:endParaRPr lang="en-US" sz="3000" dirty="0">
              <a:latin typeface="+mn-lt"/>
            </a:endParaRPr>
          </a:p>
          <a:p>
            <a:pPr>
              <a:lnSpc>
                <a:spcPct val="100000"/>
              </a:lnSpc>
              <a:spcBef>
                <a:spcPts val="1600"/>
              </a:spcBef>
            </a:pPr>
            <a:r>
              <a:rPr lang="en-US" sz="3000" dirty="0">
                <a:latin typeface="+mn-lt"/>
              </a:rPr>
              <a:t>Training latency of </a:t>
            </a:r>
            <a:r>
              <a:rPr lang="en-US" sz="3000" b="1" dirty="0">
                <a:solidFill>
                  <a:srgbClr val="010BFF"/>
                </a:solidFill>
                <a:latin typeface="+mn-lt"/>
              </a:rPr>
              <a:t>~2us</a:t>
            </a:r>
          </a:p>
        </p:txBody>
      </p:sp>
      <p:grpSp>
        <p:nvGrpSpPr>
          <p:cNvPr id="9" name="Group 8">
            <a:extLst>
              <a:ext uri="{FF2B5EF4-FFF2-40B4-BE49-F238E27FC236}">
                <a16:creationId xmlns:a16="http://schemas.microsoft.com/office/drawing/2014/main" id="{247084E2-CBF9-2C99-1A36-E4C99F434140}"/>
              </a:ext>
            </a:extLst>
          </p:cNvPr>
          <p:cNvGrpSpPr/>
          <p:nvPr/>
        </p:nvGrpSpPr>
        <p:grpSpPr>
          <a:xfrm>
            <a:off x="2104604" y="3898672"/>
            <a:ext cx="5154097" cy="893459"/>
            <a:chOff x="2118672" y="4050512"/>
            <a:chExt cx="5154097" cy="893459"/>
          </a:xfrm>
        </p:grpSpPr>
        <p:sp>
          <p:nvSpPr>
            <p:cNvPr id="6" name="Rounded Rectangle 5">
              <a:extLst>
                <a:ext uri="{FF2B5EF4-FFF2-40B4-BE49-F238E27FC236}">
                  <a16:creationId xmlns:a16="http://schemas.microsoft.com/office/drawing/2014/main" id="{B9CE33B3-3879-9E48-945B-53C67109D76C}"/>
                </a:ext>
              </a:extLst>
            </p:cNvPr>
            <p:cNvSpPr/>
            <p:nvPr/>
          </p:nvSpPr>
          <p:spPr>
            <a:xfrm>
              <a:off x="2539714" y="4175232"/>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Small area</a:t>
              </a:r>
              <a:r>
                <a:rPr kumimoji="0" 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overhead</a:t>
              </a:r>
            </a:p>
          </p:txBody>
        </p:sp>
        <p:pic>
          <p:nvPicPr>
            <p:cNvPr id="15" name="Picture 14">
              <a:extLst>
                <a:ext uri="{FF2B5EF4-FFF2-40B4-BE49-F238E27FC236}">
                  <a16:creationId xmlns:a16="http://schemas.microsoft.com/office/drawing/2014/main" id="{8499BC97-2BA5-584E-8758-5898A9ACB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672" y="4050512"/>
              <a:ext cx="893459" cy="893459"/>
            </a:xfrm>
            <a:prstGeom prst="rect">
              <a:avLst/>
            </a:prstGeom>
            <a:effectLst>
              <a:outerShdw blurRad="50800" dist="38100" dir="2700000" algn="tl" rotWithShape="0">
                <a:prstClr val="black">
                  <a:alpha val="40000"/>
                </a:prstClr>
              </a:outerShdw>
            </a:effectLst>
          </p:spPr>
        </p:pic>
      </p:grpSp>
      <p:grpSp>
        <p:nvGrpSpPr>
          <p:cNvPr id="10" name="Group 9">
            <a:extLst>
              <a:ext uri="{FF2B5EF4-FFF2-40B4-BE49-F238E27FC236}">
                <a16:creationId xmlns:a16="http://schemas.microsoft.com/office/drawing/2014/main" id="{08C69947-9982-D475-FE3C-B440D83CE6A6}"/>
              </a:ext>
            </a:extLst>
          </p:cNvPr>
          <p:cNvGrpSpPr/>
          <p:nvPr/>
        </p:nvGrpSpPr>
        <p:grpSpPr>
          <a:xfrm>
            <a:off x="2047430" y="4865440"/>
            <a:ext cx="5179784" cy="893459"/>
            <a:chOff x="2092984" y="4994507"/>
            <a:chExt cx="5179784" cy="893459"/>
          </a:xfrm>
        </p:grpSpPr>
        <p:sp>
          <p:nvSpPr>
            <p:cNvPr id="14" name="Rounded Rectangle 13">
              <a:extLst>
                <a:ext uri="{FF2B5EF4-FFF2-40B4-BE49-F238E27FC236}">
                  <a16:creationId xmlns:a16="http://schemas.microsoft.com/office/drawing/2014/main" id="{AE42B20C-E77C-7C39-B375-0D15BBCCDF36}"/>
                </a:ext>
              </a:extLst>
            </p:cNvPr>
            <p:cNvSpPr/>
            <p:nvPr/>
          </p:nvSpPr>
          <p:spPr>
            <a:xfrm>
              <a:off x="2539713" y="5131671"/>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Small inference</a:t>
              </a:r>
              <a:r>
                <a:rPr kumimoji="0" 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overhead</a:t>
              </a:r>
            </a:p>
          </p:txBody>
        </p:sp>
        <p:pic>
          <p:nvPicPr>
            <p:cNvPr id="16" name="Picture 15">
              <a:extLst>
                <a:ext uri="{FF2B5EF4-FFF2-40B4-BE49-F238E27FC236}">
                  <a16:creationId xmlns:a16="http://schemas.microsoft.com/office/drawing/2014/main" id="{7A4B1068-5964-E378-B8E2-ABB3A7474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984" y="4994507"/>
              <a:ext cx="893459" cy="893459"/>
            </a:xfrm>
            <a:prstGeom prst="rect">
              <a:avLst/>
            </a:prstGeom>
            <a:effectLst>
              <a:outerShdw blurRad="50800" dist="38100" dir="2700000" algn="tl" rotWithShape="0">
                <a:prstClr val="black">
                  <a:alpha val="40000"/>
                </a:prstClr>
              </a:outerShdw>
            </a:effectLst>
          </p:spPr>
        </p:pic>
      </p:grpSp>
      <p:grpSp>
        <p:nvGrpSpPr>
          <p:cNvPr id="12" name="Group 11">
            <a:extLst>
              <a:ext uri="{FF2B5EF4-FFF2-40B4-BE49-F238E27FC236}">
                <a16:creationId xmlns:a16="http://schemas.microsoft.com/office/drawing/2014/main" id="{03A45AA6-9DE7-F1ED-8BCA-B82E3F122A26}"/>
              </a:ext>
            </a:extLst>
          </p:cNvPr>
          <p:cNvGrpSpPr/>
          <p:nvPr/>
        </p:nvGrpSpPr>
        <p:grpSpPr>
          <a:xfrm>
            <a:off x="2078916" y="5832207"/>
            <a:ext cx="5091125" cy="893459"/>
            <a:chOff x="2092984" y="5984047"/>
            <a:chExt cx="5091125" cy="893459"/>
          </a:xfrm>
        </p:grpSpPr>
        <p:sp>
          <p:nvSpPr>
            <p:cNvPr id="8" name="Rounded Rectangle 7">
              <a:extLst>
                <a:ext uri="{FF2B5EF4-FFF2-40B4-BE49-F238E27FC236}">
                  <a16:creationId xmlns:a16="http://schemas.microsoft.com/office/drawing/2014/main" id="{1FCF103B-80E0-0B4F-96B7-2C7E8AA094DF}"/>
                </a:ext>
              </a:extLst>
            </p:cNvPr>
            <p:cNvSpPr/>
            <p:nvPr/>
          </p:nvSpPr>
          <p:spPr>
            <a:xfrm>
              <a:off x="2451054" y="6101150"/>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Satisfies prediction latency</a:t>
              </a:r>
              <a:endParaRPr kumimoji="0" 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a16="http://schemas.microsoft.com/office/drawing/2014/main" id="{1078F5DB-2D7A-2763-5D7D-93206301A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984" y="5984047"/>
              <a:ext cx="893459" cy="893459"/>
            </a:xfrm>
            <a:prstGeom prst="rect">
              <a:avLst/>
            </a:prstGeom>
            <a:effectLst>
              <a:outerShdw blurRad="50800" dist="38100" dir="2700000" algn="tl" rotWithShape="0">
                <a:prstClr val="black">
                  <a:alpha val="40000"/>
                </a:prstClr>
              </a:outerShdw>
            </a:effectLst>
          </p:spPr>
        </p:pic>
      </p:grpSp>
      <p:sp>
        <p:nvSpPr>
          <p:cNvPr id="17" name="Slide Number Placeholder 5">
            <a:extLst>
              <a:ext uri="{FF2B5EF4-FFF2-40B4-BE49-F238E27FC236}">
                <a16:creationId xmlns:a16="http://schemas.microsoft.com/office/drawing/2014/main" id="{150B6291-5364-2E32-BC43-CA86E2BFF7AB}"/>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6955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More in the Paper (1/3)</a:t>
            </a:r>
          </a:p>
        </p:txBody>
      </p:sp>
      <p:sp>
        <p:nvSpPr>
          <p:cNvPr id="5" name="Content Placeholder 4">
            <a:extLst>
              <a:ext uri="{FF2B5EF4-FFF2-40B4-BE49-F238E27FC236}">
                <a16:creationId xmlns:a16="http://schemas.microsoft.com/office/drawing/2014/main" id="{3A584A94-F8C7-C549-8266-83090A961D82}"/>
              </a:ext>
            </a:extLst>
          </p:cNvPr>
          <p:cNvSpPr>
            <a:spLocks noGrp="1"/>
          </p:cNvSpPr>
          <p:nvPr>
            <p:ph idx="1"/>
          </p:nvPr>
        </p:nvSpPr>
        <p:spPr/>
        <p:txBody>
          <a:bodyPr>
            <a:noAutofit/>
          </a:bodyPr>
          <a:lstStyle/>
          <a:p>
            <a:pPr algn="just">
              <a:lnSpc>
                <a:spcPts val="2280"/>
              </a:lnSpc>
            </a:pPr>
            <a:r>
              <a:rPr lang="en-US" sz="3000" b="1" dirty="0">
                <a:solidFill>
                  <a:srgbClr val="00B050"/>
                </a:solidFill>
                <a:latin typeface="Calibri" panose="020F0502020204030204" pitchFamily="34" charset="0"/>
                <a:cs typeface="Calibri" panose="020F0502020204030204" pitchFamily="34" charset="0"/>
              </a:rPr>
              <a:t>Throughput (IOPS) evaluation</a:t>
            </a:r>
          </a:p>
          <a:p>
            <a:pPr lvl="1" algn="just">
              <a:lnSpc>
                <a:spcPts val="2280"/>
              </a:lnSpc>
            </a:pPr>
            <a:r>
              <a:rPr lang="en-US" dirty="0">
                <a:latin typeface="Calibri" panose="020F0502020204030204" pitchFamily="34" charset="0"/>
                <a:cs typeface="Calibri" panose="020F0502020204030204" pitchFamily="34" charset="0"/>
              </a:rPr>
              <a:t>Sibyl provides high IOPS compared to baseline policies because it</a:t>
            </a:r>
            <a:r>
              <a:rPr lang="en-US" b="1" dirty="0">
                <a:solidFill>
                  <a:schemeClr val="accent6">
                    <a:lumMod val="75000"/>
                  </a:schemeClr>
                </a:solidFill>
                <a:latin typeface="Calibri" panose="020F0502020204030204" pitchFamily="34" charset="0"/>
                <a:cs typeface="Calibri" panose="020F0502020204030204" pitchFamily="34" charset="0"/>
              </a:rPr>
              <a:t> </a:t>
            </a:r>
            <a:r>
              <a:rPr lang="en-US" dirty="0">
                <a:solidFill>
                  <a:srgbClr val="00B050"/>
                </a:solidFill>
                <a:latin typeface="Calibri" panose="020F0502020204030204" pitchFamily="34" charset="0"/>
                <a:cs typeface="Calibri" panose="020F0502020204030204" pitchFamily="34" charset="0"/>
              </a:rPr>
              <a:t>indirectly captures throughput (size/latency)</a:t>
            </a:r>
          </a:p>
          <a:p>
            <a:pPr lvl="1" algn="just">
              <a:lnSpc>
                <a:spcPts val="2280"/>
              </a:lnSpc>
            </a:pPr>
            <a:endParaRPr lang="en-US" b="1" dirty="0">
              <a:solidFill>
                <a:schemeClr val="accent6">
                  <a:lumMod val="75000"/>
                </a:schemeClr>
              </a:solidFill>
              <a:latin typeface="Calibri" panose="020F0502020204030204" pitchFamily="34" charset="0"/>
              <a:cs typeface="Calibri" panose="020F0502020204030204" pitchFamily="34" charset="0"/>
            </a:endParaRPr>
          </a:p>
          <a:p>
            <a:pPr lvl="1" algn="just">
              <a:lnSpc>
                <a:spcPts val="2280"/>
              </a:lnSpc>
            </a:pPr>
            <a:endParaRPr lang="en-US" b="1" dirty="0">
              <a:solidFill>
                <a:schemeClr val="accent6">
                  <a:lumMod val="75000"/>
                </a:schemeClr>
              </a:solidFill>
              <a:latin typeface="Calibri" panose="020F0502020204030204" pitchFamily="34" charset="0"/>
              <a:cs typeface="Calibri" panose="020F0502020204030204" pitchFamily="34" charset="0"/>
            </a:endParaRPr>
          </a:p>
          <a:p>
            <a:pPr lvl="1" algn="just">
              <a:lnSpc>
                <a:spcPts val="2280"/>
              </a:lnSpc>
            </a:pPr>
            <a:endParaRPr lang="en-US" b="1" dirty="0">
              <a:solidFill>
                <a:schemeClr val="accent6">
                  <a:lumMod val="75000"/>
                </a:schemeClr>
              </a:solidFill>
              <a:latin typeface="Calibri" panose="020F0502020204030204" pitchFamily="34" charset="0"/>
              <a:cs typeface="Calibri" panose="020F0502020204030204" pitchFamily="34" charset="0"/>
            </a:endParaRPr>
          </a:p>
          <a:p>
            <a:pPr algn="just">
              <a:lnSpc>
                <a:spcPts val="2280"/>
              </a:lnSpc>
              <a:spcBef>
                <a:spcPts val="1600"/>
              </a:spcBef>
            </a:pPr>
            <a:r>
              <a:rPr lang="en-US" sz="3000" dirty="0">
                <a:latin typeface="Calibri" panose="020F0502020204030204" pitchFamily="34" charset="0"/>
                <a:cs typeface="Calibri" panose="020F0502020204030204" pitchFamily="34" charset="0"/>
              </a:rPr>
              <a:t>Evaluation on </a:t>
            </a:r>
            <a:r>
              <a:rPr lang="en-US" sz="3000" b="1" dirty="0">
                <a:solidFill>
                  <a:schemeClr val="accent2"/>
                </a:solidFill>
                <a:latin typeface="Calibri" panose="020F0502020204030204" pitchFamily="34" charset="0"/>
                <a:cs typeface="Calibri" panose="020F0502020204030204" pitchFamily="34" charset="0"/>
              </a:rPr>
              <a:t>unseen workloads</a:t>
            </a:r>
          </a:p>
          <a:p>
            <a:pPr lvl="1" algn="just">
              <a:lnSpc>
                <a:spcPts val="2280"/>
              </a:lnSpc>
            </a:pPr>
            <a:r>
              <a:rPr lang="en-US" dirty="0">
                <a:latin typeface="Calibri" panose="020F0502020204030204" pitchFamily="34" charset="0"/>
                <a:cs typeface="Calibri" panose="020F0502020204030204" pitchFamily="34" charset="0"/>
              </a:rPr>
              <a:t>Sibyl can </a:t>
            </a:r>
            <a:r>
              <a:rPr lang="en-US" dirty="0">
                <a:solidFill>
                  <a:schemeClr val="accent2"/>
                </a:solidFill>
                <a:latin typeface="Calibri" panose="020F0502020204030204" pitchFamily="34" charset="0"/>
                <a:cs typeface="Calibri" panose="020F0502020204030204" pitchFamily="34" charset="0"/>
              </a:rPr>
              <a:t>effectively adapt </a:t>
            </a:r>
            <a:r>
              <a:rPr lang="en-US" dirty="0">
                <a:latin typeface="Calibri" panose="020F0502020204030204" pitchFamily="34" charset="0"/>
                <a:cs typeface="Calibri" panose="020F0502020204030204" pitchFamily="34" charset="0"/>
              </a:rPr>
              <a:t>its policy to highly dynamic workloads</a:t>
            </a:r>
          </a:p>
          <a:p>
            <a:pPr lvl="1" algn="just">
              <a:lnSpc>
                <a:spcPts val="2280"/>
              </a:lnSpc>
            </a:pPr>
            <a:endParaRPr lang="en-US" dirty="0">
              <a:latin typeface="Calibri" panose="020F0502020204030204" pitchFamily="34" charset="0"/>
              <a:cs typeface="Calibri" panose="020F0502020204030204" pitchFamily="34" charset="0"/>
            </a:endParaRPr>
          </a:p>
          <a:p>
            <a:pPr lvl="1" algn="just">
              <a:lnSpc>
                <a:spcPts val="2280"/>
              </a:lnSpc>
            </a:pPr>
            <a:endParaRPr lang="en-US" dirty="0">
              <a:latin typeface="Calibri" panose="020F0502020204030204" pitchFamily="34" charset="0"/>
              <a:cs typeface="Calibri" panose="020F0502020204030204" pitchFamily="34" charset="0"/>
            </a:endParaRPr>
          </a:p>
          <a:p>
            <a:pPr marL="457200" lvl="1" indent="0" algn="just">
              <a:lnSpc>
                <a:spcPts val="2280"/>
              </a:lnSpc>
              <a:buNone/>
            </a:pPr>
            <a:endParaRPr lang="en-US" dirty="0">
              <a:latin typeface="Calibri" panose="020F0502020204030204" pitchFamily="34" charset="0"/>
              <a:cs typeface="Calibri" panose="020F0502020204030204" pitchFamily="34" charset="0"/>
            </a:endParaRPr>
          </a:p>
          <a:p>
            <a:pPr algn="just">
              <a:lnSpc>
                <a:spcPts val="2280"/>
              </a:lnSpc>
              <a:spcBef>
                <a:spcPts val="1600"/>
              </a:spcBef>
            </a:pPr>
            <a:r>
              <a:rPr lang="en-US" sz="3000" dirty="0">
                <a:latin typeface="Calibri" panose="020F0502020204030204" pitchFamily="34" charset="0"/>
                <a:cs typeface="Calibri" panose="020F0502020204030204" pitchFamily="34" charset="0"/>
              </a:rPr>
              <a:t>Evaluation on </a:t>
            </a:r>
            <a:r>
              <a:rPr lang="en-US" sz="3000" b="1" dirty="0">
                <a:solidFill>
                  <a:srgbClr val="C00000"/>
                </a:solidFill>
                <a:latin typeface="Calibri" panose="020F0502020204030204" pitchFamily="34" charset="0"/>
                <a:cs typeface="Calibri" panose="020F0502020204030204" pitchFamily="34" charset="0"/>
              </a:rPr>
              <a:t>mixed workloads</a:t>
            </a:r>
          </a:p>
          <a:p>
            <a:pPr lvl="1" algn="just">
              <a:lnSpc>
                <a:spcPts val="2280"/>
              </a:lnSpc>
            </a:pPr>
            <a:r>
              <a:rPr lang="en-US" dirty="0">
                <a:latin typeface="Calibri" panose="020F0502020204030204" pitchFamily="34" charset="0"/>
                <a:cs typeface="Calibri" panose="020F0502020204030204" pitchFamily="34" charset="0"/>
              </a:rPr>
              <a:t>Sibyl provides </a:t>
            </a:r>
            <a:r>
              <a:rPr lang="en-US" dirty="0">
                <a:solidFill>
                  <a:srgbClr val="C00000"/>
                </a:solidFill>
                <a:latin typeface="Calibri" panose="020F0502020204030204" pitchFamily="34" charset="0"/>
                <a:cs typeface="Calibri" panose="020F0502020204030204" pitchFamily="34" charset="0"/>
              </a:rPr>
              <a:t>equally-high performance</a:t>
            </a:r>
            <a:r>
              <a:rPr lang="en-US" dirty="0">
                <a:latin typeface="Calibri" panose="020F0502020204030204" pitchFamily="34" charset="0"/>
                <a:cs typeface="Calibri" panose="020F0502020204030204" pitchFamily="34" charset="0"/>
              </a:rPr>
              <a:t> benefits as in single workloads</a:t>
            </a:r>
            <a:endParaRPr lang="en-US" sz="2800" dirty="0">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24E9D0D5-BB63-92A5-4782-07FE03B6C85F}"/>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2944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More in the Paper (2/3)</a:t>
            </a:r>
          </a:p>
        </p:txBody>
      </p:sp>
      <p:sp>
        <p:nvSpPr>
          <p:cNvPr id="5" name="Content Placeholder 4">
            <a:extLst>
              <a:ext uri="{FF2B5EF4-FFF2-40B4-BE49-F238E27FC236}">
                <a16:creationId xmlns:a16="http://schemas.microsoft.com/office/drawing/2014/main" id="{3A584A94-F8C7-C549-8266-83090A961D82}"/>
              </a:ext>
            </a:extLst>
          </p:cNvPr>
          <p:cNvSpPr>
            <a:spLocks noGrp="1"/>
          </p:cNvSpPr>
          <p:nvPr>
            <p:ph idx="1"/>
          </p:nvPr>
        </p:nvSpPr>
        <p:spPr>
          <a:xfrm>
            <a:off x="169011" y="936172"/>
            <a:ext cx="8894602" cy="5921827"/>
          </a:xfrm>
        </p:spPr>
        <p:txBody>
          <a:bodyPr>
            <a:noAutofit/>
          </a:bodyPr>
          <a:lstStyle/>
          <a:p>
            <a:pPr>
              <a:lnSpc>
                <a:spcPts val="2280"/>
              </a:lnSpc>
              <a:spcBef>
                <a:spcPts val="1600"/>
              </a:spcBef>
            </a:pPr>
            <a:r>
              <a:rPr lang="en-US" sz="3000" dirty="0">
                <a:latin typeface="Calibri" panose="020F0502020204030204" pitchFamily="34" charset="0"/>
                <a:cs typeface="Calibri" panose="020F0502020204030204" pitchFamily="34" charset="0"/>
              </a:rPr>
              <a:t>Evaluation on </a:t>
            </a:r>
            <a:r>
              <a:rPr lang="en-US" sz="3000" b="1" dirty="0">
                <a:solidFill>
                  <a:srgbClr val="000CFF"/>
                </a:solidFill>
                <a:latin typeface="Calibri" panose="020F0502020204030204" pitchFamily="34" charset="0"/>
                <a:cs typeface="Calibri" panose="020F0502020204030204" pitchFamily="34" charset="0"/>
              </a:rPr>
              <a:t>different features</a:t>
            </a:r>
            <a:endParaRPr lang="en-US" sz="3000" b="1" dirty="0">
              <a:solidFill>
                <a:srgbClr val="C00000"/>
              </a:solidFill>
              <a:latin typeface="Calibri" panose="020F0502020204030204" pitchFamily="34" charset="0"/>
              <a:cs typeface="Calibri" panose="020F0502020204030204" pitchFamily="34" charset="0"/>
            </a:endParaRPr>
          </a:p>
          <a:p>
            <a:pPr lvl="1">
              <a:lnSpc>
                <a:spcPts val="2280"/>
              </a:lnSpc>
              <a:spcBef>
                <a:spcPts val="1000"/>
              </a:spcBef>
            </a:pPr>
            <a:r>
              <a:rPr lang="en-GB" dirty="0"/>
              <a:t>Sibyl </a:t>
            </a:r>
            <a:r>
              <a:rPr lang="en-GB" dirty="0">
                <a:solidFill>
                  <a:srgbClr val="000BEB"/>
                </a:solidFill>
              </a:rPr>
              <a:t>autonomously decides </a:t>
            </a:r>
            <a:r>
              <a:rPr lang="en-GB" dirty="0"/>
              <a:t>which features are important to maximize the performance</a:t>
            </a:r>
            <a:endParaRPr lang="en-US" dirty="0"/>
          </a:p>
          <a:p>
            <a:pPr>
              <a:lnSpc>
                <a:spcPct val="100000"/>
              </a:lnSpc>
              <a:spcBef>
                <a:spcPts val="3400"/>
              </a:spcBef>
              <a:spcAft>
                <a:spcPts val="600"/>
              </a:spcAft>
            </a:pPr>
            <a:r>
              <a:rPr lang="en-US" sz="3000" dirty="0">
                <a:latin typeface="Calibri" panose="020F0502020204030204" pitchFamily="34" charset="0"/>
                <a:cs typeface="Calibri" panose="020F0502020204030204" pitchFamily="34" charset="0"/>
              </a:rPr>
              <a:t>Evaluation with </a:t>
            </a:r>
            <a:r>
              <a:rPr lang="en-US" sz="3000" b="1" dirty="0">
                <a:solidFill>
                  <a:srgbClr val="00B0F0"/>
                </a:solidFill>
                <a:latin typeface="Calibri" panose="020F0502020204030204" pitchFamily="34" charset="0"/>
                <a:cs typeface="Calibri" panose="020F0502020204030204" pitchFamily="34" charset="0"/>
              </a:rPr>
              <a:t>different hyperparameter values</a:t>
            </a:r>
          </a:p>
          <a:p>
            <a:pPr lvl="1">
              <a:lnSpc>
                <a:spcPct val="100000"/>
              </a:lnSpc>
              <a:spcBef>
                <a:spcPts val="1600"/>
              </a:spcBef>
              <a:spcAft>
                <a:spcPts val="600"/>
              </a:spcAft>
            </a:pPr>
            <a:endParaRPr lang="en-US" sz="1800" dirty="0">
              <a:latin typeface="Calibri" panose="020F0502020204030204" pitchFamily="34" charset="0"/>
              <a:cs typeface="Calibri" panose="020F0502020204030204" pitchFamily="34" charset="0"/>
            </a:endParaRPr>
          </a:p>
          <a:p>
            <a:pPr>
              <a:lnSpc>
                <a:spcPts val="2280"/>
              </a:lnSpc>
              <a:spcBef>
                <a:spcPts val="1600"/>
              </a:spcBef>
            </a:pPr>
            <a:r>
              <a:rPr lang="en-US" sz="3000" dirty="0">
                <a:latin typeface="Calibri" panose="020F0502020204030204" pitchFamily="34" charset="0"/>
                <a:cs typeface="Calibri" panose="020F0502020204030204" pitchFamily="34" charset="0"/>
              </a:rPr>
              <a:t>Sensitivity to </a:t>
            </a:r>
            <a:r>
              <a:rPr lang="en-US" sz="3000" b="1" dirty="0">
                <a:solidFill>
                  <a:srgbClr val="7030A0"/>
                </a:solidFill>
                <a:latin typeface="Calibri" panose="020F0502020204030204" pitchFamily="34" charset="0"/>
                <a:cs typeface="Calibri" panose="020F0502020204030204" pitchFamily="34" charset="0"/>
              </a:rPr>
              <a:t>fast storage capacity</a:t>
            </a:r>
          </a:p>
          <a:p>
            <a:pPr lvl="1">
              <a:lnSpc>
                <a:spcPct val="100000"/>
              </a:lnSpc>
            </a:pPr>
            <a:r>
              <a:rPr lang="en-US" dirty="0">
                <a:latin typeface="Calibri" panose="020F0502020204030204" pitchFamily="34" charset="0"/>
                <a:cs typeface="Calibri" panose="020F0502020204030204" pitchFamily="34" charset="0"/>
              </a:rPr>
              <a:t>Sibyl </a:t>
            </a:r>
            <a:r>
              <a:rPr lang="en-US" dirty="0">
                <a:solidFill>
                  <a:srgbClr val="7030A0"/>
                </a:solidFill>
                <a:latin typeface="Calibri" panose="020F0502020204030204" pitchFamily="34" charset="0"/>
                <a:cs typeface="Calibri" panose="020F0502020204030204" pitchFamily="34" charset="0"/>
              </a:rPr>
              <a:t>provides scalability by dynamically adapting </a:t>
            </a:r>
            <a:r>
              <a:rPr lang="en-US" dirty="0">
                <a:latin typeface="Calibri" panose="020F0502020204030204" pitchFamily="34" charset="0"/>
                <a:cs typeface="Calibri" panose="020F0502020204030204" pitchFamily="34" charset="0"/>
              </a:rPr>
              <a:t>its policy to available storage size</a:t>
            </a:r>
          </a:p>
          <a:p>
            <a:pPr lvl="1">
              <a:lnSpc>
                <a:spcPts val="2280"/>
              </a:lnSpc>
            </a:pPr>
            <a:endParaRPr lang="en-US" sz="2800" dirty="0">
              <a:latin typeface="Calibri" panose="020F0502020204030204" pitchFamily="34" charset="0"/>
              <a:cs typeface="Calibri" panose="020F0502020204030204" pitchFamily="34" charset="0"/>
            </a:endParaRPr>
          </a:p>
          <a:p>
            <a:pPr>
              <a:lnSpc>
                <a:spcPts val="2280"/>
              </a:lnSpc>
            </a:pPr>
            <a:r>
              <a:rPr lang="en-GB" sz="3000" b="1" dirty="0" err="1">
                <a:solidFill>
                  <a:schemeClr val="accent2"/>
                </a:solidFill>
                <a:latin typeface="Calibri" panose="020F0502020204030204" pitchFamily="34" charset="0"/>
                <a:cs typeface="Calibri" panose="020F0502020204030204" pitchFamily="34" charset="0"/>
              </a:rPr>
              <a:t>Explainability</a:t>
            </a:r>
            <a:r>
              <a:rPr lang="en-GB" sz="3000" b="1" dirty="0">
                <a:solidFill>
                  <a:schemeClr val="accent2"/>
                </a:solidFill>
                <a:latin typeface="Calibri" panose="020F0502020204030204" pitchFamily="34" charset="0"/>
                <a:cs typeface="Calibri" panose="020F0502020204030204" pitchFamily="34" charset="0"/>
              </a:rPr>
              <a:t> analysis </a:t>
            </a:r>
            <a:r>
              <a:rPr lang="en-GB" sz="3000" dirty="0">
                <a:latin typeface="Calibri" panose="020F0502020204030204" pitchFamily="34" charset="0"/>
                <a:cs typeface="Calibri" panose="020F0502020204030204" pitchFamily="34" charset="0"/>
              </a:rPr>
              <a:t>of Sibyl's decision making</a:t>
            </a:r>
          </a:p>
          <a:p>
            <a:pPr lvl="1">
              <a:lnSpc>
                <a:spcPts val="2280"/>
              </a:lnSpc>
            </a:pPr>
            <a:r>
              <a:rPr lang="en-US" dirty="0">
                <a:solidFill>
                  <a:schemeClr val="accent2"/>
                </a:solidFill>
                <a:latin typeface="Calibri" panose="020F0502020204030204" pitchFamily="34" charset="0"/>
                <a:cs typeface="Calibri" panose="020F0502020204030204" pitchFamily="34" charset="0"/>
              </a:rPr>
              <a:t>Explain Sibyl’s actions </a:t>
            </a:r>
            <a:r>
              <a:rPr lang="en-US" dirty="0">
                <a:latin typeface="Calibri" panose="020F0502020204030204" pitchFamily="34" charset="0"/>
                <a:cs typeface="Calibri" panose="020F0502020204030204" pitchFamily="34" charset="0"/>
              </a:rPr>
              <a:t>for different workload characteristics and device configurations</a:t>
            </a:r>
            <a:endParaRPr lang="en-US" b="1" dirty="0">
              <a:solidFill>
                <a:srgbClr val="C00000"/>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975D93DF-CB9D-6BA7-FDDA-E3B35DF83F64}"/>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655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More in the Paper (3/3)</a:t>
            </a:r>
          </a:p>
        </p:txBody>
      </p:sp>
      <p:pic>
        <p:nvPicPr>
          <p:cNvPr id="8" name="Picture 7">
            <a:extLst>
              <a:ext uri="{FF2B5EF4-FFF2-40B4-BE49-F238E27FC236}">
                <a16:creationId xmlns:a16="http://schemas.microsoft.com/office/drawing/2014/main" id="{6E506BC9-2310-7F40-077A-460D0095D9FB}"/>
              </a:ext>
            </a:extLst>
          </p:cNvPr>
          <p:cNvPicPr>
            <a:picLocks noChangeAspect="1"/>
          </p:cNvPicPr>
          <p:nvPr/>
        </p:nvPicPr>
        <p:blipFill>
          <a:blip r:embed="rId3"/>
          <a:stretch>
            <a:fillRect/>
          </a:stretch>
        </p:blipFill>
        <p:spPr>
          <a:xfrm>
            <a:off x="260350" y="2400650"/>
            <a:ext cx="8623300" cy="1790700"/>
          </a:xfrm>
          <a:prstGeom prst="rect">
            <a:avLst/>
          </a:prstGeom>
          <a:ln w="19050">
            <a:solidFill>
              <a:schemeClr val="tx1"/>
            </a:solid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604C4DDB-B2BA-D672-9C32-CC70AA618958}"/>
              </a:ext>
            </a:extLst>
          </p:cNvPr>
          <p:cNvSpPr txBox="1"/>
          <p:nvPr/>
        </p:nvSpPr>
        <p:spPr>
          <a:xfrm>
            <a:off x="1236467" y="4960737"/>
            <a:ext cx="6417425" cy="46166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4">
                  <a:extLst>
                    <a:ext uri="{A12FA001-AC4F-418D-AE19-62706E023703}">
                      <ahyp:hlinkClr xmlns:ahyp="http://schemas.microsoft.com/office/drawing/2018/hyperlinkcolor" val="tx"/>
                    </a:ext>
                  </a:extLst>
                </a:hlinkClick>
              </a:rPr>
              <a:t>https://arxiv.org/pdf/2205.07394.pdf</a:t>
            </a:r>
            <a:endParaRPr kumimoji="0" lang="en-US" sz="24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
        <p:nvSpPr>
          <p:cNvPr id="10" name="TextBox 9">
            <a:extLst>
              <a:ext uri="{FF2B5EF4-FFF2-40B4-BE49-F238E27FC236}">
                <a16:creationId xmlns:a16="http://schemas.microsoft.com/office/drawing/2014/main" id="{77FAD9B3-EA3D-F309-C29E-C92A69B0C19A}"/>
              </a:ext>
            </a:extLst>
          </p:cNvPr>
          <p:cNvSpPr txBox="1"/>
          <p:nvPr/>
        </p:nvSpPr>
        <p:spPr>
          <a:xfrm>
            <a:off x="1363287" y="5936400"/>
            <a:ext cx="6163786" cy="510778"/>
          </a:xfrm>
          <a:prstGeom prst="round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5">
                  <a:extLst>
                    <a:ext uri="{A12FA001-AC4F-418D-AE19-62706E023703}">
                      <ahyp:hlinkClr xmlns:ahyp="http://schemas.microsoft.com/office/drawing/2018/hyperlinkcolor" val="tx"/>
                    </a:ext>
                  </a:extLst>
                </a:hlinkClick>
              </a:rPr>
              <a:t>https://github.com/CMU-SAFARI/Sibyl</a:t>
            </a:r>
            <a:endParaRPr kumimoji="0" lang="en-US" sz="24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
        <p:nvSpPr>
          <p:cNvPr id="7" name="Slide Number Placeholder 5">
            <a:extLst>
              <a:ext uri="{FF2B5EF4-FFF2-40B4-BE49-F238E27FC236}">
                <a16:creationId xmlns:a16="http://schemas.microsoft.com/office/drawing/2014/main" id="{99A04D57-5758-613C-1D1E-8DA6BFC53E12}"/>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1615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0D1F9-9212-2D45-90EF-EDC817A9EDDA}"/>
              </a:ext>
            </a:extLst>
          </p:cNvPr>
          <p:cNvSpPr>
            <a:spLocks noGrp="1"/>
          </p:cNvSpPr>
          <p:nvPr>
            <p:ph type="title"/>
          </p:nvPr>
        </p:nvSpPr>
        <p:spPr/>
        <p:txBody>
          <a:bodyPr/>
          <a:lstStyle/>
          <a:p>
            <a:r>
              <a:rPr lang="en-US" dirty="0"/>
              <a:t>Talk Outline</a:t>
            </a:r>
          </a:p>
        </p:txBody>
      </p:sp>
      <p:sp>
        <p:nvSpPr>
          <p:cNvPr id="6" name="Rounded Rectangle 5">
            <a:extLst>
              <a:ext uri="{FF2B5EF4-FFF2-40B4-BE49-F238E27FC236}">
                <a16:creationId xmlns:a16="http://schemas.microsoft.com/office/drawing/2014/main" id="{211133FC-0FE8-0946-AB0D-6EF7893C7DC5}"/>
              </a:ext>
            </a:extLst>
          </p:cNvPr>
          <p:cNvSpPr/>
          <p:nvPr/>
        </p:nvSpPr>
        <p:spPr>
          <a:xfrm>
            <a:off x="169011" y="97005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Key Shortcomings of Prior Data Placement Techniques</a:t>
            </a:r>
          </a:p>
        </p:txBody>
      </p:sp>
      <p:sp>
        <p:nvSpPr>
          <p:cNvPr id="7" name="Rounded Rectangle 6">
            <a:extLst>
              <a:ext uri="{FF2B5EF4-FFF2-40B4-BE49-F238E27FC236}">
                <a16:creationId xmlns:a16="http://schemas.microsoft.com/office/drawing/2014/main" id="{000E7B37-6684-1A4C-B53C-84BECF24DDA8}"/>
              </a:ext>
            </a:extLst>
          </p:cNvPr>
          <p:cNvSpPr/>
          <p:nvPr/>
        </p:nvSpPr>
        <p:spPr>
          <a:xfrm>
            <a:off x="169011" y="206866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Formulating Data Placement as Reinforcement Learning</a:t>
            </a:r>
          </a:p>
        </p:txBody>
      </p:sp>
      <p:sp>
        <p:nvSpPr>
          <p:cNvPr id="8" name="Rounded Rectangle 7">
            <a:extLst>
              <a:ext uri="{FF2B5EF4-FFF2-40B4-BE49-F238E27FC236}">
                <a16:creationId xmlns:a16="http://schemas.microsoft.com/office/drawing/2014/main" id="{3A9011E7-C9BC-194E-93C2-6A4DE5AEBD1C}"/>
              </a:ext>
            </a:extLst>
          </p:cNvPr>
          <p:cNvSpPr/>
          <p:nvPr/>
        </p:nvSpPr>
        <p:spPr>
          <a:xfrm>
            <a:off x="160043" y="3167269"/>
            <a:ext cx="8823914" cy="707666"/>
          </a:xfrm>
          <a:prstGeom prst="roundRect">
            <a:avLst/>
          </a:prstGeom>
          <a:solidFill>
            <a:srgbClr val="D0CECE"/>
          </a:solidFill>
          <a:ln>
            <a:solidFill>
              <a:srgbClr val="D0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Sibyl: Overview</a:t>
            </a:r>
          </a:p>
        </p:txBody>
      </p:sp>
      <p:sp>
        <p:nvSpPr>
          <p:cNvPr id="9" name="Rounded Rectangle 8">
            <a:extLst>
              <a:ext uri="{FF2B5EF4-FFF2-40B4-BE49-F238E27FC236}">
                <a16:creationId xmlns:a16="http://schemas.microsoft.com/office/drawing/2014/main" id="{57B26EDE-586D-884B-BFE4-2CBBDF1B59B8}"/>
              </a:ext>
            </a:extLst>
          </p:cNvPr>
          <p:cNvSpPr/>
          <p:nvPr/>
        </p:nvSpPr>
        <p:spPr>
          <a:xfrm>
            <a:off x="160043" y="4265874"/>
            <a:ext cx="8823914" cy="707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Evaluation of Sibyl and Key Results</a:t>
            </a:r>
          </a:p>
        </p:txBody>
      </p:sp>
      <p:sp>
        <p:nvSpPr>
          <p:cNvPr id="10" name="Rounded Rectangle 9">
            <a:extLst>
              <a:ext uri="{FF2B5EF4-FFF2-40B4-BE49-F238E27FC236}">
                <a16:creationId xmlns:a16="http://schemas.microsoft.com/office/drawing/2014/main" id="{33E098C2-A80A-F146-9159-8778760AA3B7}"/>
              </a:ext>
            </a:extLst>
          </p:cNvPr>
          <p:cNvSpPr/>
          <p:nvPr/>
        </p:nvSpPr>
        <p:spPr>
          <a:xfrm>
            <a:off x="160043" y="5364479"/>
            <a:ext cx="8823914" cy="70766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Lato" panose="020F0502020204030203" pitchFamily="34" charset="77"/>
                <a:ea typeface="+mn-ea"/>
                <a:cs typeface="+mn-cs"/>
              </a:rPr>
              <a:t>Conclusion</a:t>
            </a:r>
            <a:endParaRPr kumimoji="0" lang="en-US" sz="2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endParaRPr>
          </a:p>
        </p:txBody>
      </p:sp>
      <p:sp>
        <p:nvSpPr>
          <p:cNvPr id="12" name="Slide Number Placeholder 5">
            <a:extLst>
              <a:ext uri="{FF2B5EF4-FFF2-40B4-BE49-F238E27FC236}">
                <a16:creationId xmlns:a16="http://schemas.microsoft.com/office/drawing/2014/main" id="{74ADBBE5-F927-D9CC-7E27-64F2C6DD9734}"/>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1430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0FED3A-E902-9492-033C-94391A40A109}"/>
              </a:ext>
            </a:extLst>
          </p:cNvPr>
          <p:cNvSpPr>
            <a:spLocks noGrp="1"/>
          </p:cNvSpPr>
          <p:nvPr>
            <p:ph type="title"/>
          </p:nvPr>
        </p:nvSpPr>
        <p:spPr/>
        <p:txBody>
          <a:bodyPr/>
          <a:lstStyle/>
          <a:p>
            <a:r>
              <a:rPr lang="en-US" dirty="0"/>
              <a:t>Conclusion</a:t>
            </a:r>
            <a:endParaRPr lang="en-CH" dirty="0"/>
          </a:p>
        </p:txBody>
      </p:sp>
      <p:sp>
        <p:nvSpPr>
          <p:cNvPr id="3" name="Content Placeholder 2">
            <a:extLst>
              <a:ext uri="{FF2B5EF4-FFF2-40B4-BE49-F238E27FC236}">
                <a16:creationId xmlns:a16="http://schemas.microsoft.com/office/drawing/2014/main" id="{44722C4C-45FE-344B-A79D-CCCD100D937C}"/>
              </a:ext>
            </a:extLst>
          </p:cNvPr>
          <p:cNvSpPr>
            <a:spLocks noGrp="1"/>
          </p:cNvSpPr>
          <p:nvPr>
            <p:ph idx="1"/>
          </p:nvPr>
        </p:nvSpPr>
        <p:spPr>
          <a:xfrm>
            <a:off x="124699" y="837502"/>
            <a:ext cx="8842955" cy="4920361"/>
          </a:xfrm>
        </p:spPr>
        <p:txBody>
          <a:bodyPr>
            <a:noAutofit/>
          </a:bodyPr>
          <a:lstStyle/>
          <a:p>
            <a:pPr algn="just"/>
            <a:r>
              <a:rPr lang="en-US" sz="3000" b="1" dirty="0">
                <a:solidFill>
                  <a:srgbClr val="00B050"/>
                </a:solidFill>
                <a:latin typeface="Calibri" panose="020F0502020204030204" pitchFamily="34" charset="0"/>
                <a:cs typeface="Calibri" panose="020F0502020204030204" pitchFamily="34" charset="0"/>
              </a:rPr>
              <a:t>We introduced </a:t>
            </a:r>
            <a:r>
              <a:rPr lang="en-GB" sz="3000" b="1" dirty="0">
                <a:solidFill>
                  <a:srgbClr val="00B050"/>
                </a:solidFill>
                <a:latin typeface="Calibri" panose="020F0502020204030204" pitchFamily="34" charset="0"/>
                <a:cs typeface="Calibri" panose="020F0502020204030204" pitchFamily="34" charset="0"/>
              </a:rPr>
              <a:t>Sibyl</a:t>
            </a:r>
            <a:r>
              <a:rPr lang="en-GB" sz="3000" dirty="0">
                <a:solidFill>
                  <a:srgbClr val="00B050"/>
                </a:solidFill>
                <a:latin typeface="Calibri" panose="020F0502020204030204" pitchFamily="34" charset="0"/>
                <a:cs typeface="Calibri" panose="020F0502020204030204" pitchFamily="34" charset="0"/>
              </a:rPr>
              <a:t>, </a:t>
            </a:r>
            <a:r>
              <a:rPr lang="en-GB" sz="3000" dirty="0">
                <a:latin typeface="Calibri" panose="020F0502020204030204" pitchFamily="34" charset="0"/>
                <a:cs typeface="Calibri" panose="020F0502020204030204" pitchFamily="34" charset="0"/>
              </a:rPr>
              <a:t>the first reinforcement learning-based data placement technique in hybrid storage systems that provides</a:t>
            </a:r>
            <a:endParaRPr lang="en-US" sz="3000" dirty="0">
              <a:latin typeface="Calibri" panose="020F0502020204030204" pitchFamily="34" charset="0"/>
              <a:cs typeface="Calibri" panose="020F0502020204030204" pitchFamily="34" charset="0"/>
            </a:endParaRPr>
          </a:p>
          <a:p>
            <a:pPr marL="536575" lvl="1" indent="-179388" algn="just"/>
            <a:r>
              <a:rPr lang="en" b="1" dirty="0">
                <a:solidFill>
                  <a:srgbClr val="000BEB"/>
                </a:solidFill>
                <a:latin typeface="Calibri" panose="020F0502020204030204" pitchFamily="34" charset="0"/>
                <a:cs typeface="Calibri" panose="020F0502020204030204" pitchFamily="34" charset="0"/>
              </a:rPr>
              <a:t>Adaptivity </a:t>
            </a:r>
          </a:p>
          <a:p>
            <a:pPr marL="536575" lvl="1" indent="-179388" algn="just"/>
            <a:r>
              <a:rPr lang="en" b="1" dirty="0">
                <a:solidFill>
                  <a:srgbClr val="000BEB"/>
                </a:solidFill>
                <a:latin typeface="Calibri" panose="020F0502020204030204" pitchFamily="34" charset="0"/>
                <a:cs typeface="Calibri" panose="020F0502020204030204" pitchFamily="34" charset="0"/>
              </a:rPr>
              <a:t>Easily extensibility </a:t>
            </a:r>
          </a:p>
          <a:p>
            <a:pPr marL="536575" lvl="1" indent="-179388" algn="just"/>
            <a:r>
              <a:rPr lang="en" b="1" dirty="0">
                <a:solidFill>
                  <a:srgbClr val="000BEB"/>
                </a:solidFill>
                <a:latin typeface="Calibri" panose="020F0502020204030204" pitchFamily="34" charset="0"/>
                <a:cs typeface="Calibri" panose="020F0502020204030204" pitchFamily="34" charset="0"/>
              </a:rPr>
              <a:t>Ease of design and implementation</a:t>
            </a:r>
            <a:endParaRPr lang="en-US" sz="2200" b="1" dirty="0">
              <a:solidFill>
                <a:srgbClr val="7030A0"/>
              </a:solidFill>
              <a:latin typeface="Calibri" panose="020F0502020204030204" pitchFamily="34" charset="0"/>
              <a:cs typeface="Calibri" panose="020F0502020204030204" pitchFamily="34" charset="0"/>
            </a:endParaRPr>
          </a:p>
          <a:p>
            <a:pPr marL="79375" indent="-179388" algn="just"/>
            <a:r>
              <a:rPr lang="en-US" sz="3000" b="1" dirty="0">
                <a:solidFill>
                  <a:srgbClr val="00B0F0"/>
                </a:solidFill>
                <a:latin typeface="Calibri" panose="020F0502020204030204" pitchFamily="34" charset="0"/>
                <a:cs typeface="Calibri" panose="020F0502020204030204" pitchFamily="34" charset="0"/>
              </a:rPr>
              <a:t>We evaluated Sibyl </a:t>
            </a:r>
            <a:r>
              <a:rPr lang="en-US" sz="3000" dirty="0">
                <a:latin typeface="Calibri" panose="020F0502020204030204" pitchFamily="34" charset="0"/>
                <a:cs typeface="Calibri" panose="020F0502020204030204" pitchFamily="34" charset="0"/>
              </a:rPr>
              <a:t>on</a:t>
            </a:r>
            <a:r>
              <a:rPr lang="en-US" sz="3000" dirty="0">
                <a:solidFill>
                  <a:srgbClr val="00B0F0"/>
                </a:solidFill>
                <a:latin typeface="Calibri" panose="020F0502020204030204" pitchFamily="34" charset="0"/>
                <a:cs typeface="Calibri" panose="020F0502020204030204" pitchFamily="34" charset="0"/>
              </a:rPr>
              <a:t> </a:t>
            </a:r>
            <a:r>
              <a:rPr lang="en-US" sz="3000" b="1" dirty="0">
                <a:solidFill>
                  <a:srgbClr val="00B0F0"/>
                </a:solidFill>
                <a:latin typeface="Calibri" panose="020F0502020204030204" pitchFamily="34" charset="0"/>
                <a:cs typeface="Calibri" panose="020F0502020204030204" pitchFamily="34" charset="0"/>
              </a:rPr>
              <a:t>real systems </a:t>
            </a:r>
            <a:r>
              <a:rPr lang="en-US" sz="3000" dirty="0">
                <a:latin typeface="Calibri" panose="020F0502020204030204" pitchFamily="34" charset="0"/>
                <a:cs typeface="Calibri" panose="020F0502020204030204" pitchFamily="34" charset="0"/>
              </a:rPr>
              <a:t>using many different workloads</a:t>
            </a:r>
          </a:p>
          <a:p>
            <a:pPr marL="536575" lvl="1" indent="-179388" algn="just"/>
            <a:r>
              <a:rPr lang="en-GB" dirty="0">
                <a:latin typeface="Calibri" panose="020F0502020204030204" pitchFamily="34" charset="0"/>
                <a:cs typeface="Calibri" panose="020F0502020204030204" pitchFamily="34" charset="0"/>
              </a:rPr>
              <a:t>Sibyl </a:t>
            </a:r>
            <a:r>
              <a:rPr lang="en-GB" b="1" dirty="0">
                <a:solidFill>
                  <a:srgbClr val="C00000"/>
                </a:solidFill>
                <a:latin typeface="Calibri" panose="020F0502020204030204" pitchFamily="34" charset="0"/>
                <a:cs typeface="Calibri" panose="020F0502020204030204" pitchFamily="34" charset="0"/>
              </a:rPr>
              <a:t>improves performance by 21.6% </a:t>
            </a:r>
            <a:r>
              <a:rPr lang="en-GB" dirty="0">
                <a:latin typeface="Calibri" panose="020F0502020204030204" pitchFamily="34" charset="0"/>
                <a:cs typeface="Calibri" panose="020F0502020204030204" pitchFamily="34" charset="0"/>
              </a:rPr>
              <a:t>compared to the best prior data placement policy in a dual-HSS configuration</a:t>
            </a:r>
          </a:p>
          <a:p>
            <a:pPr marL="536575" lvl="1" indent="-179388" algn="just"/>
            <a:r>
              <a:rPr lang="en-US" dirty="0">
                <a:latin typeface="Calibri" panose="020F0502020204030204" pitchFamily="34" charset="0"/>
                <a:cs typeface="Calibri" panose="020F0502020204030204" pitchFamily="34" charset="0"/>
              </a:rPr>
              <a:t>In </a:t>
            </a:r>
            <a:r>
              <a:rPr lang="en" dirty="0">
                <a:latin typeface="Calibri" panose="020F0502020204030204" pitchFamily="34" charset="0"/>
                <a:cs typeface="Calibri" panose="020F0502020204030204" pitchFamily="34" charset="0"/>
              </a:rPr>
              <a:t>a tri-HSS configuration, Sibyl </a:t>
            </a:r>
            <a:r>
              <a:rPr lang="en" b="1" dirty="0">
                <a:solidFill>
                  <a:srgbClr val="7030A0"/>
                </a:solidFill>
                <a:latin typeface="Calibri" panose="020F0502020204030204" pitchFamily="34" charset="0"/>
                <a:cs typeface="Calibri" panose="020F0502020204030204" pitchFamily="34" charset="0"/>
              </a:rPr>
              <a:t>outperforms</a:t>
            </a:r>
            <a:r>
              <a:rPr lang="en" dirty="0">
                <a:solidFill>
                  <a:srgbClr val="FFC000"/>
                </a:solidFill>
                <a:latin typeface="Calibri" panose="020F0502020204030204" pitchFamily="34" charset="0"/>
                <a:cs typeface="Calibri" panose="020F0502020204030204" pitchFamily="34" charset="0"/>
              </a:rPr>
              <a:t> </a:t>
            </a:r>
            <a:r>
              <a:rPr lang="en" dirty="0">
                <a:latin typeface="Calibri" panose="020F0502020204030204" pitchFamily="34" charset="0"/>
                <a:cs typeface="Calibri" panose="020F0502020204030204" pitchFamily="34" charset="0"/>
              </a:rPr>
              <a:t>the state-of-the-art-data placement policy by </a:t>
            </a:r>
            <a:r>
              <a:rPr lang="en" b="1" dirty="0">
                <a:solidFill>
                  <a:srgbClr val="7030A0"/>
                </a:solidFill>
                <a:latin typeface="Calibri" panose="020F0502020204030204" pitchFamily="34" charset="0"/>
                <a:cs typeface="Calibri" panose="020F0502020204030204" pitchFamily="34" charset="0"/>
              </a:rPr>
              <a:t>48.2%</a:t>
            </a:r>
            <a:r>
              <a:rPr lang="en" dirty="0">
                <a:solidFill>
                  <a:srgbClr val="7030A0"/>
                </a:solidFill>
                <a:latin typeface="Calibri" panose="020F0502020204030204" pitchFamily="34" charset="0"/>
                <a:cs typeface="Calibri" panose="020F0502020204030204" pitchFamily="34" charset="0"/>
              </a:rPr>
              <a:t> </a:t>
            </a:r>
          </a:p>
          <a:p>
            <a:pPr marL="536575" lvl="1" indent="-179388" algn="just"/>
            <a:r>
              <a:rPr lang="en-US" dirty="0">
                <a:latin typeface="Calibri" panose="020F0502020204030204" pitchFamily="34" charset="0"/>
                <a:cs typeface="Calibri" panose="020F0502020204030204" pitchFamily="34" charset="0"/>
              </a:rPr>
              <a:t>Sibyl </a:t>
            </a:r>
            <a:r>
              <a:rPr lang="en" dirty="0">
                <a:latin typeface="Calibri" panose="020F0502020204030204" pitchFamily="34" charset="0"/>
                <a:cs typeface="Calibri" panose="020F0502020204030204" pitchFamily="34" charset="0"/>
              </a:rPr>
              <a:t>achieves </a:t>
            </a:r>
            <a:r>
              <a:rPr lang="en" b="1" dirty="0">
                <a:solidFill>
                  <a:schemeClr val="accent2"/>
                </a:solidFill>
                <a:latin typeface="Calibri" panose="020F0502020204030204" pitchFamily="34" charset="0"/>
                <a:cs typeface="Calibri" panose="020F0502020204030204" pitchFamily="34" charset="0"/>
              </a:rPr>
              <a:t>80% of the performance</a:t>
            </a:r>
            <a:r>
              <a:rPr lang="en" dirty="0">
                <a:solidFill>
                  <a:schemeClr val="accent2"/>
                </a:solidFill>
                <a:latin typeface="Calibri" panose="020F0502020204030204" pitchFamily="34" charset="0"/>
                <a:cs typeface="Calibri" panose="020F0502020204030204" pitchFamily="34" charset="0"/>
              </a:rPr>
              <a:t> </a:t>
            </a:r>
            <a:r>
              <a:rPr lang="en" dirty="0">
                <a:latin typeface="Calibri" panose="020F0502020204030204" pitchFamily="34" charset="0"/>
                <a:cs typeface="Calibri" panose="020F0502020204030204" pitchFamily="34" charset="0"/>
              </a:rPr>
              <a:t>of an oracle policy with a storage overhead of only </a:t>
            </a:r>
            <a:r>
              <a:rPr lang="en" b="1" dirty="0">
                <a:solidFill>
                  <a:schemeClr val="accent2"/>
                </a:solidFill>
                <a:latin typeface="Calibri" panose="020F0502020204030204" pitchFamily="34" charset="0"/>
                <a:cs typeface="Calibri" panose="020F0502020204030204" pitchFamily="34" charset="0"/>
              </a:rPr>
              <a:t>124.4 KiB</a:t>
            </a:r>
            <a:endParaRPr lang="en-US" dirty="0">
              <a:solidFill>
                <a:schemeClr val="accent2"/>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D4014DC-6A31-44C1-AE15-6B85E8E5A42D}"/>
              </a:ext>
            </a:extLst>
          </p:cNvPr>
          <p:cNvSpPr txBox="1"/>
          <p:nvPr/>
        </p:nvSpPr>
        <p:spPr>
          <a:xfrm>
            <a:off x="2740409" y="6517481"/>
            <a:ext cx="3663182" cy="340519"/>
          </a:xfrm>
          <a:prstGeom prst="round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3">
                  <a:extLst>
                    <a:ext uri="{A12FA001-AC4F-418D-AE19-62706E023703}">
                      <ahyp:hlinkClr xmlns:ahyp="http://schemas.microsoft.com/office/drawing/2018/hyperlinkcolor" val="tx"/>
                    </a:ext>
                  </a:extLst>
                </a:hlinkClick>
              </a:rPr>
              <a:t>https://github.com/CMU-SAFARI/Sibyl</a:t>
            </a:r>
            <a:endParaRPr kumimoji="0" lang="en-US" sz="14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
        <p:nvSpPr>
          <p:cNvPr id="6" name="Slide Number Placeholder 5">
            <a:extLst>
              <a:ext uri="{FF2B5EF4-FFF2-40B4-BE49-F238E27FC236}">
                <a16:creationId xmlns:a16="http://schemas.microsoft.com/office/drawing/2014/main" id="{40BF882D-7906-0853-272A-8DFA1E7A5ACC}"/>
              </a:ext>
            </a:extLst>
          </p:cNvPr>
          <p:cNvSpPr>
            <a:spLocks noGrp="1"/>
          </p:cNvSpPr>
          <p:nvPr>
            <p:ph type="sldNum" sz="quarter" idx="4"/>
          </p:nvPr>
        </p:nvSpPr>
        <p:spPr>
          <a:xfrm>
            <a:off x="7086600" y="6474297"/>
            <a:ext cx="2057400" cy="365125"/>
          </a:xfrm>
          <a:prstGeom prst="rect">
            <a:avLst/>
          </a:prstGeom>
        </p:spPr>
        <p:txBody>
          <a:bodyPr vert="horz" lIns="91440" tIns="45720" rIns="91440" bIns="45720" rtlCol="0" anchor="ctr"/>
          <a:lstStyle>
            <a:lvl1pPr algn="r">
              <a:defRPr sz="2000">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96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329F96-A644-1147-8C8D-3FEBAACCA52B}"/>
              </a:ext>
            </a:extLst>
          </p:cNvPr>
          <p:cNvSpPr/>
          <p:nvPr/>
        </p:nvSpPr>
        <p:spPr>
          <a:xfrm>
            <a:off x="0" y="1"/>
            <a:ext cx="9144000" cy="3429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Sibyl</a:t>
            </a:r>
            <a:r>
              <a:rPr kumimoji="0" lang="en-GB" sz="60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br>
              <a:rPr kumimoji="0" lang="en-GB" sz="44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br>
            <a:r>
              <a:rPr kumimoji="0" lang="en-GB" sz="44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Adaptive and Extensible Data Placement in Hybrid Storage Systems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5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Using Online Reinforcement Learning</a:t>
            </a:r>
            <a:endParaRPr kumimoji="0" lang="en-US" sz="6600" b="1" i="0" u="none" strike="noStrike" kern="1200" cap="none" spc="-150" normalizeH="0" baseline="0" noProof="0" dirty="0">
              <a:ln>
                <a:noFill/>
              </a:ln>
              <a:solidFill>
                <a:srgbClr val="002060"/>
              </a:solidFill>
              <a:effectLst/>
              <a:uLnTx/>
              <a:uFillTx/>
              <a:latin typeface="Calibri" panose="020F0502020204030204" pitchFamily="34" charset="0"/>
              <a:ea typeface="Segoe UI Historic" panose="020B0502040204020203" pitchFamily="34" charset="0"/>
              <a:cs typeface="Calibri" panose="020F0502020204030204" pitchFamily="34" charset="0"/>
            </a:endParaRPr>
          </a:p>
        </p:txBody>
      </p:sp>
      <p:sp>
        <p:nvSpPr>
          <p:cNvPr id="22" name="TextBox 21">
            <a:extLst>
              <a:ext uri="{FF2B5EF4-FFF2-40B4-BE49-F238E27FC236}">
                <a16:creationId xmlns:a16="http://schemas.microsoft.com/office/drawing/2014/main" id="{9918E52C-4B7C-9144-BB78-21CE44F089CF}"/>
              </a:ext>
            </a:extLst>
          </p:cNvPr>
          <p:cNvSpPr txBox="1"/>
          <p:nvPr/>
        </p:nvSpPr>
        <p:spPr>
          <a:xfrm>
            <a:off x="328274" y="3777455"/>
            <a:ext cx="8487452"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Gagandeep Singh, Rakesh Nadig, Jisung Park,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Rahul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Bera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Nastaran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Hajinazar</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David Novo,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Juan G</a:t>
            </a:r>
            <a:r>
              <a:rPr kumimoji="0" lang="en-GB"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ómez</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Luna, Sander </a:t>
            </a:r>
            <a:r>
              <a:rPr kumimoji="0" lang="en-GB"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Stuijk</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Henk </a:t>
            </a:r>
            <a:r>
              <a:rPr kumimoji="0" lang="en-GB"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Corporaal</a:t>
            </a:r>
            <a:r>
              <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Onur</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Mutlu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7265" y="5956287"/>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3355808" y="6026932"/>
            <a:ext cx="2190541" cy="415402"/>
          </a:xfrm>
          <a:prstGeom prst="rect">
            <a:avLst/>
          </a:prstGeom>
        </p:spPr>
      </p:pic>
      <p:grpSp>
        <p:nvGrpSpPr>
          <p:cNvPr id="13" name="Group 44">
            <a:extLst>
              <a:ext uri="{FF2B5EF4-FFF2-40B4-BE49-F238E27FC236}">
                <a16:creationId xmlns:a16="http://schemas.microsoft.com/office/drawing/2014/main" id="{5871F636-E439-3600-1527-C77454665BA5}"/>
              </a:ext>
            </a:extLst>
          </p:cNvPr>
          <p:cNvGrpSpPr>
            <a:grpSpLocks/>
          </p:cNvGrpSpPr>
          <p:nvPr/>
        </p:nvGrpSpPr>
        <p:grpSpPr bwMode="auto">
          <a:xfrm>
            <a:off x="6065199" y="5786811"/>
            <a:ext cx="3078801" cy="826618"/>
            <a:chOff x="11717338" y="360363"/>
            <a:chExt cx="8572500" cy="2338387"/>
          </a:xfrm>
        </p:grpSpPr>
        <p:sp>
          <p:nvSpPr>
            <p:cNvPr id="14" name="AutoShape 5">
              <a:extLst>
                <a:ext uri="{FF2B5EF4-FFF2-40B4-BE49-F238E27FC236}">
                  <a16:creationId xmlns:a16="http://schemas.microsoft.com/office/drawing/2014/main" id="{1A6BF8A0-9041-CDE3-B16A-282736D6AC35}"/>
                </a:ext>
              </a:extLst>
            </p:cNvPr>
            <p:cNvSpPr>
              <a:spLocks noChangeAspect="1" noChangeArrowheads="1" noTextEdit="1"/>
            </p:cNvSpPr>
            <p:nvPr userDrawn="1"/>
          </p:nvSpPr>
          <p:spPr bwMode="auto">
            <a:xfrm>
              <a:off x="11717338" y="360363"/>
              <a:ext cx="8572500" cy="2338387"/>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5A1B428-63FC-6B0B-47C6-B584619775C2}"/>
                </a:ext>
              </a:extLst>
            </p:cNvPr>
            <p:cNvSpPr>
              <a:spLocks noChangeArrowheads="1"/>
            </p:cNvSpPr>
            <p:nvPr userDrawn="1"/>
          </p:nvSpPr>
          <p:spPr bwMode="auto">
            <a:xfrm>
              <a:off x="11717338" y="360363"/>
              <a:ext cx="8572500" cy="2338387"/>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8155AA0A-A688-9B57-47DF-B617D281B083}"/>
                </a:ext>
              </a:extLst>
            </p:cNvPr>
            <p:cNvSpPr>
              <a:spLocks/>
            </p:cNvSpPr>
            <p:nvPr userDrawn="1"/>
          </p:nvSpPr>
          <p:spPr bwMode="auto">
            <a:xfrm>
              <a:off x="16394113" y="847725"/>
              <a:ext cx="203200" cy="292100"/>
            </a:xfrm>
            <a:custGeom>
              <a:avLst/>
              <a:gdLst/>
              <a:ahLst/>
              <a:cxnLst>
                <a:cxn ang="0">
                  <a:pos x="0" y="184"/>
                </a:cxn>
                <a:cxn ang="0">
                  <a:pos x="0" y="0"/>
                </a:cxn>
                <a:cxn ang="0">
                  <a:pos x="124" y="0"/>
                </a:cxn>
                <a:cxn ang="0">
                  <a:pos x="124"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C71ECCD-BC4E-1DCC-3C63-FC50294323FA}"/>
                </a:ext>
              </a:extLst>
            </p:cNvPr>
            <p:cNvSpPr>
              <a:spLocks noChangeArrowheads="1"/>
            </p:cNvSpPr>
            <p:nvPr userDrawn="1"/>
          </p:nvSpPr>
          <p:spPr bwMode="auto">
            <a:xfrm>
              <a:off x="16654463" y="847725"/>
              <a:ext cx="71437" cy="292100"/>
            </a:xfrm>
            <a:prstGeom prst="rect">
              <a:avLst/>
            </a:prstGeom>
            <a:solidFill>
              <a:srgbClr val="9E0000"/>
            </a:solid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7">
              <a:extLst>
                <a:ext uri="{FF2B5EF4-FFF2-40B4-BE49-F238E27FC236}">
                  <a16:creationId xmlns:a16="http://schemas.microsoft.com/office/drawing/2014/main" id="{61C7563B-2AF4-2E64-40BC-06BB5BC4C5DB}"/>
                </a:ext>
              </a:extLst>
            </p:cNvPr>
            <p:cNvSpPr>
              <a:spLocks/>
            </p:cNvSpPr>
            <p:nvPr userDrawn="1"/>
          </p:nvSpPr>
          <p:spPr bwMode="auto">
            <a:xfrm>
              <a:off x="16794163" y="847725"/>
              <a:ext cx="265112" cy="292100"/>
            </a:xfrm>
            <a:custGeom>
              <a:avLst/>
              <a:gdLst/>
              <a:ahLst/>
              <a:cxnLst>
                <a:cxn ang="0">
                  <a:pos x="116" y="184"/>
                </a:cxn>
                <a:cxn ang="0">
                  <a:pos x="42" y="64"/>
                </a:cxn>
                <a:cxn ang="0">
                  <a:pos x="42" y="64"/>
                </a:cxn>
                <a:cxn ang="0">
                  <a:pos x="43" y="184"/>
                </a:cxn>
                <a:cxn ang="0">
                  <a:pos x="0" y="184"/>
                </a:cxn>
                <a:cxn ang="0">
                  <a:pos x="0" y="0"/>
                </a:cxn>
                <a:cxn ang="0">
                  <a:pos x="50" y="0"/>
                </a:cxn>
                <a:cxn ang="0">
                  <a:pos x="124" y="120"/>
                </a:cxn>
                <a:cxn ang="0">
                  <a:pos x="125" y="120"/>
                </a:cxn>
                <a:cxn ang="0">
                  <a:pos x="124" y="0"/>
                </a:cxn>
                <a:cxn ang="0">
                  <a:pos x="167" y="0"/>
                </a:cxn>
                <a:cxn ang="0">
                  <a:pos x="167" y="184"/>
                </a:cxn>
                <a:cxn ang="0">
                  <a:pos x="116" y="184"/>
                </a:cxn>
              </a:cxnLst>
              <a:rect l="0" t="0" r="r" b="b"/>
              <a:pathLst>
                <a:path w="167" h="184">
                  <a:moveTo>
                    <a:pt x="116" y="184"/>
                  </a:moveTo>
                  <a:lnTo>
                    <a:pt x="42" y="64"/>
                  </a:lnTo>
                  <a:lnTo>
                    <a:pt x="42" y="64"/>
                  </a:lnTo>
                  <a:lnTo>
                    <a:pt x="43" y="184"/>
                  </a:lnTo>
                  <a:lnTo>
                    <a:pt x="0" y="184"/>
                  </a:lnTo>
                  <a:lnTo>
                    <a:pt x="0" y="0"/>
                  </a:lnTo>
                  <a:lnTo>
                    <a:pt x="50" y="0"/>
                  </a:lnTo>
                  <a:lnTo>
                    <a:pt x="124" y="120"/>
                  </a:lnTo>
                  <a:lnTo>
                    <a:pt x="125" y="120"/>
                  </a:lnTo>
                  <a:lnTo>
                    <a:pt x="124" y="0"/>
                  </a:lnTo>
                  <a:lnTo>
                    <a:pt x="167" y="0"/>
                  </a:lnTo>
                  <a:lnTo>
                    <a:pt x="167" y="184"/>
                  </a:lnTo>
                  <a:lnTo>
                    <a:pt x="116"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7CF24EA0-5764-2810-9A32-988926B52CD3}"/>
                </a:ext>
              </a:extLst>
            </p:cNvPr>
            <p:cNvSpPr>
              <a:spLocks noEditPoints="1"/>
            </p:cNvSpPr>
            <p:nvPr userDrawn="1"/>
          </p:nvSpPr>
          <p:spPr bwMode="auto">
            <a:xfrm>
              <a:off x="17127538" y="847725"/>
              <a:ext cx="271462" cy="292100"/>
            </a:xfrm>
            <a:custGeom>
              <a:avLst/>
              <a:gdLst/>
              <a:ahLst/>
              <a:cxnLst>
                <a:cxn ang="0">
                  <a:pos x="952" y="506"/>
                </a:cxn>
                <a:cxn ang="0">
                  <a:pos x="902" y="737"/>
                </a:cxn>
                <a:cxn ang="0">
                  <a:pos x="771" y="897"/>
                </a:cxn>
                <a:cxn ang="0">
                  <a:pos x="587" y="989"/>
                </a:cxn>
                <a:cxn ang="0">
                  <a:pos x="380" y="1019"/>
                </a:cxn>
                <a:cxn ang="0">
                  <a:pos x="0" y="1019"/>
                </a:cxn>
                <a:cxn ang="0">
                  <a:pos x="0" y="0"/>
                </a:cxn>
                <a:cxn ang="0">
                  <a:pos x="368" y="0"/>
                </a:cxn>
                <a:cxn ang="0">
                  <a:pos x="582" y="25"/>
                </a:cxn>
                <a:cxn ang="0">
                  <a:pos x="769" y="109"/>
                </a:cxn>
                <a:cxn ang="0">
                  <a:pos x="901" y="265"/>
                </a:cxn>
                <a:cxn ang="0">
                  <a:pos x="952" y="506"/>
                </a:cxn>
                <a:cxn ang="0">
                  <a:pos x="695" y="506"/>
                </a:cxn>
                <a:cxn ang="0">
                  <a:pos x="667" y="363"/>
                </a:cxn>
                <a:cxn ang="0">
                  <a:pos x="592" y="273"/>
                </a:cxn>
                <a:cxn ang="0">
                  <a:pos x="486" y="225"/>
                </a:cxn>
                <a:cxn ang="0">
                  <a:pos x="363" y="210"/>
                </a:cxn>
                <a:cxn ang="0">
                  <a:pos x="240" y="210"/>
                </a:cxn>
                <a:cxn ang="0">
                  <a:pos x="240" y="806"/>
                </a:cxn>
                <a:cxn ang="0">
                  <a:pos x="357" y="806"/>
                </a:cxn>
                <a:cxn ang="0">
                  <a:pos x="484" y="791"/>
                </a:cxn>
                <a:cxn ang="0">
                  <a:pos x="592" y="741"/>
                </a:cxn>
                <a:cxn ang="0">
                  <a:pos x="667" y="649"/>
                </a:cxn>
                <a:cxn ang="0">
                  <a:pos x="695" y="506"/>
                </a:cxn>
              </a:cxnLst>
              <a:rect l="0" t="0" r="r" b="b"/>
              <a:pathLst>
                <a:path w="952" h="1019">
                  <a:moveTo>
                    <a:pt x="952" y="506"/>
                  </a:moveTo>
                  <a:cubicBezTo>
                    <a:pt x="952" y="596"/>
                    <a:pt x="935" y="673"/>
                    <a:pt x="902" y="737"/>
                  </a:cubicBezTo>
                  <a:cubicBezTo>
                    <a:pt x="869" y="802"/>
                    <a:pt x="825" y="855"/>
                    <a:pt x="771" y="897"/>
                  </a:cubicBezTo>
                  <a:cubicBezTo>
                    <a:pt x="717" y="939"/>
                    <a:pt x="655" y="969"/>
                    <a:pt x="587" y="989"/>
                  </a:cubicBezTo>
                  <a:cubicBezTo>
                    <a:pt x="519" y="1009"/>
                    <a:pt x="450" y="1019"/>
                    <a:pt x="380" y="1019"/>
                  </a:cubicBezTo>
                  <a:cubicBezTo>
                    <a:pt x="0" y="1019"/>
                    <a:pt x="0" y="1019"/>
                    <a:pt x="0" y="1019"/>
                  </a:cubicBezTo>
                  <a:cubicBezTo>
                    <a:pt x="0" y="0"/>
                    <a:pt x="0" y="0"/>
                    <a:pt x="0" y="0"/>
                  </a:cubicBezTo>
                  <a:cubicBezTo>
                    <a:pt x="368" y="0"/>
                    <a:pt x="368" y="0"/>
                    <a:pt x="368" y="0"/>
                  </a:cubicBezTo>
                  <a:cubicBezTo>
                    <a:pt x="440" y="0"/>
                    <a:pt x="511" y="9"/>
                    <a:pt x="582" y="25"/>
                  </a:cubicBezTo>
                  <a:cubicBezTo>
                    <a:pt x="652" y="42"/>
                    <a:pt x="714" y="70"/>
                    <a:pt x="769" y="109"/>
                  </a:cubicBezTo>
                  <a:cubicBezTo>
                    <a:pt x="823" y="148"/>
                    <a:pt x="868" y="200"/>
                    <a:pt x="901" y="265"/>
                  </a:cubicBezTo>
                  <a:cubicBezTo>
                    <a:pt x="935" y="330"/>
                    <a:pt x="952" y="411"/>
                    <a:pt x="952" y="506"/>
                  </a:cubicBezTo>
                  <a:moveTo>
                    <a:pt x="695" y="506"/>
                  </a:moveTo>
                  <a:cubicBezTo>
                    <a:pt x="695" y="449"/>
                    <a:pt x="686" y="401"/>
                    <a:pt x="667" y="363"/>
                  </a:cubicBezTo>
                  <a:cubicBezTo>
                    <a:pt x="649" y="326"/>
                    <a:pt x="624" y="295"/>
                    <a:pt x="592" y="273"/>
                  </a:cubicBezTo>
                  <a:cubicBezTo>
                    <a:pt x="561" y="250"/>
                    <a:pt x="526" y="234"/>
                    <a:pt x="486" y="225"/>
                  </a:cubicBezTo>
                  <a:cubicBezTo>
                    <a:pt x="446" y="215"/>
                    <a:pt x="405" y="210"/>
                    <a:pt x="363" y="210"/>
                  </a:cubicBezTo>
                  <a:cubicBezTo>
                    <a:pt x="240" y="210"/>
                    <a:pt x="240" y="210"/>
                    <a:pt x="240" y="210"/>
                  </a:cubicBezTo>
                  <a:cubicBezTo>
                    <a:pt x="240" y="806"/>
                    <a:pt x="240" y="806"/>
                    <a:pt x="240" y="806"/>
                  </a:cubicBezTo>
                  <a:cubicBezTo>
                    <a:pt x="357" y="806"/>
                    <a:pt x="357" y="806"/>
                    <a:pt x="357" y="806"/>
                  </a:cubicBezTo>
                  <a:cubicBezTo>
                    <a:pt x="401" y="806"/>
                    <a:pt x="444" y="801"/>
                    <a:pt x="484" y="791"/>
                  </a:cubicBezTo>
                  <a:cubicBezTo>
                    <a:pt x="525" y="781"/>
                    <a:pt x="561" y="764"/>
                    <a:pt x="592" y="741"/>
                  </a:cubicBezTo>
                  <a:cubicBezTo>
                    <a:pt x="624" y="718"/>
                    <a:pt x="649" y="687"/>
                    <a:pt x="667" y="649"/>
                  </a:cubicBezTo>
                  <a:cubicBezTo>
                    <a:pt x="686" y="611"/>
                    <a:pt x="695" y="563"/>
                    <a:pt x="695" y="506"/>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9">
              <a:extLst>
                <a:ext uri="{FF2B5EF4-FFF2-40B4-BE49-F238E27FC236}">
                  <a16:creationId xmlns:a16="http://schemas.microsoft.com/office/drawing/2014/main" id="{9A0CDB88-6763-50A5-8383-FED6B7CD991F}"/>
                </a:ext>
              </a:extLst>
            </p:cNvPr>
            <p:cNvSpPr>
              <a:spLocks/>
            </p:cNvSpPr>
            <p:nvPr userDrawn="1"/>
          </p:nvSpPr>
          <p:spPr bwMode="auto">
            <a:xfrm>
              <a:off x="17452975" y="847725"/>
              <a:ext cx="254000" cy="292100"/>
            </a:xfrm>
            <a:custGeom>
              <a:avLst/>
              <a:gdLst/>
              <a:ahLst/>
              <a:cxnLst>
                <a:cxn ang="0">
                  <a:pos x="116" y="184"/>
                </a:cxn>
                <a:cxn ang="0">
                  <a:pos x="116" y="107"/>
                </a:cxn>
                <a:cxn ang="0">
                  <a:pos x="44" y="107"/>
                </a:cxn>
                <a:cxn ang="0">
                  <a:pos x="44" y="184"/>
                </a:cxn>
                <a:cxn ang="0">
                  <a:pos x="0" y="184"/>
                </a:cxn>
                <a:cxn ang="0">
                  <a:pos x="0" y="0"/>
                </a:cxn>
                <a:cxn ang="0">
                  <a:pos x="44" y="0"/>
                </a:cxn>
                <a:cxn ang="0">
                  <a:pos x="44" y="70"/>
                </a:cxn>
                <a:cxn ang="0">
                  <a:pos x="116" y="70"/>
                </a:cxn>
                <a:cxn ang="0">
                  <a:pos x="116" y="0"/>
                </a:cxn>
                <a:cxn ang="0">
                  <a:pos x="160" y="0"/>
                </a:cxn>
                <a:cxn ang="0">
                  <a:pos x="160" y="184"/>
                </a:cxn>
                <a:cxn ang="0">
                  <a:pos x="116" y="184"/>
                </a:cxn>
              </a:cxnLst>
              <a:rect l="0" t="0" r="r" b="b"/>
              <a:pathLst>
                <a:path w="160" h="184">
                  <a:moveTo>
                    <a:pt x="116" y="184"/>
                  </a:moveTo>
                  <a:lnTo>
                    <a:pt x="116" y="107"/>
                  </a:lnTo>
                  <a:lnTo>
                    <a:pt x="44" y="107"/>
                  </a:lnTo>
                  <a:lnTo>
                    <a:pt x="44" y="184"/>
                  </a:lnTo>
                  <a:lnTo>
                    <a:pt x="0" y="184"/>
                  </a:lnTo>
                  <a:lnTo>
                    <a:pt x="0" y="0"/>
                  </a:lnTo>
                  <a:lnTo>
                    <a:pt x="44" y="0"/>
                  </a:lnTo>
                  <a:lnTo>
                    <a:pt x="44" y="70"/>
                  </a:lnTo>
                  <a:lnTo>
                    <a:pt x="116" y="70"/>
                  </a:lnTo>
                  <a:lnTo>
                    <a:pt x="116" y="0"/>
                  </a:lnTo>
                  <a:lnTo>
                    <a:pt x="160" y="0"/>
                  </a:lnTo>
                  <a:lnTo>
                    <a:pt x="160" y="184"/>
                  </a:lnTo>
                  <a:lnTo>
                    <a:pt x="116"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408B25AE-7D35-38CA-C374-D5AE57D74748}"/>
                </a:ext>
              </a:extLst>
            </p:cNvPr>
            <p:cNvSpPr>
              <a:spLocks noEditPoints="1"/>
            </p:cNvSpPr>
            <p:nvPr userDrawn="1"/>
          </p:nvSpPr>
          <p:spPr bwMode="auto">
            <a:xfrm>
              <a:off x="17760950" y="839788"/>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4"/>
                </a:cxn>
                <a:cxn ang="0">
                  <a:pos x="333" y="37"/>
                </a:cxn>
                <a:cxn ang="0">
                  <a:pos x="554" y="0"/>
                </a:cxn>
                <a:cxn ang="0">
                  <a:pos x="776" y="37"/>
                </a:cxn>
                <a:cxn ang="0">
                  <a:pos x="953" y="144"/>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5" y="759"/>
                </a:cxn>
                <a:cxn ang="0">
                  <a:pos x="825" y="659"/>
                </a:cxn>
                <a:cxn ang="0">
                  <a:pos x="847" y="532"/>
                </a:cxn>
              </a:cxnLst>
              <a:rect l="0" t="0" r="r" b="b"/>
              <a:pathLst>
                <a:path w="1110" h="1073">
                  <a:moveTo>
                    <a:pt x="1110" y="532"/>
                  </a:moveTo>
                  <a:cubicBezTo>
                    <a:pt x="1110" y="613"/>
                    <a:pt x="1096" y="686"/>
                    <a:pt x="1068" y="753"/>
                  </a:cubicBezTo>
                  <a:cubicBezTo>
                    <a:pt x="1040" y="819"/>
                    <a:pt x="1002" y="877"/>
                    <a:pt x="953" y="924"/>
                  </a:cubicBezTo>
                  <a:cubicBezTo>
                    <a:pt x="903" y="972"/>
                    <a:pt x="844" y="1008"/>
                    <a:pt x="776" y="1034"/>
                  </a:cubicBezTo>
                  <a:cubicBezTo>
                    <a:pt x="708" y="1060"/>
                    <a:pt x="634" y="1073"/>
                    <a:pt x="554" y="1073"/>
                  </a:cubicBezTo>
                  <a:cubicBezTo>
                    <a:pt x="475" y="1073"/>
                    <a:pt x="401" y="1060"/>
                    <a:pt x="333" y="1034"/>
                  </a:cubicBezTo>
                  <a:cubicBezTo>
                    <a:pt x="266" y="1008"/>
                    <a:pt x="207" y="972"/>
                    <a:pt x="158" y="924"/>
                  </a:cubicBezTo>
                  <a:cubicBezTo>
                    <a:pt x="108" y="877"/>
                    <a:pt x="69" y="819"/>
                    <a:pt x="42" y="753"/>
                  </a:cubicBezTo>
                  <a:cubicBezTo>
                    <a:pt x="14" y="686"/>
                    <a:pt x="0" y="613"/>
                    <a:pt x="0" y="532"/>
                  </a:cubicBezTo>
                  <a:cubicBezTo>
                    <a:pt x="0" y="451"/>
                    <a:pt x="14" y="377"/>
                    <a:pt x="42" y="311"/>
                  </a:cubicBezTo>
                  <a:cubicBezTo>
                    <a:pt x="69" y="246"/>
                    <a:pt x="108" y="190"/>
                    <a:pt x="158" y="144"/>
                  </a:cubicBezTo>
                  <a:cubicBezTo>
                    <a:pt x="207" y="98"/>
                    <a:pt x="266" y="62"/>
                    <a:pt x="333" y="37"/>
                  </a:cubicBezTo>
                  <a:cubicBezTo>
                    <a:pt x="401" y="12"/>
                    <a:pt x="475" y="0"/>
                    <a:pt x="554" y="0"/>
                  </a:cubicBezTo>
                  <a:cubicBezTo>
                    <a:pt x="634" y="0"/>
                    <a:pt x="708" y="12"/>
                    <a:pt x="776" y="37"/>
                  </a:cubicBezTo>
                  <a:cubicBezTo>
                    <a:pt x="844" y="62"/>
                    <a:pt x="903" y="98"/>
                    <a:pt x="953" y="144"/>
                  </a:cubicBezTo>
                  <a:cubicBezTo>
                    <a:pt x="1002" y="190"/>
                    <a:pt x="1040" y="246"/>
                    <a:pt x="1068" y="311"/>
                  </a:cubicBezTo>
                  <a:cubicBezTo>
                    <a:pt x="1096" y="377"/>
                    <a:pt x="1110" y="451"/>
                    <a:pt x="1110" y="532"/>
                  </a:cubicBezTo>
                  <a:moveTo>
                    <a:pt x="847" y="532"/>
                  </a:moveTo>
                  <a:cubicBezTo>
                    <a:pt x="847" y="488"/>
                    <a:pt x="839" y="447"/>
                    <a:pt x="825" y="408"/>
                  </a:cubicBezTo>
                  <a:cubicBezTo>
                    <a:pt x="811" y="370"/>
                    <a:pt x="791" y="337"/>
                    <a:pt x="765" y="310"/>
                  </a:cubicBezTo>
                  <a:cubicBezTo>
                    <a:pt x="740" y="283"/>
                    <a:pt x="709" y="261"/>
                    <a:pt x="673" y="245"/>
                  </a:cubicBezTo>
                  <a:cubicBezTo>
                    <a:pt x="637" y="229"/>
                    <a:pt x="598" y="221"/>
                    <a:pt x="554" y="221"/>
                  </a:cubicBezTo>
                  <a:cubicBezTo>
                    <a:pt x="511" y="221"/>
                    <a:pt x="472" y="229"/>
                    <a:pt x="436" y="245"/>
                  </a:cubicBezTo>
                  <a:cubicBezTo>
                    <a:pt x="401" y="261"/>
                    <a:pt x="370" y="283"/>
                    <a:pt x="344" y="310"/>
                  </a:cubicBezTo>
                  <a:cubicBezTo>
                    <a:pt x="318" y="337"/>
                    <a:pt x="298" y="370"/>
                    <a:pt x="284" y="408"/>
                  </a:cubicBezTo>
                  <a:cubicBezTo>
                    <a:pt x="270" y="447"/>
                    <a:pt x="263" y="488"/>
                    <a:pt x="263" y="532"/>
                  </a:cubicBezTo>
                  <a:cubicBezTo>
                    <a:pt x="263" y="578"/>
                    <a:pt x="271" y="620"/>
                    <a:pt x="285" y="659"/>
                  </a:cubicBezTo>
                  <a:cubicBezTo>
                    <a:pt x="299" y="698"/>
                    <a:pt x="319" y="732"/>
                    <a:pt x="345" y="759"/>
                  </a:cubicBezTo>
                  <a:cubicBezTo>
                    <a:pt x="370" y="787"/>
                    <a:pt x="401" y="809"/>
                    <a:pt x="436" y="825"/>
                  </a:cubicBezTo>
                  <a:cubicBezTo>
                    <a:pt x="472" y="841"/>
                    <a:pt x="511" y="848"/>
                    <a:pt x="554" y="848"/>
                  </a:cubicBezTo>
                  <a:cubicBezTo>
                    <a:pt x="598" y="848"/>
                    <a:pt x="637" y="841"/>
                    <a:pt x="672" y="825"/>
                  </a:cubicBezTo>
                  <a:cubicBezTo>
                    <a:pt x="708" y="809"/>
                    <a:pt x="739" y="787"/>
                    <a:pt x="765" y="759"/>
                  </a:cubicBezTo>
                  <a:cubicBezTo>
                    <a:pt x="790" y="732"/>
                    <a:pt x="811" y="698"/>
                    <a:pt x="825" y="659"/>
                  </a:cubicBezTo>
                  <a:cubicBezTo>
                    <a:pt x="839" y="620"/>
                    <a:pt x="847" y="578"/>
                    <a:pt x="847"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2">
              <a:extLst>
                <a:ext uri="{FF2B5EF4-FFF2-40B4-BE49-F238E27FC236}">
                  <a16:creationId xmlns:a16="http://schemas.microsoft.com/office/drawing/2014/main" id="{AB04B5F7-DD58-CBAE-206E-1E7C4FCEFBCC}"/>
                </a:ext>
              </a:extLst>
            </p:cNvPr>
            <p:cNvSpPr>
              <a:spLocks/>
            </p:cNvSpPr>
            <p:nvPr userDrawn="1"/>
          </p:nvSpPr>
          <p:spPr bwMode="auto">
            <a:xfrm>
              <a:off x="18086388" y="847725"/>
              <a:ext cx="293687" cy="292100"/>
            </a:xfrm>
            <a:custGeom>
              <a:avLst/>
              <a:gdLst/>
              <a:ahLst/>
              <a:cxnLst>
                <a:cxn ang="0">
                  <a:pos x="114" y="184"/>
                </a:cxn>
                <a:cxn ang="0">
                  <a:pos x="69" y="184"/>
                </a:cxn>
                <a:cxn ang="0">
                  <a:pos x="0" y="0"/>
                </a:cxn>
                <a:cxn ang="0">
                  <a:pos x="49" y="0"/>
                </a:cxn>
                <a:cxn ang="0">
                  <a:pos x="92" y="131"/>
                </a:cxn>
                <a:cxn ang="0">
                  <a:pos x="93" y="131"/>
                </a:cxn>
                <a:cxn ang="0">
                  <a:pos x="136" y="0"/>
                </a:cxn>
                <a:cxn ang="0">
                  <a:pos x="185" y="0"/>
                </a:cxn>
                <a:cxn ang="0">
                  <a:pos x="114" y="184"/>
                </a:cxn>
              </a:cxnLst>
              <a:rect l="0" t="0" r="r" b="b"/>
              <a:pathLst>
                <a:path w="185" h="184">
                  <a:moveTo>
                    <a:pt x="114" y="184"/>
                  </a:moveTo>
                  <a:lnTo>
                    <a:pt x="69" y="184"/>
                  </a:lnTo>
                  <a:lnTo>
                    <a:pt x="0" y="0"/>
                  </a:lnTo>
                  <a:lnTo>
                    <a:pt x="49" y="0"/>
                  </a:lnTo>
                  <a:lnTo>
                    <a:pt x="92" y="131"/>
                  </a:lnTo>
                  <a:lnTo>
                    <a:pt x="93" y="131"/>
                  </a:lnTo>
                  <a:lnTo>
                    <a:pt x="136" y="0"/>
                  </a:lnTo>
                  <a:lnTo>
                    <a:pt x="185" y="0"/>
                  </a:lnTo>
                  <a:lnTo>
                    <a:pt x="114"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078B6F1F-5147-43ED-A04A-4058365B75FD}"/>
                </a:ext>
              </a:extLst>
            </p:cNvPr>
            <p:cNvSpPr>
              <a:spLocks/>
            </p:cNvSpPr>
            <p:nvPr userDrawn="1"/>
          </p:nvSpPr>
          <p:spPr bwMode="auto">
            <a:xfrm>
              <a:off x="18413413" y="847725"/>
              <a:ext cx="203200" cy="292100"/>
            </a:xfrm>
            <a:custGeom>
              <a:avLst/>
              <a:gdLst/>
              <a:ahLst/>
              <a:cxnLst>
                <a:cxn ang="0">
                  <a:pos x="0" y="184"/>
                </a:cxn>
                <a:cxn ang="0">
                  <a:pos x="0" y="0"/>
                </a:cxn>
                <a:cxn ang="0">
                  <a:pos x="123" y="0"/>
                </a:cxn>
                <a:cxn ang="0">
                  <a:pos x="123" y="38"/>
                </a:cxn>
                <a:cxn ang="0">
                  <a:pos x="43" y="38"/>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8"/>
                  </a:lnTo>
                  <a:lnTo>
                    <a:pt x="43" y="38"/>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4">
              <a:extLst>
                <a:ext uri="{FF2B5EF4-FFF2-40B4-BE49-F238E27FC236}">
                  <a16:creationId xmlns:a16="http://schemas.microsoft.com/office/drawing/2014/main" id="{6362EFB9-2D2E-0DD4-1FCB-DB5EF0FBA7ED}"/>
                </a:ext>
              </a:extLst>
            </p:cNvPr>
            <p:cNvSpPr>
              <a:spLocks/>
            </p:cNvSpPr>
            <p:nvPr userDrawn="1"/>
          </p:nvSpPr>
          <p:spPr bwMode="auto">
            <a:xfrm>
              <a:off x="18673763" y="847725"/>
              <a:ext cx="265112"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0135DE5D-967A-14B2-26C6-8C2AAF332386}"/>
                </a:ext>
              </a:extLst>
            </p:cNvPr>
            <p:cNvSpPr>
              <a:spLocks/>
            </p:cNvSpPr>
            <p:nvPr userDrawn="1"/>
          </p:nvSpPr>
          <p:spPr bwMode="auto">
            <a:xfrm>
              <a:off x="16394113" y="1822450"/>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5C9CCE49-B664-EB91-9240-0D0CC725277A}"/>
                </a:ext>
              </a:extLst>
            </p:cNvPr>
            <p:cNvSpPr>
              <a:spLocks/>
            </p:cNvSpPr>
            <p:nvPr userDrawn="1"/>
          </p:nvSpPr>
          <p:spPr bwMode="auto">
            <a:xfrm>
              <a:off x="16667163" y="1822450"/>
              <a:ext cx="203200" cy="292100"/>
            </a:xfrm>
            <a:custGeom>
              <a:avLst/>
              <a:gdLst/>
              <a:ahLst/>
              <a:cxnLst>
                <a:cxn ang="0">
                  <a:pos x="0" y="184"/>
                </a:cxn>
                <a:cxn ang="0">
                  <a:pos x="0" y="0"/>
                </a:cxn>
                <a:cxn ang="0">
                  <a:pos x="124" y="0"/>
                </a:cxn>
                <a:cxn ang="0">
                  <a:pos x="124"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4" y="0"/>
                  </a:lnTo>
                  <a:lnTo>
                    <a:pt x="124"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7">
              <a:extLst>
                <a:ext uri="{FF2B5EF4-FFF2-40B4-BE49-F238E27FC236}">
                  <a16:creationId xmlns:a16="http://schemas.microsoft.com/office/drawing/2014/main" id="{E1CC3506-DDD0-AC5E-6559-7BE7C1E25B55}"/>
                </a:ext>
              </a:extLst>
            </p:cNvPr>
            <p:cNvSpPr>
              <a:spLocks/>
            </p:cNvSpPr>
            <p:nvPr userDrawn="1"/>
          </p:nvSpPr>
          <p:spPr bwMode="auto">
            <a:xfrm>
              <a:off x="16908463" y="1814513"/>
              <a:ext cx="271462" cy="307975"/>
            </a:xfrm>
            <a:custGeom>
              <a:avLst/>
              <a:gdLst/>
              <a:ahLst/>
              <a:cxnLst>
                <a:cxn ang="0">
                  <a:pos x="778" y="1027"/>
                </a:cxn>
                <a:cxn ang="0">
                  <a:pos x="549" y="1073"/>
                </a:cxn>
                <a:cxn ang="0">
                  <a:pos x="331" y="1034"/>
                </a:cxn>
                <a:cxn ang="0">
                  <a:pos x="157" y="924"/>
                </a:cxn>
                <a:cxn ang="0">
                  <a:pos x="42" y="753"/>
                </a:cxn>
                <a:cxn ang="0">
                  <a:pos x="0" y="535"/>
                </a:cxn>
                <a:cxn ang="0">
                  <a:pos x="43" y="313"/>
                </a:cxn>
                <a:cxn ang="0">
                  <a:pos x="160" y="144"/>
                </a:cxn>
                <a:cxn ang="0">
                  <a:pos x="336" y="37"/>
                </a:cxn>
                <a:cxn ang="0">
                  <a:pos x="553" y="0"/>
                </a:cxn>
                <a:cxn ang="0">
                  <a:pos x="766" y="38"/>
                </a:cxn>
                <a:cxn ang="0">
                  <a:pos x="935" y="149"/>
                </a:cxn>
                <a:cxn ang="0">
                  <a:pos x="768" y="316"/>
                </a:cxn>
                <a:cxn ang="0">
                  <a:pos x="677" y="245"/>
                </a:cxn>
                <a:cxn ang="0">
                  <a:pos x="562" y="222"/>
                </a:cxn>
                <a:cxn ang="0">
                  <a:pos x="443" y="246"/>
                </a:cxn>
                <a:cxn ang="0">
                  <a:pos x="350" y="312"/>
                </a:cxn>
                <a:cxn ang="0">
                  <a:pos x="290" y="410"/>
                </a:cxn>
                <a:cxn ang="0">
                  <a:pos x="268" y="535"/>
                </a:cxn>
                <a:cxn ang="0">
                  <a:pos x="290" y="661"/>
                </a:cxn>
                <a:cxn ang="0">
                  <a:pos x="350" y="760"/>
                </a:cxn>
                <a:cxn ang="0">
                  <a:pos x="441" y="824"/>
                </a:cxn>
                <a:cxn ang="0">
                  <a:pos x="558" y="847"/>
                </a:cxn>
                <a:cxn ang="0">
                  <a:pos x="686" y="818"/>
                </a:cxn>
                <a:cxn ang="0">
                  <a:pos x="774" y="743"/>
                </a:cxn>
                <a:cxn ang="0">
                  <a:pos x="945" y="904"/>
                </a:cxn>
                <a:cxn ang="0">
                  <a:pos x="778" y="1027"/>
                </a:cxn>
              </a:cxnLst>
              <a:rect l="0" t="0" r="r" b="b"/>
              <a:pathLst>
                <a:path w="945" h="1073">
                  <a:moveTo>
                    <a:pt x="778" y="1027"/>
                  </a:moveTo>
                  <a:cubicBezTo>
                    <a:pt x="712" y="1057"/>
                    <a:pt x="635" y="1073"/>
                    <a:pt x="549" y="1073"/>
                  </a:cubicBezTo>
                  <a:cubicBezTo>
                    <a:pt x="470" y="1073"/>
                    <a:pt x="397" y="1060"/>
                    <a:pt x="331" y="1034"/>
                  </a:cubicBezTo>
                  <a:cubicBezTo>
                    <a:pt x="264" y="1008"/>
                    <a:pt x="206" y="971"/>
                    <a:pt x="157" y="924"/>
                  </a:cubicBezTo>
                  <a:cubicBezTo>
                    <a:pt x="108" y="876"/>
                    <a:pt x="70" y="819"/>
                    <a:pt x="42" y="753"/>
                  </a:cubicBezTo>
                  <a:cubicBezTo>
                    <a:pt x="14" y="687"/>
                    <a:pt x="0" y="614"/>
                    <a:pt x="0" y="535"/>
                  </a:cubicBezTo>
                  <a:cubicBezTo>
                    <a:pt x="0" y="453"/>
                    <a:pt x="14" y="379"/>
                    <a:pt x="43" y="313"/>
                  </a:cubicBezTo>
                  <a:cubicBezTo>
                    <a:pt x="71" y="247"/>
                    <a:pt x="110" y="191"/>
                    <a:pt x="160" y="144"/>
                  </a:cubicBezTo>
                  <a:cubicBezTo>
                    <a:pt x="210" y="98"/>
                    <a:pt x="269" y="62"/>
                    <a:pt x="336" y="37"/>
                  </a:cubicBezTo>
                  <a:cubicBezTo>
                    <a:pt x="403" y="12"/>
                    <a:pt x="475" y="0"/>
                    <a:pt x="553" y="0"/>
                  </a:cubicBezTo>
                  <a:cubicBezTo>
                    <a:pt x="625" y="0"/>
                    <a:pt x="696" y="12"/>
                    <a:pt x="766" y="38"/>
                  </a:cubicBezTo>
                  <a:cubicBezTo>
                    <a:pt x="835" y="63"/>
                    <a:pt x="892" y="100"/>
                    <a:pt x="935" y="149"/>
                  </a:cubicBezTo>
                  <a:cubicBezTo>
                    <a:pt x="768" y="316"/>
                    <a:pt x="768" y="316"/>
                    <a:pt x="768" y="316"/>
                  </a:cubicBezTo>
                  <a:cubicBezTo>
                    <a:pt x="745" y="284"/>
                    <a:pt x="715" y="261"/>
                    <a:pt x="677" y="245"/>
                  </a:cubicBezTo>
                  <a:cubicBezTo>
                    <a:pt x="640" y="230"/>
                    <a:pt x="601" y="222"/>
                    <a:pt x="562" y="222"/>
                  </a:cubicBezTo>
                  <a:cubicBezTo>
                    <a:pt x="519" y="222"/>
                    <a:pt x="479" y="230"/>
                    <a:pt x="443" y="246"/>
                  </a:cubicBezTo>
                  <a:cubicBezTo>
                    <a:pt x="407" y="262"/>
                    <a:pt x="376" y="284"/>
                    <a:pt x="350" y="312"/>
                  </a:cubicBezTo>
                  <a:cubicBezTo>
                    <a:pt x="324" y="340"/>
                    <a:pt x="304" y="372"/>
                    <a:pt x="290" y="410"/>
                  </a:cubicBezTo>
                  <a:cubicBezTo>
                    <a:pt x="275" y="448"/>
                    <a:pt x="268" y="490"/>
                    <a:pt x="268" y="535"/>
                  </a:cubicBezTo>
                  <a:cubicBezTo>
                    <a:pt x="268" y="581"/>
                    <a:pt x="275" y="623"/>
                    <a:pt x="290" y="661"/>
                  </a:cubicBezTo>
                  <a:cubicBezTo>
                    <a:pt x="304" y="700"/>
                    <a:pt x="324" y="732"/>
                    <a:pt x="350" y="760"/>
                  </a:cubicBezTo>
                  <a:cubicBezTo>
                    <a:pt x="375" y="787"/>
                    <a:pt x="405" y="808"/>
                    <a:pt x="441" y="824"/>
                  </a:cubicBezTo>
                  <a:cubicBezTo>
                    <a:pt x="477" y="839"/>
                    <a:pt x="515" y="847"/>
                    <a:pt x="558" y="847"/>
                  </a:cubicBezTo>
                  <a:cubicBezTo>
                    <a:pt x="607" y="847"/>
                    <a:pt x="649" y="837"/>
                    <a:pt x="686" y="818"/>
                  </a:cubicBezTo>
                  <a:cubicBezTo>
                    <a:pt x="722" y="799"/>
                    <a:pt x="752" y="774"/>
                    <a:pt x="774" y="743"/>
                  </a:cubicBezTo>
                  <a:cubicBezTo>
                    <a:pt x="945" y="904"/>
                    <a:pt x="945" y="904"/>
                    <a:pt x="945" y="904"/>
                  </a:cubicBezTo>
                  <a:cubicBezTo>
                    <a:pt x="900" y="956"/>
                    <a:pt x="844" y="997"/>
                    <a:pt x="778" y="1027"/>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8">
              <a:extLst>
                <a:ext uri="{FF2B5EF4-FFF2-40B4-BE49-F238E27FC236}">
                  <a16:creationId xmlns:a16="http://schemas.microsoft.com/office/drawing/2014/main" id="{FEBBD825-B301-8226-04AD-A0CC1E8DEFB0}"/>
                </a:ext>
              </a:extLst>
            </p:cNvPr>
            <p:cNvSpPr>
              <a:spLocks/>
            </p:cNvSpPr>
            <p:nvPr userDrawn="1"/>
          </p:nvSpPr>
          <p:spPr bwMode="auto">
            <a:xfrm>
              <a:off x="17216438" y="1822450"/>
              <a:ext cx="255587" cy="292100"/>
            </a:xfrm>
            <a:custGeom>
              <a:avLst/>
              <a:gdLst/>
              <a:ahLst/>
              <a:cxnLst>
                <a:cxn ang="0">
                  <a:pos x="116" y="184"/>
                </a:cxn>
                <a:cxn ang="0">
                  <a:pos x="116" y="107"/>
                </a:cxn>
                <a:cxn ang="0">
                  <a:pos x="45" y="107"/>
                </a:cxn>
                <a:cxn ang="0">
                  <a:pos x="45" y="184"/>
                </a:cxn>
                <a:cxn ang="0">
                  <a:pos x="0" y="184"/>
                </a:cxn>
                <a:cxn ang="0">
                  <a:pos x="0" y="0"/>
                </a:cxn>
                <a:cxn ang="0">
                  <a:pos x="45" y="0"/>
                </a:cxn>
                <a:cxn ang="0">
                  <a:pos x="45" y="70"/>
                </a:cxn>
                <a:cxn ang="0">
                  <a:pos x="116" y="70"/>
                </a:cxn>
                <a:cxn ang="0">
                  <a:pos x="116" y="0"/>
                </a:cxn>
                <a:cxn ang="0">
                  <a:pos x="161" y="0"/>
                </a:cxn>
                <a:cxn ang="0">
                  <a:pos x="161" y="184"/>
                </a:cxn>
                <a:cxn ang="0">
                  <a:pos x="116" y="184"/>
                </a:cxn>
              </a:cxnLst>
              <a:rect l="0" t="0" r="r" b="b"/>
              <a:pathLst>
                <a:path w="161" h="184">
                  <a:moveTo>
                    <a:pt x="116" y="184"/>
                  </a:moveTo>
                  <a:lnTo>
                    <a:pt x="116" y="107"/>
                  </a:lnTo>
                  <a:lnTo>
                    <a:pt x="45" y="107"/>
                  </a:lnTo>
                  <a:lnTo>
                    <a:pt x="45" y="184"/>
                  </a:lnTo>
                  <a:lnTo>
                    <a:pt x="0" y="184"/>
                  </a:lnTo>
                  <a:lnTo>
                    <a:pt x="0" y="0"/>
                  </a:lnTo>
                  <a:lnTo>
                    <a:pt x="45" y="0"/>
                  </a:lnTo>
                  <a:lnTo>
                    <a:pt x="45" y="70"/>
                  </a:lnTo>
                  <a:lnTo>
                    <a:pt x="116" y="70"/>
                  </a:lnTo>
                  <a:lnTo>
                    <a:pt x="116" y="0"/>
                  </a:lnTo>
                  <a:lnTo>
                    <a:pt x="161" y="0"/>
                  </a:lnTo>
                  <a:lnTo>
                    <a:pt x="161" y="184"/>
                  </a:lnTo>
                  <a:lnTo>
                    <a:pt x="116"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839D8B33-B57B-171B-4FB1-2354B0FECCE6}"/>
                </a:ext>
              </a:extLst>
            </p:cNvPr>
            <p:cNvSpPr>
              <a:spLocks/>
            </p:cNvSpPr>
            <p:nvPr userDrawn="1"/>
          </p:nvSpPr>
          <p:spPr bwMode="auto">
            <a:xfrm>
              <a:off x="17538700" y="1822450"/>
              <a:ext cx="266700" cy="292100"/>
            </a:xfrm>
            <a:custGeom>
              <a:avLst/>
              <a:gdLst/>
              <a:ahLst/>
              <a:cxnLst>
                <a:cxn ang="0">
                  <a:pos x="117" y="184"/>
                </a:cxn>
                <a:cxn ang="0">
                  <a:pos x="43" y="64"/>
                </a:cxn>
                <a:cxn ang="0">
                  <a:pos x="43" y="64"/>
                </a:cxn>
                <a:cxn ang="0">
                  <a:pos x="44" y="184"/>
                </a:cxn>
                <a:cxn ang="0">
                  <a:pos x="0" y="184"/>
                </a:cxn>
                <a:cxn ang="0">
                  <a:pos x="0" y="0"/>
                </a:cxn>
                <a:cxn ang="0">
                  <a:pos x="51" y="0"/>
                </a:cxn>
                <a:cxn ang="0">
                  <a:pos x="125" y="120"/>
                </a:cxn>
                <a:cxn ang="0">
                  <a:pos x="126" y="120"/>
                </a:cxn>
                <a:cxn ang="0">
                  <a:pos x="125" y="0"/>
                </a:cxn>
                <a:cxn ang="0">
                  <a:pos x="168" y="0"/>
                </a:cxn>
                <a:cxn ang="0">
                  <a:pos x="168" y="184"/>
                </a:cxn>
                <a:cxn ang="0">
                  <a:pos x="117" y="184"/>
                </a:cxn>
              </a:cxnLst>
              <a:rect l="0" t="0" r="r" b="b"/>
              <a:pathLst>
                <a:path w="168" h="184">
                  <a:moveTo>
                    <a:pt x="117" y="184"/>
                  </a:moveTo>
                  <a:lnTo>
                    <a:pt x="43" y="64"/>
                  </a:lnTo>
                  <a:lnTo>
                    <a:pt x="43" y="64"/>
                  </a:lnTo>
                  <a:lnTo>
                    <a:pt x="44" y="184"/>
                  </a:lnTo>
                  <a:lnTo>
                    <a:pt x="0" y="184"/>
                  </a:lnTo>
                  <a:lnTo>
                    <a:pt x="0" y="0"/>
                  </a:lnTo>
                  <a:lnTo>
                    <a:pt x="51" y="0"/>
                  </a:lnTo>
                  <a:lnTo>
                    <a:pt x="125" y="120"/>
                  </a:lnTo>
                  <a:lnTo>
                    <a:pt x="126" y="120"/>
                  </a:lnTo>
                  <a:lnTo>
                    <a:pt x="125" y="0"/>
                  </a:lnTo>
                  <a:lnTo>
                    <a:pt x="168" y="0"/>
                  </a:lnTo>
                  <a:lnTo>
                    <a:pt x="168" y="184"/>
                  </a:lnTo>
                  <a:lnTo>
                    <a:pt x="117"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0">
              <a:extLst>
                <a:ext uri="{FF2B5EF4-FFF2-40B4-BE49-F238E27FC236}">
                  <a16:creationId xmlns:a16="http://schemas.microsoft.com/office/drawing/2014/main" id="{D8654BE7-EFC1-A936-8E83-C0D88CBC817F}"/>
                </a:ext>
              </a:extLst>
            </p:cNvPr>
            <p:cNvSpPr>
              <a:spLocks noEditPoints="1"/>
            </p:cNvSpPr>
            <p:nvPr userDrawn="1"/>
          </p:nvSpPr>
          <p:spPr bwMode="auto">
            <a:xfrm>
              <a:off x="17859375" y="1814513"/>
              <a:ext cx="317500"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4" y="532"/>
                </a:cxn>
                <a:cxn ang="0">
                  <a:pos x="285" y="659"/>
                </a:cxn>
                <a:cxn ang="0">
                  <a:pos x="345" y="759"/>
                </a:cxn>
                <a:cxn ang="0">
                  <a:pos x="436" y="824"/>
                </a:cxn>
                <a:cxn ang="0">
                  <a:pos x="554" y="848"/>
                </a:cxn>
                <a:cxn ang="0">
                  <a:pos x="672" y="824"/>
                </a:cxn>
                <a:cxn ang="0">
                  <a:pos x="765"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70" y="819"/>
                    <a:pt x="42" y="753"/>
                  </a:cubicBezTo>
                  <a:cubicBezTo>
                    <a:pt x="14" y="686"/>
                    <a:pt x="0" y="612"/>
                    <a:pt x="0" y="532"/>
                  </a:cubicBezTo>
                  <a:cubicBezTo>
                    <a:pt x="0" y="450"/>
                    <a:pt x="14" y="377"/>
                    <a:pt x="42" y="311"/>
                  </a:cubicBezTo>
                  <a:cubicBezTo>
                    <a:pt x="70"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4" y="488"/>
                    <a:pt x="264" y="532"/>
                  </a:cubicBezTo>
                  <a:cubicBezTo>
                    <a:pt x="264"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5"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1">
              <a:extLst>
                <a:ext uri="{FF2B5EF4-FFF2-40B4-BE49-F238E27FC236}">
                  <a16:creationId xmlns:a16="http://schemas.microsoft.com/office/drawing/2014/main" id="{78929911-A34D-AFF4-6F2A-0BA98B1F7C11}"/>
                </a:ext>
              </a:extLst>
            </p:cNvPr>
            <p:cNvSpPr>
              <a:spLocks/>
            </p:cNvSpPr>
            <p:nvPr userDrawn="1"/>
          </p:nvSpPr>
          <p:spPr bwMode="auto">
            <a:xfrm>
              <a:off x="18229263" y="1822450"/>
              <a:ext cx="184150" cy="292100"/>
            </a:xfrm>
            <a:custGeom>
              <a:avLst/>
              <a:gdLst/>
              <a:ahLst/>
              <a:cxnLst>
                <a:cxn ang="0">
                  <a:pos x="0" y="184"/>
                </a:cxn>
                <a:cxn ang="0">
                  <a:pos x="0" y="0"/>
                </a:cxn>
                <a:cxn ang="0">
                  <a:pos x="45" y="0"/>
                </a:cxn>
                <a:cxn ang="0">
                  <a:pos x="45" y="145"/>
                </a:cxn>
                <a:cxn ang="0">
                  <a:pos x="116" y="145"/>
                </a:cxn>
                <a:cxn ang="0">
                  <a:pos x="116" y="184"/>
                </a:cxn>
                <a:cxn ang="0">
                  <a:pos x="0" y="184"/>
                </a:cxn>
              </a:cxnLst>
              <a:rect l="0" t="0" r="r" b="b"/>
              <a:pathLst>
                <a:path w="116" h="184">
                  <a:moveTo>
                    <a:pt x="0" y="184"/>
                  </a:moveTo>
                  <a:lnTo>
                    <a:pt x="0" y="0"/>
                  </a:lnTo>
                  <a:lnTo>
                    <a:pt x="45" y="0"/>
                  </a:lnTo>
                  <a:lnTo>
                    <a:pt x="45" y="145"/>
                  </a:lnTo>
                  <a:lnTo>
                    <a:pt x="116" y="145"/>
                  </a:lnTo>
                  <a:lnTo>
                    <a:pt x="116"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2">
              <a:extLst>
                <a:ext uri="{FF2B5EF4-FFF2-40B4-BE49-F238E27FC236}">
                  <a16:creationId xmlns:a16="http://schemas.microsoft.com/office/drawing/2014/main" id="{FBA565FE-C4EC-3D20-D7F3-576FEFB7FC35}"/>
                </a:ext>
              </a:extLst>
            </p:cNvPr>
            <p:cNvSpPr>
              <a:spLocks noEditPoints="1"/>
            </p:cNvSpPr>
            <p:nvPr userDrawn="1"/>
          </p:nvSpPr>
          <p:spPr bwMode="auto">
            <a:xfrm>
              <a:off x="18434050" y="1814513"/>
              <a:ext cx="319088" cy="307975"/>
            </a:xfrm>
            <a:custGeom>
              <a:avLst/>
              <a:gdLst/>
              <a:ahLst/>
              <a:cxnLst>
                <a:cxn ang="0">
                  <a:pos x="1110" y="532"/>
                </a:cxn>
                <a:cxn ang="0">
                  <a:pos x="1068" y="753"/>
                </a:cxn>
                <a:cxn ang="0">
                  <a:pos x="953" y="924"/>
                </a:cxn>
                <a:cxn ang="0">
                  <a:pos x="776" y="1034"/>
                </a:cxn>
                <a:cxn ang="0">
                  <a:pos x="554" y="1073"/>
                </a:cxn>
                <a:cxn ang="0">
                  <a:pos x="333" y="1034"/>
                </a:cxn>
                <a:cxn ang="0">
                  <a:pos x="158" y="924"/>
                </a:cxn>
                <a:cxn ang="0">
                  <a:pos x="42" y="753"/>
                </a:cxn>
                <a:cxn ang="0">
                  <a:pos x="0" y="532"/>
                </a:cxn>
                <a:cxn ang="0">
                  <a:pos x="42" y="311"/>
                </a:cxn>
                <a:cxn ang="0">
                  <a:pos x="158" y="143"/>
                </a:cxn>
                <a:cxn ang="0">
                  <a:pos x="333" y="37"/>
                </a:cxn>
                <a:cxn ang="0">
                  <a:pos x="554" y="0"/>
                </a:cxn>
                <a:cxn ang="0">
                  <a:pos x="776" y="37"/>
                </a:cxn>
                <a:cxn ang="0">
                  <a:pos x="953" y="143"/>
                </a:cxn>
                <a:cxn ang="0">
                  <a:pos x="1068" y="311"/>
                </a:cxn>
                <a:cxn ang="0">
                  <a:pos x="1110" y="532"/>
                </a:cxn>
                <a:cxn ang="0">
                  <a:pos x="847"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4"/>
                </a:cxn>
                <a:cxn ang="0">
                  <a:pos x="554" y="848"/>
                </a:cxn>
                <a:cxn ang="0">
                  <a:pos x="672" y="824"/>
                </a:cxn>
                <a:cxn ang="0">
                  <a:pos x="764" y="759"/>
                </a:cxn>
                <a:cxn ang="0">
                  <a:pos x="825" y="659"/>
                </a:cxn>
                <a:cxn ang="0">
                  <a:pos x="847" y="532"/>
                </a:cxn>
              </a:cxnLst>
              <a:rect l="0" t="0" r="r" b="b"/>
              <a:pathLst>
                <a:path w="1110" h="1073">
                  <a:moveTo>
                    <a:pt x="1110" y="532"/>
                  </a:moveTo>
                  <a:cubicBezTo>
                    <a:pt x="1110" y="612"/>
                    <a:pt x="1096" y="686"/>
                    <a:pt x="1068" y="753"/>
                  </a:cubicBezTo>
                  <a:cubicBezTo>
                    <a:pt x="1040" y="819"/>
                    <a:pt x="1002" y="876"/>
                    <a:pt x="953" y="924"/>
                  </a:cubicBezTo>
                  <a:cubicBezTo>
                    <a:pt x="903" y="971"/>
                    <a:pt x="844" y="1008"/>
                    <a:pt x="776" y="1034"/>
                  </a:cubicBezTo>
                  <a:cubicBezTo>
                    <a:pt x="708" y="1060"/>
                    <a:pt x="634" y="1073"/>
                    <a:pt x="554" y="1073"/>
                  </a:cubicBezTo>
                  <a:cubicBezTo>
                    <a:pt x="475" y="1073"/>
                    <a:pt x="401" y="1060"/>
                    <a:pt x="333" y="1034"/>
                  </a:cubicBezTo>
                  <a:cubicBezTo>
                    <a:pt x="266" y="1008"/>
                    <a:pt x="207" y="971"/>
                    <a:pt x="158" y="924"/>
                  </a:cubicBezTo>
                  <a:cubicBezTo>
                    <a:pt x="108" y="876"/>
                    <a:pt x="69" y="819"/>
                    <a:pt x="42" y="753"/>
                  </a:cubicBezTo>
                  <a:cubicBezTo>
                    <a:pt x="14" y="686"/>
                    <a:pt x="0" y="612"/>
                    <a:pt x="0" y="532"/>
                  </a:cubicBezTo>
                  <a:cubicBezTo>
                    <a:pt x="0" y="450"/>
                    <a:pt x="14" y="377"/>
                    <a:pt x="42" y="311"/>
                  </a:cubicBezTo>
                  <a:cubicBezTo>
                    <a:pt x="69" y="245"/>
                    <a:pt x="108" y="190"/>
                    <a:pt x="158" y="143"/>
                  </a:cubicBezTo>
                  <a:cubicBezTo>
                    <a:pt x="207" y="97"/>
                    <a:pt x="266" y="62"/>
                    <a:pt x="333" y="37"/>
                  </a:cubicBezTo>
                  <a:cubicBezTo>
                    <a:pt x="401" y="12"/>
                    <a:pt x="475" y="0"/>
                    <a:pt x="554" y="0"/>
                  </a:cubicBezTo>
                  <a:cubicBezTo>
                    <a:pt x="634" y="0"/>
                    <a:pt x="708" y="12"/>
                    <a:pt x="776" y="37"/>
                  </a:cubicBezTo>
                  <a:cubicBezTo>
                    <a:pt x="844" y="62"/>
                    <a:pt x="903" y="97"/>
                    <a:pt x="953" y="143"/>
                  </a:cubicBezTo>
                  <a:cubicBezTo>
                    <a:pt x="1002" y="190"/>
                    <a:pt x="1040" y="245"/>
                    <a:pt x="1068" y="311"/>
                  </a:cubicBezTo>
                  <a:cubicBezTo>
                    <a:pt x="1096" y="377"/>
                    <a:pt x="1110" y="450"/>
                    <a:pt x="1110" y="532"/>
                  </a:cubicBezTo>
                  <a:moveTo>
                    <a:pt x="847" y="532"/>
                  </a:moveTo>
                  <a:cubicBezTo>
                    <a:pt x="847" y="488"/>
                    <a:pt x="839" y="446"/>
                    <a:pt x="825" y="408"/>
                  </a:cubicBezTo>
                  <a:cubicBezTo>
                    <a:pt x="811" y="370"/>
                    <a:pt x="791" y="337"/>
                    <a:pt x="765" y="310"/>
                  </a:cubicBezTo>
                  <a:cubicBezTo>
                    <a:pt x="740" y="282"/>
                    <a:pt x="709" y="261"/>
                    <a:pt x="673" y="245"/>
                  </a:cubicBezTo>
                  <a:cubicBezTo>
                    <a:pt x="637" y="229"/>
                    <a:pt x="598"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1" y="620"/>
                    <a:pt x="285" y="659"/>
                  </a:cubicBezTo>
                  <a:cubicBezTo>
                    <a:pt x="299" y="698"/>
                    <a:pt x="319" y="731"/>
                    <a:pt x="345" y="759"/>
                  </a:cubicBezTo>
                  <a:cubicBezTo>
                    <a:pt x="370" y="787"/>
                    <a:pt x="401" y="809"/>
                    <a:pt x="436" y="824"/>
                  </a:cubicBezTo>
                  <a:cubicBezTo>
                    <a:pt x="472" y="840"/>
                    <a:pt x="511" y="848"/>
                    <a:pt x="554" y="848"/>
                  </a:cubicBezTo>
                  <a:cubicBezTo>
                    <a:pt x="598" y="848"/>
                    <a:pt x="637" y="840"/>
                    <a:pt x="672" y="824"/>
                  </a:cubicBezTo>
                  <a:cubicBezTo>
                    <a:pt x="708" y="809"/>
                    <a:pt x="739" y="787"/>
                    <a:pt x="764" y="759"/>
                  </a:cubicBezTo>
                  <a:cubicBezTo>
                    <a:pt x="790" y="731"/>
                    <a:pt x="811" y="698"/>
                    <a:pt x="825" y="659"/>
                  </a:cubicBezTo>
                  <a:cubicBezTo>
                    <a:pt x="839" y="620"/>
                    <a:pt x="847" y="578"/>
                    <a:pt x="847"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3">
              <a:extLst>
                <a:ext uri="{FF2B5EF4-FFF2-40B4-BE49-F238E27FC236}">
                  <a16:creationId xmlns:a16="http://schemas.microsoft.com/office/drawing/2014/main" id="{67947F3E-8E69-9CF5-8A0E-DC4148EB8045}"/>
                </a:ext>
              </a:extLst>
            </p:cNvPr>
            <p:cNvSpPr>
              <a:spLocks/>
            </p:cNvSpPr>
            <p:nvPr userDrawn="1"/>
          </p:nvSpPr>
          <p:spPr bwMode="auto">
            <a:xfrm>
              <a:off x="18791238" y="1814513"/>
              <a:ext cx="273050" cy="306387"/>
            </a:xfrm>
            <a:custGeom>
              <a:avLst/>
              <a:gdLst/>
              <a:ahLst/>
              <a:cxnLst>
                <a:cxn ang="0">
                  <a:pos x="778" y="1047"/>
                </a:cxn>
                <a:cxn ang="0">
                  <a:pos x="560" y="1071"/>
                </a:cxn>
                <a:cxn ang="0">
                  <a:pos x="334" y="1032"/>
                </a:cxn>
                <a:cxn ang="0">
                  <a:pos x="157" y="923"/>
                </a:cxn>
                <a:cxn ang="0">
                  <a:pos x="41" y="754"/>
                </a:cxn>
                <a:cxn ang="0">
                  <a:pos x="0" y="535"/>
                </a:cxn>
                <a:cxn ang="0">
                  <a:pos x="42" y="313"/>
                </a:cxn>
                <a:cxn ang="0">
                  <a:pos x="159" y="144"/>
                </a:cxn>
                <a:cxn ang="0">
                  <a:pos x="335" y="37"/>
                </a:cxn>
                <a:cxn ang="0">
                  <a:pos x="553" y="0"/>
                </a:cxn>
                <a:cxn ang="0">
                  <a:pos x="777" y="36"/>
                </a:cxn>
                <a:cxn ang="0">
                  <a:pos x="946" y="135"/>
                </a:cxn>
                <a:cxn ang="0">
                  <a:pos x="790" y="312"/>
                </a:cxn>
                <a:cxn ang="0">
                  <a:pos x="695" y="243"/>
                </a:cxn>
                <a:cxn ang="0">
                  <a:pos x="561" y="217"/>
                </a:cxn>
                <a:cxn ang="0">
                  <a:pos x="442" y="241"/>
                </a:cxn>
                <a:cxn ang="0">
                  <a:pos x="347" y="307"/>
                </a:cxn>
                <a:cxn ang="0">
                  <a:pos x="284" y="407"/>
                </a:cxn>
                <a:cxn ang="0">
                  <a:pos x="262" y="535"/>
                </a:cxn>
                <a:cxn ang="0">
                  <a:pos x="282" y="664"/>
                </a:cxn>
                <a:cxn ang="0">
                  <a:pos x="342" y="765"/>
                </a:cxn>
                <a:cxn ang="0">
                  <a:pos x="440" y="832"/>
                </a:cxn>
                <a:cxn ang="0">
                  <a:pos x="573" y="855"/>
                </a:cxn>
                <a:cxn ang="0">
                  <a:pos x="655" y="849"/>
                </a:cxn>
                <a:cxn ang="0">
                  <a:pos x="727" y="828"/>
                </a:cxn>
                <a:cxn ang="0">
                  <a:pos x="727" y="643"/>
                </a:cxn>
                <a:cxn ang="0">
                  <a:pos x="532" y="643"/>
                </a:cxn>
                <a:cxn ang="0">
                  <a:pos x="532" y="444"/>
                </a:cxn>
                <a:cxn ang="0">
                  <a:pos x="953" y="444"/>
                </a:cxn>
                <a:cxn ang="0">
                  <a:pos x="953" y="983"/>
                </a:cxn>
                <a:cxn ang="0">
                  <a:pos x="778" y="1047"/>
                </a:cxn>
              </a:cxnLst>
              <a:rect l="0" t="0" r="r" b="b"/>
              <a:pathLst>
                <a:path w="953" h="1071">
                  <a:moveTo>
                    <a:pt x="778" y="1047"/>
                  </a:moveTo>
                  <a:cubicBezTo>
                    <a:pt x="711" y="1063"/>
                    <a:pt x="638" y="1071"/>
                    <a:pt x="560" y="1071"/>
                  </a:cubicBezTo>
                  <a:cubicBezTo>
                    <a:pt x="478" y="1071"/>
                    <a:pt x="403" y="1058"/>
                    <a:pt x="334" y="1032"/>
                  </a:cubicBezTo>
                  <a:cubicBezTo>
                    <a:pt x="266" y="1006"/>
                    <a:pt x="207" y="970"/>
                    <a:pt x="157" y="923"/>
                  </a:cubicBezTo>
                  <a:cubicBezTo>
                    <a:pt x="108" y="876"/>
                    <a:pt x="69" y="820"/>
                    <a:pt x="41" y="754"/>
                  </a:cubicBezTo>
                  <a:cubicBezTo>
                    <a:pt x="13" y="688"/>
                    <a:pt x="0" y="615"/>
                    <a:pt x="0" y="535"/>
                  </a:cubicBezTo>
                  <a:cubicBezTo>
                    <a:pt x="0" y="453"/>
                    <a:pt x="14" y="379"/>
                    <a:pt x="42" y="313"/>
                  </a:cubicBezTo>
                  <a:cubicBezTo>
                    <a:pt x="70" y="247"/>
                    <a:pt x="110" y="191"/>
                    <a:pt x="159" y="144"/>
                  </a:cubicBezTo>
                  <a:cubicBezTo>
                    <a:pt x="209" y="98"/>
                    <a:pt x="268" y="62"/>
                    <a:pt x="335" y="37"/>
                  </a:cubicBezTo>
                  <a:cubicBezTo>
                    <a:pt x="402" y="12"/>
                    <a:pt x="475" y="0"/>
                    <a:pt x="553" y="0"/>
                  </a:cubicBezTo>
                  <a:cubicBezTo>
                    <a:pt x="633" y="0"/>
                    <a:pt x="708" y="12"/>
                    <a:pt x="777" y="36"/>
                  </a:cubicBezTo>
                  <a:cubicBezTo>
                    <a:pt x="846" y="61"/>
                    <a:pt x="902" y="94"/>
                    <a:pt x="946" y="135"/>
                  </a:cubicBezTo>
                  <a:cubicBezTo>
                    <a:pt x="790" y="312"/>
                    <a:pt x="790" y="312"/>
                    <a:pt x="790" y="312"/>
                  </a:cubicBezTo>
                  <a:cubicBezTo>
                    <a:pt x="766" y="284"/>
                    <a:pt x="734" y="261"/>
                    <a:pt x="695" y="243"/>
                  </a:cubicBezTo>
                  <a:cubicBezTo>
                    <a:pt x="656" y="226"/>
                    <a:pt x="611" y="217"/>
                    <a:pt x="561" y="217"/>
                  </a:cubicBezTo>
                  <a:cubicBezTo>
                    <a:pt x="518" y="217"/>
                    <a:pt x="478" y="225"/>
                    <a:pt x="442" y="241"/>
                  </a:cubicBezTo>
                  <a:cubicBezTo>
                    <a:pt x="405" y="256"/>
                    <a:pt x="373" y="278"/>
                    <a:pt x="347" y="307"/>
                  </a:cubicBezTo>
                  <a:cubicBezTo>
                    <a:pt x="320" y="335"/>
                    <a:pt x="299" y="369"/>
                    <a:pt x="284" y="407"/>
                  </a:cubicBezTo>
                  <a:cubicBezTo>
                    <a:pt x="269" y="446"/>
                    <a:pt x="262" y="489"/>
                    <a:pt x="262" y="535"/>
                  </a:cubicBezTo>
                  <a:cubicBezTo>
                    <a:pt x="262" y="582"/>
                    <a:pt x="268" y="625"/>
                    <a:pt x="282" y="664"/>
                  </a:cubicBezTo>
                  <a:cubicBezTo>
                    <a:pt x="295" y="703"/>
                    <a:pt x="315" y="737"/>
                    <a:pt x="342" y="765"/>
                  </a:cubicBezTo>
                  <a:cubicBezTo>
                    <a:pt x="368" y="794"/>
                    <a:pt x="401" y="816"/>
                    <a:pt x="440" y="832"/>
                  </a:cubicBezTo>
                  <a:cubicBezTo>
                    <a:pt x="478" y="847"/>
                    <a:pt x="523" y="855"/>
                    <a:pt x="573" y="855"/>
                  </a:cubicBezTo>
                  <a:cubicBezTo>
                    <a:pt x="601" y="855"/>
                    <a:pt x="629" y="853"/>
                    <a:pt x="655" y="849"/>
                  </a:cubicBezTo>
                  <a:cubicBezTo>
                    <a:pt x="681" y="845"/>
                    <a:pt x="705" y="838"/>
                    <a:pt x="727" y="828"/>
                  </a:cubicBezTo>
                  <a:cubicBezTo>
                    <a:pt x="727" y="643"/>
                    <a:pt x="727" y="643"/>
                    <a:pt x="727" y="643"/>
                  </a:cubicBezTo>
                  <a:cubicBezTo>
                    <a:pt x="532" y="643"/>
                    <a:pt x="532" y="643"/>
                    <a:pt x="532" y="643"/>
                  </a:cubicBezTo>
                  <a:cubicBezTo>
                    <a:pt x="532" y="444"/>
                    <a:pt x="532" y="444"/>
                    <a:pt x="532" y="444"/>
                  </a:cubicBezTo>
                  <a:cubicBezTo>
                    <a:pt x="953" y="444"/>
                    <a:pt x="953" y="444"/>
                    <a:pt x="953" y="444"/>
                  </a:cubicBezTo>
                  <a:cubicBezTo>
                    <a:pt x="953" y="983"/>
                    <a:pt x="953" y="983"/>
                    <a:pt x="953" y="983"/>
                  </a:cubicBezTo>
                  <a:cubicBezTo>
                    <a:pt x="903" y="1009"/>
                    <a:pt x="845" y="1030"/>
                    <a:pt x="778" y="1047"/>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a:extLst>
                <a:ext uri="{FF2B5EF4-FFF2-40B4-BE49-F238E27FC236}">
                  <a16:creationId xmlns:a16="http://schemas.microsoft.com/office/drawing/2014/main" id="{2F4EE934-1D5E-4369-4CEB-C574790FD528}"/>
                </a:ext>
              </a:extLst>
            </p:cNvPr>
            <p:cNvSpPr>
              <a:spLocks/>
            </p:cNvSpPr>
            <p:nvPr userDrawn="1"/>
          </p:nvSpPr>
          <p:spPr bwMode="auto">
            <a:xfrm>
              <a:off x="19086513" y="1822450"/>
              <a:ext cx="292100" cy="292100"/>
            </a:xfrm>
            <a:custGeom>
              <a:avLst/>
              <a:gdLst/>
              <a:ahLst/>
              <a:cxnLst>
                <a:cxn ang="0">
                  <a:pos x="113" y="106"/>
                </a:cxn>
                <a:cxn ang="0">
                  <a:pos x="113" y="184"/>
                </a:cxn>
                <a:cxn ang="0">
                  <a:pos x="69" y="184"/>
                </a:cxn>
                <a:cxn ang="0">
                  <a:pos x="69" y="106"/>
                </a:cxn>
                <a:cxn ang="0">
                  <a:pos x="0" y="0"/>
                </a:cxn>
                <a:cxn ang="0">
                  <a:pos x="54" y="0"/>
                </a:cxn>
                <a:cxn ang="0">
                  <a:pos x="93" y="68"/>
                </a:cxn>
                <a:cxn ang="0">
                  <a:pos x="132" y="0"/>
                </a:cxn>
                <a:cxn ang="0">
                  <a:pos x="184" y="0"/>
                </a:cxn>
                <a:cxn ang="0">
                  <a:pos x="113" y="106"/>
                </a:cxn>
              </a:cxnLst>
              <a:rect l="0" t="0" r="r" b="b"/>
              <a:pathLst>
                <a:path w="184" h="184">
                  <a:moveTo>
                    <a:pt x="113" y="106"/>
                  </a:moveTo>
                  <a:lnTo>
                    <a:pt x="113" y="184"/>
                  </a:lnTo>
                  <a:lnTo>
                    <a:pt x="69" y="184"/>
                  </a:lnTo>
                  <a:lnTo>
                    <a:pt x="69" y="106"/>
                  </a:lnTo>
                  <a:lnTo>
                    <a:pt x="0" y="0"/>
                  </a:lnTo>
                  <a:lnTo>
                    <a:pt x="54" y="0"/>
                  </a:lnTo>
                  <a:lnTo>
                    <a:pt x="93" y="68"/>
                  </a:lnTo>
                  <a:lnTo>
                    <a:pt x="132" y="0"/>
                  </a:lnTo>
                  <a:lnTo>
                    <a:pt x="184" y="0"/>
                  </a:lnTo>
                  <a:lnTo>
                    <a:pt x="113" y="106"/>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a:extLst>
                <a:ext uri="{FF2B5EF4-FFF2-40B4-BE49-F238E27FC236}">
                  <a16:creationId xmlns:a16="http://schemas.microsoft.com/office/drawing/2014/main" id="{04B51FAD-155E-7205-80BC-19226FCA0741}"/>
                </a:ext>
              </a:extLst>
            </p:cNvPr>
            <p:cNvSpPr>
              <a:spLocks/>
            </p:cNvSpPr>
            <p:nvPr userDrawn="1"/>
          </p:nvSpPr>
          <p:spPr bwMode="auto">
            <a:xfrm>
              <a:off x="16394113" y="1335088"/>
              <a:ext cx="250825" cy="300037"/>
            </a:xfrm>
            <a:custGeom>
              <a:avLst/>
              <a:gdLst/>
              <a:ahLst/>
              <a:cxnLst>
                <a:cxn ang="0">
                  <a:pos x="843" y="802"/>
                </a:cxn>
                <a:cxn ang="0">
                  <a:pos x="755" y="931"/>
                </a:cxn>
                <a:cxn ang="0">
                  <a:pos x="616" y="1015"/>
                </a:cxn>
                <a:cxn ang="0">
                  <a:pos x="435" y="1046"/>
                </a:cxn>
                <a:cxn ang="0">
                  <a:pos x="254" y="1015"/>
                </a:cxn>
                <a:cxn ang="0">
                  <a:pos x="117" y="931"/>
                </a:cxn>
                <a:cxn ang="0">
                  <a:pos x="30" y="802"/>
                </a:cxn>
                <a:cxn ang="0">
                  <a:pos x="0" y="634"/>
                </a:cxn>
                <a:cxn ang="0">
                  <a:pos x="0" y="0"/>
                </a:cxn>
                <a:cxn ang="0">
                  <a:pos x="245" y="0"/>
                </a:cxn>
                <a:cxn ang="0">
                  <a:pos x="245" y="614"/>
                </a:cxn>
                <a:cxn ang="0">
                  <a:pos x="256" y="693"/>
                </a:cxn>
                <a:cxn ang="0">
                  <a:pos x="289" y="760"/>
                </a:cxn>
                <a:cxn ang="0">
                  <a:pos x="348" y="807"/>
                </a:cxn>
                <a:cxn ang="0">
                  <a:pos x="436" y="824"/>
                </a:cxn>
                <a:cxn ang="0">
                  <a:pos x="525" y="807"/>
                </a:cxn>
                <a:cxn ang="0">
                  <a:pos x="585" y="760"/>
                </a:cxn>
                <a:cxn ang="0">
                  <a:pos x="618" y="693"/>
                </a:cxn>
                <a:cxn ang="0">
                  <a:pos x="628" y="614"/>
                </a:cxn>
                <a:cxn ang="0">
                  <a:pos x="628" y="0"/>
                </a:cxn>
                <a:cxn ang="0">
                  <a:pos x="874" y="0"/>
                </a:cxn>
                <a:cxn ang="0">
                  <a:pos x="874" y="634"/>
                </a:cxn>
                <a:cxn ang="0">
                  <a:pos x="843" y="802"/>
                </a:cxn>
              </a:cxnLst>
              <a:rect l="0" t="0" r="r" b="b"/>
              <a:pathLst>
                <a:path w="874" h="1046">
                  <a:moveTo>
                    <a:pt x="843" y="802"/>
                  </a:moveTo>
                  <a:cubicBezTo>
                    <a:pt x="823" y="852"/>
                    <a:pt x="793" y="895"/>
                    <a:pt x="755" y="931"/>
                  </a:cubicBezTo>
                  <a:cubicBezTo>
                    <a:pt x="716" y="967"/>
                    <a:pt x="670" y="995"/>
                    <a:pt x="616" y="1015"/>
                  </a:cubicBezTo>
                  <a:cubicBezTo>
                    <a:pt x="561" y="1036"/>
                    <a:pt x="501" y="1046"/>
                    <a:pt x="435" y="1046"/>
                  </a:cubicBezTo>
                  <a:cubicBezTo>
                    <a:pt x="368" y="1046"/>
                    <a:pt x="307" y="1036"/>
                    <a:pt x="254" y="1015"/>
                  </a:cubicBezTo>
                  <a:cubicBezTo>
                    <a:pt x="200" y="995"/>
                    <a:pt x="154" y="967"/>
                    <a:pt x="117" y="931"/>
                  </a:cubicBezTo>
                  <a:cubicBezTo>
                    <a:pt x="79" y="895"/>
                    <a:pt x="51" y="852"/>
                    <a:pt x="30" y="802"/>
                  </a:cubicBezTo>
                  <a:cubicBezTo>
                    <a:pt x="10" y="752"/>
                    <a:pt x="0" y="696"/>
                    <a:pt x="0" y="634"/>
                  </a:cubicBezTo>
                  <a:cubicBezTo>
                    <a:pt x="0" y="0"/>
                    <a:pt x="0" y="0"/>
                    <a:pt x="0" y="0"/>
                  </a:cubicBezTo>
                  <a:cubicBezTo>
                    <a:pt x="245" y="0"/>
                    <a:pt x="245" y="0"/>
                    <a:pt x="245" y="0"/>
                  </a:cubicBezTo>
                  <a:cubicBezTo>
                    <a:pt x="245" y="614"/>
                    <a:pt x="245" y="614"/>
                    <a:pt x="245" y="614"/>
                  </a:cubicBezTo>
                  <a:cubicBezTo>
                    <a:pt x="245" y="642"/>
                    <a:pt x="249" y="668"/>
                    <a:pt x="256" y="693"/>
                  </a:cubicBezTo>
                  <a:cubicBezTo>
                    <a:pt x="263" y="718"/>
                    <a:pt x="274" y="741"/>
                    <a:pt x="289" y="760"/>
                  </a:cubicBezTo>
                  <a:cubicBezTo>
                    <a:pt x="304" y="780"/>
                    <a:pt x="323" y="795"/>
                    <a:pt x="348" y="807"/>
                  </a:cubicBezTo>
                  <a:cubicBezTo>
                    <a:pt x="372" y="818"/>
                    <a:pt x="402" y="824"/>
                    <a:pt x="436" y="824"/>
                  </a:cubicBezTo>
                  <a:cubicBezTo>
                    <a:pt x="471" y="824"/>
                    <a:pt x="501" y="818"/>
                    <a:pt x="525" y="807"/>
                  </a:cubicBezTo>
                  <a:cubicBezTo>
                    <a:pt x="549" y="795"/>
                    <a:pt x="569" y="780"/>
                    <a:pt x="585" y="760"/>
                  </a:cubicBezTo>
                  <a:cubicBezTo>
                    <a:pt x="600" y="741"/>
                    <a:pt x="611" y="718"/>
                    <a:pt x="618" y="693"/>
                  </a:cubicBezTo>
                  <a:cubicBezTo>
                    <a:pt x="624" y="668"/>
                    <a:pt x="628" y="642"/>
                    <a:pt x="628" y="614"/>
                  </a:cubicBezTo>
                  <a:cubicBezTo>
                    <a:pt x="628" y="0"/>
                    <a:pt x="628" y="0"/>
                    <a:pt x="628" y="0"/>
                  </a:cubicBezTo>
                  <a:cubicBezTo>
                    <a:pt x="874" y="0"/>
                    <a:pt x="874" y="0"/>
                    <a:pt x="874" y="0"/>
                  </a:cubicBezTo>
                  <a:cubicBezTo>
                    <a:pt x="874" y="634"/>
                    <a:pt x="874" y="634"/>
                    <a:pt x="874" y="634"/>
                  </a:cubicBezTo>
                  <a:cubicBezTo>
                    <a:pt x="874" y="696"/>
                    <a:pt x="864" y="752"/>
                    <a:pt x="843" y="80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C60C1B84-20DA-1F34-EF33-9E05A25A7F05}"/>
                </a:ext>
              </a:extLst>
            </p:cNvPr>
            <p:cNvSpPr>
              <a:spLocks/>
            </p:cNvSpPr>
            <p:nvPr userDrawn="1"/>
          </p:nvSpPr>
          <p:spPr bwMode="auto">
            <a:xfrm>
              <a:off x="16710025" y="1335088"/>
              <a:ext cx="265113" cy="292100"/>
            </a:xfrm>
            <a:custGeom>
              <a:avLst/>
              <a:gdLst/>
              <a:ahLst/>
              <a:cxnLst>
                <a:cxn ang="0">
                  <a:pos x="117" y="184"/>
                </a:cxn>
                <a:cxn ang="0">
                  <a:pos x="43" y="64"/>
                </a:cxn>
                <a:cxn ang="0">
                  <a:pos x="42" y="64"/>
                </a:cxn>
                <a:cxn ang="0">
                  <a:pos x="43" y="184"/>
                </a:cxn>
                <a:cxn ang="0">
                  <a:pos x="0" y="184"/>
                </a:cxn>
                <a:cxn ang="0">
                  <a:pos x="0" y="0"/>
                </a:cxn>
                <a:cxn ang="0">
                  <a:pos x="51" y="0"/>
                </a:cxn>
                <a:cxn ang="0">
                  <a:pos x="124" y="120"/>
                </a:cxn>
                <a:cxn ang="0">
                  <a:pos x="125" y="120"/>
                </a:cxn>
                <a:cxn ang="0">
                  <a:pos x="124" y="0"/>
                </a:cxn>
                <a:cxn ang="0">
                  <a:pos x="167" y="0"/>
                </a:cxn>
                <a:cxn ang="0">
                  <a:pos x="167" y="184"/>
                </a:cxn>
                <a:cxn ang="0">
                  <a:pos x="117" y="184"/>
                </a:cxn>
              </a:cxnLst>
              <a:rect l="0" t="0" r="r" b="b"/>
              <a:pathLst>
                <a:path w="167" h="184">
                  <a:moveTo>
                    <a:pt x="117" y="184"/>
                  </a:moveTo>
                  <a:lnTo>
                    <a:pt x="43" y="64"/>
                  </a:lnTo>
                  <a:lnTo>
                    <a:pt x="42" y="64"/>
                  </a:lnTo>
                  <a:lnTo>
                    <a:pt x="43" y="184"/>
                  </a:lnTo>
                  <a:lnTo>
                    <a:pt x="0" y="184"/>
                  </a:lnTo>
                  <a:lnTo>
                    <a:pt x="0" y="0"/>
                  </a:lnTo>
                  <a:lnTo>
                    <a:pt x="51" y="0"/>
                  </a:lnTo>
                  <a:lnTo>
                    <a:pt x="124" y="120"/>
                  </a:lnTo>
                  <a:lnTo>
                    <a:pt x="125" y="120"/>
                  </a:lnTo>
                  <a:lnTo>
                    <a:pt x="124" y="0"/>
                  </a:lnTo>
                  <a:lnTo>
                    <a:pt x="167" y="0"/>
                  </a:lnTo>
                  <a:lnTo>
                    <a:pt x="167" y="184"/>
                  </a:lnTo>
                  <a:lnTo>
                    <a:pt x="117"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3D602EF7-D07D-BC06-FEF3-C6A5199C0C71}"/>
                </a:ext>
              </a:extLst>
            </p:cNvPr>
            <p:cNvSpPr>
              <a:spLocks noChangeArrowheads="1"/>
            </p:cNvSpPr>
            <p:nvPr userDrawn="1"/>
          </p:nvSpPr>
          <p:spPr bwMode="auto">
            <a:xfrm>
              <a:off x="17043400" y="1335088"/>
              <a:ext cx="71438" cy="292100"/>
            </a:xfrm>
            <a:prstGeom prst="rect">
              <a:avLst/>
            </a:prstGeom>
            <a:solidFill>
              <a:srgbClr val="9E0000"/>
            </a:solid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8">
              <a:extLst>
                <a:ext uri="{FF2B5EF4-FFF2-40B4-BE49-F238E27FC236}">
                  <a16:creationId xmlns:a16="http://schemas.microsoft.com/office/drawing/2014/main" id="{92B6EA73-2D1C-1264-8B9A-67DAD5315021}"/>
                </a:ext>
              </a:extLst>
            </p:cNvPr>
            <p:cNvSpPr>
              <a:spLocks/>
            </p:cNvSpPr>
            <p:nvPr userDrawn="1"/>
          </p:nvSpPr>
          <p:spPr bwMode="auto">
            <a:xfrm>
              <a:off x="17148175" y="1335088"/>
              <a:ext cx="293688" cy="292100"/>
            </a:xfrm>
            <a:custGeom>
              <a:avLst/>
              <a:gdLst/>
              <a:ahLst/>
              <a:cxnLst>
                <a:cxn ang="0">
                  <a:pos x="114" y="184"/>
                </a:cxn>
                <a:cxn ang="0">
                  <a:pos x="69" y="184"/>
                </a:cxn>
                <a:cxn ang="0">
                  <a:pos x="0" y="0"/>
                </a:cxn>
                <a:cxn ang="0">
                  <a:pos x="49" y="0"/>
                </a:cxn>
                <a:cxn ang="0">
                  <a:pos x="92" y="130"/>
                </a:cxn>
                <a:cxn ang="0">
                  <a:pos x="93" y="130"/>
                </a:cxn>
                <a:cxn ang="0">
                  <a:pos x="136" y="0"/>
                </a:cxn>
                <a:cxn ang="0">
                  <a:pos x="185" y="0"/>
                </a:cxn>
                <a:cxn ang="0">
                  <a:pos x="114" y="184"/>
                </a:cxn>
              </a:cxnLst>
              <a:rect l="0" t="0" r="r" b="b"/>
              <a:pathLst>
                <a:path w="185" h="184">
                  <a:moveTo>
                    <a:pt x="114" y="184"/>
                  </a:moveTo>
                  <a:lnTo>
                    <a:pt x="69" y="184"/>
                  </a:lnTo>
                  <a:lnTo>
                    <a:pt x="0" y="0"/>
                  </a:lnTo>
                  <a:lnTo>
                    <a:pt x="49" y="0"/>
                  </a:lnTo>
                  <a:lnTo>
                    <a:pt x="92" y="130"/>
                  </a:lnTo>
                  <a:lnTo>
                    <a:pt x="93" y="130"/>
                  </a:lnTo>
                  <a:lnTo>
                    <a:pt x="136" y="0"/>
                  </a:lnTo>
                  <a:lnTo>
                    <a:pt x="185" y="0"/>
                  </a:lnTo>
                  <a:lnTo>
                    <a:pt x="114"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9">
              <a:extLst>
                <a:ext uri="{FF2B5EF4-FFF2-40B4-BE49-F238E27FC236}">
                  <a16:creationId xmlns:a16="http://schemas.microsoft.com/office/drawing/2014/main" id="{5EE61FB0-9AB9-BD08-ED33-9DCD0613F934}"/>
                </a:ext>
              </a:extLst>
            </p:cNvPr>
            <p:cNvSpPr>
              <a:spLocks/>
            </p:cNvSpPr>
            <p:nvPr userDrawn="1"/>
          </p:nvSpPr>
          <p:spPr bwMode="auto">
            <a:xfrm>
              <a:off x="17475200" y="1335088"/>
              <a:ext cx="203200" cy="292100"/>
            </a:xfrm>
            <a:custGeom>
              <a:avLst/>
              <a:gdLst/>
              <a:ahLst/>
              <a:cxnLst>
                <a:cxn ang="0">
                  <a:pos x="0" y="184"/>
                </a:cxn>
                <a:cxn ang="0">
                  <a:pos x="0" y="0"/>
                </a:cxn>
                <a:cxn ang="0">
                  <a:pos x="123" y="0"/>
                </a:cxn>
                <a:cxn ang="0">
                  <a:pos x="123" y="37"/>
                </a:cxn>
                <a:cxn ang="0">
                  <a:pos x="43" y="37"/>
                </a:cxn>
                <a:cxn ang="0">
                  <a:pos x="43" y="72"/>
                </a:cxn>
                <a:cxn ang="0">
                  <a:pos x="119" y="72"/>
                </a:cxn>
                <a:cxn ang="0">
                  <a:pos x="119" y="108"/>
                </a:cxn>
                <a:cxn ang="0">
                  <a:pos x="43" y="108"/>
                </a:cxn>
                <a:cxn ang="0">
                  <a:pos x="43" y="146"/>
                </a:cxn>
                <a:cxn ang="0">
                  <a:pos x="128" y="146"/>
                </a:cxn>
                <a:cxn ang="0">
                  <a:pos x="128" y="184"/>
                </a:cxn>
                <a:cxn ang="0">
                  <a:pos x="0" y="184"/>
                </a:cxn>
              </a:cxnLst>
              <a:rect l="0" t="0" r="r" b="b"/>
              <a:pathLst>
                <a:path w="128" h="184">
                  <a:moveTo>
                    <a:pt x="0" y="184"/>
                  </a:moveTo>
                  <a:lnTo>
                    <a:pt x="0" y="0"/>
                  </a:lnTo>
                  <a:lnTo>
                    <a:pt x="123" y="0"/>
                  </a:lnTo>
                  <a:lnTo>
                    <a:pt x="123" y="37"/>
                  </a:lnTo>
                  <a:lnTo>
                    <a:pt x="43" y="37"/>
                  </a:lnTo>
                  <a:lnTo>
                    <a:pt x="43" y="72"/>
                  </a:lnTo>
                  <a:lnTo>
                    <a:pt x="119" y="72"/>
                  </a:lnTo>
                  <a:lnTo>
                    <a:pt x="119" y="108"/>
                  </a:lnTo>
                  <a:lnTo>
                    <a:pt x="43" y="108"/>
                  </a:lnTo>
                  <a:lnTo>
                    <a:pt x="43" y="146"/>
                  </a:lnTo>
                  <a:lnTo>
                    <a:pt x="128" y="146"/>
                  </a:lnTo>
                  <a:lnTo>
                    <a:pt x="128" y="184"/>
                  </a:lnTo>
                  <a:lnTo>
                    <a:pt x="0" y="18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0">
              <a:extLst>
                <a:ext uri="{FF2B5EF4-FFF2-40B4-BE49-F238E27FC236}">
                  <a16:creationId xmlns:a16="http://schemas.microsoft.com/office/drawing/2014/main" id="{A3B55EBB-F49B-C5D4-139B-36F3C3496A28}"/>
                </a:ext>
              </a:extLst>
            </p:cNvPr>
            <p:cNvSpPr>
              <a:spLocks noEditPoints="1"/>
            </p:cNvSpPr>
            <p:nvPr userDrawn="1"/>
          </p:nvSpPr>
          <p:spPr bwMode="auto">
            <a:xfrm>
              <a:off x="17735550" y="1335088"/>
              <a:ext cx="238125" cy="292100"/>
            </a:xfrm>
            <a:custGeom>
              <a:avLst/>
              <a:gdLst/>
              <a:ahLst/>
              <a:cxnLst>
                <a:cxn ang="0">
                  <a:pos x="546" y="1018"/>
                </a:cxn>
                <a:cxn ang="0">
                  <a:pos x="325" y="614"/>
                </a:cxn>
                <a:cxn ang="0">
                  <a:pos x="241" y="614"/>
                </a:cxn>
                <a:cxn ang="0">
                  <a:pos x="241" y="1018"/>
                </a:cxn>
                <a:cxn ang="0">
                  <a:pos x="0" y="1018"/>
                </a:cxn>
                <a:cxn ang="0">
                  <a:pos x="0" y="0"/>
                </a:cxn>
                <a:cxn ang="0">
                  <a:pos x="389" y="0"/>
                </a:cxn>
                <a:cxn ang="0">
                  <a:pos x="533" y="15"/>
                </a:cxn>
                <a:cxn ang="0">
                  <a:pos x="658" y="66"/>
                </a:cxn>
                <a:cxn ang="0">
                  <a:pos x="746" y="161"/>
                </a:cxn>
                <a:cxn ang="0">
                  <a:pos x="780" y="308"/>
                </a:cxn>
                <a:cxn ang="0">
                  <a:pos x="723" y="482"/>
                </a:cxn>
                <a:cxn ang="0">
                  <a:pos x="568" y="583"/>
                </a:cxn>
                <a:cxn ang="0">
                  <a:pos x="834" y="1018"/>
                </a:cxn>
                <a:cxn ang="0">
                  <a:pos x="546" y="1018"/>
                </a:cxn>
                <a:cxn ang="0">
                  <a:pos x="536" y="312"/>
                </a:cxn>
                <a:cxn ang="0">
                  <a:pos x="521" y="254"/>
                </a:cxn>
                <a:cxn ang="0">
                  <a:pos x="482" y="219"/>
                </a:cxn>
                <a:cxn ang="0">
                  <a:pos x="428" y="203"/>
                </a:cxn>
                <a:cxn ang="0">
                  <a:pos x="371" y="199"/>
                </a:cxn>
                <a:cxn ang="0">
                  <a:pos x="239" y="199"/>
                </a:cxn>
                <a:cxn ang="0">
                  <a:pos x="239" y="436"/>
                </a:cxn>
                <a:cxn ang="0">
                  <a:pos x="357" y="436"/>
                </a:cxn>
                <a:cxn ang="0">
                  <a:pos x="419" y="431"/>
                </a:cxn>
                <a:cxn ang="0">
                  <a:pos x="477" y="413"/>
                </a:cxn>
                <a:cxn ang="0">
                  <a:pos x="520" y="375"/>
                </a:cxn>
                <a:cxn ang="0">
                  <a:pos x="536" y="312"/>
                </a:cxn>
              </a:cxnLst>
              <a:rect l="0" t="0" r="r" b="b"/>
              <a:pathLst>
                <a:path w="834" h="1018">
                  <a:moveTo>
                    <a:pt x="546" y="1018"/>
                  </a:moveTo>
                  <a:cubicBezTo>
                    <a:pt x="325" y="614"/>
                    <a:pt x="325" y="614"/>
                    <a:pt x="325" y="614"/>
                  </a:cubicBezTo>
                  <a:cubicBezTo>
                    <a:pt x="241" y="614"/>
                    <a:pt x="241" y="614"/>
                    <a:pt x="241" y="614"/>
                  </a:cubicBezTo>
                  <a:cubicBezTo>
                    <a:pt x="241" y="1018"/>
                    <a:pt x="241" y="1018"/>
                    <a:pt x="241" y="1018"/>
                  </a:cubicBezTo>
                  <a:cubicBezTo>
                    <a:pt x="0" y="1018"/>
                    <a:pt x="0" y="1018"/>
                    <a:pt x="0" y="1018"/>
                  </a:cubicBezTo>
                  <a:cubicBezTo>
                    <a:pt x="0" y="0"/>
                    <a:pt x="0" y="0"/>
                    <a:pt x="0" y="0"/>
                  </a:cubicBezTo>
                  <a:cubicBezTo>
                    <a:pt x="389" y="0"/>
                    <a:pt x="389" y="0"/>
                    <a:pt x="389" y="0"/>
                  </a:cubicBezTo>
                  <a:cubicBezTo>
                    <a:pt x="438" y="0"/>
                    <a:pt x="486" y="5"/>
                    <a:pt x="533" y="15"/>
                  </a:cubicBezTo>
                  <a:cubicBezTo>
                    <a:pt x="579" y="25"/>
                    <a:pt x="621" y="42"/>
                    <a:pt x="658" y="66"/>
                  </a:cubicBezTo>
                  <a:cubicBezTo>
                    <a:pt x="695" y="90"/>
                    <a:pt x="724" y="122"/>
                    <a:pt x="746" y="161"/>
                  </a:cubicBezTo>
                  <a:cubicBezTo>
                    <a:pt x="768" y="200"/>
                    <a:pt x="780" y="249"/>
                    <a:pt x="780" y="308"/>
                  </a:cubicBezTo>
                  <a:cubicBezTo>
                    <a:pt x="780" y="377"/>
                    <a:pt x="761" y="435"/>
                    <a:pt x="723" y="482"/>
                  </a:cubicBezTo>
                  <a:cubicBezTo>
                    <a:pt x="686" y="529"/>
                    <a:pt x="634" y="562"/>
                    <a:pt x="568" y="583"/>
                  </a:cubicBezTo>
                  <a:cubicBezTo>
                    <a:pt x="834" y="1018"/>
                    <a:pt x="834" y="1018"/>
                    <a:pt x="834" y="1018"/>
                  </a:cubicBezTo>
                  <a:lnTo>
                    <a:pt x="546" y="1018"/>
                  </a:lnTo>
                  <a:close/>
                  <a:moveTo>
                    <a:pt x="536" y="312"/>
                  </a:moveTo>
                  <a:cubicBezTo>
                    <a:pt x="536" y="288"/>
                    <a:pt x="531" y="269"/>
                    <a:pt x="521" y="254"/>
                  </a:cubicBezTo>
                  <a:cubicBezTo>
                    <a:pt x="511" y="239"/>
                    <a:pt x="498" y="227"/>
                    <a:pt x="482" y="219"/>
                  </a:cubicBezTo>
                  <a:cubicBezTo>
                    <a:pt x="466" y="211"/>
                    <a:pt x="448" y="206"/>
                    <a:pt x="428" y="203"/>
                  </a:cubicBezTo>
                  <a:cubicBezTo>
                    <a:pt x="409" y="200"/>
                    <a:pt x="389" y="199"/>
                    <a:pt x="371" y="199"/>
                  </a:cubicBezTo>
                  <a:cubicBezTo>
                    <a:pt x="239" y="199"/>
                    <a:pt x="239" y="199"/>
                    <a:pt x="239" y="199"/>
                  </a:cubicBezTo>
                  <a:cubicBezTo>
                    <a:pt x="239" y="436"/>
                    <a:pt x="239" y="436"/>
                    <a:pt x="239" y="436"/>
                  </a:cubicBezTo>
                  <a:cubicBezTo>
                    <a:pt x="357" y="436"/>
                    <a:pt x="357" y="436"/>
                    <a:pt x="357" y="436"/>
                  </a:cubicBezTo>
                  <a:cubicBezTo>
                    <a:pt x="377" y="436"/>
                    <a:pt x="398" y="434"/>
                    <a:pt x="419" y="431"/>
                  </a:cubicBezTo>
                  <a:cubicBezTo>
                    <a:pt x="440" y="427"/>
                    <a:pt x="459" y="422"/>
                    <a:pt x="477" y="413"/>
                  </a:cubicBezTo>
                  <a:cubicBezTo>
                    <a:pt x="494" y="404"/>
                    <a:pt x="508" y="392"/>
                    <a:pt x="520" y="375"/>
                  </a:cubicBezTo>
                  <a:cubicBezTo>
                    <a:pt x="531" y="359"/>
                    <a:pt x="536" y="338"/>
                    <a:pt x="536" y="31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41">
              <a:extLst>
                <a:ext uri="{FF2B5EF4-FFF2-40B4-BE49-F238E27FC236}">
                  <a16:creationId xmlns:a16="http://schemas.microsoft.com/office/drawing/2014/main" id="{6B8AB107-D80E-30AF-1D95-14661046AD7C}"/>
                </a:ext>
              </a:extLst>
            </p:cNvPr>
            <p:cNvSpPr>
              <a:spLocks/>
            </p:cNvSpPr>
            <p:nvPr userDrawn="1"/>
          </p:nvSpPr>
          <p:spPr bwMode="auto">
            <a:xfrm>
              <a:off x="17992725" y="1327150"/>
              <a:ext cx="223838" cy="307975"/>
            </a:xfrm>
            <a:custGeom>
              <a:avLst/>
              <a:gdLst/>
              <a:ahLst/>
              <a:cxnLst>
                <a:cxn ang="0">
                  <a:pos x="623" y="291"/>
                </a:cxn>
                <a:cxn ang="0">
                  <a:pos x="540" y="227"/>
                </a:cxn>
                <a:cxn ang="0">
                  <a:pos x="441" y="203"/>
                </a:cxn>
                <a:cxn ang="0">
                  <a:pos x="392" y="207"/>
                </a:cxn>
                <a:cxn ang="0">
                  <a:pos x="346" y="224"/>
                </a:cxn>
                <a:cxn ang="0">
                  <a:pos x="312" y="255"/>
                </a:cxn>
                <a:cxn ang="0">
                  <a:pos x="299" y="305"/>
                </a:cxn>
                <a:cxn ang="0">
                  <a:pos x="309" y="348"/>
                </a:cxn>
                <a:cxn ang="0">
                  <a:pos x="341" y="378"/>
                </a:cxn>
                <a:cxn ang="0">
                  <a:pos x="391" y="402"/>
                </a:cxn>
                <a:cxn ang="0">
                  <a:pos x="455" y="424"/>
                </a:cxn>
                <a:cxn ang="0">
                  <a:pos x="564" y="463"/>
                </a:cxn>
                <a:cxn ang="0">
                  <a:pos x="666" y="518"/>
                </a:cxn>
                <a:cxn ang="0">
                  <a:pos x="742" y="603"/>
                </a:cxn>
                <a:cxn ang="0">
                  <a:pos x="772" y="731"/>
                </a:cxn>
                <a:cxn ang="0">
                  <a:pos x="740" y="883"/>
                </a:cxn>
                <a:cxn ang="0">
                  <a:pos x="653" y="988"/>
                </a:cxn>
                <a:cxn ang="0">
                  <a:pos x="527" y="1050"/>
                </a:cxn>
                <a:cxn ang="0">
                  <a:pos x="382" y="1070"/>
                </a:cxn>
                <a:cxn ang="0">
                  <a:pos x="170" y="1032"/>
                </a:cxn>
                <a:cxn ang="0">
                  <a:pos x="0" y="923"/>
                </a:cxn>
                <a:cxn ang="0">
                  <a:pos x="162" y="760"/>
                </a:cxn>
                <a:cxn ang="0">
                  <a:pos x="260" y="837"/>
                </a:cxn>
                <a:cxn ang="0">
                  <a:pos x="382" y="868"/>
                </a:cxn>
                <a:cxn ang="0">
                  <a:pos x="435" y="862"/>
                </a:cxn>
                <a:cxn ang="0">
                  <a:pos x="481" y="843"/>
                </a:cxn>
                <a:cxn ang="0">
                  <a:pos x="512" y="808"/>
                </a:cxn>
                <a:cxn ang="0">
                  <a:pos x="523" y="757"/>
                </a:cxn>
                <a:cxn ang="0">
                  <a:pos x="509" y="708"/>
                </a:cxn>
                <a:cxn ang="0">
                  <a:pos x="468" y="671"/>
                </a:cxn>
                <a:cxn ang="0">
                  <a:pos x="402" y="641"/>
                </a:cxn>
                <a:cxn ang="0">
                  <a:pos x="311" y="611"/>
                </a:cxn>
                <a:cxn ang="0">
                  <a:pos x="216" y="574"/>
                </a:cxn>
                <a:cxn ang="0">
                  <a:pos x="132" y="519"/>
                </a:cxn>
                <a:cxn ang="0">
                  <a:pos x="73" y="437"/>
                </a:cxn>
                <a:cxn ang="0">
                  <a:pos x="51" y="319"/>
                </a:cxn>
                <a:cxn ang="0">
                  <a:pos x="86" y="174"/>
                </a:cxn>
                <a:cxn ang="0">
                  <a:pos x="176" y="75"/>
                </a:cxn>
                <a:cxn ang="0">
                  <a:pos x="303" y="18"/>
                </a:cxn>
                <a:cxn ang="0">
                  <a:pos x="446" y="0"/>
                </a:cxn>
                <a:cxn ang="0">
                  <a:pos x="622" y="32"/>
                </a:cxn>
                <a:cxn ang="0">
                  <a:pos x="780" y="125"/>
                </a:cxn>
                <a:cxn ang="0">
                  <a:pos x="623" y="291"/>
                </a:cxn>
              </a:cxnLst>
              <a:rect l="0" t="0" r="r" b="b"/>
              <a:pathLst>
                <a:path w="780" h="1070">
                  <a:moveTo>
                    <a:pt x="623" y="291"/>
                  </a:moveTo>
                  <a:cubicBezTo>
                    <a:pt x="602" y="264"/>
                    <a:pt x="574" y="243"/>
                    <a:pt x="540" y="227"/>
                  </a:cubicBezTo>
                  <a:cubicBezTo>
                    <a:pt x="506" y="211"/>
                    <a:pt x="473" y="203"/>
                    <a:pt x="441" y="203"/>
                  </a:cubicBezTo>
                  <a:cubicBezTo>
                    <a:pt x="425" y="203"/>
                    <a:pt x="408" y="204"/>
                    <a:pt x="392" y="207"/>
                  </a:cubicBezTo>
                  <a:cubicBezTo>
                    <a:pt x="375" y="210"/>
                    <a:pt x="359" y="216"/>
                    <a:pt x="346" y="224"/>
                  </a:cubicBezTo>
                  <a:cubicBezTo>
                    <a:pt x="333" y="232"/>
                    <a:pt x="321" y="243"/>
                    <a:pt x="312" y="255"/>
                  </a:cubicBezTo>
                  <a:cubicBezTo>
                    <a:pt x="303" y="268"/>
                    <a:pt x="299" y="285"/>
                    <a:pt x="299" y="305"/>
                  </a:cubicBezTo>
                  <a:cubicBezTo>
                    <a:pt x="299" y="322"/>
                    <a:pt x="302" y="337"/>
                    <a:pt x="309" y="348"/>
                  </a:cubicBezTo>
                  <a:cubicBezTo>
                    <a:pt x="317" y="360"/>
                    <a:pt x="327" y="370"/>
                    <a:pt x="341" y="378"/>
                  </a:cubicBezTo>
                  <a:cubicBezTo>
                    <a:pt x="355" y="387"/>
                    <a:pt x="371" y="395"/>
                    <a:pt x="391" y="402"/>
                  </a:cubicBezTo>
                  <a:cubicBezTo>
                    <a:pt x="410" y="409"/>
                    <a:pt x="431" y="417"/>
                    <a:pt x="455" y="424"/>
                  </a:cubicBezTo>
                  <a:cubicBezTo>
                    <a:pt x="490" y="436"/>
                    <a:pt x="526" y="449"/>
                    <a:pt x="564" y="463"/>
                  </a:cubicBezTo>
                  <a:cubicBezTo>
                    <a:pt x="601" y="477"/>
                    <a:pt x="635" y="495"/>
                    <a:pt x="666" y="518"/>
                  </a:cubicBezTo>
                  <a:cubicBezTo>
                    <a:pt x="696" y="541"/>
                    <a:pt x="722" y="569"/>
                    <a:pt x="742" y="603"/>
                  </a:cubicBezTo>
                  <a:cubicBezTo>
                    <a:pt x="762" y="638"/>
                    <a:pt x="772" y="680"/>
                    <a:pt x="772" y="731"/>
                  </a:cubicBezTo>
                  <a:cubicBezTo>
                    <a:pt x="772" y="789"/>
                    <a:pt x="761" y="840"/>
                    <a:pt x="740" y="883"/>
                  </a:cubicBezTo>
                  <a:cubicBezTo>
                    <a:pt x="718" y="925"/>
                    <a:pt x="689" y="960"/>
                    <a:pt x="653" y="988"/>
                  </a:cubicBezTo>
                  <a:cubicBezTo>
                    <a:pt x="616" y="1016"/>
                    <a:pt x="575" y="1037"/>
                    <a:pt x="527" y="1050"/>
                  </a:cubicBezTo>
                  <a:cubicBezTo>
                    <a:pt x="480" y="1064"/>
                    <a:pt x="432" y="1070"/>
                    <a:pt x="382" y="1070"/>
                  </a:cubicBezTo>
                  <a:cubicBezTo>
                    <a:pt x="309" y="1070"/>
                    <a:pt x="239" y="1057"/>
                    <a:pt x="170" y="1032"/>
                  </a:cubicBezTo>
                  <a:cubicBezTo>
                    <a:pt x="102" y="1007"/>
                    <a:pt x="46" y="971"/>
                    <a:pt x="0" y="923"/>
                  </a:cubicBezTo>
                  <a:cubicBezTo>
                    <a:pt x="162" y="760"/>
                    <a:pt x="162" y="760"/>
                    <a:pt x="162" y="760"/>
                  </a:cubicBezTo>
                  <a:cubicBezTo>
                    <a:pt x="187" y="790"/>
                    <a:pt x="220" y="816"/>
                    <a:pt x="260" y="837"/>
                  </a:cubicBezTo>
                  <a:cubicBezTo>
                    <a:pt x="301" y="857"/>
                    <a:pt x="342" y="868"/>
                    <a:pt x="382" y="868"/>
                  </a:cubicBezTo>
                  <a:cubicBezTo>
                    <a:pt x="400" y="868"/>
                    <a:pt x="418" y="866"/>
                    <a:pt x="435" y="862"/>
                  </a:cubicBezTo>
                  <a:cubicBezTo>
                    <a:pt x="453" y="858"/>
                    <a:pt x="468" y="852"/>
                    <a:pt x="481" y="843"/>
                  </a:cubicBezTo>
                  <a:cubicBezTo>
                    <a:pt x="494" y="834"/>
                    <a:pt x="504" y="823"/>
                    <a:pt x="512" y="808"/>
                  </a:cubicBezTo>
                  <a:cubicBezTo>
                    <a:pt x="519" y="794"/>
                    <a:pt x="523" y="777"/>
                    <a:pt x="523" y="757"/>
                  </a:cubicBezTo>
                  <a:cubicBezTo>
                    <a:pt x="523" y="737"/>
                    <a:pt x="518" y="721"/>
                    <a:pt x="509" y="708"/>
                  </a:cubicBezTo>
                  <a:cubicBezTo>
                    <a:pt x="499" y="694"/>
                    <a:pt x="486" y="682"/>
                    <a:pt x="468" y="671"/>
                  </a:cubicBezTo>
                  <a:cubicBezTo>
                    <a:pt x="450" y="660"/>
                    <a:pt x="428" y="650"/>
                    <a:pt x="402" y="641"/>
                  </a:cubicBezTo>
                  <a:cubicBezTo>
                    <a:pt x="375" y="632"/>
                    <a:pt x="345" y="622"/>
                    <a:pt x="311" y="611"/>
                  </a:cubicBezTo>
                  <a:cubicBezTo>
                    <a:pt x="279" y="601"/>
                    <a:pt x="247" y="588"/>
                    <a:pt x="216" y="574"/>
                  </a:cubicBezTo>
                  <a:cubicBezTo>
                    <a:pt x="185" y="560"/>
                    <a:pt x="157" y="541"/>
                    <a:pt x="132" y="519"/>
                  </a:cubicBezTo>
                  <a:cubicBezTo>
                    <a:pt x="108" y="496"/>
                    <a:pt x="88" y="469"/>
                    <a:pt x="73" y="437"/>
                  </a:cubicBezTo>
                  <a:cubicBezTo>
                    <a:pt x="58" y="405"/>
                    <a:pt x="51" y="365"/>
                    <a:pt x="51" y="319"/>
                  </a:cubicBezTo>
                  <a:cubicBezTo>
                    <a:pt x="51" y="263"/>
                    <a:pt x="62" y="214"/>
                    <a:pt x="86" y="174"/>
                  </a:cubicBezTo>
                  <a:cubicBezTo>
                    <a:pt x="108" y="134"/>
                    <a:pt x="139" y="101"/>
                    <a:pt x="176" y="75"/>
                  </a:cubicBezTo>
                  <a:cubicBezTo>
                    <a:pt x="214" y="49"/>
                    <a:pt x="256" y="30"/>
                    <a:pt x="303" y="18"/>
                  </a:cubicBezTo>
                  <a:cubicBezTo>
                    <a:pt x="350" y="6"/>
                    <a:pt x="397" y="0"/>
                    <a:pt x="446" y="0"/>
                  </a:cubicBezTo>
                  <a:cubicBezTo>
                    <a:pt x="503" y="0"/>
                    <a:pt x="562" y="11"/>
                    <a:pt x="622" y="32"/>
                  </a:cubicBezTo>
                  <a:cubicBezTo>
                    <a:pt x="682" y="53"/>
                    <a:pt x="734" y="84"/>
                    <a:pt x="780" y="125"/>
                  </a:cubicBezTo>
                  <a:lnTo>
                    <a:pt x="623" y="291"/>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04015F6-A24C-380D-9107-1A08E74DACC2}"/>
                </a:ext>
              </a:extLst>
            </p:cNvPr>
            <p:cNvSpPr>
              <a:spLocks noChangeArrowheads="1"/>
            </p:cNvSpPr>
            <p:nvPr userDrawn="1"/>
          </p:nvSpPr>
          <p:spPr bwMode="auto">
            <a:xfrm>
              <a:off x="18267363" y="1335088"/>
              <a:ext cx="71437" cy="292100"/>
            </a:xfrm>
            <a:prstGeom prst="rect">
              <a:avLst/>
            </a:prstGeom>
            <a:solidFill>
              <a:srgbClr val="9E0000"/>
            </a:solid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43">
              <a:extLst>
                <a:ext uri="{FF2B5EF4-FFF2-40B4-BE49-F238E27FC236}">
                  <a16:creationId xmlns:a16="http://schemas.microsoft.com/office/drawing/2014/main" id="{F9D88C07-7B4A-DBDB-2F0F-4C71D24241C4}"/>
                </a:ext>
              </a:extLst>
            </p:cNvPr>
            <p:cNvSpPr>
              <a:spLocks/>
            </p:cNvSpPr>
            <p:nvPr userDrawn="1"/>
          </p:nvSpPr>
          <p:spPr bwMode="auto">
            <a:xfrm>
              <a:off x="18376900" y="1335088"/>
              <a:ext cx="234950" cy="292100"/>
            </a:xfrm>
            <a:custGeom>
              <a:avLst/>
              <a:gdLst/>
              <a:ahLst/>
              <a:cxnLst>
                <a:cxn ang="0">
                  <a:pos x="96" y="38"/>
                </a:cxn>
                <a:cxn ang="0">
                  <a:pos x="96" y="184"/>
                </a:cxn>
                <a:cxn ang="0">
                  <a:pos x="52" y="184"/>
                </a:cxn>
                <a:cxn ang="0">
                  <a:pos x="52" y="38"/>
                </a:cxn>
                <a:cxn ang="0">
                  <a:pos x="0" y="38"/>
                </a:cxn>
                <a:cxn ang="0">
                  <a:pos x="0" y="0"/>
                </a:cxn>
                <a:cxn ang="0">
                  <a:pos x="148" y="0"/>
                </a:cxn>
                <a:cxn ang="0">
                  <a:pos x="148" y="38"/>
                </a:cxn>
                <a:cxn ang="0">
                  <a:pos x="96" y="38"/>
                </a:cxn>
              </a:cxnLst>
              <a:rect l="0" t="0" r="r" b="b"/>
              <a:pathLst>
                <a:path w="148" h="184">
                  <a:moveTo>
                    <a:pt x="96" y="38"/>
                  </a:moveTo>
                  <a:lnTo>
                    <a:pt x="96" y="184"/>
                  </a:lnTo>
                  <a:lnTo>
                    <a:pt x="52" y="184"/>
                  </a:lnTo>
                  <a:lnTo>
                    <a:pt x="52" y="38"/>
                  </a:lnTo>
                  <a:lnTo>
                    <a:pt x="0" y="38"/>
                  </a:lnTo>
                  <a:lnTo>
                    <a:pt x="0" y="0"/>
                  </a:lnTo>
                  <a:lnTo>
                    <a:pt x="148" y="0"/>
                  </a:lnTo>
                  <a:lnTo>
                    <a:pt x="148" y="38"/>
                  </a:lnTo>
                  <a:lnTo>
                    <a:pt x="96" y="38"/>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4">
              <a:extLst>
                <a:ext uri="{FF2B5EF4-FFF2-40B4-BE49-F238E27FC236}">
                  <a16:creationId xmlns:a16="http://schemas.microsoft.com/office/drawing/2014/main" id="{10CAEFE8-073F-A5D9-ED2B-779883A244DA}"/>
                </a:ext>
              </a:extLst>
            </p:cNvPr>
            <p:cNvSpPr>
              <a:spLocks/>
            </p:cNvSpPr>
            <p:nvPr userDrawn="1"/>
          </p:nvSpPr>
          <p:spPr bwMode="auto">
            <a:xfrm>
              <a:off x="18630900" y="1335088"/>
              <a:ext cx="293688" cy="292100"/>
            </a:xfrm>
            <a:custGeom>
              <a:avLst/>
              <a:gdLst/>
              <a:ahLst/>
              <a:cxnLst>
                <a:cxn ang="0">
                  <a:pos x="114" y="106"/>
                </a:cxn>
                <a:cxn ang="0">
                  <a:pos x="114" y="184"/>
                </a:cxn>
                <a:cxn ang="0">
                  <a:pos x="69" y="184"/>
                </a:cxn>
                <a:cxn ang="0">
                  <a:pos x="69" y="106"/>
                </a:cxn>
                <a:cxn ang="0">
                  <a:pos x="0" y="0"/>
                </a:cxn>
                <a:cxn ang="0">
                  <a:pos x="54" y="0"/>
                </a:cxn>
                <a:cxn ang="0">
                  <a:pos x="93" y="68"/>
                </a:cxn>
                <a:cxn ang="0">
                  <a:pos x="133" y="0"/>
                </a:cxn>
                <a:cxn ang="0">
                  <a:pos x="185" y="0"/>
                </a:cxn>
                <a:cxn ang="0">
                  <a:pos x="114" y="106"/>
                </a:cxn>
              </a:cxnLst>
              <a:rect l="0" t="0" r="r" b="b"/>
              <a:pathLst>
                <a:path w="185" h="184">
                  <a:moveTo>
                    <a:pt x="114" y="106"/>
                  </a:moveTo>
                  <a:lnTo>
                    <a:pt x="114" y="184"/>
                  </a:lnTo>
                  <a:lnTo>
                    <a:pt x="69" y="184"/>
                  </a:lnTo>
                  <a:lnTo>
                    <a:pt x="69" y="106"/>
                  </a:lnTo>
                  <a:lnTo>
                    <a:pt x="0" y="0"/>
                  </a:lnTo>
                  <a:lnTo>
                    <a:pt x="54" y="0"/>
                  </a:lnTo>
                  <a:lnTo>
                    <a:pt x="93" y="68"/>
                  </a:lnTo>
                  <a:lnTo>
                    <a:pt x="133" y="0"/>
                  </a:lnTo>
                  <a:lnTo>
                    <a:pt x="185" y="0"/>
                  </a:lnTo>
                  <a:lnTo>
                    <a:pt x="114" y="106"/>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45">
              <a:extLst>
                <a:ext uri="{FF2B5EF4-FFF2-40B4-BE49-F238E27FC236}">
                  <a16:creationId xmlns:a16="http://schemas.microsoft.com/office/drawing/2014/main" id="{E0125E34-B458-061C-8226-DE22B5450EE7}"/>
                </a:ext>
              </a:extLst>
            </p:cNvPr>
            <p:cNvSpPr>
              <a:spLocks noEditPoints="1"/>
            </p:cNvSpPr>
            <p:nvPr userDrawn="1"/>
          </p:nvSpPr>
          <p:spPr bwMode="auto">
            <a:xfrm>
              <a:off x="19051588" y="1327150"/>
              <a:ext cx="317500" cy="307975"/>
            </a:xfrm>
            <a:custGeom>
              <a:avLst/>
              <a:gdLst/>
              <a:ahLst/>
              <a:cxnLst>
                <a:cxn ang="0">
                  <a:pos x="1110" y="532"/>
                </a:cxn>
                <a:cxn ang="0">
                  <a:pos x="1068" y="753"/>
                </a:cxn>
                <a:cxn ang="0">
                  <a:pos x="952" y="924"/>
                </a:cxn>
                <a:cxn ang="0">
                  <a:pos x="776" y="1034"/>
                </a:cxn>
                <a:cxn ang="0">
                  <a:pos x="554" y="1073"/>
                </a:cxn>
                <a:cxn ang="0">
                  <a:pos x="333" y="1034"/>
                </a:cxn>
                <a:cxn ang="0">
                  <a:pos x="157" y="924"/>
                </a:cxn>
                <a:cxn ang="0">
                  <a:pos x="42" y="753"/>
                </a:cxn>
                <a:cxn ang="0">
                  <a:pos x="0" y="532"/>
                </a:cxn>
                <a:cxn ang="0">
                  <a:pos x="42" y="311"/>
                </a:cxn>
                <a:cxn ang="0">
                  <a:pos x="157" y="143"/>
                </a:cxn>
                <a:cxn ang="0">
                  <a:pos x="333" y="37"/>
                </a:cxn>
                <a:cxn ang="0">
                  <a:pos x="554" y="0"/>
                </a:cxn>
                <a:cxn ang="0">
                  <a:pos x="776" y="37"/>
                </a:cxn>
                <a:cxn ang="0">
                  <a:pos x="952" y="143"/>
                </a:cxn>
                <a:cxn ang="0">
                  <a:pos x="1068" y="311"/>
                </a:cxn>
                <a:cxn ang="0">
                  <a:pos x="1110" y="532"/>
                </a:cxn>
                <a:cxn ang="0">
                  <a:pos x="846" y="532"/>
                </a:cxn>
                <a:cxn ang="0">
                  <a:pos x="825" y="408"/>
                </a:cxn>
                <a:cxn ang="0">
                  <a:pos x="765" y="310"/>
                </a:cxn>
                <a:cxn ang="0">
                  <a:pos x="673" y="245"/>
                </a:cxn>
                <a:cxn ang="0">
                  <a:pos x="554" y="221"/>
                </a:cxn>
                <a:cxn ang="0">
                  <a:pos x="436" y="245"/>
                </a:cxn>
                <a:cxn ang="0">
                  <a:pos x="344" y="310"/>
                </a:cxn>
                <a:cxn ang="0">
                  <a:pos x="284" y="408"/>
                </a:cxn>
                <a:cxn ang="0">
                  <a:pos x="263" y="532"/>
                </a:cxn>
                <a:cxn ang="0">
                  <a:pos x="285" y="659"/>
                </a:cxn>
                <a:cxn ang="0">
                  <a:pos x="345" y="759"/>
                </a:cxn>
                <a:cxn ang="0">
                  <a:pos x="436" y="825"/>
                </a:cxn>
                <a:cxn ang="0">
                  <a:pos x="554" y="848"/>
                </a:cxn>
                <a:cxn ang="0">
                  <a:pos x="672" y="825"/>
                </a:cxn>
                <a:cxn ang="0">
                  <a:pos x="764" y="759"/>
                </a:cxn>
                <a:cxn ang="0">
                  <a:pos x="825" y="659"/>
                </a:cxn>
                <a:cxn ang="0">
                  <a:pos x="846" y="532"/>
                </a:cxn>
              </a:cxnLst>
              <a:rect l="0" t="0" r="r" b="b"/>
              <a:pathLst>
                <a:path w="1110" h="1073">
                  <a:moveTo>
                    <a:pt x="1110" y="532"/>
                  </a:moveTo>
                  <a:cubicBezTo>
                    <a:pt x="1110" y="612"/>
                    <a:pt x="1096" y="686"/>
                    <a:pt x="1068" y="753"/>
                  </a:cubicBezTo>
                  <a:cubicBezTo>
                    <a:pt x="1040" y="819"/>
                    <a:pt x="1002" y="876"/>
                    <a:pt x="952" y="924"/>
                  </a:cubicBezTo>
                  <a:cubicBezTo>
                    <a:pt x="903" y="971"/>
                    <a:pt x="844" y="1008"/>
                    <a:pt x="776" y="1034"/>
                  </a:cubicBezTo>
                  <a:cubicBezTo>
                    <a:pt x="708" y="1060"/>
                    <a:pt x="634" y="1073"/>
                    <a:pt x="554" y="1073"/>
                  </a:cubicBezTo>
                  <a:cubicBezTo>
                    <a:pt x="474" y="1073"/>
                    <a:pt x="401" y="1060"/>
                    <a:pt x="333" y="1034"/>
                  </a:cubicBezTo>
                  <a:cubicBezTo>
                    <a:pt x="265" y="1008"/>
                    <a:pt x="207" y="971"/>
                    <a:pt x="157" y="924"/>
                  </a:cubicBezTo>
                  <a:cubicBezTo>
                    <a:pt x="108" y="876"/>
                    <a:pt x="69" y="819"/>
                    <a:pt x="42" y="753"/>
                  </a:cubicBezTo>
                  <a:cubicBezTo>
                    <a:pt x="14" y="686"/>
                    <a:pt x="0" y="612"/>
                    <a:pt x="0" y="532"/>
                  </a:cubicBezTo>
                  <a:cubicBezTo>
                    <a:pt x="0" y="450"/>
                    <a:pt x="14" y="377"/>
                    <a:pt x="42" y="311"/>
                  </a:cubicBezTo>
                  <a:cubicBezTo>
                    <a:pt x="69" y="245"/>
                    <a:pt x="108" y="190"/>
                    <a:pt x="157" y="143"/>
                  </a:cubicBezTo>
                  <a:cubicBezTo>
                    <a:pt x="207" y="97"/>
                    <a:pt x="265" y="62"/>
                    <a:pt x="333" y="37"/>
                  </a:cubicBezTo>
                  <a:cubicBezTo>
                    <a:pt x="401" y="12"/>
                    <a:pt x="474" y="0"/>
                    <a:pt x="554" y="0"/>
                  </a:cubicBezTo>
                  <a:cubicBezTo>
                    <a:pt x="634" y="0"/>
                    <a:pt x="708" y="12"/>
                    <a:pt x="776" y="37"/>
                  </a:cubicBezTo>
                  <a:cubicBezTo>
                    <a:pt x="844" y="62"/>
                    <a:pt x="903" y="97"/>
                    <a:pt x="952" y="143"/>
                  </a:cubicBezTo>
                  <a:cubicBezTo>
                    <a:pt x="1002" y="190"/>
                    <a:pt x="1040" y="245"/>
                    <a:pt x="1068" y="311"/>
                  </a:cubicBezTo>
                  <a:cubicBezTo>
                    <a:pt x="1096" y="377"/>
                    <a:pt x="1110" y="450"/>
                    <a:pt x="1110" y="532"/>
                  </a:cubicBezTo>
                  <a:moveTo>
                    <a:pt x="846" y="532"/>
                  </a:moveTo>
                  <a:cubicBezTo>
                    <a:pt x="846" y="488"/>
                    <a:pt x="839" y="446"/>
                    <a:pt x="825" y="408"/>
                  </a:cubicBezTo>
                  <a:cubicBezTo>
                    <a:pt x="811" y="370"/>
                    <a:pt x="790" y="337"/>
                    <a:pt x="765" y="310"/>
                  </a:cubicBezTo>
                  <a:cubicBezTo>
                    <a:pt x="740" y="282"/>
                    <a:pt x="709" y="261"/>
                    <a:pt x="673" y="245"/>
                  </a:cubicBezTo>
                  <a:cubicBezTo>
                    <a:pt x="637" y="229"/>
                    <a:pt x="597" y="221"/>
                    <a:pt x="554" y="221"/>
                  </a:cubicBezTo>
                  <a:cubicBezTo>
                    <a:pt x="511" y="221"/>
                    <a:pt x="472" y="229"/>
                    <a:pt x="436" y="245"/>
                  </a:cubicBezTo>
                  <a:cubicBezTo>
                    <a:pt x="401" y="261"/>
                    <a:pt x="370" y="282"/>
                    <a:pt x="344" y="310"/>
                  </a:cubicBezTo>
                  <a:cubicBezTo>
                    <a:pt x="318" y="337"/>
                    <a:pt x="298" y="370"/>
                    <a:pt x="284" y="408"/>
                  </a:cubicBezTo>
                  <a:cubicBezTo>
                    <a:pt x="270" y="446"/>
                    <a:pt x="263" y="488"/>
                    <a:pt x="263" y="532"/>
                  </a:cubicBezTo>
                  <a:cubicBezTo>
                    <a:pt x="263" y="578"/>
                    <a:pt x="270" y="620"/>
                    <a:pt x="285" y="659"/>
                  </a:cubicBezTo>
                  <a:cubicBezTo>
                    <a:pt x="299" y="698"/>
                    <a:pt x="319" y="731"/>
                    <a:pt x="345" y="759"/>
                  </a:cubicBezTo>
                  <a:cubicBezTo>
                    <a:pt x="370" y="787"/>
                    <a:pt x="401" y="809"/>
                    <a:pt x="436" y="825"/>
                  </a:cubicBezTo>
                  <a:cubicBezTo>
                    <a:pt x="472" y="840"/>
                    <a:pt x="511" y="848"/>
                    <a:pt x="554" y="848"/>
                  </a:cubicBezTo>
                  <a:cubicBezTo>
                    <a:pt x="597" y="848"/>
                    <a:pt x="637" y="840"/>
                    <a:pt x="672" y="825"/>
                  </a:cubicBezTo>
                  <a:cubicBezTo>
                    <a:pt x="708" y="809"/>
                    <a:pt x="739" y="787"/>
                    <a:pt x="764" y="759"/>
                  </a:cubicBezTo>
                  <a:cubicBezTo>
                    <a:pt x="790" y="731"/>
                    <a:pt x="811" y="698"/>
                    <a:pt x="825" y="659"/>
                  </a:cubicBezTo>
                  <a:cubicBezTo>
                    <a:pt x="839" y="620"/>
                    <a:pt x="846" y="578"/>
                    <a:pt x="846" y="53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6">
              <a:extLst>
                <a:ext uri="{FF2B5EF4-FFF2-40B4-BE49-F238E27FC236}">
                  <a16:creationId xmlns:a16="http://schemas.microsoft.com/office/drawing/2014/main" id="{A29EA2ED-47C1-201A-BF42-9372D13F87D3}"/>
                </a:ext>
              </a:extLst>
            </p:cNvPr>
            <p:cNvSpPr>
              <a:spLocks/>
            </p:cNvSpPr>
            <p:nvPr userDrawn="1"/>
          </p:nvSpPr>
          <p:spPr bwMode="auto">
            <a:xfrm>
              <a:off x="19423063" y="1335088"/>
              <a:ext cx="192087" cy="292100"/>
            </a:xfrm>
            <a:custGeom>
              <a:avLst/>
              <a:gdLst/>
              <a:ahLst/>
              <a:cxnLst>
                <a:cxn ang="0">
                  <a:pos x="44" y="38"/>
                </a:cxn>
                <a:cxn ang="0">
                  <a:pos x="44" y="76"/>
                </a:cxn>
                <a:cxn ang="0">
                  <a:pos x="115" y="76"/>
                </a:cxn>
                <a:cxn ang="0">
                  <a:pos x="115" y="113"/>
                </a:cxn>
                <a:cxn ang="0">
                  <a:pos x="44" y="113"/>
                </a:cxn>
                <a:cxn ang="0">
                  <a:pos x="44" y="184"/>
                </a:cxn>
                <a:cxn ang="0">
                  <a:pos x="0" y="184"/>
                </a:cxn>
                <a:cxn ang="0">
                  <a:pos x="0" y="0"/>
                </a:cxn>
                <a:cxn ang="0">
                  <a:pos x="121" y="0"/>
                </a:cxn>
                <a:cxn ang="0">
                  <a:pos x="121" y="38"/>
                </a:cxn>
                <a:cxn ang="0">
                  <a:pos x="44" y="38"/>
                </a:cxn>
              </a:cxnLst>
              <a:rect l="0" t="0" r="r" b="b"/>
              <a:pathLst>
                <a:path w="121" h="184">
                  <a:moveTo>
                    <a:pt x="44" y="38"/>
                  </a:moveTo>
                  <a:lnTo>
                    <a:pt x="44" y="76"/>
                  </a:lnTo>
                  <a:lnTo>
                    <a:pt x="115" y="76"/>
                  </a:lnTo>
                  <a:lnTo>
                    <a:pt x="115" y="113"/>
                  </a:lnTo>
                  <a:lnTo>
                    <a:pt x="44" y="113"/>
                  </a:lnTo>
                  <a:lnTo>
                    <a:pt x="44" y="184"/>
                  </a:lnTo>
                  <a:lnTo>
                    <a:pt x="0" y="184"/>
                  </a:lnTo>
                  <a:lnTo>
                    <a:pt x="0" y="0"/>
                  </a:lnTo>
                  <a:lnTo>
                    <a:pt x="121" y="0"/>
                  </a:lnTo>
                  <a:lnTo>
                    <a:pt x="121" y="38"/>
                  </a:lnTo>
                  <a:lnTo>
                    <a:pt x="44" y="38"/>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7">
              <a:extLst>
                <a:ext uri="{FF2B5EF4-FFF2-40B4-BE49-F238E27FC236}">
                  <a16:creationId xmlns:a16="http://schemas.microsoft.com/office/drawing/2014/main" id="{AE4F0126-9F28-574C-A362-B9967A6DE7FF}"/>
                </a:ext>
              </a:extLst>
            </p:cNvPr>
            <p:cNvSpPr>
              <a:spLocks/>
            </p:cNvSpPr>
            <p:nvPr userDrawn="1"/>
          </p:nvSpPr>
          <p:spPr bwMode="auto">
            <a:xfrm>
              <a:off x="12106275" y="847725"/>
              <a:ext cx="1049338" cy="1266825"/>
            </a:xfrm>
            <a:custGeom>
              <a:avLst/>
              <a:gdLst/>
              <a:ahLst/>
              <a:cxnLst>
                <a:cxn ang="0">
                  <a:pos x="429" y="164"/>
                </a:cxn>
                <a:cxn ang="0">
                  <a:pos x="429" y="798"/>
                </a:cxn>
                <a:cxn ang="0">
                  <a:pos x="232" y="798"/>
                </a:cxn>
                <a:cxn ang="0">
                  <a:pos x="232" y="164"/>
                </a:cxn>
                <a:cxn ang="0">
                  <a:pos x="0" y="164"/>
                </a:cxn>
                <a:cxn ang="0">
                  <a:pos x="0" y="0"/>
                </a:cxn>
                <a:cxn ang="0">
                  <a:pos x="661" y="0"/>
                </a:cxn>
                <a:cxn ang="0">
                  <a:pos x="661" y="164"/>
                </a:cxn>
                <a:cxn ang="0">
                  <a:pos x="429" y="164"/>
                </a:cxn>
              </a:cxnLst>
              <a:rect l="0" t="0" r="r" b="b"/>
              <a:pathLst>
                <a:path w="661" h="798">
                  <a:moveTo>
                    <a:pt x="429" y="164"/>
                  </a:moveTo>
                  <a:lnTo>
                    <a:pt x="429" y="798"/>
                  </a:lnTo>
                  <a:lnTo>
                    <a:pt x="232" y="798"/>
                  </a:lnTo>
                  <a:lnTo>
                    <a:pt x="232" y="164"/>
                  </a:lnTo>
                  <a:lnTo>
                    <a:pt x="0" y="164"/>
                  </a:lnTo>
                  <a:lnTo>
                    <a:pt x="0" y="0"/>
                  </a:lnTo>
                  <a:lnTo>
                    <a:pt x="661" y="0"/>
                  </a:lnTo>
                  <a:lnTo>
                    <a:pt x="661" y="164"/>
                  </a:lnTo>
                  <a:lnTo>
                    <a:pt x="429" y="164"/>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a:extLst>
                <a:ext uri="{FF2B5EF4-FFF2-40B4-BE49-F238E27FC236}">
                  <a16:creationId xmlns:a16="http://schemas.microsoft.com/office/drawing/2014/main" id="{987F1B2E-5FD6-ACE6-6210-77D38EA7F225}"/>
                </a:ext>
              </a:extLst>
            </p:cNvPr>
            <p:cNvSpPr>
              <a:spLocks/>
            </p:cNvSpPr>
            <p:nvPr userDrawn="1"/>
          </p:nvSpPr>
          <p:spPr bwMode="auto">
            <a:xfrm>
              <a:off x="13276263" y="847725"/>
              <a:ext cx="1112837" cy="1300163"/>
            </a:xfrm>
            <a:custGeom>
              <a:avLst/>
              <a:gdLst/>
              <a:ahLst/>
              <a:cxnLst>
                <a:cxn ang="0">
                  <a:pos x="3753" y="3482"/>
                </a:cxn>
                <a:cxn ang="0">
                  <a:pos x="3359" y="4044"/>
                </a:cxn>
                <a:cxn ang="0">
                  <a:pos x="2740" y="4409"/>
                </a:cxn>
                <a:cxn ang="0">
                  <a:pos x="1936" y="4540"/>
                </a:cxn>
                <a:cxn ang="0">
                  <a:pos x="1128" y="4409"/>
                </a:cxn>
                <a:cxn ang="0">
                  <a:pos x="519" y="4044"/>
                </a:cxn>
                <a:cxn ang="0">
                  <a:pos x="135" y="3482"/>
                </a:cxn>
                <a:cxn ang="0">
                  <a:pos x="0" y="2754"/>
                </a:cxn>
                <a:cxn ang="0">
                  <a:pos x="0" y="0"/>
                </a:cxn>
                <a:cxn ang="0">
                  <a:pos x="1090" y="0"/>
                </a:cxn>
                <a:cxn ang="0">
                  <a:pos x="1090" y="2667"/>
                </a:cxn>
                <a:cxn ang="0">
                  <a:pos x="1138" y="3010"/>
                </a:cxn>
                <a:cxn ang="0">
                  <a:pos x="1285" y="3301"/>
                </a:cxn>
                <a:cxn ang="0">
                  <a:pos x="1548" y="3504"/>
                </a:cxn>
                <a:cxn ang="0">
                  <a:pos x="1942" y="3579"/>
                </a:cxn>
                <a:cxn ang="0">
                  <a:pos x="2336" y="3504"/>
                </a:cxn>
                <a:cxn ang="0">
                  <a:pos x="2602" y="3301"/>
                </a:cxn>
                <a:cxn ang="0">
                  <a:pos x="2750" y="3010"/>
                </a:cxn>
                <a:cxn ang="0">
                  <a:pos x="2795" y="2667"/>
                </a:cxn>
                <a:cxn ang="0">
                  <a:pos x="2795" y="0"/>
                </a:cxn>
                <a:cxn ang="0">
                  <a:pos x="3890" y="0"/>
                </a:cxn>
                <a:cxn ang="0">
                  <a:pos x="3890" y="2754"/>
                </a:cxn>
                <a:cxn ang="0">
                  <a:pos x="3753" y="3482"/>
                </a:cxn>
              </a:cxnLst>
              <a:rect l="0" t="0" r="r" b="b"/>
              <a:pathLst>
                <a:path w="3890" h="4540">
                  <a:moveTo>
                    <a:pt x="3753" y="3482"/>
                  </a:moveTo>
                  <a:cubicBezTo>
                    <a:pt x="3661" y="3700"/>
                    <a:pt x="3529" y="3888"/>
                    <a:pt x="3359" y="4044"/>
                  </a:cubicBezTo>
                  <a:cubicBezTo>
                    <a:pt x="3188" y="4200"/>
                    <a:pt x="2982" y="4322"/>
                    <a:pt x="2740" y="4409"/>
                  </a:cubicBezTo>
                  <a:cubicBezTo>
                    <a:pt x="2499" y="4497"/>
                    <a:pt x="2231" y="4540"/>
                    <a:pt x="1936" y="4540"/>
                  </a:cubicBezTo>
                  <a:cubicBezTo>
                    <a:pt x="1637" y="4540"/>
                    <a:pt x="1368" y="4497"/>
                    <a:pt x="1128" y="4409"/>
                  </a:cubicBezTo>
                  <a:cubicBezTo>
                    <a:pt x="889" y="4322"/>
                    <a:pt x="686" y="4200"/>
                    <a:pt x="519" y="4044"/>
                  </a:cubicBezTo>
                  <a:cubicBezTo>
                    <a:pt x="353" y="3888"/>
                    <a:pt x="225" y="3700"/>
                    <a:pt x="135" y="3482"/>
                  </a:cubicBezTo>
                  <a:cubicBezTo>
                    <a:pt x="45" y="3263"/>
                    <a:pt x="0" y="3021"/>
                    <a:pt x="0" y="2754"/>
                  </a:cubicBezTo>
                  <a:cubicBezTo>
                    <a:pt x="0" y="0"/>
                    <a:pt x="0" y="0"/>
                    <a:pt x="0" y="0"/>
                  </a:cubicBezTo>
                  <a:cubicBezTo>
                    <a:pt x="1090" y="0"/>
                    <a:pt x="1090" y="0"/>
                    <a:pt x="1090" y="0"/>
                  </a:cubicBezTo>
                  <a:cubicBezTo>
                    <a:pt x="1090" y="2667"/>
                    <a:pt x="1090" y="2667"/>
                    <a:pt x="1090" y="2667"/>
                  </a:cubicBezTo>
                  <a:cubicBezTo>
                    <a:pt x="1090" y="2788"/>
                    <a:pt x="1106" y="2902"/>
                    <a:pt x="1138" y="3010"/>
                  </a:cubicBezTo>
                  <a:cubicBezTo>
                    <a:pt x="1170" y="3119"/>
                    <a:pt x="1219" y="3215"/>
                    <a:pt x="1285" y="3301"/>
                  </a:cubicBezTo>
                  <a:cubicBezTo>
                    <a:pt x="1351" y="3386"/>
                    <a:pt x="1439" y="3454"/>
                    <a:pt x="1548" y="3504"/>
                  </a:cubicBezTo>
                  <a:cubicBezTo>
                    <a:pt x="1657" y="3554"/>
                    <a:pt x="1788" y="3579"/>
                    <a:pt x="1942" y="3579"/>
                  </a:cubicBezTo>
                  <a:cubicBezTo>
                    <a:pt x="2096" y="3579"/>
                    <a:pt x="2227" y="3554"/>
                    <a:pt x="2336" y="3504"/>
                  </a:cubicBezTo>
                  <a:cubicBezTo>
                    <a:pt x="2445" y="3454"/>
                    <a:pt x="2534" y="3386"/>
                    <a:pt x="2602" y="3301"/>
                  </a:cubicBezTo>
                  <a:cubicBezTo>
                    <a:pt x="2671" y="3215"/>
                    <a:pt x="2720" y="3119"/>
                    <a:pt x="2750" y="3010"/>
                  </a:cubicBezTo>
                  <a:cubicBezTo>
                    <a:pt x="2780" y="2902"/>
                    <a:pt x="2795" y="2788"/>
                    <a:pt x="2795" y="2667"/>
                  </a:cubicBezTo>
                  <a:cubicBezTo>
                    <a:pt x="2795" y="0"/>
                    <a:pt x="2795" y="0"/>
                    <a:pt x="2795" y="0"/>
                  </a:cubicBezTo>
                  <a:cubicBezTo>
                    <a:pt x="3890" y="0"/>
                    <a:pt x="3890" y="0"/>
                    <a:pt x="3890" y="0"/>
                  </a:cubicBezTo>
                  <a:cubicBezTo>
                    <a:pt x="3890" y="2754"/>
                    <a:pt x="3890" y="2754"/>
                    <a:pt x="3890" y="2754"/>
                  </a:cubicBezTo>
                  <a:cubicBezTo>
                    <a:pt x="3890" y="3021"/>
                    <a:pt x="3845" y="3263"/>
                    <a:pt x="3753" y="3482"/>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a:extLst>
                <a:ext uri="{FF2B5EF4-FFF2-40B4-BE49-F238E27FC236}">
                  <a16:creationId xmlns:a16="http://schemas.microsoft.com/office/drawing/2014/main" id="{8B2E665C-930D-FD9E-3F71-0E90EAF35E6B}"/>
                </a:ext>
              </a:extLst>
            </p:cNvPr>
            <p:cNvSpPr>
              <a:spLocks/>
            </p:cNvSpPr>
            <p:nvPr userDrawn="1"/>
          </p:nvSpPr>
          <p:spPr bwMode="auto">
            <a:xfrm>
              <a:off x="14357350" y="750888"/>
              <a:ext cx="863600" cy="1557337"/>
            </a:xfrm>
            <a:custGeom>
              <a:avLst/>
              <a:gdLst/>
              <a:ahLst/>
              <a:cxnLst>
                <a:cxn ang="0">
                  <a:pos x="143" y="981"/>
                </a:cxn>
                <a:cxn ang="0">
                  <a:pos x="544" y="0"/>
                </a:cxn>
                <a:cxn ang="0">
                  <a:pos x="401" y="0"/>
                </a:cxn>
                <a:cxn ang="0">
                  <a:pos x="0" y="981"/>
                </a:cxn>
                <a:cxn ang="0">
                  <a:pos x="143" y="981"/>
                </a:cxn>
              </a:cxnLst>
              <a:rect l="0" t="0" r="r" b="b"/>
              <a:pathLst>
                <a:path w="544" h="981">
                  <a:moveTo>
                    <a:pt x="143" y="981"/>
                  </a:moveTo>
                  <a:lnTo>
                    <a:pt x="544" y="0"/>
                  </a:lnTo>
                  <a:lnTo>
                    <a:pt x="401" y="0"/>
                  </a:lnTo>
                  <a:lnTo>
                    <a:pt x="0" y="981"/>
                  </a:lnTo>
                  <a:lnTo>
                    <a:pt x="143" y="981"/>
                  </a:lnTo>
                  <a:close/>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a:extLst>
                <a:ext uri="{FF2B5EF4-FFF2-40B4-BE49-F238E27FC236}">
                  <a16:creationId xmlns:a16="http://schemas.microsoft.com/office/drawing/2014/main" id="{CFB9F323-F7B0-A101-C4B9-C19125F84A8C}"/>
                </a:ext>
              </a:extLst>
            </p:cNvPr>
            <p:cNvSpPr>
              <a:spLocks noEditPoints="1"/>
            </p:cNvSpPr>
            <p:nvPr userDrawn="1"/>
          </p:nvSpPr>
          <p:spPr bwMode="auto">
            <a:xfrm>
              <a:off x="15055850" y="1200150"/>
              <a:ext cx="947738" cy="947738"/>
            </a:xfrm>
            <a:custGeom>
              <a:avLst/>
              <a:gdLst/>
              <a:ahLst/>
              <a:cxnLst>
                <a:cxn ang="0">
                  <a:pos x="1656" y="0"/>
                </a:cxn>
                <a:cxn ang="0">
                  <a:pos x="0" y="1655"/>
                </a:cxn>
                <a:cxn ang="0">
                  <a:pos x="1656" y="3311"/>
                </a:cxn>
                <a:cxn ang="0">
                  <a:pos x="3166" y="2592"/>
                </a:cxn>
                <a:cxn ang="0">
                  <a:pos x="2415" y="2286"/>
                </a:cxn>
                <a:cxn ang="0">
                  <a:pos x="1656" y="2595"/>
                </a:cxn>
                <a:cxn ang="0">
                  <a:pos x="759" y="1936"/>
                </a:cxn>
                <a:cxn ang="0">
                  <a:pos x="3287" y="1936"/>
                </a:cxn>
                <a:cxn ang="0">
                  <a:pos x="3311" y="1655"/>
                </a:cxn>
                <a:cxn ang="0">
                  <a:pos x="1656" y="0"/>
                </a:cxn>
                <a:cxn ang="0">
                  <a:pos x="1656" y="717"/>
                </a:cxn>
                <a:cxn ang="0">
                  <a:pos x="2525" y="1299"/>
                </a:cxn>
                <a:cxn ang="0">
                  <a:pos x="787" y="1299"/>
                </a:cxn>
                <a:cxn ang="0">
                  <a:pos x="1656" y="717"/>
                </a:cxn>
              </a:cxnLst>
              <a:rect l="0" t="0" r="r" b="b"/>
              <a:pathLst>
                <a:path w="3311" h="3311">
                  <a:moveTo>
                    <a:pt x="1656" y="0"/>
                  </a:moveTo>
                  <a:cubicBezTo>
                    <a:pt x="741" y="0"/>
                    <a:pt x="0" y="741"/>
                    <a:pt x="0" y="1655"/>
                  </a:cubicBezTo>
                  <a:cubicBezTo>
                    <a:pt x="0" y="2570"/>
                    <a:pt x="741" y="3311"/>
                    <a:pt x="1656" y="3311"/>
                  </a:cubicBezTo>
                  <a:cubicBezTo>
                    <a:pt x="2242" y="3311"/>
                    <a:pt x="2842" y="3054"/>
                    <a:pt x="3166" y="2592"/>
                  </a:cubicBezTo>
                  <a:cubicBezTo>
                    <a:pt x="2415" y="2286"/>
                    <a:pt x="2415" y="2286"/>
                    <a:pt x="2415" y="2286"/>
                  </a:cubicBezTo>
                  <a:cubicBezTo>
                    <a:pt x="2215" y="2507"/>
                    <a:pt x="1941" y="2595"/>
                    <a:pt x="1656" y="2595"/>
                  </a:cubicBezTo>
                  <a:cubicBezTo>
                    <a:pt x="1235" y="2595"/>
                    <a:pt x="879" y="2318"/>
                    <a:pt x="759" y="1936"/>
                  </a:cubicBezTo>
                  <a:cubicBezTo>
                    <a:pt x="3287" y="1936"/>
                    <a:pt x="3287" y="1936"/>
                    <a:pt x="3287" y="1936"/>
                  </a:cubicBezTo>
                  <a:cubicBezTo>
                    <a:pt x="3303" y="1845"/>
                    <a:pt x="3311" y="1751"/>
                    <a:pt x="3311" y="1655"/>
                  </a:cubicBezTo>
                  <a:cubicBezTo>
                    <a:pt x="3311" y="741"/>
                    <a:pt x="2570" y="0"/>
                    <a:pt x="1656" y="0"/>
                  </a:cubicBezTo>
                  <a:moveTo>
                    <a:pt x="1656" y="717"/>
                  </a:moveTo>
                  <a:cubicBezTo>
                    <a:pt x="2048" y="717"/>
                    <a:pt x="2384" y="957"/>
                    <a:pt x="2525" y="1299"/>
                  </a:cubicBezTo>
                  <a:cubicBezTo>
                    <a:pt x="787" y="1299"/>
                    <a:pt x="787" y="1299"/>
                    <a:pt x="787" y="1299"/>
                  </a:cubicBezTo>
                  <a:cubicBezTo>
                    <a:pt x="927" y="957"/>
                    <a:pt x="1263" y="717"/>
                    <a:pt x="1656" y="717"/>
                  </a:cubicBezTo>
                </a:path>
              </a:pathLst>
            </a:custGeom>
            <a:solidFill>
              <a:srgbClr val="9E0000"/>
            </a:solidFill>
            <a:ln w="9525">
              <a:no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Google Shape;12;p3">
            <a:extLst>
              <a:ext uri="{FF2B5EF4-FFF2-40B4-BE49-F238E27FC236}">
                <a16:creationId xmlns:a16="http://schemas.microsoft.com/office/drawing/2014/main" id="{648CE831-B045-6102-BAE1-65D462FE91D0}"/>
              </a:ext>
            </a:extLst>
          </p:cNvPr>
          <p:cNvPicPr preferRelativeResize="0">
            <a:picLocks noChangeAspect="1"/>
          </p:cNvPicPr>
          <p:nvPr/>
        </p:nvPicPr>
        <p:blipFill rotWithShape="1">
          <a:blip r:embed="rId5">
            <a:alphaModFix/>
          </a:blip>
          <a:srcRect/>
          <a:stretch/>
        </p:blipFill>
        <p:spPr>
          <a:xfrm>
            <a:off x="7705899" y="18578"/>
            <a:ext cx="1357714" cy="748949"/>
          </a:xfrm>
          <a:prstGeom prst="rect">
            <a:avLst/>
          </a:prstGeom>
          <a:noFill/>
          <a:ln>
            <a:noFill/>
          </a:ln>
        </p:spPr>
      </p:pic>
      <p:sp>
        <p:nvSpPr>
          <p:cNvPr id="10" name="Slide Number Placeholder 5">
            <a:extLst>
              <a:ext uri="{FF2B5EF4-FFF2-40B4-BE49-F238E27FC236}">
                <a16:creationId xmlns:a16="http://schemas.microsoft.com/office/drawing/2014/main" id="{5641BAAD-1235-9B82-7520-7C603516641F}"/>
              </a:ext>
            </a:extLst>
          </p:cNvPr>
          <p:cNvSpPr txBox="1">
            <a:spLocks/>
          </p:cNvSpPr>
          <p:nvPr/>
        </p:nvSpPr>
        <p:spPr>
          <a:xfrm>
            <a:off x="7086600" y="6474297"/>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20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CH"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2C18A8-F936-CE50-605B-BB468468A4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7118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091B9-7275-6DEA-14CF-9B0D318FD1F6}"/>
              </a:ext>
            </a:extLst>
          </p:cNvPr>
          <p:cNvSpPr>
            <a:spLocks noGrp="1"/>
          </p:cNvSpPr>
          <p:nvPr>
            <p:ph type="title"/>
          </p:nvPr>
        </p:nvSpPr>
        <p:spPr/>
        <p:txBody>
          <a:bodyPr/>
          <a:lstStyle/>
          <a:p>
            <a:r>
              <a:rPr lang="en-US" dirty="0"/>
              <a:t>ISCA 2022 Paper, Slides, Videos</a:t>
            </a:r>
          </a:p>
        </p:txBody>
      </p:sp>
      <p:sp>
        <p:nvSpPr>
          <p:cNvPr id="3" name="Content Placeholder 2">
            <a:extLst>
              <a:ext uri="{FF2B5EF4-FFF2-40B4-BE49-F238E27FC236}">
                <a16:creationId xmlns:a16="http://schemas.microsoft.com/office/drawing/2014/main" id="{FF052A9A-6C73-D49A-88C9-EF3B15FF9B8C}"/>
              </a:ext>
            </a:extLst>
          </p:cNvPr>
          <p:cNvSpPr>
            <a:spLocks noGrp="1"/>
          </p:cNvSpPr>
          <p:nvPr>
            <p:ph idx="1"/>
          </p:nvPr>
        </p:nvSpPr>
        <p:spPr>
          <a:xfrm>
            <a:off x="251520" y="997529"/>
            <a:ext cx="8610600" cy="5193723"/>
          </a:xfrm>
        </p:spPr>
        <p:txBody>
          <a:bodyPr/>
          <a:lstStyle/>
          <a:p>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Gagandeep Singh, Rakesh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Nadig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Jisung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Park, Rahul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Bera</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Nastaran Hajinazar, David Novo, Juan Gomez-Luna, Sander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Stuijk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Henk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Corporaal</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Onur Mutlu,</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"Sibyl: Adaptive and Extensible Data Placement in Hybrid Storage Systems Using Online Reinforcement Learning"</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49th International Symposium on Computer Architecture</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ISCA</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New York, June 2022.</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arXiv version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Sibyl Source Code</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8"/>
              </a:rPr>
              <a:t>Talk Video</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(16 minutes)]</a:t>
            </a: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4B7406B7-3676-B7E3-54D7-1B0297DACAA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5" name="Picture 4">
            <a:extLst>
              <a:ext uri="{FF2B5EF4-FFF2-40B4-BE49-F238E27FC236}">
                <a16:creationId xmlns:a16="http://schemas.microsoft.com/office/drawing/2014/main" id="{2D112AAC-6F49-F149-A24A-59A0298C44AE}"/>
              </a:ext>
            </a:extLst>
          </p:cNvPr>
          <p:cNvPicPr>
            <a:picLocks noChangeAspect="1"/>
          </p:cNvPicPr>
          <p:nvPr/>
        </p:nvPicPr>
        <p:blipFill>
          <a:blip r:embed="rId9"/>
          <a:stretch>
            <a:fillRect/>
          </a:stretch>
        </p:blipFill>
        <p:spPr>
          <a:xfrm>
            <a:off x="230717" y="4437112"/>
            <a:ext cx="8661763" cy="1808935"/>
          </a:xfrm>
          <a:prstGeom prst="rect">
            <a:avLst/>
          </a:prstGeom>
        </p:spPr>
      </p:pic>
      <p:sp>
        <p:nvSpPr>
          <p:cNvPr id="7" name="TextBox 6">
            <a:extLst>
              <a:ext uri="{FF2B5EF4-FFF2-40B4-BE49-F238E27FC236}">
                <a16:creationId xmlns:a16="http://schemas.microsoft.com/office/drawing/2014/main" id="{BB94371B-18C9-02C3-E021-977CC596356B}"/>
              </a:ext>
            </a:extLst>
          </p:cNvPr>
          <p:cNvSpPr txBox="1"/>
          <p:nvPr/>
        </p:nvSpPr>
        <p:spPr>
          <a:xfrm>
            <a:off x="1505890" y="64182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https://arxiv.org/pdf/2205.07394.pdf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4754084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SSD Course (Spring 2023)</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599" y="1000472"/>
            <a:ext cx="5383377" cy="4876800"/>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Spring 2023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https://safari.ethz.ch/projects_and_seminars/spring2023/doku.php?id=modern_ssds</a:t>
            </a:r>
            <a:endParaRPr lang="en-US" sz="1400" dirty="0">
              <a:solidFill>
                <a:srgbClr val="0000FF"/>
              </a:solidFill>
            </a:endParaRPr>
          </a:p>
          <a:p>
            <a:r>
              <a:rPr lang="en-US" sz="1600" b="1" dirty="0">
                <a:solidFill>
                  <a:srgbClr val="0000FF"/>
                </a:solidFill>
                <a:hlinkClick r:id="rId4">
                  <a:extLst>
                    <a:ext uri="{A12FA001-AC4F-418D-AE19-62706E023703}">
                      <ahyp:hlinkClr xmlns:ahyp="http://schemas.microsoft.com/office/drawing/2018/hyperlinkcolor" val="tx"/>
                    </a:ext>
                  </a:extLst>
                </a:hlinkClick>
              </a:rPr>
              <a:t>Fall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https://safari.ethz.ch/projects_and_seminars/fall2022/doku.php?id=modern_ssds</a:t>
            </a:r>
            <a:r>
              <a:rPr lang="en-US" sz="1600" dirty="0">
                <a:solidFill>
                  <a:srgbClr val="0000FF"/>
                </a:solidFill>
              </a:rPr>
              <a:t> </a:t>
            </a:r>
          </a:p>
          <a:p>
            <a:pPr lvl="1"/>
            <a:endParaRPr lang="en-US" sz="1600" dirty="0">
              <a:solidFill>
                <a:srgbClr val="0000FF"/>
              </a:solidFill>
            </a:endParaRPr>
          </a:p>
          <a:p>
            <a:r>
              <a:rPr lang="en-US" sz="1600" b="1" dirty="0" err="1">
                <a:solidFill>
                  <a:srgbClr val="0000FF"/>
                </a:solidFill>
                <a:hlinkClick r:id="rId5">
                  <a:extLst>
                    <a:ext uri="{A12FA001-AC4F-418D-AE19-62706E023703}">
                      <ahyp:hlinkClr xmlns:ahyp="http://schemas.microsoft.com/office/drawing/2018/hyperlinkcolor" val="tx"/>
                    </a:ext>
                  </a:extLst>
                </a:hlinkClick>
              </a:rPr>
              <a:t>Youtube</a:t>
            </a:r>
            <a:r>
              <a:rPr lang="en-US" sz="1600" b="1" dirty="0">
                <a:solidFill>
                  <a:srgbClr val="0000FF"/>
                </a:solidFill>
                <a:hlinkClick r:id="rId5">
                  <a:extLst>
                    <a:ext uri="{A12FA001-AC4F-418D-AE19-62706E023703}">
                      <ahyp:hlinkClr xmlns:ahyp="http://schemas.microsoft.com/office/drawing/2018/hyperlinkcolor" val="tx"/>
                    </a:ext>
                  </a:extLst>
                </a:hlinkClick>
              </a:rPr>
              <a:t> Livestream (Spring 2023):</a:t>
            </a:r>
            <a:endParaRPr lang="en-US" sz="1600" b="1" dirty="0">
              <a:solidFill>
                <a:srgbClr val="0000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5">
                  <a:extLst>
                    <a:ext uri="{A12FA001-AC4F-418D-AE19-62706E023703}">
                      <ahyp:hlinkClr xmlns:ahyp="http://schemas.microsoft.com/office/drawing/2018/hyperlinkcolor" val="tx"/>
                    </a:ext>
                  </a:extLst>
                </a:hlinkClick>
              </a:rPr>
              <a:t>https://www.youtube.com/watch?v=4VTwOMmsnJY&amp;list=PL5Q2soXY2Zi_8qOM5Icpp8hB2SHtm4z57&amp;pp=iAQB</a:t>
            </a:r>
            <a:endParaRPr lang="en-US" sz="1400" dirty="0">
              <a:solidFill>
                <a:srgbClr val="0000FF"/>
              </a:solidFill>
            </a:endParaRPr>
          </a:p>
          <a:p>
            <a:r>
              <a:rPr lang="en-US" sz="1600" b="1" dirty="0" err="1">
                <a:solidFill>
                  <a:srgbClr val="0000FF"/>
                </a:solidFill>
                <a:hlinkClick r:id="rId7">
                  <a:extLst>
                    <a:ext uri="{A12FA001-AC4F-418D-AE19-62706E023703}">
                      <ahyp:hlinkClr xmlns:ahyp="http://schemas.microsoft.com/office/drawing/2018/hyperlinkcolor" val="tx"/>
                    </a:ext>
                  </a:extLst>
                </a:hlinkClick>
              </a:rPr>
              <a:t>Youtube</a:t>
            </a:r>
            <a:r>
              <a:rPr lang="en-US" sz="1600" b="1" dirty="0">
                <a:solidFill>
                  <a:srgbClr val="0000FF"/>
                </a:solidFill>
                <a:hlinkClick r:id="rId7">
                  <a:extLst>
                    <a:ext uri="{A12FA001-AC4F-418D-AE19-62706E023703}">
                      <ahyp:hlinkClr xmlns:ahyp="http://schemas.microsoft.com/office/drawing/2018/hyperlinkcolor" val="tx"/>
                    </a:ext>
                  </a:extLst>
                </a:hlinkClick>
              </a:rPr>
              <a:t> </a:t>
            </a:r>
            <a:r>
              <a:rPr lang="en-US" sz="1600" b="1" dirty="0">
                <a:solidFill>
                  <a:srgbClr val="0000FF"/>
                </a:solidFill>
                <a:hlinkClick r:id="rId8">
                  <a:extLst>
                    <a:ext uri="{A12FA001-AC4F-418D-AE19-62706E023703}">
                      <ahyp:hlinkClr xmlns:ahyp="http://schemas.microsoft.com/office/drawing/2018/hyperlinkcolor" val="tx"/>
                    </a:ext>
                  </a:extLst>
                </a:hlinkClick>
              </a:rPr>
              <a:t>Livestream (Fall 2022):</a:t>
            </a:r>
            <a:endParaRPr lang="en-US" sz="1600" b="1" dirty="0">
              <a:solidFill>
                <a:srgbClr val="0000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8">
                  <a:extLst>
                    <a:ext uri="{A12FA001-AC4F-418D-AE19-62706E023703}">
                      <ahyp:hlinkClr xmlns:ahyp="http://schemas.microsoft.com/office/drawing/2018/hyperlinkcolor" val="tx"/>
                    </a:ext>
                  </a:extLst>
                </a:hlinkClick>
              </a:rPr>
              <a:t>https://www.youtube.com/watch?v=hqLrd-Uj0aU&amp;list=PL5Q2soXY2Zi9BJhenUq4JI5bwhAMpAp13&amp;pp=iAQB</a:t>
            </a:r>
            <a:endParaRPr lang="en-US" sz="1800" dirty="0">
              <a:solidFill>
                <a:srgbClr val="0000FF"/>
              </a:solidFill>
            </a:endParaRP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SSD Basics and Advanced Topics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sp>
        <p:nvSpPr>
          <p:cNvPr id="6" name="TextBox 5">
            <a:extLst>
              <a:ext uri="{FF2B5EF4-FFF2-40B4-BE49-F238E27FC236}">
                <a16:creationId xmlns:a16="http://schemas.microsoft.com/office/drawing/2014/main" id="{63A18228-3D8E-548A-F245-CB41772D73BA}"/>
              </a:ext>
            </a:extLst>
          </p:cNvPr>
          <p:cNvSpPr txBox="1"/>
          <p:nvPr/>
        </p:nvSpPr>
        <p:spPr>
          <a:xfrm>
            <a:off x="176382" y="6453336"/>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7" name="Picture 6">
            <a:extLst>
              <a:ext uri="{FF2B5EF4-FFF2-40B4-BE49-F238E27FC236}">
                <a16:creationId xmlns:a16="http://schemas.microsoft.com/office/drawing/2014/main" id="{B30132C9-91E2-CA98-9218-85CC411C0222}"/>
              </a:ext>
            </a:extLst>
          </p:cNvPr>
          <p:cNvPicPr>
            <a:picLocks noChangeAspect="1"/>
          </p:cNvPicPr>
          <p:nvPr/>
        </p:nvPicPr>
        <p:blipFill>
          <a:blip r:embed="rId10"/>
          <a:stretch>
            <a:fillRect/>
          </a:stretch>
        </p:blipFill>
        <p:spPr>
          <a:xfrm>
            <a:off x="6156176" y="0"/>
            <a:ext cx="2890872" cy="6858000"/>
          </a:xfrm>
          <a:prstGeom prst="rect">
            <a:avLst/>
          </a:prstGeom>
        </p:spPr>
      </p:pic>
    </p:spTree>
    <p:extLst>
      <p:ext uri="{BB962C8B-B14F-4D97-AF65-F5344CB8AC3E}">
        <p14:creationId xmlns:p14="http://schemas.microsoft.com/office/powerpoint/2010/main" val="401072672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5.4|3.9"/>
</p:tagLst>
</file>

<file path=ppt/tags/tag10.xml><?xml version="1.0" encoding="utf-8"?>
<p:tagLst xmlns:a="http://schemas.openxmlformats.org/drawingml/2006/main" xmlns:r="http://schemas.openxmlformats.org/officeDocument/2006/relationships" xmlns:p="http://schemas.openxmlformats.org/presentationml/2006/main">
  <p:tag name="TIMING" val="|3.7|5.1|3.2"/>
</p:tagLst>
</file>

<file path=ppt/tags/tag2.xml><?xml version="1.0" encoding="utf-8"?>
<p:tagLst xmlns:a="http://schemas.openxmlformats.org/drawingml/2006/main" xmlns:r="http://schemas.openxmlformats.org/officeDocument/2006/relationships" xmlns:p="http://schemas.openxmlformats.org/presentationml/2006/main">
  <p:tag name="TIMING" val="|6.6|1.5"/>
</p:tagLst>
</file>

<file path=ppt/tags/tag3.xml><?xml version="1.0" encoding="utf-8"?>
<p:tagLst xmlns:a="http://schemas.openxmlformats.org/drawingml/2006/main" xmlns:r="http://schemas.openxmlformats.org/officeDocument/2006/relationships" xmlns:p="http://schemas.openxmlformats.org/presentationml/2006/main">
  <p:tag name="TIMING" val="|6.9|7.5"/>
</p:tagLst>
</file>

<file path=ppt/tags/tag4.xml><?xml version="1.0" encoding="utf-8"?>
<p:tagLst xmlns:a="http://schemas.openxmlformats.org/drawingml/2006/main" xmlns:r="http://schemas.openxmlformats.org/officeDocument/2006/relationships" xmlns:p="http://schemas.openxmlformats.org/presentationml/2006/main">
  <p:tag name="TIMING" val="|2.9|5.7"/>
</p:tagLst>
</file>

<file path=ppt/tags/tag5.xml><?xml version="1.0" encoding="utf-8"?>
<p:tagLst xmlns:a="http://schemas.openxmlformats.org/drawingml/2006/main" xmlns:r="http://schemas.openxmlformats.org/officeDocument/2006/relationships" xmlns:p="http://schemas.openxmlformats.org/presentationml/2006/main">
  <p:tag name="TIMING" val="|5"/>
</p:tagLst>
</file>

<file path=ppt/tags/tag6.xml><?xml version="1.0" encoding="utf-8"?>
<p:tagLst xmlns:a="http://schemas.openxmlformats.org/drawingml/2006/main" xmlns:r="http://schemas.openxmlformats.org/officeDocument/2006/relationships" xmlns:p="http://schemas.openxmlformats.org/presentationml/2006/main">
  <p:tag name="TIMING" val="|3|3.4"/>
</p:tagLst>
</file>

<file path=ppt/tags/tag7.xml><?xml version="1.0" encoding="utf-8"?>
<p:tagLst xmlns:a="http://schemas.openxmlformats.org/drawingml/2006/main" xmlns:r="http://schemas.openxmlformats.org/officeDocument/2006/relationships" xmlns:p="http://schemas.openxmlformats.org/presentationml/2006/main">
  <p:tag name="TIMING" val="|8.5"/>
</p:tagLst>
</file>

<file path=ppt/tags/tag8.xml><?xml version="1.0" encoding="utf-8"?>
<p:tagLst xmlns:a="http://schemas.openxmlformats.org/drawingml/2006/main" xmlns:r="http://schemas.openxmlformats.org/officeDocument/2006/relationships" xmlns:p="http://schemas.openxmlformats.org/presentationml/2006/main">
  <p:tag name="TIMING" val="|5.6|3.4|1.9"/>
</p:tagLst>
</file>

<file path=ppt/tags/tag9.xml><?xml version="1.0" encoding="utf-8"?>
<p:tagLst xmlns:a="http://schemas.openxmlformats.org/drawingml/2006/main" xmlns:r="http://schemas.openxmlformats.org/officeDocument/2006/relationships" xmlns:p="http://schemas.openxmlformats.org/presentationml/2006/main">
  <p:tag name="TIMING" val="|3.4"/>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7.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46AF6C8-510F-B843-927B-D228E6D21AE1}" vid="{401B834B-21C8-DD47-A919-8F9510F7175F}"/>
    </a:ext>
  </a:extLst>
</a:theme>
</file>

<file path=ppt/theme/theme63.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46AF6C8-510F-B843-927B-D228E6D21AE1}" vid="{401B834B-21C8-DD47-A919-8F9510F7175F}"/>
    </a:ext>
  </a:extLst>
</a:theme>
</file>

<file path=ppt/theme/theme65.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348876</TotalTime>
  <Words>10763</Words>
  <Application>Microsoft Macintosh PowerPoint</Application>
  <PresentationFormat>On-screen Show (4:3)</PresentationFormat>
  <Paragraphs>1893</Paragraphs>
  <Slides>144</Slides>
  <Notes>89</Notes>
  <HiddenSlides>0</HiddenSlides>
  <MMClips>0</MMClips>
  <ScaleCrop>false</ScaleCrop>
  <HeadingPairs>
    <vt:vector size="6" baseType="variant">
      <vt:variant>
        <vt:lpstr>Fonts Used</vt:lpstr>
      </vt:variant>
      <vt:variant>
        <vt:i4>14</vt:i4>
      </vt:variant>
      <vt:variant>
        <vt:lpstr>Theme</vt:lpstr>
      </vt:variant>
      <vt:variant>
        <vt:i4>66</vt:i4>
      </vt:variant>
      <vt:variant>
        <vt:lpstr>Slide Titles</vt:lpstr>
      </vt:variant>
      <vt:variant>
        <vt:i4>144</vt:i4>
      </vt:variant>
    </vt:vector>
  </HeadingPairs>
  <TitlesOfParts>
    <vt:vector size="224" baseType="lpstr">
      <vt:lpstr>Alegreya Sans</vt:lpstr>
      <vt:lpstr>Arial</vt:lpstr>
      <vt:lpstr>Calibri</vt:lpstr>
      <vt:lpstr>Cambria</vt:lpstr>
      <vt:lpstr>Consolas</vt:lpstr>
      <vt:lpstr>Corbel</vt:lpstr>
      <vt:lpstr>Garamond</vt:lpstr>
      <vt:lpstr>Helvetica</vt:lpstr>
      <vt:lpstr>Lato</vt:lpstr>
      <vt:lpstr>Lato Black</vt:lpstr>
      <vt:lpstr>Palatino Linotype</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19_Edge</vt:lpstr>
      <vt:lpstr>11_Edge</vt:lpstr>
      <vt:lpstr>14_Edge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16_Edge</vt:lpstr>
      <vt:lpstr>12_Edge</vt:lpstr>
      <vt:lpstr>Metropolitan_bullet</vt:lpstr>
      <vt:lpstr>157_Edge</vt:lpstr>
      <vt:lpstr>31_Edge</vt:lpstr>
      <vt:lpstr>34_Edge</vt:lpstr>
      <vt:lpstr>Office Theme</vt:lpstr>
      <vt:lpstr>60_Edge</vt:lpstr>
      <vt:lpstr>3_Office Theme</vt:lpstr>
      <vt:lpstr>30_Edge</vt:lpstr>
      <vt:lpstr>1_Office Theme</vt:lpstr>
      <vt:lpstr>25_Edge</vt:lpstr>
      <vt:lpstr>62_Edge</vt:lpstr>
      <vt:lpstr>Hermes &amp; Sibyl: ML-Driven Memory &amp; Storage Management</vt:lpstr>
      <vt:lpstr>Data-Driven (Self-Optimizing) Architectures</vt:lpstr>
      <vt:lpstr>System Architecture Design Today</vt:lpstr>
      <vt:lpstr>An Intelligent Architecture</vt:lpstr>
      <vt:lpstr>Self-Optimizing Memory Controllers</vt:lpstr>
      <vt:lpstr>Self-Optimizing Memory Prefetchers</vt:lpstr>
      <vt:lpstr>Learning-Based Off-Chip Load Predictors</vt:lpstr>
      <vt:lpstr>Self-Optimizing Hybrid SSD Controllers</vt:lpstr>
      <vt:lpstr>Hermes: Perceptron-Based  Off-Chip Load Prediction </vt:lpstr>
      <vt:lpstr>Learning-Based Off-Chip Load Predictors</vt:lpstr>
      <vt:lpstr>Hermes Talk Video</vt:lpstr>
      <vt:lpstr>PowerPoint Presentation</vt:lpstr>
      <vt:lpstr>The Key Problem</vt:lpstr>
      <vt:lpstr>Traditional Solutions</vt:lpstr>
      <vt:lpstr>Key Observation 1</vt:lpstr>
      <vt:lpstr>Key Observation 2</vt:lpstr>
      <vt:lpstr>Caches are Getting Bigger and Slower…</vt:lpstr>
      <vt:lpstr>Our Goal</vt:lpstr>
      <vt:lpstr>PowerPoint Presentation</vt:lpstr>
      <vt:lpstr>Key Contribution</vt:lpstr>
      <vt:lpstr>Hermes Overview</vt:lpstr>
      <vt:lpstr>Hermes Overview</vt:lpstr>
      <vt:lpstr>Designing the Off-Chip Load Predictor</vt:lpstr>
      <vt:lpstr>POPET: Perceptron-Based Off-Chip Predictor</vt:lpstr>
      <vt:lpstr>Predicting using POPET</vt:lpstr>
      <vt:lpstr>Training POPET</vt:lpstr>
      <vt:lpstr>Features Used in Hermes</vt:lpstr>
      <vt:lpstr>Evaluation</vt:lpstr>
      <vt:lpstr>Simulation Methodology</vt:lpstr>
      <vt:lpstr>Latency Configuration</vt:lpstr>
      <vt:lpstr>Single-Core Performance Improvement</vt:lpstr>
      <vt:lpstr>Increase in Main Memory Requests</vt:lpstr>
      <vt:lpstr>Performance with Varying Memory Bandwidth</vt:lpstr>
      <vt:lpstr>Performance with Varying Baseline Prefetcher</vt:lpstr>
      <vt:lpstr>Overhead of Hermes</vt:lpstr>
      <vt:lpstr>More in the Paper </vt:lpstr>
      <vt:lpstr>More in the Paper </vt:lpstr>
      <vt:lpstr>To Summarize…</vt:lpstr>
      <vt:lpstr>Summary</vt:lpstr>
      <vt:lpstr>Summary</vt:lpstr>
      <vt:lpstr>Hermes is Open Sourced</vt:lpstr>
      <vt:lpstr>Easy To Define Your Own Off-Chip Predictor</vt:lpstr>
      <vt:lpstr>Easy To Define Your Own Off-Chip Predictor</vt:lpstr>
      <vt:lpstr>Off-Chip Prediction Can Further Enable…</vt:lpstr>
      <vt:lpstr>PowerPoint Presentation</vt:lpstr>
      <vt:lpstr>Hermes Discussion</vt:lpstr>
      <vt:lpstr>Hermes Paper [MICRO 2022]</vt:lpstr>
      <vt:lpstr>Sibyl: Reinforcement Learning based Data Placement in Hybrid SSDs</vt:lpstr>
      <vt:lpstr>Self-Optimizing Hybrid SSD Controllers</vt:lpstr>
      <vt:lpstr>PowerPoint Presentation</vt:lpstr>
      <vt:lpstr>Executive Summary</vt:lpstr>
      <vt:lpstr>Talk Outline</vt:lpstr>
      <vt:lpstr>Hybrid Storage System Basics</vt:lpstr>
      <vt:lpstr>Hybrid Storage System Basics</vt:lpstr>
      <vt:lpstr>Key Shortcomings in Prior Techniques</vt:lpstr>
      <vt:lpstr>Lack of Adaptivity (1/2)</vt:lpstr>
      <vt:lpstr>Lack of Adaptivity (2/2)</vt:lpstr>
      <vt:lpstr>Lack of Extensibility (1/2)</vt:lpstr>
      <vt:lpstr>Lack of Extensibility (2/2)</vt:lpstr>
      <vt:lpstr>Our Goal</vt:lpstr>
      <vt:lpstr>Our Proposal</vt:lpstr>
      <vt:lpstr>Talk Outline</vt:lpstr>
      <vt:lpstr>Basics of Reinforcement Learning (RL)</vt:lpstr>
      <vt:lpstr>Formulating Data Placement as RL</vt:lpstr>
      <vt:lpstr>What is State?</vt:lpstr>
      <vt:lpstr>What is Reward?</vt:lpstr>
      <vt:lpstr>What is Action?</vt:lpstr>
      <vt:lpstr>Talk Outline</vt:lpstr>
      <vt:lpstr>Sibyl Execution</vt:lpstr>
      <vt:lpstr>Sibyl Design: Overview</vt:lpstr>
      <vt:lpstr>RL Decision Thread</vt:lpstr>
      <vt:lpstr>RL Decision Thread</vt:lpstr>
      <vt:lpstr>RL Decision Thread</vt:lpstr>
      <vt:lpstr>RL Decision Thread</vt:lpstr>
      <vt:lpstr>RL Decision Thread</vt:lpstr>
      <vt:lpstr>RL Training Thread</vt:lpstr>
      <vt:lpstr>Periodic Weight Transfer</vt:lpstr>
      <vt:lpstr>Talk Outline</vt:lpstr>
      <vt:lpstr>Evaluation Methodology (1/3)</vt:lpstr>
      <vt:lpstr>Evaluation Methodology (2/3)</vt:lpstr>
      <vt:lpstr>Evaluation Methodology (3/3)</vt:lpstr>
      <vt:lpstr>Performance Analysis</vt:lpstr>
      <vt:lpstr>Performance Analysis</vt:lpstr>
      <vt:lpstr>Performance Analysis</vt:lpstr>
      <vt:lpstr>Performance Analysis</vt:lpstr>
      <vt:lpstr>Performance Analysis</vt:lpstr>
      <vt:lpstr>Performance Analysis</vt:lpstr>
      <vt:lpstr>Performance on Tri-HSS</vt:lpstr>
      <vt:lpstr>Performance on Tri-HSS</vt:lpstr>
      <vt:lpstr>Performance on Tri-HSS</vt:lpstr>
      <vt:lpstr>Sibyl’s Overhead</vt:lpstr>
      <vt:lpstr>More in the Paper (1/3)</vt:lpstr>
      <vt:lpstr>More in the Paper (2/3)</vt:lpstr>
      <vt:lpstr>More in the Paper (3/3)</vt:lpstr>
      <vt:lpstr>Talk Outline</vt:lpstr>
      <vt:lpstr>Conclusion</vt:lpstr>
      <vt:lpstr>PowerPoint Presentation</vt:lpstr>
      <vt:lpstr>ISCA 2022 Paper, Slides, Videos</vt:lpstr>
      <vt:lpstr>SSD Course (Spring 2023)</vt:lpstr>
      <vt:lpstr>Comp Arch (Fall 2021)</vt:lpstr>
      <vt:lpstr>Hermes &amp; Sibyl: ML-Driven Memory &amp; Storage Management</vt:lpstr>
      <vt:lpstr>Hermes Discussion</vt:lpstr>
      <vt:lpstr>HERMES BACKUP</vt:lpstr>
      <vt:lpstr>Initial Set of Program Features</vt:lpstr>
      <vt:lpstr>Selected Set of Program Features</vt:lpstr>
      <vt:lpstr>When A Feature Works/Does Not Work?</vt:lpstr>
      <vt:lpstr>What Happens in case of a Misprediction?</vt:lpstr>
      <vt:lpstr>Performance Headroom of Off-Chip Prediction</vt:lpstr>
      <vt:lpstr>System Parameters</vt:lpstr>
      <vt:lpstr>Evaluated Workloads</vt:lpstr>
      <vt:lpstr>Observation: Not All Off-Chip Loads are Prefetched</vt:lpstr>
      <vt:lpstr>Observation: Not All Off-Chip Loads are Prefetched</vt:lpstr>
      <vt:lpstr>Observation: With Large Cache Comes Longer Latency </vt:lpstr>
      <vt:lpstr>Observation: With Large Cache Comes Longer Latency </vt:lpstr>
      <vt:lpstr>What Fraction of Load Requests Goes Off-Chip?</vt:lpstr>
      <vt:lpstr>Off-Chip Prediction Quality: Defining Metrics</vt:lpstr>
      <vt:lpstr>Off-Chip Prediction Quality: Analysis</vt:lpstr>
      <vt:lpstr>Off-Chip Prediction Quality: Analysis</vt:lpstr>
      <vt:lpstr>Effect of Different Features</vt:lpstr>
      <vt:lpstr>Are All Features Required? (1)</vt:lpstr>
      <vt:lpstr>Are All Features Required? (2)</vt:lpstr>
      <vt:lpstr>Single-Core Performance</vt:lpstr>
      <vt:lpstr>Single-Core Performance Line Graph</vt:lpstr>
      <vt:lpstr>Single-Core Performance Against Prior Predictors</vt:lpstr>
      <vt:lpstr>Effect on Stall Cycles</vt:lpstr>
      <vt:lpstr>Eight-Core Performance</vt:lpstr>
      <vt:lpstr>Effect of Hermes Request Issue Latency</vt:lpstr>
      <vt:lpstr>Effect of Cache Hierarchy Access Latency</vt:lpstr>
      <vt:lpstr>Effect of Activation Threshold</vt:lpstr>
      <vt:lpstr>Power Overhead</vt:lpstr>
      <vt:lpstr>Effect of ROB Size</vt:lpstr>
      <vt:lpstr>Effect of LLC Size</vt:lpstr>
      <vt:lpstr>Accuracy and Coverage with Different Prefetchers</vt:lpstr>
      <vt:lpstr>Increase in Main Memory Requests</vt:lpstr>
      <vt:lpstr>SIBYL BACKUP</vt:lpstr>
      <vt:lpstr>Performance on Unseen Workloads</vt:lpstr>
      <vt:lpstr>Performance Analysis</vt:lpstr>
      <vt:lpstr>Performance on Mixed Workloads</vt:lpstr>
      <vt:lpstr>Performance on Mixed Workloads</vt:lpstr>
      <vt:lpstr>Performance on Mixed Workloads</vt:lpstr>
      <vt:lpstr>Performance With Different Features</vt:lpstr>
      <vt:lpstr>Sensitivity to Fast Storage Capacity</vt:lpstr>
      <vt:lpstr>Explainability Analysis</vt:lpstr>
      <vt:lpstr>Training and Inference Network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3324</cp:revision>
  <cp:lastPrinted>2017-12-05T03:30:35Z</cp:lastPrinted>
  <dcterms:created xsi:type="dcterms:W3CDTF">2010-10-08T20:41:54Z</dcterms:created>
  <dcterms:modified xsi:type="dcterms:W3CDTF">2023-09-27T07:45:10Z</dcterms:modified>
</cp:coreProperties>
</file>