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2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3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45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heme/theme46.xml" ContentType="application/vnd.openxmlformats-officedocument.theme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7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48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51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4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60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1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62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theme/theme63.xml" ContentType="application/vnd.openxmlformats-officedocument.theme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3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.xml" ContentType="application/vnd.openxmlformats-officedocument.presentationml.tags+xml"/>
  <Override PartName="/ppt/notesSlides/notesSlide46.xml" ContentType="application/vnd.openxmlformats-officedocument.presentationml.notesSlide+xml"/>
  <Override PartName="/ppt/tags/tag2.xml" ContentType="application/vnd.openxmlformats-officedocument.presentationml.tags+xml"/>
  <Override PartName="/ppt/notesSlides/notesSlide47.xml" ContentType="application/vnd.openxmlformats-officedocument.presentationml.notesSlide+xml"/>
  <Override PartName="/ppt/tags/tag3.xml" ContentType="application/vnd.openxmlformats-officedocument.presentationml.tags+xml"/>
  <Override PartName="/ppt/notesSlides/notesSlide4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4.xml" ContentType="application/vnd.openxmlformats-officedocument.presentationml.tags+xml"/>
  <Override PartName="/ppt/notesSlides/notesSlide4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ags/tag5.xml" ContentType="application/vnd.openxmlformats-officedocument.presentationml.tags+xml"/>
  <Override PartName="/ppt/notesSlides/notesSlide5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51.xml" ContentType="application/vnd.openxmlformats-officedocument.presentationml.notesSlide+xml"/>
  <Override PartName="/ppt/tags/tag6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6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5.xml" ContentType="application/vnd.openxmlformats-officedocument.themeOverride+xml"/>
  <Override PartName="/ppt/notesSlides/notesSlide6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6.xml" ContentType="application/vnd.openxmlformats-officedocument.themeOverride+xml"/>
  <Override PartName="/ppt/notesSlides/notesSlide66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7.xml" ContentType="application/vnd.openxmlformats-officedocument.themeOverr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7.xml" ContentType="application/vnd.openxmlformats-officedocument.presentationml.tags+xml"/>
  <Override PartName="/ppt/notesSlides/notesSlide71.xml" ContentType="application/vnd.openxmlformats-officedocument.presentationml.notesSlide+xml"/>
  <Override PartName="/ppt/tags/tag8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9.xml" ContentType="application/vnd.openxmlformats-officedocument.presentationml.tags+xml"/>
  <Override PartName="/ppt/notesSlides/notesSlide74.xml" ContentType="application/vnd.openxmlformats-officedocument.presentationml.notesSlide+xml"/>
  <Override PartName="/ppt/tags/tag10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8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9.xml" ContentType="application/vnd.openxmlformats-officedocument.themeOverride+xml"/>
  <Override PartName="/ppt/notesSlides/notesSlide7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0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11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12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7743" r:id="rId35"/>
    <p:sldMasterId id="2147488085" r:id="rId36"/>
    <p:sldMasterId id="2147488097" r:id="rId37"/>
    <p:sldMasterId id="2147488265" r:id="rId38"/>
    <p:sldMasterId id="2147488340" r:id="rId39"/>
    <p:sldMasterId id="2147488378" r:id="rId40"/>
    <p:sldMasterId id="2147488559" r:id="rId41"/>
    <p:sldMasterId id="2147488637" r:id="rId42"/>
    <p:sldMasterId id="2147488747" r:id="rId43"/>
    <p:sldMasterId id="2147488978" r:id="rId44"/>
    <p:sldMasterId id="2147488991" r:id="rId45"/>
    <p:sldMasterId id="2147489016" r:id="rId46"/>
    <p:sldMasterId id="2147489028" r:id="rId47"/>
    <p:sldMasterId id="2147489216" r:id="rId48"/>
    <p:sldMasterId id="2147489228" r:id="rId49"/>
    <p:sldMasterId id="2147489252" r:id="rId50"/>
    <p:sldMasterId id="2147489265" r:id="rId51"/>
    <p:sldMasterId id="2147489277" r:id="rId52"/>
    <p:sldMasterId id="2147489289" r:id="rId53"/>
    <p:sldMasterId id="2147489550" r:id="rId54"/>
    <p:sldMasterId id="2147489562" r:id="rId55"/>
    <p:sldMasterId id="2147489587" r:id="rId56"/>
    <p:sldMasterId id="2147489643" r:id="rId57"/>
    <p:sldMasterId id="2147489805" r:id="rId58"/>
    <p:sldMasterId id="2147489925" r:id="rId59"/>
    <p:sldMasterId id="2147489953" r:id="rId60"/>
    <p:sldMasterId id="2147489997" r:id="rId61"/>
    <p:sldMasterId id="2147490031" r:id="rId62"/>
    <p:sldMasterId id="2147490043" r:id="rId63"/>
    <p:sldMasterId id="2147490048" r:id="rId64"/>
  </p:sldMasterIdLst>
  <p:notesMasterIdLst>
    <p:notesMasterId r:id="rId236"/>
  </p:notesMasterIdLst>
  <p:handoutMasterIdLst>
    <p:handoutMasterId r:id="rId237"/>
  </p:handoutMasterIdLst>
  <p:sldIdLst>
    <p:sldId id="7035" r:id="rId65"/>
    <p:sldId id="7612" r:id="rId66"/>
    <p:sldId id="7613" r:id="rId67"/>
    <p:sldId id="7614" r:id="rId68"/>
    <p:sldId id="7615" r:id="rId69"/>
    <p:sldId id="7616" r:id="rId70"/>
    <p:sldId id="7617" r:id="rId71"/>
    <p:sldId id="7618" r:id="rId72"/>
    <p:sldId id="7287" r:id="rId73"/>
    <p:sldId id="7307" r:id="rId74"/>
    <p:sldId id="397" r:id="rId75"/>
    <p:sldId id="349" r:id="rId76"/>
    <p:sldId id="299" r:id="rId77"/>
    <p:sldId id="300" r:id="rId78"/>
    <p:sldId id="301" r:id="rId79"/>
    <p:sldId id="302" r:id="rId80"/>
    <p:sldId id="393" r:id="rId81"/>
    <p:sldId id="303" r:id="rId82"/>
    <p:sldId id="400" r:id="rId83"/>
    <p:sldId id="304" r:id="rId84"/>
    <p:sldId id="307" r:id="rId85"/>
    <p:sldId id="345" r:id="rId86"/>
    <p:sldId id="308" r:id="rId87"/>
    <p:sldId id="309" r:id="rId88"/>
    <p:sldId id="310" r:id="rId89"/>
    <p:sldId id="311" r:id="rId90"/>
    <p:sldId id="378" r:id="rId91"/>
    <p:sldId id="312" r:id="rId92"/>
    <p:sldId id="313" r:id="rId93"/>
    <p:sldId id="331" r:id="rId94"/>
    <p:sldId id="346" r:id="rId95"/>
    <p:sldId id="347" r:id="rId96"/>
    <p:sldId id="386" r:id="rId97"/>
    <p:sldId id="315" r:id="rId98"/>
    <p:sldId id="314" r:id="rId99"/>
    <p:sldId id="388" r:id="rId100"/>
    <p:sldId id="405" r:id="rId101"/>
    <p:sldId id="389" r:id="rId102"/>
    <p:sldId id="368" r:id="rId103"/>
    <p:sldId id="367" r:id="rId104"/>
    <p:sldId id="402" r:id="rId105"/>
    <p:sldId id="370" r:id="rId106"/>
    <p:sldId id="403" r:id="rId107"/>
    <p:sldId id="316" r:id="rId108"/>
    <p:sldId id="317" r:id="rId109"/>
    <p:sldId id="390" r:id="rId110"/>
    <p:sldId id="7620" r:id="rId111"/>
    <p:sldId id="7619" r:id="rId112"/>
    <p:sldId id="318" r:id="rId113"/>
    <p:sldId id="353" r:id="rId114"/>
    <p:sldId id="320" r:id="rId115"/>
    <p:sldId id="321" r:id="rId116"/>
    <p:sldId id="362" r:id="rId117"/>
    <p:sldId id="358" r:id="rId118"/>
    <p:sldId id="399" r:id="rId119"/>
    <p:sldId id="373" r:id="rId120"/>
    <p:sldId id="374" r:id="rId121"/>
    <p:sldId id="7622" r:id="rId122"/>
    <p:sldId id="391" r:id="rId123"/>
    <p:sldId id="326" r:id="rId124"/>
    <p:sldId id="324" r:id="rId125"/>
    <p:sldId id="404" r:id="rId126"/>
    <p:sldId id="7621" r:id="rId127"/>
    <p:sldId id="7637" r:id="rId128"/>
    <p:sldId id="7623" r:id="rId129"/>
    <p:sldId id="7634" r:id="rId130"/>
    <p:sldId id="7635" r:id="rId131"/>
    <p:sldId id="7490" r:id="rId132"/>
    <p:sldId id="7624" r:id="rId133"/>
    <p:sldId id="381" r:id="rId134"/>
    <p:sldId id="382" r:id="rId135"/>
    <p:sldId id="387" r:id="rId136"/>
    <p:sldId id="384" r:id="rId137"/>
    <p:sldId id="416" r:id="rId138"/>
    <p:sldId id="7625" r:id="rId139"/>
    <p:sldId id="354" r:id="rId140"/>
    <p:sldId id="417" r:id="rId141"/>
    <p:sldId id="355" r:id="rId142"/>
    <p:sldId id="356" r:id="rId143"/>
    <p:sldId id="357" r:id="rId144"/>
    <p:sldId id="7626" r:id="rId145"/>
    <p:sldId id="359" r:id="rId146"/>
    <p:sldId id="361" r:id="rId147"/>
    <p:sldId id="5827" r:id="rId148"/>
    <p:sldId id="7627" r:id="rId149"/>
    <p:sldId id="363" r:id="rId150"/>
    <p:sldId id="396" r:id="rId151"/>
    <p:sldId id="418" r:id="rId152"/>
    <p:sldId id="7628" r:id="rId153"/>
    <p:sldId id="419" r:id="rId154"/>
    <p:sldId id="7629" r:id="rId155"/>
    <p:sldId id="7630" r:id="rId156"/>
    <p:sldId id="369" r:id="rId157"/>
    <p:sldId id="429" r:id="rId158"/>
    <p:sldId id="372" r:id="rId159"/>
    <p:sldId id="7631" r:id="rId160"/>
    <p:sldId id="7632" r:id="rId161"/>
    <p:sldId id="375" r:id="rId162"/>
    <p:sldId id="376" r:id="rId163"/>
    <p:sldId id="7633" r:id="rId164"/>
    <p:sldId id="380" r:id="rId165"/>
    <p:sldId id="379" r:id="rId166"/>
    <p:sldId id="7650" r:id="rId167"/>
    <p:sldId id="7638" r:id="rId168"/>
    <p:sldId id="7636" r:id="rId169"/>
    <p:sldId id="340" r:id="rId170"/>
    <p:sldId id="332" r:id="rId171"/>
    <p:sldId id="335" r:id="rId172"/>
    <p:sldId id="336" r:id="rId173"/>
    <p:sldId id="406" r:id="rId174"/>
    <p:sldId id="407" r:id="rId175"/>
    <p:sldId id="430" r:id="rId176"/>
    <p:sldId id="451" r:id="rId177"/>
    <p:sldId id="431" r:id="rId178"/>
    <p:sldId id="433" r:id="rId179"/>
    <p:sldId id="434" r:id="rId180"/>
    <p:sldId id="436" r:id="rId181"/>
    <p:sldId id="437" r:id="rId182"/>
    <p:sldId id="435" r:id="rId183"/>
    <p:sldId id="438" r:id="rId184"/>
    <p:sldId id="439" r:id="rId185"/>
    <p:sldId id="440" r:id="rId186"/>
    <p:sldId id="441" r:id="rId187"/>
    <p:sldId id="442" r:id="rId188"/>
    <p:sldId id="452" r:id="rId189"/>
    <p:sldId id="453" r:id="rId190"/>
    <p:sldId id="454" r:id="rId191"/>
    <p:sldId id="455" r:id="rId192"/>
    <p:sldId id="456" r:id="rId193"/>
    <p:sldId id="432" r:id="rId194"/>
    <p:sldId id="457" r:id="rId195"/>
    <p:sldId id="458" r:id="rId196"/>
    <p:sldId id="444" r:id="rId197"/>
    <p:sldId id="445" r:id="rId198"/>
    <p:sldId id="447" r:id="rId199"/>
    <p:sldId id="448" r:id="rId200"/>
    <p:sldId id="449" r:id="rId201"/>
    <p:sldId id="450" r:id="rId202"/>
    <p:sldId id="7639" r:id="rId203"/>
    <p:sldId id="344" r:id="rId204"/>
    <p:sldId id="413" r:id="rId205"/>
    <p:sldId id="426" r:id="rId206"/>
    <p:sldId id="427" r:id="rId207"/>
    <p:sldId id="428" r:id="rId208"/>
    <p:sldId id="420" r:id="rId209"/>
    <p:sldId id="7640" r:id="rId210"/>
    <p:sldId id="7641" r:id="rId211"/>
    <p:sldId id="348" r:id="rId212"/>
    <p:sldId id="350" r:id="rId213"/>
    <p:sldId id="7642" r:id="rId214"/>
    <p:sldId id="351" r:id="rId215"/>
    <p:sldId id="421" r:id="rId216"/>
    <p:sldId id="394" r:id="rId217"/>
    <p:sldId id="7643" r:id="rId218"/>
    <p:sldId id="395" r:id="rId219"/>
    <p:sldId id="401" r:id="rId220"/>
    <p:sldId id="7644" r:id="rId221"/>
    <p:sldId id="7645" r:id="rId222"/>
    <p:sldId id="7646" r:id="rId223"/>
    <p:sldId id="7647" r:id="rId224"/>
    <p:sldId id="7648" r:id="rId225"/>
    <p:sldId id="7649" r:id="rId226"/>
    <p:sldId id="408" r:id="rId227"/>
    <p:sldId id="409" r:id="rId228"/>
    <p:sldId id="410" r:id="rId229"/>
    <p:sldId id="411" r:id="rId230"/>
    <p:sldId id="412" r:id="rId231"/>
    <p:sldId id="422" r:id="rId232"/>
    <p:sldId id="423" r:id="rId233"/>
    <p:sldId id="424" r:id="rId234"/>
    <p:sldId id="425" r:id="rId2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3732" autoAdjust="0"/>
  </p:normalViewPr>
  <p:slideViewPr>
    <p:cSldViewPr>
      <p:cViewPr varScale="1">
        <p:scale>
          <a:sx n="115" d="100"/>
          <a:sy n="115" d="100"/>
        </p:scale>
        <p:origin x="21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3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20.xml"/><Relationship Id="rId138" Type="http://schemas.openxmlformats.org/officeDocument/2006/relationships/slide" Target="slides/slide74.xml"/><Relationship Id="rId159" Type="http://schemas.openxmlformats.org/officeDocument/2006/relationships/slide" Target="slides/slide95.xml"/><Relationship Id="rId170" Type="http://schemas.openxmlformats.org/officeDocument/2006/relationships/slide" Target="slides/slide106.xml"/><Relationship Id="rId191" Type="http://schemas.openxmlformats.org/officeDocument/2006/relationships/slide" Target="slides/slide127.xml"/><Relationship Id="rId205" Type="http://schemas.openxmlformats.org/officeDocument/2006/relationships/slide" Target="slides/slide141.xml"/><Relationship Id="rId226" Type="http://schemas.openxmlformats.org/officeDocument/2006/relationships/slide" Target="slides/slide162.xml"/><Relationship Id="rId107" Type="http://schemas.openxmlformats.org/officeDocument/2006/relationships/slide" Target="slides/slide43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0.xml"/><Relationship Id="rId128" Type="http://schemas.openxmlformats.org/officeDocument/2006/relationships/slide" Target="slides/slide64.xml"/><Relationship Id="rId149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31.xml"/><Relationship Id="rId160" Type="http://schemas.openxmlformats.org/officeDocument/2006/relationships/slide" Target="slides/slide96.xml"/><Relationship Id="rId181" Type="http://schemas.openxmlformats.org/officeDocument/2006/relationships/slide" Target="slides/slide117.xml"/><Relationship Id="rId216" Type="http://schemas.openxmlformats.org/officeDocument/2006/relationships/slide" Target="slides/slide152.xml"/><Relationship Id="rId237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4.xml"/><Relationship Id="rId139" Type="http://schemas.openxmlformats.org/officeDocument/2006/relationships/slide" Target="slides/slide75.xml"/><Relationship Id="rId85" Type="http://schemas.openxmlformats.org/officeDocument/2006/relationships/slide" Target="slides/slide21.xml"/><Relationship Id="rId150" Type="http://schemas.openxmlformats.org/officeDocument/2006/relationships/slide" Target="slides/slide86.xml"/><Relationship Id="rId171" Type="http://schemas.openxmlformats.org/officeDocument/2006/relationships/slide" Target="slides/slide107.xml"/><Relationship Id="rId192" Type="http://schemas.openxmlformats.org/officeDocument/2006/relationships/slide" Target="slides/slide128.xml"/><Relationship Id="rId206" Type="http://schemas.openxmlformats.org/officeDocument/2006/relationships/slide" Target="slides/slide142.xml"/><Relationship Id="rId227" Type="http://schemas.openxmlformats.org/officeDocument/2006/relationships/slide" Target="slides/slide163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44.xml"/><Relationship Id="rId129" Type="http://schemas.openxmlformats.org/officeDocument/2006/relationships/slide" Target="slides/slide65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11.xml"/><Relationship Id="rId96" Type="http://schemas.openxmlformats.org/officeDocument/2006/relationships/slide" Target="slides/slide32.xml"/><Relationship Id="rId140" Type="http://schemas.openxmlformats.org/officeDocument/2006/relationships/slide" Target="slides/slide76.xml"/><Relationship Id="rId161" Type="http://schemas.openxmlformats.org/officeDocument/2006/relationships/slide" Target="slides/slide97.xml"/><Relationship Id="rId182" Type="http://schemas.openxmlformats.org/officeDocument/2006/relationships/slide" Target="slides/slide118.xml"/><Relationship Id="rId217" Type="http://schemas.openxmlformats.org/officeDocument/2006/relationships/slide" Target="slides/slide153.xml"/><Relationship Id="rId6" Type="http://schemas.openxmlformats.org/officeDocument/2006/relationships/slideMaster" Target="slideMasters/slideMaster6.xml"/><Relationship Id="rId238" Type="http://schemas.openxmlformats.org/officeDocument/2006/relationships/presProps" Target="presProps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5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.xml"/><Relationship Id="rId86" Type="http://schemas.openxmlformats.org/officeDocument/2006/relationships/slide" Target="slides/slide22.xml"/><Relationship Id="rId130" Type="http://schemas.openxmlformats.org/officeDocument/2006/relationships/slide" Target="slides/slide66.xml"/><Relationship Id="rId151" Type="http://schemas.openxmlformats.org/officeDocument/2006/relationships/slide" Target="slides/slide87.xml"/><Relationship Id="rId172" Type="http://schemas.openxmlformats.org/officeDocument/2006/relationships/slide" Target="slides/slide108.xml"/><Relationship Id="rId193" Type="http://schemas.openxmlformats.org/officeDocument/2006/relationships/slide" Target="slides/slide129.xml"/><Relationship Id="rId207" Type="http://schemas.openxmlformats.org/officeDocument/2006/relationships/slide" Target="slides/slide143.xml"/><Relationship Id="rId228" Type="http://schemas.openxmlformats.org/officeDocument/2006/relationships/slide" Target="slides/slide16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5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2.xml"/><Relationship Id="rId97" Type="http://schemas.openxmlformats.org/officeDocument/2006/relationships/slide" Target="slides/slide33.xml"/><Relationship Id="rId120" Type="http://schemas.openxmlformats.org/officeDocument/2006/relationships/slide" Target="slides/slide56.xml"/><Relationship Id="rId141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98.xml"/><Relationship Id="rId183" Type="http://schemas.openxmlformats.org/officeDocument/2006/relationships/slide" Target="slides/slide119.xml"/><Relationship Id="rId218" Type="http://schemas.openxmlformats.org/officeDocument/2006/relationships/slide" Target="slides/slide154.xml"/><Relationship Id="rId239" Type="http://schemas.openxmlformats.org/officeDocument/2006/relationships/viewProps" Target="viewProps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.xml"/><Relationship Id="rId87" Type="http://schemas.openxmlformats.org/officeDocument/2006/relationships/slide" Target="slides/slide23.xml"/><Relationship Id="rId110" Type="http://schemas.openxmlformats.org/officeDocument/2006/relationships/slide" Target="slides/slide46.xml"/><Relationship Id="rId131" Type="http://schemas.openxmlformats.org/officeDocument/2006/relationships/slide" Target="slides/slide67.xml"/><Relationship Id="rId152" Type="http://schemas.openxmlformats.org/officeDocument/2006/relationships/slide" Target="slides/slide88.xml"/><Relationship Id="rId173" Type="http://schemas.openxmlformats.org/officeDocument/2006/relationships/slide" Target="slides/slide109.xml"/><Relationship Id="rId194" Type="http://schemas.openxmlformats.org/officeDocument/2006/relationships/slide" Target="slides/slide130.xml"/><Relationship Id="rId208" Type="http://schemas.openxmlformats.org/officeDocument/2006/relationships/slide" Target="slides/slide144.xml"/><Relationship Id="rId229" Type="http://schemas.openxmlformats.org/officeDocument/2006/relationships/slide" Target="slides/slide165.xml"/><Relationship Id="rId24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3.xml"/><Relationship Id="rId100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34.xml"/><Relationship Id="rId121" Type="http://schemas.openxmlformats.org/officeDocument/2006/relationships/slide" Target="slides/slide57.xml"/><Relationship Id="rId142" Type="http://schemas.openxmlformats.org/officeDocument/2006/relationships/slide" Target="slides/slide78.xml"/><Relationship Id="rId163" Type="http://schemas.openxmlformats.org/officeDocument/2006/relationships/slide" Target="slides/slide99.xml"/><Relationship Id="rId184" Type="http://schemas.openxmlformats.org/officeDocument/2006/relationships/slide" Target="slides/slide120.xml"/><Relationship Id="rId219" Type="http://schemas.openxmlformats.org/officeDocument/2006/relationships/slide" Target="slides/slide155.xml"/><Relationship Id="rId230" Type="http://schemas.openxmlformats.org/officeDocument/2006/relationships/slide" Target="slides/slide166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3.xml"/><Relationship Id="rId88" Type="http://schemas.openxmlformats.org/officeDocument/2006/relationships/slide" Target="slides/slide24.xml"/><Relationship Id="rId111" Type="http://schemas.openxmlformats.org/officeDocument/2006/relationships/slide" Target="slides/slide47.xml"/><Relationship Id="rId132" Type="http://schemas.openxmlformats.org/officeDocument/2006/relationships/slide" Target="slides/slide68.xml"/><Relationship Id="rId153" Type="http://schemas.openxmlformats.org/officeDocument/2006/relationships/slide" Target="slides/slide89.xml"/><Relationship Id="rId174" Type="http://schemas.openxmlformats.org/officeDocument/2006/relationships/slide" Target="slides/slide110.xml"/><Relationship Id="rId195" Type="http://schemas.openxmlformats.org/officeDocument/2006/relationships/slide" Target="slides/slide131.xml"/><Relationship Id="rId209" Type="http://schemas.openxmlformats.org/officeDocument/2006/relationships/slide" Target="slides/slide145.xml"/><Relationship Id="rId220" Type="http://schemas.openxmlformats.org/officeDocument/2006/relationships/slide" Target="slides/slide156.xml"/><Relationship Id="rId241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2.xml"/><Relationship Id="rId127" Type="http://schemas.openxmlformats.org/officeDocument/2006/relationships/slide" Target="slides/slide6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9.xml"/><Relationship Id="rId78" Type="http://schemas.openxmlformats.org/officeDocument/2006/relationships/slide" Target="slides/slide14.xml"/><Relationship Id="rId94" Type="http://schemas.openxmlformats.org/officeDocument/2006/relationships/slide" Target="slides/slide30.xml"/><Relationship Id="rId99" Type="http://schemas.openxmlformats.org/officeDocument/2006/relationships/slide" Target="slides/slide35.xml"/><Relationship Id="rId101" Type="http://schemas.openxmlformats.org/officeDocument/2006/relationships/slide" Target="slides/slide37.xml"/><Relationship Id="rId122" Type="http://schemas.openxmlformats.org/officeDocument/2006/relationships/slide" Target="slides/slide58.xml"/><Relationship Id="rId143" Type="http://schemas.openxmlformats.org/officeDocument/2006/relationships/slide" Target="slides/slide79.xml"/><Relationship Id="rId148" Type="http://schemas.openxmlformats.org/officeDocument/2006/relationships/slide" Target="slides/slide84.xml"/><Relationship Id="rId164" Type="http://schemas.openxmlformats.org/officeDocument/2006/relationships/slide" Target="slides/slide100.xml"/><Relationship Id="rId169" Type="http://schemas.openxmlformats.org/officeDocument/2006/relationships/slide" Target="slides/slide105.xml"/><Relationship Id="rId185" Type="http://schemas.openxmlformats.org/officeDocument/2006/relationships/slide" Target="slides/slide1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6.xml"/><Relationship Id="rId210" Type="http://schemas.openxmlformats.org/officeDocument/2006/relationships/slide" Target="slides/slide146.xml"/><Relationship Id="rId215" Type="http://schemas.openxmlformats.org/officeDocument/2006/relationships/slide" Target="slides/slide151.xml"/><Relationship Id="rId236" Type="http://schemas.openxmlformats.org/officeDocument/2006/relationships/notesMaster" Target="notesMasters/notesMaster1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7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4.xml"/><Relationship Id="rId89" Type="http://schemas.openxmlformats.org/officeDocument/2006/relationships/slide" Target="slides/slide25.xml"/><Relationship Id="rId112" Type="http://schemas.openxmlformats.org/officeDocument/2006/relationships/slide" Target="slides/slide48.xml"/><Relationship Id="rId133" Type="http://schemas.openxmlformats.org/officeDocument/2006/relationships/slide" Target="slides/slide69.xml"/><Relationship Id="rId154" Type="http://schemas.openxmlformats.org/officeDocument/2006/relationships/slide" Target="slides/slide90.xml"/><Relationship Id="rId175" Type="http://schemas.openxmlformats.org/officeDocument/2006/relationships/slide" Target="slides/slide111.xml"/><Relationship Id="rId196" Type="http://schemas.openxmlformats.org/officeDocument/2006/relationships/slide" Target="slides/slide132.xml"/><Relationship Id="rId200" Type="http://schemas.openxmlformats.org/officeDocument/2006/relationships/slide" Target="slides/slide136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7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5.xml"/><Relationship Id="rId102" Type="http://schemas.openxmlformats.org/officeDocument/2006/relationships/slide" Target="slides/slide38.xml"/><Relationship Id="rId123" Type="http://schemas.openxmlformats.org/officeDocument/2006/relationships/slide" Target="slides/slide59.xml"/><Relationship Id="rId144" Type="http://schemas.openxmlformats.org/officeDocument/2006/relationships/slide" Target="slides/slide80.xml"/><Relationship Id="rId90" Type="http://schemas.openxmlformats.org/officeDocument/2006/relationships/slide" Target="slides/slide26.xml"/><Relationship Id="rId165" Type="http://schemas.openxmlformats.org/officeDocument/2006/relationships/slide" Target="slides/slide101.xml"/><Relationship Id="rId186" Type="http://schemas.openxmlformats.org/officeDocument/2006/relationships/slide" Target="slides/slide122.xml"/><Relationship Id="rId211" Type="http://schemas.openxmlformats.org/officeDocument/2006/relationships/slide" Target="slides/slide147.xml"/><Relationship Id="rId232" Type="http://schemas.openxmlformats.org/officeDocument/2006/relationships/slide" Target="slides/slide168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5.xml"/><Relationship Id="rId113" Type="http://schemas.openxmlformats.org/officeDocument/2006/relationships/slide" Target="slides/slide49.xml"/><Relationship Id="rId134" Type="http://schemas.openxmlformats.org/officeDocument/2006/relationships/slide" Target="slides/slide70.xml"/><Relationship Id="rId80" Type="http://schemas.openxmlformats.org/officeDocument/2006/relationships/slide" Target="slides/slide16.xml"/><Relationship Id="rId155" Type="http://schemas.openxmlformats.org/officeDocument/2006/relationships/slide" Target="slides/slide91.xml"/><Relationship Id="rId176" Type="http://schemas.openxmlformats.org/officeDocument/2006/relationships/slide" Target="slides/slide112.xml"/><Relationship Id="rId197" Type="http://schemas.openxmlformats.org/officeDocument/2006/relationships/slide" Target="slides/slide133.xml"/><Relationship Id="rId201" Type="http://schemas.openxmlformats.org/officeDocument/2006/relationships/slide" Target="slides/slide137.xml"/><Relationship Id="rId222" Type="http://schemas.openxmlformats.org/officeDocument/2006/relationships/slide" Target="slides/slide158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9.xml"/><Relationship Id="rId124" Type="http://schemas.openxmlformats.org/officeDocument/2006/relationships/slide" Target="slides/slide60.xml"/><Relationship Id="rId70" Type="http://schemas.openxmlformats.org/officeDocument/2006/relationships/slide" Target="slides/slide6.xml"/><Relationship Id="rId91" Type="http://schemas.openxmlformats.org/officeDocument/2006/relationships/slide" Target="slides/slide27.xml"/><Relationship Id="rId145" Type="http://schemas.openxmlformats.org/officeDocument/2006/relationships/slide" Target="slides/slide81.xml"/><Relationship Id="rId166" Type="http://schemas.openxmlformats.org/officeDocument/2006/relationships/slide" Target="slides/slide102.xml"/><Relationship Id="rId187" Type="http://schemas.openxmlformats.org/officeDocument/2006/relationships/slide" Target="slides/slide12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48.xml"/><Relationship Id="rId233" Type="http://schemas.openxmlformats.org/officeDocument/2006/relationships/slide" Target="slides/slide169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0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17.xml"/><Relationship Id="rId135" Type="http://schemas.openxmlformats.org/officeDocument/2006/relationships/slide" Target="slides/slide71.xml"/><Relationship Id="rId156" Type="http://schemas.openxmlformats.org/officeDocument/2006/relationships/slide" Target="slides/slide92.xml"/><Relationship Id="rId177" Type="http://schemas.openxmlformats.org/officeDocument/2006/relationships/slide" Target="slides/slide113.xml"/><Relationship Id="rId198" Type="http://schemas.openxmlformats.org/officeDocument/2006/relationships/slide" Target="slides/slide134.xml"/><Relationship Id="rId202" Type="http://schemas.openxmlformats.org/officeDocument/2006/relationships/slide" Target="slides/slide138.xml"/><Relationship Id="rId223" Type="http://schemas.openxmlformats.org/officeDocument/2006/relationships/slide" Target="slides/slide159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40.xml"/><Relationship Id="rId125" Type="http://schemas.openxmlformats.org/officeDocument/2006/relationships/slide" Target="slides/slide61.xml"/><Relationship Id="rId146" Type="http://schemas.openxmlformats.org/officeDocument/2006/relationships/slide" Target="slides/slide82.xml"/><Relationship Id="rId167" Type="http://schemas.openxmlformats.org/officeDocument/2006/relationships/slide" Target="slides/slide103.xml"/><Relationship Id="rId188" Type="http://schemas.openxmlformats.org/officeDocument/2006/relationships/slide" Target="slides/slide124.xml"/><Relationship Id="rId71" Type="http://schemas.openxmlformats.org/officeDocument/2006/relationships/slide" Target="slides/slide7.xml"/><Relationship Id="rId92" Type="http://schemas.openxmlformats.org/officeDocument/2006/relationships/slide" Target="slides/slide28.xml"/><Relationship Id="rId213" Type="http://schemas.openxmlformats.org/officeDocument/2006/relationships/slide" Target="slides/slide149.xml"/><Relationship Id="rId234" Type="http://schemas.openxmlformats.org/officeDocument/2006/relationships/slide" Target="slides/slide17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51.xml"/><Relationship Id="rId136" Type="http://schemas.openxmlformats.org/officeDocument/2006/relationships/slide" Target="slides/slide72.xml"/><Relationship Id="rId157" Type="http://schemas.openxmlformats.org/officeDocument/2006/relationships/slide" Target="slides/slide93.xml"/><Relationship Id="rId178" Type="http://schemas.openxmlformats.org/officeDocument/2006/relationships/slide" Target="slides/slide114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8.xml"/><Relationship Id="rId199" Type="http://schemas.openxmlformats.org/officeDocument/2006/relationships/slide" Target="slides/slide135.xml"/><Relationship Id="rId203" Type="http://schemas.openxmlformats.org/officeDocument/2006/relationships/slide" Target="slides/slide139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60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41.xml"/><Relationship Id="rId126" Type="http://schemas.openxmlformats.org/officeDocument/2006/relationships/slide" Target="slides/slide62.xml"/><Relationship Id="rId147" Type="http://schemas.openxmlformats.org/officeDocument/2006/relationships/slide" Target="slides/slide83.xml"/><Relationship Id="rId168" Type="http://schemas.openxmlformats.org/officeDocument/2006/relationships/slide" Target="slides/slide104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8.xml"/><Relationship Id="rId93" Type="http://schemas.openxmlformats.org/officeDocument/2006/relationships/slide" Target="slides/slide29.xml"/><Relationship Id="rId189" Type="http://schemas.openxmlformats.org/officeDocument/2006/relationships/slide" Target="slides/slide12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50.xml"/><Relationship Id="rId235" Type="http://schemas.openxmlformats.org/officeDocument/2006/relationships/slide" Target="slides/slide171.xml"/><Relationship Id="rId116" Type="http://schemas.openxmlformats.org/officeDocument/2006/relationships/slide" Target="slides/slide52.xml"/><Relationship Id="rId137" Type="http://schemas.openxmlformats.org/officeDocument/2006/relationships/slide" Target="slides/slide73.xml"/><Relationship Id="rId158" Type="http://schemas.openxmlformats.org/officeDocument/2006/relationships/slide" Target="slides/slide9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9.xml"/><Relationship Id="rId179" Type="http://schemas.openxmlformats.org/officeDocument/2006/relationships/slide" Target="slides/slide115.xml"/><Relationship Id="rId190" Type="http://schemas.openxmlformats.org/officeDocument/2006/relationships/slide" Target="slides/slide126.xml"/><Relationship Id="rId204" Type="http://schemas.openxmlformats.org/officeDocument/2006/relationships/slide" Target="slides/slide140.xml"/><Relationship Id="rId225" Type="http://schemas.openxmlformats.org/officeDocument/2006/relationships/slide" Target="slides/slide1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/Users/rbera/Documents/work/Pythia/pythia_MICRO2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/Users/rbera/Documents/work/Pythia/pythia_MICRO21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/Users/rbera/Documents/work/DMF/dmf_micro22_2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/Users/rbera/Documents/work/DMF/dmf_micro22_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/Users/rbera/Documents/work/DMF/dmf_micro22_2%202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/Users/rbera/Documents/work/Pythia/pythia_MICRO21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/Users/rbera/Documents/work/Pythia/pythia_MICRO21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/Users/rbera/Documents/work/DMF/dmf_micro22_2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/Users/rbera/Documents/work/DMF/dmf_micro22_2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file:////Users/rbera/Documents/work/DMF/dmf_micro22_2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/Users/rbera/Documents/work/DMF/dmf_micro22_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rbera/Documents/work/Pythia/pythia_MICRO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Pythia/pythia_MICRO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0F4E-8EED-D83B0A1A8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0F4E-8EED-D83B0A1A80DF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0F4E-8EED-D83B0A1A80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explosion val="8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4A-3B45-B1DA-7A4501EA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4A-3B45-B1DA-7A4501EA2D0B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4A-3B45-B1DA-7A4501EA2D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'cache-size-latency-comp'!$B$1</c:f>
              <c:strCache>
                <c:ptCount val="1"/>
                <c:pt idx="0">
                  <c:v>Size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rgbClr val="7030A0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'cache-size-latency-comp'!$B$2:$B$6</c:f>
              <c:numCache>
                <c:formatCode>General</c:formatCode>
                <c:ptCount val="5"/>
                <c:pt idx="0">
                  <c:v>256</c:v>
                </c:pt>
                <c:pt idx="1">
                  <c:v>512</c:v>
                </c:pt>
                <c:pt idx="2">
                  <c:v>1280</c:v>
                </c:pt>
                <c:pt idx="3">
                  <c:v>1280</c:v>
                </c:pt>
                <c:pt idx="4">
                  <c:v>2048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98-F24B-AEDE-F1980E98A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Size (KB)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51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485075410255"/>
          <c:y val="3.844562174602309E-2"/>
          <c:w val="0.71913039068019613"/>
          <c:h val="0.51298873229523223"/>
        </c:manualLayout>
      </c:layout>
      <c:lineChart>
        <c:grouping val="standard"/>
        <c:varyColors val="0"/>
        <c:ser>
          <c:idx val="1"/>
          <c:order val="0"/>
          <c:tx>
            <c:strRef>
              <c:f>'cache-size-latency-comp'!$C$1</c:f>
              <c:strCache>
                <c:ptCount val="1"/>
                <c:pt idx="0">
                  <c:v>Latency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FFC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C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5-D748-A7C4-C3C3E8B8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  <c:max val="17"/>
          <c:min val="1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Latency (</a:t>
                </a:r>
                <a:r>
                  <a:rPr lang="en-GB" sz="2400" b="1" baseline="0" dirty="0"/>
                  <a:t>processor cycles)</a:t>
                </a:r>
                <a:endParaRPr lang="en-GB" sz="2400" b="1" dirty="0"/>
              </a:p>
            </c:rich>
          </c:tx>
          <c:layout>
            <c:manualLayout>
              <c:xMode val="edge"/>
              <c:yMode val="edge"/>
              <c:x val="2.1375772708883512E-2"/>
              <c:y val="9.829541048365459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4863299899053"/>
          <c:y val="0.14156421087395166"/>
          <c:w val="0.81724549602951757"/>
          <c:h val="0.7382769026334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'1C'!$HE$26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'1C'!$HE$27:$HE$32</c:f>
              <c:numCache>
                <c:formatCode>General</c:formatCode>
                <c:ptCount val="6"/>
                <c:pt idx="0">
                  <c:v>1.0965925758007928</c:v>
                </c:pt>
                <c:pt idx="1">
                  <c:v>1.1184787259908222</c:v>
                </c:pt>
                <c:pt idx="2">
                  <c:v>1.1060867058864818</c:v>
                </c:pt>
                <c:pt idx="3">
                  <c:v>1.1108185655413441</c:v>
                </c:pt>
                <c:pt idx="4">
                  <c:v>1.1308845241969439</c:v>
                </c:pt>
                <c:pt idx="5">
                  <c:v>1.1150078010146012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5-3844-A1BB-C7BCCC626267}"/>
            </c:ext>
          </c:extLst>
        </c:ser>
        <c:ser>
          <c:idx val="1"/>
          <c:order val="1"/>
          <c:tx>
            <c:strRef>
              <c:f>'1C'!$HF$26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'1C'!$HF$27:$HF$32</c:f>
              <c:numCache>
                <c:formatCode>General</c:formatCode>
                <c:ptCount val="6"/>
                <c:pt idx="0">
                  <c:v>1.2123014259619322</c:v>
                </c:pt>
                <c:pt idx="1">
                  <c:v>1.271460568242625</c:v>
                </c:pt>
                <c:pt idx="2">
                  <c:v>1.0567761626053607</c:v>
                </c:pt>
                <c:pt idx="3">
                  <c:v>1.1992451882494004</c:v>
                </c:pt>
                <c:pt idx="4">
                  <c:v>1.2108056604117088</c:v>
                </c:pt>
                <c:pt idx="5">
                  <c:v>1.2034179298429193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5-3844-A1BB-C7BCCC626267}"/>
            </c:ext>
          </c:extLst>
        </c:ser>
        <c:ser>
          <c:idx val="2"/>
          <c:order val="2"/>
          <c:tx>
            <c:strRef>
              <c:f>'1C'!$HG$26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'1C'!$HG$27:$HG$32</c:f>
              <c:numCache>
                <c:formatCode>General</c:formatCode>
                <c:ptCount val="6"/>
                <c:pt idx="0">
                  <c:v>1.2627521348667647</c:v>
                </c:pt>
                <c:pt idx="1">
                  <c:v>1.3007233272994472</c:v>
                </c:pt>
                <c:pt idx="2">
                  <c:v>1.1279232637393573</c:v>
                </c:pt>
                <c:pt idx="3">
                  <c:v>1.2387960597037622</c:v>
                </c:pt>
                <c:pt idx="4">
                  <c:v>1.2853686640590727</c:v>
                </c:pt>
                <c:pt idx="5">
                  <c:v>1.2573588609599857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5-3844-A1BB-C7BCCC626267}"/>
            </c:ext>
          </c:extLst>
        </c:ser>
        <c:ser>
          <c:idx val="3"/>
          <c:order val="3"/>
          <c:tx>
            <c:strRef>
              <c:f>'1C'!$HH$26</c:f>
              <c:strCache>
                <c:ptCount val="1"/>
                <c:pt idx="0">
                  <c:v>Pythia + Ideal Hermes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'1C'!$HH$27:$HH$32</c:f>
              <c:numCache>
                <c:formatCode>General</c:formatCode>
                <c:ptCount val="6"/>
                <c:pt idx="0">
                  <c:v>1.2919827663781318</c:v>
                </c:pt>
                <c:pt idx="1">
                  <c:v>1.3305181676717928</c:v>
                </c:pt>
                <c:pt idx="2">
                  <c:v>1.1416614271696575</c:v>
                </c:pt>
                <c:pt idx="3">
                  <c:v>1.2610353404239476</c:v>
                </c:pt>
                <c:pt idx="4">
                  <c:v>1.3239462115977865</c:v>
                </c:pt>
                <c:pt idx="5">
                  <c:v>1.2862782215722983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5-3844-A1BB-C7BCCC626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572335087"/>
        <c:axId val="1572348015"/>
      </c:barChart>
      <c:catAx>
        <c:axId val="157233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48015"/>
        <c:crosses val="autoZero"/>
        <c:auto val="1"/>
        <c:lblAlgn val="ctr"/>
        <c:lblOffset val="100"/>
        <c:noMultiLvlLbl val="0"/>
      </c:catAx>
      <c:valAx>
        <c:axId val="157234801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35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6.8534709693782739E-2"/>
          <c:y val="1.2534562575842739E-2"/>
          <c:w val="0.92330442081480979"/>
          <c:h val="8.4211750578758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5362743223175"/>
          <c:y val="7.8255339902079682E-2"/>
          <c:w val="0.81334050159627636"/>
          <c:h val="0.80977640959494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'1C'!$JT$12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'1C'!$JT$13:$JT$18</c:f>
              <c:numCache>
                <c:formatCode>0.00%</c:formatCode>
                <c:ptCount val="6"/>
                <c:pt idx="0">
                  <c:v>5.680496263835174E-2</c:v>
                </c:pt>
                <c:pt idx="1">
                  <c:v>2.9895445683178343E-2</c:v>
                </c:pt>
                <c:pt idx="2">
                  <c:v>0.27038208421009258</c:v>
                </c:pt>
                <c:pt idx="3">
                  <c:v>7.2652813816861103E-2</c:v>
                </c:pt>
                <c:pt idx="4">
                  <c:v>6.2029101912306039E-2</c:v>
                </c:pt>
                <c:pt idx="5">
                  <c:v>5.5441151982855971E-2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8-714C-A33E-4E1021F04CC5}"/>
            </c:ext>
          </c:extLst>
        </c:ser>
        <c:ser>
          <c:idx val="1"/>
          <c:order val="1"/>
          <c:tx>
            <c:strRef>
              <c:f>'1C'!$JU$12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'1C'!$JU$13:$JU$18</c:f>
              <c:numCache>
                <c:formatCode>0.00%</c:formatCode>
                <c:ptCount val="6"/>
                <c:pt idx="0">
                  <c:v>0.41861510559128073</c:v>
                </c:pt>
                <c:pt idx="1">
                  <c:v>0.24079544644193435</c:v>
                </c:pt>
                <c:pt idx="2">
                  <c:v>0.48616837229865795</c:v>
                </c:pt>
                <c:pt idx="3">
                  <c:v>0.37302095595573981</c:v>
                </c:pt>
                <c:pt idx="4">
                  <c:v>0.52322689681644596</c:v>
                </c:pt>
                <c:pt idx="5">
                  <c:v>0.38511861430126659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58-714C-A33E-4E1021F04CC5}"/>
            </c:ext>
          </c:extLst>
        </c:ser>
        <c:ser>
          <c:idx val="2"/>
          <c:order val="2"/>
          <c:tx>
            <c:strRef>
              <c:f>'1C'!$JV$12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'1C'!$JV$13:$JV$18</c:f>
              <c:numCache>
                <c:formatCode>0.00%</c:formatCode>
                <c:ptCount val="6"/>
                <c:pt idx="0">
                  <c:v>0.4751081972624609</c:v>
                </c:pt>
                <c:pt idx="1">
                  <c:v>0.27920928913294168</c:v>
                </c:pt>
                <c:pt idx="2">
                  <c:v>0.65692914968598137</c:v>
                </c:pt>
                <c:pt idx="3">
                  <c:v>0.41847016586638813</c:v>
                </c:pt>
                <c:pt idx="4">
                  <c:v>0.60518267047915386</c:v>
                </c:pt>
                <c:pt idx="5">
                  <c:v>0.44428150675541156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58-714C-A33E-4E1021F04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rgbClr val="0000FF"/>
                    </a:solidFill>
                  </a:rPr>
                  <a:t>% increase in main memory requests</a:t>
                </a:r>
              </a:p>
              <a:p>
                <a:pPr>
                  <a:defRPr sz="1800"/>
                </a:pPr>
                <a:r>
                  <a:rPr lang="en-GB" sz="1800" dirty="0"/>
                  <a:t>over the No-prefetching system</a:t>
                </a:r>
              </a:p>
            </c:rich>
          </c:tx>
          <c:layout>
            <c:manualLayout>
              <c:xMode val="edge"/>
              <c:yMode val="edge"/>
              <c:x val="1.1059705512973451E-2"/>
              <c:y val="9.8721028878190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062860022240052"/>
          <c:y val="0"/>
          <c:w val="0.54728810649592352"/>
          <c:h val="8.5783936688818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28651897682352"/>
          <c:y val="4.4119516011768854E-2"/>
          <c:w val="0.73337960643786149"/>
          <c:h val="0.771073843562916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'1C_sensitivity'!$DM$16</c:f>
              <c:strCache>
                <c:ptCount val="1"/>
                <c:pt idx="0">
                  <c:v>Pythia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6">
                  <a:lumMod val="20000"/>
                  <a:lumOff val="80000"/>
                </a:schemeClr>
              </a:solidFill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'1C_sensitivity'!$DM$17:$DM$23</c:f>
              <c:numCache>
                <c:formatCode>General</c:formatCode>
                <c:ptCount val="7"/>
                <c:pt idx="0">
                  <c:v>0.90608419318314803</c:v>
                </c:pt>
                <c:pt idx="1">
                  <c:v>1.0297095740747912</c:v>
                </c:pt>
                <c:pt idx="2">
                  <c:v>1.1214855518485543</c:v>
                </c:pt>
                <c:pt idx="3">
                  <c:v>1.1842356739604609</c:v>
                </c:pt>
                <c:pt idx="4">
                  <c:v>1.2034179298429193</c:v>
                </c:pt>
                <c:pt idx="5">
                  <c:v>1.2051135002346152</c:v>
                </c:pt>
                <c:pt idx="6">
                  <c:v>1.2044401330082033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F-A941-BB5D-7A9EDC252B24}"/>
            </c:ext>
          </c:extLst>
        </c:ser>
        <c:ser>
          <c:idx val="1"/>
          <c:order val="1"/>
          <c:tx>
            <c:strRef>
              <c:f>'1C_sensitivity'!$DN$16</c:f>
              <c:strCache>
                <c:ptCount val="1"/>
                <c:pt idx="0">
                  <c:v>Hermes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'1C_sensitivity'!$DN$17:$DN$23</c:f>
              <c:numCache>
                <c:formatCode>General</c:formatCode>
                <c:ptCount val="7"/>
                <c:pt idx="0">
                  <c:v>0.99513465218394548</c:v>
                </c:pt>
                <c:pt idx="1">
                  <c:v>1.0580698971081226</c:v>
                </c:pt>
                <c:pt idx="2">
                  <c:v>1.0896493972833718</c:v>
                </c:pt>
                <c:pt idx="3">
                  <c:v>1.1085083300990686</c:v>
                </c:pt>
                <c:pt idx="4">
                  <c:v>1.1150078010146012</c:v>
                </c:pt>
                <c:pt idx="5">
                  <c:v>1.117399750561247</c:v>
                </c:pt>
                <c:pt idx="6">
                  <c:v>1.1168046375150245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F-A941-BB5D-7A9EDC252B24}"/>
            </c:ext>
          </c:extLst>
        </c:ser>
        <c:ser>
          <c:idx val="2"/>
          <c:order val="2"/>
          <c:tx>
            <c:strRef>
              <c:f>'1C_sensitivity'!$DO$16</c:f>
              <c:strCache>
                <c:ptCount val="1"/>
                <c:pt idx="0">
                  <c:v>Pythia+Hermes</c:v>
                </c:pt>
              </c:strCache>
            </c:strRef>
          </c:tx>
          <c:spPr>
            <a:ln w="444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'1C_sensitivity'!$DO$17:$DO$23</c:f>
              <c:numCache>
                <c:formatCode>General</c:formatCode>
                <c:ptCount val="7"/>
                <c:pt idx="0">
                  <c:v>0.96844995795894095</c:v>
                </c:pt>
                <c:pt idx="1">
                  <c:v>1.068169897</c:v>
                </c:pt>
                <c:pt idx="2">
                  <c:v>1.1608000664466931</c:v>
                </c:pt>
                <c:pt idx="3">
                  <c:v>1.2324614429398084</c:v>
                </c:pt>
                <c:pt idx="4">
                  <c:v>1.2573588609599857</c:v>
                </c:pt>
                <c:pt idx="5">
                  <c:v>1.2593398752923024</c:v>
                </c:pt>
                <c:pt idx="6">
                  <c:v>1.2582983970838266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CF-A941-BB5D-7A9EDC25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949648"/>
        <c:axId val="1027183680"/>
      </c:scatterChart>
      <c:valAx>
        <c:axId val="552949648"/>
        <c:scaling>
          <c:logBase val="2"/>
          <c:orientation val="minMax"/>
          <c:max val="12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dirty="0"/>
                  <a:t>Main Memory Bandwidth (in MT/s)</a:t>
                </a:r>
              </a:p>
            </c:rich>
          </c:tx>
          <c:layout>
            <c:manualLayout>
              <c:xMode val="edge"/>
              <c:yMode val="edge"/>
              <c:x val="0.31958243294396937"/>
              <c:y val="0.9245374596332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7183680"/>
        <c:crosses val="autoZero"/>
        <c:crossBetween val="midCat"/>
        <c:majorUnit val="2"/>
      </c:valAx>
      <c:valAx>
        <c:axId val="1027183680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</a:p>
              <a:p>
                <a:pPr algn="ctr" rtl="0">
                  <a:defRPr/>
                </a:pPr>
                <a:r>
                  <a:rPr lang="en-GB"/>
                  <a:t>over the No-prefetching system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3.2168637787672113E-4"/>
              <c:y val="8.28897941063565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52949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ST_Intro!$AQ$39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ST_Intro!$AQ$40:$AQ$43</c:f>
              <c:numCache>
                <c:formatCode>0.00%</c:formatCode>
                <c:ptCount val="4"/>
                <c:pt idx="0">
                  <c:v>0.25977424588705333</c:v>
                </c:pt>
                <c:pt idx="1">
                  <c:v>2.845488660466633E-2</c:v>
                </c:pt>
                <c:pt idx="2">
                  <c:v>0.11951695466500745</c:v>
                </c:pt>
                <c:pt idx="3">
                  <c:v>0.38945827232796493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1-9243-B559-7303FA8680DD}"/>
            </c:ext>
          </c:extLst>
        </c:ser>
        <c:ser>
          <c:idx val="1"/>
          <c:order val="1"/>
          <c:tx>
            <c:strRef>
              <c:f>ST_Intro!$AR$39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ST_Intro!$AR$40:$AR$43</c:f>
              <c:numCache>
                <c:formatCode>0.00%</c:formatCode>
                <c:ptCount val="4"/>
                <c:pt idx="0">
                  <c:v>0.41337078455660436</c:v>
                </c:pt>
                <c:pt idx="1">
                  <c:v>6.3762440854951974E-2</c:v>
                </c:pt>
                <c:pt idx="2">
                  <c:v>0.1747786984926043</c:v>
                </c:pt>
                <c:pt idx="3">
                  <c:v>0.3436993655441678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1-9243-B559-7303FA8680DD}"/>
            </c:ext>
          </c:extLst>
        </c:ser>
        <c:ser>
          <c:idx val="2"/>
          <c:order val="2"/>
          <c:tx>
            <c:strRef>
              <c:f>ST_Intro!$AS$39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ST_Intro!$AP$40:$AP$43</c:f>
              <c:strCache>
                <c:ptCount val="4"/>
                <c:pt idx="0">
                  <c:v>482.sphinx3-417B</c:v>
                </c:pt>
                <c:pt idx="1">
                  <c:v>PARSEC-Canneal</c:v>
                </c:pt>
                <c:pt idx="2">
                  <c:v>PARSEC-Facesim</c:v>
                </c:pt>
                <c:pt idx="3">
                  <c:v>459.GemsFDTD-765B</c:v>
                </c:pt>
              </c:strCache>
            </c:strRef>
          </c:cat>
          <c:val>
            <c:numRef>
              <c:f>ST_Intro!$AS$40:$AS$43</c:f>
              <c:numCache>
                <c:formatCode>0.00%</c:formatCode>
                <c:ptCount val="4"/>
                <c:pt idx="0">
                  <c:v>0.50416092395191825</c:v>
                </c:pt>
                <c:pt idx="1">
                  <c:v>7.7957252406591682E-2</c:v>
                </c:pt>
                <c:pt idx="2">
                  <c:v>0.17503323057778775</c:v>
                </c:pt>
                <c:pt idx="3">
                  <c:v>0.40433382137628104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C1-9243-B559-7303FA868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 improvement over baseline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9408759389972031"/>
          <c:y val="0.21095830159118023"/>
          <c:w val="0.30359188025855444"/>
          <c:h val="0.1128487444481177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80643879999953"/>
          <c:y val="0.10913044481039168"/>
          <c:w val="0.79056687626190825"/>
          <c:h val="0.71300222797282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'1C_sensitivity'!$AU$24</c:f>
              <c:strCache>
                <c:ptCount val="1"/>
                <c:pt idx="0">
                  <c:v>Prefetcher-only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'1C_sensitivity'!$AU$25:$AU$29</c:f>
              <c:numCache>
                <c:formatCode>General</c:formatCode>
                <c:ptCount val="5"/>
                <c:pt idx="0">
                  <c:v>1.2034179298429193</c:v>
                </c:pt>
                <c:pt idx="1">
                  <c:v>1.193702020318959</c:v>
                </c:pt>
                <c:pt idx="2">
                  <c:v>1.1442631354656498</c:v>
                </c:pt>
                <c:pt idx="3">
                  <c:v>1.1347241990533141</c:v>
                </c:pt>
                <c:pt idx="4">
                  <c:v>1.0567775077033512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4-4548-B303-472DD72658D8}"/>
            </c:ext>
          </c:extLst>
        </c:ser>
        <c:ser>
          <c:idx val="3"/>
          <c:order val="1"/>
          <c:tx>
            <c:strRef>
              <c:f>'1C_sensitivity'!$AV$24</c:f>
              <c:strCache>
                <c:ptCount val="1"/>
                <c:pt idx="0">
                  <c:v>Prefetcher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'1C_sensitivity'!$AV$25:$AV$29</c:f>
              <c:numCache>
                <c:formatCode>General</c:formatCode>
                <c:ptCount val="5"/>
                <c:pt idx="0">
                  <c:v>1.2573588609599857</c:v>
                </c:pt>
                <c:pt idx="1">
                  <c:v>1.2554302804063777</c:v>
                </c:pt>
                <c:pt idx="2">
                  <c:v>1.1947812094098638</c:v>
                </c:pt>
                <c:pt idx="3">
                  <c:v>1.2104023536225561</c:v>
                </c:pt>
                <c:pt idx="4">
                  <c:v>1.1341604361865578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4-4548-B303-472DD7265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  <a:endParaRPr lang="en-IN"/>
              </a:p>
              <a:p>
                <a:pPr>
                  <a:defRPr/>
                </a:pPr>
                <a:r>
                  <a:rPr lang="en-GB"/>
                  <a:t>over the No-prefetching system 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9835267111670096E-3"/>
              <c:y val="9.5011831781132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952678671708286"/>
          <c:y val="2.3432923257176333E-3"/>
          <c:w val="0.70656115289412436"/>
          <c:h val="8.202002869149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ST!$CV$4</c:f>
              <c:strCache>
                <c:ptCount val="1"/>
                <c:pt idx="0">
                  <c:v>SPP 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ST!$CV$5:$CV$154</c:f>
              <c:numCache>
                <c:formatCode>General</c:formatCode>
                <c:ptCount val="150"/>
                <c:pt idx="0">
                  <c:v>1.0026696168739027</c:v>
                </c:pt>
                <c:pt idx="1">
                  <c:v>1.0157897872847523</c:v>
                </c:pt>
                <c:pt idx="2">
                  <c:v>1.0032627285883438</c:v>
                </c:pt>
                <c:pt idx="3">
                  <c:v>1.003353382658221</c:v>
                </c:pt>
                <c:pt idx="4">
                  <c:v>1.000630031501575</c:v>
                </c:pt>
                <c:pt idx="5">
                  <c:v>1.0041629636559239</c:v>
                </c:pt>
                <c:pt idx="6">
                  <c:v>1.0068310227745494</c:v>
                </c:pt>
                <c:pt idx="7">
                  <c:v>1.0066479400749062</c:v>
                </c:pt>
                <c:pt idx="8">
                  <c:v>1.0065783201449137</c:v>
                </c:pt>
                <c:pt idx="9">
                  <c:v>1.0066577896138482</c:v>
                </c:pt>
                <c:pt idx="10">
                  <c:v>1.0074568469505178</c:v>
                </c:pt>
                <c:pt idx="11">
                  <c:v>1.0093128263016791</c:v>
                </c:pt>
                <c:pt idx="12">
                  <c:v>1.0108575124745889</c:v>
                </c:pt>
                <c:pt idx="13">
                  <c:v>1.0123423178146838</c:v>
                </c:pt>
                <c:pt idx="14">
                  <c:v>1.014533258803801</c:v>
                </c:pt>
                <c:pt idx="15">
                  <c:v>1.01603347752492</c:v>
                </c:pt>
                <c:pt idx="16">
                  <c:v>1.0049349671699219</c:v>
                </c:pt>
                <c:pt idx="17">
                  <c:v>1.0237992460214682</c:v>
                </c:pt>
                <c:pt idx="18">
                  <c:v>1.00337039306662</c:v>
                </c:pt>
                <c:pt idx="19">
                  <c:v>1.0235739509432762</c:v>
                </c:pt>
                <c:pt idx="20">
                  <c:v>1.0246617197730248</c:v>
                </c:pt>
                <c:pt idx="21">
                  <c:v>1.0256128034269396</c:v>
                </c:pt>
                <c:pt idx="22">
                  <c:v>1.0258067314365025</c:v>
                </c:pt>
                <c:pt idx="23">
                  <c:v>1.0240617433414043</c:v>
                </c:pt>
                <c:pt idx="24">
                  <c:v>1.0221141781681304</c:v>
                </c:pt>
                <c:pt idx="25">
                  <c:v>1.0257494828491154</c:v>
                </c:pt>
                <c:pt idx="26">
                  <c:v>1.0265757990595799</c:v>
                </c:pt>
                <c:pt idx="27">
                  <c:v>1.0307326598183206</c:v>
                </c:pt>
                <c:pt idx="28">
                  <c:v>1.0316273720529041</c:v>
                </c:pt>
                <c:pt idx="29">
                  <c:v>1.0309508318616971</c:v>
                </c:pt>
                <c:pt idx="30">
                  <c:v>1.0204793028322441</c:v>
                </c:pt>
                <c:pt idx="31">
                  <c:v>1.0210098746410814</c:v>
                </c:pt>
                <c:pt idx="32">
                  <c:v>1.0423481443728861</c:v>
                </c:pt>
                <c:pt idx="33">
                  <c:v>1.0336553064819876</c:v>
                </c:pt>
                <c:pt idx="34">
                  <c:v>1.0360647461584578</c:v>
                </c:pt>
                <c:pt idx="35">
                  <c:v>1.0333333333333334</c:v>
                </c:pt>
                <c:pt idx="36">
                  <c:v>1.0371969341467231</c:v>
                </c:pt>
                <c:pt idx="37">
                  <c:v>1.0364617666446936</c:v>
                </c:pt>
                <c:pt idx="38">
                  <c:v>1.0410538832217286</c:v>
                </c:pt>
                <c:pt idx="39">
                  <c:v>1.0380585001366824</c:v>
                </c:pt>
                <c:pt idx="40">
                  <c:v>1.0401684970663458</c:v>
                </c:pt>
                <c:pt idx="41">
                  <c:v>1.0487699344789219</c:v>
                </c:pt>
                <c:pt idx="42">
                  <c:v>1.0116438356164383</c:v>
                </c:pt>
                <c:pt idx="43">
                  <c:v>1.0074362007774209</c:v>
                </c:pt>
                <c:pt idx="44">
                  <c:v>1.0432436296058039</c:v>
                </c:pt>
                <c:pt idx="45">
                  <c:v>1.05624058926464</c:v>
                </c:pt>
                <c:pt idx="46">
                  <c:v>1.0456656598135698</c:v>
                </c:pt>
                <c:pt idx="47">
                  <c:v>1.0442950490072882</c:v>
                </c:pt>
                <c:pt idx="48">
                  <c:v>1.0002251600244461</c:v>
                </c:pt>
                <c:pt idx="49">
                  <c:v>1.041324056504322</c:v>
                </c:pt>
                <c:pt idx="50">
                  <c:v>1.0440842245989304</c:v>
                </c:pt>
                <c:pt idx="51">
                  <c:v>1.0319427381015973</c:v>
                </c:pt>
                <c:pt idx="52">
                  <c:v>1.0257806826434277</c:v>
                </c:pt>
                <c:pt idx="53">
                  <c:v>1.0068240123140071</c:v>
                </c:pt>
                <c:pt idx="54">
                  <c:v>1.0547686496694997</c:v>
                </c:pt>
                <c:pt idx="55">
                  <c:v>1.016607935264944</c:v>
                </c:pt>
                <c:pt idx="56">
                  <c:v>1.0511080677290836</c:v>
                </c:pt>
                <c:pt idx="57">
                  <c:v>1.054548862784304</c:v>
                </c:pt>
                <c:pt idx="58">
                  <c:v>1.0501959645812164</c:v>
                </c:pt>
                <c:pt idx="59">
                  <c:v>1.0730705853750775</c:v>
                </c:pt>
                <c:pt idx="60">
                  <c:v>1.0610815717805733</c:v>
                </c:pt>
                <c:pt idx="61">
                  <c:v>1.0522199659733273</c:v>
                </c:pt>
                <c:pt idx="62">
                  <c:v>1.0563801844725431</c:v>
                </c:pt>
                <c:pt idx="63">
                  <c:v>1.0516495250941382</c:v>
                </c:pt>
                <c:pt idx="64">
                  <c:v>1.0534697534610826</c:v>
                </c:pt>
                <c:pt idx="65">
                  <c:v>1.0152313774126036</c:v>
                </c:pt>
                <c:pt idx="66">
                  <c:v>1.0563708759954493</c:v>
                </c:pt>
                <c:pt idx="67">
                  <c:v>1.059749077490775</c:v>
                </c:pt>
                <c:pt idx="68">
                  <c:v>1.0557581325906571</c:v>
                </c:pt>
                <c:pt idx="69">
                  <c:v>1.0606791121564016</c:v>
                </c:pt>
                <c:pt idx="70">
                  <c:v>1.0127012928101611</c:v>
                </c:pt>
                <c:pt idx="71">
                  <c:v>1.0593863754550183</c:v>
                </c:pt>
                <c:pt idx="72">
                  <c:v>1.0563189548731429</c:v>
                </c:pt>
                <c:pt idx="73">
                  <c:v>1.0868787599588097</c:v>
                </c:pt>
                <c:pt idx="74">
                  <c:v>0.97752036909786988</c:v>
                </c:pt>
                <c:pt idx="75">
                  <c:v>1.0172719935431802</c:v>
                </c:pt>
                <c:pt idx="76">
                  <c:v>0.98425538061534024</c:v>
                </c:pt>
                <c:pt idx="77">
                  <c:v>1.1912369654644601</c:v>
                </c:pt>
                <c:pt idx="78">
                  <c:v>1.1883805879283353</c:v>
                </c:pt>
                <c:pt idx="79">
                  <c:v>1.1762229913010942</c:v>
                </c:pt>
                <c:pt idx="80">
                  <c:v>1.1779867427162014</c:v>
                </c:pt>
                <c:pt idx="81">
                  <c:v>1.0964800498400022</c:v>
                </c:pt>
                <c:pt idx="82">
                  <c:v>1.1693996626386085</c:v>
                </c:pt>
                <c:pt idx="83">
                  <c:v>1.0407111196762382</c:v>
                </c:pt>
                <c:pt idx="84">
                  <c:v>1.18570790704898</c:v>
                </c:pt>
                <c:pt idx="85">
                  <c:v>1.0068410323739763</c:v>
                </c:pt>
                <c:pt idx="86">
                  <c:v>1.1640583402065086</c:v>
                </c:pt>
                <c:pt idx="87">
                  <c:v>0.98700933771398924</c:v>
                </c:pt>
                <c:pt idx="88">
                  <c:v>1.2388986767145485</c:v>
                </c:pt>
                <c:pt idx="89">
                  <c:v>0.98299319727891155</c:v>
                </c:pt>
                <c:pt idx="90">
                  <c:v>1.1775157955893389</c:v>
                </c:pt>
                <c:pt idx="91">
                  <c:v>1.2679233915718047</c:v>
                </c:pt>
                <c:pt idx="92">
                  <c:v>1.3111326234269118</c:v>
                </c:pt>
                <c:pt idx="93">
                  <c:v>1.3006428436377386</c:v>
                </c:pt>
                <c:pt idx="94">
                  <c:v>1.3116690165400766</c:v>
                </c:pt>
                <c:pt idx="95">
                  <c:v>1.3357510774729315</c:v>
                </c:pt>
                <c:pt idx="96">
                  <c:v>1.4164852255054432</c:v>
                </c:pt>
                <c:pt idx="97">
                  <c:v>1.3543790821495549</c:v>
                </c:pt>
                <c:pt idx="98">
                  <c:v>1.2947646947646947</c:v>
                </c:pt>
                <c:pt idx="99">
                  <c:v>1.3837783582174672</c:v>
                </c:pt>
                <c:pt idx="100">
                  <c:v>1.3845022572848737</c:v>
                </c:pt>
                <c:pt idx="101">
                  <c:v>1.3845890762337973</c:v>
                </c:pt>
                <c:pt idx="102">
                  <c:v>1.3871888885081496</c:v>
                </c:pt>
                <c:pt idx="103">
                  <c:v>1.0441632313936025</c:v>
                </c:pt>
                <c:pt idx="104">
                  <c:v>1.0594385562875968</c:v>
                </c:pt>
                <c:pt idx="105">
                  <c:v>1.2156583543271631</c:v>
                </c:pt>
                <c:pt idx="106">
                  <c:v>1.1865870561893592</c:v>
                </c:pt>
                <c:pt idx="107">
                  <c:v>1.391206032991509</c:v>
                </c:pt>
                <c:pt idx="108">
                  <c:v>1.3958635418422976</c:v>
                </c:pt>
                <c:pt idx="109">
                  <c:v>1.3969210990058407</c:v>
                </c:pt>
                <c:pt idx="110">
                  <c:v>1.4014591289375509</c:v>
                </c:pt>
                <c:pt idx="111">
                  <c:v>1.3753440165518318</c:v>
                </c:pt>
                <c:pt idx="112">
                  <c:v>1.4033509427289406</c:v>
                </c:pt>
                <c:pt idx="113">
                  <c:v>1.3995766673859209</c:v>
                </c:pt>
                <c:pt idx="114">
                  <c:v>1.4000513953846945</c:v>
                </c:pt>
                <c:pt idx="115">
                  <c:v>1.4000508682935102</c:v>
                </c:pt>
                <c:pt idx="116">
                  <c:v>1.4043062200956937</c:v>
                </c:pt>
                <c:pt idx="117">
                  <c:v>1.4045366865065037</c:v>
                </c:pt>
                <c:pt idx="118">
                  <c:v>1.3792952642758964</c:v>
                </c:pt>
                <c:pt idx="119">
                  <c:v>1.4009700089082451</c:v>
                </c:pt>
                <c:pt idx="120">
                  <c:v>1.4087397217769042</c:v>
                </c:pt>
                <c:pt idx="121">
                  <c:v>1.3096171171171171</c:v>
                </c:pt>
                <c:pt idx="122">
                  <c:v>1.4116805572832443</c:v>
                </c:pt>
                <c:pt idx="123">
                  <c:v>1.4229977750154077</c:v>
                </c:pt>
                <c:pt idx="124">
                  <c:v>1.4250654107796965</c:v>
                </c:pt>
                <c:pt idx="125">
                  <c:v>1.4276000796236734</c:v>
                </c:pt>
                <c:pt idx="126">
                  <c:v>1.3354590454167721</c:v>
                </c:pt>
                <c:pt idx="127">
                  <c:v>1.2799078536249537</c:v>
                </c:pt>
                <c:pt idx="128">
                  <c:v>1.4116946789680613</c:v>
                </c:pt>
                <c:pt idx="129">
                  <c:v>1.4325183488382964</c:v>
                </c:pt>
                <c:pt idx="130">
                  <c:v>1.1363427389230505</c:v>
                </c:pt>
                <c:pt idx="131">
                  <c:v>1.4651627363087116</c:v>
                </c:pt>
                <c:pt idx="132">
                  <c:v>1.6461178904618685</c:v>
                </c:pt>
                <c:pt idx="133">
                  <c:v>1.2316952462480941</c:v>
                </c:pt>
                <c:pt idx="134">
                  <c:v>1.4253552452736933</c:v>
                </c:pt>
                <c:pt idx="135">
                  <c:v>0.99985278963639024</c:v>
                </c:pt>
                <c:pt idx="136">
                  <c:v>1.5016538960767074</c:v>
                </c:pt>
                <c:pt idx="137">
                  <c:v>1.608689103475976</c:v>
                </c:pt>
                <c:pt idx="138">
                  <c:v>1.6119478733505779</c:v>
                </c:pt>
                <c:pt idx="139">
                  <c:v>1.7139023144794499</c:v>
                </c:pt>
                <c:pt idx="140">
                  <c:v>1.7126982084847706</c:v>
                </c:pt>
                <c:pt idx="141">
                  <c:v>1.7851061923111391</c:v>
                </c:pt>
                <c:pt idx="142">
                  <c:v>1.7944312885563884</c:v>
                </c:pt>
                <c:pt idx="143">
                  <c:v>1.7799506456629031</c:v>
                </c:pt>
                <c:pt idx="144">
                  <c:v>1.8044395945208629</c:v>
                </c:pt>
                <c:pt idx="145">
                  <c:v>1.784118068833652</c:v>
                </c:pt>
                <c:pt idx="146">
                  <c:v>1.7912213930761691</c:v>
                </c:pt>
                <c:pt idx="147">
                  <c:v>1.8081441656710477</c:v>
                </c:pt>
                <c:pt idx="148">
                  <c:v>1.9313949068795135</c:v>
                </c:pt>
                <c:pt idx="149">
                  <c:v>2.0784826580432441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EA-2848-90F2-835C794FC0B6}"/>
            </c:ext>
          </c:extLst>
        </c:ser>
        <c:ser>
          <c:idx val="1"/>
          <c:order val="1"/>
          <c:tx>
            <c:strRef>
              <c:f>ST!$CW$4</c:f>
              <c:strCache>
                <c:ptCount val="1"/>
                <c:pt idx="0">
                  <c:v>Bingo 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ST!$CW$5:$CW$154</c:f>
              <c:numCache>
                <c:formatCode>General</c:formatCode>
                <c:ptCount val="150"/>
                <c:pt idx="0">
                  <c:v>1.0197936458308281</c:v>
                </c:pt>
                <c:pt idx="1">
                  <c:v>0.87797175713519637</c:v>
                </c:pt>
                <c:pt idx="2">
                  <c:v>1.0074463886330747</c:v>
                </c:pt>
                <c:pt idx="3">
                  <c:v>1.0077447170916058</c:v>
                </c:pt>
                <c:pt idx="4">
                  <c:v>1.0107805390269513</c:v>
                </c:pt>
                <c:pt idx="5">
                  <c:v>1.0135647130361569</c:v>
                </c:pt>
                <c:pt idx="6">
                  <c:v>1.0045092802598206</c:v>
                </c:pt>
                <c:pt idx="7">
                  <c:v>1.0147940074906368</c:v>
                </c:pt>
                <c:pt idx="8">
                  <c:v>1.0151110687386786</c:v>
                </c:pt>
                <c:pt idx="9">
                  <c:v>1.0156458055925432</c:v>
                </c:pt>
                <c:pt idx="10">
                  <c:v>1.0159263521288837</c:v>
                </c:pt>
                <c:pt idx="11">
                  <c:v>1.0187197215559005</c:v>
                </c:pt>
                <c:pt idx="12">
                  <c:v>1.0200979486231749</c:v>
                </c:pt>
                <c:pt idx="13">
                  <c:v>1.0210545421544606</c:v>
                </c:pt>
                <c:pt idx="14">
                  <c:v>1.0250139742873112</c:v>
                </c:pt>
                <c:pt idx="15">
                  <c:v>1.0271769794997179</c:v>
                </c:pt>
                <c:pt idx="16">
                  <c:v>1.0466730793358705</c:v>
                </c:pt>
                <c:pt idx="17">
                  <c:v>1.0250942473164695</c:v>
                </c:pt>
                <c:pt idx="18">
                  <c:v>1.0449093933292479</c:v>
                </c:pt>
                <c:pt idx="19">
                  <c:v>1.0253237043871091</c:v>
                </c:pt>
                <c:pt idx="20">
                  <c:v>1.0368834570056744</c:v>
                </c:pt>
                <c:pt idx="21">
                  <c:v>1.0273381722989052</c:v>
                </c:pt>
                <c:pt idx="22">
                  <c:v>1.0366065232477446</c:v>
                </c:pt>
                <c:pt idx="23">
                  <c:v>1.0248789346246971</c:v>
                </c:pt>
                <c:pt idx="24">
                  <c:v>1.0274466750313678</c:v>
                </c:pt>
                <c:pt idx="25">
                  <c:v>1.0284973293402082</c:v>
                </c:pt>
                <c:pt idx="26">
                  <c:v>1.0307124575918101</c:v>
                </c:pt>
                <c:pt idx="27">
                  <c:v>1.0416843535104847</c:v>
                </c:pt>
                <c:pt idx="28">
                  <c:v>1.0316273720529041</c:v>
                </c:pt>
                <c:pt idx="29">
                  <c:v>1.033088577005298</c:v>
                </c:pt>
                <c:pt idx="30">
                  <c:v>1.0343891402714931</c:v>
                </c:pt>
                <c:pt idx="31">
                  <c:v>1.0346662931577841</c:v>
                </c:pt>
                <c:pt idx="32">
                  <c:v>1.0501783811332994</c:v>
                </c:pt>
                <c:pt idx="33">
                  <c:v>1.0366624141911183</c:v>
                </c:pt>
                <c:pt idx="34">
                  <c:v>1.0367589057520588</c:v>
                </c:pt>
                <c:pt idx="35">
                  <c:v>0.99687987519500787</c:v>
                </c:pt>
                <c:pt idx="36">
                  <c:v>1.0383544501798843</c:v>
                </c:pt>
                <c:pt idx="37">
                  <c:v>1.0488628872775214</c:v>
                </c:pt>
                <c:pt idx="38">
                  <c:v>1.0418987420990049</c:v>
                </c:pt>
                <c:pt idx="39">
                  <c:v>1.0415211250493575</c:v>
                </c:pt>
                <c:pt idx="40">
                  <c:v>1.0432676395366332</c:v>
                </c:pt>
                <c:pt idx="41">
                  <c:v>1.0508406477932994</c:v>
                </c:pt>
                <c:pt idx="42">
                  <c:v>0.82143581938102483</c:v>
                </c:pt>
                <c:pt idx="43">
                  <c:v>1.065123091656808</c:v>
                </c:pt>
                <c:pt idx="44">
                  <c:v>1.0444230013223259</c:v>
                </c:pt>
                <c:pt idx="45">
                  <c:v>1.0696699629674844</c:v>
                </c:pt>
                <c:pt idx="46">
                  <c:v>1.0348825879372503</c:v>
                </c:pt>
                <c:pt idx="47">
                  <c:v>1.0352161347072129</c:v>
                </c:pt>
                <c:pt idx="48">
                  <c:v>0.99295570780661957</c:v>
                </c:pt>
                <c:pt idx="49">
                  <c:v>1.0443058944007708</c:v>
                </c:pt>
                <c:pt idx="50">
                  <c:v>1.0440173796791443</c:v>
                </c:pt>
                <c:pt idx="51">
                  <c:v>0.98621868489931097</c:v>
                </c:pt>
                <c:pt idx="52">
                  <c:v>0.97940657744579318</c:v>
                </c:pt>
                <c:pt idx="53">
                  <c:v>1.0707029245767061</c:v>
                </c:pt>
                <c:pt idx="54">
                  <c:v>1.0487397399578704</c:v>
                </c:pt>
                <c:pt idx="55">
                  <c:v>1.0557622030801359</c:v>
                </c:pt>
                <c:pt idx="56">
                  <c:v>1.0462213645418326</c:v>
                </c:pt>
                <c:pt idx="57">
                  <c:v>1.0421144713821546</c:v>
                </c:pt>
                <c:pt idx="58">
                  <c:v>1.0370155320075485</c:v>
                </c:pt>
                <c:pt idx="59">
                  <c:v>1.0840109133147842</c:v>
                </c:pt>
                <c:pt idx="60">
                  <c:v>1.0550836467384257</c:v>
                </c:pt>
                <c:pt idx="61">
                  <c:v>1.0446462872509741</c:v>
                </c:pt>
                <c:pt idx="62">
                  <c:v>1.0466678883391363</c:v>
                </c:pt>
                <c:pt idx="63">
                  <c:v>1.0436688585398752</c:v>
                </c:pt>
                <c:pt idx="64">
                  <c:v>1.0431226336021271</c:v>
                </c:pt>
                <c:pt idx="65">
                  <c:v>1.0655375552282769</c:v>
                </c:pt>
                <c:pt idx="66">
                  <c:v>1.0419795221843002</c:v>
                </c:pt>
                <c:pt idx="67">
                  <c:v>1.0419188191881918</c:v>
                </c:pt>
                <c:pt idx="68">
                  <c:v>1.0429527118206094</c:v>
                </c:pt>
                <c:pt idx="69">
                  <c:v>1.0431574305453475</c:v>
                </c:pt>
                <c:pt idx="70">
                  <c:v>1.0748922658199138</c:v>
                </c:pt>
                <c:pt idx="71">
                  <c:v>0.88646212515167278</c:v>
                </c:pt>
                <c:pt idx="72">
                  <c:v>1.1700322619189867</c:v>
                </c:pt>
                <c:pt idx="73">
                  <c:v>0.94780770689935501</c:v>
                </c:pt>
                <c:pt idx="74">
                  <c:v>0.85893786198095601</c:v>
                </c:pt>
                <c:pt idx="75">
                  <c:v>1.1271993543179986</c:v>
                </c:pt>
                <c:pt idx="76">
                  <c:v>1.057345081612018</c:v>
                </c:pt>
                <c:pt idx="77">
                  <c:v>1.2452884339424091</c:v>
                </c:pt>
                <c:pt idx="78">
                  <c:v>1.2014843161129469</c:v>
                </c:pt>
                <c:pt idx="79">
                  <c:v>1.1887880771988899</c:v>
                </c:pt>
                <c:pt idx="80">
                  <c:v>1.190658239556035</c:v>
                </c:pt>
                <c:pt idx="81">
                  <c:v>1.174496644295302</c:v>
                </c:pt>
                <c:pt idx="82">
                  <c:v>1.1883416751928768</c:v>
                </c:pt>
                <c:pt idx="83">
                  <c:v>1.0809886297937947</c:v>
                </c:pt>
                <c:pt idx="84">
                  <c:v>1.1239735202189824</c:v>
                </c:pt>
                <c:pt idx="85">
                  <c:v>1.1890958090039043</c:v>
                </c:pt>
                <c:pt idx="86">
                  <c:v>1.1658018646315109</c:v>
                </c:pt>
                <c:pt idx="87">
                  <c:v>1.1224061905585336</c:v>
                </c:pt>
                <c:pt idx="88">
                  <c:v>1.2330216946798525</c:v>
                </c:pt>
                <c:pt idx="89">
                  <c:v>0.81438289601554903</c:v>
                </c:pt>
                <c:pt idx="90">
                  <c:v>1.0298724248953011</c:v>
                </c:pt>
                <c:pt idx="91">
                  <c:v>1.2330278720233376</c:v>
                </c:pt>
                <c:pt idx="92">
                  <c:v>1.3065101645692159</c:v>
                </c:pt>
                <c:pt idx="93">
                  <c:v>1.3082057099640763</c:v>
                </c:pt>
                <c:pt idx="94">
                  <c:v>1.3206591773927017</c:v>
                </c:pt>
                <c:pt idx="95">
                  <c:v>1.3426889519604752</c:v>
                </c:pt>
                <c:pt idx="96">
                  <c:v>1.467019180922758</c:v>
                </c:pt>
                <c:pt idx="97">
                  <c:v>1.3975986721562372</c:v>
                </c:pt>
                <c:pt idx="98">
                  <c:v>1.2235116235116235</c:v>
                </c:pt>
                <c:pt idx="99">
                  <c:v>1.378120972249153</c:v>
                </c:pt>
                <c:pt idx="100">
                  <c:v>1.3790072506726252</c:v>
                </c:pt>
                <c:pt idx="101">
                  <c:v>1.3789117274872602</c:v>
                </c:pt>
                <c:pt idx="102">
                  <c:v>1.3814435344778353</c:v>
                </c:pt>
                <c:pt idx="103">
                  <c:v>1.357651871025469</c:v>
                </c:pt>
                <c:pt idx="104">
                  <c:v>1.3071469492981955</c:v>
                </c:pt>
                <c:pt idx="105">
                  <c:v>1.4044811177236605</c:v>
                </c:pt>
                <c:pt idx="106">
                  <c:v>1.3238085083697622</c:v>
                </c:pt>
                <c:pt idx="107">
                  <c:v>1.3853154996777732</c:v>
                </c:pt>
                <c:pt idx="108">
                  <c:v>1.3898611813634576</c:v>
                </c:pt>
                <c:pt idx="109">
                  <c:v>1.3905039511454442</c:v>
                </c:pt>
                <c:pt idx="110">
                  <c:v>1.3948367585704509</c:v>
                </c:pt>
                <c:pt idx="111">
                  <c:v>1.3426697636289111</c:v>
                </c:pt>
                <c:pt idx="112">
                  <c:v>1.3967529453371943</c:v>
                </c:pt>
                <c:pt idx="113">
                  <c:v>1.4042415461915476</c:v>
                </c:pt>
                <c:pt idx="114">
                  <c:v>1.4059207483168012</c:v>
                </c:pt>
                <c:pt idx="115">
                  <c:v>1.4097864944680734</c:v>
                </c:pt>
                <c:pt idx="116">
                  <c:v>1.409204339217951</c:v>
                </c:pt>
                <c:pt idx="117">
                  <c:v>1.4095912030780975</c:v>
                </c:pt>
                <c:pt idx="118">
                  <c:v>1.3720479820067475</c:v>
                </c:pt>
                <c:pt idx="119">
                  <c:v>1.4109104792070248</c:v>
                </c:pt>
                <c:pt idx="120">
                  <c:v>1.413559497336712</c:v>
                </c:pt>
                <c:pt idx="121">
                  <c:v>1.0121734234234234</c:v>
                </c:pt>
                <c:pt idx="122">
                  <c:v>1.4173404652319941</c:v>
                </c:pt>
                <c:pt idx="123">
                  <c:v>1.4275104198222102</c:v>
                </c:pt>
                <c:pt idx="124">
                  <c:v>1.4301622187336471</c:v>
                </c:pt>
                <c:pt idx="125">
                  <c:v>1.4325032216157321</c:v>
                </c:pt>
                <c:pt idx="126">
                  <c:v>1.4293998627018822</c:v>
                </c:pt>
                <c:pt idx="127">
                  <c:v>1.5661706296668962</c:v>
                </c:pt>
                <c:pt idx="128">
                  <c:v>1.4290659607462288</c:v>
                </c:pt>
                <c:pt idx="129">
                  <c:v>1.3933429947174045</c:v>
                </c:pt>
                <c:pt idx="130">
                  <c:v>1.4754037124303201</c:v>
                </c:pt>
                <c:pt idx="131">
                  <c:v>1.4685733775092575</c:v>
                </c:pt>
                <c:pt idx="132">
                  <c:v>1.6857531464914466</c:v>
                </c:pt>
                <c:pt idx="133">
                  <c:v>1.4444905165725905</c:v>
                </c:pt>
                <c:pt idx="134">
                  <c:v>1.4941801556901027</c:v>
                </c:pt>
                <c:pt idx="135">
                  <c:v>0.68614750478433673</c:v>
                </c:pt>
                <c:pt idx="136">
                  <c:v>1.5843905706988235</c:v>
                </c:pt>
                <c:pt idx="137">
                  <c:v>1.5430020250029286</c:v>
                </c:pt>
                <c:pt idx="138">
                  <c:v>1.5796634032939327</c:v>
                </c:pt>
                <c:pt idx="139">
                  <c:v>1.7139498153404031</c:v>
                </c:pt>
                <c:pt idx="140">
                  <c:v>1.684008233894053</c:v>
                </c:pt>
                <c:pt idx="141">
                  <c:v>2.0190279893658332</c:v>
                </c:pt>
                <c:pt idx="142">
                  <c:v>1.7502677265117121</c:v>
                </c:pt>
                <c:pt idx="143">
                  <c:v>1.7435095666283551</c:v>
                </c:pt>
                <c:pt idx="144">
                  <c:v>2.0796025615254288</c:v>
                </c:pt>
                <c:pt idx="145">
                  <c:v>1.7607851338432119</c:v>
                </c:pt>
                <c:pt idx="146">
                  <c:v>1.7569844936761458</c:v>
                </c:pt>
                <c:pt idx="147">
                  <c:v>1.756853179344219</c:v>
                </c:pt>
                <c:pt idx="148">
                  <c:v>1.7188936111399054</c:v>
                </c:pt>
                <c:pt idx="149">
                  <c:v>1.9180140764694693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EA-2848-90F2-835C794FC0B6}"/>
            </c:ext>
          </c:extLst>
        </c:ser>
        <c:ser>
          <c:idx val="2"/>
          <c:order val="2"/>
          <c:tx>
            <c:strRef>
              <c:f>ST!$CX$4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ST!$CX$5:$CX$154</c:f>
              <c:numCache>
                <c:formatCode>General</c:formatCode>
                <c:ptCount val="150"/>
                <c:pt idx="0">
                  <c:v>1.0012987325332499</c:v>
                </c:pt>
                <c:pt idx="1">
                  <c:v>0.96377286539951135</c:v>
                </c:pt>
                <c:pt idx="2">
                  <c:v>1.0050256545191423</c:v>
                </c:pt>
                <c:pt idx="3">
                  <c:v>1.0043913344333848</c:v>
                </c:pt>
                <c:pt idx="4">
                  <c:v>1.0012600630031501</c:v>
                </c:pt>
                <c:pt idx="5">
                  <c:v>1.0101033724683099</c:v>
                </c:pt>
                <c:pt idx="6">
                  <c:v>1.008146229516997</c:v>
                </c:pt>
                <c:pt idx="7">
                  <c:v>1.0126872659176029</c:v>
                </c:pt>
                <c:pt idx="8">
                  <c:v>1.0132996472494995</c:v>
                </c:pt>
                <c:pt idx="9">
                  <c:v>1.0138386912687845</c:v>
                </c:pt>
                <c:pt idx="10">
                  <c:v>1.0135327963176064</c:v>
                </c:pt>
                <c:pt idx="11">
                  <c:v>1.0166972390762428</c:v>
                </c:pt>
                <c:pt idx="12">
                  <c:v>1.0177416374052857</c:v>
                </c:pt>
                <c:pt idx="13">
                  <c:v>1.0190579907432618</c:v>
                </c:pt>
                <c:pt idx="14">
                  <c:v>1.0224986025712688</c:v>
                </c:pt>
                <c:pt idx="15">
                  <c:v>1.0236505548241488</c:v>
                </c:pt>
                <c:pt idx="16">
                  <c:v>1.0210781648613609</c:v>
                </c:pt>
                <c:pt idx="17">
                  <c:v>1.0293821404932515</c:v>
                </c:pt>
                <c:pt idx="18">
                  <c:v>1.0195220169832793</c:v>
                </c:pt>
                <c:pt idx="19">
                  <c:v>1.0282505646931568</c:v>
                </c:pt>
                <c:pt idx="20">
                  <c:v>1.0326931470973373</c:v>
                </c:pt>
                <c:pt idx="21">
                  <c:v>1.0303129462160876</c:v>
                </c:pt>
                <c:pt idx="22">
                  <c:v>1.0350884802220681</c:v>
                </c:pt>
                <c:pt idx="23">
                  <c:v>1.0289043583535107</c:v>
                </c:pt>
                <c:pt idx="24">
                  <c:v>1.0284190715181933</c:v>
                </c:pt>
                <c:pt idx="25">
                  <c:v>1.0308746796751984</c:v>
                </c:pt>
                <c:pt idx="26">
                  <c:v>1.0318135825248498</c:v>
                </c:pt>
                <c:pt idx="27">
                  <c:v>1.0393072417013329</c:v>
                </c:pt>
                <c:pt idx="28">
                  <c:v>1.0365001059289973</c:v>
                </c:pt>
                <c:pt idx="29">
                  <c:v>1.0372091582241225</c:v>
                </c:pt>
                <c:pt idx="30">
                  <c:v>1.0266465560583209</c:v>
                </c:pt>
                <c:pt idx="31">
                  <c:v>1.0273128370334057</c:v>
                </c:pt>
                <c:pt idx="32">
                  <c:v>1.048186072371774</c:v>
                </c:pt>
                <c:pt idx="33">
                  <c:v>1.0389405260919751</c:v>
                </c:pt>
                <c:pt idx="34">
                  <c:v>1.0404190199728647</c:v>
                </c:pt>
                <c:pt idx="35">
                  <c:v>1.0039001560062402</c:v>
                </c:pt>
                <c:pt idx="36">
                  <c:v>1.0424526826216174</c:v>
                </c:pt>
                <c:pt idx="37">
                  <c:v>1.0452373104812129</c:v>
                </c:pt>
                <c:pt idx="38">
                  <c:v>1.0451530133299956</c:v>
                </c:pt>
                <c:pt idx="39">
                  <c:v>1.0435258026303798</c:v>
                </c:pt>
                <c:pt idx="40">
                  <c:v>1.0442304799157516</c:v>
                </c:pt>
                <c:pt idx="41">
                  <c:v>1.0571455062430462</c:v>
                </c:pt>
                <c:pt idx="42">
                  <c:v>0.97161339421613402</c:v>
                </c:pt>
                <c:pt idx="43">
                  <c:v>1</c:v>
                </c:pt>
                <c:pt idx="44">
                  <c:v>1.0501054286837497</c:v>
                </c:pt>
                <c:pt idx="45">
                  <c:v>1.0672689537297033</c:v>
                </c:pt>
                <c:pt idx="46">
                  <c:v>1.0514469453376207</c:v>
                </c:pt>
                <c:pt idx="47">
                  <c:v>1.0502638853983413</c:v>
                </c:pt>
                <c:pt idx="48">
                  <c:v>0.97243397986426061</c:v>
                </c:pt>
                <c:pt idx="49">
                  <c:v>1.0468058191018343</c:v>
                </c:pt>
                <c:pt idx="50">
                  <c:v>1.0516377005347592</c:v>
                </c:pt>
                <c:pt idx="51">
                  <c:v>0.96570696009828549</c:v>
                </c:pt>
                <c:pt idx="52">
                  <c:v>0.97209254071999174</c:v>
                </c:pt>
                <c:pt idx="53">
                  <c:v>1.0097998973832736</c:v>
                </c:pt>
                <c:pt idx="54">
                  <c:v>1.0621776712428272</c:v>
                </c:pt>
                <c:pt idx="55">
                  <c:v>1.0236230749151658</c:v>
                </c:pt>
                <c:pt idx="56">
                  <c:v>1.0525398406374502</c:v>
                </c:pt>
                <c:pt idx="57">
                  <c:v>1.0594851287178206</c:v>
                </c:pt>
                <c:pt idx="58">
                  <c:v>1.0536217157787779</c:v>
                </c:pt>
                <c:pt idx="59">
                  <c:v>1.0426537723871525</c:v>
                </c:pt>
                <c:pt idx="60">
                  <c:v>1.0682466606147063</c:v>
                </c:pt>
                <c:pt idx="61">
                  <c:v>1.0541408265188519</c:v>
                </c:pt>
                <c:pt idx="62">
                  <c:v>1.0592205729643882</c:v>
                </c:pt>
                <c:pt idx="63">
                  <c:v>1.0603046141741133</c:v>
                </c:pt>
                <c:pt idx="64">
                  <c:v>1.0601751495707969</c:v>
                </c:pt>
                <c:pt idx="65">
                  <c:v>1.0257731958762886</c:v>
                </c:pt>
                <c:pt idx="66">
                  <c:v>1.0592718998862343</c:v>
                </c:pt>
                <c:pt idx="67">
                  <c:v>1.0637638376383765</c:v>
                </c:pt>
                <c:pt idx="68">
                  <c:v>1.0617588790950072</c:v>
                </c:pt>
                <c:pt idx="69">
                  <c:v>1.0651183301484639</c:v>
                </c:pt>
                <c:pt idx="70">
                  <c:v>1.0247675209798139</c:v>
                </c:pt>
                <c:pt idx="71">
                  <c:v>0.98540474952331425</c:v>
                </c:pt>
                <c:pt idx="72">
                  <c:v>1.0620145776078382</c:v>
                </c:pt>
                <c:pt idx="73">
                  <c:v>0.94601918595198098</c:v>
                </c:pt>
                <c:pt idx="74">
                  <c:v>1.0464317267105134</c:v>
                </c:pt>
                <c:pt idx="75">
                  <c:v>1.0920903954802261</c:v>
                </c:pt>
                <c:pt idx="76">
                  <c:v>0.9292936588184314</c:v>
                </c:pt>
                <c:pt idx="77">
                  <c:v>1.2079020376925287</c:v>
                </c:pt>
                <c:pt idx="78">
                  <c:v>1.1978315069287411</c:v>
                </c:pt>
                <c:pt idx="79">
                  <c:v>1.1850777912886228</c:v>
                </c:pt>
                <c:pt idx="80">
                  <c:v>1.1871126869122859</c:v>
                </c:pt>
                <c:pt idx="81">
                  <c:v>1.0989720499532749</c:v>
                </c:pt>
                <c:pt idx="82">
                  <c:v>1.192544866299809</c:v>
                </c:pt>
                <c:pt idx="83">
                  <c:v>0.98622085180188857</c:v>
                </c:pt>
                <c:pt idx="84">
                  <c:v>1.2248063520413117</c:v>
                </c:pt>
                <c:pt idx="85">
                  <c:v>1.1373734581764157</c:v>
                </c:pt>
                <c:pt idx="86">
                  <c:v>1.1626697848261174</c:v>
                </c:pt>
                <c:pt idx="87">
                  <c:v>1.0343895901781082</c:v>
                </c:pt>
                <c:pt idx="88">
                  <c:v>1.2442869819060969</c:v>
                </c:pt>
                <c:pt idx="89">
                  <c:v>1.1426141885325558</c:v>
                </c:pt>
                <c:pt idx="90">
                  <c:v>1.1458277857125565</c:v>
                </c:pt>
                <c:pt idx="91">
                  <c:v>1.2465833782541142</c:v>
                </c:pt>
                <c:pt idx="92">
                  <c:v>1.3132381413359147</c:v>
                </c:pt>
                <c:pt idx="93">
                  <c:v>1.3136887880506711</c:v>
                </c:pt>
                <c:pt idx="94">
                  <c:v>1.3234032231166901</c:v>
                </c:pt>
                <c:pt idx="95">
                  <c:v>1.4265741616734993</c:v>
                </c:pt>
                <c:pt idx="96">
                  <c:v>1.3008398133748056</c:v>
                </c:pt>
                <c:pt idx="97">
                  <c:v>1.3586255954818822</c:v>
                </c:pt>
                <c:pt idx="98">
                  <c:v>1.3206199206199207</c:v>
                </c:pt>
                <c:pt idx="99">
                  <c:v>1.3864815849805527</c:v>
                </c:pt>
                <c:pt idx="100">
                  <c:v>1.3873523644489032</c:v>
                </c:pt>
                <c:pt idx="101">
                  <c:v>1.3873593488149389</c:v>
                </c:pt>
                <c:pt idx="102">
                  <c:v>1.3899644770357173</c:v>
                </c:pt>
                <c:pt idx="103">
                  <c:v>1.1265458728789186</c:v>
                </c:pt>
                <c:pt idx="104">
                  <c:v>1.1280435405327986</c:v>
                </c:pt>
                <c:pt idx="105">
                  <c:v>1.1900397969987953</c:v>
                </c:pt>
                <c:pt idx="106">
                  <c:v>1.1780929025837865</c:v>
                </c:pt>
                <c:pt idx="107">
                  <c:v>1.3939308286318361</c:v>
                </c:pt>
                <c:pt idx="108">
                  <c:v>1.3987747990782893</c:v>
                </c:pt>
                <c:pt idx="109">
                  <c:v>1.3993372272158002</c:v>
                </c:pt>
                <c:pt idx="110">
                  <c:v>1.4038762941215426</c:v>
                </c:pt>
                <c:pt idx="111">
                  <c:v>1.4067105186110516</c:v>
                </c:pt>
                <c:pt idx="112">
                  <c:v>1.4057823655533699</c:v>
                </c:pt>
                <c:pt idx="113">
                  <c:v>1.4147940363531744</c:v>
                </c:pt>
                <c:pt idx="114">
                  <c:v>1.4154083363313976</c:v>
                </c:pt>
                <c:pt idx="115">
                  <c:v>1.4179112913481513</c:v>
                </c:pt>
                <c:pt idx="116">
                  <c:v>1.4197636528625639</c:v>
                </c:pt>
                <c:pt idx="117">
                  <c:v>1.4196796055414005</c:v>
                </c:pt>
                <c:pt idx="118">
                  <c:v>1.4216752051314092</c:v>
                </c:pt>
                <c:pt idx="119">
                  <c:v>1.4185885380580023</c:v>
                </c:pt>
                <c:pt idx="120">
                  <c:v>1.4239851062729481</c:v>
                </c:pt>
                <c:pt idx="121">
                  <c:v>1.4518806306306304</c:v>
                </c:pt>
                <c:pt idx="122">
                  <c:v>1.4271675581539993</c:v>
                </c:pt>
                <c:pt idx="123">
                  <c:v>1.4376743165745685</c:v>
                </c:pt>
                <c:pt idx="124">
                  <c:v>1.4403976975405548</c:v>
                </c:pt>
                <c:pt idx="125">
                  <c:v>1.4425085647832874</c:v>
                </c:pt>
                <c:pt idx="126">
                  <c:v>1.3993026700870759</c:v>
                </c:pt>
                <c:pt idx="127">
                  <c:v>1.4323730339458773</c:v>
                </c:pt>
                <c:pt idx="128">
                  <c:v>1.4487555019501575</c:v>
                </c:pt>
                <c:pt idx="129">
                  <c:v>1.3691272030293116</c:v>
                </c:pt>
                <c:pt idx="130">
                  <c:v>1.2405034193437159</c:v>
                </c:pt>
                <c:pt idx="131">
                  <c:v>1.47996491911908</c:v>
                </c:pt>
                <c:pt idx="132">
                  <c:v>1.4539951341928317</c:v>
                </c:pt>
                <c:pt idx="133">
                  <c:v>1.238824536529253</c:v>
                </c:pt>
                <c:pt idx="134">
                  <c:v>1.5237859878907698</c:v>
                </c:pt>
                <c:pt idx="135">
                  <c:v>1.4545856028264388</c:v>
                </c:pt>
                <c:pt idx="136">
                  <c:v>1.6046979022735837</c:v>
                </c:pt>
                <c:pt idx="137">
                  <c:v>1.5148193396147474</c:v>
                </c:pt>
                <c:pt idx="138">
                  <c:v>1.5068760027504009</c:v>
                </c:pt>
                <c:pt idx="139">
                  <c:v>1.6025246707596574</c:v>
                </c:pt>
                <c:pt idx="140">
                  <c:v>1.6232832652536102</c:v>
                </c:pt>
                <c:pt idx="141">
                  <c:v>2.0241359739522657</c:v>
                </c:pt>
                <c:pt idx="142">
                  <c:v>1.8554276836754702</c:v>
                </c:pt>
                <c:pt idx="143">
                  <c:v>1.6939016969778919</c:v>
                </c:pt>
                <c:pt idx="144">
                  <c:v>2.0923814720156217</c:v>
                </c:pt>
                <c:pt idx="145">
                  <c:v>1.8507259799235181</c:v>
                </c:pt>
                <c:pt idx="146">
                  <c:v>1.6755970682577408</c:v>
                </c:pt>
                <c:pt idx="147">
                  <c:v>1.6459909730519051</c:v>
                </c:pt>
                <c:pt idx="148">
                  <c:v>1.968280294392039</c:v>
                </c:pt>
                <c:pt idx="149">
                  <c:v>2.0213524824044131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EA-2848-90F2-835C794FC0B6}"/>
            </c:ext>
          </c:extLst>
        </c:ser>
        <c:ser>
          <c:idx val="3"/>
          <c:order val="3"/>
          <c:tx>
            <c:strRef>
              <c:f>ST!$CY$4</c:f>
              <c:strCache>
                <c:ptCount val="1"/>
                <c:pt idx="0">
                  <c:v>Pythia 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ST!$CY$5:$CY$154</c:f>
              <c:numCache>
                <c:formatCode>General</c:formatCode>
                <c:ptCount val="150"/>
                <c:pt idx="0">
                  <c:v>0.97828230597176469</c:v>
                </c:pt>
                <c:pt idx="1">
                  <c:v>1.0034558779717571</c:v>
                </c:pt>
                <c:pt idx="2">
                  <c:v>1.0071569530324957</c:v>
                </c:pt>
                <c:pt idx="3">
                  <c:v>1.0075584180550381</c:v>
                </c:pt>
                <c:pt idx="4">
                  <c:v>1.008960448022401</c:v>
                </c:pt>
                <c:pt idx="5">
                  <c:v>1.0095888488703868</c:v>
                </c:pt>
                <c:pt idx="6">
                  <c:v>1.0114745078040075</c:v>
                </c:pt>
                <c:pt idx="7">
                  <c:v>1.0115168539325843</c:v>
                </c:pt>
                <c:pt idx="8">
                  <c:v>1.0130136333301554</c:v>
                </c:pt>
                <c:pt idx="9">
                  <c:v>1.0134106905078943</c:v>
                </c:pt>
                <c:pt idx="10">
                  <c:v>1.0142232451093212</c:v>
                </c:pt>
                <c:pt idx="11">
                  <c:v>1.0170264804101408</c:v>
                </c:pt>
                <c:pt idx="12">
                  <c:v>1.0170486046941416</c:v>
                </c:pt>
                <c:pt idx="13">
                  <c:v>1.0195571285960614</c:v>
                </c:pt>
                <c:pt idx="14">
                  <c:v>1.0222191168250419</c:v>
                </c:pt>
                <c:pt idx="15">
                  <c:v>1.0237445928154973</c:v>
                </c:pt>
                <c:pt idx="16">
                  <c:v>1.029358872485467</c:v>
                </c:pt>
                <c:pt idx="17">
                  <c:v>1.0296986963653629</c:v>
                </c:pt>
                <c:pt idx="18">
                  <c:v>1.0308150223233825</c:v>
                </c:pt>
                <c:pt idx="19">
                  <c:v>1.0317818852798015</c:v>
                </c:pt>
                <c:pt idx="20">
                  <c:v>1.0330423395896988</c:v>
                </c:pt>
                <c:pt idx="21">
                  <c:v>1.0331984769157545</c:v>
                </c:pt>
                <c:pt idx="22">
                  <c:v>1.0332668285912561</c:v>
                </c:pt>
                <c:pt idx="23">
                  <c:v>1.0334745762711863</c:v>
                </c:pt>
                <c:pt idx="24">
                  <c:v>1.0339084065244668</c:v>
                </c:pt>
                <c:pt idx="25">
                  <c:v>1.0349501373923244</c:v>
                </c:pt>
                <c:pt idx="26">
                  <c:v>1.0366049639902388</c:v>
                </c:pt>
                <c:pt idx="27">
                  <c:v>1.0390101027251888</c:v>
                </c:pt>
                <c:pt idx="28">
                  <c:v>1.0399806301262069</c:v>
                </c:pt>
                <c:pt idx="29">
                  <c:v>1.0416085757660254</c:v>
                </c:pt>
                <c:pt idx="30">
                  <c:v>1.0416624769565945</c:v>
                </c:pt>
                <c:pt idx="31">
                  <c:v>1.0416695847048114</c:v>
                </c:pt>
                <c:pt idx="32">
                  <c:v>1.0420238150396144</c:v>
                </c:pt>
                <c:pt idx="33">
                  <c:v>1.0420691331024845</c:v>
                </c:pt>
                <c:pt idx="34">
                  <c:v>1.0425646041712682</c:v>
                </c:pt>
                <c:pt idx="35">
                  <c:v>1.0436817472698907</c:v>
                </c:pt>
                <c:pt idx="36">
                  <c:v>1.0455185358986392</c:v>
                </c:pt>
                <c:pt idx="37">
                  <c:v>1.0463909030982201</c:v>
                </c:pt>
                <c:pt idx="38">
                  <c:v>1.0465924025283184</c:v>
                </c:pt>
                <c:pt idx="39">
                  <c:v>1.0467150624183701</c:v>
                </c:pt>
                <c:pt idx="40">
                  <c:v>1.046998646005717</c:v>
                </c:pt>
                <c:pt idx="41">
                  <c:v>1.0596179997527506</c:v>
                </c:pt>
                <c:pt idx="42">
                  <c:v>1.0597412480974124</c:v>
                </c:pt>
                <c:pt idx="43">
                  <c:v>1.0601092896174862</c:v>
                </c:pt>
                <c:pt idx="44">
                  <c:v>1.0645080590400628</c:v>
                </c:pt>
                <c:pt idx="45">
                  <c:v>1.0651935050665364</c:v>
                </c:pt>
                <c:pt idx="46">
                  <c:v>1.0677839488128877</c:v>
                </c:pt>
                <c:pt idx="47">
                  <c:v>1.0678248303593867</c:v>
                </c:pt>
                <c:pt idx="48">
                  <c:v>1.0680304931004536</c:v>
                </c:pt>
                <c:pt idx="49">
                  <c:v>1.0688533477907292</c:v>
                </c:pt>
                <c:pt idx="50">
                  <c:v>1.0689171122994652</c:v>
                </c:pt>
                <c:pt idx="51">
                  <c:v>1.0699214785534963</c:v>
                </c:pt>
                <c:pt idx="52">
                  <c:v>1.0701317564062662</c:v>
                </c:pt>
                <c:pt idx="53">
                  <c:v>1.074089276552078</c:v>
                </c:pt>
                <c:pt idx="54">
                  <c:v>1.0753613713953658</c:v>
                </c:pt>
                <c:pt idx="55">
                  <c:v>1.0770360219263901</c:v>
                </c:pt>
                <c:pt idx="56">
                  <c:v>1.0815176792828685</c:v>
                </c:pt>
                <c:pt idx="57">
                  <c:v>1.0821357160709824</c:v>
                </c:pt>
                <c:pt idx="58">
                  <c:v>1.0822760923210917</c:v>
                </c:pt>
                <c:pt idx="59">
                  <c:v>1.0832275318079905</c:v>
                </c:pt>
                <c:pt idx="60">
                  <c:v>1.0839385293736221</c:v>
                </c:pt>
                <c:pt idx="61">
                  <c:v>1.0843806596783931</c:v>
                </c:pt>
                <c:pt idx="62">
                  <c:v>1.0844175676501131</c:v>
                </c:pt>
                <c:pt idx="63">
                  <c:v>1.0846119260383296</c:v>
                </c:pt>
                <c:pt idx="64">
                  <c:v>1.0850313592878407</c:v>
                </c:pt>
                <c:pt idx="65">
                  <c:v>1.0852259514766296</c:v>
                </c:pt>
                <c:pt idx="66">
                  <c:v>1.0860637087599543</c:v>
                </c:pt>
                <c:pt idx="67">
                  <c:v>1.0861107011070112</c:v>
                </c:pt>
                <c:pt idx="68">
                  <c:v>1.0870826035774785</c:v>
                </c:pt>
                <c:pt idx="69">
                  <c:v>1.0887843598412466</c:v>
                </c:pt>
                <c:pt idx="70">
                  <c:v>1.09217509639374</c:v>
                </c:pt>
                <c:pt idx="71">
                  <c:v>1.1012653839486912</c:v>
                </c:pt>
                <c:pt idx="72">
                  <c:v>1.1063050145377782</c:v>
                </c:pt>
                <c:pt idx="73">
                  <c:v>1.1173920112731017</c:v>
                </c:pt>
                <c:pt idx="74">
                  <c:v>1.1189751644252477</c:v>
                </c:pt>
                <c:pt idx="75">
                  <c:v>1.1206618240516546</c:v>
                </c:pt>
                <c:pt idx="76">
                  <c:v>1.143218257980644</c:v>
                </c:pt>
                <c:pt idx="77">
                  <c:v>1.1520137759494882</c:v>
                </c:pt>
                <c:pt idx="78">
                  <c:v>1.1566649272337217</c:v>
                </c:pt>
                <c:pt idx="79">
                  <c:v>1.1566738378075014</c:v>
                </c:pt>
                <c:pt idx="80">
                  <c:v>1.1656543856944659</c:v>
                </c:pt>
                <c:pt idx="81">
                  <c:v>1.1760824625492028</c:v>
                </c:pt>
                <c:pt idx="82">
                  <c:v>1.1801288609905152</c:v>
                </c:pt>
                <c:pt idx="83">
                  <c:v>1.1825978030449027</c:v>
                </c:pt>
                <c:pt idx="84">
                  <c:v>1.1888140397196716</c:v>
                </c:pt>
                <c:pt idx="85">
                  <c:v>1.1934491932418891</c:v>
                </c:pt>
                <c:pt idx="86">
                  <c:v>1.1943768727227171</c:v>
                </c:pt>
                <c:pt idx="87">
                  <c:v>1.2027710530866333</c:v>
                </c:pt>
                <c:pt idx="88">
                  <c:v>1.2441841025706972</c:v>
                </c:pt>
                <c:pt idx="89">
                  <c:v>1.2662779397473274</c:v>
                </c:pt>
                <c:pt idx="90">
                  <c:v>1.2743469946016606</c:v>
                </c:pt>
                <c:pt idx="91">
                  <c:v>1.281082537971272</c:v>
                </c:pt>
                <c:pt idx="92">
                  <c:v>1.3131292352371733</c:v>
                </c:pt>
                <c:pt idx="93">
                  <c:v>1.3150122896577801</c:v>
                </c:pt>
                <c:pt idx="94">
                  <c:v>1.3267082063643669</c:v>
                </c:pt>
                <c:pt idx="95">
                  <c:v>1.3394302533375382</c:v>
                </c:pt>
                <c:pt idx="96">
                  <c:v>1.3434525660964229</c:v>
                </c:pt>
                <c:pt idx="97">
                  <c:v>1.3450238192752906</c:v>
                </c:pt>
                <c:pt idx="98">
                  <c:v>1.3531468531468531</c:v>
                </c:pt>
                <c:pt idx="99">
                  <c:v>1.3864587729403579</c:v>
                </c:pt>
                <c:pt idx="100">
                  <c:v>1.3872953623056226</c:v>
                </c:pt>
                <c:pt idx="101">
                  <c:v>1.3873593488149389</c:v>
                </c:pt>
                <c:pt idx="102">
                  <c:v>1.3899073661606642</c:v>
                </c:pt>
                <c:pt idx="103">
                  <c:v>1.3921963378391333</c:v>
                </c:pt>
                <c:pt idx="104">
                  <c:v>1.3927957605270698</c:v>
                </c:pt>
                <c:pt idx="105">
                  <c:v>1.3928462764856937</c:v>
                </c:pt>
                <c:pt idx="106">
                  <c:v>1.3931833528805488</c:v>
                </c:pt>
                <c:pt idx="107">
                  <c:v>1.3938742976019536</c:v>
                </c:pt>
                <c:pt idx="108">
                  <c:v>1.3987073568257178</c:v>
                </c:pt>
                <c:pt idx="109">
                  <c:v>1.3992707282742418</c:v>
                </c:pt>
                <c:pt idx="110">
                  <c:v>1.4038100704178713</c:v>
                </c:pt>
                <c:pt idx="111">
                  <c:v>1.4041145355532567</c:v>
                </c:pt>
                <c:pt idx="112">
                  <c:v>1.4057160540217943</c:v>
                </c:pt>
                <c:pt idx="113">
                  <c:v>1.4141261572290209</c:v>
                </c:pt>
                <c:pt idx="114">
                  <c:v>1.4152849874081308</c:v>
                </c:pt>
                <c:pt idx="115">
                  <c:v>1.4190982181967191</c:v>
                </c:pt>
                <c:pt idx="116">
                  <c:v>1.419155254908431</c:v>
                </c:pt>
                <c:pt idx="117">
                  <c:v>1.4195455061221542</c:v>
                </c:pt>
                <c:pt idx="118">
                  <c:v>1.4199466866591697</c:v>
                </c:pt>
                <c:pt idx="119">
                  <c:v>1.4200449654275251</c:v>
                </c:pt>
                <c:pt idx="120">
                  <c:v>1.4238403061488341</c:v>
                </c:pt>
                <c:pt idx="121">
                  <c:v>1.4262612612612613</c:v>
                </c:pt>
                <c:pt idx="122">
                  <c:v>1.4270638968362566</c:v>
                </c:pt>
                <c:pt idx="123">
                  <c:v>1.437538519392882</c:v>
                </c:pt>
                <c:pt idx="124">
                  <c:v>1.4402825745682888</c:v>
                </c:pt>
                <c:pt idx="125">
                  <c:v>1.4424352271893892</c:v>
                </c:pt>
                <c:pt idx="126">
                  <c:v>1.4472847490696246</c:v>
                </c:pt>
                <c:pt idx="127">
                  <c:v>1.4583487793253191</c:v>
                </c:pt>
                <c:pt idx="128">
                  <c:v>1.47275261978979</c:v>
                </c:pt>
                <c:pt idx="129">
                  <c:v>1.4756439624140996</c:v>
                </c:pt>
                <c:pt idx="130">
                  <c:v>1.4764094017585199</c:v>
                </c:pt>
                <c:pt idx="131">
                  <c:v>1.4804034301305788</c:v>
                </c:pt>
                <c:pt idx="132">
                  <c:v>1.4860251719315722</c:v>
                </c:pt>
                <c:pt idx="133">
                  <c:v>1.4892324977929965</c:v>
                </c:pt>
                <c:pt idx="134">
                  <c:v>1.5160756209069566</c:v>
                </c:pt>
                <c:pt idx="135">
                  <c:v>1.5752981009863092</c:v>
                </c:pt>
                <c:pt idx="136">
                  <c:v>1.5811665201189131</c:v>
                </c:pt>
                <c:pt idx="137">
                  <c:v>1.6230314795909828</c:v>
                </c:pt>
                <c:pt idx="138">
                  <c:v>1.6321174814184209</c:v>
                </c:pt>
                <c:pt idx="139">
                  <c:v>1.7233787362395945</c:v>
                </c:pt>
                <c:pt idx="140">
                  <c:v>1.7967900678652986</c:v>
                </c:pt>
                <c:pt idx="141">
                  <c:v>1.8117513516742836</c:v>
                </c:pt>
                <c:pt idx="142">
                  <c:v>1.8270863813933846</c:v>
                </c:pt>
                <c:pt idx="143">
                  <c:v>1.8528835102427152</c:v>
                </c:pt>
                <c:pt idx="144">
                  <c:v>1.8544065703701578</c:v>
                </c:pt>
                <c:pt idx="145">
                  <c:v>1.8556853489483747</c:v>
                </c:pt>
                <c:pt idx="146">
                  <c:v>1.8734564310525355</c:v>
                </c:pt>
                <c:pt idx="147">
                  <c:v>1.8749170317270676</c:v>
                </c:pt>
                <c:pt idx="148">
                  <c:v>2.0124218237103073</c:v>
                </c:pt>
                <c:pt idx="149">
                  <c:v>2.1995751696151165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EA-2848-90F2-835C794F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317824"/>
        <c:axId val="347984224"/>
      </c:lineChart>
      <c:catAx>
        <c:axId val="34731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Workload</a:t>
                </a:r>
                <a:r>
                  <a:rPr lang="en-US" baseline="0" dirty="0"/>
                  <a:t> number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84224"/>
        <c:crosses val="autoZero"/>
        <c:auto val="1"/>
        <c:lblAlgn val="ctr"/>
        <c:lblOffset val="100"/>
        <c:noMultiLvlLbl val="0"/>
      </c:catAx>
      <c:valAx>
        <c:axId val="34798422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</a:t>
                </a:r>
                <a:r>
                  <a:rPr lang="en-GB" baseline="0"/>
                  <a:t>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1860462717876937E-3"/>
              <c:y val="3.65933965211861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3178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99390644466367"/>
          <c:y val="0.13650112217219806"/>
          <c:w val="0.47432422952599462"/>
          <c:h val="6.313981194941814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'4C'!$AV$4</c:f>
              <c:strCache>
                <c:ptCount val="1"/>
                <c:pt idx="0">
                  <c:v>SPP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'4C'!$AV$5:$AV$270</c:f>
              <c:numCache>
                <c:formatCode>0.00</c:formatCode>
                <c:ptCount val="266"/>
                <c:pt idx="0">
                  <c:v>0.9606631047006986</c:v>
                </c:pt>
                <c:pt idx="1">
                  <c:v>0.90716723080982209</c:v>
                </c:pt>
                <c:pt idx="2">
                  <c:v>1.0005322917219013</c:v>
                </c:pt>
                <c:pt idx="3">
                  <c:v>0.95881387803594864</c:v>
                </c:pt>
                <c:pt idx="4">
                  <c:v>0.99276139839636923</c:v>
                </c:pt>
                <c:pt idx="5">
                  <c:v>1.0009546475853677</c:v>
                </c:pt>
                <c:pt idx="6">
                  <c:v>0.98761439490374092</c:v>
                </c:pt>
                <c:pt idx="7">
                  <c:v>0.99739665225110374</c:v>
                </c:pt>
                <c:pt idx="8">
                  <c:v>1.0117330340506505</c:v>
                </c:pt>
                <c:pt idx="9">
                  <c:v>1.0030143941973149</c:v>
                </c:pt>
                <c:pt idx="10">
                  <c:v>1.0040708106805218</c:v>
                </c:pt>
                <c:pt idx="11">
                  <c:v>1.0011981360234015</c:v>
                </c:pt>
                <c:pt idx="12">
                  <c:v>1.005163931157671</c:v>
                </c:pt>
                <c:pt idx="13">
                  <c:v>1.0061729377025534</c:v>
                </c:pt>
                <c:pt idx="14">
                  <c:v>1.0095211505476616</c:v>
                </c:pt>
                <c:pt idx="15">
                  <c:v>1.0070976826400031</c:v>
                </c:pt>
                <c:pt idx="16">
                  <c:v>1.0114164462705628</c:v>
                </c:pt>
                <c:pt idx="17">
                  <c:v>1.0134515225683978</c:v>
                </c:pt>
                <c:pt idx="18">
                  <c:v>1.0159997963146943</c:v>
                </c:pt>
                <c:pt idx="19">
                  <c:v>1.0030142811951914</c:v>
                </c:pt>
                <c:pt idx="20">
                  <c:v>1.002899752968109</c:v>
                </c:pt>
                <c:pt idx="21">
                  <c:v>1.0202449586236926</c:v>
                </c:pt>
                <c:pt idx="22">
                  <c:v>0.99471092433066588</c:v>
                </c:pt>
                <c:pt idx="23">
                  <c:v>1.0191971941382192</c:v>
                </c:pt>
                <c:pt idx="24">
                  <c:v>1.0203466824802825</c:v>
                </c:pt>
                <c:pt idx="25">
                  <c:v>0.97643370574098287</c:v>
                </c:pt>
                <c:pt idx="26">
                  <c:v>0.9963614328501037</c:v>
                </c:pt>
                <c:pt idx="27">
                  <c:v>1.0265486519198226</c:v>
                </c:pt>
                <c:pt idx="28">
                  <c:v>1.0254425276594465</c:v>
                </c:pt>
                <c:pt idx="29">
                  <c:v>1.0285190341895072</c:v>
                </c:pt>
                <c:pt idx="30">
                  <c:v>1.0248079492771005</c:v>
                </c:pt>
                <c:pt idx="31">
                  <c:v>1.0252532277526329</c:v>
                </c:pt>
                <c:pt idx="32">
                  <c:v>1.015426162032554</c:v>
                </c:pt>
                <c:pt idx="33">
                  <c:v>1.0292568690130044</c:v>
                </c:pt>
                <c:pt idx="34">
                  <c:v>1.0177095942156118</c:v>
                </c:pt>
                <c:pt idx="35">
                  <c:v>1.0312098369476208</c:v>
                </c:pt>
                <c:pt idx="36">
                  <c:v>1.0369016931786244</c:v>
                </c:pt>
                <c:pt idx="37">
                  <c:v>0.99817201121851784</c:v>
                </c:pt>
                <c:pt idx="38">
                  <c:v>1.0427502881645263</c:v>
                </c:pt>
                <c:pt idx="39">
                  <c:v>1.0346815835619301</c:v>
                </c:pt>
                <c:pt idx="40">
                  <c:v>1.0353366475392947</c:v>
                </c:pt>
                <c:pt idx="41">
                  <c:v>1.0078803780013528</c:v>
                </c:pt>
                <c:pt idx="42">
                  <c:v>1.0393169634458823</c:v>
                </c:pt>
                <c:pt idx="43">
                  <c:v>1.0389620069969312</c:v>
                </c:pt>
                <c:pt idx="44">
                  <c:v>1.0174473337618291</c:v>
                </c:pt>
                <c:pt idx="45">
                  <c:v>1.0446595168979722</c:v>
                </c:pt>
                <c:pt idx="46">
                  <c:v>1.0384647766197712</c:v>
                </c:pt>
                <c:pt idx="47">
                  <c:v>1.048853994961243</c:v>
                </c:pt>
                <c:pt idx="48">
                  <c:v>1.0437620235276377</c:v>
                </c:pt>
                <c:pt idx="49">
                  <c:v>1.049976182967048</c:v>
                </c:pt>
                <c:pt idx="50">
                  <c:v>1.0305637084508255</c:v>
                </c:pt>
                <c:pt idx="51">
                  <c:v>1.0362329229598326</c:v>
                </c:pt>
                <c:pt idx="52">
                  <c:v>1.0388769637905899</c:v>
                </c:pt>
                <c:pt idx="53">
                  <c:v>1.0391593063706932</c:v>
                </c:pt>
                <c:pt idx="54">
                  <c:v>1.039119428334671</c:v>
                </c:pt>
                <c:pt idx="55">
                  <c:v>1.0027813814419233</c:v>
                </c:pt>
                <c:pt idx="56">
                  <c:v>1.059594744320022</c:v>
                </c:pt>
                <c:pt idx="57">
                  <c:v>1.0333843993271328</c:v>
                </c:pt>
                <c:pt idx="58">
                  <c:v>1.048844924864712</c:v>
                </c:pt>
                <c:pt idx="59">
                  <c:v>1.0356138730324844</c:v>
                </c:pt>
                <c:pt idx="60">
                  <c:v>1.0416275487235629</c:v>
                </c:pt>
                <c:pt idx="61">
                  <c:v>1.0429310004011147</c:v>
                </c:pt>
                <c:pt idx="62">
                  <c:v>1.0423872674713115</c:v>
                </c:pt>
                <c:pt idx="63">
                  <c:v>1.039919643495987</c:v>
                </c:pt>
                <c:pt idx="64">
                  <c:v>1.0427927219049884</c:v>
                </c:pt>
                <c:pt idx="65">
                  <c:v>1.0424434635810598</c:v>
                </c:pt>
                <c:pt idx="66">
                  <c:v>1.0622405022058097</c:v>
                </c:pt>
                <c:pt idx="67">
                  <c:v>1.0121334690797972</c:v>
                </c:pt>
                <c:pt idx="68">
                  <c:v>1.0480062982013096</c:v>
                </c:pt>
                <c:pt idx="69">
                  <c:v>1.0426143185414092</c:v>
                </c:pt>
                <c:pt idx="70">
                  <c:v>1.0675097511533231</c:v>
                </c:pt>
                <c:pt idx="71">
                  <c:v>1.0868221073344275</c:v>
                </c:pt>
                <c:pt idx="72">
                  <c:v>1.0494426308461848</c:v>
                </c:pt>
                <c:pt idx="73">
                  <c:v>1.0865898014460074</c:v>
                </c:pt>
                <c:pt idx="74">
                  <c:v>1.0901902432770443</c:v>
                </c:pt>
                <c:pt idx="75">
                  <c:v>0.99199143022958292</c:v>
                </c:pt>
                <c:pt idx="76">
                  <c:v>1.0042386560612317</c:v>
                </c:pt>
                <c:pt idx="77">
                  <c:v>1.0587351224497024</c:v>
                </c:pt>
                <c:pt idx="78">
                  <c:v>1.0479650437309953</c:v>
                </c:pt>
                <c:pt idx="79">
                  <c:v>1.0843124058139793</c:v>
                </c:pt>
                <c:pt idx="80">
                  <c:v>1.0825706041748322</c:v>
                </c:pt>
                <c:pt idx="81">
                  <c:v>1.0908849839331476</c:v>
                </c:pt>
                <c:pt idx="82">
                  <c:v>1.1178368573357527</c:v>
                </c:pt>
                <c:pt idx="83">
                  <c:v>0.97908872410428671</c:v>
                </c:pt>
                <c:pt idx="84">
                  <c:v>0.96959889718439518</c:v>
                </c:pt>
                <c:pt idx="85">
                  <c:v>1.1663648633748682</c:v>
                </c:pt>
                <c:pt idx="86">
                  <c:v>1.1094983266388643</c:v>
                </c:pt>
                <c:pt idx="87">
                  <c:v>1.0981978396356895</c:v>
                </c:pt>
                <c:pt idx="88">
                  <c:v>1.0318266849754223</c:v>
                </c:pt>
                <c:pt idx="89">
                  <c:v>0.87730357447121199</c:v>
                </c:pt>
                <c:pt idx="90">
                  <c:v>1.0081256666265723</c:v>
                </c:pt>
                <c:pt idx="91">
                  <c:v>1.0665174699424314</c:v>
                </c:pt>
                <c:pt idx="92">
                  <c:v>1.1479728235352229</c:v>
                </c:pt>
                <c:pt idx="93">
                  <c:v>0.98056995360081534</c:v>
                </c:pt>
                <c:pt idx="94">
                  <c:v>1.1542018122085065</c:v>
                </c:pt>
                <c:pt idx="95">
                  <c:v>1.2288941131386428</c:v>
                </c:pt>
                <c:pt idx="96">
                  <c:v>1.1522704927752705</c:v>
                </c:pt>
                <c:pt idx="97">
                  <c:v>1.1542230902060997</c:v>
                </c:pt>
                <c:pt idx="98">
                  <c:v>1.2214714801362017</c:v>
                </c:pt>
                <c:pt idx="99">
                  <c:v>1.1513636569924794</c:v>
                </c:pt>
                <c:pt idx="100">
                  <c:v>1.158667811220828</c:v>
                </c:pt>
                <c:pt idx="101">
                  <c:v>1.1417080598970706</c:v>
                </c:pt>
                <c:pt idx="102">
                  <c:v>1.1866421917498857</c:v>
                </c:pt>
                <c:pt idx="103">
                  <c:v>1.1431054682630202</c:v>
                </c:pt>
                <c:pt idx="104">
                  <c:v>1.1697004352681259</c:v>
                </c:pt>
                <c:pt idx="105">
                  <c:v>1.1007444526735015</c:v>
                </c:pt>
                <c:pt idx="106">
                  <c:v>1.0761351905274137</c:v>
                </c:pt>
                <c:pt idx="107">
                  <c:v>1.1706119231522962</c:v>
                </c:pt>
                <c:pt idx="108">
                  <c:v>1.0146853870939965</c:v>
                </c:pt>
                <c:pt idx="109">
                  <c:v>1.2267816236457429</c:v>
                </c:pt>
                <c:pt idx="110">
                  <c:v>1.1702182983870364</c:v>
                </c:pt>
                <c:pt idx="111">
                  <c:v>1.2496105448776917</c:v>
                </c:pt>
                <c:pt idx="112">
                  <c:v>1.148756657571061</c:v>
                </c:pt>
                <c:pt idx="113">
                  <c:v>1.219812498984356</c:v>
                </c:pt>
                <c:pt idx="114">
                  <c:v>1.0832850602591055</c:v>
                </c:pt>
                <c:pt idx="115">
                  <c:v>1.1896322358749487</c:v>
                </c:pt>
                <c:pt idx="116">
                  <c:v>1.2003496237284943</c:v>
                </c:pt>
                <c:pt idx="117">
                  <c:v>1.1409078986673846</c:v>
                </c:pt>
                <c:pt idx="118">
                  <c:v>1.2077160916947536</c:v>
                </c:pt>
                <c:pt idx="119">
                  <c:v>1.1129630229801304</c:v>
                </c:pt>
                <c:pt idx="120">
                  <c:v>1.3215056542424195</c:v>
                </c:pt>
                <c:pt idx="121">
                  <c:v>1.1660917316019883</c:v>
                </c:pt>
                <c:pt idx="122">
                  <c:v>1.0932225518028311</c:v>
                </c:pt>
                <c:pt idx="123">
                  <c:v>1.1450371113753888</c:v>
                </c:pt>
                <c:pt idx="124">
                  <c:v>1.0919985797453549</c:v>
                </c:pt>
                <c:pt idx="125">
                  <c:v>1.1748599567883109</c:v>
                </c:pt>
                <c:pt idx="126">
                  <c:v>1.3181876219294673</c:v>
                </c:pt>
                <c:pt idx="127">
                  <c:v>1.1431934632129201</c:v>
                </c:pt>
                <c:pt idx="128">
                  <c:v>1.1533991141972917</c:v>
                </c:pt>
                <c:pt idx="129">
                  <c:v>1.2762495246480761</c:v>
                </c:pt>
                <c:pt idx="130">
                  <c:v>1.1582946616240684</c:v>
                </c:pt>
                <c:pt idx="131">
                  <c:v>1.1665625968246573</c:v>
                </c:pt>
                <c:pt idx="132">
                  <c:v>1.2147736438578747</c:v>
                </c:pt>
                <c:pt idx="133">
                  <c:v>1.3143573366021741</c:v>
                </c:pt>
                <c:pt idx="134">
                  <c:v>1.2868957867998072</c:v>
                </c:pt>
                <c:pt idx="135">
                  <c:v>1.1636695276640638</c:v>
                </c:pt>
                <c:pt idx="136">
                  <c:v>1.2044688609888901</c:v>
                </c:pt>
                <c:pt idx="137">
                  <c:v>1.2045294068863739</c:v>
                </c:pt>
                <c:pt idx="138">
                  <c:v>1.19310312802859</c:v>
                </c:pt>
                <c:pt idx="139">
                  <c:v>1.1570633254890275</c:v>
                </c:pt>
                <c:pt idx="140">
                  <c:v>1.1092315033339921</c:v>
                </c:pt>
                <c:pt idx="141">
                  <c:v>1.3607261389205954</c:v>
                </c:pt>
                <c:pt idx="142">
                  <c:v>1.2547355354535807</c:v>
                </c:pt>
                <c:pt idx="143">
                  <c:v>1.2803761464509786</c:v>
                </c:pt>
                <c:pt idx="144">
                  <c:v>1.1756388794070614</c:v>
                </c:pt>
                <c:pt idx="145">
                  <c:v>1.3092238233392541</c:v>
                </c:pt>
                <c:pt idx="146">
                  <c:v>1.2926572500008349</c:v>
                </c:pt>
                <c:pt idx="147">
                  <c:v>1.2792872112231646</c:v>
                </c:pt>
                <c:pt idx="148">
                  <c:v>1.1877199730208234</c:v>
                </c:pt>
                <c:pt idx="149">
                  <c:v>1.2610110511163362</c:v>
                </c:pt>
                <c:pt idx="150">
                  <c:v>1.3530406352400295</c:v>
                </c:pt>
                <c:pt idx="151">
                  <c:v>1.2032916743968649</c:v>
                </c:pt>
                <c:pt idx="152">
                  <c:v>1.3458875212140711</c:v>
                </c:pt>
                <c:pt idx="153">
                  <c:v>1.3523219840277836</c:v>
                </c:pt>
                <c:pt idx="154">
                  <c:v>1.2884650181152484</c:v>
                </c:pt>
                <c:pt idx="155">
                  <c:v>1.2706903648208694</c:v>
                </c:pt>
                <c:pt idx="156">
                  <c:v>1.352916766358917</c:v>
                </c:pt>
                <c:pt idx="157">
                  <c:v>1.1841456681793248</c:v>
                </c:pt>
                <c:pt idx="158">
                  <c:v>1.2935346858350578</c:v>
                </c:pt>
                <c:pt idx="159">
                  <c:v>1.240304443206899</c:v>
                </c:pt>
                <c:pt idx="160">
                  <c:v>1.373646731380826</c:v>
                </c:pt>
                <c:pt idx="161">
                  <c:v>1.3735988575706968</c:v>
                </c:pt>
                <c:pt idx="162">
                  <c:v>1.3782020079751813</c:v>
                </c:pt>
                <c:pt idx="163">
                  <c:v>1.3782299464199113</c:v>
                </c:pt>
                <c:pt idx="164">
                  <c:v>1.3805850406863116</c:v>
                </c:pt>
                <c:pt idx="165">
                  <c:v>1.1980055705860955</c:v>
                </c:pt>
                <c:pt idx="166">
                  <c:v>1.2043145332616376</c:v>
                </c:pt>
                <c:pt idx="167">
                  <c:v>1.3829989260456956</c:v>
                </c:pt>
                <c:pt idx="168">
                  <c:v>1.3913123405201648</c:v>
                </c:pt>
                <c:pt idx="169">
                  <c:v>1.3935369695246953</c:v>
                </c:pt>
                <c:pt idx="170">
                  <c:v>1.3976975000575256</c:v>
                </c:pt>
                <c:pt idx="171">
                  <c:v>1.3855569051032763</c:v>
                </c:pt>
                <c:pt idx="172">
                  <c:v>1.4010949042148366</c:v>
                </c:pt>
                <c:pt idx="173">
                  <c:v>1.3779804872150911</c:v>
                </c:pt>
                <c:pt idx="174">
                  <c:v>1.4887577122197719</c:v>
                </c:pt>
                <c:pt idx="175">
                  <c:v>1.0602574063378751</c:v>
                </c:pt>
                <c:pt idx="176">
                  <c:v>1.4218545214880176</c:v>
                </c:pt>
                <c:pt idx="177">
                  <c:v>1.0671311309673523</c:v>
                </c:pt>
                <c:pt idx="178">
                  <c:v>1.2010428387784702</c:v>
                </c:pt>
                <c:pt idx="179">
                  <c:v>1.3861066066086325</c:v>
                </c:pt>
                <c:pt idx="180">
                  <c:v>1.4038416108001694</c:v>
                </c:pt>
                <c:pt idx="181">
                  <c:v>1.3731023363916728</c:v>
                </c:pt>
                <c:pt idx="182">
                  <c:v>1.4045511830327528</c:v>
                </c:pt>
                <c:pt idx="183">
                  <c:v>1.3565372758396819</c:v>
                </c:pt>
                <c:pt idx="184">
                  <c:v>1.4052463355974996</c:v>
                </c:pt>
                <c:pt idx="185">
                  <c:v>1.3405705892553907</c:v>
                </c:pt>
                <c:pt idx="186">
                  <c:v>1.407838069765593</c:v>
                </c:pt>
                <c:pt idx="187">
                  <c:v>1.2783083814132854</c:v>
                </c:pt>
                <c:pt idx="188">
                  <c:v>1.4080456022049204</c:v>
                </c:pt>
                <c:pt idx="189">
                  <c:v>1.4085046494483346</c:v>
                </c:pt>
                <c:pt idx="190">
                  <c:v>1.4113633714140346</c:v>
                </c:pt>
                <c:pt idx="191">
                  <c:v>1.4143108583574673</c:v>
                </c:pt>
                <c:pt idx="192">
                  <c:v>1.328974238734927</c:v>
                </c:pt>
                <c:pt idx="193">
                  <c:v>1.2714199147833729</c:v>
                </c:pt>
                <c:pt idx="194">
                  <c:v>1.4211858753451634</c:v>
                </c:pt>
                <c:pt idx="195">
                  <c:v>1.3677696370958179</c:v>
                </c:pt>
                <c:pt idx="196">
                  <c:v>1.2858343889729764</c:v>
                </c:pt>
                <c:pt idx="197">
                  <c:v>1.2516143898157772</c:v>
                </c:pt>
                <c:pt idx="198">
                  <c:v>1.4107969503366782</c:v>
                </c:pt>
                <c:pt idx="199">
                  <c:v>1.3786449238029155</c:v>
                </c:pt>
                <c:pt idx="200">
                  <c:v>1.1898755970060473</c:v>
                </c:pt>
                <c:pt idx="201">
                  <c:v>1.4902589048509949</c:v>
                </c:pt>
                <c:pt idx="202">
                  <c:v>1.2991511071070172</c:v>
                </c:pt>
                <c:pt idx="203">
                  <c:v>1.4136205153152237</c:v>
                </c:pt>
                <c:pt idx="204">
                  <c:v>1.4598136957063896</c:v>
                </c:pt>
                <c:pt idx="205">
                  <c:v>1.4607213300194317</c:v>
                </c:pt>
                <c:pt idx="206">
                  <c:v>1.4661210082325531</c:v>
                </c:pt>
                <c:pt idx="207">
                  <c:v>1.4148189679587004</c:v>
                </c:pt>
                <c:pt idx="208">
                  <c:v>1.375055780249687</c:v>
                </c:pt>
                <c:pt idx="209">
                  <c:v>1.3916550534126051</c:v>
                </c:pt>
                <c:pt idx="210">
                  <c:v>1.3458855435166512</c:v>
                </c:pt>
                <c:pt idx="211">
                  <c:v>1.4427448162897181</c:v>
                </c:pt>
                <c:pt idx="212">
                  <c:v>1.4367165983187691</c:v>
                </c:pt>
                <c:pt idx="213">
                  <c:v>1.3983582215420205</c:v>
                </c:pt>
                <c:pt idx="214">
                  <c:v>1.5002080478159587</c:v>
                </c:pt>
                <c:pt idx="215">
                  <c:v>1.400539109111788</c:v>
                </c:pt>
                <c:pt idx="216">
                  <c:v>1.3790717631211611</c:v>
                </c:pt>
                <c:pt idx="217">
                  <c:v>1.4544024448895698</c:v>
                </c:pt>
                <c:pt idx="218">
                  <c:v>1.4745177871581372</c:v>
                </c:pt>
                <c:pt idx="219">
                  <c:v>1.4502027283690324</c:v>
                </c:pt>
                <c:pt idx="220">
                  <c:v>1.4289917043110782</c:v>
                </c:pt>
                <c:pt idx="221">
                  <c:v>1.442714756902693</c:v>
                </c:pt>
                <c:pt idx="222">
                  <c:v>1.1459994486339851</c:v>
                </c:pt>
                <c:pt idx="223">
                  <c:v>1.3663401560202486</c:v>
                </c:pt>
                <c:pt idx="224">
                  <c:v>1.5032580989503224</c:v>
                </c:pt>
                <c:pt idx="225">
                  <c:v>1.5317572872355887</c:v>
                </c:pt>
                <c:pt idx="226">
                  <c:v>1.53211478478709</c:v>
                </c:pt>
                <c:pt idx="227">
                  <c:v>1.5138754455530365</c:v>
                </c:pt>
                <c:pt idx="228">
                  <c:v>1.4944870107938921</c:v>
                </c:pt>
                <c:pt idx="229">
                  <c:v>1.6491897578118329</c:v>
                </c:pt>
                <c:pt idx="230">
                  <c:v>1.4535294084773485</c:v>
                </c:pt>
                <c:pt idx="231">
                  <c:v>1.5602403856839331</c:v>
                </c:pt>
                <c:pt idx="232">
                  <c:v>1.2583585891861437</c:v>
                </c:pt>
                <c:pt idx="233">
                  <c:v>1.4484377857452475</c:v>
                </c:pt>
                <c:pt idx="234">
                  <c:v>1.5824612801870233</c:v>
                </c:pt>
                <c:pt idx="235">
                  <c:v>1.2375122777624876</c:v>
                </c:pt>
                <c:pt idx="236">
                  <c:v>1.6064375857192832</c:v>
                </c:pt>
                <c:pt idx="237">
                  <c:v>1.4719094492017231</c:v>
                </c:pt>
                <c:pt idx="238">
                  <c:v>1.5739521656285191</c:v>
                </c:pt>
                <c:pt idx="239">
                  <c:v>1.5439623667500817</c:v>
                </c:pt>
                <c:pt idx="240">
                  <c:v>1.6864704270443864</c:v>
                </c:pt>
                <c:pt idx="241">
                  <c:v>1.547791287197869</c:v>
                </c:pt>
                <c:pt idx="242">
                  <c:v>1.6626065230464071</c:v>
                </c:pt>
                <c:pt idx="243">
                  <c:v>1.6375205366186394</c:v>
                </c:pt>
                <c:pt idx="244">
                  <c:v>1.5620485691218784</c:v>
                </c:pt>
                <c:pt idx="245">
                  <c:v>1.6381938046496278</c:v>
                </c:pt>
                <c:pt idx="246">
                  <c:v>1.7546689729260525</c:v>
                </c:pt>
                <c:pt idx="247">
                  <c:v>1.7078929504034344</c:v>
                </c:pt>
                <c:pt idx="248">
                  <c:v>1.6206278806872778</c:v>
                </c:pt>
                <c:pt idx="249">
                  <c:v>1.6844148677130646</c:v>
                </c:pt>
                <c:pt idx="250">
                  <c:v>1.8109484374334699</c:v>
                </c:pt>
                <c:pt idx="251">
                  <c:v>1.6021118496221693</c:v>
                </c:pt>
                <c:pt idx="252">
                  <c:v>1.8602681111950905</c:v>
                </c:pt>
                <c:pt idx="253">
                  <c:v>1.8396505831783878</c:v>
                </c:pt>
                <c:pt idx="254">
                  <c:v>1.862743918425481</c:v>
                </c:pt>
                <c:pt idx="255">
                  <c:v>1.8593063765701261</c:v>
                </c:pt>
                <c:pt idx="256">
                  <c:v>1.8975935223255647</c:v>
                </c:pt>
                <c:pt idx="257">
                  <c:v>1.8277974549864078</c:v>
                </c:pt>
                <c:pt idx="258">
                  <c:v>1.7210641454295583</c:v>
                </c:pt>
                <c:pt idx="259">
                  <c:v>2.0040743628285087</c:v>
                </c:pt>
                <c:pt idx="260">
                  <c:v>1.9137963306093315</c:v>
                </c:pt>
                <c:pt idx="261">
                  <c:v>2.0088748659753302</c:v>
                </c:pt>
                <c:pt idx="262">
                  <c:v>1.9546421023531133</c:v>
                </c:pt>
                <c:pt idx="263">
                  <c:v>1.9521379107859316</c:v>
                </c:pt>
                <c:pt idx="264">
                  <c:v>1.9614945125057794</c:v>
                </c:pt>
                <c:pt idx="265">
                  <c:v>2.094360643140043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2-BE45-8DBE-E1D885D84FB2}"/>
            </c:ext>
          </c:extLst>
        </c:ser>
        <c:ser>
          <c:idx val="1"/>
          <c:order val="1"/>
          <c:tx>
            <c:strRef>
              <c:f>'4C'!$AW$4</c:f>
              <c:strCache>
                <c:ptCount val="1"/>
                <c:pt idx="0">
                  <c:v>Bingo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'4C'!$AW$5:$AW$270</c:f>
              <c:numCache>
                <c:formatCode>0.00</c:formatCode>
                <c:ptCount val="266"/>
                <c:pt idx="0">
                  <c:v>0.53655845497857013</c:v>
                </c:pt>
                <c:pt idx="1">
                  <c:v>0.81660168765360963</c:v>
                </c:pt>
                <c:pt idx="2">
                  <c:v>1.0167637779234058</c:v>
                </c:pt>
                <c:pt idx="3">
                  <c:v>0.53797674475593604</c:v>
                </c:pt>
                <c:pt idx="4">
                  <c:v>0.44033850858946588</c:v>
                </c:pt>
                <c:pt idx="5">
                  <c:v>0.23301171909947857</c:v>
                </c:pt>
                <c:pt idx="6">
                  <c:v>0.89530385707469085</c:v>
                </c:pt>
                <c:pt idx="7">
                  <c:v>0.98468080438499572</c:v>
                </c:pt>
                <c:pt idx="8">
                  <c:v>0.7049051647842115</c:v>
                </c:pt>
                <c:pt idx="9">
                  <c:v>1.0067427237595952</c:v>
                </c:pt>
                <c:pt idx="10">
                  <c:v>1.0083290929055411</c:v>
                </c:pt>
                <c:pt idx="11">
                  <c:v>1.0130521797479082</c:v>
                </c:pt>
                <c:pt idx="12">
                  <c:v>1.0157838275405779</c:v>
                </c:pt>
                <c:pt idx="13">
                  <c:v>1.0181327294594869</c:v>
                </c:pt>
                <c:pt idx="14">
                  <c:v>1.0197352756210214</c:v>
                </c:pt>
                <c:pt idx="15">
                  <c:v>1.0202515629066058</c:v>
                </c:pt>
                <c:pt idx="16">
                  <c:v>1.02243848021632</c:v>
                </c:pt>
                <c:pt idx="17">
                  <c:v>1.0255051238301671</c:v>
                </c:pt>
                <c:pt idx="18">
                  <c:v>1.0268679915936889</c:v>
                </c:pt>
                <c:pt idx="19">
                  <c:v>1.0348464389895544</c:v>
                </c:pt>
                <c:pt idx="20">
                  <c:v>1.0302321137573123</c:v>
                </c:pt>
                <c:pt idx="21">
                  <c:v>1.035121380073897</c:v>
                </c:pt>
                <c:pt idx="22">
                  <c:v>0.93770521793641537</c:v>
                </c:pt>
                <c:pt idx="23">
                  <c:v>1.0332196671078808</c:v>
                </c:pt>
                <c:pt idx="24">
                  <c:v>1.0338381026041463</c:v>
                </c:pt>
                <c:pt idx="25">
                  <c:v>0.82252633725861291</c:v>
                </c:pt>
                <c:pt idx="26">
                  <c:v>0.20566693763729313</c:v>
                </c:pt>
                <c:pt idx="27">
                  <c:v>1.0248265439587045</c:v>
                </c:pt>
                <c:pt idx="28">
                  <c:v>1.0267378212539193</c:v>
                </c:pt>
                <c:pt idx="29">
                  <c:v>1.0264834819912168</c:v>
                </c:pt>
                <c:pt idx="30">
                  <c:v>1.0248004011107346</c:v>
                </c:pt>
                <c:pt idx="31">
                  <c:v>1.0277896235595858</c:v>
                </c:pt>
                <c:pt idx="32">
                  <c:v>1.0292918771933437</c:v>
                </c:pt>
                <c:pt idx="33">
                  <c:v>1.0297863723206895</c:v>
                </c:pt>
                <c:pt idx="34">
                  <c:v>1.0318506137930343</c:v>
                </c:pt>
                <c:pt idx="35">
                  <c:v>1.0304159701822917</c:v>
                </c:pt>
                <c:pt idx="36">
                  <c:v>1.0320991974710354</c:v>
                </c:pt>
                <c:pt idx="37">
                  <c:v>0.44932384965192279</c:v>
                </c:pt>
                <c:pt idx="38">
                  <c:v>1.0375119825096843</c:v>
                </c:pt>
                <c:pt idx="39">
                  <c:v>1.0321988331367558</c:v>
                </c:pt>
                <c:pt idx="40">
                  <c:v>1.049350138622001</c:v>
                </c:pt>
                <c:pt idx="41">
                  <c:v>0.27060173601026039</c:v>
                </c:pt>
                <c:pt idx="42">
                  <c:v>1.1060068119879116</c:v>
                </c:pt>
                <c:pt idx="43">
                  <c:v>1.0381050683819784</c:v>
                </c:pt>
                <c:pt idx="44">
                  <c:v>0.29229627478497677</c:v>
                </c:pt>
                <c:pt idx="45">
                  <c:v>1.0429575414414065</c:v>
                </c:pt>
                <c:pt idx="46">
                  <c:v>1.0538465147860383</c:v>
                </c:pt>
                <c:pt idx="47">
                  <c:v>1.046403472831142</c:v>
                </c:pt>
                <c:pt idx="48">
                  <c:v>1.0463138717276277</c:v>
                </c:pt>
                <c:pt idx="49">
                  <c:v>1.0438588649704588</c:v>
                </c:pt>
                <c:pt idx="50">
                  <c:v>1.034663327573059</c:v>
                </c:pt>
                <c:pt idx="51">
                  <c:v>1.0277029598268517</c:v>
                </c:pt>
                <c:pt idx="52">
                  <c:v>1.0297769722913721</c:v>
                </c:pt>
                <c:pt idx="53">
                  <c:v>1.0416801949417915</c:v>
                </c:pt>
                <c:pt idx="54">
                  <c:v>1.0393893444179163</c:v>
                </c:pt>
                <c:pt idx="55">
                  <c:v>0.9618371046570191</c:v>
                </c:pt>
                <c:pt idx="56">
                  <c:v>1.0735952379778164</c:v>
                </c:pt>
                <c:pt idx="57">
                  <c:v>1.0269185572273238</c:v>
                </c:pt>
                <c:pt idx="58">
                  <c:v>1.0433477048359165</c:v>
                </c:pt>
                <c:pt idx="59">
                  <c:v>1.0270542848901039</c:v>
                </c:pt>
                <c:pt idx="60">
                  <c:v>1.031623400033743</c:v>
                </c:pt>
                <c:pt idx="61">
                  <c:v>1.0295062069898306</c:v>
                </c:pt>
                <c:pt idx="62">
                  <c:v>1.0347493144590842</c:v>
                </c:pt>
                <c:pt idx="63">
                  <c:v>1.0319984556832571</c:v>
                </c:pt>
                <c:pt idx="64">
                  <c:v>1.0336909843055426</c:v>
                </c:pt>
                <c:pt idx="65">
                  <c:v>1.0338041056660652</c:v>
                </c:pt>
                <c:pt idx="66">
                  <c:v>1.0623190254434609</c:v>
                </c:pt>
                <c:pt idx="67">
                  <c:v>1.0183524255627054</c:v>
                </c:pt>
                <c:pt idx="68">
                  <c:v>1.0375307679562706</c:v>
                </c:pt>
                <c:pt idx="69">
                  <c:v>1.0400357714142905</c:v>
                </c:pt>
                <c:pt idx="70">
                  <c:v>1.0843418645766558</c:v>
                </c:pt>
                <c:pt idx="71">
                  <c:v>1.089443399245535</c:v>
                </c:pt>
                <c:pt idx="72">
                  <c:v>1.0370145871589966</c:v>
                </c:pt>
                <c:pt idx="73">
                  <c:v>1.0895956154661872</c:v>
                </c:pt>
                <c:pt idx="74">
                  <c:v>1.0986872432217194</c:v>
                </c:pt>
                <c:pt idx="75">
                  <c:v>0.99625250990089143</c:v>
                </c:pt>
                <c:pt idx="76">
                  <c:v>1.0048854183074685</c:v>
                </c:pt>
                <c:pt idx="77">
                  <c:v>1.0552213779869319</c:v>
                </c:pt>
                <c:pt idx="78">
                  <c:v>0.32231445572925999</c:v>
                </c:pt>
                <c:pt idx="79">
                  <c:v>1.078902605158093</c:v>
                </c:pt>
                <c:pt idx="80">
                  <c:v>0.65622231298351452</c:v>
                </c:pt>
                <c:pt idx="81">
                  <c:v>1.1123531400425579</c:v>
                </c:pt>
                <c:pt idx="82">
                  <c:v>1.120316596850915</c:v>
                </c:pt>
                <c:pt idx="83">
                  <c:v>1.0117361039317951</c:v>
                </c:pt>
                <c:pt idx="84">
                  <c:v>0.76351817153287826</c:v>
                </c:pt>
                <c:pt idx="85">
                  <c:v>1.2036025516758666</c:v>
                </c:pt>
                <c:pt idx="86">
                  <c:v>1.1622024601721928</c:v>
                </c:pt>
                <c:pt idx="87">
                  <c:v>1.0392905795851901</c:v>
                </c:pt>
                <c:pt idx="88">
                  <c:v>0.79639335334911809</c:v>
                </c:pt>
                <c:pt idx="89">
                  <c:v>0.78879013113212382</c:v>
                </c:pt>
                <c:pt idx="90">
                  <c:v>0.99621796777407634</c:v>
                </c:pt>
                <c:pt idx="91">
                  <c:v>1.2150072207490523</c:v>
                </c:pt>
                <c:pt idx="92">
                  <c:v>1.1974234134763155</c:v>
                </c:pt>
                <c:pt idx="93">
                  <c:v>1.1648423341081873</c:v>
                </c:pt>
                <c:pt idx="94">
                  <c:v>1.1389380491392371</c:v>
                </c:pt>
                <c:pt idx="95">
                  <c:v>1.2439793528535572</c:v>
                </c:pt>
                <c:pt idx="96">
                  <c:v>1.1734190106731637</c:v>
                </c:pt>
                <c:pt idx="97">
                  <c:v>1.1821733132795069</c:v>
                </c:pt>
                <c:pt idx="98">
                  <c:v>1.2076190249812484</c:v>
                </c:pt>
                <c:pt idx="99">
                  <c:v>0.62552883286723948</c:v>
                </c:pt>
                <c:pt idx="100">
                  <c:v>1.2272375860580442</c:v>
                </c:pt>
                <c:pt idx="101">
                  <c:v>1.1229750725985324</c:v>
                </c:pt>
                <c:pt idx="102">
                  <c:v>0.68312182718515047</c:v>
                </c:pt>
                <c:pt idx="103">
                  <c:v>1.1501091295096437</c:v>
                </c:pt>
                <c:pt idx="104">
                  <c:v>1.2335071304383594</c:v>
                </c:pt>
                <c:pt idx="105">
                  <c:v>1.1461238800489619</c:v>
                </c:pt>
                <c:pt idx="106">
                  <c:v>1.0963438470376177</c:v>
                </c:pt>
                <c:pt idx="107">
                  <c:v>1.2208182245417163</c:v>
                </c:pt>
                <c:pt idx="108">
                  <c:v>0.84647183846225871</c:v>
                </c:pt>
                <c:pt idx="109">
                  <c:v>1.0806447349587618</c:v>
                </c:pt>
                <c:pt idx="110">
                  <c:v>1.2283019297682141</c:v>
                </c:pt>
                <c:pt idx="111">
                  <c:v>1.2450862817656689</c:v>
                </c:pt>
                <c:pt idx="112">
                  <c:v>1.1736367808738466</c:v>
                </c:pt>
                <c:pt idx="113">
                  <c:v>1.2638136886331197</c:v>
                </c:pt>
                <c:pt idx="114">
                  <c:v>1.1067004474214994</c:v>
                </c:pt>
                <c:pt idx="115">
                  <c:v>1.2500377634380322</c:v>
                </c:pt>
                <c:pt idx="116">
                  <c:v>1.1813526365015761</c:v>
                </c:pt>
                <c:pt idx="117">
                  <c:v>1.2115819272283517</c:v>
                </c:pt>
                <c:pt idx="118">
                  <c:v>0.87042845053077733</c:v>
                </c:pt>
                <c:pt idx="119">
                  <c:v>1.185430968685107</c:v>
                </c:pt>
                <c:pt idx="120">
                  <c:v>0.99365005351887348</c:v>
                </c:pt>
                <c:pt idx="121">
                  <c:v>0.88637195183180129</c:v>
                </c:pt>
                <c:pt idx="122">
                  <c:v>1.1180474873256192</c:v>
                </c:pt>
                <c:pt idx="123">
                  <c:v>1.1411803756582333</c:v>
                </c:pt>
                <c:pt idx="124">
                  <c:v>1.2177440219224767</c:v>
                </c:pt>
                <c:pt idx="125">
                  <c:v>0.93487838761966024</c:v>
                </c:pt>
                <c:pt idx="126">
                  <c:v>1.353479470168127</c:v>
                </c:pt>
                <c:pt idx="127">
                  <c:v>1.1829398889292846</c:v>
                </c:pt>
                <c:pt idx="128">
                  <c:v>1.3121798689365187</c:v>
                </c:pt>
                <c:pt idx="129">
                  <c:v>1.3178351127051102</c:v>
                </c:pt>
                <c:pt idx="130">
                  <c:v>1.2785824298182134</c:v>
                </c:pt>
                <c:pt idx="131">
                  <c:v>1.3034429922555775</c:v>
                </c:pt>
                <c:pt idx="132">
                  <c:v>1.2978982156343379</c:v>
                </c:pt>
                <c:pt idx="133">
                  <c:v>1.3090346409639795</c:v>
                </c:pt>
                <c:pt idx="134">
                  <c:v>1.0686857385252855</c:v>
                </c:pt>
                <c:pt idx="135">
                  <c:v>1.2842893082738669</c:v>
                </c:pt>
                <c:pt idx="136">
                  <c:v>1.2807554954615128</c:v>
                </c:pt>
                <c:pt idx="137">
                  <c:v>1.3694838504168476</c:v>
                </c:pt>
                <c:pt idx="138">
                  <c:v>1.3192009145520356</c:v>
                </c:pt>
                <c:pt idx="139">
                  <c:v>1.2253772501626818</c:v>
                </c:pt>
                <c:pt idx="140">
                  <c:v>1.1840477533701876</c:v>
                </c:pt>
                <c:pt idx="141">
                  <c:v>1.2547369794296555</c:v>
                </c:pt>
                <c:pt idx="142">
                  <c:v>1.0122555861225502</c:v>
                </c:pt>
                <c:pt idx="143">
                  <c:v>1.1744337161088436</c:v>
                </c:pt>
                <c:pt idx="144">
                  <c:v>1.2981844035496162</c:v>
                </c:pt>
                <c:pt idx="145">
                  <c:v>1.3404947235614602</c:v>
                </c:pt>
                <c:pt idx="146">
                  <c:v>1.3290278076656592</c:v>
                </c:pt>
                <c:pt idx="147">
                  <c:v>1.344626757165382</c:v>
                </c:pt>
                <c:pt idx="148">
                  <c:v>1.179817780243261</c:v>
                </c:pt>
                <c:pt idx="149">
                  <c:v>1.3453483430080038</c:v>
                </c:pt>
                <c:pt idx="150">
                  <c:v>1.3550447750022754</c:v>
                </c:pt>
                <c:pt idx="151">
                  <c:v>1.2320000132975344</c:v>
                </c:pt>
                <c:pt idx="152">
                  <c:v>1.3522823110909725</c:v>
                </c:pt>
                <c:pt idx="153">
                  <c:v>1.3455636084847173</c:v>
                </c:pt>
                <c:pt idx="154">
                  <c:v>1.345590713789933</c:v>
                </c:pt>
                <c:pt idx="155">
                  <c:v>1.3119926903826509</c:v>
                </c:pt>
                <c:pt idx="156">
                  <c:v>1.3715539804894084</c:v>
                </c:pt>
                <c:pt idx="157">
                  <c:v>1.3281027382755246</c:v>
                </c:pt>
                <c:pt idx="158">
                  <c:v>1.3992962717919086</c:v>
                </c:pt>
                <c:pt idx="159">
                  <c:v>1.3225785621498451</c:v>
                </c:pt>
                <c:pt idx="160">
                  <c:v>1.3672380714776831</c:v>
                </c:pt>
                <c:pt idx="161">
                  <c:v>1.3672355020759346</c:v>
                </c:pt>
                <c:pt idx="162">
                  <c:v>1.3717741072246241</c:v>
                </c:pt>
                <c:pt idx="163">
                  <c:v>1.371802933664531</c:v>
                </c:pt>
                <c:pt idx="164">
                  <c:v>1.3738134567017406</c:v>
                </c:pt>
                <c:pt idx="165">
                  <c:v>1.2182260523251127</c:v>
                </c:pt>
                <c:pt idx="166">
                  <c:v>1.1084802367314199</c:v>
                </c:pt>
                <c:pt idx="167">
                  <c:v>1.3023190350404295</c:v>
                </c:pt>
                <c:pt idx="168">
                  <c:v>1.3842712497667775</c:v>
                </c:pt>
                <c:pt idx="169">
                  <c:v>1.3858757422874459</c:v>
                </c:pt>
                <c:pt idx="170">
                  <c:v>1.3900039486851747</c:v>
                </c:pt>
                <c:pt idx="171">
                  <c:v>1.3919489842781583</c:v>
                </c:pt>
                <c:pt idx="172">
                  <c:v>1.3934593639524373</c:v>
                </c:pt>
                <c:pt idx="173">
                  <c:v>1.3626570548364421</c:v>
                </c:pt>
                <c:pt idx="174">
                  <c:v>1.5037871056910947</c:v>
                </c:pt>
                <c:pt idx="175">
                  <c:v>0.98064170415779073</c:v>
                </c:pt>
                <c:pt idx="176">
                  <c:v>1.4404427047992951</c:v>
                </c:pt>
                <c:pt idx="177">
                  <c:v>1.3311050144225007</c:v>
                </c:pt>
                <c:pt idx="178">
                  <c:v>1.4002524000177774</c:v>
                </c:pt>
                <c:pt idx="179">
                  <c:v>1.3801241323695574</c:v>
                </c:pt>
                <c:pt idx="180">
                  <c:v>1.4101648992483715</c:v>
                </c:pt>
                <c:pt idx="181">
                  <c:v>1.3035617602736915</c:v>
                </c:pt>
                <c:pt idx="182">
                  <c:v>1.4110601696761707</c:v>
                </c:pt>
                <c:pt idx="183">
                  <c:v>1.4046860727187842</c:v>
                </c:pt>
                <c:pt idx="184">
                  <c:v>1.4118629217928849</c:v>
                </c:pt>
                <c:pt idx="185">
                  <c:v>1.3606618504100083</c:v>
                </c:pt>
                <c:pt idx="186">
                  <c:v>1.4142548464617228</c:v>
                </c:pt>
                <c:pt idx="187">
                  <c:v>1.3976107802120719</c:v>
                </c:pt>
                <c:pt idx="188">
                  <c:v>1.4149753636706854</c:v>
                </c:pt>
                <c:pt idx="189">
                  <c:v>1.4153653159114481</c:v>
                </c:pt>
                <c:pt idx="190">
                  <c:v>1.4176350394622323</c:v>
                </c:pt>
                <c:pt idx="191">
                  <c:v>1.4207603734209719</c:v>
                </c:pt>
                <c:pt idx="192">
                  <c:v>1.3122754321010504</c:v>
                </c:pt>
                <c:pt idx="193">
                  <c:v>1.5124470330702307</c:v>
                </c:pt>
                <c:pt idx="194">
                  <c:v>1.4277824572839795</c:v>
                </c:pt>
                <c:pt idx="195">
                  <c:v>1.4361663931459663</c:v>
                </c:pt>
                <c:pt idx="196">
                  <c:v>1.4637570288108075</c:v>
                </c:pt>
                <c:pt idx="197">
                  <c:v>1.3738039024961906</c:v>
                </c:pt>
                <c:pt idx="198">
                  <c:v>1.4160107527236769</c:v>
                </c:pt>
                <c:pt idx="199">
                  <c:v>1.4609513259884355</c:v>
                </c:pt>
                <c:pt idx="200">
                  <c:v>1.2580759933587069</c:v>
                </c:pt>
                <c:pt idx="201">
                  <c:v>1.2956698081318214</c:v>
                </c:pt>
                <c:pt idx="202">
                  <c:v>1.3209448699076498</c:v>
                </c:pt>
                <c:pt idx="203">
                  <c:v>1.4701235098480674</c:v>
                </c:pt>
                <c:pt idx="204">
                  <c:v>1.4671939131016329</c:v>
                </c:pt>
                <c:pt idx="205">
                  <c:v>1.4690536993660861</c:v>
                </c:pt>
                <c:pt idx="206">
                  <c:v>1.4716692586336517</c:v>
                </c:pt>
                <c:pt idx="207">
                  <c:v>1.3850445302373915</c:v>
                </c:pt>
                <c:pt idx="208">
                  <c:v>1.4105765044715617</c:v>
                </c:pt>
                <c:pt idx="209">
                  <c:v>1.013756064484082</c:v>
                </c:pt>
                <c:pt idx="210">
                  <c:v>1.4512312266589462</c:v>
                </c:pt>
                <c:pt idx="211">
                  <c:v>1.2448043300420228</c:v>
                </c:pt>
                <c:pt idx="212">
                  <c:v>1.4517146834626584</c:v>
                </c:pt>
                <c:pt idx="213">
                  <c:v>1.4276779137070099</c:v>
                </c:pt>
                <c:pt idx="214">
                  <c:v>1.5086500727580576</c:v>
                </c:pt>
                <c:pt idx="215">
                  <c:v>1.4975039852151244</c:v>
                </c:pt>
                <c:pt idx="216">
                  <c:v>1.7945430836754079</c:v>
                </c:pt>
                <c:pt idx="217">
                  <c:v>1.4951558992853007</c:v>
                </c:pt>
                <c:pt idx="218">
                  <c:v>1.438367988581351</c:v>
                </c:pt>
                <c:pt idx="219">
                  <c:v>1.5998996030559169</c:v>
                </c:pt>
                <c:pt idx="220">
                  <c:v>1.4580601705540539</c:v>
                </c:pt>
                <c:pt idx="221">
                  <c:v>1.5312524376310805</c:v>
                </c:pt>
                <c:pt idx="222">
                  <c:v>1.5077411859653798</c:v>
                </c:pt>
                <c:pt idx="223">
                  <c:v>1.5033930812458234</c:v>
                </c:pt>
                <c:pt idx="224">
                  <c:v>1.4623911370269873</c:v>
                </c:pt>
                <c:pt idx="225">
                  <c:v>1.5907847612726644</c:v>
                </c:pt>
                <c:pt idx="226">
                  <c:v>1.5685295851242891</c:v>
                </c:pt>
                <c:pt idx="227">
                  <c:v>1.4333058518564725</c:v>
                </c:pt>
                <c:pt idx="228">
                  <c:v>1.4519904238505403</c:v>
                </c:pt>
                <c:pt idx="229">
                  <c:v>1.5828919328900171</c:v>
                </c:pt>
                <c:pt idx="230">
                  <c:v>1.6041390387840719</c:v>
                </c:pt>
                <c:pt idx="231">
                  <c:v>1.5592118322691992</c:v>
                </c:pt>
                <c:pt idx="232">
                  <c:v>1.5151870772563558</c:v>
                </c:pt>
                <c:pt idx="233">
                  <c:v>1.5569567274608527</c:v>
                </c:pt>
                <c:pt idx="234">
                  <c:v>1.5834726156362586</c:v>
                </c:pt>
                <c:pt idx="235">
                  <c:v>1.6932905984937299</c:v>
                </c:pt>
                <c:pt idx="236">
                  <c:v>1.6827621108053803</c:v>
                </c:pt>
                <c:pt idx="237">
                  <c:v>1.5858200936119584</c:v>
                </c:pt>
                <c:pt idx="238">
                  <c:v>1.6546152169901327</c:v>
                </c:pt>
                <c:pt idx="239">
                  <c:v>1.4486326997966135</c:v>
                </c:pt>
                <c:pt idx="240">
                  <c:v>1.6628661974212411</c:v>
                </c:pt>
                <c:pt idx="241">
                  <c:v>1.6846499798224388</c:v>
                </c:pt>
                <c:pt idx="242">
                  <c:v>1.5781684420755044</c:v>
                </c:pt>
                <c:pt idx="243">
                  <c:v>1.661727113780729</c:v>
                </c:pt>
                <c:pt idx="244">
                  <c:v>1.6891703145311601</c:v>
                </c:pt>
                <c:pt idx="245">
                  <c:v>1.6636324127355693</c:v>
                </c:pt>
                <c:pt idx="246">
                  <c:v>1.7855522054179978</c:v>
                </c:pt>
                <c:pt idx="247">
                  <c:v>1.6995185022410662</c:v>
                </c:pt>
                <c:pt idx="248">
                  <c:v>1.7342763076608783</c:v>
                </c:pt>
                <c:pt idx="249">
                  <c:v>1.805765346851915</c:v>
                </c:pt>
                <c:pt idx="250">
                  <c:v>1.7382837165826543</c:v>
                </c:pt>
                <c:pt idx="251">
                  <c:v>1.7394457542827015</c:v>
                </c:pt>
                <c:pt idx="252">
                  <c:v>1.9066761626959636</c:v>
                </c:pt>
                <c:pt idx="253">
                  <c:v>1.7799074265474886</c:v>
                </c:pt>
                <c:pt idx="254">
                  <c:v>1.6975007386057708</c:v>
                </c:pt>
                <c:pt idx="255">
                  <c:v>1.845535522922789</c:v>
                </c:pt>
                <c:pt idx="256">
                  <c:v>2.5601701660182221</c:v>
                </c:pt>
                <c:pt idx="257">
                  <c:v>1.8028799289201689</c:v>
                </c:pt>
                <c:pt idx="258">
                  <c:v>1.9293308816880452</c:v>
                </c:pt>
                <c:pt idx="259">
                  <c:v>1.7547404979048373</c:v>
                </c:pt>
                <c:pt idx="260">
                  <c:v>1.8549352265723573</c:v>
                </c:pt>
                <c:pt idx="261">
                  <c:v>1.8733900646563542</c:v>
                </c:pt>
                <c:pt idx="262">
                  <c:v>2.0378351484935031</c:v>
                </c:pt>
                <c:pt idx="263">
                  <c:v>1.915096826858433</c:v>
                </c:pt>
                <c:pt idx="264">
                  <c:v>2.0198260344760137</c:v>
                </c:pt>
                <c:pt idx="265">
                  <c:v>2.0527966873080965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2-BE45-8DBE-E1D885D84FB2}"/>
            </c:ext>
          </c:extLst>
        </c:ser>
        <c:ser>
          <c:idx val="2"/>
          <c:order val="2"/>
          <c:tx>
            <c:strRef>
              <c:f>'4C'!$AX$4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val>
            <c:numRef>
              <c:f>'4C'!$AX$5:$AX$270</c:f>
              <c:numCache>
                <c:formatCode>0.00</c:formatCode>
                <c:ptCount val="266"/>
                <c:pt idx="0">
                  <c:v>0.90497750190131454</c:v>
                </c:pt>
                <c:pt idx="1">
                  <c:v>0.78098405861815967</c:v>
                </c:pt>
                <c:pt idx="2">
                  <c:v>0.99886042106459738</c:v>
                </c:pt>
                <c:pt idx="3">
                  <c:v>0.86602972039133175</c:v>
                </c:pt>
                <c:pt idx="4">
                  <c:v>0.73238385614152335</c:v>
                </c:pt>
                <c:pt idx="5">
                  <c:v>0.85594201729934871</c:v>
                </c:pt>
                <c:pt idx="6">
                  <c:v>0.99865729862339592</c:v>
                </c:pt>
                <c:pt idx="7">
                  <c:v>1.0006729895794606</c:v>
                </c:pt>
                <c:pt idx="8">
                  <c:v>0.97857199046787091</c:v>
                </c:pt>
                <c:pt idx="9">
                  <c:v>1.0046441828023565</c:v>
                </c:pt>
                <c:pt idx="10">
                  <c:v>1.0055839737719512</c:v>
                </c:pt>
                <c:pt idx="11">
                  <c:v>1.0090978104594064</c:v>
                </c:pt>
                <c:pt idx="12">
                  <c:v>1.0122243007164331</c:v>
                </c:pt>
                <c:pt idx="13">
                  <c:v>1.0142832752680615</c:v>
                </c:pt>
                <c:pt idx="14">
                  <c:v>1.0181941978305726</c:v>
                </c:pt>
                <c:pt idx="15">
                  <c:v>1.0172833211330565</c:v>
                </c:pt>
                <c:pt idx="16">
                  <c:v>1.020132171335707</c:v>
                </c:pt>
                <c:pt idx="17">
                  <c:v>1.0234450248890294</c:v>
                </c:pt>
                <c:pt idx="18">
                  <c:v>1.0249596392752247</c:v>
                </c:pt>
                <c:pt idx="19">
                  <c:v>1.0035753444368578</c:v>
                </c:pt>
                <c:pt idx="20">
                  <c:v>1.0053944767511565</c:v>
                </c:pt>
                <c:pt idx="21">
                  <c:v>1.029468788402286</c:v>
                </c:pt>
                <c:pt idx="22">
                  <c:v>0.99696261386408203</c:v>
                </c:pt>
                <c:pt idx="23">
                  <c:v>1.0299693353668682</c:v>
                </c:pt>
                <c:pt idx="24">
                  <c:v>1.0310824428865679</c:v>
                </c:pt>
                <c:pt idx="25">
                  <c:v>0.91294957017887446</c:v>
                </c:pt>
                <c:pt idx="26">
                  <c:v>0.87251395792350339</c:v>
                </c:pt>
                <c:pt idx="27">
                  <c:v>1.0311868152015595</c:v>
                </c:pt>
                <c:pt idx="28">
                  <c:v>1.0266259340192252</c:v>
                </c:pt>
                <c:pt idx="29">
                  <c:v>1.0323429767961332</c:v>
                </c:pt>
                <c:pt idx="30">
                  <c:v>1.0278635892195997</c:v>
                </c:pt>
                <c:pt idx="31">
                  <c:v>1.0286271036407424</c:v>
                </c:pt>
                <c:pt idx="32">
                  <c:v>0.99007792315213894</c:v>
                </c:pt>
                <c:pt idx="33">
                  <c:v>1.0337800001810447</c:v>
                </c:pt>
                <c:pt idx="34">
                  <c:v>0.98646262232360604</c:v>
                </c:pt>
                <c:pt idx="35">
                  <c:v>1.0342356114395201</c:v>
                </c:pt>
                <c:pt idx="36">
                  <c:v>1.0394748442746962</c:v>
                </c:pt>
                <c:pt idx="37">
                  <c:v>1.055857511741694</c:v>
                </c:pt>
                <c:pt idx="38">
                  <c:v>1.0421691681628868</c:v>
                </c:pt>
                <c:pt idx="39">
                  <c:v>1.0403341859794792</c:v>
                </c:pt>
                <c:pt idx="40">
                  <c:v>1.0475148807704855</c:v>
                </c:pt>
                <c:pt idx="41">
                  <c:v>0.81550594622517625</c:v>
                </c:pt>
                <c:pt idx="42">
                  <c:v>0.98653477198576778</c:v>
                </c:pt>
                <c:pt idx="43">
                  <c:v>1.0433681164834041</c:v>
                </c:pt>
                <c:pt idx="44">
                  <c:v>0.78727262983146851</c:v>
                </c:pt>
                <c:pt idx="45">
                  <c:v>1.048237016230227</c:v>
                </c:pt>
                <c:pt idx="46">
                  <c:v>1.0494295850240156</c:v>
                </c:pt>
                <c:pt idx="47">
                  <c:v>1.0497977347213583</c:v>
                </c:pt>
                <c:pt idx="48">
                  <c:v>1.0472181897991975</c:v>
                </c:pt>
                <c:pt idx="49">
                  <c:v>1.0462816391727949</c:v>
                </c:pt>
                <c:pt idx="50">
                  <c:v>0.98796732885063776</c:v>
                </c:pt>
                <c:pt idx="51">
                  <c:v>1.0006911846768893</c:v>
                </c:pt>
                <c:pt idx="52">
                  <c:v>1.0045171346753263</c:v>
                </c:pt>
                <c:pt idx="53">
                  <c:v>1.0179803578318327</c:v>
                </c:pt>
                <c:pt idx="54">
                  <c:v>1.015668252664615</c:v>
                </c:pt>
                <c:pt idx="55">
                  <c:v>1.023620335747462</c:v>
                </c:pt>
                <c:pt idx="56">
                  <c:v>1.0704511785343305</c:v>
                </c:pt>
                <c:pt idx="57">
                  <c:v>0.98937441158129524</c:v>
                </c:pt>
                <c:pt idx="58">
                  <c:v>1.0231269034428168</c:v>
                </c:pt>
                <c:pt idx="59">
                  <c:v>0.9918070669066551</c:v>
                </c:pt>
                <c:pt idx="60">
                  <c:v>0.99736965952975953</c:v>
                </c:pt>
                <c:pt idx="61">
                  <c:v>0.99814699195695233</c:v>
                </c:pt>
                <c:pt idx="62">
                  <c:v>1.0022268652503745</c:v>
                </c:pt>
                <c:pt idx="63">
                  <c:v>0.99964420210134952</c:v>
                </c:pt>
                <c:pt idx="64">
                  <c:v>0.99962956577152551</c:v>
                </c:pt>
                <c:pt idx="65">
                  <c:v>1.0017410925450729</c:v>
                </c:pt>
                <c:pt idx="66">
                  <c:v>1.0713987373078639</c:v>
                </c:pt>
                <c:pt idx="67">
                  <c:v>1.0166125692269641</c:v>
                </c:pt>
                <c:pt idx="68">
                  <c:v>1.0080922667037406</c:v>
                </c:pt>
                <c:pt idx="69">
                  <c:v>0.99839949765614877</c:v>
                </c:pt>
                <c:pt idx="70">
                  <c:v>1.0803524987038411</c:v>
                </c:pt>
                <c:pt idx="71">
                  <c:v>1.088146778292445</c:v>
                </c:pt>
                <c:pt idx="72">
                  <c:v>1.0080069613203593</c:v>
                </c:pt>
                <c:pt idx="73">
                  <c:v>1.0886491269775678</c:v>
                </c:pt>
                <c:pt idx="74">
                  <c:v>1.0963080963226368</c:v>
                </c:pt>
                <c:pt idx="75">
                  <c:v>1.0086683197367783</c:v>
                </c:pt>
                <c:pt idx="76">
                  <c:v>1.0165640875336708</c:v>
                </c:pt>
                <c:pt idx="77">
                  <c:v>1.031659921622752</c:v>
                </c:pt>
                <c:pt idx="78">
                  <c:v>0.57122045203255178</c:v>
                </c:pt>
                <c:pt idx="79">
                  <c:v>1.0457884302478109</c:v>
                </c:pt>
                <c:pt idx="80">
                  <c:v>0.9569864674957459</c:v>
                </c:pt>
                <c:pt idx="81">
                  <c:v>1.1063344403722606</c:v>
                </c:pt>
                <c:pt idx="82">
                  <c:v>1.1192097195437958</c:v>
                </c:pt>
                <c:pt idx="83">
                  <c:v>0.96333263934072333</c:v>
                </c:pt>
                <c:pt idx="84">
                  <c:v>0.82717598509593782</c:v>
                </c:pt>
                <c:pt idx="85">
                  <c:v>1.202116201408747</c:v>
                </c:pt>
                <c:pt idx="86">
                  <c:v>1.14658791745858</c:v>
                </c:pt>
                <c:pt idx="87">
                  <c:v>1.124414062260894</c:v>
                </c:pt>
                <c:pt idx="88">
                  <c:v>0.81810186643635396</c:v>
                </c:pt>
                <c:pt idx="89">
                  <c:v>0.9706174012235933</c:v>
                </c:pt>
                <c:pt idx="90">
                  <c:v>0.99564040163706258</c:v>
                </c:pt>
                <c:pt idx="91">
                  <c:v>1.1530492039313649</c:v>
                </c:pt>
                <c:pt idx="92">
                  <c:v>1.1319657791061257</c:v>
                </c:pt>
                <c:pt idx="93">
                  <c:v>1.1158072469827172</c:v>
                </c:pt>
                <c:pt idx="94">
                  <c:v>1.137338518456372</c:v>
                </c:pt>
                <c:pt idx="95">
                  <c:v>1.2407026995857786</c:v>
                </c:pt>
                <c:pt idx="96">
                  <c:v>1.1761741733896049</c:v>
                </c:pt>
                <c:pt idx="97">
                  <c:v>1.1958680142846123</c:v>
                </c:pt>
                <c:pt idx="98">
                  <c:v>1.2294014562365754</c:v>
                </c:pt>
                <c:pt idx="99">
                  <c:v>1.0206578400033322</c:v>
                </c:pt>
                <c:pt idx="100">
                  <c:v>1.0944676240573561</c:v>
                </c:pt>
                <c:pt idx="101">
                  <c:v>1.1332921701644438</c:v>
                </c:pt>
                <c:pt idx="102">
                  <c:v>1.0613075825005263</c:v>
                </c:pt>
                <c:pt idx="103">
                  <c:v>1.215386070884541</c:v>
                </c:pt>
                <c:pt idx="104">
                  <c:v>1.1901780022339565</c:v>
                </c:pt>
                <c:pt idx="105">
                  <c:v>1.1074064808880406</c:v>
                </c:pt>
                <c:pt idx="106">
                  <c:v>1.1391940596263004</c:v>
                </c:pt>
                <c:pt idx="107">
                  <c:v>1.1781215773203932</c:v>
                </c:pt>
                <c:pt idx="108">
                  <c:v>1.0515019099225111</c:v>
                </c:pt>
                <c:pt idx="109">
                  <c:v>0.97543051809299586</c:v>
                </c:pt>
                <c:pt idx="110">
                  <c:v>1.1747993633496665</c:v>
                </c:pt>
                <c:pt idx="111">
                  <c:v>1.2554945409625258</c:v>
                </c:pt>
                <c:pt idx="112">
                  <c:v>1.1644262082226462</c:v>
                </c:pt>
                <c:pt idx="113">
                  <c:v>1.2694607674531946</c:v>
                </c:pt>
                <c:pt idx="114">
                  <c:v>1.134168335807838</c:v>
                </c:pt>
                <c:pt idx="115">
                  <c:v>1.2577313850719596</c:v>
                </c:pt>
                <c:pt idx="116">
                  <c:v>1.152067271872049</c:v>
                </c:pt>
                <c:pt idx="117">
                  <c:v>1.0406209108812223</c:v>
                </c:pt>
                <c:pt idx="118">
                  <c:v>1.0848326835690951</c:v>
                </c:pt>
                <c:pt idx="119">
                  <c:v>1.0705300902909636</c:v>
                </c:pt>
                <c:pt idx="120">
                  <c:v>1.2535285170872492</c:v>
                </c:pt>
                <c:pt idx="121">
                  <c:v>1.0828599433790258</c:v>
                </c:pt>
                <c:pt idx="122">
                  <c:v>1.2560877969807636</c:v>
                </c:pt>
                <c:pt idx="123">
                  <c:v>1.1772073683140525</c:v>
                </c:pt>
                <c:pt idx="124">
                  <c:v>1.1556133062811769</c:v>
                </c:pt>
                <c:pt idx="125">
                  <c:v>1.2237519971161628</c:v>
                </c:pt>
                <c:pt idx="126">
                  <c:v>1.2110944852393972</c:v>
                </c:pt>
                <c:pt idx="127">
                  <c:v>1.1902805915200489</c:v>
                </c:pt>
                <c:pt idx="128">
                  <c:v>1.2612549331997174</c:v>
                </c:pt>
                <c:pt idx="129">
                  <c:v>1.3643687121648227</c:v>
                </c:pt>
                <c:pt idx="130">
                  <c:v>1.1791534731269948</c:v>
                </c:pt>
                <c:pt idx="131">
                  <c:v>1.2173492024250552</c:v>
                </c:pt>
                <c:pt idx="132">
                  <c:v>1.1903694277075969</c:v>
                </c:pt>
                <c:pt idx="133">
                  <c:v>1.3157880388318397</c:v>
                </c:pt>
                <c:pt idx="134">
                  <c:v>1.3029063204633586</c:v>
                </c:pt>
                <c:pt idx="135">
                  <c:v>1.2705437451797041</c:v>
                </c:pt>
                <c:pt idx="136">
                  <c:v>1.3164433890525593</c:v>
                </c:pt>
                <c:pt idx="137">
                  <c:v>1.1819903661861992</c:v>
                </c:pt>
                <c:pt idx="138">
                  <c:v>1.2276642657676482</c:v>
                </c:pt>
                <c:pt idx="139">
                  <c:v>1.2785545941069967</c:v>
                </c:pt>
                <c:pt idx="140">
                  <c:v>1.2114954254402226</c:v>
                </c:pt>
                <c:pt idx="141">
                  <c:v>1.315168121976698</c:v>
                </c:pt>
                <c:pt idx="142">
                  <c:v>1.4021833588129273</c:v>
                </c:pt>
                <c:pt idx="143">
                  <c:v>1.36087105069762</c:v>
                </c:pt>
                <c:pt idx="144">
                  <c:v>1.2593160663032521</c:v>
                </c:pt>
                <c:pt idx="145">
                  <c:v>1.3381601242499823</c:v>
                </c:pt>
                <c:pt idx="146">
                  <c:v>1.3177112449064559</c:v>
                </c:pt>
                <c:pt idx="147">
                  <c:v>1.2188808145058976</c:v>
                </c:pt>
                <c:pt idx="148">
                  <c:v>1.1367305322466963</c:v>
                </c:pt>
                <c:pt idx="149">
                  <c:v>1.3417457457933162</c:v>
                </c:pt>
                <c:pt idx="150">
                  <c:v>1.3236092285176859</c:v>
                </c:pt>
                <c:pt idx="151">
                  <c:v>1.2309707755355361</c:v>
                </c:pt>
                <c:pt idx="152">
                  <c:v>1.3607416742929224</c:v>
                </c:pt>
                <c:pt idx="153">
                  <c:v>1.3485440745677959</c:v>
                </c:pt>
                <c:pt idx="154">
                  <c:v>1.3397299597555856</c:v>
                </c:pt>
                <c:pt idx="155">
                  <c:v>1.2948432408813253</c:v>
                </c:pt>
                <c:pt idx="156">
                  <c:v>1.32609952533755</c:v>
                </c:pt>
                <c:pt idx="157">
                  <c:v>1.2099936830696629</c:v>
                </c:pt>
                <c:pt idx="158">
                  <c:v>1.3161433152048347</c:v>
                </c:pt>
                <c:pt idx="159">
                  <c:v>1.2944511498304911</c:v>
                </c:pt>
                <c:pt idx="160">
                  <c:v>1.3755908094758527</c:v>
                </c:pt>
                <c:pt idx="161">
                  <c:v>1.3755711667560842</c:v>
                </c:pt>
                <c:pt idx="162">
                  <c:v>1.3800807173773761</c:v>
                </c:pt>
                <c:pt idx="163">
                  <c:v>1.3801662717538798</c:v>
                </c:pt>
                <c:pt idx="164">
                  <c:v>1.3823536144354052</c:v>
                </c:pt>
                <c:pt idx="165">
                  <c:v>1.2628679457284888</c:v>
                </c:pt>
                <c:pt idx="166">
                  <c:v>1.1759596528939718</c:v>
                </c:pt>
                <c:pt idx="167">
                  <c:v>1.3724536782546413</c:v>
                </c:pt>
                <c:pt idx="168">
                  <c:v>1.3930838075629843</c:v>
                </c:pt>
                <c:pt idx="169">
                  <c:v>1.3947935876126942</c:v>
                </c:pt>
                <c:pt idx="170">
                  <c:v>1.3990448389936032</c:v>
                </c:pt>
                <c:pt idx="171">
                  <c:v>1.4004653208580997</c:v>
                </c:pt>
                <c:pt idx="172">
                  <c:v>1.4025531046766548</c:v>
                </c:pt>
                <c:pt idx="173">
                  <c:v>1.4059340899718731</c:v>
                </c:pt>
                <c:pt idx="174">
                  <c:v>1.3268194429331519</c:v>
                </c:pt>
                <c:pt idx="175">
                  <c:v>1.1314593701468059</c:v>
                </c:pt>
                <c:pt idx="176">
                  <c:v>1.4351421467891643</c:v>
                </c:pt>
                <c:pt idx="177">
                  <c:v>1.1273531228625659</c:v>
                </c:pt>
                <c:pt idx="178">
                  <c:v>1.1075930870915891</c:v>
                </c:pt>
                <c:pt idx="179">
                  <c:v>1.4257598697011173</c:v>
                </c:pt>
                <c:pt idx="180">
                  <c:v>1.4202573889754695</c:v>
                </c:pt>
                <c:pt idx="181">
                  <c:v>1.3769158749090757</c:v>
                </c:pt>
                <c:pt idx="182">
                  <c:v>1.4213568068455937</c:v>
                </c:pt>
                <c:pt idx="183">
                  <c:v>1.4061066526708283</c:v>
                </c:pt>
                <c:pt idx="184">
                  <c:v>1.4216457563529288</c:v>
                </c:pt>
                <c:pt idx="185">
                  <c:v>1.3939842967929659</c:v>
                </c:pt>
                <c:pt idx="186">
                  <c:v>1.4243923187162779</c:v>
                </c:pt>
                <c:pt idx="187">
                  <c:v>1.3785747756427813</c:v>
                </c:pt>
                <c:pt idx="188">
                  <c:v>1.425037362875315</c:v>
                </c:pt>
                <c:pt idx="189">
                  <c:v>1.4254284850830783</c:v>
                </c:pt>
                <c:pt idx="190">
                  <c:v>1.4278812666990233</c:v>
                </c:pt>
                <c:pt idx="191">
                  <c:v>1.431046850644931</c:v>
                </c:pt>
                <c:pt idx="192">
                  <c:v>1.3665752617971434</c:v>
                </c:pt>
                <c:pt idx="193">
                  <c:v>1.1283205837488552</c:v>
                </c:pt>
                <c:pt idx="194">
                  <c:v>1.4383160893516143</c:v>
                </c:pt>
                <c:pt idx="195">
                  <c:v>1.354556647546775</c:v>
                </c:pt>
                <c:pt idx="196">
                  <c:v>1.2905332853656799</c:v>
                </c:pt>
                <c:pt idx="197">
                  <c:v>1.3176193036535977</c:v>
                </c:pt>
                <c:pt idx="198">
                  <c:v>1.4261113635677141</c:v>
                </c:pt>
                <c:pt idx="199">
                  <c:v>1.3910260772503293</c:v>
                </c:pt>
                <c:pt idx="200">
                  <c:v>1.4233259169669004</c:v>
                </c:pt>
                <c:pt idx="201">
                  <c:v>1.5712385203511214</c:v>
                </c:pt>
                <c:pt idx="202">
                  <c:v>1.3505089995973036</c:v>
                </c:pt>
                <c:pt idx="203">
                  <c:v>1.4013737253075964</c:v>
                </c:pt>
                <c:pt idx="204">
                  <c:v>1.4793833869884248</c:v>
                </c:pt>
                <c:pt idx="205">
                  <c:v>1.4805523877819615</c:v>
                </c:pt>
                <c:pt idx="206">
                  <c:v>1.4832224031083006</c:v>
                </c:pt>
                <c:pt idx="207">
                  <c:v>1.4805691145254865</c:v>
                </c:pt>
                <c:pt idx="208">
                  <c:v>1.409890081867829</c:v>
                </c:pt>
                <c:pt idx="209">
                  <c:v>1.442204560008334</c:v>
                </c:pt>
                <c:pt idx="210">
                  <c:v>1.3945531709448964</c:v>
                </c:pt>
                <c:pt idx="211">
                  <c:v>1.3096542024280955</c:v>
                </c:pt>
                <c:pt idx="212">
                  <c:v>1.474267622250828</c:v>
                </c:pt>
                <c:pt idx="213">
                  <c:v>1.4603767289267544</c:v>
                </c:pt>
                <c:pt idx="214">
                  <c:v>1.5783436707727712</c:v>
                </c:pt>
                <c:pt idx="215">
                  <c:v>1.4683352210524392</c:v>
                </c:pt>
                <c:pt idx="216">
                  <c:v>1.6718935360306459</c:v>
                </c:pt>
                <c:pt idx="217">
                  <c:v>1.4505457543738534</c:v>
                </c:pt>
                <c:pt idx="218">
                  <c:v>1.4359285672661994</c:v>
                </c:pt>
                <c:pt idx="219">
                  <c:v>1.4178758449213473</c:v>
                </c:pt>
                <c:pt idx="220">
                  <c:v>1.46810789376565</c:v>
                </c:pt>
                <c:pt idx="221">
                  <c:v>1.4567882885097223</c:v>
                </c:pt>
                <c:pt idx="222">
                  <c:v>1.2633210829336059</c:v>
                </c:pt>
                <c:pt idx="223">
                  <c:v>1.4839202305868511</c:v>
                </c:pt>
                <c:pt idx="224">
                  <c:v>1.5251603288003652</c:v>
                </c:pt>
                <c:pt idx="225">
                  <c:v>1.5386952691733498</c:v>
                </c:pt>
                <c:pt idx="226">
                  <c:v>1.5835125586151351</c:v>
                </c:pt>
                <c:pt idx="227">
                  <c:v>1.4204540847791449</c:v>
                </c:pt>
                <c:pt idx="228">
                  <c:v>1.5278339794784899</c:v>
                </c:pt>
                <c:pt idx="229">
                  <c:v>1.7140490875716596</c:v>
                </c:pt>
                <c:pt idx="230">
                  <c:v>1.5207482583665575</c:v>
                </c:pt>
                <c:pt idx="231">
                  <c:v>1.5427477840371162</c:v>
                </c:pt>
                <c:pt idx="232">
                  <c:v>1.363074746298188</c:v>
                </c:pt>
                <c:pt idx="233">
                  <c:v>1.522704224671904</c:v>
                </c:pt>
                <c:pt idx="234">
                  <c:v>1.6154632811284138</c:v>
                </c:pt>
                <c:pt idx="235">
                  <c:v>1.4232077069367715</c:v>
                </c:pt>
                <c:pt idx="236">
                  <c:v>1.6084519059212821</c:v>
                </c:pt>
                <c:pt idx="237">
                  <c:v>1.4934728491056952</c:v>
                </c:pt>
                <c:pt idx="238">
                  <c:v>1.6812940645677674</c:v>
                </c:pt>
                <c:pt idx="239">
                  <c:v>1.6861765890452849</c:v>
                </c:pt>
                <c:pt idx="240">
                  <c:v>1.7624729762376137</c:v>
                </c:pt>
                <c:pt idx="241">
                  <c:v>1.7142173592395862</c:v>
                </c:pt>
                <c:pt idx="242">
                  <c:v>1.6086039049736061</c:v>
                </c:pt>
                <c:pt idx="243">
                  <c:v>1.7011155537590033</c:v>
                </c:pt>
                <c:pt idx="244">
                  <c:v>1.5273031353682869</c:v>
                </c:pt>
                <c:pt idx="245">
                  <c:v>1.6985007482175933</c:v>
                </c:pt>
                <c:pt idx="246">
                  <c:v>1.6249134872009243</c:v>
                </c:pt>
                <c:pt idx="247">
                  <c:v>1.6779848227565777</c:v>
                </c:pt>
                <c:pt idx="248">
                  <c:v>1.7449416240010807</c:v>
                </c:pt>
                <c:pt idx="249">
                  <c:v>1.8134237902312174</c:v>
                </c:pt>
                <c:pt idx="250">
                  <c:v>1.8482821539473862</c:v>
                </c:pt>
                <c:pt idx="251">
                  <c:v>1.6759136266161152</c:v>
                </c:pt>
                <c:pt idx="252">
                  <c:v>1.881621552968991</c:v>
                </c:pt>
                <c:pt idx="253">
                  <c:v>1.9601251670519317</c:v>
                </c:pt>
                <c:pt idx="254">
                  <c:v>1.8749865901254334</c:v>
                </c:pt>
                <c:pt idx="255">
                  <c:v>1.8299661754248564</c:v>
                </c:pt>
                <c:pt idx="256">
                  <c:v>2.2893533630114202</c:v>
                </c:pt>
                <c:pt idx="257">
                  <c:v>1.8909450547518245</c:v>
                </c:pt>
                <c:pt idx="258">
                  <c:v>1.8560587073447459</c:v>
                </c:pt>
                <c:pt idx="259">
                  <c:v>1.8432337537499435</c:v>
                </c:pt>
                <c:pt idx="260">
                  <c:v>2.0187224285807703</c:v>
                </c:pt>
                <c:pt idx="261">
                  <c:v>1.9485941830406985</c:v>
                </c:pt>
                <c:pt idx="262">
                  <c:v>2.174168192506829</c:v>
                </c:pt>
                <c:pt idx="263">
                  <c:v>1.7918181940752951</c:v>
                </c:pt>
                <c:pt idx="264">
                  <c:v>1.8071434031759712</c:v>
                </c:pt>
                <c:pt idx="265">
                  <c:v>1.8496042379192472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2-BE45-8DBE-E1D885D84FB2}"/>
            </c:ext>
          </c:extLst>
        </c:ser>
        <c:ser>
          <c:idx val="3"/>
          <c:order val="3"/>
          <c:tx>
            <c:strRef>
              <c:f>'4C'!$AY$4</c:f>
              <c:strCache>
                <c:ptCount val="1"/>
                <c:pt idx="0">
                  <c:v>Pythia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'4C'!$AY$5:$AY$270</c:f>
              <c:numCache>
                <c:formatCode>0.00</c:formatCode>
                <c:ptCount val="266"/>
                <c:pt idx="0">
                  <c:v>0.96487877481996742</c:v>
                </c:pt>
                <c:pt idx="1">
                  <c:v>0.96692297421811291</c:v>
                </c:pt>
                <c:pt idx="2">
                  <c:v>0.96821088593338556</c:v>
                </c:pt>
                <c:pt idx="3">
                  <c:v>0.97039818485468476</c:v>
                </c:pt>
                <c:pt idx="4">
                  <c:v>0.98789292605962864</c:v>
                </c:pt>
                <c:pt idx="5">
                  <c:v>0.99136123577279789</c:v>
                </c:pt>
                <c:pt idx="6">
                  <c:v>0.9968045854016454</c:v>
                </c:pt>
                <c:pt idx="7">
                  <c:v>1.003736858856092</c:v>
                </c:pt>
                <c:pt idx="8">
                  <c:v>1.0056638309866823</c:v>
                </c:pt>
                <c:pt idx="9">
                  <c:v>1.0062162864878079</c:v>
                </c:pt>
                <c:pt idx="10">
                  <c:v>1.0087575992929645</c:v>
                </c:pt>
                <c:pt idx="11">
                  <c:v>1.0107831762856423</c:v>
                </c:pt>
                <c:pt idx="12">
                  <c:v>1.0125051784334143</c:v>
                </c:pt>
                <c:pt idx="13">
                  <c:v>1.0155155478727262</c:v>
                </c:pt>
                <c:pt idx="14">
                  <c:v>1.0168442445351993</c:v>
                </c:pt>
                <c:pt idx="15">
                  <c:v>1.0169721157812963</c:v>
                </c:pt>
                <c:pt idx="16">
                  <c:v>1.0199117804290025</c:v>
                </c:pt>
                <c:pt idx="17">
                  <c:v>1.0230068144876623</c:v>
                </c:pt>
                <c:pt idx="18">
                  <c:v>1.0246454943854479</c:v>
                </c:pt>
                <c:pt idx="19">
                  <c:v>1.0248793648567911</c:v>
                </c:pt>
                <c:pt idx="20">
                  <c:v>1.0260846308726206</c:v>
                </c:pt>
                <c:pt idx="21">
                  <c:v>1.0294806875074327</c:v>
                </c:pt>
                <c:pt idx="22">
                  <c:v>1.0300695651671583</c:v>
                </c:pt>
                <c:pt idx="23">
                  <c:v>1.0301452071133474</c:v>
                </c:pt>
                <c:pt idx="24">
                  <c:v>1.0309332233859567</c:v>
                </c:pt>
                <c:pt idx="25">
                  <c:v>1.0326130094392361</c:v>
                </c:pt>
                <c:pt idx="26">
                  <c:v>1.0327768064361524</c:v>
                </c:pt>
                <c:pt idx="27">
                  <c:v>1.0333351354069327</c:v>
                </c:pt>
                <c:pt idx="28">
                  <c:v>1.0337176555780094</c:v>
                </c:pt>
                <c:pt idx="29">
                  <c:v>1.0344604587873645</c:v>
                </c:pt>
                <c:pt idx="30">
                  <c:v>1.0348582389240681</c:v>
                </c:pt>
                <c:pt idx="31">
                  <c:v>1.0361240150830267</c:v>
                </c:pt>
                <c:pt idx="32">
                  <c:v>1.037043157815237</c:v>
                </c:pt>
                <c:pt idx="33">
                  <c:v>1.0384746275395544</c:v>
                </c:pt>
                <c:pt idx="34">
                  <c:v>1.0387214168270087</c:v>
                </c:pt>
                <c:pt idx="35">
                  <c:v>1.0391336511378508</c:v>
                </c:pt>
                <c:pt idx="36">
                  <c:v>1.0404369865705003</c:v>
                </c:pt>
                <c:pt idx="37">
                  <c:v>1.0411147776338776</c:v>
                </c:pt>
                <c:pt idx="38">
                  <c:v>1.0440876753939305</c:v>
                </c:pt>
                <c:pt idx="39">
                  <c:v>1.0441758419971972</c:v>
                </c:pt>
                <c:pt idx="40">
                  <c:v>1.0444699434945952</c:v>
                </c:pt>
                <c:pt idx="41">
                  <c:v>1.044658877329016</c:v>
                </c:pt>
                <c:pt idx="42">
                  <c:v>1.0446921235517945</c:v>
                </c:pt>
                <c:pt idx="43">
                  <c:v>1.0451047724849825</c:v>
                </c:pt>
                <c:pt idx="44">
                  <c:v>1.0465213603066501</c:v>
                </c:pt>
                <c:pt idx="45">
                  <c:v>1.0481895909414154</c:v>
                </c:pt>
                <c:pt idx="46">
                  <c:v>1.0490851206781222</c:v>
                </c:pt>
                <c:pt idx="47">
                  <c:v>1.0511745028813326</c:v>
                </c:pt>
                <c:pt idx="48">
                  <c:v>1.0512791579870415</c:v>
                </c:pt>
                <c:pt idx="49">
                  <c:v>1.0520150705914768</c:v>
                </c:pt>
                <c:pt idx="50">
                  <c:v>1.0580490957060373</c:v>
                </c:pt>
                <c:pt idx="51">
                  <c:v>1.0585190261253874</c:v>
                </c:pt>
                <c:pt idx="52">
                  <c:v>1.0604259649277847</c:v>
                </c:pt>
                <c:pt idx="53">
                  <c:v>1.060762876862108</c:v>
                </c:pt>
                <c:pt idx="54">
                  <c:v>1.0633809908973741</c:v>
                </c:pt>
                <c:pt idx="55">
                  <c:v>1.0639381762792419</c:v>
                </c:pt>
                <c:pt idx="56">
                  <c:v>1.0682271686400424</c:v>
                </c:pt>
                <c:pt idx="57">
                  <c:v>1.068472214166329</c:v>
                </c:pt>
                <c:pt idx="58">
                  <c:v>1.0705741460508922</c:v>
                </c:pt>
                <c:pt idx="59">
                  <c:v>1.0719963628243312</c:v>
                </c:pt>
                <c:pt idx="60">
                  <c:v>1.0724533997515291</c:v>
                </c:pt>
                <c:pt idx="61">
                  <c:v>1.0726754380277006</c:v>
                </c:pt>
                <c:pt idx="62">
                  <c:v>1.0735703020661596</c:v>
                </c:pt>
                <c:pt idx="63">
                  <c:v>1.0746438981476016</c:v>
                </c:pt>
                <c:pt idx="64">
                  <c:v>1.075227044455946</c:v>
                </c:pt>
                <c:pt idx="65">
                  <c:v>1.075500998998602</c:v>
                </c:pt>
                <c:pt idx="66">
                  <c:v>1.0763559969207244</c:v>
                </c:pt>
                <c:pt idx="67">
                  <c:v>1.0768498025942861</c:v>
                </c:pt>
                <c:pt idx="68">
                  <c:v>1.0768593187788931</c:v>
                </c:pt>
                <c:pt idx="69">
                  <c:v>1.0778412616980682</c:v>
                </c:pt>
                <c:pt idx="70">
                  <c:v>1.0791151320364369</c:v>
                </c:pt>
                <c:pt idx="71">
                  <c:v>1.0795224441997766</c:v>
                </c:pt>
                <c:pt idx="72">
                  <c:v>1.0798893568823582</c:v>
                </c:pt>
                <c:pt idx="73">
                  <c:v>1.0804680347961271</c:v>
                </c:pt>
                <c:pt idx="74">
                  <c:v>1.0807120507378041</c:v>
                </c:pt>
                <c:pt idx="75">
                  <c:v>1.0807562716176335</c:v>
                </c:pt>
                <c:pt idx="76">
                  <c:v>1.0812808355171926</c:v>
                </c:pt>
                <c:pt idx="77">
                  <c:v>1.0820911004661071</c:v>
                </c:pt>
                <c:pt idx="78">
                  <c:v>1.0861860903296949</c:v>
                </c:pt>
                <c:pt idx="79">
                  <c:v>1.0969282660860493</c:v>
                </c:pt>
                <c:pt idx="80">
                  <c:v>1.1013357395393621</c:v>
                </c:pt>
                <c:pt idx="81">
                  <c:v>1.1015126190866298</c:v>
                </c:pt>
                <c:pt idx="82">
                  <c:v>1.1060810793436606</c:v>
                </c:pt>
                <c:pt idx="83">
                  <c:v>1.1181019563891725</c:v>
                </c:pt>
                <c:pt idx="84">
                  <c:v>1.1266398711353383</c:v>
                </c:pt>
                <c:pt idx="85">
                  <c:v>1.1358917847112096</c:v>
                </c:pt>
                <c:pt idx="86">
                  <c:v>1.1410812949423828</c:v>
                </c:pt>
                <c:pt idx="87">
                  <c:v>1.1413651141687076</c:v>
                </c:pt>
                <c:pt idx="88">
                  <c:v>1.1461519283696315</c:v>
                </c:pt>
                <c:pt idx="89">
                  <c:v>1.173244587688189</c:v>
                </c:pt>
                <c:pt idx="90">
                  <c:v>1.1830320464081496</c:v>
                </c:pt>
                <c:pt idx="91">
                  <c:v>1.1882166218206676</c:v>
                </c:pt>
                <c:pt idx="92">
                  <c:v>1.1889450901529237</c:v>
                </c:pt>
                <c:pt idx="93">
                  <c:v>1.1898219669142958</c:v>
                </c:pt>
                <c:pt idx="94">
                  <c:v>1.1997673960250672</c:v>
                </c:pt>
                <c:pt idx="95">
                  <c:v>1.1999470711099214</c:v>
                </c:pt>
                <c:pt idx="96">
                  <c:v>1.202847451721657</c:v>
                </c:pt>
                <c:pt idx="97">
                  <c:v>1.2104562781655184</c:v>
                </c:pt>
                <c:pt idx="98">
                  <c:v>1.2107341685110198</c:v>
                </c:pt>
                <c:pt idx="99">
                  <c:v>1.2192509261134432</c:v>
                </c:pt>
                <c:pt idx="100">
                  <c:v>1.2205231169987958</c:v>
                </c:pt>
                <c:pt idx="101">
                  <c:v>1.2205379587347245</c:v>
                </c:pt>
                <c:pt idx="102">
                  <c:v>1.2212335403112589</c:v>
                </c:pt>
                <c:pt idx="103">
                  <c:v>1.2232935925053683</c:v>
                </c:pt>
                <c:pt idx="104">
                  <c:v>1.227501658689097</c:v>
                </c:pt>
                <c:pt idx="105">
                  <c:v>1.2328337835783365</c:v>
                </c:pt>
                <c:pt idx="106">
                  <c:v>1.2329276209509119</c:v>
                </c:pt>
                <c:pt idx="107">
                  <c:v>1.2352803181023948</c:v>
                </c:pt>
                <c:pt idx="108">
                  <c:v>1.236528264937313</c:v>
                </c:pt>
                <c:pt idx="109">
                  <c:v>1.2435682515246291</c:v>
                </c:pt>
                <c:pt idx="110">
                  <c:v>1.2519951080766603</c:v>
                </c:pt>
                <c:pt idx="111">
                  <c:v>1.2554361229397917</c:v>
                </c:pt>
                <c:pt idx="112">
                  <c:v>1.2635448777059897</c:v>
                </c:pt>
                <c:pt idx="113">
                  <c:v>1.2698969297032916</c:v>
                </c:pt>
                <c:pt idx="114">
                  <c:v>1.2706822724996996</c:v>
                </c:pt>
                <c:pt idx="115">
                  <c:v>1.2709064528973701</c:v>
                </c:pt>
                <c:pt idx="116">
                  <c:v>1.2711470555895117</c:v>
                </c:pt>
                <c:pt idx="117">
                  <c:v>1.2825207289557274</c:v>
                </c:pt>
                <c:pt idx="118">
                  <c:v>1.2839696267015264</c:v>
                </c:pt>
                <c:pt idx="119">
                  <c:v>1.2873681316131618</c:v>
                </c:pt>
                <c:pt idx="120">
                  <c:v>1.2917785570311451</c:v>
                </c:pt>
                <c:pt idx="121">
                  <c:v>1.2935051783663136</c:v>
                </c:pt>
                <c:pt idx="122">
                  <c:v>1.2953298475960147</c:v>
                </c:pt>
                <c:pt idx="123">
                  <c:v>1.3011965635374312</c:v>
                </c:pt>
                <c:pt idx="124">
                  <c:v>1.3036831922033403</c:v>
                </c:pt>
                <c:pt idx="125">
                  <c:v>1.303863996850132</c:v>
                </c:pt>
                <c:pt idx="126">
                  <c:v>1.3042195299450685</c:v>
                </c:pt>
                <c:pt idx="127">
                  <c:v>1.3044277851144397</c:v>
                </c:pt>
                <c:pt idx="128">
                  <c:v>1.3072454862220975</c:v>
                </c:pt>
                <c:pt idx="129">
                  <c:v>1.3076270872673788</c:v>
                </c:pt>
                <c:pt idx="130">
                  <c:v>1.3098256337751959</c:v>
                </c:pt>
                <c:pt idx="131">
                  <c:v>1.3101073536286401</c:v>
                </c:pt>
                <c:pt idx="132">
                  <c:v>1.3122306836537254</c:v>
                </c:pt>
                <c:pt idx="133">
                  <c:v>1.3156213258794496</c:v>
                </c:pt>
                <c:pt idx="134">
                  <c:v>1.3213732700999741</c:v>
                </c:pt>
                <c:pt idx="135">
                  <c:v>1.3229464764665446</c:v>
                </c:pt>
                <c:pt idx="136">
                  <c:v>1.3307587028090135</c:v>
                </c:pt>
                <c:pt idx="137">
                  <c:v>1.3307625863460004</c:v>
                </c:pt>
                <c:pt idx="138">
                  <c:v>1.3309609402576399</c:v>
                </c:pt>
                <c:pt idx="139">
                  <c:v>1.3319784284041818</c:v>
                </c:pt>
                <c:pt idx="140">
                  <c:v>1.3322975069189658</c:v>
                </c:pt>
                <c:pt idx="141">
                  <c:v>1.3341927781418088</c:v>
                </c:pt>
                <c:pt idx="142">
                  <c:v>1.3400533360892104</c:v>
                </c:pt>
                <c:pt idx="143">
                  <c:v>1.3425007878115118</c:v>
                </c:pt>
                <c:pt idx="144">
                  <c:v>1.3428372661264218</c:v>
                </c:pt>
                <c:pt idx="145">
                  <c:v>1.3447385552625872</c:v>
                </c:pt>
                <c:pt idx="146">
                  <c:v>1.3551628457487757</c:v>
                </c:pt>
                <c:pt idx="147">
                  <c:v>1.3576018082168768</c:v>
                </c:pt>
                <c:pt idx="148">
                  <c:v>1.3587545098346914</c:v>
                </c:pt>
                <c:pt idx="149">
                  <c:v>1.3598297313477012</c:v>
                </c:pt>
                <c:pt idx="150">
                  <c:v>1.3622763805299263</c:v>
                </c:pt>
                <c:pt idx="151">
                  <c:v>1.3623903526326</c:v>
                </c:pt>
                <c:pt idx="152">
                  <c:v>1.3630024126322513</c:v>
                </c:pt>
                <c:pt idx="153">
                  <c:v>1.3637418035363209</c:v>
                </c:pt>
                <c:pt idx="154">
                  <c:v>1.3656071993237551</c:v>
                </c:pt>
                <c:pt idx="155">
                  <c:v>1.3673473217352481</c:v>
                </c:pt>
                <c:pt idx="156">
                  <c:v>1.368500644289304</c:v>
                </c:pt>
                <c:pt idx="157">
                  <c:v>1.3688036273649591</c:v>
                </c:pt>
                <c:pt idx="158">
                  <c:v>1.3720855561412326</c:v>
                </c:pt>
                <c:pt idx="159">
                  <c:v>1.3751502667788558</c:v>
                </c:pt>
                <c:pt idx="160">
                  <c:v>1.3753421488553463</c:v>
                </c:pt>
                <c:pt idx="161">
                  <c:v>1.3754468383140663</c:v>
                </c:pt>
                <c:pt idx="162">
                  <c:v>1.3799189556225284</c:v>
                </c:pt>
                <c:pt idx="163">
                  <c:v>1.3799337994990928</c:v>
                </c:pt>
                <c:pt idx="164">
                  <c:v>1.3822499105594712</c:v>
                </c:pt>
                <c:pt idx="165">
                  <c:v>1.3854221822883912</c:v>
                </c:pt>
                <c:pt idx="166">
                  <c:v>1.3865742307387479</c:v>
                </c:pt>
                <c:pt idx="167">
                  <c:v>1.3921441572553546</c:v>
                </c:pt>
                <c:pt idx="168">
                  <c:v>1.3929662698909355</c:v>
                </c:pt>
                <c:pt idx="169">
                  <c:v>1.3946969250421175</c:v>
                </c:pt>
                <c:pt idx="170">
                  <c:v>1.3989815971667428</c:v>
                </c:pt>
                <c:pt idx="171">
                  <c:v>1.4002798816814144</c:v>
                </c:pt>
                <c:pt idx="172">
                  <c:v>1.4027102239836449</c:v>
                </c:pt>
                <c:pt idx="173">
                  <c:v>1.4051897395623354</c:v>
                </c:pt>
                <c:pt idx="174">
                  <c:v>1.4072419450366571</c:v>
                </c:pt>
                <c:pt idx="175">
                  <c:v>1.4072640249669488</c:v>
                </c:pt>
                <c:pt idx="176">
                  <c:v>1.4107063427839293</c:v>
                </c:pt>
                <c:pt idx="177">
                  <c:v>1.411121922645908</c:v>
                </c:pt>
                <c:pt idx="178">
                  <c:v>1.4165773012799172</c:v>
                </c:pt>
                <c:pt idx="179">
                  <c:v>1.4170934801207704</c:v>
                </c:pt>
                <c:pt idx="180">
                  <c:v>1.4200406798000846</c:v>
                </c:pt>
                <c:pt idx="181">
                  <c:v>1.4203651544267411</c:v>
                </c:pt>
                <c:pt idx="182">
                  <c:v>1.4209798495701083</c:v>
                </c:pt>
                <c:pt idx="183">
                  <c:v>1.4209932680603619</c:v>
                </c:pt>
                <c:pt idx="184">
                  <c:v>1.4212144636323147</c:v>
                </c:pt>
                <c:pt idx="185">
                  <c:v>1.4235606274992667</c:v>
                </c:pt>
                <c:pt idx="186">
                  <c:v>1.4240663040425914</c:v>
                </c:pt>
                <c:pt idx="187">
                  <c:v>1.4242573386712256</c:v>
                </c:pt>
                <c:pt idx="188">
                  <c:v>1.4246128278499299</c:v>
                </c:pt>
                <c:pt idx="189">
                  <c:v>1.4249339910506518</c:v>
                </c:pt>
                <c:pt idx="190">
                  <c:v>1.4275986661713684</c:v>
                </c:pt>
                <c:pt idx="191">
                  <c:v>1.4307634987973368</c:v>
                </c:pt>
                <c:pt idx="192">
                  <c:v>1.4338415975256973</c:v>
                </c:pt>
                <c:pt idx="193">
                  <c:v>1.4367641198393519</c:v>
                </c:pt>
                <c:pt idx="194">
                  <c:v>1.4378301641516729</c:v>
                </c:pt>
                <c:pt idx="195">
                  <c:v>1.4380953705012256</c:v>
                </c:pt>
                <c:pt idx="196">
                  <c:v>1.4387604337580999</c:v>
                </c:pt>
                <c:pt idx="197">
                  <c:v>1.4433804580313778</c:v>
                </c:pt>
                <c:pt idx="198">
                  <c:v>1.4476589498340078</c:v>
                </c:pt>
                <c:pt idx="199">
                  <c:v>1.4599909878650232</c:v>
                </c:pt>
                <c:pt idx="200">
                  <c:v>1.4677764997718561</c:v>
                </c:pt>
                <c:pt idx="201">
                  <c:v>1.4714179267168355</c:v>
                </c:pt>
                <c:pt idx="202">
                  <c:v>1.4770814839755511</c:v>
                </c:pt>
                <c:pt idx="203">
                  <c:v>1.4795131091634235</c:v>
                </c:pt>
                <c:pt idx="204">
                  <c:v>1.4814217460780217</c:v>
                </c:pt>
                <c:pt idx="205">
                  <c:v>1.4827780592718907</c:v>
                </c:pt>
                <c:pt idx="206">
                  <c:v>1.4828268003477649</c:v>
                </c:pt>
                <c:pt idx="207">
                  <c:v>1.4878941009255602</c:v>
                </c:pt>
                <c:pt idx="208">
                  <c:v>1.4880983241628449</c:v>
                </c:pt>
                <c:pt idx="209">
                  <c:v>1.4925227313533584</c:v>
                </c:pt>
                <c:pt idx="210">
                  <c:v>1.4957855711693628</c:v>
                </c:pt>
                <c:pt idx="211">
                  <c:v>1.4963943005751099</c:v>
                </c:pt>
                <c:pt idx="212">
                  <c:v>1.496561762067012</c:v>
                </c:pt>
                <c:pt idx="213">
                  <c:v>1.4998932437521826</c:v>
                </c:pt>
                <c:pt idx="214">
                  <c:v>1.5113686551788443</c:v>
                </c:pt>
                <c:pt idx="215">
                  <c:v>1.5228593145610843</c:v>
                </c:pt>
                <c:pt idx="216">
                  <c:v>1.5249573320044807</c:v>
                </c:pt>
                <c:pt idx="217">
                  <c:v>1.5271399476370484</c:v>
                </c:pt>
                <c:pt idx="218">
                  <c:v>1.5289885094273852</c:v>
                </c:pt>
                <c:pt idx="219">
                  <c:v>1.5327970109097013</c:v>
                </c:pt>
                <c:pt idx="220">
                  <c:v>1.5430961387444513</c:v>
                </c:pt>
                <c:pt idx="221">
                  <c:v>1.5489359151765465</c:v>
                </c:pt>
                <c:pt idx="222">
                  <c:v>1.5511516838413684</c:v>
                </c:pt>
                <c:pt idx="223">
                  <c:v>1.5532991825592075</c:v>
                </c:pt>
                <c:pt idx="224">
                  <c:v>1.5637446233926469</c:v>
                </c:pt>
                <c:pt idx="225">
                  <c:v>1.5638004372321832</c:v>
                </c:pt>
                <c:pt idx="226">
                  <c:v>1.571452861937138</c:v>
                </c:pt>
                <c:pt idx="227">
                  <c:v>1.5728734639448267</c:v>
                </c:pt>
                <c:pt idx="228">
                  <c:v>1.5927802363067516</c:v>
                </c:pt>
                <c:pt idx="229">
                  <c:v>1.5960205703686079</c:v>
                </c:pt>
                <c:pt idx="230">
                  <c:v>1.603302674368086</c:v>
                </c:pt>
                <c:pt idx="231">
                  <c:v>1.6042253669300537</c:v>
                </c:pt>
                <c:pt idx="232">
                  <c:v>1.6060757614687782</c:v>
                </c:pt>
                <c:pt idx="233">
                  <c:v>1.6113830742968158</c:v>
                </c:pt>
                <c:pt idx="234">
                  <c:v>1.6209593700102045</c:v>
                </c:pt>
                <c:pt idx="235">
                  <c:v>1.623972586801758</c:v>
                </c:pt>
                <c:pt idx="236">
                  <c:v>1.6360619913843686</c:v>
                </c:pt>
                <c:pt idx="237">
                  <c:v>1.6464808054273368</c:v>
                </c:pt>
                <c:pt idx="238">
                  <c:v>1.6526805525788131</c:v>
                </c:pt>
                <c:pt idx="239">
                  <c:v>1.6553008837062078</c:v>
                </c:pt>
                <c:pt idx="240">
                  <c:v>1.6694743132338281</c:v>
                </c:pt>
                <c:pt idx="241">
                  <c:v>1.6819158469453677</c:v>
                </c:pt>
                <c:pt idx="242">
                  <c:v>1.691947538959822</c:v>
                </c:pt>
                <c:pt idx="243">
                  <c:v>1.702590610802023</c:v>
                </c:pt>
                <c:pt idx="244">
                  <c:v>1.7137780148862298</c:v>
                </c:pt>
                <c:pt idx="245">
                  <c:v>1.7158782723866599</c:v>
                </c:pt>
                <c:pt idx="246">
                  <c:v>1.7481446910167107</c:v>
                </c:pt>
                <c:pt idx="247">
                  <c:v>1.751456602594313</c:v>
                </c:pt>
                <c:pt idx="248">
                  <c:v>1.7527330602281903</c:v>
                </c:pt>
                <c:pt idx="249">
                  <c:v>1.772180632081108</c:v>
                </c:pt>
                <c:pt idx="250">
                  <c:v>1.7745519989733443</c:v>
                </c:pt>
                <c:pt idx="251">
                  <c:v>1.8034831592123222</c:v>
                </c:pt>
                <c:pt idx="252">
                  <c:v>1.8271407201252072</c:v>
                </c:pt>
                <c:pt idx="253">
                  <c:v>1.8322214456094001</c:v>
                </c:pt>
                <c:pt idx="254">
                  <c:v>1.8507451901118324</c:v>
                </c:pt>
                <c:pt idx="255">
                  <c:v>1.8876259052726407</c:v>
                </c:pt>
                <c:pt idx="256">
                  <c:v>1.8975918606409996</c:v>
                </c:pt>
                <c:pt idx="257">
                  <c:v>1.900742073052119</c:v>
                </c:pt>
                <c:pt idx="258">
                  <c:v>1.9194514094730075</c:v>
                </c:pt>
                <c:pt idx="259">
                  <c:v>1.9599901120803915</c:v>
                </c:pt>
                <c:pt idx="260">
                  <c:v>1.9918696767169692</c:v>
                </c:pt>
                <c:pt idx="261">
                  <c:v>1.9942334140873585</c:v>
                </c:pt>
                <c:pt idx="262">
                  <c:v>2.0077767763103198</c:v>
                </c:pt>
                <c:pt idx="263">
                  <c:v>2.0112144756004895</c:v>
                </c:pt>
                <c:pt idx="264">
                  <c:v>2.0273556130556569</c:v>
                </c:pt>
                <c:pt idx="265">
                  <c:v>2.1043522762938025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B2-BE45-8DBE-E1D885D84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764592"/>
        <c:axId val="481453056"/>
      </c:lineChart>
      <c:catAx>
        <c:axId val="46176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Workload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453056"/>
        <c:crosses val="autoZero"/>
        <c:auto val="1"/>
        <c:lblAlgn val="ctr"/>
        <c:lblOffset val="100"/>
        <c:noMultiLvlLbl val="0"/>
      </c:catAx>
      <c:valAx>
        <c:axId val="481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 no prefetching</a:t>
                </a:r>
              </a:p>
            </c:rich>
          </c:tx>
          <c:layout>
            <c:manualLayout>
              <c:xMode val="edge"/>
              <c:yMode val="edge"/>
              <c:x val="6.8217052264897453E-3"/>
              <c:y val="8.7511264177630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645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566784547881549"/>
          <c:y val="0.19648920924008256"/>
          <c:w val="0.42262129018749806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POWER7!$CE$16</c:f>
              <c:strCache>
                <c:ptCount val="1"/>
                <c:pt idx="0">
                  <c:v>POWER7 </c:v>
                </c:pt>
              </c:strCache>
            </c:strRef>
          </c:tx>
          <c:spPr>
            <a:pattFill prst="shingle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POWER7!$CD$17:$CD$22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GEOMEAN</c:v>
                </c:pt>
              </c:strCache>
            </c:strRef>
          </c:cat>
          <c:val>
            <c:numRef>
              <c:f>POWER7!$CE$17:$CE$22</c:f>
              <c:numCache>
                <c:formatCode>General</c:formatCode>
                <c:ptCount val="6"/>
                <c:pt idx="0">
                  <c:v>1.3317197656551585</c:v>
                </c:pt>
                <c:pt idx="1">
                  <c:v>1.1750136664762731</c:v>
                </c:pt>
                <c:pt idx="2">
                  <c:v>1.1505754198709126</c:v>
                </c:pt>
                <c:pt idx="3">
                  <c:v>1.2944202480324454</c:v>
                </c:pt>
                <c:pt idx="4">
                  <c:v>1.0364752578575283</c:v>
                </c:pt>
                <c:pt idx="5">
                  <c:v>1.1789088448700793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F-5149-B3DB-9EB4156E4F96}"/>
            </c:ext>
          </c:extLst>
        </c:ser>
        <c:ser>
          <c:idx val="1"/>
          <c:order val="1"/>
          <c:tx>
            <c:strRef>
              <c:f>POWER7!$CF$16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POWER7!$CD$17:$CD$22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GEOMEAN</c:v>
                </c:pt>
              </c:strCache>
            </c:strRef>
          </c:cat>
          <c:val>
            <c:numRef>
              <c:f>POWER7!$CF$17:$CF$22</c:f>
              <c:numCache>
                <c:formatCode>General</c:formatCode>
                <c:ptCount val="6"/>
                <c:pt idx="0">
                  <c:v>1.4369327791139628</c:v>
                </c:pt>
                <c:pt idx="1">
                  <c:v>1.2568715991839061</c:v>
                </c:pt>
                <c:pt idx="2">
                  <c:v>1.2326114498093417</c:v>
                </c:pt>
                <c:pt idx="3">
                  <c:v>1.3253614489488059</c:v>
                </c:pt>
                <c:pt idx="4">
                  <c:v>1.0485192450412442</c:v>
                </c:pt>
                <c:pt idx="5">
                  <c:v>1.224211498438099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F-5149-B3DB-9EB4156E4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522719584"/>
        <c:axId val="522897136"/>
      </c:barChart>
      <c:catAx>
        <c:axId val="5227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897136"/>
        <c:crosses val="autoZero"/>
        <c:auto val="1"/>
        <c:lblAlgn val="ctr"/>
        <c:lblOffset val="100"/>
        <c:noMultiLvlLbl val="0"/>
      </c:catAx>
      <c:valAx>
        <c:axId val="52289713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 over baseline</a:t>
                </a:r>
              </a:p>
            </c:rich>
          </c:tx>
          <c:layout>
            <c:manualLayout>
              <c:xMode val="edge"/>
              <c:yMode val="edge"/>
              <c:x val="1.2720040423687519E-2"/>
              <c:y val="5.30109071881788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195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9694571297078548"/>
          <c:y val="0.2191029174158097"/>
          <c:w val="0.3213868449742569"/>
          <c:h val="0.1430083745205275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POWER7!$CP$16</c:f>
              <c:strCache>
                <c:ptCount val="1"/>
                <c:pt idx="0">
                  <c:v>POWER7 </c:v>
                </c:pt>
              </c:strCache>
            </c:strRef>
          </c:tx>
          <c:spPr>
            <a:pattFill prst="shingle">
              <a:fgClr>
                <a:sysClr val="window" lastClr="FFFFFF">
                  <a:lumMod val="65000"/>
                </a:sysClr>
              </a:fgClr>
              <a:bgClr>
                <a:sysClr val="window" lastClr="FFFFFF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POWER7!$CO$17:$CO$23</c:f>
              <c:strCache>
                <c:ptCount val="7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Mix</c:v>
                </c:pt>
                <c:pt idx="6">
                  <c:v>GEOMEAN</c:v>
                </c:pt>
              </c:strCache>
            </c:strRef>
          </c:cat>
          <c:val>
            <c:numRef>
              <c:f>POWER7!$CP$17:$CP$23</c:f>
              <c:numCache>
                <c:formatCode>General</c:formatCode>
                <c:ptCount val="7"/>
                <c:pt idx="0">
                  <c:v>1.287282757756409</c:v>
                </c:pt>
                <c:pt idx="1">
                  <c:v>1.1381562578488227</c:v>
                </c:pt>
                <c:pt idx="2">
                  <c:v>1.134278950452565</c:v>
                </c:pt>
                <c:pt idx="3">
                  <c:v>1.2931278337235559</c:v>
                </c:pt>
                <c:pt idx="4">
                  <c:v>1.0385958989553938</c:v>
                </c:pt>
                <c:pt idx="5">
                  <c:v>1.3155427363832968</c:v>
                </c:pt>
                <c:pt idx="6">
                  <c:v>1.2344511526439532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3-D945-9F6B-EFF7232BE554}"/>
            </c:ext>
          </c:extLst>
        </c:ser>
        <c:ser>
          <c:idx val="1"/>
          <c:order val="1"/>
          <c:tx>
            <c:strRef>
              <c:f>POWER7!$CQ$16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POWER7!$CO$17:$CO$23</c:f>
              <c:strCache>
                <c:ptCount val="7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Cloudsuite</c:v>
                </c:pt>
                <c:pt idx="5">
                  <c:v>Mix</c:v>
                </c:pt>
                <c:pt idx="6">
                  <c:v>GEOMEAN</c:v>
                </c:pt>
              </c:strCache>
            </c:strRef>
          </c:cat>
          <c:val>
            <c:numRef>
              <c:f>POWER7!$CQ$17:$CQ$23</c:f>
              <c:numCache>
                <c:formatCode>General</c:formatCode>
                <c:ptCount val="7"/>
                <c:pt idx="0">
                  <c:v>1.378624803119932</c:v>
                </c:pt>
                <c:pt idx="1">
                  <c:v>1.2234099294761154</c:v>
                </c:pt>
                <c:pt idx="2">
                  <c:v>1.2156334546205314</c:v>
                </c:pt>
                <c:pt idx="3">
                  <c:v>1.3212056467557087</c:v>
                </c:pt>
                <c:pt idx="4">
                  <c:v>1.0506761990541975</c:v>
                </c:pt>
                <c:pt idx="5">
                  <c:v>1.4085714194996928</c:v>
                </c:pt>
                <c:pt idx="6">
                  <c:v>1.2990200378862116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93-D945-9F6B-EFF7232BE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522719584"/>
        <c:axId val="522897136"/>
      </c:barChart>
      <c:catAx>
        <c:axId val="52271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897136"/>
        <c:crosses val="autoZero"/>
        <c:auto val="1"/>
        <c:lblAlgn val="ctr"/>
        <c:lblOffset val="100"/>
        <c:noMultiLvlLbl val="0"/>
      </c:catAx>
      <c:valAx>
        <c:axId val="52289713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 over baseline</a:t>
                </a:r>
              </a:p>
            </c:rich>
          </c:tx>
          <c:layout>
            <c:manualLayout>
              <c:xMode val="edge"/>
              <c:yMode val="edge"/>
              <c:x val="5.8754420171363972E-3"/>
              <c:y val="5.30109071881788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1958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4497539832142784"/>
          <c:y val="0.23502612492654845"/>
          <c:w val="0.27629127295615002"/>
          <c:h val="0.1217774311728758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'ST-sensitivity'!$BL$18</c:f>
              <c:strCache>
                <c:ptCount val="1"/>
                <c:pt idx="0">
                  <c:v>Stride-L1+Streamer-L2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8"/>
            <c:spPr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'ST-sensitivity'!$BL$19:$BL$25</c:f>
              <c:numCache>
                <c:formatCode>General</c:formatCode>
                <c:ptCount val="7"/>
                <c:pt idx="0">
                  <c:v>0.93660156810374728</c:v>
                </c:pt>
                <c:pt idx="1">
                  <c:v>1.0830030642947432</c:v>
                </c:pt>
                <c:pt idx="2">
                  <c:v>1.1578728711298052</c:v>
                </c:pt>
                <c:pt idx="3">
                  <c:v>1.1974876577366884</c:v>
                </c:pt>
                <c:pt idx="4">
                  <c:v>1.2104844965343264</c:v>
                </c:pt>
                <c:pt idx="5">
                  <c:v>1.2136207220523194</c:v>
                </c:pt>
                <c:pt idx="6">
                  <c:v>1.2152175803008594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39-EF4C-B91C-21145AABC168}"/>
            </c:ext>
          </c:extLst>
        </c:ser>
        <c:ser>
          <c:idx val="1"/>
          <c:order val="1"/>
          <c:tx>
            <c:strRef>
              <c:f>'ST-sensitivity'!$BM$18</c:f>
              <c:strCache>
                <c:ptCount val="1"/>
                <c:pt idx="0">
                  <c:v>IPCP</c:v>
                </c:pt>
              </c:strCache>
            </c:strRef>
          </c:tx>
          <c:spPr>
            <a:ln w="2540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19050">
                <a:solidFill>
                  <a:schemeClr val="tx2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'ST-sensitivity'!$BM$19:$BM$25</c:f>
              <c:numCache>
                <c:formatCode>General</c:formatCode>
                <c:ptCount val="7"/>
                <c:pt idx="0">
                  <c:v>0.85928283482155465</c:v>
                </c:pt>
                <c:pt idx="1">
                  <c:v>1.0123692248992513</c:v>
                </c:pt>
                <c:pt idx="2">
                  <c:v>1.1209850609923822</c:v>
                </c:pt>
                <c:pt idx="3">
                  <c:v>1.1950861986515764</c:v>
                </c:pt>
                <c:pt idx="4">
                  <c:v>1.2213314116567158</c:v>
                </c:pt>
                <c:pt idx="5">
                  <c:v>1.2284673626846498</c:v>
                </c:pt>
                <c:pt idx="6">
                  <c:v>1.2301262835031304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39-EF4C-B91C-21145AABC168}"/>
            </c:ext>
          </c:extLst>
        </c:ser>
        <c:ser>
          <c:idx val="2"/>
          <c:order val="2"/>
          <c:tx>
            <c:strRef>
              <c:f>'ST-sensitivity'!$BN$18</c:f>
              <c:strCache>
                <c:ptCount val="1"/>
                <c:pt idx="0">
                  <c:v>Stride-L1+Pythia-L2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rgbClr val="FFFF00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'ST-sensitivity'!$BK$19:$BK$25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'ST-sensitivity'!$BN$19:$BN$25</c:f>
              <c:numCache>
                <c:formatCode>General</c:formatCode>
                <c:ptCount val="7"/>
                <c:pt idx="0">
                  <c:v>1.0013839882042279</c:v>
                </c:pt>
                <c:pt idx="1">
                  <c:v>1.129629608831566</c:v>
                </c:pt>
                <c:pt idx="2">
                  <c:v>1.1872540845765733</c:v>
                </c:pt>
                <c:pt idx="3">
                  <c:v>1.2214159290453488</c:v>
                </c:pt>
                <c:pt idx="4">
                  <c:v>1.234140595014523</c:v>
                </c:pt>
                <c:pt idx="5">
                  <c:v>1.2375769660894722</c:v>
                </c:pt>
                <c:pt idx="6">
                  <c:v>1.2386464792248746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839-EF4C-B91C-21145AABC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047328"/>
        <c:axId val="672263632"/>
      </c:scatterChart>
      <c:valAx>
        <c:axId val="740047328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 MTPS (in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263632"/>
        <c:crosses val="autoZero"/>
        <c:crossBetween val="midCat"/>
        <c:majorUnit val="2"/>
      </c:valAx>
      <c:valAx>
        <c:axId val="672263632"/>
        <c:scaling>
          <c:orientation val="minMax"/>
          <c:max val="1.25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04732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5541197609087919"/>
          <c:y val="0.43465139759069471"/>
          <c:w val="0.43550957587694694"/>
          <c:h val="0.245584949053684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ST!$CV$4</c:f>
              <c:strCache>
                <c:ptCount val="1"/>
                <c:pt idx="0">
                  <c:v>SPP </c:v>
                </c:pt>
              </c:strCache>
            </c:strRef>
          </c:tx>
          <c:spPr>
            <a:ln w="2222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ST!$CV$5:$CV$154</c:f>
              <c:numCache>
                <c:formatCode>General</c:formatCode>
                <c:ptCount val="150"/>
                <c:pt idx="0">
                  <c:v>1.0026696168739027</c:v>
                </c:pt>
                <c:pt idx="1">
                  <c:v>1.0157897872847523</c:v>
                </c:pt>
                <c:pt idx="2">
                  <c:v>1.0032627285883438</c:v>
                </c:pt>
                <c:pt idx="3">
                  <c:v>1.003353382658221</c:v>
                </c:pt>
                <c:pt idx="4">
                  <c:v>1.000630031501575</c:v>
                </c:pt>
                <c:pt idx="5">
                  <c:v>1.0041629636559239</c:v>
                </c:pt>
                <c:pt idx="6">
                  <c:v>1.0068310227745494</c:v>
                </c:pt>
                <c:pt idx="7">
                  <c:v>1.0066479400749062</c:v>
                </c:pt>
                <c:pt idx="8">
                  <c:v>1.0065783201449137</c:v>
                </c:pt>
                <c:pt idx="9">
                  <c:v>1.0066577896138482</c:v>
                </c:pt>
                <c:pt idx="10">
                  <c:v>1.0074568469505178</c:v>
                </c:pt>
                <c:pt idx="11">
                  <c:v>1.0093128263016791</c:v>
                </c:pt>
                <c:pt idx="12">
                  <c:v>1.0108575124745889</c:v>
                </c:pt>
                <c:pt idx="13">
                  <c:v>1.0123423178146838</c:v>
                </c:pt>
                <c:pt idx="14">
                  <c:v>1.014533258803801</c:v>
                </c:pt>
                <c:pt idx="15">
                  <c:v>1.01603347752492</c:v>
                </c:pt>
                <c:pt idx="16">
                  <c:v>1.0049349671699219</c:v>
                </c:pt>
                <c:pt idx="17">
                  <c:v>1.0237992460214682</c:v>
                </c:pt>
                <c:pt idx="18">
                  <c:v>1.00337039306662</c:v>
                </c:pt>
                <c:pt idx="19">
                  <c:v>1.0235739509432762</c:v>
                </c:pt>
                <c:pt idx="20">
                  <c:v>1.0246617197730248</c:v>
                </c:pt>
                <c:pt idx="21">
                  <c:v>1.0256128034269396</c:v>
                </c:pt>
                <c:pt idx="22">
                  <c:v>1.0258067314365025</c:v>
                </c:pt>
                <c:pt idx="23">
                  <c:v>1.0240617433414043</c:v>
                </c:pt>
                <c:pt idx="24">
                  <c:v>1.0221141781681304</c:v>
                </c:pt>
                <c:pt idx="25">
                  <c:v>1.0257494828491154</c:v>
                </c:pt>
                <c:pt idx="26">
                  <c:v>1.0265757990595799</c:v>
                </c:pt>
                <c:pt idx="27">
                  <c:v>1.0307326598183206</c:v>
                </c:pt>
                <c:pt idx="28">
                  <c:v>1.0316273720529041</c:v>
                </c:pt>
                <c:pt idx="29">
                  <c:v>1.0309508318616971</c:v>
                </c:pt>
                <c:pt idx="30">
                  <c:v>1.0204793028322441</c:v>
                </c:pt>
                <c:pt idx="31">
                  <c:v>1.0210098746410814</c:v>
                </c:pt>
                <c:pt idx="32">
                  <c:v>1.0423481443728861</c:v>
                </c:pt>
                <c:pt idx="33">
                  <c:v>1.0336553064819876</c:v>
                </c:pt>
                <c:pt idx="34">
                  <c:v>1.0360647461584578</c:v>
                </c:pt>
                <c:pt idx="35">
                  <c:v>1.0333333333333334</c:v>
                </c:pt>
                <c:pt idx="36">
                  <c:v>1.0371969341467231</c:v>
                </c:pt>
                <c:pt idx="37">
                  <c:v>1.0364617666446936</c:v>
                </c:pt>
                <c:pt idx="38">
                  <c:v>1.0410538832217286</c:v>
                </c:pt>
                <c:pt idx="39">
                  <c:v>1.0380585001366824</c:v>
                </c:pt>
                <c:pt idx="40">
                  <c:v>1.0401684970663458</c:v>
                </c:pt>
                <c:pt idx="41">
                  <c:v>1.0487699344789219</c:v>
                </c:pt>
                <c:pt idx="42">
                  <c:v>1.0116438356164383</c:v>
                </c:pt>
                <c:pt idx="43">
                  <c:v>1.0074362007774209</c:v>
                </c:pt>
                <c:pt idx="44">
                  <c:v>1.0432436296058039</c:v>
                </c:pt>
                <c:pt idx="45">
                  <c:v>1.05624058926464</c:v>
                </c:pt>
                <c:pt idx="46">
                  <c:v>1.0456656598135698</c:v>
                </c:pt>
                <c:pt idx="47">
                  <c:v>1.0442950490072882</c:v>
                </c:pt>
                <c:pt idx="48">
                  <c:v>1.0002251600244461</c:v>
                </c:pt>
                <c:pt idx="49">
                  <c:v>1.041324056504322</c:v>
                </c:pt>
                <c:pt idx="50">
                  <c:v>1.0440842245989304</c:v>
                </c:pt>
                <c:pt idx="51">
                  <c:v>1.0319427381015973</c:v>
                </c:pt>
                <c:pt idx="52">
                  <c:v>1.0257806826434277</c:v>
                </c:pt>
                <c:pt idx="53">
                  <c:v>1.0068240123140071</c:v>
                </c:pt>
                <c:pt idx="54">
                  <c:v>1.0547686496694997</c:v>
                </c:pt>
                <c:pt idx="55">
                  <c:v>1.016607935264944</c:v>
                </c:pt>
                <c:pt idx="56">
                  <c:v>1.0511080677290836</c:v>
                </c:pt>
                <c:pt idx="57">
                  <c:v>1.054548862784304</c:v>
                </c:pt>
                <c:pt idx="58">
                  <c:v>1.0501959645812164</c:v>
                </c:pt>
                <c:pt idx="59">
                  <c:v>1.0730705853750775</c:v>
                </c:pt>
                <c:pt idx="60">
                  <c:v>1.0610815717805733</c:v>
                </c:pt>
                <c:pt idx="61">
                  <c:v>1.0522199659733273</c:v>
                </c:pt>
                <c:pt idx="62">
                  <c:v>1.0563801844725431</c:v>
                </c:pt>
                <c:pt idx="63">
                  <c:v>1.0516495250941382</c:v>
                </c:pt>
                <c:pt idx="64">
                  <c:v>1.0534697534610826</c:v>
                </c:pt>
                <c:pt idx="65">
                  <c:v>1.0152313774126036</c:v>
                </c:pt>
                <c:pt idx="66">
                  <c:v>1.0563708759954493</c:v>
                </c:pt>
                <c:pt idx="67">
                  <c:v>1.059749077490775</c:v>
                </c:pt>
                <c:pt idx="68">
                  <c:v>1.0557581325906571</c:v>
                </c:pt>
                <c:pt idx="69">
                  <c:v>1.0606791121564016</c:v>
                </c:pt>
                <c:pt idx="70">
                  <c:v>1.0127012928101611</c:v>
                </c:pt>
                <c:pt idx="71">
                  <c:v>1.0593863754550183</c:v>
                </c:pt>
                <c:pt idx="72">
                  <c:v>1.0563189548731429</c:v>
                </c:pt>
                <c:pt idx="73">
                  <c:v>1.0868787599588097</c:v>
                </c:pt>
                <c:pt idx="74">
                  <c:v>0.97752036909786988</c:v>
                </c:pt>
                <c:pt idx="75">
                  <c:v>1.0172719935431802</c:v>
                </c:pt>
                <c:pt idx="76">
                  <c:v>0.98425538061534024</c:v>
                </c:pt>
                <c:pt idx="77">
                  <c:v>1.1912369654644601</c:v>
                </c:pt>
                <c:pt idx="78">
                  <c:v>1.1883805879283353</c:v>
                </c:pt>
                <c:pt idx="79">
                  <c:v>1.1762229913010942</c:v>
                </c:pt>
                <c:pt idx="80">
                  <c:v>1.1779867427162014</c:v>
                </c:pt>
                <c:pt idx="81">
                  <c:v>1.0964800498400022</c:v>
                </c:pt>
                <c:pt idx="82">
                  <c:v>1.1693996626386085</c:v>
                </c:pt>
                <c:pt idx="83">
                  <c:v>1.0407111196762382</c:v>
                </c:pt>
                <c:pt idx="84">
                  <c:v>1.18570790704898</c:v>
                </c:pt>
                <c:pt idx="85">
                  <c:v>1.0068410323739763</c:v>
                </c:pt>
                <c:pt idx="86">
                  <c:v>1.1640583402065086</c:v>
                </c:pt>
                <c:pt idx="87">
                  <c:v>0.98700933771398924</c:v>
                </c:pt>
                <c:pt idx="88">
                  <c:v>1.2388986767145485</c:v>
                </c:pt>
                <c:pt idx="89">
                  <c:v>0.98299319727891155</c:v>
                </c:pt>
                <c:pt idx="90">
                  <c:v>1.1775157955893389</c:v>
                </c:pt>
                <c:pt idx="91">
                  <c:v>1.2679233915718047</c:v>
                </c:pt>
                <c:pt idx="92">
                  <c:v>1.3111326234269118</c:v>
                </c:pt>
                <c:pt idx="93">
                  <c:v>1.3006428436377386</c:v>
                </c:pt>
                <c:pt idx="94">
                  <c:v>1.3116690165400766</c:v>
                </c:pt>
                <c:pt idx="95">
                  <c:v>1.3357510774729315</c:v>
                </c:pt>
                <c:pt idx="96">
                  <c:v>1.4164852255054432</c:v>
                </c:pt>
                <c:pt idx="97">
                  <c:v>1.3543790821495549</c:v>
                </c:pt>
                <c:pt idx="98">
                  <c:v>1.2947646947646947</c:v>
                </c:pt>
                <c:pt idx="99">
                  <c:v>1.3837783582174672</c:v>
                </c:pt>
                <c:pt idx="100">
                  <c:v>1.3845022572848737</c:v>
                </c:pt>
                <c:pt idx="101">
                  <c:v>1.3845890762337973</c:v>
                </c:pt>
                <c:pt idx="102">
                  <c:v>1.3871888885081496</c:v>
                </c:pt>
                <c:pt idx="103">
                  <c:v>1.0441632313936025</c:v>
                </c:pt>
                <c:pt idx="104">
                  <c:v>1.0594385562875968</c:v>
                </c:pt>
                <c:pt idx="105">
                  <c:v>1.2156583543271631</c:v>
                </c:pt>
                <c:pt idx="106">
                  <c:v>1.1865870561893592</c:v>
                </c:pt>
                <c:pt idx="107">
                  <c:v>1.391206032991509</c:v>
                </c:pt>
                <c:pt idx="108">
                  <c:v>1.3958635418422976</c:v>
                </c:pt>
                <c:pt idx="109">
                  <c:v>1.3969210990058407</c:v>
                </c:pt>
                <c:pt idx="110">
                  <c:v>1.4014591289375509</c:v>
                </c:pt>
                <c:pt idx="111">
                  <c:v>1.3753440165518318</c:v>
                </c:pt>
                <c:pt idx="112">
                  <c:v>1.4033509427289406</c:v>
                </c:pt>
                <c:pt idx="113">
                  <c:v>1.3995766673859209</c:v>
                </c:pt>
                <c:pt idx="114">
                  <c:v>1.4000513953846945</c:v>
                </c:pt>
                <c:pt idx="115">
                  <c:v>1.4000508682935102</c:v>
                </c:pt>
                <c:pt idx="116">
                  <c:v>1.4043062200956937</c:v>
                </c:pt>
                <c:pt idx="117">
                  <c:v>1.4045366865065037</c:v>
                </c:pt>
                <c:pt idx="118">
                  <c:v>1.3792952642758964</c:v>
                </c:pt>
                <c:pt idx="119">
                  <c:v>1.4009700089082451</c:v>
                </c:pt>
                <c:pt idx="120">
                  <c:v>1.4087397217769042</c:v>
                </c:pt>
                <c:pt idx="121">
                  <c:v>1.3096171171171171</c:v>
                </c:pt>
                <c:pt idx="122">
                  <c:v>1.4116805572832443</c:v>
                </c:pt>
                <c:pt idx="123">
                  <c:v>1.4229977750154077</c:v>
                </c:pt>
                <c:pt idx="124">
                  <c:v>1.4250654107796965</c:v>
                </c:pt>
                <c:pt idx="125">
                  <c:v>1.4276000796236734</c:v>
                </c:pt>
                <c:pt idx="126">
                  <c:v>1.3354590454167721</c:v>
                </c:pt>
                <c:pt idx="127">
                  <c:v>1.2799078536249537</c:v>
                </c:pt>
                <c:pt idx="128">
                  <c:v>1.4116946789680613</c:v>
                </c:pt>
                <c:pt idx="129">
                  <c:v>1.4325183488382964</c:v>
                </c:pt>
                <c:pt idx="130">
                  <c:v>1.1363427389230505</c:v>
                </c:pt>
                <c:pt idx="131">
                  <c:v>1.4651627363087116</c:v>
                </c:pt>
                <c:pt idx="132">
                  <c:v>1.6461178904618685</c:v>
                </c:pt>
                <c:pt idx="133">
                  <c:v>1.2316952462480941</c:v>
                </c:pt>
                <c:pt idx="134">
                  <c:v>1.4253552452736933</c:v>
                </c:pt>
                <c:pt idx="135">
                  <c:v>0.99985278963639024</c:v>
                </c:pt>
                <c:pt idx="136">
                  <c:v>1.5016538960767074</c:v>
                </c:pt>
                <c:pt idx="137">
                  <c:v>1.608689103475976</c:v>
                </c:pt>
                <c:pt idx="138">
                  <c:v>1.6119478733505779</c:v>
                </c:pt>
                <c:pt idx="139">
                  <c:v>1.7139023144794499</c:v>
                </c:pt>
                <c:pt idx="140">
                  <c:v>1.7126982084847706</c:v>
                </c:pt>
                <c:pt idx="141">
                  <c:v>1.7851061923111391</c:v>
                </c:pt>
                <c:pt idx="142">
                  <c:v>1.7944312885563884</c:v>
                </c:pt>
                <c:pt idx="143">
                  <c:v>1.7799506456629031</c:v>
                </c:pt>
                <c:pt idx="144">
                  <c:v>1.8044395945208629</c:v>
                </c:pt>
                <c:pt idx="145">
                  <c:v>1.784118068833652</c:v>
                </c:pt>
                <c:pt idx="146">
                  <c:v>1.7912213930761691</c:v>
                </c:pt>
                <c:pt idx="147">
                  <c:v>1.8081441656710477</c:v>
                </c:pt>
                <c:pt idx="148">
                  <c:v>1.9313949068795135</c:v>
                </c:pt>
                <c:pt idx="149">
                  <c:v>2.0784826580432441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EA-2848-90F2-835C794FC0B6}"/>
            </c:ext>
          </c:extLst>
        </c:ser>
        <c:ser>
          <c:idx val="1"/>
          <c:order val="1"/>
          <c:tx>
            <c:strRef>
              <c:f>ST!$CW$4</c:f>
              <c:strCache>
                <c:ptCount val="1"/>
                <c:pt idx="0">
                  <c:v>Bingo 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ST!$CW$5:$CW$154</c:f>
              <c:numCache>
                <c:formatCode>General</c:formatCode>
                <c:ptCount val="150"/>
                <c:pt idx="0">
                  <c:v>1.0197936458308281</c:v>
                </c:pt>
                <c:pt idx="1">
                  <c:v>0.87797175713519637</c:v>
                </c:pt>
                <c:pt idx="2">
                  <c:v>1.0074463886330747</c:v>
                </c:pt>
                <c:pt idx="3">
                  <c:v>1.0077447170916058</c:v>
                </c:pt>
                <c:pt idx="4">
                  <c:v>1.0107805390269513</c:v>
                </c:pt>
                <c:pt idx="5">
                  <c:v>1.0135647130361569</c:v>
                </c:pt>
                <c:pt idx="6">
                  <c:v>1.0045092802598206</c:v>
                </c:pt>
                <c:pt idx="7">
                  <c:v>1.0147940074906368</c:v>
                </c:pt>
                <c:pt idx="8">
                  <c:v>1.0151110687386786</c:v>
                </c:pt>
                <c:pt idx="9">
                  <c:v>1.0156458055925432</c:v>
                </c:pt>
                <c:pt idx="10">
                  <c:v>1.0159263521288837</c:v>
                </c:pt>
                <c:pt idx="11">
                  <c:v>1.0187197215559005</c:v>
                </c:pt>
                <c:pt idx="12">
                  <c:v>1.0200979486231749</c:v>
                </c:pt>
                <c:pt idx="13">
                  <c:v>1.0210545421544606</c:v>
                </c:pt>
                <c:pt idx="14">
                  <c:v>1.0250139742873112</c:v>
                </c:pt>
                <c:pt idx="15">
                  <c:v>1.0271769794997179</c:v>
                </c:pt>
                <c:pt idx="16">
                  <c:v>1.0466730793358705</c:v>
                </c:pt>
                <c:pt idx="17">
                  <c:v>1.0250942473164695</c:v>
                </c:pt>
                <c:pt idx="18">
                  <c:v>1.0449093933292479</c:v>
                </c:pt>
                <c:pt idx="19">
                  <c:v>1.0253237043871091</c:v>
                </c:pt>
                <c:pt idx="20">
                  <c:v>1.0368834570056744</c:v>
                </c:pt>
                <c:pt idx="21">
                  <c:v>1.0273381722989052</c:v>
                </c:pt>
                <c:pt idx="22">
                  <c:v>1.0366065232477446</c:v>
                </c:pt>
                <c:pt idx="23">
                  <c:v>1.0248789346246971</c:v>
                </c:pt>
                <c:pt idx="24">
                  <c:v>1.0274466750313678</c:v>
                </c:pt>
                <c:pt idx="25">
                  <c:v>1.0284973293402082</c:v>
                </c:pt>
                <c:pt idx="26">
                  <c:v>1.0307124575918101</c:v>
                </c:pt>
                <c:pt idx="27">
                  <c:v>1.0416843535104847</c:v>
                </c:pt>
                <c:pt idx="28">
                  <c:v>1.0316273720529041</c:v>
                </c:pt>
                <c:pt idx="29">
                  <c:v>1.033088577005298</c:v>
                </c:pt>
                <c:pt idx="30">
                  <c:v>1.0343891402714931</c:v>
                </c:pt>
                <c:pt idx="31">
                  <c:v>1.0346662931577841</c:v>
                </c:pt>
                <c:pt idx="32">
                  <c:v>1.0501783811332994</c:v>
                </c:pt>
                <c:pt idx="33">
                  <c:v>1.0366624141911183</c:v>
                </c:pt>
                <c:pt idx="34">
                  <c:v>1.0367589057520588</c:v>
                </c:pt>
                <c:pt idx="35">
                  <c:v>0.99687987519500787</c:v>
                </c:pt>
                <c:pt idx="36">
                  <c:v>1.0383544501798843</c:v>
                </c:pt>
                <c:pt idx="37">
                  <c:v>1.0488628872775214</c:v>
                </c:pt>
                <c:pt idx="38">
                  <c:v>1.0418987420990049</c:v>
                </c:pt>
                <c:pt idx="39">
                  <c:v>1.0415211250493575</c:v>
                </c:pt>
                <c:pt idx="40">
                  <c:v>1.0432676395366332</c:v>
                </c:pt>
                <c:pt idx="41">
                  <c:v>1.0508406477932994</c:v>
                </c:pt>
                <c:pt idx="42">
                  <c:v>0.82143581938102483</c:v>
                </c:pt>
                <c:pt idx="43">
                  <c:v>1.065123091656808</c:v>
                </c:pt>
                <c:pt idx="44">
                  <c:v>1.0444230013223259</c:v>
                </c:pt>
                <c:pt idx="45">
                  <c:v>1.0696699629674844</c:v>
                </c:pt>
                <c:pt idx="46">
                  <c:v>1.0348825879372503</c:v>
                </c:pt>
                <c:pt idx="47">
                  <c:v>1.0352161347072129</c:v>
                </c:pt>
                <c:pt idx="48">
                  <c:v>0.99295570780661957</c:v>
                </c:pt>
                <c:pt idx="49">
                  <c:v>1.0443058944007708</c:v>
                </c:pt>
                <c:pt idx="50">
                  <c:v>1.0440173796791443</c:v>
                </c:pt>
                <c:pt idx="51">
                  <c:v>0.98621868489931097</c:v>
                </c:pt>
                <c:pt idx="52">
                  <c:v>0.97940657744579318</c:v>
                </c:pt>
                <c:pt idx="53">
                  <c:v>1.0707029245767061</c:v>
                </c:pt>
                <c:pt idx="54">
                  <c:v>1.0487397399578704</c:v>
                </c:pt>
                <c:pt idx="55">
                  <c:v>1.0557622030801359</c:v>
                </c:pt>
                <c:pt idx="56">
                  <c:v>1.0462213645418326</c:v>
                </c:pt>
                <c:pt idx="57">
                  <c:v>1.0421144713821546</c:v>
                </c:pt>
                <c:pt idx="58">
                  <c:v>1.0370155320075485</c:v>
                </c:pt>
                <c:pt idx="59">
                  <c:v>1.0840109133147842</c:v>
                </c:pt>
                <c:pt idx="60">
                  <c:v>1.0550836467384257</c:v>
                </c:pt>
                <c:pt idx="61">
                  <c:v>1.0446462872509741</c:v>
                </c:pt>
                <c:pt idx="62">
                  <c:v>1.0466678883391363</c:v>
                </c:pt>
                <c:pt idx="63">
                  <c:v>1.0436688585398752</c:v>
                </c:pt>
                <c:pt idx="64">
                  <c:v>1.0431226336021271</c:v>
                </c:pt>
                <c:pt idx="65">
                  <c:v>1.0655375552282769</c:v>
                </c:pt>
                <c:pt idx="66">
                  <c:v>1.0419795221843002</c:v>
                </c:pt>
                <c:pt idx="67">
                  <c:v>1.0419188191881918</c:v>
                </c:pt>
                <c:pt idx="68">
                  <c:v>1.0429527118206094</c:v>
                </c:pt>
                <c:pt idx="69">
                  <c:v>1.0431574305453475</c:v>
                </c:pt>
                <c:pt idx="70">
                  <c:v>1.0748922658199138</c:v>
                </c:pt>
                <c:pt idx="71">
                  <c:v>0.88646212515167278</c:v>
                </c:pt>
                <c:pt idx="72">
                  <c:v>1.1700322619189867</c:v>
                </c:pt>
                <c:pt idx="73">
                  <c:v>0.94780770689935501</c:v>
                </c:pt>
                <c:pt idx="74">
                  <c:v>0.85893786198095601</c:v>
                </c:pt>
                <c:pt idx="75">
                  <c:v>1.1271993543179986</c:v>
                </c:pt>
                <c:pt idx="76">
                  <c:v>1.057345081612018</c:v>
                </c:pt>
                <c:pt idx="77">
                  <c:v>1.2452884339424091</c:v>
                </c:pt>
                <c:pt idx="78">
                  <c:v>1.2014843161129469</c:v>
                </c:pt>
                <c:pt idx="79">
                  <c:v>1.1887880771988899</c:v>
                </c:pt>
                <c:pt idx="80">
                  <c:v>1.190658239556035</c:v>
                </c:pt>
                <c:pt idx="81">
                  <c:v>1.174496644295302</c:v>
                </c:pt>
                <c:pt idx="82">
                  <c:v>1.1883416751928768</c:v>
                </c:pt>
                <c:pt idx="83">
                  <c:v>1.0809886297937947</c:v>
                </c:pt>
                <c:pt idx="84">
                  <c:v>1.1239735202189824</c:v>
                </c:pt>
                <c:pt idx="85">
                  <c:v>1.1890958090039043</c:v>
                </c:pt>
                <c:pt idx="86">
                  <c:v>1.1658018646315109</c:v>
                </c:pt>
                <c:pt idx="87">
                  <c:v>1.1224061905585336</c:v>
                </c:pt>
                <c:pt idx="88">
                  <c:v>1.2330216946798525</c:v>
                </c:pt>
                <c:pt idx="89">
                  <c:v>0.81438289601554903</c:v>
                </c:pt>
                <c:pt idx="90">
                  <c:v>1.0298724248953011</c:v>
                </c:pt>
                <c:pt idx="91">
                  <c:v>1.2330278720233376</c:v>
                </c:pt>
                <c:pt idx="92">
                  <c:v>1.3065101645692159</c:v>
                </c:pt>
                <c:pt idx="93">
                  <c:v>1.3082057099640763</c:v>
                </c:pt>
                <c:pt idx="94">
                  <c:v>1.3206591773927017</c:v>
                </c:pt>
                <c:pt idx="95">
                  <c:v>1.3426889519604752</c:v>
                </c:pt>
                <c:pt idx="96">
                  <c:v>1.467019180922758</c:v>
                </c:pt>
                <c:pt idx="97">
                  <c:v>1.3975986721562372</c:v>
                </c:pt>
                <c:pt idx="98">
                  <c:v>1.2235116235116235</c:v>
                </c:pt>
                <c:pt idx="99">
                  <c:v>1.378120972249153</c:v>
                </c:pt>
                <c:pt idx="100">
                  <c:v>1.3790072506726252</c:v>
                </c:pt>
                <c:pt idx="101">
                  <c:v>1.3789117274872602</c:v>
                </c:pt>
                <c:pt idx="102">
                  <c:v>1.3814435344778353</c:v>
                </c:pt>
                <c:pt idx="103">
                  <c:v>1.357651871025469</c:v>
                </c:pt>
                <c:pt idx="104">
                  <c:v>1.3071469492981955</c:v>
                </c:pt>
                <c:pt idx="105">
                  <c:v>1.4044811177236605</c:v>
                </c:pt>
                <c:pt idx="106">
                  <c:v>1.3238085083697622</c:v>
                </c:pt>
                <c:pt idx="107">
                  <c:v>1.3853154996777732</c:v>
                </c:pt>
                <c:pt idx="108">
                  <c:v>1.3898611813634576</c:v>
                </c:pt>
                <c:pt idx="109">
                  <c:v>1.3905039511454442</c:v>
                </c:pt>
                <c:pt idx="110">
                  <c:v>1.3948367585704509</c:v>
                </c:pt>
                <c:pt idx="111">
                  <c:v>1.3426697636289111</c:v>
                </c:pt>
                <c:pt idx="112">
                  <c:v>1.3967529453371943</c:v>
                </c:pt>
                <c:pt idx="113">
                  <c:v>1.4042415461915476</c:v>
                </c:pt>
                <c:pt idx="114">
                  <c:v>1.4059207483168012</c:v>
                </c:pt>
                <c:pt idx="115">
                  <c:v>1.4097864944680734</c:v>
                </c:pt>
                <c:pt idx="116">
                  <c:v>1.409204339217951</c:v>
                </c:pt>
                <c:pt idx="117">
                  <c:v>1.4095912030780975</c:v>
                </c:pt>
                <c:pt idx="118">
                  <c:v>1.3720479820067475</c:v>
                </c:pt>
                <c:pt idx="119">
                  <c:v>1.4109104792070248</c:v>
                </c:pt>
                <c:pt idx="120">
                  <c:v>1.413559497336712</c:v>
                </c:pt>
                <c:pt idx="121">
                  <c:v>1.0121734234234234</c:v>
                </c:pt>
                <c:pt idx="122">
                  <c:v>1.4173404652319941</c:v>
                </c:pt>
                <c:pt idx="123">
                  <c:v>1.4275104198222102</c:v>
                </c:pt>
                <c:pt idx="124">
                  <c:v>1.4301622187336471</c:v>
                </c:pt>
                <c:pt idx="125">
                  <c:v>1.4325032216157321</c:v>
                </c:pt>
                <c:pt idx="126">
                  <c:v>1.4293998627018822</c:v>
                </c:pt>
                <c:pt idx="127">
                  <c:v>1.5661706296668962</c:v>
                </c:pt>
                <c:pt idx="128">
                  <c:v>1.4290659607462288</c:v>
                </c:pt>
                <c:pt idx="129">
                  <c:v>1.3933429947174045</c:v>
                </c:pt>
                <c:pt idx="130">
                  <c:v>1.4754037124303201</c:v>
                </c:pt>
                <c:pt idx="131">
                  <c:v>1.4685733775092575</c:v>
                </c:pt>
                <c:pt idx="132">
                  <c:v>1.6857531464914466</c:v>
                </c:pt>
                <c:pt idx="133">
                  <c:v>1.4444905165725905</c:v>
                </c:pt>
                <c:pt idx="134">
                  <c:v>1.4941801556901027</c:v>
                </c:pt>
                <c:pt idx="135">
                  <c:v>0.68614750478433673</c:v>
                </c:pt>
                <c:pt idx="136">
                  <c:v>1.5843905706988235</c:v>
                </c:pt>
                <c:pt idx="137">
                  <c:v>1.5430020250029286</c:v>
                </c:pt>
                <c:pt idx="138">
                  <c:v>1.5796634032939327</c:v>
                </c:pt>
                <c:pt idx="139">
                  <c:v>1.7139498153404031</c:v>
                </c:pt>
                <c:pt idx="140">
                  <c:v>1.684008233894053</c:v>
                </c:pt>
                <c:pt idx="141">
                  <c:v>2.0190279893658332</c:v>
                </c:pt>
                <c:pt idx="142">
                  <c:v>1.7502677265117121</c:v>
                </c:pt>
                <c:pt idx="143">
                  <c:v>1.7435095666283551</c:v>
                </c:pt>
                <c:pt idx="144">
                  <c:v>2.0796025615254288</c:v>
                </c:pt>
                <c:pt idx="145">
                  <c:v>1.7607851338432119</c:v>
                </c:pt>
                <c:pt idx="146">
                  <c:v>1.7569844936761458</c:v>
                </c:pt>
                <c:pt idx="147">
                  <c:v>1.756853179344219</c:v>
                </c:pt>
                <c:pt idx="148">
                  <c:v>1.7188936111399054</c:v>
                </c:pt>
                <c:pt idx="149">
                  <c:v>1.9180140764694693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EA-2848-90F2-835C794FC0B6}"/>
            </c:ext>
          </c:extLst>
        </c:ser>
        <c:ser>
          <c:idx val="2"/>
          <c:order val="2"/>
          <c:tx>
            <c:strRef>
              <c:f>ST!$CX$4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ST!$CX$5:$CX$154</c:f>
              <c:numCache>
                <c:formatCode>General</c:formatCode>
                <c:ptCount val="150"/>
                <c:pt idx="0">
                  <c:v>1.0012987325332499</c:v>
                </c:pt>
                <c:pt idx="1">
                  <c:v>0.96377286539951135</c:v>
                </c:pt>
                <c:pt idx="2">
                  <c:v>1.0050256545191423</c:v>
                </c:pt>
                <c:pt idx="3">
                  <c:v>1.0043913344333848</c:v>
                </c:pt>
                <c:pt idx="4">
                  <c:v>1.0012600630031501</c:v>
                </c:pt>
                <c:pt idx="5">
                  <c:v>1.0101033724683099</c:v>
                </c:pt>
                <c:pt idx="6">
                  <c:v>1.008146229516997</c:v>
                </c:pt>
                <c:pt idx="7">
                  <c:v>1.0126872659176029</c:v>
                </c:pt>
                <c:pt idx="8">
                  <c:v>1.0132996472494995</c:v>
                </c:pt>
                <c:pt idx="9">
                  <c:v>1.0138386912687845</c:v>
                </c:pt>
                <c:pt idx="10">
                  <c:v>1.0135327963176064</c:v>
                </c:pt>
                <c:pt idx="11">
                  <c:v>1.0166972390762428</c:v>
                </c:pt>
                <c:pt idx="12">
                  <c:v>1.0177416374052857</c:v>
                </c:pt>
                <c:pt idx="13">
                  <c:v>1.0190579907432618</c:v>
                </c:pt>
                <c:pt idx="14">
                  <c:v>1.0224986025712688</c:v>
                </c:pt>
                <c:pt idx="15">
                  <c:v>1.0236505548241488</c:v>
                </c:pt>
                <c:pt idx="16">
                  <c:v>1.0210781648613609</c:v>
                </c:pt>
                <c:pt idx="17">
                  <c:v>1.0293821404932515</c:v>
                </c:pt>
                <c:pt idx="18">
                  <c:v>1.0195220169832793</c:v>
                </c:pt>
                <c:pt idx="19">
                  <c:v>1.0282505646931568</c:v>
                </c:pt>
                <c:pt idx="20">
                  <c:v>1.0326931470973373</c:v>
                </c:pt>
                <c:pt idx="21">
                  <c:v>1.0303129462160876</c:v>
                </c:pt>
                <c:pt idx="22">
                  <c:v>1.0350884802220681</c:v>
                </c:pt>
                <c:pt idx="23">
                  <c:v>1.0289043583535107</c:v>
                </c:pt>
                <c:pt idx="24">
                  <c:v>1.0284190715181933</c:v>
                </c:pt>
                <c:pt idx="25">
                  <c:v>1.0308746796751984</c:v>
                </c:pt>
                <c:pt idx="26">
                  <c:v>1.0318135825248498</c:v>
                </c:pt>
                <c:pt idx="27">
                  <c:v>1.0393072417013329</c:v>
                </c:pt>
                <c:pt idx="28">
                  <c:v>1.0365001059289973</c:v>
                </c:pt>
                <c:pt idx="29">
                  <c:v>1.0372091582241225</c:v>
                </c:pt>
                <c:pt idx="30">
                  <c:v>1.0266465560583209</c:v>
                </c:pt>
                <c:pt idx="31">
                  <c:v>1.0273128370334057</c:v>
                </c:pt>
                <c:pt idx="32">
                  <c:v>1.048186072371774</c:v>
                </c:pt>
                <c:pt idx="33">
                  <c:v>1.0389405260919751</c:v>
                </c:pt>
                <c:pt idx="34">
                  <c:v>1.0404190199728647</c:v>
                </c:pt>
                <c:pt idx="35">
                  <c:v>1.0039001560062402</c:v>
                </c:pt>
                <c:pt idx="36">
                  <c:v>1.0424526826216174</c:v>
                </c:pt>
                <c:pt idx="37">
                  <c:v>1.0452373104812129</c:v>
                </c:pt>
                <c:pt idx="38">
                  <c:v>1.0451530133299956</c:v>
                </c:pt>
                <c:pt idx="39">
                  <c:v>1.0435258026303798</c:v>
                </c:pt>
                <c:pt idx="40">
                  <c:v>1.0442304799157516</c:v>
                </c:pt>
                <c:pt idx="41">
                  <c:v>1.0571455062430462</c:v>
                </c:pt>
                <c:pt idx="42">
                  <c:v>0.97161339421613402</c:v>
                </c:pt>
                <c:pt idx="43">
                  <c:v>1</c:v>
                </c:pt>
                <c:pt idx="44">
                  <c:v>1.0501054286837497</c:v>
                </c:pt>
                <c:pt idx="45">
                  <c:v>1.0672689537297033</c:v>
                </c:pt>
                <c:pt idx="46">
                  <c:v>1.0514469453376207</c:v>
                </c:pt>
                <c:pt idx="47">
                  <c:v>1.0502638853983413</c:v>
                </c:pt>
                <c:pt idx="48">
                  <c:v>0.97243397986426061</c:v>
                </c:pt>
                <c:pt idx="49">
                  <c:v>1.0468058191018343</c:v>
                </c:pt>
                <c:pt idx="50">
                  <c:v>1.0516377005347592</c:v>
                </c:pt>
                <c:pt idx="51">
                  <c:v>0.96570696009828549</c:v>
                </c:pt>
                <c:pt idx="52">
                  <c:v>0.97209254071999174</c:v>
                </c:pt>
                <c:pt idx="53">
                  <c:v>1.0097998973832736</c:v>
                </c:pt>
                <c:pt idx="54">
                  <c:v>1.0621776712428272</c:v>
                </c:pt>
                <c:pt idx="55">
                  <c:v>1.0236230749151658</c:v>
                </c:pt>
                <c:pt idx="56">
                  <c:v>1.0525398406374502</c:v>
                </c:pt>
                <c:pt idx="57">
                  <c:v>1.0594851287178206</c:v>
                </c:pt>
                <c:pt idx="58">
                  <c:v>1.0536217157787779</c:v>
                </c:pt>
                <c:pt idx="59">
                  <c:v>1.0426537723871525</c:v>
                </c:pt>
                <c:pt idx="60">
                  <c:v>1.0682466606147063</c:v>
                </c:pt>
                <c:pt idx="61">
                  <c:v>1.0541408265188519</c:v>
                </c:pt>
                <c:pt idx="62">
                  <c:v>1.0592205729643882</c:v>
                </c:pt>
                <c:pt idx="63">
                  <c:v>1.0603046141741133</c:v>
                </c:pt>
                <c:pt idx="64">
                  <c:v>1.0601751495707969</c:v>
                </c:pt>
                <c:pt idx="65">
                  <c:v>1.0257731958762886</c:v>
                </c:pt>
                <c:pt idx="66">
                  <c:v>1.0592718998862343</c:v>
                </c:pt>
                <c:pt idx="67">
                  <c:v>1.0637638376383765</c:v>
                </c:pt>
                <c:pt idx="68">
                  <c:v>1.0617588790950072</c:v>
                </c:pt>
                <c:pt idx="69">
                  <c:v>1.0651183301484639</c:v>
                </c:pt>
                <c:pt idx="70">
                  <c:v>1.0247675209798139</c:v>
                </c:pt>
                <c:pt idx="71">
                  <c:v>0.98540474952331425</c:v>
                </c:pt>
                <c:pt idx="72">
                  <c:v>1.0620145776078382</c:v>
                </c:pt>
                <c:pt idx="73">
                  <c:v>0.94601918595198098</c:v>
                </c:pt>
                <c:pt idx="74">
                  <c:v>1.0464317267105134</c:v>
                </c:pt>
                <c:pt idx="75">
                  <c:v>1.0920903954802261</c:v>
                </c:pt>
                <c:pt idx="76">
                  <c:v>0.9292936588184314</c:v>
                </c:pt>
                <c:pt idx="77">
                  <c:v>1.2079020376925287</c:v>
                </c:pt>
                <c:pt idx="78">
                  <c:v>1.1978315069287411</c:v>
                </c:pt>
                <c:pt idx="79">
                  <c:v>1.1850777912886228</c:v>
                </c:pt>
                <c:pt idx="80">
                  <c:v>1.1871126869122859</c:v>
                </c:pt>
                <c:pt idx="81">
                  <c:v>1.0989720499532749</c:v>
                </c:pt>
                <c:pt idx="82">
                  <c:v>1.192544866299809</c:v>
                </c:pt>
                <c:pt idx="83">
                  <c:v>0.98622085180188857</c:v>
                </c:pt>
                <c:pt idx="84">
                  <c:v>1.2248063520413117</c:v>
                </c:pt>
                <c:pt idx="85">
                  <c:v>1.1373734581764157</c:v>
                </c:pt>
                <c:pt idx="86">
                  <c:v>1.1626697848261174</c:v>
                </c:pt>
                <c:pt idx="87">
                  <c:v>1.0343895901781082</c:v>
                </c:pt>
                <c:pt idx="88">
                  <c:v>1.2442869819060969</c:v>
                </c:pt>
                <c:pt idx="89">
                  <c:v>1.1426141885325558</c:v>
                </c:pt>
                <c:pt idx="90">
                  <c:v>1.1458277857125565</c:v>
                </c:pt>
                <c:pt idx="91">
                  <c:v>1.2465833782541142</c:v>
                </c:pt>
                <c:pt idx="92">
                  <c:v>1.3132381413359147</c:v>
                </c:pt>
                <c:pt idx="93">
                  <c:v>1.3136887880506711</c:v>
                </c:pt>
                <c:pt idx="94">
                  <c:v>1.3234032231166901</c:v>
                </c:pt>
                <c:pt idx="95">
                  <c:v>1.4265741616734993</c:v>
                </c:pt>
                <c:pt idx="96">
                  <c:v>1.3008398133748056</c:v>
                </c:pt>
                <c:pt idx="97">
                  <c:v>1.3586255954818822</c:v>
                </c:pt>
                <c:pt idx="98">
                  <c:v>1.3206199206199207</c:v>
                </c:pt>
                <c:pt idx="99">
                  <c:v>1.3864815849805527</c:v>
                </c:pt>
                <c:pt idx="100">
                  <c:v>1.3873523644489032</c:v>
                </c:pt>
                <c:pt idx="101">
                  <c:v>1.3873593488149389</c:v>
                </c:pt>
                <c:pt idx="102">
                  <c:v>1.3899644770357173</c:v>
                </c:pt>
                <c:pt idx="103">
                  <c:v>1.1265458728789186</c:v>
                </c:pt>
                <c:pt idx="104">
                  <c:v>1.1280435405327986</c:v>
                </c:pt>
                <c:pt idx="105">
                  <c:v>1.1900397969987953</c:v>
                </c:pt>
                <c:pt idx="106">
                  <c:v>1.1780929025837865</c:v>
                </c:pt>
                <c:pt idx="107">
                  <c:v>1.3939308286318361</c:v>
                </c:pt>
                <c:pt idx="108">
                  <c:v>1.3987747990782893</c:v>
                </c:pt>
                <c:pt idx="109">
                  <c:v>1.3993372272158002</c:v>
                </c:pt>
                <c:pt idx="110">
                  <c:v>1.4038762941215426</c:v>
                </c:pt>
                <c:pt idx="111">
                  <c:v>1.4067105186110516</c:v>
                </c:pt>
                <c:pt idx="112">
                  <c:v>1.4057823655533699</c:v>
                </c:pt>
                <c:pt idx="113">
                  <c:v>1.4147940363531744</c:v>
                </c:pt>
                <c:pt idx="114">
                  <c:v>1.4154083363313976</c:v>
                </c:pt>
                <c:pt idx="115">
                  <c:v>1.4179112913481513</c:v>
                </c:pt>
                <c:pt idx="116">
                  <c:v>1.4197636528625639</c:v>
                </c:pt>
                <c:pt idx="117">
                  <c:v>1.4196796055414005</c:v>
                </c:pt>
                <c:pt idx="118">
                  <c:v>1.4216752051314092</c:v>
                </c:pt>
                <c:pt idx="119">
                  <c:v>1.4185885380580023</c:v>
                </c:pt>
                <c:pt idx="120">
                  <c:v>1.4239851062729481</c:v>
                </c:pt>
                <c:pt idx="121">
                  <c:v>1.4518806306306304</c:v>
                </c:pt>
                <c:pt idx="122">
                  <c:v>1.4271675581539993</c:v>
                </c:pt>
                <c:pt idx="123">
                  <c:v>1.4376743165745685</c:v>
                </c:pt>
                <c:pt idx="124">
                  <c:v>1.4403976975405548</c:v>
                </c:pt>
                <c:pt idx="125">
                  <c:v>1.4425085647832874</c:v>
                </c:pt>
                <c:pt idx="126">
                  <c:v>1.3993026700870759</c:v>
                </c:pt>
                <c:pt idx="127">
                  <c:v>1.4323730339458773</c:v>
                </c:pt>
                <c:pt idx="128">
                  <c:v>1.4487555019501575</c:v>
                </c:pt>
                <c:pt idx="129">
                  <c:v>1.3691272030293116</c:v>
                </c:pt>
                <c:pt idx="130">
                  <c:v>1.2405034193437159</c:v>
                </c:pt>
                <c:pt idx="131">
                  <c:v>1.47996491911908</c:v>
                </c:pt>
                <c:pt idx="132">
                  <c:v>1.4539951341928317</c:v>
                </c:pt>
                <c:pt idx="133">
                  <c:v>1.238824536529253</c:v>
                </c:pt>
                <c:pt idx="134">
                  <c:v>1.5237859878907698</c:v>
                </c:pt>
                <c:pt idx="135">
                  <c:v>1.4545856028264388</c:v>
                </c:pt>
                <c:pt idx="136">
                  <c:v>1.6046979022735837</c:v>
                </c:pt>
                <c:pt idx="137">
                  <c:v>1.5148193396147474</c:v>
                </c:pt>
                <c:pt idx="138">
                  <c:v>1.5068760027504009</c:v>
                </c:pt>
                <c:pt idx="139">
                  <c:v>1.6025246707596574</c:v>
                </c:pt>
                <c:pt idx="140">
                  <c:v>1.6232832652536102</c:v>
                </c:pt>
                <c:pt idx="141">
                  <c:v>2.0241359739522657</c:v>
                </c:pt>
                <c:pt idx="142">
                  <c:v>1.8554276836754702</c:v>
                </c:pt>
                <c:pt idx="143">
                  <c:v>1.6939016969778919</c:v>
                </c:pt>
                <c:pt idx="144">
                  <c:v>2.0923814720156217</c:v>
                </c:pt>
                <c:pt idx="145">
                  <c:v>1.8507259799235181</c:v>
                </c:pt>
                <c:pt idx="146">
                  <c:v>1.6755970682577408</c:v>
                </c:pt>
                <c:pt idx="147">
                  <c:v>1.6459909730519051</c:v>
                </c:pt>
                <c:pt idx="148">
                  <c:v>1.968280294392039</c:v>
                </c:pt>
                <c:pt idx="149">
                  <c:v>2.0213524824044131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EA-2848-90F2-835C794FC0B6}"/>
            </c:ext>
          </c:extLst>
        </c:ser>
        <c:ser>
          <c:idx val="3"/>
          <c:order val="3"/>
          <c:tx>
            <c:strRef>
              <c:f>ST!$CY$4</c:f>
              <c:strCache>
                <c:ptCount val="1"/>
                <c:pt idx="0">
                  <c:v>Pythia 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ST!$CY$5:$CY$154</c:f>
              <c:numCache>
                <c:formatCode>General</c:formatCode>
                <c:ptCount val="150"/>
                <c:pt idx="0">
                  <c:v>0.97828230597176469</c:v>
                </c:pt>
                <c:pt idx="1">
                  <c:v>1.0034558779717571</c:v>
                </c:pt>
                <c:pt idx="2">
                  <c:v>1.0071569530324957</c:v>
                </c:pt>
                <c:pt idx="3">
                  <c:v>1.0075584180550381</c:v>
                </c:pt>
                <c:pt idx="4">
                  <c:v>1.008960448022401</c:v>
                </c:pt>
                <c:pt idx="5">
                  <c:v>1.0095888488703868</c:v>
                </c:pt>
                <c:pt idx="6">
                  <c:v>1.0114745078040075</c:v>
                </c:pt>
                <c:pt idx="7">
                  <c:v>1.0115168539325843</c:v>
                </c:pt>
                <c:pt idx="8">
                  <c:v>1.0130136333301554</c:v>
                </c:pt>
                <c:pt idx="9">
                  <c:v>1.0134106905078943</c:v>
                </c:pt>
                <c:pt idx="10">
                  <c:v>1.0142232451093212</c:v>
                </c:pt>
                <c:pt idx="11">
                  <c:v>1.0170264804101408</c:v>
                </c:pt>
                <c:pt idx="12">
                  <c:v>1.0170486046941416</c:v>
                </c:pt>
                <c:pt idx="13">
                  <c:v>1.0195571285960614</c:v>
                </c:pt>
                <c:pt idx="14">
                  <c:v>1.0222191168250419</c:v>
                </c:pt>
                <c:pt idx="15">
                  <c:v>1.0237445928154973</c:v>
                </c:pt>
                <c:pt idx="16">
                  <c:v>1.029358872485467</c:v>
                </c:pt>
                <c:pt idx="17">
                  <c:v>1.0296986963653629</c:v>
                </c:pt>
                <c:pt idx="18">
                  <c:v>1.0308150223233825</c:v>
                </c:pt>
                <c:pt idx="19">
                  <c:v>1.0317818852798015</c:v>
                </c:pt>
                <c:pt idx="20">
                  <c:v>1.0330423395896988</c:v>
                </c:pt>
                <c:pt idx="21">
                  <c:v>1.0331984769157545</c:v>
                </c:pt>
                <c:pt idx="22">
                  <c:v>1.0332668285912561</c:v>
                </c:pt>
                <c:pt idx="23">
                  <c:v>1.0334745762711863</c:v>
                </c:pt>
                <c:pt idx="24">
                  <c:v>1.0339084065244668</c:v>
                </c:pt>
                <c:pt idx="25">
                  <c:v>1.0349501373923244</c:v>
                </c:pt>
                <c:pt idx="26">
                  <c:v>1.0366049639902388</c:v>
                </c:pt>
                <c:pt idx="27">
                  <c:v>1.0390101027251888</c:v>
                </c:pt>
                <c:pt idx="28">
                  <c:v>1.0399806301262069</c:v>
                </c:pt>
                <c:pt idx="29">
                  <c:v>1.0416085757660254</c:v>
                </c:pt>
                <c:pt idx="30">
                  <c:v>1.0416624769565945</c:v>
                </c:pt>
                <c:pt idx="31">
                  <c:v>1.0416695847048114</c:v>
                </c:pt>
                <c:pt idx="32">
                  <c:v>1.0420238150396144</c:v>
                </c:pt>
                <c:pt idx="33">
                  <c:v>1.0420691331024845</c:v>
                </c:pt>
                <c:pt idx="34">
                  <c:v>1.0425646041712682</c:v>
                </c:pt>
                <c:pt idx="35">
                  <c:v>1.0436817472698907</c:v>
                </c:pt>
                <c:pt idx="36">
                  <c:v>1.0455185358986392</c:v>
                </c:pt>
                <c:pt idx="37">
                  <c:v>1.0463909030982201</c:v>
                </c:pt>
                <c:pt idx="38">
                  <c:v>1.0465924025283184</c:v>
                </c:pt>
                <c:pt idx="39">
                  <c:v>1.0467150624183701</c:v>
                </c:pt>
                <c:pt idx="40">
                  <c:v>1.046998646005717</c:v>
                </c:pt>
                <c:pt idx="41">
                  <c:v>1.0596179997527506</c:v>
                </c:pt>
                <c:pt idx="42">
                  <c:v>1.0597412480974124</c:v>
                </c:pt>
                <c:pt idx="43">
                  <c:v>1.0601092896174862</c:v>
                </c:pt>
                <c:pt idx="44">
                  <c:v>1.0645080590400628</c:v>
                </c:pt>
                <c:pt idx="45">
                  <c:v>1.0651935050665364</c:v>
                </c:pt>
                <c:pt idx="46">
                  <c:v>1.0677839488128877</c:v>
                </c:pt>
                <c:pt idx="47">
                  <c:v>1.0678248303593867</c:v>
                </c:pt>
                <c:pt idx="48">
                  <c:v>1.0680304931004536</c:v>
                </c:pt>
                <c:pt idx="49">
                  <c:v>1.0688533477907292</c:v>
                </c:pt>
                <c:pt idx="50">
                  <c:v>1.0689171122994652</c:v>
                </c:pt>
                <c:pt idx="51">
                  <c:v>1.0699214785534963</c:v>
                </c:pt>
                <c:pt idx="52">
                  <c:v>1.0701317564062662</c:v>
                </c:pt>
                <c:pt idx="53">
                  <c:v>1.074089276552078</c:v>
                </c:pt>
                <c:pt idx="54">
                  <c:v>1.0753613713953658</c:v>
                </c:pt>
                <c:pt idx="55">
                  <c:v>1.0770360219263901</c:v>
                </c:pt>
                <c:pt idx="56">
                  <c:v>1.0815176792828685</c:v>
                </c:pt>
                <c:pt idx="57">
                  <c:v>1.0821357160709824</c:v>
                </c:pt>
                <c:pt idx="58">
                  <c:v>1.0822760923210917</c:v>
                </c:pt>
                <c:pt idx="59">
                  <c:v>1.0832275318079905</c:v>
                </c:pt>
                <c:pt idx="60">
                  <c:v>1.0839385293736221</c:v>
                </c:pt>
                <c:pt idx="61">
                  <c:v>1.0843806596783931</c:v>
                </c:pt>
                <c:pt idx="62">
                  <c:v>1.0844175676501131</c:v>
                </c:pt>
                <c:pt idx="63">
                  <c:v>1.0846119260383296</c:v>
                </c:pt>
                <c:pt idx="64">
                  <c:v>1.0850313592878407</c:v>
                </c:pt>
                <c:pt idx="65">
                  <c:v>1.0852259514766296</c:v>
                </c:pt>
                <c:pt idx="66">
                  <c:v>1.0860637087599543</c:v>
                </c:pt>
                <c:pt idx="67">
                  <c:v>1.0861107011070112</c:v>
                </c:pt>
                <c:pt idx="68">
                  <c:v>1.0870826035774785</c:v>
                </c:pt>
                <c:pt idx="69">
                  <c:v>1.0887843598412466</c:v>
                </c:pt>
                <c:pt idx="70">
                  <c:v>1.09217509639374</c:v>
                </c:pt>
                <c:pt idx="71">
                  <c:v>1.1012653839486912</c:v>
                </c:pt>
                <c:pt idx="72">
                  <c:v>1.1063050145377782</c:v>
                </c:pt>
                <c:pt idx="73">
                  <c:v>1.1173920112731017</c:v>
                </c:pt>
                <c:pt idx="74">
                  <c:v>1.1189751644252477</c:v>
                </c:pt>
                <c:pt idx="75">
                  <c:v>1.1206618240516546</c:v>
                </c:pt>
                <c:pt idx="76">
                  <c:v>1.143218257980644</c:v>
                </c:pt>
                <c:pt idx="77">
                  <c:v>1.1520137759494882</c:v>
                </c:pt>
                <c:pt idx="78">
                  <c:v>1.1566649272337217</c:v>
                </c:pt>
                <c:pt idx="79">
                  <c:v>1.1566738378075014</c:v>
                </c:pt>
                <c:pt idx="80">
                  <c:v>1.1656543856944659</c:v>
                </c:pt>
                <c:pt idx="81">
                  <c:v>1.1760824625492028</c:v>
                </c:pt>
                <c:pt idx="82">
                  <c:v>1.1801288609905152</c:v>
                </c:pt>
                <c:pt idx="83">
                  <c:v>1.1825978030449027</c:v>
                </c:pt>
                <c:pt idx="84">
                  <c:v>1.1888140397196716</c:v>
                </c:pt>
                <c:pt idx="85">
                  <c:v>1.1934491932418891</c:v>
                </c:pt>
                <c:pt idx="86">
                  <c:v>1.1943768727227171</c:v>
                </c:pt>
                <c:pt idx="87">
                  <c:v>1.2027710530866333</c:v>
                </c:pt>
                <c:pt idx="88">
                  <c:v>1.2441841025706972</c:v>
                </c:pt>
                <c:pt idx="89">
                  <c:v>1.2662779397473274</c:v>
                </c:pt>
                <c:pt idx="90">
                  <c:v>1.2743469946016606</c:v>
                </c:pt>
                <c:pt idx="91">
                  <c:v>1.281082537971272</c:v>
                </c:pt>
                <c:pt idx="92">
                  <c:v>1.3131292352371733</c:v>
                </c:pt>
                <c:pt idx="93">
                  <c:v>1.3150122896577801</c:v>
                </c:pt>
                <c:pt idx="94">
                  <c:v>1.3267082063643669</c:v>
                </c:pt>
                <c:pt idx="95">
                  <c:v>1.3394302533375382</c:v>
                </c:pt>
                <c:pt idx="96">
                  <c:v>1.3434525660964229</c:v>
                </c:pt>
                <c:pt idx="97">
                  <c:v>1.3450238192752906</c:v>
                </c:pt>
                <c:pt idx="98">
                  <c:v>1.3531468531468531</c:v>
                </c:pt>
                <c:pt idx="99">
                  <c:v>1.3864587729403579</c:v>
                </c:pt>
                <c:pt idx="100">
                  <c:v>1.3872953623056226</c:v>
                </c:pt>
                <c:pt idx="101">
                  <c:v>1.3873593488149389</c:v>
                </c:pt>
                <c:pt idx="102">
                  <c:v>1.3899073661606642</c:v>
                </c:pt>
                <c:pt idx="103">
                  <c:v>1.3921963378391333</c:v>
                </c:pt>
                <c:pt idx="104">
                  <c:v>1.3927957605270698</c:v>
                </c:pt>
                <c:pt idx="105">
                  <c:v>1.3928462764856937</c:v>
                </c:pt>
                <c:pt idx="106">
                  <c:v>1.3931833528805488</c:v>
                </c:pt>
                <c:pt idx="107">
                  <c:v>1.3938742976019536</c:v>
                </c:pt>
                <c:pt idx="108">
                  <c:v>1.3987073568257178</c:v>
                </c:pt>
                <c:pt idx="109">
                  <c:v>1.3992707282742418</c:v>
                </c:pt>
                <c:pt idx="110">
                  <c:v>1.4038100704178713</c:v>
                </c:pt>
                <c:pt idx="111">
                  <c:v>1.4041145355532567</c:v>
                </c:pt>
                <c:pt idx="112">
                  <c:v>1.4057160540217943</c:v>
                </c:pt>
                <c:pt idx="113">
                  <c:v>1.4141261572290209</c:v>
                </c:pt>
                <c:pt idx="114">
                  <c:v>1.4152849874081308</c:v>
                </c:pt>
                <c:pt idx="115">
                  <c:v>1.4190982181967191</c:v>
                </c:pt>
                <c:pt idx="116">
                  <c:v>1.419155254908431</c:v>
                </c:pt>
                <c:pt idx="117">
                  <c:v>1.4195455061221542</c:v>
                </c:pt>
                <c:pt idx="118">
                  <c:v>1.4199466866591697</c:v>
                </c:pt>
                <c:pt idx="119">
                  <c:v>1.4200449654275251</c:v>
                </c:pt>
                <c:pt idx="120">
                  <c:v>1.4238403061488341</c:v>
                </c:pt>
                <c:pt idx="121">
                  <c:v>1.4262612612612613</c:v>
                </c:pt>
                <c:pt idx="122">
                  <c:v>1.4270638968362566</c:v>
                </c:pt>
                <c:pt idx="123">
                  <c:v>1.437538519392882</c:v>
                </c:pt>
                <c:pt idx="124">
                  <c:v>1.4402825745682888</c:v>
                </c:pt>
                <c:pt idx="125">
                  <c:v>1.4424352271893892</c:v>
                </c:pt>
                <c:pt idx="126">
                  <c:v>1.4472847490696246</c:v>
                </c:pt>
                <c:pt idx="127">
                  <c:v>1.4583487793253191</c:v>
                </c:pt>
                <c:pt idx="128">
                  <c:v>1.47275261978979</c:v>
                </c:pt>
                <c:pt idx="129">
                  <c:v>1.4756439624140996</c:v>
                </c:pt>
                <c:pt idx="130">
                  <c:v>1.4764094017585199</c:v>
                </c:pt>
                <c:pt idx="131">
                  <c:v>1.4804034301305788</c:v>
                </c:pt>
                <c:pt idx="132">
                  <c:v>1.4860251719315722</c:v>
                </c:pt>
                <c:pt idx="133">
                  <c:v>1.4892324977929965</c:v>
                </c:pt>
                <c:pt idx="134">
                  <c:v>1.5160756209069566</c:v>
                </c:pt>
                <c:pt idx="135">
                  <c:v>1.5752981009863092</c:v>
                </c:pt>
                <c:pt idx="136">
                  <c:v>1.5811665201189131</c:v>
                </c:pt>
                <c:pt idx="137">
                  <c:v>1.6230314795909828</c:v>
                </c:pt>
                <c:pt idx="138">
                  <c:v>1.6321174814184209</c:v>
                </c:pt>
                <c:pt idx="139">
                  <c:v>1.7233787362395945</c:v>
                </c:pt>
                <c:pt idx="140">
                  <c:v>1.7967900678652986</c:v>
                </c:pt>
                <c:pt idx="141">
                  <c:v>1.8117513516742836</c:v>
                </c:pt>
                <c:pt idx="142">
                  <c:v>1.8270863813933846</c:v>
                </c:pt>
                <c:pt idx="143">
                  <c:v>1.8528835102427152</c:v>
                </c:pt>
                <c:pt idx="144">
                  <c:v>1.8544065703701578</c:v>
                </c:pt>
                <c:pt idx="145">
                  <c:v>1.8556853489483747</c:v>
                </c:pt>
                <c:pt idx="146">
                  <c:v>1.8734564310525355</c:v>
                </c:pt>
                <c:pt idx="147">
                  <c:v>1.8749170317270676</c:v>
                </c:pt>
                <c:pt idx="148">
                  <c:v>2.0124218237103073</c:v>
                </c:pt>
                <c:pt idx="149">
                  <c:v>2.1995751696151165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EA-2848-90F2-835C794F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317824"/>
        <c:axId val="347984224"/>
      </c:lineChart>
      <c:catAx>
        <c:axId val="34731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Workload</a:t>
                </a:r>
                <a:r>
                  <a:rPr lang="en-US" baseline="0" dirty="0"/>
                  <a:t> number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84224"/>
        <c:crosses val="autoZero"/>
        <c:auto val="1"/>
        <c:lblAlgn val="ctr"/>
        <c:lblOffset val="100"/>
        <c:noMultiLvlLbl val="0"/>
      </c:catAx>
      <c:valAx>
        <c:axId val="34798422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</a:t>
                </a:r>
                <a:r>
                  <a:rPr lang="en-GB" baseline="0"/>
                  <a:t>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1860462717876937E-3"/>
              <c:y val="3.65933965211861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31782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99390644466367"/>
          <c:y val="0.13650112217219806"/>
          <c:w val="0.47432422952599462"/>
          <c:h val="6.313981194941814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'4C'!$AV$4</c:f>
              <c:strCache>
                <c:ptCount val="1"/>
                <c:pt idx="0">
                  <c:v>SPP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'4C'!$AV$5:$AV$270</c:f>
              <c:numCache>
                <c:formatCode>0.00</c:formatCode>
                <c:ptCount val="266"/>
                <c:pt idx="0">
                  <c:v>0.9606631047006986</c:v>
                </c:pt>
                <c:pt idx="1">
                  <c:v>0.90716723080982209</c:v>
                </c:pt>
                <c:pt idx="2">
                  <c:v>1.0005322917219013</c:v>
                </c:pt>
                <c:pt idx="3">
                  <c:v>0.95881387803594864</c:v>
                </c:pt>
                <c:pt idx="4">
                  <c:v>0.99276139839636923</c:v>
                </c:pt>
                <c:pt idx="5">
                  <c:v>1.0009546475853677</c:v>
                </c:pt>
                <c:pt idx="6">
                  <c:v>0.98761439490374092</c:v>
                </c:pt>
                <c:pt idx="7">
                  <c:v>0.99739665225110374</c:v>
                </c:pt>
                <c:pt idx="8">
                  <c:v>1.0117330340506505</c:v>
                </c:pt>
                <c:pt idx="9">
                  <c:v>1.0030143941973149</c:v>
                </c:pt>
                <c:pt idx="10">
                  <c:v>1.0040708106805218</c:v>
                </c:pt>
                <c:pt idx="11">
                  <c:v>1.0011981360234015</c:v>
                </c:pt>
                <c:pt idx="12">
                  <c:v>1.005163931157671</c:v>
                </c:pt>
                <c:pt idx="13">
                  <c:v>1.0061729377025534</c:v>
                </c:pt>
                <c:pt idx="14">
                  <c:v>1.0095211505476616</c:v>
                </c:pt>
                <c:pt idx="15">
                  <c:v>1.0070976826400031</c:v>
                </c:pt>
                <c:pt idx="16">
                  <c:v>1.0114164462705628</c:v>
                </c:pt>
                <c:pt idx="17">
                  <c:v>1.0134515225683978</c:v>
                </c:pt>
                <c:pt idx="18">
                  <c:v>1.0159997963146943</c:v>
                </c:pt>
                <c:pt idx="19">
                  <c:v>1.0030142811951914</c:v>
                </c:pt>
                <c:pt idx="20">
                  <c:v>1.002899752968109</c:v>
                </c:pt>
                <c:pt idx="21">
                  <c:v>1.0202449586236926</c:v>
                </c:pt>
                <c:pt idx="22">
                  <c:v>0.99471092433066588</c:v>
                </c:pt>
                <c:pt idx="23">
                  <c:v>1.0191971941382192</c:v>
                </c:pt>
                <c:pt idx="24">
                  <c:v>1.0203466824802825</c:v>
                </c:pt>
                <c:pt idx="25">
                  <c:v>0.97643370574098287</c:v>
                </c:pt>
                <c:pt idx="26">
                  <c:v>0.9963614328501037</c:v>
                </c:pt>
                <c:pt idx="27">
                  <c:v>1.0265486519198226</c:v>
                </c:pt>
                <c:pt idx="28">
                  <c:v>1.0254425276594465</c:v>
                </c:pt>
                <c:pt idx="29">
                  <c:v>1.0285190341895072</c:v>
                </c:pt>
                <c:pt idx="30">
                  <c:v>1.0248079492771005</c:v>
                </c:pt>
                <c:pt idx="31">
                  <c:v>1.0252532277526329</c:v>
                </c:pt>
                <c:pt idx="32">
                  <c:v>1.015426162032554</c:v>
                </c:pt>
                <c:pt idx="33">
                  <c:v>1.0292568690130044</c:v>
                </c:pt>
                <c:pt idx="34">
                  <c:v>1.0177095942156118</c:v>
                </c:pt>
                <c:pt idx="35">
                  <c:v>1.0312098369476208</c:v>
                </c:pt>
                <c:pt idx="36">
                  <c:v>1.0369016931786244</c:v>
                </c:pt>
                <c:pt idx="37">
                  <c:v>0.99817201121851784</c:v>
                </c:pt>
                <c:pt idx="38">
                  <c:v>1.0427502881645263</c:v>
                </c:pt>
                <c:pt idx="39">
                  <c:v>1.0346815835619301</c:v>
                </c:pt>
                <c:pt idx="40">
                  <c:v>1.0353366475392947</c:v>
                </c:pt>
                <c:pt idx="41">
                  <c:v>1.0078803780013528</c:v>
                </c:pt>
                <c:pt idx="42">
                  <c:v>1.0393169634458823</c:v>
                </c:pt>
                <c:pt idx="43">
                  <c:v>1.0389620069969312</c:v>
                </c:pt>
                <c:pt idx="44">
                  <c:v>1.0174473337618291</c:v>
                </c:pt>
                <c:pt idx="45">
                  <c:v>1.0446595168979722</c:v>
                </c:pt>
                <c:pt idx="46">
                  <c:v>1.0384647766197712</c:v>
                </c:pt>
                <c:pt idx="47">
                  <c:v>1.048853994961243</c:v>
                </c:pt>
                <c:pt idx="48">
                  <c:v>1.0437620235276377</c:v>
                </c:pt>
                <c:pt idx="49">
                  <c:v>1.049976182967048</c:v>
                </c:pt>
                <c:pt idx="50">
                  <c:v>1.0305637084508255</c:v>
                </c:pt>
                <c:pt idx="51">
                  <c:v>1.0362329229598326</c:v>
                </c:pt>
                <c:pt idx="52">
                  <c:v>1.0388769637905899</c:v>
                </c:pt>
                <c:pt idx="53">
                  <c:v>1.0391593063706932</c:v>
                </c:pt>
                <c:pt idx="54">
                  <c:v>1.039119428334671</c:v>
                </c:pt>
                <c:pt idx="55">
                  <c:v>1.0027813814419233</c:v>
                </c:pt>
                <c:pt idx="56">
                  <c:v>1.059594744320022</c:v>
                </c:pt>
                <c:pt idx="57">
                  <c:v>1.0333843993271328</c:v>
                </c:pt>
                <c:pt idx="58">
                  <c:v>1.048844924864712</c:v>
                </c:pt>
                <c:pt idx="59">
                  <c:v>1.0356138730324844</c:v>
                </c:pt>
                <c:pt idx="60">
                  <c:v>1.0416275487235629</c:v>
                </c:pt>
                <c:pt idx="61">
                  <c:v>1.0429310004011147</c:v>
                </c:pt>
                <c:pt idx="62">
                  <c:v>1.0423872674713115</c:v>
                </c:pt>
                <c:pt idx="63">
                  <c:v>1.039919643495987</c:v>
                </c:pt>
                <c:pt idx="64">
                  <c:v>1.0427927219049884</c:v>
                </c:pt>
                <c:pt idx="65">
                  <c:v>1.0424434635810598</c:v>
                </c:pt>
                <c:pt idx="66">
                  <c:v>1.0622405022058097</c:v>
                </c:pt>
                <c:pt idx="67">
                  <c:v>1.0121334690797972</c:v>
                </c:pt>
                <c:pt idx="68">
                  <c:v>1.0480062982013096</c:v>
                </c:pt>
                <c:pt idx="69">
                  <c:v>1.0426143185414092</c:v>
                </c:pt>
                <c:pt idx="70">
                  <c:v>1.0675097511533231</c:v>
                </c:pt>
                <c:pt idx="71">
                  <c:v>1.0868221073344275</c:v>
                </c:pt>
                <c:pt idx="72">
                  <c:v>1.0494426308461848</c:v>
                </c:pt>
                <c:pt idx="73">
                  <c:v>1.0865898014460074</c:v>
                </c:pt>
                <c:pt idx="74">
                  <c:v>1.0901902432770443</c:v>
                </c:pt>
                <c:pt idx="75">
                  <c:v>0.99199143022958292</c:v>
                </c:pt>
                <c:pt idx="76">
                  <c:v>1.0042386560612317</c:v>
                </c:pt>
                <c:pt idx="77">
                  <c:v>1.0587351224497024</c:v>
                </c:pt>
                <c:pt idx="78">
                  <c:v>1.0479650437309953</c:v>
                </c:pt>
                <c:pt idx="79">
                  <c:v>1.0843124058139793</c:v>
                </c:pt>
                <c:pt idx="80">
                  <c:v>1.0825706041748322</c:v>
                </c:pt>
                <c:pt idx="81">
                  <c:v>1.0908849839331476</c:v>
                </c:pt>
                <c:pt idx="82">
                  <c:v>1.1178368573357527</c:v>
                </c:pt>
                <c:pt idx="83">
                  <c:v>0.97908872410428671</c:v>
                </c:pt>
                <c:pt idx="84">
                  <c:v>0.96959889718439518</c:v>
                </c:pt>
                <c:pt idx="85">
                  <c:v>1.1663648633748682</c:v>
                </c:pt>
                <c:pt idx="86">
                  <c:v>1.1094983266388643</c:v>
                </c:pt>
                <c:pt idx="87">
                  <c:v>1.0981978396356895</c:v>
                </c:pt>
                <c:pt idx="88">
                  <c:v>1.0318266849754223</c:v>
                </c:pt>
                <c:pt idx="89">
                  <c:v>0.87730357447121199</c:v>
                </c:pt>
                <c:pt idx="90">
                  <c:v>1.0081256666265723</c:v>
                </c:pt>
                <c:pt idx="91">
                  <c:v>1.0665174699424314</c:v>
                </c:pt>
                <c:pt idx="92">
                  <c:v>1.1479728235352229</c:v>
                </c:pt>
                <c:pt idx="93">
                  <c:v>0.98056995360081534</c:v>
                </c:pt>
                <c:pt idx="94">
                  <c:v>1.1542018122085065</c:v>
                </c:pt>
                <c:pt idx="95">
                  <c:v>1.2288941131386428</c:v>
                </c:pt>
                <c:pt idx="96">
                  <c:v>1.1522704927752705</c:v>
                </c:pt>
                <c:pt idx="97">
                  <c:v>1.1542230902060997</c:v>
                </c:pt>
                <c:pt idx="98">
                  <c:v>1.2214714801362017</c:v>
                </c:pt>
                <c:pt idx="99">
                  <c:v>1.1513636569924794</c:v>
                </c:pt>
                <c:pt idx="100">
                  <c:v>1.158667811220828</c:v>
                </c:pt>
                <c:pt idx="101">
                  <c:v>1.1417080598970706</c:v>
                </c:pt>
                <c:pt idx="102">
                  <c:v>1.1866421917498857</c:v>
                </c:pt>
                <c:pt idx="103">
                  <c:v>1.1431054682630202</c:v>
                </c:pt>
                <c:pt idx="104">
                  <c:v>1.1697004352681259</c:v>
                </c:pt>
                <c:pt idx="105">
                  <c:v>1.1007444526735015</c:v>
                </c:pt>
                <c:pt idx="106">
                  <c:v>1.0761351905274137</c:v>
                </c:pt>
                <c:pt idx="107">
                  <c:v>1.1706119231522962</c:v>
                </c:pt>
                <c:pt idx="108">
                  <c:v>1.0146853870939965</c:v>
                </c:pt>
                <c:pt idx="109">
                  <c:v>1.2267816236457429</c:v>
                </c:pt>
                <c:pt idx="110">
                  <c:v>1.1702182983870364</c:v>
                </c:pt>
                <c:pt idx="111">
                  <c:v>1.2496105448776917</c:v>
                </c:pt>
                <c:pt idx="112">
                  <c:v>1.148756657571061</c:v>
                </c:pt>
                <c:pt idx="113">
                  <c:v>1.219812498984356</c:v>
                </c:pt>
                <c:pt idx="114">
                  <c:v>1.0832850602591055</c:v>
                </c:pt>
                <c:pt idx="115">
                  <c:v>1.1896322358749487</c:v>
                </c:pt>
                <c:pt idx="116">
                  <c:v>1.2003496237284943</c:v>
                </c:pt>
                <c:pt idx="117">
                  <c:v>1.1409078986673846</c:v>
                </c:pt>
                <c:pt idx="118">
                  <c:v>1.2077160916947536</c:v>
                </c:pt>
                <c:pt idx="119">
                  <c:v>1.1129630229801304</c:v>
                </c:pt>
                <c:pt idx="120">
                  <c:v>1.3215056542424195</c:v>
                </c:pt>
                <c:pt idx="121">
                  <c:v>1.1660917316019883</c:v>
                </c:pt>
                <c:pt idx="122">
                  <c:v>1.0932225518028311</c:v>
                </c:pt>
                <c:pt idx="123">
                  <c:v>1.1450371113753888</c:v>
                </c:pt>
                <c:pt idx="124">
                  <c:v>1.0919985797453549</c:v>
                </c:pt>
                <c:pt idx="125">
                  <c:v>1.1748599567883109</c:v>
                </c:pt>
                <c:pt idx="126">
                  <c:v>1.3181876219294673</c:v>
                </c:pt>
                <c:pt idx="127">
                  <c:v>1.1431934632129201</c:v>
                </c:pt>
                <c:pt idx="128">
                  <c:v>1.1533991141972917</c:v>
                </c:pt>
                <c:pt idx="129">
                  <c:v>1.2762495246480761</c:v>
                </c:pt>
                <c:pt idx="130">
                  <c:v>1.1582946616240684</c:v>
                </c:pt>
                <c:pt idx="131">
                  <c:v>1.1665625968246573</c:v>
                </c:pt>
                <c:pt idx="132">
                  <c:v>1.2147736438578747</c:v>
                </c:pt>
                <c:pt idx="133">
                  <c:v>1.3143573366021741</c:v>
                </c:pt>
                <c:pt idx="134">
                  <c:v>1.2868957867998072</c:v>
                </c:pt>
                <c:pt idx="135">
                  <c:v>1.1636695276640638</c:v>
                </c:pt>
                <c:pt idx="136">
                  <c:v>1.2044688609888901</c:v>
                </c:pt>
                <c:pt idx="137">
                  <c:v>1.2045294068863739</c:v>
                </c:pt>
                <c:pt idx="138">
                  <c:v>1.19310312802859</c:v>
                </c:pt>
                <c:pt idx="139">
                  <c:v>1.1570633254890275</c:v>
                </c:pt>
                <c:pt idx="140">
                  <c:v>1.1092315033339921</c:v>
                </c:pt>
                <c:pt idx="141">
                  <c:v>1.3607261389205954</c:v>
                </c:pt>
                <c:pt idx="142">
                  <c:v>1.2547355354535807</c:v>
                </c:pt>
                <c:pt idx="143">
                  <c:v>1.2803761464509786</c:v>
                </c:pt>
                <c:pt idx="144">
                  <c:v>1.1756388794070614</c:v>
                </c:pt>
                <c:pt idx="145">
                  <c:v>1.3092238233392541</c:v>
                </c:pt>
                <c:pt idx="146">
                  <c:v>1.2926572500008349</c:v>
                </c:pt>
                <c:pt idx="147">
                  <c:v>1.2792872112231646</c:v>
                </c:pt>
                <c:pt idx="148">
                  <c:v>1.1877199730208234</c:v>
                </c:pt>
                <c:pt idx="149">
                  <c:v>1.2610110511163362</c:v>
                </c:pt>
                <c:pt idx="150">
                  <c:v>1.3530406352400295</c:v>
                </c:pt>
                <c:pt idx="151">
                  <c:v>1.2032916743968649</c:v>
                </c:pt>
                <c:pt idx="152">
                  <c:v>1.3458875212140711</c:v>
                </c:pt>
                <c:pt idx="153">
                  <c:v>1.3523219840277836</c:v>
                </c:pt>
                <c:pt idx="154">
                  <c:v>1.2884650181152484</c:v>
                </c:pt>
                <c:pt idx="155">
                  <c:v>1.2706903648208694</c:v>
                </c:pt>
                <c:pt idx="156">
                  <c:v>1.352916766358917</c:v>
                </c:pt>
                <c:pt idx="157">
                  <c:v>1.1841456681793248</c:v>
                </c:pt>
                <c:pt idx="158">
                  <c:v>1.2935346858350578</c:v>
                </c:pt>
                <c:pt idx="159">
                  <c:v>1.240304443206899</c:v>
                </c:pt>
                <c:pt idx="160">
                  <c:v>1.373646731380826</c:v>
                </c:pt>
                <c:pt idx="161">
                  <c:v>1.3735988575706968</c:v>
                </c:pt>
                <c:pt idx="162">
                  <c:v>1.3782020079751813</c:v>
                </c:pt>
                <c:pt idx="163">
                  <c:v>1.3782299464199113</c:v>
                </c:pt>
                <c:pt idx="164">
                  <c:v>1.3805850406863116</c:v>
                </c:pt>
                <c:pt idx="165">
                  <c:v>1.1980055705860955</c:v>
                </c:pt>
                <c:pt idx="166">
                  <c:v>1.2043145332616376</c:v>
                </c:pt>
                <c:pt idx="167">
                  <c:v>1.3829989260456956</c:v>
                </c:pt>
                <c:pt idx="168">
                  <c:v>1.3913123405201648</c:v>
                </c:pt>
                <c:pt idx="169">
                  <c:v>1.3935369695246953</c:v>
                </c:pt>
                <c:pt idx="170">
                  <c:v>1.3976975000575256</c:v>
                </c:pt>
                <c:pt idx="171">
                  <c:v>1.3855569051032763</c:v>
                </c:pt>
                <c:pt idx="172">
                  <c:v>1.4010949042148366</c:v>
                </c:pt>
                <c:pt idx="173">
                  <c:v>1.3779804872150911</c:v>
                </c:pt>
                <c:pt idx="174">
                  <c:v>1.4887577122197719</c:v>
                </c:pt>
                <c:pt idx="175">
                  <c:v>1.0602574063378751</c:v>
                </c:pt>
                <c:pt idx="176">
                  <c:v>1.4218545214880176</c:v>
                </c:pt>
                <c:pt idx="177">
                  <c:v>1.0671311309673523</c:v>
                </c:pt>
                <c:pt idx="178">
                  <c:v>1.2010428387784702</c:v>
                </c:pt>
                <c:pt idx="179">
                  <c:v>1.3861066066086325</c:v>
                </c:pt>
                <c:pt idx="180">
                  <c:v>1.4038416108001694</c:v>
                </c:pt>
                <c:pt idx="181">
                  <c:v>1.3731023363916728</c:v>
                </c:pt>
                <c:pt idx="182">
                  <c:v>1.4045511830327528</c:v>
                </c:pt>
                <c:pt idx="183">
                  <c:v>1.3565372758396819</c:v>
                </c:pt>
                <c:pt idx="184">
                  <c:v>1.4052463355974996</c:v>
                </c:pt>
                <c:pt idx="185">
                  <c:v>1.3405705892553907</c:v>
                </c:pt>
                <c:pt idx="186">
                  <c:v>1.407838069765593</c:v>
                </c:pt>
                <c:pt idx="187">
                  <c:v>1.2783083814132854</c:v>
                </c:pt>
                <c:pt idx="188">
                  <c:v>1.4080456022049204</c:v>
                </c:pt>
                <c:pt idx="189">
                  <c:v>1.4085046494483346</c:v>
                </c:pt>
                <c:pt idx="190">
                  <c:v>1.4113633714140346</c:v>
                </c:pt>
                <c:pt idx="191">
                  <c:v>1.4143108583574673</c:v>
                </c:pt>
                <c:pt idx="192">
                  <c:v>1.328974238734927</c:v>
                </c:pt>
                <c:pt idx="193">
                  <c:v>1.2714199147833729</c:v>
                </c:pt>
                <c:pt idx="194">
                  <c:v>1.4211858753451634</c:v>
                </c:pt>
                <c:pt idx="195">
                  <c:v>1.3677696370958179</c:v>
                </c:pt>
                <c:pt idx="196">
                  <c:v>1.2858343889729764</c:v>
                </c:pt>
                <c:pt idx="197">
                  <c:v>1.2516143898157772</c:v>
                </c:pt>
                <c:pt idx="198">
                  <c:v>1.4107969503366782</c:v>
                </c:pt>
                <c:pt idx="199">
                  <c:v>1.3786449238029155</c:v>
                </c:pt>
                <c:pt idx="200">
                  <c:v>1.1898755970060473</c:v>
                </c:pt>
                <c:pt idx="201">
                  <c:v>1.4902589048509949</c:v>
                </c:pt>
                <c:pt idx="202">
                  <c:v>1.2991511071070172</c:v>
                </c:pt>
                <c:pt idx="203">
                  <c:v>1.4136205153152237</c:v>
                </c:pt>
                <c:pt idx="204">
                  <c:v>1.4598136957063896</c:v>
                </c:pt>
                <c:pt idx="205">
                  <c:v>1.4607213300194317</c:v>
                </c:pt>
                <c:pt idx="206">
                  <c:v>1.4661210082325531</c:v>
                </c:pt>
                <c:pt idx="207">
                  <c:v>1.4148189679587004</c:v>
                </c:pt>
                <c:pt idx="208">
                  <c:v>1.375055780249687</c:v>
                </c:pt>
                <c:pt idx="209">
                  <c:v>1.3916550534126051</c:v>
                </c:pt>
                <c:pt idx="210">
                  <c:v>1.3458855435166512</c:v>
                </c:pt>
                <c:pt idx="211">
                  <c:v>1.4427448162897181</c:v>
                </c:pt>
                <c:pt idx="212">
                  <c:v>1.4367165983187691</c:v>
                </c:pt>
                <c:pt idx="213">
                  <c:v>1.3983582215420205</c:v>
                </c:pt>
                <c:pt idx="214">
                  <c:v>1.5002080478159587</c:v>
                </c:pt>
                <c:pt idx="215">
                  <c:v>1.400539109111788</c:v>
                </c:pt>
                <c:pt idx="216">
                  <c:v>1.3790717631211611</c:v>
                </c:pt>
                <c:pt idx="217">
                  <c:v>1.4544024448895698</c:v>
                </c:pt>
                <c:pt idx="218">
                  <c:v>1.4745177871581372</c:v>
                </c:pt>
                <c:pt idx="219">
                  <c:v>1.4502027283690324</c:v>
                </c:pt>
                <c:pt idx="220">
                  <c:v>1.4289917043110782</c:v>
                </c:pt>
                <c:pt idx="221">
                  <c:v>1.442714756902693</c:v>
                </c:pt>
                <c:pt idx="222">
                  <c:v>1.1459994486339851</c:v>
                </c:pt>
                <c:pt idx="223">
                  <c:v>1.3663401560202486</c:v>
                </c:pt>
                <c:pt idx="224">
                  <c:v>1.5032580989503224</c:v>
                </c:pt>
                <c:pt idx="225">
                  <c:v>1.5317572872355887</c:v>
                </c:pt>
                <c:pt idx="226">
                  <c:v>1.53211478478709</c:v>
                </c:pt>
                <c:pt idx="227">
                  <c:v>1.5138754455530365</c:v>
                </c:pt>
                <c:pt idx="228">
                  <c:v>1.4944870107938921</c:v>
                </c:pt>
                <c:pt idx="229">
                  <c:v>1.6491897578118329</c:v>
                </c:pt>
                <c:pt idx="230">
                  <c:v>1.4535294084773485</c:v>
                </c:pt>
                <c:pt idx="231">
                  <c:v>1.5602403856839331</c:v>
                </c:pt>
                <c:pt idx="232">
                  <c:v>1.2583585891861437</c:v>
                </c:pt>
                <c:pt idx="233">
                  <c:v>1.4484377857452475</c:v>
                </c:pt>
                <c:pt idx="234">
                  <c:v>1.5824612801870233</c:v>
                </c:pt>
                <c:pt idx="235">
                  <c:v>1.2375122777624876</c:v>
                </c:pt>
                <c:pt idx="236">
                  <c:v>1.6064375857192832</c:v>
                </c:pt>
                <c:pt idx="237">
                  <c:v>1.4719094492017231</c:v>
                </c:pt>
                <c:pt idx="238">
                  <c:v>1.5739521656285191</c:v>
                </c:pt>
                <c:pt idx="239">
                  <c:v>1.5439623667500817</c:v>
                </c:pt>
                <c:pt idx="240">
                  <c:v>1.6864704270443864</c:v>
                </c:pt>
                <c:pt idx="241">
                  <c:v>1.547791287197869</c:v>
                </c:pt>
                <c:pt idx="242">
                  <c:v>1.6626065230464071</c:v>
                </c:pt>
                <c:pt idx="243">
                  <c:v>1.6375205366186394</c:v>
                </c:pt>
                <c:pt idx="244">
                  <c:v>1.5620485691218784</c:v>
                </c:pt>
                <c:pt idx="245">
                  <c:v>1.6381938046496278</c:v>
                </c:pt>
                <c:pt idx="246">
                  <c:v>1.7546689729260525</c:v>
                </c:pt>
                <c:pt idx="247">
                  <c:v>1.7078929504034344</c:v>
                </c:pt>
                <c:pt idx="248">
                  <c:v>1.6206278806872778</c:v>
                </c:pt>
                <c:pt idx="249">
                  <c:v>1.6844148677130646</c:v>
                </c:pt>
                <c:pt idx="250">
                  <c:v>1.8109484374334699</c:v>
                </c:pt>
                <c:pt idx="251">
                  <c:v>1.6021118496221693</c:v>
                </c:pt>
                <c:pt idx="252">
                  <c:v>1.8602681111950905</c:v>
                </c:pt>
                <c:pt idx="253">
                  <c:v>1.8396505831783878</c:v>
                </c:pt>
                <c:pt idx="254">
                  <c:v>1.862743918425481</c:v>
                </c:pt>
                <c:pt idx="255">
                  <c:v>1.8593063765701261</c:v>
                </c:pt>
                <c:pt idx="256">
                  <c:v>1.8975935223255647</c:v>
                </c:pt>
                <c:pt idx="257">
                  <c:v>1.8277974549864078</c:v>
                </c:pt>
                <c:pt idx="258">
                  <c:v>1.7210641454295583</c:v>
                </c:pt>
                <c:pt idx="259">
                  <c:v>2.0040743628285087</c:v>
                </c:pt>
                <c:pt idx="260">
                  <c:v>1.9137963306093315</c:v>
                </c:pt>
                <c:pt idx="261">
                  <c:v>2.0088748659753302</c:v>
                </c:pt>
                <c:pt idx="262">
                  <c:v>1.9546421023531133</c:v>
                </c:pt>
                <c:pt idx="263">
                  <c:v>1.9521379107859316</c:v>
                </c:pt>
                <c:pt idx="264">
                  <c:v>1.9614945125057794</c:v>
                </c:pt>
                <c:pt idx="265">
                  <c:v>2.094360643140043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2-BE45-8DBE-E1D885D84FB2}"/>
            </c:ext>
          </c:extLst>
        </c:ser>
        <c:ser>
          <c:idx val="1"/>
          <c:order val="1"/>
          <c:tx>
            <c:strRef>
              <c:f>'4C'!$AW$4</c:f>
              <c:strCache>
                <c:ptCount val="1"/>
                <c:pt idx="0">
                  <c:v>Bingo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'4C'!$AW$5:$AW$270</c:f>
              <c:numCache>
                <c:formatCode>0.00</c:formatCode>
                <c:ptCount val="266"/>
                <c:pt idx="0">
                  <c:v>0.53655845497857013</c:v>
                </c:pt>
                <c:pt idx="1">
                  <c:v>0.81660168765360963</c:v>
                </c:pt>
                <c:pt idx="2">
                  <c:v>1.0167637779234058</c:v>
                </c:pt>
                <c:pt idx="3">
                  <c:v>0.53797674475593604</c:v>
                </c:pt>
                <c:pt idx="4">
                  <c:v>0.44033850858946588</c:v>
                </c:pt>
                <c:pt idx="5">
                  <c:v>0.23301171909947857</c:v>
                </c:pt>
                <c:pt idx="6">
                  <c:v>0.89530385707469085</c:v>
                </c:pt>
                <c:pt idx="7">
                  <c:v>0.98468080438499572</c:v>
                </c:pt>
                <c:pt idx="8">
                  <c:v>0.7049051647842115</c:v>
                </c:pt>
                <c:pt idx="9">
                  <c:v>1.0067427237595952</c:v>
                </c:pt>
                <c:pt idx="10">
                  <c:v>1.0083290929055411</c:v>
                </c:pt>
                <c:pt idx="11">
                  <c:v>1.0130521797479082</c:v>
                </c:pt>
                <c:pt idx="12">
                  <c:v>1.0157838275405779</c:v>
                </c:pt>
                <c:pt idx="13">
                  <c:v>1.0181327294594869</c:v>
                </c:pt>
                <c:pt idx="14">
                  <c:v>1.0197352756210214</c:v>
                </c:pt>
                <c:pt idx="15">
                  <c:v>1.0202515629066058</c:v>
                </c:pt>
                <c:pt idx="16">
                  <c:v>1.02243848021632</c:v>
                </c:pt>
                <c:pt idx="17">
                  <c:v>1.0255051238301671</c:v>
                </c:pt>
                <c:pt idx="18">
                  <c:v>1.0268679915936889</c:v>
                </c:pt>
                <c:pt idx="19">
                  <c:v>1.0348464389895544</c:v>
                </c:pt>
                <c:pt idx="20">
                  <c:v>1.0302321137573123</c:v>
                </c:pt>
                <c:pt idx="21">
                  <c:v>1.035121380073897</c:v>
                </c:pt>
                <c:pt idx="22">
                  <c:v>0.93770521793641537</c:v>
                </c:pt>
                <c:pt idx="23">
                  <c:v>1.0332196671078808</c:v>
                </c:pt>
                <c:pt idx="24">
                  <c:v>1.0338381026041463</c:v>
                </c:pt>
                <c:pt idx="25">
                  <c:v>0.82252633725861291</c:v>
                </c:pt>
                <c:pt idx="26">
                  <c:v>0.20566693763729313</c:v>
                </c:pt>
                <c:pt idx="27">
                  <c:v>1.0248265439587045</c:v>
                </c:pt>
                <c:pt idx="28">
                  <c:v>1.0267378212539193</c:v>
                </c:pt>
                <c:pt idx="29">
                  <c:v>1.0264834819912168</c:v>
                </c:pt>
                <c:pt idx="30">
                  <c:v>1.0248004011107346</c:v>
                </c:pt>
                <c:pt idx="31">
                  <c:v>1.0277896235595858</c:v>
                </c:pt>
                <c:pt idx="32">
                  <c:v>1.0292918771933437</c:v>
                </c:pt>
                <c:pt idx="33">
                  <c:v>1.0297863723206895</c:v>
                </c:pt>
                <c:pt idx="34">
                  <c:v>1.0318506137930343</c:v>
                </c:pt>
                <c:pt idx="35">
                  <c:v>1.0304159701822917</c:v>
                </c:pt>
                <c:pt idx="36">
                  <c:v>1.0320991974710354</c:v>
                </c:pt>
                <c:pt idx="37">
                  <c:v>0.44932384965192279</c:v>
                </c:pt>
                <c:pt idx="38">
                  <c:v>1.0375119825096843</c:v>
                </c:pt>
                <c:pt idx="39">
                  <c:v>1.0321988331367558</c:v>
                </c:pt>
                <c:pt idx="40">
                  <c:v>1.049350138622001</c:v>
                </c:pt>
                <c:pt idx="41">
                  <c:v>0.27060173601026039</c:v>
                </c:pt>
                <c:pt idx="42">
                  <c:v>1.1060068119879116</c:v>
                </c:pt>
                <c:pt idx="43">
                  <c:v>1.0381050683819784</c:v>
                </c:pt>
                <c:pt idx="44">
                  <c:v>0.29229627478497677</c:v>
                </c:pt>
                <c:pt idx="45">
                  <c:v>1.0429575414414065</c:v>
                </c:pt>
                <c:pt idx="46">
                  <c:v>1.0538465147860383</c:v>
                </c:pt>
                <c:pt idx="47">
                  <c:v>1.046403472831142</c:v>
                </c:pt>
                <c:pt idx="48">
                  <c:v>1.0463138717276277</c:v>
                </c:pt>
                <c:pt idx="49">
                  <c:v>1.0438588649704588</c:v>
                </c:pt>
                <c:pt idx="50">
                  <c:v>1.034663327573059</c:v>
                </c:pt>
                <c:pt idx="51">
                  <c:v>1.0277029598268517</c:v>
                </c:pt>
                <c:pt idx="52">
                  <c:v>1.0297769722913721</c:v>
                </c:pt>
                <c:pt idx="53">
                  <c:v>1.0416801949417915</c:v>
                </c:pt>
                <c:pt idx="54">
                  <c:v>1.0393893444179163</c:v>
                </c:pt>
                <c:pt idx="55">
                  <c:v>0.9618371046570191</c:v>
                </c:pt>
                <c:pt idx="56">
                  <c:v>1.0735952379778164</c:v>
                </c:pt>
                <c:pt idx="57">
                  <c:v>1.0269185572273238</c:v>
                </c:pt>
                <c:pt idx="58">
                  <c:v>1.0433477048359165</c:v>
                </c:pt>
                <c:pt idx="59">
                  <c:v>1.0270542848901039</c:v>
                </c:pt>
                <c:pt idx="60">
                  <c:v>1.031623400033743</c:v>
                </c:pt>
                <c:pt idx="61">
                  <c:v>1.0295062069898306</c:v>
                </c:pt>
                <c:pt idx="62">
                  <c:v>1.0347493144590842</c:v>
                </c:pt>
                <c:pt idx="63">
                  <c:v>1.0319984556832571</c:v>
                </c:pt>
                <c:pt idx="64">
                  <c:v>1.0336909843055426</c:v>
                </c:pt>
                <c:pt idx="65">
                  <c:v>1.0338041056660652</c:v>
                </c:pt>
                <c:pt idx="66">
                  <c:v>1.0623190254434609</c:v>
                </c:pt>
                <c:pt idx="67">
                  <c:v>1.0183524255627054</c:v>
                </c:pt>
                <c:pt idx="68">
                  <c:v>1.0375307679562706</c:v>
                </c:pt>
                <c:pt idx="69">
                  <c:v>1.0400357714142905</c:v>
                </c:pt>
                <c:pt idx="70">
                  <c:v>1.0843418645766558</c:v>
                </c:pt>
                <c:pt idx="71">
                  <c:v>1.089443399245535</c:v>
                </c:pt>
                <c:pt idx="72">
                  <c:v>1.0370145871589966</c:v>
                </c:pt>
                <c:pt idx="73">
                  <c:v>1.0895956154661872</c:v>
                </c:pt>
                <c:pt idx="74">
                  <c:v>1.0986872432217194</c:v>
                </c:pt>
                <c:pt idx="75">
                  <c:v>0.99625250990089143</c:v>
                </c:pt>
                <c:pt idx="76">
                  <c:v>1.0048854183074685</c:v>
                </c:pt>
                <c:pt idx="77">
                  <c:v>1.0552213779869319</c:v>
                </c:pt>
                <c:pt idx="78">
                  <c:v>0.32231445572925999</c:v>
                </c:pt>
                <c:pt idx="79">
                  <c:v>1.078902605158093</c:v>
                </c:pt>
                <c:pt idx="80">
                  <c:v>0.65622231298351452</c:v>
                </c:pt>
                <c:pt idx="81">
                  <c:v>1.1123531400425579</c:v>
                </c:pt>
                <c:pt idx="82">
                  <c:v>1.120316596850915</c:v>
                </c:pt>
                <c:pt idx="83">
                  <c:v>1.0117361039317951</c:v>
                </c:pt>
                <c:pt idx="84">
                  <c:v>0.76351817153287826</c:v>
                </c:pt>
                <c:pt idx="85">
                  <c:v>1.2036025516758666</c:v>
                </c:pt>
                <c:pt idx="86">
                  <c:v>1.1622024601721928</c:v>
                </c:pt>
                <c:pt idx="87">
                  <c:v>1.0392905795851901</c:v>
                </c:pt>
                <c:pt idx="88">
                  <c:v>0.79639335334911809</c:v>
                </c:pt>
                <c:pt idx="89">
                  <c:v>0.78879013113212382</c:v>
                </c:pt>
                <c:pt idx="90">
                  <c:v>0.99621796777407634</c:v>
                </c:pt>
                <c:pt idx="91">
                  <c:v>1.2150072207490523</c:v>
                </c:pt>
                <c:pt idx="92">
                  <c:v>1.1974234134763155</c:v>
                </c:pt>
                <c:pt idx="93">
                  <c:v>1.1648423341081873</c:v>
                </c:pt>
                <c:pt idx="94">
                  <c:v>1.1389380491392371</c:v>
                </c:pt>
                <c:pt idx="95">
                  <c:v>1.2439793528535572</c:v>
                </c:pt>
                <c:pt idx="96">
                  <c:v>1.1734190106731637</c:v>
                </c:pt>
                <c:pt idx="97">
                  <c:v>1.1821733132795069</c:v>
                </c:pt>
                <c:pt idx="98">
                  <c:v>1.2076190249812484</c:v>
                </c:pt>
                <c:pt idx="99">
                  <c:v>0.62552883286723948</c:v>
                </c:pt>
                <c:pt idx="100">
                  <c:v>1.2272375860580442</c:v>
                </c:pt>
                <c:pt idx="101">
                  <c:v>1.1229750725985324</c:v>
                </c:pt>
                <c:pt idx="102">
                  <c:v>0.68312182718515047</c:v>
                </c:pt>
                <c:pt idx="103">
                  <c:v>1.1501091295096437</c:v>
                </c:pt>
                <c:pt idx="104">
                  <c:v>1.2335071304383594</c:v>
                </c:pt>
                <c:pt idx="105">
                  <c:v>1.1461238800489619</c:v>
                </c:pt>
                <c:pt idx="106">
                  <c:v>1.0963438470376177</c:v>
                </c:pt>
                <c:pt idx="107">
                  <c:v>1.2208182245417163</c:v>
                </c:pt>
                <c:pt idx="108">
                  <c:v>0.84647183846225871</c:v>
                </c:pt>
                <c:pt idx="109">
                  <c:v>1.0806447349587618</c:v>
                </c:pt>
                <c:pt idx="110">
                  <c:v>1.2283019297682141</c:v>
                </c:pt>
                <c:pt idx="111">
                  <c:v>1.2450862817656689</c:v>
                </c:pt>
                <c:pt idx="112">
                  <c:v>1.1736367808738466</c:v>
                </c:pt>
                <c:pt idx="113">
                  <c:v>1.2638136886331197</c:v>
                </c:pt>
                <c:pt idx="114">
                  <c:v>1.1067004474214994</c:v>
                </c:pt>
                <c:pt idx="115">
                  <c:v>1.2500377634380322</c:v>
                </c:pt>
                <c:pt idx="116">
                  <c:v>1.1813526365015761</c:v>
                </c:pt>
                <c:pt idx="117">
                  <c:v>1.2115819272283517</c:v>
                </c:pt>
                <c:pt idx="118">
                  <c:v>0.87042845053077733</c:v>
                </c:pt>
                <c:pt idx="119">
                  <c:v>1.185430968685107</c:v>
                </c:pt>
                <c:pt idx="120">
                  <c:v>0.99365005351887348</c:v>
                </c:pt>
                <c:pt idx="121">
                  <c:v>0.88637195183180129</c:v>
                </c:pt>
                <c:pt idx="122">
                  <c:v>1.1180474873256192</c:v>
                </c:pt>
                <c:pt idx="123">
                  <c:v>1.1411803756582333</c:v>
                </c:pt>
                <c:pt idx="124">
                  <c:v>1.2177440219224767</c:v>
                </c:pt>
                <c:pt idx="125">
                  <c:v>0.93487838761966024</c:v>
                </c:pt>
                <c:pt idx="126">
                  <c:v>1.353479470168127</c:v>
                </c:pt>
                <c:pt idx="127">
                  <c:v>1.1829398889292846</c:v>
                </c:pt>
                <c:pt idx="128">
                  <c:v>1.3121798689365187</c:v>
                </c:pt>
                <c:pt idx="129">
                  <c:v>1.3178351127051102</c:v>
                </c:pt>
                <c:pt idx="130">
                  <c:v>1.2785824298182134</c:v>
                </c:pt>
                <c:pt idx="131">
                  <c:v>1.3034429922555775</c:v>
                </c:pt>
                <c:pt idx="132">
                  <c:v>1.2978982156343379</c:v>
                </c:pt>
                <c:pt idx="133">
                  <c:v>1.3090346409639795</c:v>
                </c:pt>
                <c:pt idx="134">
                  <c:v>1.0686857385252855</c:v>
                </c:pt>
                <c:pt idx="135">
                  <c:v>1.2842893082738669</c:v>
                </c:pt>
                <c:pt idx="136">
                  <c:v>1.2807554954615128</c:v>
                </c:pt>
                <c:pt idx="137">
                  <c:v>1.3694838504168476</c:v>
                </c:pt>
                <c:pt idx="138">
                  <c:v>1.3192009145520356</c:v>
                </c:pt>
                <c:pt idx="139">
                  <c:v>1.2253772501626818</c:v>
                </c:pt>
                <c:pt idx="140">
                  <c:v>1.1840477533701876</c:v>
                </c:pt>
                <c:pt idx="141">
                  <c:v>1.2547369794296555</c:v>
                </c:pt>
                <c:pt idx="142">
                  <c:v>1.0122555861225502</c:v>
                </c:pt>
                <c:pt idx="143">
                  <c:v>1.1744337161088436</c:v>
                </c:pt>
                <c:pt idx="144">
                  <c:v>1.2981844035496162</c:v>
                </c:pt>
                <c:pt idx="145">
                  <c:v>1.3404947235614602</c:v>
                </c:pt>
                <c:pt idx="146">
                  <c:v>1.3290278076656592</c:v>
                </c:pt>
                <c:pt idx="147">
                  <c:v>1.344626757165382</c:v>
                </c:pt>
                <c:pt idx="148">
                  <c:v>1.179817780243261</c:v>
                </c:pt>
                <c:pt idx="149">
                  <c:v>1.3453483430080038</c:v>
                </c:pt>
                <c:pt idx="150">
                  <c:v>1.3550447750022754</c:v>
                </c:pt>
                <c:pt idx="151">
                  <c:v>1.2320000132975344</c:v>
                </c:pt>
                <c:pt idx="152">
                  <c:v>1.3522823110909725</c:v>
                </c:pt>
                <c:pt idx="153">
                  <c:v>1.3455636084847173</c:v>
                </c:pt>
                <c:pt idx="154">
                  <c:v>1.345590713789933</c:v>
                </c:pt>
                <c:pt idx="155">
                  <c:v>1.3119926903826509</c:v>
                </c:pt>
                <c:pt idx="156">
                  <c:v>1.3715539804894084</c:v>
                </c:pt>
                <c:pt idx="157">
                  <c:v>1.3281027382755246</c:v>
                </c:pt>
                <c:pt idx="158">
                  <c:v>1.3992962717919086</c:v>
                </c:pt>
                <c:pt idx="159">
                  <c:v>1.3225785621498451</c:v>
                </c:pt>
                <c:pt idx="160">
                  <c:v>1.3672380714776831</c:v>
                </c:pt>
                <c:pt idx="161">
                  <c:v>1.3672355020759346</c:v>
                </c:pt>
                <c:pt idx="162">
                  <c:v>1.3717741072246241</c:v>
                </c:pt>
                <c:pt idx="163">
                  <c:v>1.371802933664531</c:v>
                </c:pt>
                <c:pt idx="164">
                  <c:v>1.3738134567017406</c:v>
                </c:pt>
                <c:pt idx="165">
                  <c:v>1.2182260523251127</c:v>
                </c:pt>
                <c:pt idx="166">
                  <c:v>1.1084802367314199</c:v>
                </c:pt>
                <c:pt idx="167">
                  <c:v>1.3023190350404295</c:v>
                </c:pt>
                <c:pt idx="168">
                  <c:v>1.3842712497667775</c:v>
                </c:pt>
                <c:pt idx="169">
                  <c:v>1.3858757422874459</c:v>
                </c:pt>
                <c:pt idx="170">
                  <c:v>1.3900039486851747</c:v>
                </c:pt>
                <c:pt idx="171">
                  <c:v>1.3919489842781583</c:v>
                </c:pt>
                <c:pt idx="172">
                  <c:v>1.3934593639524373</c:v>
                </c:pt>
                <c:pt idx="173">
                  <c:v>1.3626570548364421</c:v>
                </c:pt>
                <c:pt idx="174">
                  <c:v>1.5037871056910947</c:v>
                </c:pt>
                <c:pt idx="175">
                  <c:v>0.98064170415779073</c:v>
                </c:pt>
                <c:pt idx="176">
                  <c:v>1.4404427047992951</c:v>
                </c:pt>
                <c:pt idx="177">
                  <c:v>1.3311050144225007</c:v>
                </c:pt>
                <c:pt idx="178">
                  <c:v>1.4002524000177774</c:v>
                </c:pt>
                <c:pt idx="179">
                  <c:v>1.3801241323695574</c:v>
                </c:pt>
                <c:pt idx="180">
                  <c:v>1.4101648992483715</c:v>
                </c:pt>
                <c:pt idx="181">
                  <c:v>1.3035617602736915</c:v>
                </c:pt>
                <c:pt idx="182">
                  <c:v>1.4110601696761707</c:v>
                </c:pt>
                <c:pt idx="183">
                  <c:v>1.4046860727187842</c:v>
                </c:pt>
                <c:pt idx="184">
                  <c:v>1.4118629217928849</c:v>
                </c:pt>
                <c:pt idx="185">
                  <c:v>1.3606618504100083</c:v>
                </c:pt>
                <c:pt idx="186">
                  <c:v>1.4142548464617228</c:v>
                </c:pt>
                <c:pt idx="187">
                  <c:v>1.3976107802120719</c:v>
                </c:pt>
                <c:pt idx="188">
                  <c:v>1.4149753636706854</c:v>
                </c:pt>
                <c:pt idx="189">
                  <c:v>1.4153653159114481</c:v>
                </c:pt>
                <c:pt idx="190">
                  <c:v>1.4176350394622323</c:v>
                </c:pt>
                <c:pt idx="191">
                  <c:v>1.4207603734209719</c:v>
                </c:pt>
                <c:pt idx="192">
                  <c:v>1.3122754321010504</c:v>
                </c:pt>
                <c:pt idx="193">
                  <c:v>1.5124470330702307</c:v>
                </c:pt>
                <c:pt idx="194">
                  <c:v>1.4277824572839795</c:v>
                </c:pt>
                <c:pt idx="195">
                  <c:v>1.4361663931459663</c:v>
                </c:pt>
                <c:pt idx="196">
                  <c:v>1.4637570288108075</c:v>
                </c:pt>
                <c:pt idx="197">
                  <c:v>1.3738039024961906</c:v>
                </c:pt>
                <c:pt idx="198">
                  <c:v>1.4160107527236769</c:v>
                </c:pt>
                <c:pt idx="199">
                  <c:v>1.4609513259884355</c:v>
                </c:pt>
                <c:pt idx="200">
                  <c:v>1.2580759933587069</c:v>
                </c:pt>
                <c:pt idx="201">
                  <c:v>1.2956698081318214</c:v>
                </c:pt>
                <c:pt idx="202">
                  <c:v>1.3209448699076498</c:v>
                </c:pt>
                <c:pt idx="203">
                  <c:v>1.4701235098480674</c:v>
                </c:pt>
                <c:pt idx="204">
                  <c:v>1.4671939131016329</c:v>
                </c:pt>
                <c:pt idx="205">
                  <c:v>1.4690536993660861</c:v>
                </c:pt>
                <c:pt idx="206">
                  <c:v>1.4716692586336517</c:v>
                </c:pt>
                <c:pt idx="207">
                  <c:v>1.3850445302373915</c:v>
                </c:pt>
                <c:pt idx="208">
                  <c:v>1.4105765044715617</c:v>
                </c:pt>
                <c:pt idx="209">
                  <c:v>1.013756064484082</c:v>
                </c:pt>
                <c:pt idx="210">
                  <c:v>1.4512312266589462</c:v>
                </c:pt>
                <c:pt idx="211">
                  <c:v>1.2448043300420228</c:v>
                </c:pt>
                <c:pt idx="212">
                  <c:v>1.4517146834626584</c:v>
                </c:pt>
                <c:pt idx="213">
                  <c:v>1.4276779137070099</c:v>
                </c:pt>
                <c:pt idx="214">
                  <c:v>1.5086500727580576</c:v>
                </c:pt>
                <c:pt idx="215">
                  <c:v>1.4975039852151244</c:v>
                </c:pt>
                <c:pt idx="216">
                  <c:v>1.7945430836754079</c:v>
                </c:pt>
                <c:pt idx="217">
                  <c:v>1.4951558992853007</c:v>
                </c:pt>
                <c:pt idx="218">
                  <c:v>1.438367988581351</c:v>
                </c:pt>
                <c:pt idx="219">
                  <c:v>1.5998996030559169</c:v>
                </c:pt>
                <c:pt idx="220">
                  <c:v>1.4580601705540539</c:v>
                </c:pt>
                <c:pt idx="221">
                  <c:v>1.5312524376310805</c:v>
                </c:pt>
                <c:pt idx="222">
                  <c:v>1.5077411859653798</c:v>
                </c:pt>
                <c:pt idx="223">
                  <c:v>1.5033930812458234</c:v>
                </c:pt>
                <c:pt idx="224">
                  <c:v>1.4623911370269873</c:v>
                </c:pt>
                <c:pt idx="225">
                  <c:v>1.5907847612726644</c:v>
                </c:pt>
                <c:pt idx="226">
                  <c:v>1.5685295851242891</c:v>
                </c:pt>
                <c:pt idx="227">
                  <c:v>1.4333058518564725</c:v>
                </c:pt>
                <c:pt idx="228">
                  <c:v>1.4519904238505403</c:v>
                </c:pt>
                <c:pt idx="229">
                  <c:v>1.5828919328900171</c:v>
                </c:pt>
                <c:pt idx="230">
                  <c:v>1.6041390387840719</c:v>
                </c:pt>
                <c:pt idx="231">
                  <c:v>1.5592118322691992</c:v>
                </c:pt>
                <c:pt idx="232">
                  <c:v>1.5151870772563558</c:v>
                </c:pt>
                <c:pt idx="233">
                  <c:v>1.5569567274608527</c:v>
                </c:pt>
                <c:pt idx="234">
                  <c:v>1.5834726156362586</c:v>
                </c:pt>
                <c:pt idx="235">
                  <c:v>1.6932905984937299</c:v>
                </c:pt>
                <c:pt idx="236">
                  <c:v>1.6827621108053803</c:v>
                </c:pt>
                <c:pt idx="237">
                  <c:v>1.5858200936119584</c:v>
                </c:pt>
                <c:pt idx="238">
                  <c:v>1.6546152169901327</c:v>
                </c:pt>
                <c:pt idx="239">
                  <c:v>1.4486326997966135</c:v>
                </c:pt>
                <c:pt idx="240">
                  <c:v>1.6628661974212411</c:v>
                </c:pt>
                <c:pt idx="241">
                  <c:v>1.6846499798224388</c:v>
                </c:pt>
                <c:pt idx="242">
                  <c:v>1.5781684420755044</c:v>
                </c:pt>
                <c:pt idx="243">
                  <c:v>1.661727113780729</c:v>
                </c:pt>
                <c:pt idx="244">
                  <c:v>1.6891703145311601</c:v>
                </c:pt>
                <c:pt idx="245">
                  <c:v>1.6636324127355693</c:v>
                </c:pt>
                <c:pt idx="246">
                  <c:v>1.7855522054179978</c:v>
                </c:pt>
                <c:pt idx="247">
                  <c:v>1.6995185022410662</c:v>
                </c:pt>
                <c:pt idx="248">
                  <c:v>1.7342763076608783</c:v>
                </c:pt>
                <c:pt idx="249">
                  <c:v>1.805765346851915</c:v>
                </c:pt>
                <c:pt idx="250">
                  <c:v>1.7382837165826543</c:v>
                </c:pt>
                <c:pt idx="251">
                  <c:v>1.7394457542827015</c:v>
                </c:pt>
                <c:pt idx="252">
                  <c:v>1.9066761626959636</c:v>
                </c:pt>
                <c:pt idx="253">
                  <c:v>1.7799074265474886</c:v>
                </c:pt>
                <c:pt idx="254">
                  <c:v>1.6975007386057708</c:v>
                </c:pt>
                <c:pt idx="255">
                  <c:v>1.845535522922789</c:v>
                </c:pt>
                <c:pt idx="256">
                  <c:v>2.5601701660182221</c:v>
                </c:pt>
                <c:pt idx="257">
                  <c:v>1.8028799289201689</c:v>
                </c:pt>
                <c:pt idx="258">
                  <c:v>1.9293308816880452</c:v>
                </c:pt>
                <c:pt idx="259">
                  <c:v>1.7547404979048373</c:v>
                </c:pt>
                <c:pt idx="260">
                  <c:v>1.8549352265723573</c:v>
                </c:pt>
                <c:pt idx="261">
                  <c:v>1.8733900646563542</c:v>
                </c:pt>
                <c:pt idx="262">
                  <c:v>2.0378351484935031</c:v>
                </c:pt>
                <c:pt idx="263">
                  <c:v>1.915096826858433</c:v>
                </c:pt>
                <c:pt idx="264">
                  <c:v>2.0198260344760137</c:v>
                </c:pt>
                <c:pt idx="265">
                  <c:v>2.0527966873080965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2-BE45-8DBE-E1D885D84FB2}"/>
            </c:ext>
          </c:extLst>
        </c:ser>
        <c:ser>
          <c:idx val="2"/>
          <c:order val="2"/>
          <c:tx>
            <c:strRef>
              <c:f>'4C'!$AX$4</c:f>
              <c:strCache>
                <c:ptCount val="1"/>
                <c:pt idx="0">
                  <c:v>MLOP </c:v>
                </c:pt>
              </c:strCache>
            </c:strRef>
          </c:tx>
          <c:spPr>
            <a:ln w="222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val>
            <c:numRef>
              <c:f>'4C'!$AX$5:$AX$270</c:f>
              <c:numCache>
                <c:formatCode>0.00</c:formatCode>
                <c:ptCount val="266"/>
                <c:pt idx="0">
                  <c:v>0.90497750190131454</c:v>
                </c:pt>
                <c:pt idx="1">
                  <c:v>0.78098405861815967</c:v>
                </c:pt>
                <c:pt idx="2">
                  <c:v>0.99886042106459738</c:v>
                </c:pt>
                <c:pt idx="3">
                  <c:v>0.86602972039133175</c:v>
                </c:pt>
                <c:pt idx="4">
                  <c:v>0.73238385614152335</c:v>
                </c:pt>
                <c:pt idx="5">
                  <c:v>0.85594201729934871</c:v>
                </c:pt>
                <c:pt idx="6">
                  <c:v>0.99865729862339592</c:v>
                </c:pt>
                <c:pt idx="7">
                  <c:v>1.0006729895794606</c:v>
                </c:pt>
                <c:pt idx="8">
                  <c:v>0.97857199046787091</c:v>
                </c:pt>
                <c:pt idx="9">
                  <c:v>1.0046441828023565</c:v>
                </c:pt>
                <c:pt idx="10">
                  <c:v>1.0055839737719512</c:v>
                </c:pt>
                <c:pt idx="11">
                  <c:v>1.0090978104594064</c:v>
                </c:pt>
                <c:pt idx="12">
                  <c:v>1.0122243007164331</c:v>
                </c:pt>
                <c:pt idx="13">
                  <c:v>1.0142832752680615</c:v>
                </c:pt>
                <c:pt idx="14">
                  <c:v>1.0181941978305726</c:v>
                </c:pt>
                <c:pt idx="15">
                  <c:v>1.0172833211330565</c:v>
                </c:pt>
                <c:pt idx="16">
                  <c:v>1.020132171335707</c:v>
                </c:pt>
                <c:pt idx="17">
                  <c:v>1.0234450248890294</c:v>
                </c:pt>
                <c:pt idx="18">
                  <c:v>1.0249596392752247</c:v>
                </c:pt>
                <c:pt idx="19">
                  <c:v>1.0035753444368578</c:v>
                </c:pt>
                <c:pt idx="20">
                  <c:v>1.0053944767511565</c:v>
                </c:pt>
                <c:pt idx="21">
                  <c:v>1.029468788402286</c:v>
                </c:pt>
                <c:pt idx="22">
                  <c:v>0.99696261386408203</c:v>
                </c:pt>
                <c:pt idx="23">
                  <c:v>1.0299693353668682</c:v>
                </c:pt>
                <c:pt idx="24">
                  <c:v>1.0310824428865679</c:v>
                </c:pt>
                <c:pt idx="25">
                  <c:v>0.91294957017887446</c:v>
                </c:pt>
                <c:pt idx="26">
                  <c:v>0.87251395792350339</c:v>
                </c:pt>
                <c:pt idx="27">
                  <c:v>1.0311868152015595</c:v>
                </c:pt>
                <c:pt idx="28">
                  <c:v>1.0266259340192252</c:v>
                </c:pt>
                <c:pt idx="29">
                  <c:v>1.0323429767961332</c:v>
                </c:pt>
                <c:pt idx="30">
                  <c:v>1.0278635892195997</c:v>
                </c:pt>
                <c:pt idx="31">
                  <c:v>1.0286271036407424</c:v>
                </c:pt>
                <c:pt idx="32">
                  <c:v>0.99007792315213894</c:v>
                </c:pt>
                <c:pt idx="33">
                  <c:v>1.0337800001810447</c:v>
                </c:pt>
                <c:pt idx="34">
                  <c:v>0.98646262232360604</c:v>
                </c:pt>
                <c:pt idx="35">
                  <c:v>1.0342356114395201</c:v>
                </c:pt>
                <c:pt idx="36">
                  <c:v>1.0394748442746962</c:v>
                </c:pt>
                <c:pt idx="37">
                  <c:v>1.055857511741694</c:v>
                </c:pt>
                <c:pt idx="38">
                  <c:v>1.0421691681628868</c:v>
                </c:pt>
                <c:pt idx="39">
                  <c:v>1.0403341859794792</c:v>
                </c:pt>
                <c:pt idx="40">
                  <c:v>1.0475148807704855</c:v>
                </c:pt>
                <c:pt idx="41">
                  <c:v>0.81550594622517625</c:v>
                </c:pt>
                <c:pt idx="42">
                  <c:v>0.98653477198576778</c:v>
                </c:pt>
                <c:pt idx="43">
                  <c:v>1.0433681164834041</c:v>
                </c:pt>
                <c:pt idx="44">
                  <c:v>0.78727262983146851</c:v>
                </c:pt>
                <c:pt idx="45">
                  <c:v>1.048237016230227</c:v>
                </c:pt>
                <c:pt idx="46">
                  <c:v>1.0494295850240156</c:v>
                </c:pt>
                <c:pt idx="47">
                  <c:v>1.0497977347213583</c:v>
                </c:pt>
                <c:pt idx="48">
                  <c:v>1.0472181897991975</c:v>
                </c:pt>
                <c:pt idx="49">
                  <c:v>1.0462816391727949</c:v>
                </c:pt>
                <c:pt idx="50">
                  <c:v>0.98796732885063776</c:v>
                </c:pt>
                <c:pt idx="51">
                  <c:v>1.0006911846768893</c:v>
                </c:pt>
                <c:pt idx="52">
                  <c:v>1.0045171346753263</c:v>
                </c:pt>
                <c:pt idx="53">
                  <c:v>1.0179803578318327</c:v>
                </c:pt>
                <c:pt idx="54">
                  <c:v>1.015668252664615</c:v>
                </c:pt>
                <c:pt idx="55">
                  <c:v>1.023620335747462</c:v>
                </c:pt>
                <c:pt idx="56">
                  <c:v>1.0704511785343305</c:v>
                </c:pt>
                <c:pt idx="57">
                  <c:v>0.98937441158129524</c:v>
                </c:pt>
                <c:pt idx="58">
                  <c:v>1.0231269034428168</c:v>
                </c:pt>
                <c:pt idx="59">
                  <c:v>0.9918070669066551</c:v>
                </c:pt>
                <c:pt idx="60">
                  <c:v>0.99736965952975953</c:v>
                </c:pt>
                <c:pt idx="61">
                  <c:v>0.99814699195695233</c:v>
                </c:pt>
                <c:pt idx="62">
                  <c:v>1.0022268652503745</c:v>
                </c:pt>
                <c:pt idx="63">
                  <c:v>0.99964420210134952</c:v>
                </c:pt>
                <c:pt idx="64">
                  <c:v>0.99962956577152551</c:v>
                </c:pt>
                <c:pt idx="65">
                  <c:v>1.0017410925450729</c:v>
                </c:pt>
                <c:pt idx="66">
                  <c:v>1.0713987373078639</c:v>
                </c:pt>
                <c:pt idx="67">
                  <c:v>1.0166125692269641</c:v>
                </c:pt>
                <c:pt idx="68">
                  <c:v>1.0080922667037406</c:v>
                </c:pt>
                <c:pt idx="69">
                  <c:v>0.99839949765614877</c:v>
                </c:pt>
                <c:pt idx="70">
                  <c:v>1.0803524987038411</c:v>
                </c:pt>
                <c:pt idx="71">
                  <c:v>1.088146778292445</c:v>
                </c:pt>
                <c:pt idx="72">
                  <c:v>1.0080069613203593</c:v>
                </c:pt>
                <c:pt idx="73">
                  <c:v>1.0886491269775678</c:v>
                </c:pt>
                <c:pt idx="74">
                  <c:v>1.0963080963226368</c:v>
                </c:pt>
                <c:pt idx="75">
                  <c:v>1.0086683197367783</c:v>
                </c:pt>
                <c:pt idx="76">
                  <c:v>1.0165640875336708</c:v>
                </c:pt>
                <c:pt idx="77">
                  <c:v>1.031659921622752</c:v>
                </c:pt>
                <c:pt idx="78">
                  <c:v>0.57122045203255178</c:v>
                </c:pt>
                <c:pt idx="79">
                  <c:v>1.0457884302478109</c:v>
                </c:pt>
                <c:pt idx="80">
                  <c:v>0.9569864674957459</c:v>
                </c:pt>
                <c:pt idx="81">
                  <c:v>1.1063344403722606</c:v>
                </c:pt>
                <c:pt idx="82">
                  <c:v>1.1192097195437958</c:v>
                </c:pt>
                <c:pt idx="83">
                  <c:v>0.96333263934072333</c:v>
                </c:pt>
                <c:pt idx="84">
                  <c:v>0.82717598509593782</c:v>
                </c:pt>
                <c:pt idx="85">
                  <c:v>1.202116201408747</c:v>
                </c:pt>
                <c:pt idx="86">
                  <c:v>1.14658791745858</c:v>
                </c:pt>
                <c:pt idx="87">
                  <c:v>1.124414062260894</c:v>
                </c:pt>
                <c:pt idx="88">
                  <c:v>0.81810186643635396</c:v>
                </c:pt>
                <c:pt idx="89">
                  <c:v>0.9706174012235933</c:v>
                </c:pt>
                <c:pt idx="90">
                  <c:v>0.99564040163706258</c:v>
                </c:pt>
                <c:pt idx="91">
                  <c:v>1.1530492039313649</c:v>
                </c:pt>
                <c:pt idx="92">
                  <c:v>1.1319657791061257</c:v>
                </c:pt>
                <c:pt idx="93">
                  <c:v>1.1158072469827172</c:v>
                </c:pt>
                <c:pt idx="94">
                  <c:v>1.137338518456372</c:v>
                </c:pt>
                <c:pt idx="95">
                  <c:v>1.2407026995857786</c:v>
                </c:pt>
                <c:pt idx="96">
                  <c:v>1.1761741733896049</c:v>
                </c:pt>
                <c:pt idx="97">
                  <c:v>1.1958680142846123</c:v>
                </c:pt>
                <c:pt idx="98">
                  <c:v>1.2294014562365754</c:v>
                </c:pt>
                <c:pt idx="99">
                  <c:v>1.0206578400033322</c:v>
                </c:pt>
                <c:pt idx="100">
                  <c:v>1.0944676240573561</c:v>
                </c:pt>
                <c:pt idx="101">
                  <c:v>1.1332921701644438</c:v>
                </c:pt>
                <c:pt idx="102">
                  <c:v>1.0613075825005263</c:v>
                </c:pt>
                <c:pt idx="103">
                  <c:v>1.215386070884541</c:v>
                </c:pt>
                <c:pt idx="104">
                  <c:v>1.1901780022339565</c:v>
                </c:pt>
                <c:pt idx="105">
                  <c:v>1.1074064808880406</c:v>
                </c:pt>
                <c:pt idx="106">
                  <c:v>1.1391940596263004</c:v>
                </c:pt>
                <c:pt idx="107">
                  <c:v>1.1781215773203932</c:v>
                </c:pt>
                <c:pt idx="108">
                  <c:v>1.0515019099225111</c:v>
                </c:pt>
                <c:pt idx="109">
                  <c:v>0.97543051809299586</c:v>
                </c:pt>
                <c:pt idx="110">
                  <c:v>1.1747993633496665</c:v>
                </c:pt>
                <c:pt idx="111">
                  <c:v>1.2554945409625258</c:v>
                </c:pt>
                <c:pt idx="112">
                  <c:v>1.1644262082226462</c:v>
                </c:pt>
                <c:pt idx="113">
                  <c:v>1.2694607674531946</c:v>
                </c:pt>
                <c:pt idx="114">
                  <c:v>1.134168335807838</c:v>
                </c:pt>
                <c:pt idx="115">
                  <c:v>1.2577313850719596</c:v>
                </c:pt>
                <c:pt idx="116">
                  <c:v>1.152067271872049</c:v>
                </c:pt>
                <c:pt idx="117">
                  <c:v>1.0406209108812223</c:v>
                </c:pt>
                <c:pt idx="118">
                  <c:v>1.0848326835690951</c:v>
                </c:pt>
                <c:pt idx="119">
                  <c:v>1.0705300902909636</c:v>
                </c:pt>
                <c:pt idx="120">
                  <c:v>1.2535285170872492</c:v>
                </c:pt>
                <c:pt idx="121">
                  <c:v>1.0828599433790258</c:v>
                </c:pt>
                <c:pt idx="122">
                  <c:v>1.2560877969807636</c:v>
                </c:pt>
                <c:pt idx="123">
                  <c:v>1.1772073683140525</c:v>
                </c:pt>
                <c:pt idx="124">
                  <c:v>1.1556133062811769</c:v>
                </c:pt>
                <c:pt idx="125">
                  <c:v>1.2237519971161628</c:v>
                </c:pt>
                <c:pt idx="126">
                  <c:v>1.2110944852393972</c:v>
                </c:pt>
                <c:pt idx="127">
                  <c:v>1.1902805915200489</c:v>
                </c:pt>
                <c:pt idx="128">
                  <c:v>1.2612549331997174</c:v>
                </c:pt>
                <c:pt idx="129">
                  <c:v>1.3643687121648227</c:v>
                </c:pt>
                <c:pt idx="130">
                  <c:v>1.1791534731269948</c:v>
                </c:pt>
                <c:pt idx="131">
                  <c:v>1.2173492024250552</c:v>
                </c:pt>
                <c:pt idx="132">
                  <c:v>1.1903694277075969</c:v>
                </c:pt>
                <c:pt idx="133">
                  <c:v>1.3157880388318397</c:v>
                </c:pt>
                <c:pt idx="134">
                  <c:v>1.3029063204633586</c:v>
                </c:pt>
                <c:pt idx="135">
                  <c:v>1.2705437451797041</c:v>
                </c:pt>
                <c:pt idx="136">
                  <c:v>1.3164433890525593</c:v>
                </c:pt>
                <c:pt idx="137">
                  <c:v>1.1819903661861992</c:v>
                </c:pt>
                <c:pt idx="138">
                  <c:v>1.2276642657676482</c:v>
                </c:pt>
                <c:pt idx="139">
                  <c:v>1.2785545941069967</c:v>
                </c:pt>
                <c:pt idx="140">
                  <c:v>1.2114954254402226</c:v>
                </c:pt>
                <c:pt idx="141">
                  <c:v>1.315168121976698</c:v>
                </c:pt>
                <c:pt idx="142">
                  <c:v>1.4021833588129273</c:v>
                </c:pt>
                <c:pt idx="143">
                  <c:v>1.36087105069762</c:v>
                </c:pt>
                <c:pt idx="144">
                  <c:v>1.2593160663032521</c:v>
                </c:pt>
                <c:pt idx="145">
                  <c:v>1.3381601242499823</c:v>
                </c:pt>
                <c:pt idx="146">
                  <c:v>1.3177112449064559</c:v>
                </c:pt>
                <c:pt idx="147">
                  <c:v>1.2188808145058976</c:v>
                </c:pt>
                <c:pt idx="148">
                  <c:v>1.1367305322466963</c:v>
                </c:pt>
                <c:pt idx="149">
                  <c:v>1.3417457457933162</c:v>
                </c:pt>
                <c:pt idx="150">
                  <c:v>1.3236092285176859</c:v>
                </c:pt>
                <c:pt idx="151">
                  <c:v>1.2309707755355361</c:v>
                </c:pt>
                <c:pt idx="152">
                  <c:v>1.3607416742929224</c:v>
                </c:pt>
                <c:pt idx="153">
                  <c:v>1.3485440745677959</c:v>
                </c:pt>
                <c:pt idx="154">
                  <c:v>1.3397299597555856</c:v>
                </c:pt>
                <c:pt idx="155">
                  <c:v>1.2948432408813253</c:v>
                </c:pt>
                <c:pt idx="156">
                  <c:v>1.32609952533755</c:v>
                </c:pt>
                <c:pt idx="157">
                  <c:v>1.2099936830696629</c:v>
                </c:pt>
                <c:pt idx="158">
                  <c:v>1.3161433152048347</c:v>
                </c:pt>
                <c:pt idx="159">
                  <c:v>1.2944511498304911</c:v>
                </c:pt>
                <c:pt idx="160">
                  <c:v>1.3755908094758527</c:v>
                </c:pt>
                <c:pt idx="161">
                  <c:v>1.3755711667560842</c:v>
                </c:pt>
                <c:pt idx="162">
                  <c:v>1.3800807173773761</c:v>
                </c:pt>
                <c:pt idx="163">
                  <c:v>1.3801662717538798</c:v>
                </c:pt>
                <c:pt idx="164">
                  <c:v>1.3823536144354052</c:v>
                </c:pt>
                <c:pt idx="165">
                  <c:v>1.2628679457284888</c:v>
                </c:pt>
                <c:pt idx="166">
                  <c:v>1.1759596528939718</c:v>
                </c:pt>
                <c:pt idx="167">
                  <c:v>1.3724536782546413</c:v>
                </c:pt>
                <c:pt idx="168">
                  <c:v>1.3930838075629843</c:v>
                </c:pt>
                <c:pt idx="169">
                  <c:v>1.3947935876126942</c:v>
                </c:pt>
                <c:pt idx="170">
                  <c:v>1.3990448389936032</c:v>
                </c:pt>
                <c:pt idx="171">
                  <c:v>1.4004653208580997</c:v>
                </c:pt>
                <c:pt idx="172">
                  <c:v>1.4025531046766548</c:v>
                </c:pt>
                <c:pt idx="173">
                  <c:v>1.4059340899718731</c:v>
                </c:pt>
                <c:pt idx="174">
                  <c:v>1.3268194429331519</c:v>
                </c:pt>
                <c:pt idx="175">
                  <c:v>1.1314593701468059</c:v>
                </c:pt>
                <c:pt idx="176">
                  <c:v>1.4351421467891643</c:v>
                </c:pt>
                <c:pt idx="177">
                  <c:v>1.1273531228625659</c:v>
                </c:pt>
                <c:pt idx="178">
                  <c:v>1.1075930870915891</c:v>
                </c:pt>
                <c:pt idx="179">
                  <c:v>1.4257598697011173</c:v>
                </c:pt>
                <c:pt idx="180">
                  <c:v>1.4202573889754695</c:v>
                </c:pt>
                <c:pt idx="181">
                  <c:v>1.3769158749090757</c:v>
                </c:pt>
                <c:pt idx="182">
                  <c:v>1.4213568068455937</c:v>
                </c:pt>
                <c:pt idx="183">
                  <c:v>1.4061066526708283</c:v>
                </c:pt>
                <c:pt idx="184">
                  <c:v>1.4216457563529288</c:v>
                </c:pt>
                <c:pt idx="185">
                  <c:v>1.3939842967929659</c:v>
                </c:pt>
                <c:pt idx="186">
                  <c:v>1.4243923187162779</c:v>
                </c:pt>
                <c:pt idx="187">
                  <c:v>1.3785747756427813</c:v>
                </c:pt>
                <c:pt idx="188">
                  <c:v>1.425037362875315</c:v>
                </c:pt>
                <c:pt idx="189">
                  <c:v>1.4254284850830783</c:v>
                </c:pt>
                <c:pt idx="190">
                  <c:v>1.4278812666990233</c:v>
                </c:pt>
                <c:pt idx="191">
                  <c:v>1.431046850644931</c:v>
                </c:pt>
                <c:pt idx="192">
                  <c:v>1.3665752617971434</c:v>
                </c:pt>
                <c:pt idx="193">
                  <c:v>1.1283205837488552</c:v>
                </c:pt>
                <c:pt idx="194">
                  <c:v>1.4383160893516143</c:v>
                </c:pt>
                <c:pt idx="195">
                  <c:v>1.354556647546775</c:v>
                </c:pt>
                <c:pt idx="196">
                  <c:v>1.2905332853656799</c:v>
                </c:pt>
                <c:pt idx="197">
                  <c:v>1.3176193036535977</c:v>
                </c:pt>
                <c:pt idx="198">
                  <c:v>1.4261113635677141</c:v>
                </c:pt>
                <c:pt idx="199">
                  <c:v>1.3910260772503293</c:v>
                </c:pt>
                <c:pt idx="200">
                  <c:v>1.4233259169669004</c:v>
                </c:pt>
                <c:pt idx="201">
                  <c:v>1.5712385203511214</c:v>
                </c:pt>
                <c:pt idx="202">
                  <c:v>1.3505089995973036</c:v>
                </c:pt>
                <c:pt idx="203">
                  <c:v>1.4013737253075964</c:v>
                </c:pt>
                <c:pt idx="204">
                  <c:v>1.4793833869884248</c:v>
                </c:pt>
                <c:pt idx="205">
                  <c:v>1.4805523877819615</c:v>
                </c:pt>
                <c:pt idx="206">
                  <c:v>1.4832224031083006</c:v>
                </c:pt>
                <c:pt idx="207">
                  <c:v>1.4805691145254865</c:v>
                </c:pt>
                <c:pt idx="208">
                  <c:v>1.409890081867829</c:v>
                </c:pt>
                <c:pt idx="209">
                  <c:v>1.442204560008334</c:v>
                </c:pt>
                <c:pt idx="210">
                  <c:v>1.3945531709448964</c:v>
                </c:pt>
                <c:pt idx="211">
                  <c:v>1.3096542024280955</c:v>
                </c:pt>
                <c:pt idx="212">
                  <c:v>1.474267622250828</c:v>
                </c:pt>
                <c:pt idx="213">
                  <c:v>1.4603767289267544</c:v>
                </c:pt>
                <c:pt idx="214">
                  <c:v>1.5783436707727712</c:v>
                </c:pt>
                <c:pt idx="215">
                  <c:v>1.4683352210524392</c:v>
                </c:pt>
                <c:pt idx="216">
                  <c:v>1.6718935360306459</c:v>
                </c:pt>
                <c:pt idx="217">
                  <c:v>1.4505457543738534</c:v>
                </c:pt>
                <c:pt idx="218">
                  <c:v>1.4359285672661994</c:v>
                </c:pt>
                <c:pt idx="219">
                  <c:v>1.4178758449213473</c:v>
                </c:pt>
                <c:pt idx="220">
                  <c:v>1.46810789376565</c:v>
                </c:pt>
                <c:pt idx="221">
                  <c:v>1.4567882885097223</c:v>
                </c:pt>
                <c:pt idx="222">
                  <c:v>1.2633210829336059</c:v>
                </c:pt>
                <c:pt idx="223">
                  <c:v>1.4839202305868511</c:v>
                </c:pt>
                <c:pt idx="224">
                  <c:v>1.5251603288003652</c:v>
                </c:pt>
                <c:pt idx="225">
                  <c:v>1.5386952691733498</c:v>
                </c:pt>
                <c:pt idx="226">
                  <c:v>1.5835125586151351</c:v>
                </c:pt>
                <c:pt idx="227">
                  <c:v>1.4204540847791449</c:v>
                </c:pt>
                <c:pt idx="228">
                  <c:v>1.5278339794784899</c:v>
                </c:pt>
                <c:pt idx="229">
                  <c:v>1.7140490875716596</c:v>
                </c:pt>
                <c:pt idx="230">
                  <c:v>1.5207482583665575</c:v>
                </c:pt>
                <c:pt idx="231">
                  <c:v>1.5427477840371162</c:v>
                </c:pt>
                <c:pt idx="232">
                  <c:v>1.363074746298188</c:v>
                </c:pt>
                <c:pt idx="233">
                  <c:v>1.522704224671904</c:v>
                </c:pt>
                <c:pt idx="234">
                  <c:v>1.6154632811284138</c:v>
                </c:pt>
                <c:pt idx="235">
                  <c:v>1.4232077069367715</c:v>
                </c:pt>
                <c:pt idx="236">
                  <c:v>1.6084519059212821</c:v>
                </c:pt>
                <c:pt idx="237">
                  <c:v>1.4934728491056952</c:v>
                </c:pt>
                <c:pt idx="238">
                  <c:v>1.6812940645677674</c:v>
                </c:pt>
                <c:pt idx="239">
                  <c:v>1.6861765890452849</c:v>
                </c:pt>
                <c:pt idx="240">
                  <c:v>1.7624729762376137</c:v>
                </c:pt>
                <c:pt idx="241">
                  <c:v>1.7142173592395862</c:v>
                </c:pt>
                <c:pt idx="242">
                  <c:v>1.6086039049736061</c:v>
                </c:pt>
                <c:pt idx="243">
                  <c:v>1.7011155537590033</c:v>
                </c:pt>
                <c:pt idx="244">
                  <c:v>1.5273031353682869</c:v>
                </c:pt>
                <c:pt idx="245">
                  <c:v>1.6985007482175933</c:v>
                </c:pt>
                <c:pt idx="246">
                  <c:v>1.6249134872009243</c:v>
                </c:pt>
                <c:pt idx="247">
                  <c:v>1.6779848227565777</c:v>
                </c:pt>
                <c:pt idx="248">
                  <c:v>1.7449416240010807</c:v>
                </c:pt>
                <c:pt idx="249">
                  <c:v>1.8134237902312174</c:v>
                </c:pt>
                <c:pt idx="250">
                  <c:v>1.8482821539473862</c:v>
                </c:pt>
                <c:pt idx="251">
                  <c:v>1.6759136266161152</c:v>
                </c:pt>
                <c:pt idx="252">
                  <c:v>1.881621552968991</c:v>
                </c:pt>
                <c:pt idx="253">
                  <c:v>1.9601251670519317</c:v>
                </c:pt>
                <c:pt idx="254">
                  <c:v>1.8749865901254334</c:v>
                </c:pt>
                <c:pt idx="255">
                  <c:v>1.8299661754248564</c:v>
                </c:pt>
                <c:pt idx="256">
                  <c:v>2.2893533630114202</c:v>
                </c:pt>
                <c:pt idx="257">
                  <c:v>1.8909450547518245</c:v>
                </c:pt>
                <c:pt idx="258">
                  <c:v>1.8560587073447459</c:v>
                </c:pt>
                <c:pt idx="259">
                  <c:v>1.8432337537499435</c:v>
                </c:pt>
                <c:pt idx="260">
                  <c:v>2.0187224285807703</c:v>
                </c:pt>
                <c:pt idx="261">
                  <c:v>1.9485941830406985</c:v>
                </c:pt>
                <c:pt idx="262">
                  <c:v>2.174168192506829</c:v>
                </c:pt>
                <c:pt idx="263">
                  <c:v>1.7918181940752951</c:v>
                </c:pt>
                <c:pt idx="264">
                  <c:v>1.8071434031759712</c:v>
                </c:pt>
                <c:pt idx="265">
                  <c:v>1.8496042379192472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2-BE45-8DBE-E1D885D84FB2}"/>
            </c:ext>
          </c:extLst>
        </c:ser>
        <c:ser>
          <c:idx val="3"/>
          <c:order val="3"/>
          <c:tx>
            <c:strRef>
              <c:f>'4C'!$AY$4</c:f>
              <c:strCache>
                <c:ptCount val="1"/>
                <c:pt idx="0">
                  <c:v>Pythia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'4C'!$AY$5:$AY$270</c:f>
              <c:numCache>
                <c:formatCode>0.00</c:formatCode>
                <c:ptCount val="266"/>
                <c:pt idx="0">
                  <c:v>0.96487877481996742</c:v>
                </c:pt>
                <c:pt idx="1">
                  <c:v>0.96692297421811291</c:v>
                </c:pt>
                <c:pt idx="2">
                  <c:v>0.96821088593338556</c:v>
                </c:pt>
                <c:pt idx="3">
                  <c:v>0.97039818485468476</c:v>
                </c:pt>
                <c:pt idx="4">
                  <c:v>0.98789292605962864</c:v>
                </c:pt>
                <c:pt idx="5">
                  <c:v>0.99136123577279789</c:v>
                </c:pt>
                <c:pt idx="6">
                  <c:v>0.9968045854016454</c:v>
                </c:pt>
                <c:pt idx="7">
                  <c:v>1.003736858856092</c:v>
                </c:pt>
                <c:pt idx="8">
                  <c:v>1.0056638309866823</c:v>
                </c:pt>
                <c:pt idx="9">
                  <c:v>1.0062162864878079</c:v>
                </c:pt>
                <c:pt idx="10">
                  <c:v>1.0087575992929645</c:v>
                </c:pt>
                <c:pt idx="11">
                  <c:v>1.0107831762856423</c:v>
                </c:pt>
                <c:pt idx="12">
                  <c:v>1.0125051784334143</c:v>
                </c:pt>
                <c:pt idx="13">
                  <c:v>1.0155155478727262</c:v>
                </c:pt>
                <c:pt idx="14">
                  <c:v>1.0168442445351993</c:v>
                </c:pt>
                <c:pt idx="15">
                  <c:v>1.0169721157812963</c:v>
                </c:pt>
                <c:pt idx="16">
                  <c:v>1.0199117804290025</c:v>
                </c:pt>
                <c:pt idx="17">
                  <c:v>1.0230068144876623</c:v>
                </c:pt>
                <c:pt idx="18">
                  <c:v>1.0246454943854479</c:v>
                </c:pt>
                <c:pt idx="19">
                  <c:v>1.0248793648567911</c:v>
                </c:pt>
                <c:pt idx="20">
                  <c:v>1.0260846308726206</c:v>
                </c:pt>
                <c:pt idx="21">
                  <c:v>1.0294806875074327</c:v>
                </c:pt>
                <c:pt idx="22">
                  <c:v>1.0300695651671583</c:v>
                </c:pt>
                <c:pt idx="23">
                  <c:v>1.0301452071133474</c:v>
                </c:pt>
                <c:pt idx="24">
                  <c:v>1.0309332233859567</c:v>
                </c:pt>
                <c:pt idx="25">
                  <c:v>1.0326130094392361</c:v>
                </c:pt>
                <c:pt idx="26">
                  <c:v>1.0327768064361524</c:v>
                </c:pt>
                <c:pt idx="27">
                  <c:v>1.0333351354069327</c:v>
                </c:pt>
                <c:pt idx="28">
                  <c:v>1.0337176555780094</c:v>
                </c:pt>
                <c:pt idx="29">
                  <c:v>1.0344604587873645</c:v>
                </c:pt>
                <c:pt idx="30">
                  <c:v>1.0348582389240681</c:v>
                </c:pt>
                <c:pt idx="31">
                  <c:v>1.0361240150830267</c:v>
                </c:pt>
                <c:pt idx="32">
                  <c:v>1.037043157815237</c:v>
                </c:pt>
                <c:pt idx="33">
                  <c:v>1.0384746275395544</c:v>
                </c:pt>
                <c:pt idx="34">
                  <c:v>1.0387214168270087</c:v>
                </c:pt>
                <c:pt idx="35">
                  <c:v>1.0391336511378508</c:v>
                </c:pt>
                <c:pt idx="36">
                  <c:v>1.0404369865705003</c:v>
                </c:pt>
                <c:pt idx="37">
                  <c:v>1.0411147776338776</c:v>
                </c:pt>
                <c:pt idx="38">
                  <c:v>1.0440876753939305</c:v>
                </c:pt>
                <c:pt idx="39">
                  <c:v>1.0441758419971972</c:v>
                </c:pt>
                <c:pt idx="40">
                  <c:v>1.0444699434945952</c:v>
                </c:pt>
                <c:pt idx="41">
                  <c:v>1.044658877329016</c:v>
                </c:pt>
                <c:pt idx="42">
                  <c:v>1.0446921235517945</c:v>
                </c:pt>
                <c:pt idx="43">
                  <c:v>1.0451047724849825</c:v>
                </c:pt>
                <c:pt idx="44">
                  <c:v>1.0465213603066501</c:v>
                </c:pt>
                <c:pt idx="45">
                  <c:v>1.0481895909414154</c:v>
                </c:pt>
                <c:pt idx="46">
                  <c:v>1.0490851206781222</c:v>
                </c:pt>
                <c:pt idx="47">
                  <c:v>1.0511745028813326</c:v>
                </c:pt>
                <c:pt idx="48">
                  <c:v>1.0512791579870415</c:v>
                </c:pt>
                <c:pt idx="49">
                  <c:v>1.0520150705914768</c:v>
                </c:pt>
                <c:pt idx="50">
                  <c:v>1.0580490957060373</c:v>
                </c:pt>
                <c:pt idx="51">
                  <c:v>1.0585190261253874</c:v>
                </c:pt>
                <c:pt idx="52">
                  <c:v>1.0604259649277847</c:v>
                </c:pt>
                <c:pt idx="53">
                  <c:v>1.060762876862108</c:v>
                </c:pt>
                <c:pt idx="54">
                  <c:v>1.0633809908973741</c:v>
                </c:pt>
                <c:pt idx="55">
                  <c:v>1.0639381762792419</c:v>
                </c:pt>
                <c:pt idx="56">
                  <c:v>1.0682271686400424</c:v>
                </c:pt>
                <c:pt idx="57">
                  <c:v>1.068472214166329</c:v>
                </c:pt>
                <c:pt idx="58">
                  <c:v>1.0705741460508922</c:v>
                </c:pt>
                <c:pt idx="59">
                  <c:v>1.0719963628243312</c:v>
                </c:pt>
                <c:pt idx="60">
                  <c:v>1.0724533997515291</c:v>
                </c:pt>
                <c:pt idx="61">
                  <c:v>1.0726754380277006</c:v>
                </c:pt>
                <c:pt idx="62">
                  <c:v>1.0735703020661596</c:v>
                </c:pt>
                <c:pt idx="63">
                  <c:v>1.0746438981476016</c:v>
                </c:pt>
                <c:pt idx="64">
                  <c:v>1.075227044455946</c:v>
                </c:pt>
                <c:pt idx="65">
                  <c:v>1.075500998998602</c:v>
                </c:pt>
                <c:pt idx="66">
                  <c:v>1.0763559969207244</c:v>
                </c:pt>
                <c:pt idx="67">
                  <c:v>1.0768498025942861</c:v>
                </c:pt>
                <c:pt idx="68">
                  <c:v>1.0768593187788931</c:v>
                </c:pt>
                <c:pt idx="69">
                  <c:v>1.0778412616980682</c:v>
                </c:pt>
                <c:pt idx="70">
                  <c:v>1.0791151320364369</c:v>
                </c:pt>
                <c:pt idx="71">
                  <c:v>1.0795224441997766</c:v>
                </c:pt>
                <c:pt idx="72">
                  <c:v>1.0798893568823582</c:v>
                </c:pt>
                <c:pt idx="73">
                  <c:v>1.0804680347961271</c:v>
                </c:pt>
                <c:pt idx="74">
                  <c:v>1.0807120507378041</c:v>
                </c:pt>
                <c:pt idx="75">
                  <c:v>1.0807562716176335</c:v>
                </c:pt>
                <c:pt idx="76">
                  <c:v>1.0812808355171926</c:v>
                </c:pt>
                <c:pt idx="77">
                  <c:v>1.0820911004661071</c:v>
                </c:pt>
                <c:pt idx="78">
                  <c:v>1.0861860903296949</c:v>
                </c:pt>
                <c:pt idx="79">
                  <c:v>1.0969282660860493</c:v>
                </c:pt>
                <c:pt idx="80">
                  <c:v>1.1013357395393621</c:v>
                </c:pt>
                <c:pt idx="81">
                  <c:v>1.1015126190866298</c:v>
                </c:pt>
                <c:pt idx="82">
                  <c:v>1.1060810793436606</c:v>
                </c:pt>
                <c:pt idx="83">
                  <c:v>1.1181019563891725</c:v>
                </c:pt>
                <c:pt idx="84">
                  <c:v>1.1266398711353383</c:v>
                </c:pt>
                <c:pt idx="85">
                  <c:v>1.1358917847112096</c:v>
                </c:pt>
                <c:pt idx="86">
                  <c:v>1.1410812949423828</c:v>
                </c:pt>
                <c:pt idx="87">
                  <c:v>1.1413651141687076</c:v>
                </c:pt>
                <c:pt idx="88">
                  <c:v>1.1461519283696315</c:v>
                </c:pt>
                <c:pt idx="89">
                  <c:v>1.173244587688189</c:v>
                </c:pt>
                <c:pt idx="90">
                  <c:v>1.1830320464081496</c:v>
                </c:pt>
                <c:pt idx="91">
                  <c:v>1.1882166218206676</c:v>
                </c:pt>
                <c:pt idx="92">
                  <c:v>1.1889450901529237</c:v>
                </c:pt>
                <c:pt idx="93">
                  <c:v>1.1898219669142958</c:v>
                </c:pt>
                <c:pt idx="94">
                  <c:v>1.1997673960250672</c:v>
                </c:pt>
                <c:pt idx="95">
                  <c:v>1.1999470711099214</c:v>
                </c:pt>
                <c:pt idx="96">
                  <c:v>1.202847451721657</c:v>
                </c:pt>
                <c:pt idx="97">
                  <c:v>1.2104562781655184</c:v>
                </c:pt>
                <c:pt idx="98">
                  <c:v>1.2107341685110198</c:v>
                </c:pt>
                <c:pt idx="99">
                  <c:v>1.2192509261134432</c:v>
                </c:pt>
                <c:pt idx="100">
                  <c:v>1.2205231169987958</c:v>
                </c:pt>
                <c:pt idx="101">
                  <c:v>1.2205379587347245</c:v>
                </c:pt>
                <c:pt idx="102">
                  <c:v>1.2212335403112589</c:v>
                </c:pt>
                <c:pt idx="103">
                  <c:v>1.2232935925053683</c:v>
                </c:pt>
                <c:pt idx="104">
                  <c:v>1.227501658689097</c:v>
                </c:pt>
                <c:pt idx="105">
                  <c:v>1.2328337835783365</c:v>
                </c:pt>
                <c:pt idx="106">
                  <c:v>1.2329276209509119</c:v>
                </c:pt>
                <c:pt idx="107">
                  <c:v>1.2352803181023948</c:v>
                </c:pt>
                <c:pt idx="108">
                  <c:v>1.236528264937313</c:v>
                </c:pt>
                <c:pt idx="109">
                  <c:v>1.2435682515246291</c:v>
                </c:pt>
                <c:pt idx="110">
                  <c:v>1.2519951080766603</c:v>
                </c:pt>
                <c:pt idx="111">
                  <c:v>1.2554361229397917</c:v>
                </c:pt>
                <c:pt idx="112">
                  <c:v>1.2635448777059897</c:v>
                </c:pt>
                <c:pt idx="113">
                  <c:v>1.2698969297032916</c:v>
                </c:pt>
                <c:pt idx="114">
                  <c:v>1.2706822724996996</c:v>
                </c:pt>
                <c:pt idx="115">
                  <c:v>1.2709064528973701</c:v>
                </c:pt>
                <c:pt idx="116">
                  <c:v>1.2711470555895117</c:v>
                </c:pt>
                <c:pt idx="117">
                  <c:v>1.2825207289557274</c:v>
                </c:pt>
                <c:pt idx="118">
                  <c:v>1.2839696267015264</c:v>
                </c:pt>
                <c:pt idx="119">
                  <c:v>1.2873681316131618</c:v>
                </c:pt>
                <c:pt idx="120">
                  <c:v>1.2917785570311451</c:v>
                </c:pt>
                <c:pt idx="121">
                  <c:v>1.2935051783663136</c:v>
                </c:pt>
                <c:pt idx="122">
                  <c:v>1.2953298475960147</c:v>
                </c:pt>
                <c:pt idx="123">
                  <c:v>1.3011965635374312</c:v>
                </c:pt>
                <c:pt idx="124">
                  <c:v>1.3036831922033403</c:v>
                </c:pt>
                <c:pt idx="125">
                  <c:v>1.303863996850132</c:v>
                </c:pt>
                <c:pt idx="126">
                  <c:v>1.3042195299450685</c:v>
                </c:pt>
                <c:pt idx="127">
                  <c:v>1.3044277851144397</c:v>
                </c:pt>
                <c:pt idx="128">
                  <c:v>1.3072454862220975</c:v>
                </c:pt>
                <c:pt idx="129">
                  <c:v>1.3076270872673788</c:v>
                </c:pt>
                <c:pt idx="130">
                  <c:v>1.3098256337751959</c:v>
                </c:pt>
                <c:pt idx="131">
                  <c:v>1.3101073536286401</c:v>
                </c:pt>
                <c:pt idx="132">
                  <c:v>1.3122306836537254</c:v>
                </c:pt>
                <c:pt idx="133">
                  <c:v>1.3156213258794496</c:v>
                </c:pt>
                <c:pt idx="134">
                  <c:v>1.3213732700999741</c:v>
                </c:pt>
                <c:pt idx="135">
                  <c:v>1.3229464764665446</c:v>
                </c:pt>
                <c:pt idx="136">
                  <c:v>1.3307587028090135</c:v>
                </c:pt>
                <c:pt idx="137">
                  <c:v>1.3307625863460004</c:v>
                </c:pt>
                <c:pt idx="138">
                  <c:v>1.3309609402576399</c:v>
                </c:pt>
                <c:pt idx="139">
                  <c:v>1.3319784284041818</c:v>
                </c:pt>
                <c:pt idx="140">
                  <c:v>1.3322975069189658</c:v>
                </c:pt>
                <c:pt idx="141">
                  <c:v>1.3341927781418088</c:v>
                </c:pt>
                <c:pt idx="142">
                  <c:v>1.3400533360892104</c:v>
                </c:pt>
                <c:pt idx="143">
                  <c:v>1.3425007878115118</c:v>
                </c:pt>
                <c:pt idx="144">
                  <c:v>1.3428372661264218</c:v>
                </c:pt>
                <c:pt idx="145">
                  <c:v>1.3447385552625872</c:v>
                </c:pt>
                <c:pt idx="146">
                  <c:v>1.3551628457487757</c:v>
                </c:pt>
                <c:pt idx="147">
                  <c:v>1.3576018082168768</c:v>
                </c:pt>
                <c:pt idx="148">
                  <c:v>1.3587545098346914</c:v>
                </c:pt>
                <c:pt idx="149">
                  <c:v>1.3598297313477012</c:v>
                </c:pt>
                <c:pt idx="150">
                  <c:v>1.3622763805299263</c:v>
                </c:pt>
                <c:pt idx="151">
                  <c:v>1.3623903526326</c:v>
                </c:pt>
                <c:pt idx="152">
                  <c:v>1.3630024126322513</c:v>
                </c:pt>
                <c:pt idx="153">
                  <c:v>1.3637418035363209</c:v>
                </c:pt>
                <c:pt idx="154">
                  <c:v>1.3656071993237551</c:v>
                </c:pt>
                <c:pt idx="155">
                  <c:v>1.3673473217352481</c:v>
                </c:pt>
                <c:pt idx="156">
                  <c:v>1.368500644289304</c:v>
                </c:pt>
                <c:pt idx="157">
                  <c:v>1.3688036273649591</c:v>
                </c:pt>
                <c:pt idx="158">
                  <c:v>1.3720855561412326</c:v>
                </c:pt>
                <c:pt idx="159">
                  <c:v>1.3751502667788558</c:v>
                </c:pt>
                <c:pt idx="160">
                  <c:v>1.3753421488553463</c:v>
                </c:pt>
                <c:pt idx="161">
                  <c:v>1.3754468383140663</c:v>
                </c:pt>
                <c:pt idx="162">
                  <c:v>1.3799189556225284</c:v>
                </c:pt>
                <c:pt idx="163">
                  <c:v>1.3799337994990928</c:v>
                </c:pt>
                <c:pt idx="164">
                  <c:v>1.3822499105594712</c:v>
                </c:pt>
                <c:pt idx="165">
                  <c:v>1.3854221822883912</c:v>
                </c:pt>
                <c:pt idx="166">
                  <c:v>1.3865742307387479</c:v>
                </c:pt>
                <c:pt idx="167">
                  <c:v>1.3921441572553546</c:v>
                </c:pt>
                <c:pt idx="168">
                  <c:v>1.3929662698909355</c:v>
                </c:pt>
                <c:pt idx="169">
                  <c:v>1.3946969250421175</c:v>
                </c:pt>
                <c:pt idx="170">
                  <c:v>1.3989815971667428</c:v>
                </c:pt>
                <c:pt idx="171">
                  <c:v>1.4002798816814144</c:v>
                </c:pt>
                <c:pt idx="172">
                  <c:v>1.4027102239836449</c:v>
                </c:pt>
                <c:pt idx="173">
                  <c:v>1.4051897395623354</c:v>
                </c:pt>
                <c:pt idx="174">
                  <c:v>1.4072419450366571</c:v>
                </c:pt>
                <c:pt idx="175">
                  <c:v>1.4072640249669488</c:v>
                </c:pt>
                <c:pt idx="176">
                  <c:v>1.4107063427839293</c:v>
                </c:pt>
                <c:pt idx="177">
                  <c:v>1.411121922645908</c:v>
                </c:pt>
                <c:pt idx="178">
                  <c:v>1.4165773012799172</c:v>
                </c:pt>
                <c:pt idx="179">
                  <c:v>1.4170934801207704</c:v>
                </c:pt>
                <c:pt idx="180">
                  <c:v>1.4200406798000846</c:v>
                </c:pt>
                <c:pt idx="181">
                  <c:v>1.4203651544267411</c:v>
                </c:pt>
                <c:pt idx="182">
                  <c:v>1.4209798495701083</c:v>
                </c:pt>
                <c:pt idx="183">
                  <c:v>1.4209932680603619</c:v>
                </c:pt>
                <c:pt idx="184">
                  <c:v>1.4212144636323147</c:v>
                </c:pt>
                <c:pt idx="185">
                  <c:v>1.4235606274992667</c:v>
                </c:pt>
                <c:pt idx="186">
                  <c:v>1.4240663040425914</c:v>
                </c:pt>
                <c:pt idx="187">
                  <c:v>1.4242573386712256</c:v>
                </c:pt>
                <c:pt idx="188">
                  <c:v>1.4246128278499299</c:v>
                </c:pt>
                <c:pt idx="189">
                  <c:v>1.4249339910506518</c:v>
                </c:pt>
                <c:pt idx="190">
                  <c:v>1.4275986661713684</c:v>
                </c:pt>
                <c:pt idx="191">
                  <c:v>1.4307634987973368</c:v>
                </c:pt>
                <c:pt idx="192">
                  <c:v>1.4338415975256973</c:v>
                </c:pt>
                <c:pt idx="193">
                  <c:v>1.4367641198393519</c:v>
                </c:pt>
                <c:pt idx="194">
                  <c:v>1.4378301641516729</c:v>
                </c:pt>
                <c:pt idx="195">
                  <c:v>1.4380953705012256</c:v>
                </c:pt>
                <c:pt idx="196">
                  <c:v>1.4387604337580999</c:v>
                </c:pt>
                <c:pt idx="197">
                  <c:v>1.4433804580313778</c:v>
                </c:pt>
                <c:pt idx="198">
                  <c:v>1.4476589498340078</c:v>
                </c:pt>
                <c:pt idx="199">
                  <c:v>1.4599909878650232</c:v>
                </c:pt>
                <c:pt idx="200">
                  <c:v>1.4677764997718561</c:v>
                </c:pt>
                <c:pt idx="201">
                  <c:v>1.4714179267168355</c:v>
                </c:pt>
                <c:pt idx="202">
                  <c:v>1.4770814839755511</c:v>
                </c:pt>
                <c:pt idx="203">
                  <c:v>1.4795131091634235</c:v>
                </c:pt>
                <c:pt idx="204">
                  <c:v>1.4814217460780217</c:v>
                </c:pt>
                <c:pt idx="205">
                  <c:v>1.4827780592718907</c:v>
                </c:pt>
                <c:pt idx="206">
                  <c:v>1.4828268003477649</c:v>
                </c:pt>
                <c:pt idx="207">
                  <c:v>1.4878941009255602</c:v>
                </c:pt>
                <c:pt idx="208">
                  <c:v>1.4880983241628449</c:v>
                </c:pt>
                <c:pt idx="209">
                  <c:v>1.4925227313533584</c:v>
                </c:pt>
                <c:pt idx="210">
                  <c:v>1.4957855711693628</c:v>
                </c:pt>
                <c:pt idx="211">
                  <c:v>1.4963943005751099</c:v>
                </c:pt>
                <c:pt idx="212">
                  <c:v>1.496561762067012</c:v>
                </c:pt>
                <c:pt idx="213">
                  <c:v>1.4998932437521826</c:v>
                </c:pt>
                <c:pt idx="214">
                  <c:v>1.5113686551788443</c:v>
                </c:pt>
                <c:pt idx="215">
                  <c:v>1.5228593145610843</c:v>
                </c:pt>
                <c:pt idx="216">
                  <c:v>1.5249573320044807</c:v>
                </c:pt>
                <c:pt idx="217">
                  <c:v>1.5271399476370484</c:v>
                </c:pt>
                <c:pt idx="218">
                  <c:v>1.5289885094273852</c:v>
                </c:pt>
                <c:pt idx="219">
                  <c:v>1.5327970109097013</c:v>
                </c:pt>
                <c:pt idx="220">
                  <c:v>1.5430961387444513</c:v>
                </c:pt>
                <c:pt idx="221">
                  <c:v>1.5489359151765465</c:v>
                </c:pt>
                <c:pt idx="222">
                  <c:v>1.5511516838413684</c:v>
                </c:pt>
                <c:pt idx="223">
                  <c:v>1.5532991825592075</c:v>
                </c:pt>
                <c:pt idx="224">
                  <c:v>1.5637446233926469</c:v>
                </c:pt>
                <c:pt idx="225">
                  <c:v>1.5638004372321832</c:v>
                </c:pt>
                <c:pt idx="226">
                  <c:v>1.571452861937138</c:v>
                </c:pt>
                <c:pt idx="227">
                  <c:v>1.5728734639448267</c:v>
                </c:pt>
                <c:pt idx="228">
                  <c:v>1.5927802363067516</c:v>
                </c:pt>
                <c:pt idx="229">
                  <c:v>1.5960205703686079</c:v>
                </c:pt>
                <c:pt idx="230">
                  <c:v>1.603302674368086</c:v>
                </c:pt>
                <c:pt idx="231">
                  <c:v>1.6042253669300537</c:v>
                </c:pt>
                <c:pt idx="232">
                  <c:v>1.6060757614687782</c:v>
                </c:pt>
                <c:pt idx="233">
                  <c:v>1.6113830742968158</c:v>
                </c:pt>
                <c:pt idx="234">
                  <c:v>1.6209593700102045</c:v>
                </c:pt>
                <c:pt idx="235">
                  <c:v>1.623972586801758</c:v>
                </c:pt>
                <c:pt idx="236">
                  <c:v>1.6360619913843686</c:v>
                </c:pt>
                <c:pt idx="237">
                  <c:v>1.6464808054273368</c:v>
                </c:pt>
                <c:pt idx="238">
                  <c:v>1.6526805525788131</c:v>
                </c:pt>
                <c:pt idx="239">
                  <c:v>1.6553008837062078</c:v>
                </c:pt>
                <c:pt idx="240">
                  <c:v>1.6694743132338281</c:v>
                </c:pt>
                <c:pt idx="241">
                  <c:v>1.6819158469453677</c:v>
                </c:pt>
                <c:pt idx="242">
                  <c:v>1.691947538959822</c:v>
                </c:pt>
                <c:pt idx="243">
                  <c:v>1.702590610802023</c:v>
                </c:pt>
                <c:pt idx="244">
                  <c:v>1.7137780148862298</c:v>
                </c:pt>
                <c:pt idx="245">
                  <c:v>1.7158782723866599</c:v>
                </c:pt>
                <c:pt idx="246">
                  <c:v>1.7481446910167107</c:v>
                </c:pt>
                <c:pt idx="247">
                  <c:v>1.751456602594313</c:v>
                </c:pt>
                <c:pt idx="248">
                  <c:v>1.7527330602281903</c:v>
                </c:pt>
                <c:pt idx="249">
                  <c:v>1.772180632081108</c:v>
                </c:pt>
                <c:pt idx="250">
                  <c:v>1.7745519989733443</c:v>
                </c:pt>
                <c:pt idx="251">
                  <c:v>1.8034831592123222</c:v>
                </c:pt>
                <c:pt idx="252">
                  <c:v>1.8271407201252072</c:v>
                </c:pt>
                <c:pt idx="253">
                  <c:v>1.8322214456094001</c:v>
                </c:pt>
                <c:pt idx="254">
                  <c:v>1.8507451901118324</c:v>
                </c:pt>
                <c:pt idx="255">
                  <c:v>1.8876259052726407</c:v>
                </c:pt>
                <c:pt idx="256">
                  <c:v>1.8975918606409996</c:v>
                </c:pt>
                <c:pt idx="257">
                  <c:v>1.900742073052119</c:v>
                </c:pt>
                <c:pt idx="258">
                  <c:v>1.9194514094730075</c:v>
                </c:pt>
                <c:pt idx="259">
                  <c:v>1.9599901120803915</c:v>
                </c:pt>
                <c:pt idx="260">
                  <c:v>1.9918696767169692</c:v>
                </c:pt>
                <c:pt idx="261">
                  <c:v>1.9942334140873585</c:v>
                </c:pt>
                <c:pt idx="262">
                  <c:v>2.0077767763103198</c:v>
                </c:pt>
                <c:pt idx="263">
                  <c:v>2.0112144756004895</c:v>
                </c:pt>
                <c:pt idx="264">
                  <c:v>2.0273556130556569</c:v>
                </c:pt>
                <c:pt idx="265">
                  <c:v>2.1043522762938025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B2-BE45-8DBE-E1D885D84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764592"/>
        <c:axId val="481453056"/>
      </c:lineChart>
      <c:catAx>
        <c:axId val="46176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Workload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453056"/>
        <c:crosses val="autoZero"/>
        <c:auto val="1"/>
        <c:lblAlgn val="ctr"/>
        <c:lblOffset val="100"/>
        <c:noMultiLvlLbl val="0"/>
      </c:catAx>
      <c:valAx>
        <c:axId val="481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Speedup over no prefetching</a:t>
                </a:r>
              </a:p>
            </c:rich>
          </c:tx>
          <c:layout>
            <c:manualLayout>
              <c:xMode val="edge"/>
              <c:yMode val="edge"/>
              <c:x val="6.8217052264897453E-3"/>
              <c:y val="8.7511264177630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6459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566784547881549"/>
          <c:y val="0.19648920924008256"/>
          <c:w val="0.42262129018749806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'bw-awareness'!$AI$26</c:f>
              <c:strCache>
                <c:ptCount val="1"/>
                <c:pt idx="0">
                  <c:v>Memory BW-oblivious Pythia</c:v>
                </c:pt>
              </c:strCache>
            </c:strRef>
          </c:tx>
          <c:spPr>
            <a:pattFill prst="ltDnDiag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54096524465546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8A-E74E-A1A2-DC4AA444BB6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'bw-awareness'!$AH$27:$AH$33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cat>
          <c:val>
            <c:numRef>
              <c:f>'bw-awareness'!$AI$27:$AI$33</c:f>
              <c:numCache>
                <c:formatCode>0.00%</c:formatCode>
                <c:ptCount val="7"/>
                <c:pt idx="0">
                  <c:v>-4.6298885703255577E-2</c:v>
                </c:pt>
                <c:pt idx="1">
                  <c:v>-2.480166175509213E-2</c:v>
                </c:pt>
                <c:pt idx="2">
                  <c:v>-1.2489039305108474E-2</c:v>
                </c:pt>
                <c:pt idx="3">
                  <c:v>-3.9964606921253365E-3</c:v>
                </c:pt>
                <c:pt idx="4">
                  <c:v>-2.6674700500166626E-3</c:v>
                </c:pt>
                <c:pt idx="5">
                  <c:v>-1.9808985117810707E-3</c:v>
                </c:pt>
                <c:pt idx="6">
                  <c:v>-2.0878251367216771E-3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8A-E74E-A1A2-DC4AA444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8"/>
        <c:overlap val="-27"/>
        <c:axId val="928575376"/>
        <c:axId val="923227152"/>
      </c:barChart>
      <c:catAx>
        <c:axId val="928575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 MTPS (in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3227152"/>
        <c:crosses val="autoZero"/>
        <c:auto val="1"/>
        <c:lblAlgn val="ctr"/>
        <c:lblOffset val="100"/>
        <c:noMultiLvlLbl val="0"/>
      </c:catAx>
      <c:valAx>
        <c:axId val="92322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Performance</a:t>
                </a:r>
                <a:r>
                  <a:rPr lang="en-GB" baseline="0" dirty="0"/>
                  <a:t> normalized to </a:t>
                </a:r>
              </a:p>
              <a:p>
                <a:pPr>
                  <a:defRPr/>
                </a:pPr>
                <a:r>
                  <a:rPr lang="en-GB" baseline="0" dirty="0"/>
                  <a:t>basic Pythia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7.3547880681143867E-3"/>
              <c:y val="8.22953849376555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575376"/>
        <c:crosses val="autoZero"/>
        <c:crossBetween val="between"/>
        <c:majorUnit val="1.0000000000000002E-2"/>
      </c:valAx>
      <c:spPr>
        <a:noFill/>
        <a:ln>
          <a:solidFill>
            <a:schemeClr val="tx1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.52979542925827661"/>
          <c:y val="0.38577471522232337"/>
          <c:w val="0.37230655164418436"/>
          <c:h val="0.104761991429939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[dmf_micro22_2.xlsx]1C!PivotTable3</c:name>
    <c:fmtId val="-1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36779296026961"/>
          <c:y val="3.4168644591749266E-2"/>
          <c:w val="0.76988841097105865"/>
          <c:h val="0.564892933369586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'1C'!$EO$53:$EO$54</c:f>
              <c:strCache>
                <c:ptCount val="1"/>
                <c:pt idx="0">
                  <c:v>Blocking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'1C'!$EO$55:$EO$73</c:f>
              <c:numCache>
                <c:formatCode>General</c:formatCode>
                <c:ptCount val="12"/>
                <c:pt idx="0">
                  <c:v>0.59585518516415181</c:v>
                </c:pt>
                <c:pt idx="1">
                  <c:v>0.2715596563891598</c:v>
                </c:pt>
                <c:pt idx="2">
                  <c:v>0.50345065955083734</c:v>
                </c:pt>
                <c:pt idx="3">
                  <c:v>0.19754606492471877</c:v>
                </c:pt>
                <c:pt idx="4">
                  <c:v>0.64046019762676787</c:v>
                </c:pt>
                <c:pt idx="5">
                  <c:v>0.42323355802356716</c:v>
                </c:pt>
                <c:pt idx="6">
                  <c:v>0.68078460697886323</c:v>
                </c:pt>
                <c:pt idx="7">
                  <c:v>0.23748447242690371</c:v>
                </c:pt>
                <c:pt idx="8">
                  <c:v>0.71750680183208437</c:v>
                </c:pt>
                <c:pt idx="9">
                  <c:v>0.56666449562521315</c:v>
                </c:pt>
                <c:pt idx="10">
                  <c:v>0.63333743831670775</c:v>
                </c:pt>
                <c:pt idx="11">
                  <c:v>0.35496629485711795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E-6748-8BFC-02AE24D888DF}"/>
            </c:ext>
          </c:extLst>
        </c:ser>
        <c:ser>
          <c:idx val="1"/>
          <c:order val="1"/>
          <c:tx>
            <c:strRef>
              <c:f>'1C'!$EP$53:$EP$54</c:f>
              <c:strCache>
                <c:ptCount val="1"/>
                <c:pt idx="0">
                  <c:v>Non-blocking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'1C'!$EP$55:$EP$73</c:f>
              <c:numCache>
                <c:formatCode>General</c:formatCode>
                <c:ptCount val="12"/>
                <c:pt idx="0">
                  <c:v>0.40414481483584824</c:v>
                </c:pt>
                <c:pt idx="1">
                  <c:v>0.13884122118482115</c:v>
                </c:pt>
                <c:pt idx="2">
                  <c:v>0.49654934044916266</c:v>
                </c:pt>
                <c:pt idx="3">
                  <c:v>9.7338904959380509E-2</c:v>
                </c:pt>
                <c:pt idx="4">
                  <c:v>0.35953980237323213</c:v>
                </c:pt>
                <c:pt idx="5">
                  <c:v>0.12376035039183286</c:v>
                </c:pt>
                <c:pt idx="6">
                  <c:v>0.31921539302113677</c:v>
                </c:pt>
                <c:pt idx="7">
                  <c:v>0.10632234272531053</c:v>
                </c:pt>
                <c:pt idx="8">
                  <c:v>0.28249319816791552</c:v>
                </c:pt>
                <c:pt idx="9">
                  <c:v>0.20309546577481169</c:v>
                </c:pt>
                <c:pt idx="10">
                  <c:v>0.36666256168329209</c:v>
                </c:pt>
                <c:pt idx="11">
                  <c:v>0.14188202827189828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989624640"/>
        <c:axId val="1489154080"/>
      </c:barChart>
      <c:lineChart>
        <c:grouping val="standard"/>
        <c:varyColors val="0"/>
        <c:ser>
          <c:idx val="2"/>
          <c:order val="2"/>
          <c:tx>
            <c:strRef>
              <c:f>'1C'!$EQ$53:$EQ$54</c:f>
              <c:strCache>
                <c:ptCount val="1"/>
                <c:pt idx="0">
                  <c:v>MPKI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chemeClr val="accent4">
                  <a:lumMod val="60000"/>
                  <a:lumOff val="40000"/>
                </a:schemeClr>
              </a:solidFill>
              <a:ln w="31750">
                <a:solidFill>
                  <a:srgbClr val="C00000"/>
                </a:solidFill>
              </a:ln>
              <a:effectLst/>
            </c:spPr>
          </c:marker>
          <c:dPt>
            <c:idx val="2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8E-6748-8BFC-02AE24D888DF}"/>
              </c:ext>
            </c:extLst>
          </c:dPt>
          <c:dPt>
            <c:idx val="4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8E-6748-8BFC-02AE24D888DF}"/>
              </c:ext>
            </c:extLst>
          </c:dPt>
          <c:dPt>
            <c:idx val="6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8E-6748-8BFC-02AE24D888DF}"/>
              </c:ext>
            </c:extLst>
          </c:dPt>
          <c:dPt>
            <c:idx val="8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8E-6748-8BFC-02AE24D888DF}"/>
              </c:ext>
            </c:extLst>
          </c:dPt>
          <c:dPt>
            <c:idx val="10"/>
            <c:marker>
              <c:symbol val="circle"/>
              <c:size val="15"/>
              <c:spPr>
                <a:solidFill>
                  <a:schemeClr val="accent4">
                    <a:lumMod val="60000"/>
                    <a:lumOff val="40000"/>
                  </a:schemeClr>
                </a:solidFill>
                <a:ln w="317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8E-6748-8BFC-02AE24D888DF}"/>
              </c:ext>
            </c:extLst>
          </c:dPt>
          <c:cat>
            <c:multiLvlStrRef>
              <c:f>'1C'!$EN$55:$EN$73</c:f>
              <c:multiLvlStrCache>
                <c:ptCount val="12"/>
                <c:lvl>
                  <c:pt idx="0">
                    <c:v>No-prefetching</c:v>
                  </c:pt>
                  <c:pt idx="1">
                    <c:v>Pythia </c:v>
                  </c:pt>
                  <c:pt idx="2">
                    <c:v>No-prefetching</c:v>
                  </c:pt>
                  <c:pt idx="3">
                    <c:v>Pythia </c:v>
                  </c:pt>
                  <c:pt idx="4">
                    <c:v>No-prefetching</c:v>
                  </c:pt>
                  <c:pt idx="5">
                    <c:v>Pythia </c:v>
                  </c:pt>
                  <c:pt idx="6">
                    <c:v>No-prefetching</c:v>
                  </c:pt>
                  <c:pt idx="7">
                    <c:v>Pythia </c:v>
                  </c:pt>
                  <c:pt idx="8">
                    <c:v>No-prefetching</c:v>
                  </c:pt>
                  <c:pt idx="9">
                    <c:v>Pythia </c:v>
                  </c:pt>
                  <c:pt idx="10">
                    <c:v>No-prefetching</c:v>
                  </c:pt>
                  <c:pt idx="11">
                    <c:v>Pythia </c:v>
                  </c:pt>
                </c:lvl>
                <c:lvl>
                  <c:pt idx="0">
                    <c:v>SPEC06</c:v>
                  </c:pt>
                  <c:pt idx="2">
                    <c:v>SPEC17</c:v>
                  </c:pt>
                  <c:pt idx="4">
                    <c:v>PARSEC</c:v>
                  </c:pt>
                  <c:pt idx="6">
                    <c:v>Ligra</c:v>
                  </c:pt>
                  <c:pt idx="8">
                    <c:v>CVP</c:v>
                  </c:pt>
                  <c:pt idx="10">
                    <c:v>AVG</c:v>
                  </c:pt>
                </c:lvl>
              </c:multiLvlStrCache>
            </c:multiLvlStrRef>
          </c:cat>
          <c:val>
            <c:numRef>
              <c:f>'1C'!$EQ$55:$EQ$73</c:f>
              <c:numCache>
                <c:formatCode>General</c:formatCode>
                <c:ptCount val="12"/>
                <c:pt idx="0">
                  <c:v>16.720044861798652</c:v>
                </c:pt>
                <c:pt idx="1">
                  <c:v>8.4510659832511017</c:v>
                </c:pt>
                <c:pt idx="2">
                  <c:v>19.655398903341744</c:v>
                </c:pt>
                <c:pt idx="3">
                  <c:v>4.7661134641709015</c:v>
                </c:pt>
                <c:pt idx="4">
                  <c:v>9.542309838899806</c:v>
                </c:pt>
                <c:pt idx="5">
                  <c:v>5.7169076835549797</c:v>
                </c:pt>
                <c:pt idx="6">
                  <c:v>18.232592810970559</c:v>
                </c:pt>
                <c:pt idx="7">
                  <c:v>8.4229879161506247</c:v>
                </c:pt>
                <c:pt idx="8">
                  <c:v>20.741168245392181</c:v>
                </c:pt>
                <c:pt idx="9">
                  <c:v>10.489092651372568</c:v>
                </c:pt>
                <c:pt idx="10">
                  <c:v>18.032120801096195</c:v>
                </c:pt>
                <c:pt idx="11">
                  <c:v>7.9886069938947433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8E-6748-8BFC-02AE24D8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11776"/>
        <c:axId val="241649072"/>
      </c:lineChart>
      <c:catAx>
        <c:axId val="19896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489154080"/>
        <c:crosses val="autoZero"/>
        <c:auto val="1"/>
        <c:lblAlgn val="ctr"/>
        <c:lblOffset val="100"/>
        <c:noMultiLvlLbl val="0"/>
      </c:catAx>
      <c:valAx>
        <c:axId val="1489154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/>
                  <a:t>Fraction of off-chip loads </a:t>
                </a:r>
              </a:p>
              <a:p>
                <a:pPr>
                  <a:defRPr/>
                </a:pPr>
                <a:r>
                  <a:rPr lang="en-GB"/>
                  <a:t>in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989624640"/>
        <c:crosses val="autoZero"/>
        <c:crossBetween val="between"/>
        <c:majorUnit val="0.25"/>
      </c:valAx>
      <c:valAx>
        <c:axId val="2416490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US"/>
                  <a:t>LLC misses per kilo instructions (MPKI)</a:t>
                </a:r>
              </a:p>
            </c:rich>
          </c:tx>
          <c:layout>
            <c:manualLayout>
              <c:xMode val="edge"/>
              <c:yMode val="edge"/>
              <c:x val="0.95639422652075967"/>
              <c:y val="2.85901220826215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241411776"/>
        <c:crosses val="max"/>
        <c:crossBetween val="between"/>
      </c:valAx>
      <c:catAx>
        <c:axId val="24141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6490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2438440753166922"/>
          <c:y val="4.638326927410602E-2"/>
          <c:w val="0.41305142152510027"/>
          <c:h val="7.04913914125941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'1C'!$BD$24</c:f>
              <c:strCache>
                <c:ptCount val="1"/>
                <c:pt idx="0">
                  <c:v>On-chip cache access latency</c:v>
                </c:pt>
              </c:strCache>
            </c:strRef>
          </c:tx>
          <c:spPr>
            <a:solidFill>
              <a:schemeClr val="tx1"/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'1C'!$BD$25:$BD$30</c:f>
              <c:numCache>
                <c:formatCode>General</c:formatCode>
                <c:ptCount val="6"/>
                <c:pt idx="0">
                  <c:v>58.490682</c:v>
                </c:pt>
                <c:pt idx="1">
                  <c:v>63.496032999999997</c:v>
                </c:pt>
                <c:pt idx="2">
                  <c:v>55.089602999999997</c:v>
                </c:pt>
                <c:pt idx="3">
                  <c:v>61.496034000000002</c:v>
                </c:pt>
                <c:pt idx="4">
                  <c:v>56.095683000000001</c:v>
                </c:pt>
                <c:pt idx="5">
                  <c:v>58.933607000000009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F-8B4E-AB33-35B2ED938D56}"/>
            </c:ext>
          </c:extLst>
        </c:ser>
        <c:ser>
          <c:idx val="1"/>
          <c:order val="1"/>
          <c:tx>
            <c:strRef>
              <c:f>'1C'!$BE$24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8.9939489085435749E-4"/>
                  <c:y val="-0.2835299186377039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/>
                      <a:t>147.1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EF-8B4E-AB33-35B2ED938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'1C'!$BC$25:$BC$30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'1C'!$BE$25:$BE$30</c:f>
              <c:numCache>
                <c:formatCode>General</c:formatCode>
                <c:ptCount val="6"/>
                <c:pt idx="0">
                  <c:v>76.57486251536281</c:v>
                </c:pt>
                <c:pt idx="1">
                  <c:v>74.499456662350568</c:v>
                </c:pt>
                <c:pt idx="2">
                  <c:v>96.202368332259894</c:v>
                </c:pt>
                <c:pt idx="3">
                  <c:v>100.53033625378484</c:v>
                </c:pt>
                <c:pt idx="4">
                  <c:v>94.762737539426098</c:v>
                </c:pt>
                <c:pt idx="5">
                  <c:v>88.154549185781107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F-8B4E-AB33-35B2ED938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796379760"/>
        <c:axId val="426019360"/>
      </c:barChart>
      <c:catAx>
        <c:axId val="79637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426019360"/>
        <c:crosses val="autoZero"/>
        <c:auto val="1"/>
        <c:lblAlgn val="ctr"/>
        <c:lblOffset val="100"/>
        <c:noMultiLvlLbl val="0"/>
      </c:catAx>
      <c:valAx>
        <c:axId val="42601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sz="1800" dirty="0"/>
                  <a:t># stall cycles due to an off-chip load</a:t>
                </a:r>
              </a:p>
              <a:p>
                <a:pPr>
                  <a:defRPr/>
                </a:pPr>
                <a:r>
                  <a:rPr lang="en-GB" sz="1800" dirty="0"/>
                  <a:t>blocking instruction retirement </a:t>
                </a:r>
              </a:p>
              <a:p>
                <a:pPr>
                  <a:defRPr/>
                </a:pPr>
                <a:r>
                  <a:rPr lang="en-GB" sz="1800" dirty="0"/>
                  <a:t>from</a:t>
                </a:r>
                <a:r>
                  <a:rPr lang="en-GB" sz="1800" baseline="0" dirty="0"/>
                  <a:t> ROB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4.2372876643436471E-3"/>
              <c:y val="7.15982299836119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79637976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47517966836"/>
          <c:y val="0.11839443305145279"/>
          <c:w val="0.85191353702786399"/>
          <c:h val="0.6598327150395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'1C'!$FZ$12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'1C'!$FZ$13:$FZ$18</c:f>
              <c:numCache>
                <c:formatCode>0.00</c:formatCode>
                <c:ptCount val="6"/>
                <c:pt idx="0">
                  <c:v>0.44119545454545445</c:v>
                </c:pt>
                <c:pt idx="1">
                  <c:v>0.4058782608695653</c:v>
                </c:pt>
                <c:pt idx="2">
                  <c:v>0.49015000000000009</c:v>
                </c:pt>
                <c:pt idx="3">
                  <c:v>0.32146500000000006</c:v>
                </c:pt>
                <c:pt idx="4">
                  <c:v>0.61766969696969687</c:v>
                </c:pt>
                <c:pt idx="5">
                  <c:v>0.47032454545454561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1E41-8E6D-2557406001F8}"/>
            </c:ext>
          </c:extLst>
        </c:ser>
        <c:ser>
          <c:idx val="1"/>
          <c:order val="1"/>
          <c:tx>
            <c:strRef>
              <c:f>'1C'!$GA$12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'1C'!$GA$13:$GA$18</c:f>
              <c:numCache>
                <c:formatCode>0.00</c:formatCode>
                <c:ptCount val="6"/>
                <c:pt idx="0">
                  <c:v>0.11337272727272729</c:v>
                </c:pt>
                <c:pt idx="1">
                  <c:v>0.11045217391304347</c:v>
                </c:pt>
                <c:pt idx="2">
                  <c:v>0.16348333333333331</c:v>
                </c:pt>
                <c:pt idx="3">
                  <c:v>0.11496500000000001</c:v>
                </c:pt>
                <c:pt idx="4">
                  <c:v>0.27203636363636363</c:v>
                </c:pt>
                <c:pt idx="5">
                  <c:v>0.16611727272727272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1E41-8E6D-2557406001F8}"/>
            </c:ext>
          </c:extLst>
        </c:ser>
        <c:ser>
          <c:idx val="2"/>
          <c:order val="2"/>
          <c:tx>
            <c:strRef>
              <c:f>'1C'!$GB$12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'1C'!$FY$13:$FY$18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'1C'!$GB$13:$GB$18</c:f>
              <c:numCache>
                <c:formatCode>0.00</c:formatCode>
                <c:ptCount val="6"/>
                <c:pt idx="0">
                  <c:v>0.82929090909090886</c:v>
                </c:pt>
                <c:pt idx="1">
                  <c:v>0.77941304347826079</c:v>
                </c:pt>
                <c:pt idx="2">
                  <c:v>0.72325833333333323</c:v>
                </c:pt>
                <c:pt idx="3">
                  <c:v>0.79347000000000012</c:v>
                </c:pt>
                <c:pt idx="4">
                  <c:v>0.73138181818181824</c:v>
                </c:pt>
                <c:pt idx="5">
                  <c:v>0.77140909090909071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1E41-8E6D-255740600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Accuracy %</a:t>
                </a:r>
              </a:p>
            </c:rich>
          </c:tx>
          <c:layout>
            <c:manualLayout>
              <c:xMode val="edge"/>
              <c:yMode val="edge"/>
              <c:x val="5.4087665640221751E-3"/>
              <c:y val="0.1674116915136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1597871363721375"/>
          <c:y val="0"/>
          <c:w val="0.41228097318802387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12397078439215"/>
          <c:y val="0.11839443305145279"/>
          <c:w val="0.85385575571503813"/>
          <c:h val="0.67739072328855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'1C'!$FZ$34</c:f>
              <c:strCache>
                <c:ptCount val="1"/>
                <c:pt idx="0">
                  <c:v>HMP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'1C'!$FZ$35:$FZ$40</c:f>
              <c:numCache>
                <c:formatCode>0.00</c:formatCode>
                <c:ptCount val="6"/>
                <c:pt idx="0">
                  <c:v>0.21489545454545453</c:v>
                </c:pt>
                <c:pt idx="1">
                  <c:v>0.17874347826086953</c:v>
                </c:pt>
                <c:pt idx="2">
                  <c:v>0.22140000000000001</c:v>
                </c:pt>
                <c:pt idx="3">
                  <c:v>9.0239999999999987E-2</c:v>
                </c:pt>
                <c:pt idx="4">
                  <c:v>0.3405545454545455</c:v>
                </c:pt>
                <c:pt idx="5">
                  <c:v>0.22307909090909095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3-9A4E-8D70-78434E62FBBB}"/>
            </c:ext>
          </c:extLst>
        </c:ser>
        <c:ser>
          <c:idx val="1"/>
          <c:order val="1"/>
          <c:tx>
            <c:strRef>
              <c:f>'1C'!$GA$34</c:f>
              <c:strCache>
                <c:ptCount val="1"/>
                <c:pt idx="0">
                  <c:v>TTP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'1C'!$GA$35:$GA$40</c:f>
              <c:numCache>
                <c:formatCode>0.00</c:formatCode>
                <c:ptCount val="6"/>
                <c:pt idx="0">
                  <c:v>0.95586818181818178</c:v>
                </c:pt>
                <c:pt idx="1">
                  <c:v>0.95967391304347838</c:v>
                </c:pt>
                <c:pt idx="2">
                  <c:v>0.94186666666666663</c:v>
                </c:pt>
                <c:pt idx="3">
                  <c:v>0.93979500000000016</c:v>
                </c:pt>
                <c:pt idx="4">
                  <c:v>0.94131212121212116</c:v>
                </c:pt>
                <c:pt idx="5">
                  <c:v>0.9478472727272732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3-9A4E-8D70-78434E62FBBB}"/>
            </c:ext>
          </c:extLst>
        </c:ser>
        <c:ser>
          <c:idx val="2"/>
          <c:order val="2"/>
          <c:tx>
            <c:strRef>
              <c:f>'1C'!$GB$34</c:f>
              <c:strCache>
                <c:ptCount val="1"/>
                <c:pt idx="0">
                  <c:v>POPET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'1C'!$FY$35:$FY$40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'1C'!$GB$35:$GB$40</c:f>
              <c:numCache>
                <c:formatCode>0.00</c:formatCode>
                <c:ptCount val="6"/>
                <c:pt idx="0">
                  <c:v>0.77488181818181834</c:v>
                </c:pt>
                <c:pt idx="1">
                  <c:v>0.67572173913043476</c:v>
                </c:pt>
                <c:pt idx="2">
                  <c:v>0.83355000000000001</c:v>
                </c:pt>
                <c:pt idx="3">
                  <c:v>0.69818999999999998</c:v>
                </c:pt>
                <c:pt idx="4">
                  <c:v>0.76205151515151526</c:v>
                </c:pt>
                <c:pt idx="5">
                  <c:v>0.74275545454545477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73-9A4E-8D70-78434E62F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02565615"/>
        <c:axId val="96089279"/>
      </c:barChart>
      <c:catAx>
        <c:axId val="102565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96089279"/>
        <c:crosses val="autoZero"/>
        <c:auto val="1"/>
        <c:lblAlgn val="ctr"/>
        <c:lblOffset val="100"/>
        <c:noMultiLvlLbl val="0"/>
      </c:catAx>
      <c:valAx>
        <c:axId val="9608927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legreya Sans" pitchFamily="2" charset="0"/>
                    <a:ea typeface="+mn-ea"/>
                    <a:cs typeface="+mn-cs"/>
                  </a:defRPr>
                </a:pPr>
                <a:r>
                  <a:rPr lang="en-GB" dirty="0"/>
                  <a:t>Coverage %</a:t>
                </a:r>
              </a:p>
            </c:rich>
          </c:tx>
          <c:layout>
            <c:manualLayout>
              <c:xMode val="edge"/>
              <c:yMode val="edge"/>
              <c:x val="5.40644094273231E-3"/>
              <c:y val="0.23436622963662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legreya Sans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legreya Sans" pitchFamily="2" charset="0"/>
                <a:ea typeface="+mn-ea"/>
                <a:cs typeface="+mn-cs"/>
              </a:defRPr>
            </a:pPr>
            <a:endParaRPr lang="en-US"/>
          </a:p>
        </c:txPr>
        <c:crossAx val="102565615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13664885691226"/>
          <c:y val="0"/>
          <c:w val="0.405529140864472"/>
          <c:h val="8.1326717453411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legrey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legreya Sans" pitchFamily="2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[pythia_MICRO21.xlsx]ST_Intro!PivotTable4</c:name>
    <c:fmtId val="20"/>
  </c:pivotSource>
  <c:chart>
    <c:autoTitleDeleted val="0"/>
    <c:pivotFmts>
      <c:pivotFmt>
        <c:idx val="0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solidFill>
              <a:schemeClr val="tx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ST_Intro!$BM$43</c:f>
              <c:strCache>
                <c:ptCount val="1"/>
                <c:pt idx="0">
                  <c:v>Covered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ST_Intro!$BM$44:$BM$52</c:f>
              <c:numCache>
                <c:formatCode>0.00%</c:formatCode>
                <c:ptCount val="6"/>
                <c:pt idx="0">
                  <c:v>5.0821693791141542E-2</c:v>
                </c:pt>
                <c:pt idx="1">
                  <c:v>0.22755460041017497</c:v>
                </c:pt>
                <c:pt idx="2">
                  <c:v>0.24042201437817692</c:v>
                </c:pt>
                <c:pt idx="3">
                  <c:v>0.15097179003213793</c:v>
                </c:pt>
                <c:pt idx="4">
                  <c:v>0.27514546092884945</c:v>
                </c:pt>
                <c:pt idx="5">
                  <c:v>0.3128272683352788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B74E-A0F5-BD746D9051E4}"/>
            </c:ext>
          </c:extLst>
        </c:ser>
        <c:ser>
          <c:idx val="1"/>
          <c:order val="1"/>
          <c:tx>
            <c:strRef>
              <c:f>ST_Intro!$BN$43</c:f>
              <c:strCache>
                <c:ptCount val="1"/>
                <c:pt idx="0">
                  <c:v>Uncovered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ST_Intro!$BN$44:$BN$52</c:f>
              <c:numCache>
                <c:formatCode>0.00%</c:formatCode>
                <c:ptCount val="6"/>
                <c:pt idx="0">
                  <c:v>0.94917830620885846</c:v>
                </c:pt>
                <c:pt idx="1">
                  <c:v>0.77244539958982505</c:v>
                </c:pt>
                <c:pt idx="2">
                  <c:v>0.7595779856218231</c:v>
                </c:pt>
                <c:pt idx="3">
                  <c:v>0.8490282099678621</c:v>
                </c:pt>
                <c:pt idx="4">
                  <c:v>0.72485453907115049</c:v>
                </c:pt>
                <c:pt idx="5">
                  <c:v>0.68717273166472115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B74E-A0F5-BD746D9051E4}"/>
            </c:ext>
          </c:extLst>
        </c:ser>
        <c:ser>
          <c:idx val="2"/>
          <c:order val="2"/>
          <c:tx>
            <c:strRef>
              <c:f>ST_Intro!$BO$43</c:f>
              <c:strCache>
                <c:ptCount val="1"/>
                <c:pt idx="0">
                  <c:v>Overpredicted </c:v>
                </c:pt>
              </c:strCache>
            </c:strRef>
          </c:tx>
          <c:spPr>
            <a:solidFill>
              <a:srgbClr val="FF526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ST_Intro!$BL$44:$BL$52</c:f>
              <c:multiLvlStrCache>
                <c:ptCount val="6"/>
                <c:lvl>
                  <c:pt idx="0">
                    <c:v>SPP</c:v>
                  </c:pt>
                  <c:pt idx="1">
                    <c:v>Bingo</c:v>
                  </c:pt>
                  <c:pt idx="2">
                    <c:v>Pythia</c:v>
                  </c:pt>
                  <c:pt idx="3">
                    <c:v>SPP</c:v>
                  </c:pt>
                  <c:pt idx="4">
                    <c:v>Bingo</c:v>
                  </c:pt>
                  <c:pt idx="5">
                    <c:v>Pythia</c:v>
                  </c:pt>
                </c:lvl>
                <c:lvl>
                  <c:pt idx="0">
                    <c:v>Ligra-CC</c:v>
                  </c:pt>
                  <c:pt idx="3">
                    <c:v>PARSEC-Canneal</c:v>
                  </c:pt>
                </c:lvl>
              </c:multiLvlStrCache>
            </c:multiLvlStrRef>
          </c:cat>
          <c:val>
            <c:numRef>
              <c:f>ST_Intro!$BO$44:$BO$52</c:f>
              <c:numCache>
                <c:formatCode>0.00%</c:formatCode>
                <c:ptCount val="6"/>
                <c:pt idx="0">
                  <c:v>0.31635434928825817</c:v>
                </c:pt>
                <c:pt idx="1">
                  <c:v>2.6824601609275249</c:v>
                </c:pt>
                <c:pt idx="2">
                  <c:v>0.57151737179275142</c:v>
                </c:pt>
                <c:pt idx="3">
                  <c:v>0.55316413154049049</c:v>
                </c:pt>
                <c:pt idx="4">
                  <c:v>4.739666197550795</c:v>
                </c:pt>
                <c:pt idx="5">
                  <c:v>0.27170661153304865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5F-B74E-A0F5-BD746D905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1673727"/>
        <c:axId val="131190639"/>
      </c:barChart>
      <c:catAx>
        <c:axId val="4016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90639"/>
        <c:crosses val="autoZero"/>
        <c:auto val="1"/>
        <c:lblAlgn val="ctr"/>
        <c:lblOffset val="100"/>
        <c:noMultiLvlLbl val="0"/>
      </c:catAx>
      <c:valAx>
        <c:axId val="131190639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Fraction of LLC misses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67372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57036080347199"/>
          <c:y val="0.14711774455565527"/>
          <c:w val="0.72316584265609618"/>
          <c:h val="7.9766456242059983E-2"/>
        </c:manualLayout>
      </c:layout>
      <c:overlay val="1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789750421974376"/>
          <c:y val="6.1557096300897014E-2"/>
          <c:w val="0.6700514858063582"/>
          <c:h val="0.79910135094562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ST_Intro!$AQ$47</c:f>
              <c:strCache>
                <c:ptCount val="1"/>
                <c:pt idx="0">
                  <c:v>SPP 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ST_Intro!$AQ$48:$AQ$49</c:f>
              <c:numCache>
                <c:formatCode>0.00%</c:formatCode>
                <c:ptCount val="2"/>
                <c:pt idx="0">
                  <c:v>2.8045619491964713E-2</c:v>
                </c:pt>
                <c:pt idx="1">
                  <c:v>2.845488660466633E-2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7-0E42-8B9C-2B2B66DB5D2A}"/>
            </c:ext>
          </c:extLst>
        </c:ser>
        <c:ser>
          <c:idx val="1"/>
          <c:order val="1"/>
          <c:tx>
            <c:strRef>
              <c:f>ST_Intro!$AR$47</c:f>
              <c:strCache>
                <c:ptCount val="1"/>
                <c:pt idx="0">
                  <c:v>Bingo 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ST_Intro!$AR$48:$AR$49</c:f>
              <c:numCache>
                <c:formatCode>0.00%</c:formatCode>
                <c:ptCount val="2"/>
                <c:pt idx="0">
                  <c:v>-1.8714359771902389E-2</c:v>
                </c:pt>
                <c:pt idx="1">
                  <c:v>6.3762440854951974E-2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7-0E42-8B9C-2B2B66DB5D2A}"/>
            </c:ext>
          </c:extLst>
        </c:ser>
        <c:ser>
          <c:idx val="2"/>
          <c:order val="2"/>
          <c:tx>
            <c:strRef>
              <c:f>ST_Intro!$AS$47</c:f>
              <c:strCache>
                <c:ptCount val="1"/>
                <c:pt idx="0">
                  <c:v>Pythia 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ST_Intro!$AP$48:$AP$49</c:f>
              <c:strCache>
                <c:ptCount val="2"/>
                <c:pt idx="0">
                  <c:v>Ligra-CC</c:v>
                </c:pt>
                <c:pt idx="1">
                  <c:v>PARSEC-Canneal</c:v>
                </c:pt>
              </c:strCache>
            </c:strRef>
          </c:cat>
          <c:val>
            <c:numRef>
              <c:f>ST_Intro!$AS$48:$AS$49</c:f>
              <c:numCache>
                <c:formatCode>0.00%</c:formatCode>
                <c:ptCount val="2"/>
                <c:pt idx="0">
                  <c:v>6.9103162260238493E-2</c:v>
                </c:pt>
                <c:pt idx="1">
                  <c:v>7.7957252406591682E-2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87-0E42-8B9C-2B2B66DB5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3948687"/>
        <c:axId val="398724383"/>
      </c:barChart>
      <c:catAx>
        <c:axId val="5239486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724383"/>
        <c:crosses val="autoZero"/>
        <c:auto val="1"/>
        <c:lblAlgn val="ctr"/>
        <c:lblOffset val="100"/>
        <c:noMultiLvlLbl val="0"/>
      </c:catAx>
      <c:valAx>
        <c:axId val="39872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IPC improvement</a:t>
                </a:r>
                <a:r>
                  <a:rPr lang="en-GB" baseline="0" dirty="0"/>
                  <a:t> </a:t>
                </a:r>
              </a:p>
              <a:p>
                <a:pPr>
                  <a:defRPr/>
                </a:pPr>
                <a:r>
                  <a:rPr lang="en-GB" baseline="0" dirty="0"/>
                  <a:t>over baseline (%)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0396097256116935E-2"/>
              <c:y val="0.167563536538248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486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89918018701548"/>
          <c:y val="7.952436978667167E-2"/>
          <c:w val="0.60370589516038942"/>
          <c:h val="5.8084593100857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7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10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shortcoming is that, all prior prefetchers have …, which often leads to …</a:t>
            </a:r>
          </a:p>
          <a:p>
            <a:endParaRPr lang="en-US" dirty="0"/>
          </a:p>
          <a:p>
            <a:r>
              <a:rPr lang="en-US" dirty="0"/>
              <a:t>To illustrate this, let revisit the previous figure and focus on Bingo’s performance in PARSEC-</a:t>
            </a:r>
            <a:r>
              <a:rPr lang="en-US" dirty="0" err="1"/>
              <a:t>Canneal</a:t>
            </a:r>
            <a:r>
              <a:rPr lang="en-US" dirty="0"/>
              <a:t> and </a:t>
            </a:r>
            <a:r>
              <a:rPr lang="en-US" dirty="0" err="1"/>
              <a:t>Ligra</a:t>
            </a:r>
            <a:r>
              <a:rPr lang="en-US" dirty="0"/>
              <a:t>-CC.</a:t>
            </a:r>
          </a:p>
          <a:p>
            <a:endParaRPr lang="en-US" dirty="0"/>
          </a:p>
          <a:p>
            <a:r>
              <a:rPr lang="en-US" dirty="0"/>
              <a:t>Bingo in </a:t>
            </a:r>
            <a:r>
              <a:rPr lang="en-US" dirty="0" err="1"/>
              <a:t>Ligra</a:t>
            </a:r>
            <a:r>
              <a:rPr lang="en-US" dirty="0"/>
              <a:t>-CC has similar coverage to PARSEC-</a:t>
            </a:r>
            <a:r>
              <a:rPr lang="en-US" dirty="0" err="1"/>
              <a:t>Canneal</a:t>
            </a:r>
            <a:r>
              <a:rPr lang="en-US" dirty="0"/>
              <a:t> with significantly …</a:t>
            </a:r>
          </a:p>
          <a:p>
            <a:endParaRPr lang="en-US" dirty="0"/>
          </a:p>
          <a:p>
            <a:r>
              <a:rPr lang="en-US" dirty="0"/>
              <a:t>The reason is that, in baseline without prefetching, </a:t>
            </a:r>
            <a:r>
              <a:rPr lang="en-US" dirty="0" err="1"/>
              <a:t>Ligra</a:t>
            </a:r>
            <a:r>
              <a:rPr lang="en-US" dirty="0"/>
              <a:t>-CC consumes much higher main memory …</a:t>
            </a:r>
          </a:p>
          <a:p>
            <a:r>
              <a:rPr lang="en-US" dirty="0"/>
              <a:t>As a result, even a smaller amount of overprediction hurts more performance in </a:t>
            </a:r>
            <a:r>
              <a:rPr lang="en-US" dirty="0" err="1"/>
              <a:t>Ligra</a:t>
            </a:r>
            <a:r>
              <a:rPr lang="en-US" dirty="0"/>
              <a:t>-CC than in PARSEC-</a:t>
            </a:r>
            <a:r>
              <a:rPr lang="en-US" dirty="0" err="1"/>
              <a:t>Canneal</a:t>
            </a:r>
            <a:r>
              <a:rPr lang="en-US" dirty="0"/>
              <a:t>. </a:t>
            </a:r>
          </a:p>
          <a:p>
            <a:r>
              <a:rPr lang="en-US" dirty="0"/>
              <a:t>This is only happening as Bingo does not take its undesirable effects into account while prefetching. </a:t>
            </a:r>
          </a:p>
          <a:p>
            <a:endParaRPr lang="en-US" dirty="0"/>
          </a:p>
          <a:p>
            <a:r>
              <a:rPr lang="en-US" dirty="0"/>
              <a:t>Thus the key takeaway is that, 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3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key shortcoming is that, all prior prefetcher lack in-silicon customizability.</a:t>
            </a:r>
          </a:p>
          <a:p>
            <a:r>
              <a:rPr lang="en-US" dirty="0"/>
              <a:t>These prefetchers statically selects the feature to exploit at design time and design a rigid hardware to specifically …</a:t>
            </a:r>
          </a:p>
          <a:p>
            <a:endParaRPr lang="en-US" dirty="0"/>
          </a:p>
          <a:p>
            <a:r>
              <a:rPr lang="en-US" dirty="0"/>
              <a:t>[CLICK] There is no way …</a:t>
            </a:r>
          </a:p>
          <a:p>
            <a:endParaRPr lang="en-US" dirty="0"/>
          </a:p>
          <a:p>
            <a:r>
              <a:rPr lang="en-US" dirty="0"/>
              <a:t>In order to exploit a new program feature, architects need to design a prefetcher from scratch …</a:t>
            </a:r>
          </a:p>
          <a:p>
            <a:endParaRPr lang="en-US" dirty="0"/>
          </a:p>
          <a:p>
            <a:r>
              <a:rPr lang="en-US" dirty="0"/>
              <a:t>[CLICK] and this cycle goes on for every new prefetcher. This wastes precious design time and human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61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our goal in this work is to … that 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this end, we propose Pythia, which formulates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13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briefly describe the basics of reinforcement learning.</a:t>
            </a:r>
          </a:p>
          <a:p>
            <a:endParaRPr lang="en-US" dirty="0"/>
          </a:p>
          <a:p>
            <a:r>
              <a:rPr lang="en-US" dirty="0"/>
              <a:t>Reinforcement learning, in its simplest form, is the ...</a:t>
            </a:r>
          </a:p>
          <a:p>
            <a:endParaRPr lang="en-US" dirty="0"/>
          </a:p>
          <a:p>
            <a:r>
              <a:rPr lang="en-US" dirty="0"/>
              <a:t>A RL system contains two components: [CLICK] the agent and the environment.</a:t>
            </a:r>
          </a:p>
          <a:p>
            <a:endParaRPr lang="en-US" dirty="0"/>
          </a:p>
          <a:p>
            <a:r>
              <a:rPr lang="en-US" dirty="0"/>
              <a:t>The agent observes the state of the environment in every timestep [CLICK], takes an action based on the state [CLICK], and receives a reward for that action [CLICK].</a:t>
            </a:r>
          </a:p>
          <a:p>
            <a:endParaRPr lang="en-US" dirty="0"/>
          </a:p>
          <a:p>
            <a:r>
              <a:rPr lang="en-US" dirty="0"/>
              <a:t>[CLICK] The agent stores …</a:t>
            </a:r>
          </a:p>
          <a:p>
            <a:r>
              <a:rPr lang="en-US" dirty="0"/>
              <a:t>Given a state, the agent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Pythia, we formulate prefetching as a reinforcement learning problem.</a:t>
            </a:r>
          </a:p>
          <a:p>
            <a:endParaRPr lang="en-US" dirty="0"/>
          </a:p>
          <a:p>
            <a:r>
              <a:rPr lang="en-US" dirty="0"/>
              <a:t>[CLICK] The prefetcher acts as the agent, while [CLICK] the processor and memory subsystem acts as the environment.</a:t>
            </a:r>
          </a:p>
          <a:p>
            <a:endParaRPr lang="en-US" dirty="0"/>
          </a:p>
          <a:p>
            <a:r>
              <a:rPr lang="en-US" dirty="0"/>
              <a:t>[CLICK] Pythia extracts the program features from every demand request and use it as a state information to take a prefetch action [CLICK]</a:t>
            </a:r>
          </a:p>
          <a:p>
            <a:endParaRPr lang="en-US" dirty="0"/>
          </a:p>
          <a:p>
            <a:r>
              <a:rPr lang="en-US" dirty="0"/>
              <a:t>[CLICK] For every prefetch action, Pythia receives a numerical reward that evaluates the usefulness of the prefetch request, while considering various system-level feedbacks.</a:t>
            </a:r>
          </a:p>
          <a:p>
            <a:endParaRPr lang="en-US" dirty="0"/>
          </a:p>
          <a:p>
            <a:r>
              <a:rPr lang="en-US" dirty="0"/>
              <a:t>Not let’s concretely define the state, action, and the reward for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69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05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56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2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Now, let’s take a concrete example of reward values and how they specify the objectives for Pythia.</a:t>
            </a:r>
          </a:p>
          <a:p>
            <a:endParaRPr lang="en-US" dirty="0"/>
          </a:p>
          <a:p>
            <a:r>
              <a:rPr lang="en-US" dirty="0"/>
              <a:t>[CLICK] These are the reward level values in basic Pythia configuration.</a:t>
            </a:r>
          </a:p>
          <a:p>
            <a:endParaRPr lang="en-US" dirty="0"/>
          </a:p>
          <a:p>
            <a:r>
              <a:rPr lang="en-US" dirty="0"/>
              <a:t>Pythia sets three key objectives for prefetching by this reward configuration.</a:t>
            </a:r>
          </a:p>
          <a:p>
            <a:endParaRPr lang="en-US" dirty="0"/>
          </a:p>
          <a:p>
            <a:r>
              <a:rPr lang="en-US" dirty="0"/>
              <a:t>[CLICK] First, we provide much higher perks to Pythia for prefetching accurately, either timely or untimely. Thus, Pythia prefers to generate accurate prefetches.</a:t>
            </a:r>
          </a:p>
          <a:p>
            <a:endParaRPr lang="en-US" dirty="0"/>
          </a:p>
          <a:p>
            <a:r>
              <a:rPr lang="en-US" dirty="0"/>
              <a:t>[CLICK] Second, in case of low memory bandwidth usage, Pythia has higher perks in no prefetching, rather that prefetching inaccurately.</a:t>
            </a:r>
          </a:p>
          <a:p>
            <a:r>
              <a:rPr lang="en-US" dirty="0"/>
              <a:t>Thus, if the memory bandwidth usage is low, Pythia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[CLICK] Third, in case of high memory bandwidth usage, Pythia has much higher perks in no prefetching than prefetching accurately.</a:t>
            </a:r>
          </a:p>
          <a:p>
            <a:r>
              <a:rPr lang="en-US" dirty="0"/>
              <a:t>Thus, if the memory bandwidth usage is low, Pythia strongly prefers not to prefetch, rather than prefetching inaccurately.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[] Let’s take a look at a reward values to steer Pythia to generate accurate prefetches and make fine-tuned decisions based on b/w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8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16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73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provide a brief overview and design of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13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consists of two key components:</a:t>
            </a:r>
          </a:p>
          <a:p>
            <a:endParaRPr lang="en-US" dirty="0"/>
          </a:p>
          <a:p>
            <a:r>
              <a:rPr lang="en-US" dirty="0"/>
              <a:t>[CLICK] Q-value store, which is responsible for …</a:t>
            </a:r>
          </a:p>
          <a:p>
            <a:endParaRPr lang="en-US" dirty="0"/>
          </a:p>
          <a:p>
            <a:r>
              <a:rPr lang="en-US" dirty="0"/>
              <a:t>[CLICK] Evaluation queue, which is a first-in-first-out queue that stores the recently taken action. </a:t>
            </a:r>
          </a:p>
          <a:p>
            <a:r>
              <a:rPr lang="en-US" dirty="0"/>
              <a:t>As Pythia cannot always immediately assign a reward to a taken action </a:t>
            </a:r>
          </a:p>
          <a:p>
            <a:r>
              <a:rPr lang="en-US" dirty="0"/>
              <a:t>because the usefulness of the corresponding prefetch request is known, Pythia stores the action</a:t>
            </a:r>
          </a:p>
          <a:p>
            <a:r>
              <a:rPr lang="en-US" dirty="0"/>
              <a:t>in evaluation queue to properly assign rewards to them.</a:t>
            </a:r>
          </a:p>
          <a:p>
            <a:endParaRPr lang="en-US" dirty="0"/>
          </a:p>
          <a:p>
            <a:r>
              <a:rPr lang="en-US" dirty="0"/>
              <a:t>[CLICK] For every demand request, Pythia first checks EQ with </a:t>
            </a:r>
            <a:r>
              <a:rPr lang="en-US" dirty="0" err="1"/>
              <a:t>deamdned</a:t>
            </a:r>
            <a:r>
              <a:rPr lang="en-US" dirty="0"/>
              <a:t> address. If a matching entry is found in EQ, it means the corresponding action in EQ entry has generated a useful prefetch, and Pythia assigns a reward accordingly.</a:t>
            </a:r>
          </a:p>
          <a:p>
            <a:r>
              <a:rPr lang="en-US" dirty="0"/>
              <a:t>[CLICK] Then Pythia extracts features from the attributes of the demand request to create the state-vector and uses the state-vector to lookup </a:t>
            </a:r>
            <a:r>
              <a:rPr lang="en-US" dirty="0" err="1"/>
              <a:t>QVStore</a:t>
            </a:r>
            <a:r>
              <a:rPr lang="en-US" dirty="0"/>
              <a:t> [CLICK]</a:t>
            </a:r>
          </a:p>
          <a:p>
            <a:r>
              <a:rPr lang="en-US" dirty="0"/>
              <a:t>[CLICK] For the given state-vector, Pythia finds the action that has the highest Q-value and generates prefetch request accordingly to the memory hierarchy [CLICK]</a:t>
            </a:r>
          </a:p>
          <a:p>
            <a:r>
              <a:rPr lang="en-US" dirty="0"/>
              <a:t>[CLICK] Next, Pythia inserts the action in the EQ along with the state-action pair.</a:t>
            </a:r>
          </a:p>
          <a:p>
            <a:r>
              <a:rPr lang="en-US" dirty="0"/>
              <a:t>[CLICK] Pythia uses the reward stored in the evicted EQ entry to update the </a:t>
            </a:r>
            <a:r>
              <a:rPr lang="en-US" dirty="0" err="1"/>
              <a:t>QVStore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3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take a closer look at how Pythia makes a prefetch prediction.</a:t>
            </a:r>
          </a:p>
          <a:p>
            <a:endParaRPr lang="en-US" dirty="0"/>
          </a:p>
          <a:p>
            <a:r>
              <a:rPr lang="en-US" dirty="0"/>
              <a:t>For every prefetch prediction, Pythia has to look up the </a:t>
            </a:r>
            <a:r>
              <a:rPr lang="en-US" dirty="0" err="1"/>
              <a:t>QVStore</a:t>
            </a:r>
            <a:r>
              <a:rPr lang="en-US" dirty="0"/>
              <a:t> using the state vector, [CLICK] for example, a vector of features: </a:t>
            </a:r>
            <a:r>
              <a:rPr lang="en-US" dirty="0" err="1"/>
              <a:t>PC+Delta</a:t>
            </a:r>
            <a:r>
              <a:rPr lang="en-US" dirty="0"/>
              <a:t>, and seq. of last-4 deltas.</a:t>
            </a:r>
          </a:p>
          <a:p>
            <a:endParaRPr lang="en-US" dirty="0"/>
          </a:p>
          <a:p>
            <a:r>
              <a:rPr lang="en-US" dirty="0"/>
              <a:t>For the given state-vector, Pythia has to retrieve the Q-value for each prefetch action, e.g., [CLICK] prefetch offsets +1, +2, +3 and so on,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6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see an example of how </a:t>
            </a:r>
            <a:r>
              <a:rPr lang="en-US" dirty="0" err="1"/>
              <a:t>QVStore</a:t>
            </a:r>
            <a:r>
              <a:rPr lang="en-US" dirty="0"/>
              <a:t> works.</a:t>
            </a:r>
          </a:p>
          <a:p>
            <a:endParaRPr lang="en-US" dirty="0"/>
          </a:p>
          <a:p>
            <a:r>
              <a:rPr lang="en-US" dirty="0"/>
              <a:t>For every prefetch decision, Pythia looks up the </a:t>
            </a:r>
            <a:r>
              <a:rPr lang="en-US" dirty="0" err="1"/>
              <a:t>QVStore</a:t>
            </a:r>
            <a:r>
              <a:rPr lang="en-US" dirty="0"/>
              <a:t> using the state vector, which in this case …</a:t>
            </a:r>
          </a:p>
          <a:p>
            <a:endParaRPr lang="en-US" dirty="0"/>
          </a:p>
          <a:p>
            <a:r>
              <a:rPr lang="en-US" dirty="0"/>
              <a:t>For the state-vector, Pythia retrieves the Q-value for each prefetch action, e.g., +1, +2, +3 ... to find the action that has the maximum Q-value.</a:t>
            </a:r>
          </a:p>
          <a:p>
            <a:endParaRPr lang="en-US" dirty="0"/>
          </a:p>
          <a:p>
            <a:r>
              <a:rPr lang="en-US" dirty="0"/>
              <a:t>Thus, it is necessary to store all state-action Q-values in an efficient way for a fast Q-value retrieval.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28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Now, a naïve choice for designing the </a:t>
            </a:r>
            <a:r>
              <a:rPr lang="en-US" dirty="0" err="1"/>
              <a:t>QVStore</a:t>
            </a:r>
            <a:r>
              <a:rPr lang="en-US" dirty="0"/>
              <a:t> is to organize as a monolithic two-dimensional table, which is indexed by the state and the action values</a:t>
            </a:r>
          </a:p>
          <a:p>
            <a:endParaRPr lang="en-US" dirty="0"/>
          </a:p>
          <a:p>
            <a:r>
              <a:rPr lang="en-US" dirty="0"/>
              <a:t>[CLICK] However, the state-space increases exponentially with the number of bits used to represent the state.</a:t>
            </a:r>
          </a:p>
          <a:p>
            <a:endParaRPr lang="en-US" dirty="0"/>
          </a:p>
          <a:p>
            <a:r>
              <a:rPr lang="en-US" dirty="0"/>
              <a:t>[CLICK] As you can see, the state information considered in our example requires 67 bits to represent</a:t>
            </a:r>
          </a:p>
          <a:p>
            <a:endParaRPr lang="en-US" dirty="0"/>
          </a:p>
          <a:p>
            <a:r>
              <a:rPr lang="en-US" dirty="0"/>
              <a:t>[CLICK] Which requires an impractically-sized monolithic table to store Q-values for every state-action pairs.</a:t>
            </a:r>
          </a:p>
          <a:p>
            <a:endParaRPr lang="en-US" dirty="0"/>
          </a:p>
          <a:p>
            <a:r>
              <a:rPr lang="en-US" dirty="0"/>
              <a:t>[CLICK] but also significantly increases the access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5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45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Thus, we partition the </a:t>
            </a:r>
            <a:r>
              <a:rPr lang="en-US" dirty="0" err="1"/>
              <a:t>QVStore</a:t>
            </a:r>
            <a:r>
              <a:rPr lang="en-US" dirty="0"/>
              <a:t> into k vaults, where k is the number of features in a state information</a:t>
            </a:r>
          </a:p>
          <a:p>
            <a:endParaRPr lang="en-US" dirty="0"/>
          </a:p>
          <a:p>
            <a:r>
              <a:rPr lang="en-US" dirty="0"/>
              <a:t>[CLICK] Each vault corresponds to …</a:t>
            </a:r>
          </a:p>
          <a:p>
            <a:endParaRPr lang="en-US" dirty="0"/>
          </a:p>
          <a:p>
            <a:r>
              <a:rPr lang="en-US" dirty="0"/>
              <a:t>[CLICK] To retrieve the Q-value of a state-action pair …</a:t>
            </a:r>
          </a:p>
          <a:p>
            <a:endParaRPr lang="en-US" dirty="0"/>
          </a:p>
          <a:p>
            <a:r>
              <a:rPr lang="en-US" dirty="0"/>
              <a:t>[CLICK] We do this…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Then we do this …</a:t>
            </a:r>
          </a:p>
          <a:p>
            <a:endParaRPr lang="en-US" dirty="0"/>
          </a:p>
          <a:p>
            <a:r>
              <a:rPr lang="en-US" dirty="0"/>
              <a:t>[CLICK] The maximum operation ensures that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5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939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further partition …</a:t>
            </a:r>
          </a:p>
          <a:p>
            <a:endParaRPr lang="en-US" dirty="0"/>
          </a:p>
          <a:p>
            <a:r>
              <a:rPr lang="en-US" dirty="0"/>
              <a:t>[CLICK] Where each plane stores …</a:t>
            </a:r>
          </a:p>
          <a:p>
            <a:endParaRPr lang="en-US" dirty="0"/>
          </a:p>
          <a:p>
            <a:r>
              <a:rPr lang="en-US" dirty="0"/>
              <a:t>[CLICK] To retrieve the feature-action Q-value,</a:t>
            </a:r>
          </a:p>
          <a:p>
            <a:endParaRPr lang="en-US" dirty="0"/>
          </a:p>
          <a:p>
            <a:r>
              <a:rPr lang="en-US" dirty="0"/>
              <a:t>[CLICK] We query each plane …</a:t>
            </a:r>
          </a:p>
          <a:p>
            <a:endParaRPr lang="en-US" dirty="0"/>
          </a:p>
          <a:p>
            <a:r>
              <a:rPr lang="en-US" dirty="0"/>
              <a:t>[CLICK] We retrieve the partial Q-value from each plane</a:t>
            </a:r>
          </a:p>
          <a:p>
            <a:endParaRPr lang="en-US" dirty="0"/>
          </a:p>
          <a:p>
            <a:r>
              <a:rPr lang="en-US" dirty="0"/>
              <a:t>[CLICK] and finally compute a sum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95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57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much more detailed description of Pythia’s design in our paper including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322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basic Pythia configuration that we are going to evaluate, which is derived from the automatic design-space exploration.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31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analyze performance improvement of Pythia via customization.</a:t>
            </a:r>
          </a:p>
          <a:p>
            <a:endParaRPr lang="en-US" dirty="0"/>
          </a:p>
          <a:p>
            <a:r>
              <a:rPr lang="en-US" dirty="0"/>
              <a:t>[CLICK] We show an example of reward value customization, where,</a:t>
            </a:r>
          </a:p>
          <a:p>
            <a:endParaRPr lang="en-US" dirty="0"/>
          </a:p>
          <a:p>
            <a:r>
              <a:rPr lang="en-US" dirty="0"/>
              <a:t>[CLICK] We devise a strict Pythia configuration by increasing the reward level values for no prefetching, while decreasing the rewards values for inaccurate prefetching.</a:t>
            </a:r>
          </a:p>
          <a:p>
            <a:endParaRPr lang="en-US" dirty="0"/>
          </a:p>
          <a:p>
            <a:r>
              <a:rPr lang="en-US" dirty="0"/>
              <a:t>In short, strict Pythia is more conservative than the basic Pythia and strongly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We evaluate both basic Pythia and strict Pythia on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085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0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9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768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12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exciting results including, 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encourage everyone to read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084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First, I am going to start with an executive summary.</a:t>
            </a:r>
          </a:p>
          <a:p>
            <a:endParaRPr lang="en-US" dirty="0"/>
          </a:p>
          <a:p>
            <a:r>
              <a:rPr lang="en-US" dirty="0"/>
              <a:t>[CLICK] Prefetching is a speculative technique that predicts address of future memory requests by associating patterns in memory addresses with some program context. We call this context a feature.</a:t>
            </a:r>
          </a:p>
          <a:p>
            <a:endParaRPr lang="en-US" dirty="0"/>
          </a:p>
          <a:p>
            <a:r>
              <a:rPr lang="en-US" dirty="0"/>
              <a:t>[CLICK] We observe three key shortcomings in prior prefetchers: </a:t>
            </a:r>
          </a:p>
          <a:p>
            <a:r>
              <a:rPr lang="en-US" dirty="0"/>
              <a:t>First, they mainly use a single program feature for prediction.</a:t>
            </a:r>
          </a:p>
          <a:p>
            <a:r>
              <a:rPr lang="en-US" dirty="0"/>
              <a:t>Second, they lack inherent system awareness</a:t>
            </a:r>
          </a:p>
          <a:p>
            <a:r>
              <a:rPr lang="en-US" dirty="0"/>
              <a:t>Third, they also lack any customizability in silicon</a:t>
            </a:r>
          </a:p>
          <a:p>
            <a:endParaRPr lang="en-US" dirty="0"/>
          </a:p>
          <a:p>
            <a:r>
              <a:rPr lang="en-US" dirty="0"/>
              <a:t>[CLICK] Our goal in this work is to design a prefetching framework that</a:t>
            </a:r>
          </a:p>
          <a:p>
            <a:r>
              <a:rPr lang="en-US" dirty="0"/>
              <a:t>– can learn from multiple program features and inherent system-level feedback</a:t>
            </a:r>
          </a:p>
          <a:p>
            <a:r>
              <a:rPr lang="en-US" dirty="0"/>
              <a:t>-- and can be customized in silicon to change the features or the objective of the prefetcher</a:t>
            </a:r>
          </a:p>
          <a:p>
            <a:endParaRPr lang="en-US" dirty="0"/>
          </a:p>
          <a:p>
            <a:r>
              <a:rPr lang="en-US" dirty="0"/>
              <a:t>[CLICK] Towards this we propose Pythia, that formulates …</a:t>
            </a:r>
          </a:p>
          <a:p>
            <a:r>
              <a:rPr lang="en-US" dirty="0"/>
              <a:t>Pythia makes adaptive and autonomous …</a:t>
            </a:r>
          </a:p>
          <a:p>
            <a:r>
              <a:rPr lang="en-US" dirty="0"/>
              <a:t>Pythia also proposes a realistic and practical …</a:t>
            </a:r>
          </a:p>
          <a:p>
            <a:endParaRPr lang="en-US" dirty="0"/>
          </a:p>
          <a:p>
            <a:r>
              <a:rPr lang="en-US" dirty="0"/>
              <a:t>[CLICK] We extensively evaluate Pythia using …</a:t>
            </a:r>
          </a:p>
          <a:p>
            <a:r>
              <a:rPr lang="en-US" dirty="0"/>
              <a:t>We show that Pythia outperforms prior state-of-the-art …</a:t>
            </a:r>
          </a:p>
          <a:p>
            <a:endParaRPr lang="en-US" dirty="0"/>
          </a:p>
          <a:p>
            <a:r>
              <a:rPr lang="en-US" dirty="0"/>
              <a:t>Pythia is freely available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20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43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93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problem that we are trying to address in this work is stemming from Off-chip load request</a:t>
            </a:r>
          </a:p>
          <a:p>
            <a:r>
              <a:rPr lang="en-US" dirty="0"/>
              <a:t>[CLICK] As we know, these off-chip load requests often stall…,</a:t>
            </a:r>
          </a:p>
          <a:p>
            <a:r>
              <a:rPr lang="en-US" dirty="0"/>
              <a:t>[CLICK] which severely limits the performance of a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04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Architects have primarily relied on two key techniques to reduce latency of such loads:</a:t>
            </a:r>
          </a:p>
          <a:p>
            <a:r>
              <a:rPr lang="en-US" dirty="0"/>
              <a:t>[CLICK] By employing sophisticated data prefetchers</a:t>
            </a:r>
          </a:p>
          <a:p>
            <a:r>
              <a:rPr lang="en-US" dirty="0"/>
              <a:t>[CLICK] And Increasing size of the on-chip cache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723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show that prior prefetchers successfully prefetch a significant fraction of the off-chip load requests.</a:t>
            </a:r>
          </a:p>
          <a:p>
            <a:r>
              <a:rPr lang="en-US" dirty="0"/>
              <a:t>[CLICK] However, nearly 50% of the off-chip loads in a system without any prefetcher are still going off-chip even in presence of a state-of-the-art prefetcher</a:t>
            </a:r>
          </a:p>
          <a:p>
            <a:r>
              <a:rPr lang="en-US" dirty="0"/>
              <a:t>[CLICK] And 70% of these off-chip loads even block the ROB.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286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focus on the off-chip loads that are still going to the main memory even in presence of a state-of-the-art prefetcher,</a:t>
            </a:r>
          </a:p>
          <a:p>
            <a:r>
              <a:rPr lang="en-US" dirty="0"/>
              <a:t>We observe that the on-chip cache access latency…</a:t>
            </a:r>
          </a:p>
          <a:p>
            <a:r>
              <a:rPr lang="en-US" dirty="0"/>
              <a:t>[CLICK] We show that nearly 40% of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6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outline of my talk.</a:t>
            </a:r>
          </a:p>
          <a:p>
            <a:endParaRPr lang="en-US" dirty="0"/>
          </a:p>
          <a:p>
            <a:r>
              <a:rPr lang="en-US" dirty="0"/>
              <a:t>First, I am going to start by discussing key shortcomings of prior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5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cache hierarchy continue to grow in size and complexity, as noted by previous works,</a:t>
            </a:r>
          </a:p>
          <a:p>
            <a:r>
              <a:rPr lang="en-US" dirty="0"/>
              <a:t>As well as a trend that we see in recent processors,</a:t>
            </a:r>
          </a:p>
          <a:p>
            <a:r>
              <a:rPr lang="en-US" dirty="0"/>
              <a:t>This problem is only going to get exacerbated even more in future generation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419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alleviate this problem, the goal of our work is to improve…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67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Towards this we propose Hermes, which is based on two key ideas.</a:t>
            </a:r>
          </a:p>
          <a:p>
            <a:r>
              <a:rPr lang="en-US" dirty="0"/>
              <a:t>[CLICK] Hermes predicts which…</a:t>
            </a:r>
          </a:p>
          <a:p>
            <a:r>
              <a:rPr lang="en-US" dirty="0"/>
              <a:t>[CLICK] Hermes starts fetching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67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accurate off-chip prediction, </a:t>
            </a:r>
          </a:p>
          <a:p>
            <a:r>
              <a:rPr lang="en-US" dirty="0"/>
              <a:t>Hermes employs the first perceptron-based off-chip load predictor</a:t>
            </a:r>
          </a:p>
          <a:p>
            <a:r>
              <a:rPr lang="en-US" dirty="0"/>
              <a:t>[CLICK] that identifies loads …</a:t>
            </a:r>
          </a:p>
          <a:p>
            <a:r>
              <a:rPr lang="en-US" dirty="0"/>
              <a:t>[CLICK] by only learning from multiple…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582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give you a brief overview of Hermes.</a:t>
            </a:r>
          </a:p>
          <a:p>
            <a:r>
              <a:rPr lang="en-US" dirty="0"/>
              <a:t>This is how a traditional cache hierarchy looks like in today’s processor.</a:t>
            </a:r>
          </a:p>
          <a:p>
            <a:r>
              <a:rPr lang="en-US" dirty="0"/>
              <a:t>[CLICK] And this is how the memory latency timeline looks like for an off-chip load in the baseline system</a:t>
            </a:r>
          </a:p>
          <a:p>
            <a:r>
              <a:rPr lang="en-US" dirty="0"/>
              <a:t>[CLICK] If the ROB has a latency tolerance limit up till here, the processor stalls for the remaining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429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Hermes employs an off-chip predictor named POPET.</a:t>
            </a:r>
          </a:p>
          <a:p>
            <a:r>
              <a:rPr lang="en-US" dirty="0"/>
              <a:t>[CLICK] For every load generated in the core, Hermes consults POPET to predict whether this load would go off-chip or not</a:t>
            </a:r>
          </a:p>
          <a:p>
            <a:r>
              <a:rPr lang="en-US" dirty="0"/>
              <a:t>[CLICK] If the load is predicted to go off-chip, Hermes waits for the address translation to finish, which happens in parallel with L1 cache access</a:t>
            </a:r>
          </a:p>
          <a:p>
            <a:r>
              <a:rPr lang="en-US" dirty="0"/>
              <a:t>[CLICK] And then issues a speculative memory request, which we call a Hermes request, </a:t>
            </a:r>
          </a:p>
          <a:p>
            <a:r>
              <a:rPr lang="en-US" dirty="0"/>
              <a:t>directly to the main memory controller to start fetching the data from the main memory,</a:t>
            </a:r>
          </a:p>
          <a:p>
            <a:r>
              <a:rPr lang="en-US" dirty="0"/>
              <a:t>While also concurrently accessing the cache hierarchy for such a load.</a:t>
            </a:r>
          </a:p>
          <a:p>
            <a:r>
              <a:rPr lang="en-US" dirty="0"/>
              <a:t>[CLICK] If the off-chip prediction is correct, the load would eventually miss the LLC and arrive at the memory controller</a:t>
            </a:r>
          </a:p>
          <a:p>
            <a:r>
              <a:rPr lang="en-US" dirty="0"/>
              <a:t>Where it will simply wait for the ongoing Hermes request to finish, thus hiding the entire cache access latency from its critical path.</a:t>
            </a:r>
          </a:p>
          <a:p>
            <a:r>
              <a:rPr lang="en-US" dirty="0"/>
              <a:t>Once the data returns from the main memory, Hermes returns the data to the core [CLICK], </a:t>
            </a:r>
          </a:p>
          <a:p>
            <a:r>
              <a:rPr lang="en-US" dirty="0"/>
              <a:t>Thus, saving the precious stall cycles induced by the off-chip load [CLICK], which in turn provides performance benefit.</a:t>
            </a:r>
          </a:p>
          <a:p>
            <a:r>
              <a:rPr lang="en-US" dirty="0"/>
              <a:t>[CLICK] Hermes trains POPET when the data finally returns to the core, closing the feedback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277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Now let’s discuss how to design this off-chip predictor.</a:t>
            </a:r>
          </a:p>
          <a:p>
            <a:r>
              <a:rPr lang="en-US" dirty="0"/>
              <a:t>So, there are multiple prior works that can be used either directly or with small modifications for off-chip load prediction.</a:t>
            </a:r>
          </a:p>
          <a:p>
            <a:r>
              <a:rPr lang="en-US" dirty="0"/>
              <a:t>These works can be broadly categorized into two classes.</a:t>
            </a:r>
          </a:p>
          <a:p>
            <a:r>
              <a:rPr lang="en-US" dirty="0"/>
              <a:t>[CLICK] History-based predictor introduced by HMP, uses a branch-predictor like hybrid predictor design </a:t>
            </a:r>
          </a:p>
          <a:p>
            <a:r>
              <a:rPr lang="en-US" dirty="0"/>
              <a:t>to identify which requests are going to miss L1 cache. </a:t>
            </a:r>
          </a:p>
          <a:p>
            <a:r>
              <a:rPr lang="en-US" dirty="0"/>
              <a:t>We can easily extend HMP’s design to predict loads that are going to miss the entire cache hierarchy.</a:t>
            </a:r>
          </a:p>
          <a:p>
            <a:r>
              <a:rPr lang="en-US" dirty="0"/>
              <a:t>[CLICK] Tracking-based methods, on the other hand, explicitly track cache contents </a:t>
            </a:r>
          </a:p>
          <a:p>
            <a:r>
              <a:rPr lang="en-US" dirty="0"/>
              <a:t>to predict which load requests are going to miss the cache hierarchy.</a:t>
            </a:r>
          </a:p>
          <a:p>
            <a:r>
              <a:rPr lang="en-US" dirty="0"/>
              <a:t>[CLICK] These tracking-based methods poses two key challenges…</a:t>
            </a:r>
          </a:p>
          <a:p>
            <a:r>
              <a:rPr lang="en-US" dirty="0"/>
              <a:t>[CLICK] First,…</a:t>
            </a:r>
          </a:p>
          <a:p>
            <a:r>
              <a:rPr lang="en-US" dirty="0"/>
              <a:t>[CLICK] Second,…</a:t>
            </a:r>
          </a:p>
          <a:p>
            <a:endParaRPr lang="en-US" dirty="0"/>
          </a:p>
          <a:p>
            <a:r>
              <a:rPr lang="en-US" dirty="0"/>
              <a:t>[CLICK] POPET takes a completely different approach to predict off-chip load requests by learning from program behavior.</a:t>
            </a:r>
          </a:p>
          <a:p>
            <a:r>
              <a:rPr lang="en-US" dirty="0"/>
              <a:t>[CLICK] It aims to correlate multiple different types of program features with off-chip load requests </a:t>
            </a:r>
          </a:p>
          <a:p>
            <a:r>
              <a:rPr lang="en-US" dirty="0"/>
              <a:t>to provide accurate predictions with much lower storage overhead and design complexity.</a:t>
            </a:r>
          </a:p>
          <a:p>
            <a:endParaRPr lang="en-US" dirty="0"/>
          </a:p>
          <a:p>
            <a:r>
              <a:rPr lang="en-US" dirty="0"/>
              <a:t>[CLICK] In our paper, we compare POPET against predictors inspired from these prior works and show that </a:t>
            </a:r>
          </a:p>
          <a:p>
            <a:r>
              <a:rPr lang="en-US" dirty="0"/>
              <a:t>[CLICK] POPET provides both higher accuracy and performance than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922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deep dive into our off-chip predictor design.</a:t>
            </a:r>
          </a:p>
          <a:p>
            <a:r>
              <a:rPr lang="en-US" dirty="0"/>
              <a:t>Our predictor, named as POPET, is designed using hashed-perceptron model.</a:t>
            </a:r>
          </a:p>
          <a:p>
            <a:r>
              <a:rPr lang="en-US" dirty="0"/>
              <a:t>[CLICK] where each feature has its own weight table</a:t>
            </a:r>
          </a:p>
          <a:p>
            <a:r>
              <a:rPr lang="en-US" dirty="0"/>
              <a:t>That stores the correlation between feature value and the off-chip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842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predicts using POPET using simple operations like table lookup, addition, and comparison.</a:t>
            </a:r>
          </a:p>
          <a:p>
            <a:r>
              <a:rPr lang="en-US" dirty="0"/>
              <a:t>Let me give you an example on how POPET’s prediction works.</a:t>
            </a:r>
          </a:p>
          <a:p>
            <a:r>
              <a:rPr lang="en-US" dirty="0"/>
              <a:t>POPET’s prediction works in three stages.</a:t>
            </a:r>
          </a:p>
          <a:p>
            <a:r>
              <a:rPr lang="en-US" dirty="0"/>
              <a:t>[CLICK] In the first stage, POPET extracts the features from the load request</a:t>
            </a:r>
          </a:p>
          <a:p>
            <a:r>
              <a:rPr lang="en-US" dirty="0"/>
              <a:t>[CLICK] In the second stage, each feature value is hashed and used as an index to retrieve the weights from each individual weight tables</a:t>
            </a:r>
          </a:p>
          <a:p>
            <a:r>
              <a:rPr lang="en-US" dirty="0"/>
              <a:t>[CLICK] In the third stage, the retrieved weights are accumulated and the cumulative weight is used to compute the activation function.</a:t>
            </a:r>
          </a:p>
          <a:p>
            <a:r>
              <a:rPr lang="en-US" dirty="0"/>
              <a:t>[CLICK] If the cumulative weight is higher than the activation threshold, POPET predicts that the load would go off-chip.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58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understand how to train POPET.</a:t>
            </a:r>
          </a:p>
          <a:p>
            <a:r>
              <a:rPr lang="en-US" dirty="0"/>
              <a:t>For this let’s assume the previous example where the load is predicted to go off-chip.</a:t>
            </a:r>
          </a:p>
          <a:p>
            <a:r>
              <a:rPr lang="en-US" dirty="0"/>
              <a:t>[CLICK] But in reality, the load didn’t go off-chip</a:t>
            </a:r>
          </a:p>
          <a:p>
            <a:r>
              <a:rPr lang="en-US" dirty="0"/>
              <a:t>[CLICK] this means the activation which have triggered before, shouldn’t have triggered</a:t>
            </a:r>
          </a:p>
          <a:p>
            <a:r>
              <a:rPr lang="en-US" dirty="0"/>
              <a:t>Which means, the cumulative weight should be lower than the activation threshold</a:t>
            </a:r>
          </a:p>
          <a:p>
            <a:r>
              <a:rPr lang="en-US" dirty="0"/>
              <a:t>[CLICK] Now to adjust the feature weights, POPET again indexes each weight table using the hashed feature values</a:t>
            </a:r>
          </a:p>
          <a:p>
            <a:r>
              <a:rPr lang="en-US" dirty="0"/>
              <a:t>[CLICK] And simply decrement each weight from the individual weight tables.</a:t>
            </a:r>
          </a:p>
          <a:p>
            <a:r>
              <a:rPr lang="en-US" dirty="0"/>
              <a:t>Thus, by using simple increment and decrement operations, POPET continuously learns from program behavior to accurately predict off-chip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6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Prefetching is a speculative technique that predicts …</a:t>
            </a:r>
          </a:p>
          <a:p>
            <a:endParaRPr lang="en-US" dirty="0"/>
          </a:p>
          <a:p>
            <a:r>
              <a:rPr lang="en-US" dirty="0"/>
              <a:t>[CLICK] To predict addresses, a prefetcher typically associates …</a:t>
            </a:r>
          </a:p>
          <a:p>
            <a:endParaRPr lang="en-US" dirty="0"/>
          </a:p>
          <a:p>
            <a:r>
              <a:rPr lang="en-US" dirty="0"/>
              <a:t>[CLICK] We call these context information as program feature.</a:t>
            </a:r>
          </a:p>
          <a:p>
            <a:endParaRPr lang="en-US" dirty="0"/>
          </a:p>
          <a:p>
            <a:r>
              <a:rPr lang="en-US" dirty="0"/>
              <a:t>[CLICK] Some examples of program features are … or any combination of these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485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evaluate Hermes.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53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Hermes using </a:t>
            </a:r>
            <a:r>
              <a:rPr lang="en-US" dirty="0" err="1"/>
              <a:t>ChampSim</a:t>
            </a:r>
            <a:r>
              <a:rPr lang="en-US" dirty="0"/>
              <a:t> simulator,</a:t>
            </a:r>
          </a:p>
          <a:p>
            <a:r>
              <a:rPr lang="en-US" dirty="0"/>
              <a:t>[CLICK] using a wide range of memory-intensive traces spanning across SPEC CPU, PARSEC, </a:t>
            </a:r>
            <a:r>
              <a:rPr lang="en-US" dirty="0" err="1"/>
              <a:t>Ligra</a:t>
            </a:r>
            <a:r>
              <a:rPr lang="en-US" dirty="0"/>
              <a:t>, and real-world applications</a:t>
            </a:r>
          </a:p>
          <a:p>
            <a:r>
              <a:rPr lang="en-US" dirty="0"/>
              <a:t>[CLICK] We compare Hermes with five LLC prefetchers</a:t>
            </a:r>
          </a:p>
          <a:p>
            <a:r>
              <a:rPr lang="en-US" dirty="0"/>
              <a:t>[CLICK] and two off-chip predictors extended from prior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130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our evaluation, we consider</a:t>
            </a:r>
          </a:p>
          <a:p>
            <a:r>
              <a:rPr lang="en-US" dirty="0"/>
              <a:t>[CLICK] a 5 cycle L1-D</a:t>
            </a:r>
          </a:p>
          <a:p>
            <a:r>
              <a:rPr lang="en-US" dirty="0"/>
              <a:t>[CLICK] 15 cycle L2</a:t>
            </a:r>
          </a:p>
          <a:p>
            <a:r>
              <a:rPr lang="en-US" dirty="0"/>
              <a:t>[CLICK] and 55 cycle LLC round-trip latency.</a:t>
            </a:r>
          </a:p>
          <a:p>
            <a:endParaRPr lang="en-US" dirty="0"/>
          </a:p>
          <a:p>
            <a:r>
              <a:rPr lang="en-US" dirty="0"/>
              <a:t>[CLICK] The latency for Hermes to issue a request directly to the main memory controller (after the address translation) depends on …</a:t>
            </a:r>
          </a:p>
          <a:p>
            <a:r>
              <a:rPr lang="en-US" dirty="0"/>
              <a:t>[CLICK] For this reason we sweep this latency from 0-cycles to 24-cycles in our paper.</a:t>
            </a:r>
          </a:p>
          <a:p>
            <a:r>
              <a:rPr lang="en-US" dirty="0"/>
              <a:t>[CLICK] But in this presentation, I am going to show you results considering a 6-cycle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7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analyze the single-core performance improvement.</a:t>
            </a:r>
          </a:p>
          <a:p>
            <a:r>
              <a:rPr lang="en-US" dirty="0"/>
              <a:t>[CLICK] This is how Hermes and a state-of-the-art prefetcher Pythia improves performance on top of a no-prefetching system.</a:t>
            </a:r>
          </a:p>
          <a:p>
            <a:r>
              <a:rPr lang="en-US" dirty="0"/>
              <a:t>[CLICK] The first takeaway is that Hermes alone provides nearly 50%...</a:t>
            </a:r>
          </a:p>
          <a:p>
            <a:r>
              <a:rPr lang="en-US" dirty="0"/>
              <a:t>[CLICK] Now if we combine Hermes with Pythia, that provides an additional 5.4% performance improvement on top of a strong baseline that has Pythia.</a:t>
            </a:r>
          </a:p>
          <a:p>
            <a:r>
              <a:rPr lang="en-US" dirty="0"/>
              <a:t>[CLICK] And finally, if we compare Hermes’s performance benefit with the Ideal Hermes that has an ideal off-chip predictor,</a:t>
            </a:r>
          </a:p>
          <a:p>
            <a:r>
              <a:rPr lang="en-US" dirty="0"/>
              <a:t>We see that Hermes provides nearly 90% performance benefit of the Ideal Hermes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88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performance improvement comes at a cost of increase in main memory requests.</a:t>
            </a:r>
          </a:p>
          <a:p>
            <a:r>
              <a:rPr lang="en-US" dirty="0"/>
              <a:t>This graph shows the increase in the main memory request over the no-prefetching system provided by the three configurations.</a:t>
            </a:r>
          </a:p>
          <a:p>
            <a:r>
              <a:rPr lang="en-US" dirty="0"/>
              <a:t>[CLICK] As we can see, Hermes increases the main memory requests by 5.5% on average on top of the no-prefetching system..</a:t>
            </a:r>
          </a:p>
          <a:p>
            <a:r>
              <a:rPr lang="en-US" dirty="0"/>
              <a:t>Whereas Pythia increases …</a:t>
            </a:r>
          </a:p>
          <a:p>
            <a:r>
              <a:rPr lang="en-US" dirty="0"/>
              <a:t>If we combine two together, then it increases the main memory request by an additional 5.9%.</a:t>
            </a:r>
          </a:p>
          <a:p>
            <a:r>
              <a:rPr lang="en-US" dirty="0"/>
              <a:t>[CLICK] Now, if we compare this increase in the main memory request with the performance improvement each of these configurations are providing,</a:t>
            </a:r>
          </a:p>
          <a:p>
            <a:r>
              <a:rPr lang="en-US" dirty="0"/>
              <a:t>We see that</a:t>
            </a:r>
          </a:p>
          <a:p>
            <a:r>
              <a:rPr lang="en-US" dirty="0"/>
              <a:t>[CLICK] For every 1% performance benefit, Pythia …</a:t>
            </a:r>
          </a:p>
          <a:p>
            <a:r>
              <a:rPr lang="en-US" dirty="0"/>
              <a:t>[CLICK] This basically shows that Hermes is much more bandwidth efficient than a traditional data prefetcher like Pythia.</a:t>
            </a:r>
          </a:p>
          <a:p>
            <a:r>
              <a:rPr lang="en-US" dirty="0"/>
              <a:t>And for this reason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408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evaluate Pythia and Hermes over a wide range of memory bandwidth configurations, we see that,</a:t>
            </a:r>
          </a:p>
          <a:p>
            <a:r>
              <a:rPr lang="en-US" dirty="0"/>
              <a:t>[CLICK] In these extremely-bandwidth constrained configurations, which are in fact roughly modeling per-core main memory bandwidth of commercial processors,</a:t>
            </a:r>
          </a:p>
          <a:p>
            <a:r>
              <a:rPr lang="en-US" dirty="0"/>
              <a:t>Hermes even outperforms Pythia.</a:t>
            </a:r>
          </a:p>
          <a:p>
            <a:r>
              <a:rPr lang="en-US" dirty="0"/>
              <a:t>[CLICK] And if we combine both of them, the combination of Hermes and Pythia outperforms Pythia in every bandwidth configurations.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72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observations are not only true for Pythia.</a:t>
            </a:r>
          </a:p>
          <a:p>
            <a:r>
              <a:rPr lang="en-US" dirty="0"/>
              <a:t>We evaluate Hermes combined with multiple prior baseline state-of-the-art prefetchers and find that</a:t>
            </a:r>
          </a:p>
          <a:p>
            <a:r>
              <a:rPr lang="en-US" dirty="0"/>
              <a:t>Hermes consistently improves performance on top of a wide range of baseline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256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performance benefit comes at a </a:t>
            </a:r>
          </a:p>
          <a:p>
            <a:r>
              <a:rPr lang="en-US" dirty="0"/>
              <a:t>[CLICK] modest 4KB storage overhead per core and</a:t>
            </a:r>
          </a:p>
          <a:p>
            <a:r>
              <a:rPr lang="en-US" dirty="0"/>
              <a:t>[CLICK] 1.5% power overhead on top an Intel Alder Lake-like performance-core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97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9834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5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three key shortcomings in prior prefetchers that significantly limits their performance improvement</a:t>
            </a:r>
          </a:p>
          <a:p>
            <a:endParaRPr lang="en-US" dirty="0"/>
          </a:p>
          <a:p>
            <a:r>
              <a:rPr lang="en-US" dirty="0"/>
              <a:t>[CLICK] First, they predict mainly …</a:t>
            </a:r>
          </a:p>
          <a:p>
            <a:r>
              <a:rPr lang="en-US" dirty="0"/>
              <a:t>[CLICK] Second, they lack any inherent …</a:t>
            </a:r>
          </a:p>
          <a:p>
            <a:r>
              <a:rPr lang="en-US" dirty="0"/>
              <a:t>[CLICK] Third, the also lack any online in-silicon customizability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take a closer look at each of these shortcomings.</a:t>
            </a:r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2755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summarize…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392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advocates …</a:t>
            </a:r>
          </a:p>
          <a:p>
            <a:r>
              <a:rPr lang="en-US" dirty="0"/>
              <a:t>[CLICK] We show that off-chip load prediction…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why we open-source our artifact.</a:t>
            </a:r>
          </a:p>
          <a:p>
            <a:r>
              <a:rPr lang="en-US" dirty="0"/>
              <a:t>It can be freely downloaded from our GitHub repository.</a:t>
            </a:r>
          </a:p>
          <a:p>
            <a:r>
              <a:rPr lang="en-US" dirty="0"/>
              <a:t>In this artifact, [CLICK] you will get all the workload traces we have used to evaluate Hermes,</a:t>
            </a:r>
          </a:p>
          <a:p>
            <a:r>
              <a:rPr lang="en-US" dirty="0"/>
              <a:t>[CLICK] 13 types of data prefetchers proposed in the past and</a:t>
            </a:r>
          </a:p>
          <a:p>
            <a:r>
              <a:rPr lang="en-US" dirty="0"/>
              <a:t>[CLICK] 9 types of off-chip predictors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855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want to impalement your own off-chip predictor, that’s also very easy.</a:t>
            </a:r>
          </a:p>
          <a:p>
            <a:r>
              <a:rPr lang="en-US" dirty="0"/>
              <a:t>All you have to do is to extend the </a:t>
            </a:r>
            <a:r>
              <a:rPr lang="en-US" dirty="0" err="1"/>
              <a:t>OffchipPred</a:t>
            </a:r>
            <a:r>
              <a:rPr lang="en-US" dirty="0"/>
              <a:t> base class…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015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define your own train() and predict() functions</a:t>
            </a:r>
          </a:p>
          <a:p>
            <a:r>
              <a:rPr lang="en-US" dirty="0"/>
              <a:t>[CLICK] the infrastructure will automatically provide statistics like precision and recall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097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hope that high-accuracy off-chip prediction can further enable a multitude of optimization possibilities, for example:</a:t>
            </a:r>
          </a:p>
          <a:p>
            <a:r>
              <a:rPr lang="en-US" dirty="0"/>
              <a:t>[CLICK] prioritizing loads … to improve performance and fairness in extreme core processors</a:t>
            </a:r>
          </a:p>
          <a:p>
            <a:r>
              <a:rPr lang="en-US" dirty="0"/>
              <a:t>[CLICK] better instruction scheduling for data dependent loads</a:t>
            </a:r>
          </a:p>
          <a:p>
            <a:r>
              <a:rPr lang="en-US" dirty="0"/>
              <a:t>[CLICK] 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5964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With that hope, I will conclude my talk.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 will be very happy to take any question from the audience.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959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693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8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84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use of a single program feature for prefetch prediction, a prefetcher typically provides performance benefits …</a:t>
            </a:r>
          </a:p>
          <a:p>
            <a:r>
              <a:rPr lang="en-US" dirty="0"/>
              <a:t>In other types of workloads, the same prefetcher fails to provide performance gains.</a:t>
            </a:r>
          </a:p>
          <a:p>
            <a:endParaRPr lang="en-US" dirty="0"/>
          </a:p>
          <a:p>
            <a:r>
              <a:rPr lang="en-US" dirty="0"/>
              <a:t>To illustrate this [CLICK], we show the coverage, overprediction, and performance improvement of two prior prefetchers SPP and Bingo for six sample workloads.</a:t>
            </a:r>
          </a:p>
          <a:p>
            <a:r>
              <a:rPr lang="en-US" dirty="0"/>
              <a:t>The top figure shows …</a:t>
            </a:r>
          </a:p>
          <a:p>
            <a:r>
              <a:rPr lang="en-US" dirty="0"/>
              <a:t>The bottom figure shows …</a:t>
            </a:r>
          </a:p>
          <a:p>
            <a:endParaRPr lang="en-US" dirty="0"/>
          </a:p>
          <a:p>
            <a:r>
              <a:rPr lang="en-US" dirty="0"/>
              <a:t>As we can see, for workloads like [CLICK], … Bingo performs better than SPP, as the program feature exploited by Bingo has stronger correlation with the access pattern than SPP.</a:t>
            </a:r>
          </a:p>
          <a:p>
            <a:r>
              <a:rPr lang="en-US" dirty="0"/>
              <a:t>On the other hand, for workloads like … [CLICK], SPP’s program feature provides better correlation, and thus performs better than Bingo.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1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9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08EACC-8CBF-5A41-8FD1-0ADD9A6E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27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AFC4-B67F-BC48-882B-8F3B14641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0919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5ADE-6E00-1045-8F07-42D08E36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28150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0E1A-63D1-9042-BE64-E6D77CA2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7015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E9EA-6A87-A74E-8999-D522750A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0980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9C08-DC79-A243-8132-5D81416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799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06AB-FCA2-444B-B377-4DCE2DDA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4030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F9B4-FA90-5240-B648-E2D01A3C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98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DB1-BFE0-744A-994F-30B5CFD2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69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6A19-9990-D640-B1D8-2C318F01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980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8FC-307F-634F-81A0-60FAC0836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0454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884-23F1-204A-AF38-4A3015EE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3308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056265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23530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73661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618093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329994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475445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4024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22089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84777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520066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438751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467169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9/19/23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1479235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9/19/23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590507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59732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737838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1238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1957085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848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6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image" Target="../media/image1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0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43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image" Target="../media/image1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9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5" Type="http://schemas.openxmlformats.org/officeDocument/2006/relationships/theme" Target="../theme/theme60.xml"/><Relationship Id="rId4" Type="http://schemas.openxmlformats.org/officeDocument/2006/relationships/slideLayout" Target="../slideLayouts/slideLayout65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6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5" Type="http://schemas.openxmlformats.org/officeDocument/2006/relationships/theme" Target="../theme/theme63.xml"/><Relationship Id="rId4" Type="http://schemas.openxmlformats.org/officeDocument/2006/relationships/slideLayout" Target="../slideLayouts/slideLayout677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0.xml"/><Relationship Id="rId2" Type="http://schemas.openxmlformats.org/officeDocument/2006/relationships/slideLayout" Target="../slideLayouts/slideLayout679.xml"/><Relationship Id="rId1" Type="http://schemas.openxmlformats.org/officeDocument/2006/relationships/slideLayout" Target="../slideLayouts/slideLayout678.xml"/><Relationship Id="rId5" Type="http://schemas.openxmlformats.org/officeDocument/2006/relationships/theme" Target="../theme/theme64.xml"/><Relationship Id="rId4" Type="http://schemas.openxmlformats.org/officeDocument/2006/relationships/slideLayout" Target="../slideLayouts/slideLayout6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2023. 9. 19.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9/19/23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17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0BC070B0-CA22-7745-8A7B-A53F4880160F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01734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1735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8" r:id="rId1"/>
    <p:sldLayoutId id="2147489999" r:id="rId2"/>
    <p:sldLayoutId id="2147490000" r:id="rId3"/>
    <p:sldLayoutId id="2147490001" r:id="rId4"/>
    <p:sldLayoutId id="2147490002" r:id="rId5"/>
    <p:sldLayoutId id="2147490003" r:id="rId6"/>
    <p:sldLayoutId id="2147490004" r:id="rId7"/>
    <p:sldLayoutId id="2147490005" r:id="rId8"/>
    <p:sldLayoutId id="2147490006" r:id="rId9"/>
    <p:sldLayoutId id="2147490007" r:id="rId10"/>
    <p:sldLayoutId id="2147490008" r:id="rId11"/>
    <p:sldLayoutId id="214749000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2" r:id="rId1"/>
    <p:sldLayoutId id="2147490033" r:id="rId2"/>
    <p:sldLayoutId id="2147490034" r:id="rId3"/>
    <p:sldLayoutId id="2147490035" r:id="rId4"/>
    <p:sldLayoutId id="2147490036" r:id="rId5"/>
    <p:sldLayoutId id="2147490037" r:id="rId6"/>
    <p:sldLayoutId id="2147490038" r:id="rId7"/>
    <p:sldLayoutId id="2147490039" r:id="rId8"/>
    <p:sldLayoutId id="2147490040" r:id="rId9"/>
    <p:sldLayoutId id="2147490041" r:id="rId10"/>
    <p:sldLayoutId id="214749004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772-9A14-4310-AA97-ADA9BE0847FC}" type="datetimeFigureOut">
              <a:rPr lang="en-CH" smtClean="0"/>
              <a:t>9/19/23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85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4" r:id="rId1"/>
    <p:sldLayoutId id="2147490045" r:id="rId2"/>
    <p:sldLayoutId id="2147490046" r:id="rId3"/>
    <p:sldLayoutId id="21474900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361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9" r:id="rId1"/>
    <p:sldLayoutId id="2147490050" r:id="rId2"/>
    <p:sldLayoutId id="2147490051" r:id="rId3"/>
    <p:sldLayoutId id="21474900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short-talk.pdf" TargetMode="External"/><Relationship Id="rId13" Type="http://schemas.openxmlformats.org/officeDocument/2006/relationships/hyperlink" Target="https://github.com/CMU-SAFARI/Pythia" TargetMode="External"/><Relationship Id="rId3" Type="http://schemas.openxmlformats.org/officeDocument/2006/relationships/hyperlink" Target="https://people.inf.ethz.ch/omutlu/pub/Pythia-customizable-hardware-prefetcher-using-reinforcement-learning_micro21.pdf" TargetMode="External"/><Relationship Id="rId7" Type="http://schemas.openxmlformats.org/officeDocument/2006/relationships/hyperlink" Target="https://people.inf.ethz.ch/omutlu/pub/Pythia-customizable-hardware-prefetcher-using-reinforcement-learning_micro21-short-talk.pptx" TargetMode="External"/><Relationship Id="rId12" Type="http://schemas.openxmlformats.org/officeDocument/2006/relationships/hyperlink" Target="https://www.youtube.com/watch?v=kzL22FTz0vc&amp;list=PL5Q2soXY2Zi--0LrXSQ9sST3N0k0bXp51&amp;index=2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talk.pdf" TargetMode="External"/><Relationship Id="rId11" Type="http://schemas.openxmlformats.org/officeDocument/2006/relationships/hyperlink" Target="https://www.youtube.com/watch?v=6UMFRW3VFPo&amp;list=PL5Q2soXY2Zi--0LrXSQ9sST3N0k0bXp51&amp;index=7" TargetMode="External"/><Relationship Id="rId5" Type="http://schemas.openxmlformats.org/officeDocument/2006/relationships/hyperlink" Target="https://people.inf.ethz.ch/omutlu/pub/Pythia-customizable-hardware-prefetcher-using-reinforcement-learning_micro21-talk.pptx" TargetMode="External"/><Relationship Id="rId15" Type="http://schemas.openxmlformats.org/officeDocument/2006/relationships/hyperlink" Target="https://arxiv.org/pdf/2109.12021.pdf" TargetMode="External"/><Relationship Id="rId10" Type="http://schemas.openxmlformats.org/officeDocument/2006/relationships/hyperlink" Target="https://people.inf.ethz.ch/omutlu/pub/Pythia-customizable-hardware-prefetcher-using-reinforcement-learning_micro21-lightning-talk.pdf" TargetMode="External"/><Relationship Id="rId4" Type="http://schemas.openxmlformats.org/officeDocument/2006/relationships/hyperlink" Target="http://www.microarch.org/micro54/" TargetMode="External"/><Relationship Id="rId9" Type="http://schemas.openxmlformats.org/officeDocument/2006/relationships/hyperlink" Target="https://people.inf.ethz.ch/omutlu/pub/Pythia-customizable-hardware-prefetcher-using-reinforcement-learning_micro21-lightning-talk.pptx" TargetMode="External"/><Relationship Id="rId14" Type="http://schemas.openxmlformats.org/officeDocument/2006/relationships/hyperlink" Target="https://arxiv.org/abs/2109.12021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9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10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52.jpg"/><Relationship Id="rId12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81.xml"/><Relationship Id="rId6" Type="http://schemas.openxmlformats.org/officeDocument/2006/relationships/image" Target="../media/image51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18.tif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13" Type="http://schemas.openxmlformats.org/officeDocument/2006/relationships/slide" Target="slide157.xml"/><Relationship Id="rId18" Type="http://schemas.openxmlformats.org/officeDocument/2006/relationships/slide" Target="slide163.xml"/><Relationship Id="rId26" Type="http://schemas.openxmlformats.org/officeDocument/2006/relationships/slide" Target="slide171.xml"/><Relationship Id="rId3" Type="http://schemas.openxmlformats.org/officeDocument/2006/relationships/slide" Target="slide143.xml"/><Relationship Id="rId21" Type="http://schemas.openxmlformats.org/officeDocument/2006/relationships/slide" Target="slide166.xml"/><Relationship Id="rId7" Type="http://schemas.openxmlformats.org/officeDocument/2006/relationships/slide" Target="slide146.xml"/><Relationship Id="rId12" Type="http://schemas.openxmlformats.org/officeDocument/2006/relationships/slide" Target="slide153.xml"/><Relationship Id="rId17" Type="http://schemas.openxmlformats.org/officeDocument/2006/relationships/slide" Target="slide162.xml"/><Relationship Id="rId25" Type="http://schemas.openxmlformats.org/officeDocument/2006/relationships/slide" Target="slide170.xml"/><Relationship Id="rId2" Type="http://schemas.openxmlformats.org/officeDocument/2006/relationships/slide" Target="slide141.xml"/><Relationship Id="rId16" Type="http://schemas.openxmlformats.org/officeDocument/2006/relationships/slide" Target="slide161.xml"/><Relationship Id="rId20" Type="http://schemas.openxmlformats.org/officeDocument/2006/relationships/slide" Target="slide165.xml"/><Relationship Id="rId1" Type="http://schemas.openxmlformats.org/officeDocument/2006/relationships/slideLayout" Target="../slideLayouts/slideLayout678.xml"/><Relationship Id="rId6" Type="http://schemas.openxmlformats.org/officeDocument/2006/relationships/slide" Target="slide156.xml"/><Relationship Id="rId11" Type="http://schemas.openxmlformats.org/officeDocument/2006/relationships/slide" Target="slide152.xml"/><Relationship Id="rId24" Type="http://schemas.openxmlformats.org/officeDocument/2006/relationships/slide" Target="slide167.xml"/><Relationship Id="rId5" Type="http://schemas.openxmlformats.org/officeDocument/2006/relationships/slide" Target="slide145.xml"/><Relationship Id="rId15" Type="http://schemas.openxmlformats.org/officeDocument/2006/relationships/slide" Target="slide160.xml"/><Relationship Id="rId23" Type="http://schemas.openxmlformats.org/officeDocument/2006/relationships/slide" Target="slide169.xml"/><Relationship Id="rId10" Type="http://schemas.openxmlformats.org/officeDocument/2006/relationships/slide" Target="slide150.xml"/><Relationship Id="rId19" Type="http://schemas.openxmlformats.org/officeDocument/2006/relationships/slide" Target="slide164.xml"/><Relationship Id="rId4" Type="http://schemas.openxmlformats.org/officeDocument/2006/relationships/slide" Target="slide144.xml"/><Relationship Id="rId9" Type="http://schemas.openxmlformats.org/officeDocument/2006/relationships/slide" Target="slide148.xml"/><Relationship Id="rId14" Type="http://schemas.openxmlformats.org/officeDocument/2006/relationships/slide" Target="slide159.xml"/><Relationship Id="rId22" Type="http://schemas.openxmlformats.org/officeDocument/2006/relationships/slide" Target="slide168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hyperlink" Target="https://people.inf.ethz.ch/omutlu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7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7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7.xml"/><Relationship Id="rId6" Type="http://schemas.openxmlformats.org/officeDocument/2006/relationships/image" Target="../media/image19.png"/><Relationship Id="rId11" Type="http://schemas.openxmlformats.org/officeDocument/2006/relationships/hyperlink" Target="https://arxiv.org/pdf/2109.12021.pdf" TargetMode="External"/><Relationship Id="rId5" Type="http://schemas.openxmlformats.org/officeDocument/2006/relationships/image" Target="../media/image18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7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7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5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126.xml"/><Relationship Id="rId13" Type="http://schemas.openxmlformats.org/officeDocument/2006/relationships/slide" Target="slide35.xml"/><Relationship Id="rId18" Type="http://schemas.openxmlformats.org/officeDocument/2006/relationships/slide" Target="slide122.xml"/><Relationship Id="rId26" Type="http://schemas.openxmlformats.org/officeDocument/2006/relationships/slide" Target="slide137.xml"/><Relationship Id="rId3" Type="http://schemas.openxmlformats.org/officeDocument/2006/relationships/slide" Target="slide115.xml"/><Relationship Id="rId21" Type="http://schemas.openxmlformats.org/officeDocument/2006/relationships/slide" Target="slide131.xml"/><Relationship Id="rId7" Type="http://schemas.openxmlformats.org/officeDocument/2006/relationships/slide" Target="slide125.xml"/><Relationship Id="rId12" Type="http://schemas.openxmlformats.org/officeDocument/2006/relationships/slide" Target="slide31.xml"/><Relationship Id="rId17" Type="http://schemas.openxmlformats.org/officeDocument/2006/relationships/slide" Target="slide121.xml"/><Relationship Id="rId25" Type="http://schemas.openxmlformats.org/officeDocument/2006/relationships/slide" Target="slide136.xml"/><Relationship Id="rId2" Type="http://schemas.openxmlformats.org/officeDocument/2006/relationships/slide" Target="slide114.xml"/><Relationship Id="rId16" Type="http://schemas.openxmlformats.org/officeDocument/2006/relationships/slide" Target="slide120.xml"/><Relationship Id="rId20" Type="http://schemas.openxmlformats.org/officeDocument/2006/relationships/slide" Target="slide124.xml"/><Relationship Id="rId1" Type="http://schemas.openxmlformats.org/officeDocument/2006/relationships/slideLayout" Target="../slideLayouts/slideLayout674.xml"/><Relationship Id="rId6" Type="http://schemas.openxmlformats.org/officeDocument/2006/relationships/slide" Target="slide118.xml"/><Relationship Id="rId11" Type="http://schemas.openxmlformats.org/officeDocument/2006/relationships/slide" Target="slide129.xml"/><Relationship Id="rId24" Type="http://schemas.openxmlformats.org/officeDocument/2006/relationships/slide" Target="slide135.xml"/><Relationship Id="rId5" Type="http://schemas.openxmlformats.org/officeDocument/2006/relationships/slide" Target="slide117.xml"/><Relationship Id="rId15" Type="http://schemas.openxmlformats.org/officeDocument/2006/relationships/slide" Target="slide119.xml"/><Relationship Id="rId23" Type="http://schemas.openxmlformats.org/officeDocument/2006/relationships/slide" Target="slide134.xml"/><Relationship Id="rId10" Type="http://schemas.openxmlformats.org/officeDocument/2006/relationships/slide" Target="slide128.xml"/><Relationship Id="rId19" Type="http://schemas.openxmlformats.org/officeDocument/2006/relationships/slide" Target="slide123.xml"/><Relationship Id="rId4" Type="http://schemas.openxmlformats.org/officeDocument/2006/relationships/slide" Target="slide116.xml"/><Relationship Id="rId9" Type="http://schemas.openxmlformats.org/officeDocument/2006/relationships/slide" Target="slide127.xml"/><Relationship Id="rId14" Type="http://schemas.openxmlformats.org/officeDocument/2006/relationships/slide" Target="slide38.xml"/><Relationship Id="rId22" Type="http://schemas.openxmlformats.org/officeDocument/2006/relationships/slide" Target="slide132.xml"/><Relationship Id="rId27" Type="http://schemas.openxmlformats.org/officeDocument/2006/relationships/slide" Target="slide13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3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4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3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4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3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4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3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4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3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4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slide" Target="slide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slide" Target="slide1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slide" Target="slide1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147.xml"/><Relationship Id="rId13" Type="http://schemas.openxmlformats.org/officeDocument/2006/relationships/slide" Target="slide157.xml"/><Relationship Id="rId18" Type="http://schemas.openxmlformats.org/officeDocument/2006/relationships/slide" Target="slide163.xml"/><Relationship Id="rId26" Type="http://schemas.openxmlformats.org/officeDocument/2006/relationships/slide" Target="slide171.xml"/><Relationship Id="rId3" Type="http://schemas.openxmlformats.org/officeDocument/2006/relationships/slide" Target="slide143.xml"/><Relationship Id="rId21" Type="http://schemas.openxmlformats.org/officeDocument/2006/relationships/slide" Target="slide166.xml"/><Relationship Id="rId7" Type="http://schemas.openxmlformats.org/officeDocument/2006/relationships/slide" Target="slide146.xml"/><Relationship Id="rId12" Type="http://schemas.openxmlformats.org/officeDocument/2006/relationships/slide" Target="slide153.xml"/><Relationship Id="rId17" Type="http://schemas.openxmlformats.org/officeDocument/2006/relationships/slide" Target="slide162.xml"/><Relationship Id="rId25" Type="http://schemas.openxmlformats.org/officeDocument/2006/relationships/slide" Target="slide170.xml"/><Relationship Id="rId2" Type="http://schemas.openxmlformats.org/officeDocument/2006/relationships/slide" Target="slide141.xml"/><Relationship Id="rId16" Type="http://schemas.openxmlformats.org/officeDocument/2006/relationships/slide" Target="slide161.xml"/><Relationship Id="rId20" Type="http://schemas.openxmlformats.org/officeDocument/2006/relationships/slide" Target="slide165.xml"/><Relationship Id="rId1" Type="http://schemas.openxmlformats.org/officeDocument/2006/relationships/slideLayout" Target="../slideLayouts/slideLayout678.xml"/><Relationship Id="rId6" Type="http://schemas.openxmlformats.org/officeDocument/2006/relationships/slide" Target="slide156.xml"/><Relationship Id="rId11" Type="http://schemas.openxmlformats.org/officeDocument/2006/relationships/slide" Target="slide152.xml"/><Relationship Id="rId24" Type="http://schemas.openxmlformats.org/officeDocument/2006/relationships/slide" Target="slide167.xml"/><Relationship Id="rId5" Type="http://schemas.openxmlformats.org/officeDocument/2006/relationships/slide" Target="slide145.xml"/><Relationship Id="rId15" Type="http://schemas.openxmlformats.org/officeDocument/2006/relationships/slide" Target="slide160.xml"/><Relationship Id="rId23" Type="http://schemas.openxmlformats.org/officeDocument/2006/relationships/slide" Target="slide169.xml"/><Relationship Id="rId10" Type="http://schemas.openxmlformats.org/officeDocument/2006/relationships/slide" Target="slide150.xml"/><Relationship Id="rId19" Type="http://schemas.openxmlformats.org/officeDocument/2006/relationships/slide" Target="slide164.xml"/><Relationship Id="rId4" Type="http://schemas.openxmlformats.org/officeDocument/2006/relationships/slide" Target="slide144.xml"/><Relationship Id="rId9" Type="http://schemas.openxmlformats.org/officeDocument/2006/relationships/slide" Target="slide148.xml"/><Relationship Id="rId14" Type="http://schemas.openxmlformats.org/officeDocument/2006/relationships/slide" Target="slide159.xml"/><Relationship Id="rId22" Type="http://schemas.openxmlformats.org/officeDocument/2006/relationships/slide" Target="slide1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7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slide" Target="slide13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39.xml"/><Relationship Id="rId1" Type="http://schemas.openxmlformats.org/officeDocument/2006/relationships/slideLayout" Target="../slideLayouts/slideLayout678.xml"/><Relationship Id="rId4" Type="http://schemas.openxmlformats.org/officeDocument/2006/relationships/image" Target="../media/image44.sv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7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7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7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7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7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chart" Target="../charts/chart36.xml"/><Relationship Id="rId7" Type="http://schemas.openxmlformats.org/officeDocument/2006/relationships/image" Target="../media/image43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78.xml"/><Relationship Id="rId6" Type="http://schemas.openxmlformats.org/officeDocument/2006/relationships/slide" Target="slide139.xml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7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1.png"/><Relationship Id="rId7" Type="http://schemas.openxmlformats.org/officeDocument/2006/relationships/slide" Target="slide139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92.svg"/><Relationship Id="rId9" Type="http://schemas.openxmlformats.org/officeDocument/2006/relationships/image" Target="../media/image44.sv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4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4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3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4.xml"/><Relationship Id="rId4" Type="http://schemas.openxmlformats.org/officeDocument/2006/relationships/hyperlink" Target="https://arxiv.org/pdf/2109.12021.pdf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6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image" Target="../media/image12.png"/><Relationship Id="rId5" Type="http://schemas.openxmlformats.org/officeDocument/2006/relationships/hyperlink" Target="https://sites.coecis.cornell.edu/isca50retrospective/" TargetMode="External"/><Relationship Id="rId4" Type="http://schemas.openxmlformats.org/officeDocument/2006/relationships/hyperlink" Target="https://sites.coecis.cornell.edu/isca50retrospective/files/2023/06/Retrospective__RL.pdf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7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7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7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4.xml"/><Relationship Id="rId4" Type="http://schemas.openxmlformats.org/officeDocument/2006/relationships/hyperlink" Target="https://www.chisel-lang.org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7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4.xml"/><Relationship Id="rId4" Type="http://schemas.openxmlformats.org/officeDocument/2006/relationships/hyperlink" Target="https://arxiv.org/pdf/2109.12021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ythia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77.xml"/><Relationship Id="rId6" Type="http://schemas.openxmlformats.org/officeDocument/2006/relationships/image" Target="../media/image19.png"/><Relationship Id="rId11" Type="http://schemas.openxmlformats.org/officeDocument/2006/relationships/hyperlink" Target="https://arxiv.org/pdf/2109.12021.pdf" TargetMode="External"/><Relationship Id="rId5" Type="http://schemas.openxmlformats.org/officeDocument/2006/relationships/image" Target="../media/image18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126.xml"/><Relationship Id="rId13" Type="http://schemas.openxmlformats.org/officeDocument/2006/relationships/slide" Target="slide35.xml"/><Relationship Id="rId18" Type="http://schemas.openxmlformats.org/officeDocument/2006/relationships/slide" Target="slide122.xml"/><Relationship Id="rId26" Type="http://schemas.openxmlformats.org/officeDocument/2006/relationships/slide" Target="slide137.xml"/><Relationship Id="rId3" Type="http://schemas.openxmlformats.org/officeDocument/2006/relationships/slide" Target="slide115.xml"/><Relationship Id="rId21" Type="http://schemas.openxmlformats.org/officeDocument/2006/relationships/slide" Target="slide131.xml"/><Relationship Id="rId7" Type="http://schemas.openxmlformats.org/officeDocument/2006/relationships/slide" Target="slide125.xml"/><Relationship Id="rId12" Type="http://schemas.openxmlformats.org/officeDocument/2006/relationships/slide" Target="slide31.xml"/><Relationship Id="rId17" Type="http://schemas.openxmlformats.org/officeDocument/2006/relationships/slide" Target="slide121.xml"/><Relationship Id="rId25" Type="http://schemas.openxmlformats.org/officeDocument/2006/relationships/slide" Target="slide136.xml"/><Relationship Id="rId2" Type="http://schemas.openxmlformats.org/officeDocument/2006/relationships/slide" Target="slide114.xml"/><Relationship Id="rId16" Type="http://schemas.openxmlformats.org/officeDocument/2006/relationships/slide" Target="slide120.xml"/><Relationship Id="rId20" Type="http://schemas.openxmlformats.org/officeDocument/2006/relationships/slide" Target="slide124.xml"/><Relationship Id="rId1" Type="http://schemas.openxmlformats.org/officeDocument/2006/relationships/slideLayout" Target="../slideLayouts/slideLayout674.xml"/><Relationship Id="rId6" Type="http://schemas.openxmlformats.org/officeDocument/2006/relationships/slide" Target="slide118.xml"/><Relationship Id="rId11" Type="http://schemas.openxmlformats.org/officeDocument/2006/relationships/slide" Target="slide129.xml"/><Relationship Id="rId24" Type="http://schemas.openxmlformats.org/officeDocument/2006/relationships/slide" Target="slide135.xml"/><Relationship Id="rId5" Type="http://schemas.openxmlformats.org/officeDocument/2006/relationships/slide" Target="slide117.xml"/><Relationship Id="rId15" Type="http://schemas.openxmlformats.org/officeDocument/2006/relationships/slide" Target="slide119.xml"/><Relationship Id="rId23" Type="http://schemas.openxmlformats.org/officeDocument/2006/relationships/slide" Target="slide134.xml"/><Relationship Id="rId10" Type="http://schemas.openxmlformats.org/officeDocument/2006/relationships/slide" Target="slide128.xml"/><Relationship Id="rId19" Type="http://schemas.openxmlformats.org/officeDocument/2006/relationships/slide" Target="slide123.xml"/><Relationship Id="rId4" Type="http://schemas.openxmlformats.org/officeDocument/2006/relationships/slide" Target="slide116.xml"/><Relationship Id="rId9" Type="http://schemas.openxmlformats.org/officeDocument/2006/relationships/slide" Target="slide127.xml"/><Relationship Id="rId14" Type="http://schemas.openxmlformats.org/officeDocument/2006/relationships/slide" Target="slide38.xml"/><Relationship Id="rId22" Type="http://schemas.openxmlformats.org/officeDocument/2006/relationships/slide" Target="slide132.xml"/><Relationship Id="rId27" Type="http://schemas.openxmlformats.org/officeDocument/2006/relationships/slide" Target="slide13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short-talk.pdf" TargetMode="External"/><Relationship Id="rId13" Type="http://schemas.openxmlformats.org/officeDocument/2006/relationships/hyperlink" Target="https://github.com/CMU-SAFARI/Pythia" TargetMode="External"/><Relationship Id="rId3" Type="http://schemas.openxmlformats.org/officeDocument/2006/relationships/hyperlink" Target="https://people.inf.ethz.ch/omutlu/pub/Pythia-customizable-hardware-prefetcher-using-reinforcement-learning_micro21.pdf" TargetMode="External"/><Relationship Id="rId7" Type="http://schemas.openxmlformats.org/officeDocument/2006/relationships/hyperlink" Target="https://people.inf.ethz.ch/omutlu/pub/Pythia-customizable-hardware-prefetcher-using-reinforcement-learning_micro21-short-talk.pptx" TargetMode="External"/><Relationship Id="rId12" Type="http://schemas.openxmlformats.org/officeDocument/2006/relationships/hyperlink" Target="https://www.youtube.com/watch?v=kzL22FTz0vc&amp;list=PL5Q2soXY2Zi--0LrXSQ9sST3N0k0bXp51&amp;index=2" TargetMode="External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talk.pdf" TargetMode="External"/><Relationship Id="rId11" Type="http://schemas.openxmlformats.org/officeDocument/2006/relationships/hyperlink" Target="https://www.youtube.com/watch?v=6UMFRW3VFPo&amp;list=PL5Q2soXY2Zi--0LrXSQ9sST3N0k0bXp51&amp;index=7" TargetMode="External"/><Relationship Id="rId5" Type="http://schemas.openxmlformats.org/officeDocument/2006/relationships/hyperlink" Target="https://people.inf.ethz.ch/omutlu/pub/Pythia-customizable-hardware-prefetcher-using-reinforcement-learning_micro21-talk.pptx" TargetMode="External"/><Relationship Id="rId15" Type="http://schemas.openxmlformats.org/officeDocument/2006/relationships/hyperlink" Target="https://arxiv.org/pdf/2109.12021.pdf" TargetMode="External"/><Relationship Id="rId10" Type="http://schemas.openxmlformats.org/officeDocument/2006/relationships/hyperlink" Target="https://people.inf.ethz.ch/omutlu/pub/Pythia-customizable-hardware-prefetcher-using-reinforcement-learning_micro21-lightning-talk.pdf" TargetMode="External"/><Relationship Id="rId4" Type="http://schemas.openxmlformats.org/officeDocument/2006/relationships/hyperlink" Target="http://www.microarch.org/micro54/" TargetMode="External"/><Relationship Id="rId9" Type="http://schemas.openxmlformats.org/officeDocument/2006/relationships/hyperlink" Target="https://people.inf.ethz.ch/omutlu/pub/Pythia-customizable-hardware-prefetcher-using-reinforcement-learning_micro21-lightning-talk.pptx" TargetMode="External"/><Relationship Id="rId14" Type="http://schemas.openxmlformats.org/officeDocument/2006/relationships/hyperlink" Target="https://arxiv.org/abs/2109.12021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PWWBtrL60dQ&amp;t=3609s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52.jpg"/><Relationship Id="rId12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81.xml"/><Relationship Id="rId6" Type="http://schemas.openxmlformats.org/officeDocument/2006/relationships/image" Target="../media/image51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18.tif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2.xml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3.xml"/><Relationship Id="rId4" Type="http://schemas.openxmlformats.org/officeDocument/2006/relationships/chart" Target="../charts/char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4.xml"/><Relationship Id="rId4" Type="http://schemas.openxmlformats.org/officeDocument/2006/relationships/chart" Target="../charts/char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5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4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681.xml"/><Relationship Id="rId1" Type="http://schemas.openxmlformats.org/officeDocument/2006/relationships/tags" Target="../tags/tag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7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30.png"/><Relationship Id="rId4" Type="http://schemas.openxmlformats.org/officeDocument/2006/relationships/image" Target="../media/image83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83.emf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7.emf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85.png"/><Relationship Id="rId5" Type="http://schemas.openxmlformats.org/officeDocument/2006/relationships/image" Target="../media/image30.png"/><Relationship Id="rId4" Type="http://schemas.openxmlformats.org/officeDocument/2006/relationships/image" Target="../media/image83.emf"/><Relationship Id="rId9" Type="http://schemas.openxmlformats.org/officeDocument/2006/relationships/image" Target="../media/image76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7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7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78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7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78.xml"/><Relationship Id="rId4" Type="http://schemas.openxmlformats.org/officeDocument/2006/relationships/image" Target="../media/image9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7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7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7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7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78.xml"/><Relationship Id="rId4" Type="http://schemas.openxmlformats.org/officeDocument/2006/relationships/hyperlink" Target="https://arxiv.org/pdf/2209.00188.pdf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7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78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Hermes" TargetMode="External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78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11" Type="http://schemas.openxmlformats.org/officeDocument/2006/relationships/image" Target="../media/image107.jpg"/><Relationship Id="rId5" Type="http://schemas.openxmlformats.org/officeDocument/2006/relationships/image" Target="../media/image21.png"/><Relationship Id="rId10" Type="http://schemas.openxmlformats.org/officeDocument/2006/relationships/image" Target="../media/image106.jpg"/><Relationship Id="rId4" Type="http://schemas.openxmlformats.org/officeDocument/2006/relationships/image" Target="../media/image105.jpg"/><Relationship Id="rId9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20 September 2023</a:t>
            </a:r>
          </a:p>
          <a:p>
            <a:r>
              <a:rPr lang="en-US" sz="2200" dirty="0"/>
              <a:t>VMware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Pythia &amp; Hermes:</a:t>
            </a:r>
            <a:br>
              <a:rPr lang="en-US" sz="6000" b="1" dirty="0">
                <a:solidFill>
                  <a:srgbClr val="006633"/>
                </a:solidFill>
              </a:rPr>
            </a:br>
            <a:r>
              <a:rPr lang="en-US" sz="6000" b="1" dirty="0">
                <a:solidFill>
                  <a:srgbClr val="006633"/>
                </a:solidFill>
              </a:rPr>
              <a:t>ML-Driven Prefetching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4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4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85332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Define your own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train()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predict()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functions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8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Get statistics like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precision</a:t>
            </a:r>
            <a:r>
              <a:rPr lang="en-US" dirty="0">
                <a:latin typeface="Corbel" panose="020B0503020204020204" pitchFamily="34" charset="0"/>
              </a:rPr>
              <a:t>) and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coverage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recall</a:t>
            </a:r>
            <a:r>
              <a:rPr lang="en-US" dirty="0">
                <a:latin typeface="Corbel" panose="020B0503020204020204" pitchFamily="34" charset="0"/>
              </a:rPr>
              <a:t>) out of the box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408E-A745-DC49-B1DA-C6F0D56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17588"/>
            <a:ext cx="8677114" cy="242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D6EC-5467-D435-7049-E9DFDE53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5369378"/>
            <a:ext cx="382270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4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CB412-F299-56E7-D99D-54719FC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Off-Chip Prediction </a:t>
            </a:r>
            <a:r>
              <a:rPr lang="en-US" sz="3600">
                <a:latin typeface="Corbel" panose="020B0503020204020204" pitchFamily="34" charset="0"/>
                <a:cs typeface="Consolas" panose="020B0609020204030204" pitchFamily="49" charset="0"/>
              </a:rPr>
              <a:t>Can Further Enable</a:t>
            </a:r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024B5D-523A-2B51-7C52-8C6C10D295C3}"/>
              </a:ext>
            </a:extLst>
          </p:cNvPr>
          <p:cNvSpPr/>
          <p:nvPr/>
        </p:nvSpPr>
        <p:spPr>
          <a:xfrm>
            <a:off x="504698" y="1203471"/>
            <a:ext cx="8134597" cy="1621411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Prioritizing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loads that are likely go off-chip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queues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network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routing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FB4CF-9C3F-762A-8072-78A10C631FC4}"/>
              </a:ext>
            </a:extLst>
          </p:cNvPr>
          <p:cNvSpPr/>
          <p:nvPr/>
        </p:nvSpPr>
        <p:spPr>
          <a:xfrm>
            <a:off x="504698" y="3144230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Better instruction scheduling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data-dependent instructions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0C7CD-80EB-203F-060C-4D4B1D1437B1}"/>
              </a:ext>
            </a:extLst>
          </p:cNvPr>
          <p:cNvSpPr/>
          <p:nvPr/>
        </p:nvSpPr>
        <p:spPr>
          <a:xfrm>
            <a:off x="486004" y="4733467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Other ideas to improve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fairness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multi-core system design...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4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https://github.com/CMU-SAFARI/Hermes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CCEC5-4317-4FBF-4EC4-668235940DB3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93895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BDA3-7ABB-BE42-31C3-63930A99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DF631-5A1A-F9D6-D49F-DE6AC46C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614004" cy="541954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FAQs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" action="ppaction://hlinksldjump"/>
              </a:rPr>
              <a:t>What are the selected set of program features?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3" action="ppaction://hlinksldjump"/>
              </a:rPr>
              <a:t>Can you provide some intuition on why these features work?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4" action="ppaction://hlinksldjump"/>
              </a:rPr>
              <a:t>What happens in case of a misprediction?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5" action="ppaction://hlinksldjump"/>
              </a:rPr>
              <a:t>What’s the performance headroom for off-chip 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Do you see a variance of different features in final prediction accuracy?</a:t>
            </a: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Corbel" panose="020B0503020204020204" pitchFamily="34" charset="0"/>
              </a:rPr>
              <a:t>Simulation Methodology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7" action="ppaction://hlinksldjump"/>
              </a:rPr>
              <a:t>System parameters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8" action="ppaction://hlinksldjump"/>
              </a:rPr>
              <a:t>Evaluated workloads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9959F5-EDFF-02D3-2C45-31CF9287EF08}"/>
              </a:ext>
            </a:extLst>
          </p:cNvPr>
          <p:cNvSpPr txBox="1">
            <a:spLocks/>
          </p:cNvSpPr>
          <p:nvPr/>
        </p:nvSpPr>
        <p:spPr>
          <a:xfrm>
            <a:off x="4917763" y="936171"/>
            <a:ext cx="3920668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More Results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9" action="ppaction://hlinksldjump"/>
              </a:rPr>
              <a:t>Percentage of off-chip requests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0" action="ppaction://hlinksldjump"/>
              </a:rPr>
              <a:t>Reduction in stall cycles by reducing the critical path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1" action="ppaction://hlinksldjump"/>
              </a:rPr>
              <a:t>Fraction of off-chip load requests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  <a:hlinkClick r:id="rId12" action="ppaction://hlinksldjump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2" action="ppaction://hlinksldjump"/>
              </a:rPr>
              <a:t>Accuracy and coverage of POPET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6" action="ppaction://hlinksldjump"/>
              </a:rPr>
              <a:t>Effect of different features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3" action="ppaction://hlinksldjump"/>
              </a:rPr>
              <a:t>Are all features required?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4" action="ppaction://hlinksldjump"/>
              </a:rPr>
              <a:t>1C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5" action="ppaction://hlinksldjump"/>
              </a:rPr>
              <a:t>1C performance line graph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6" action="ppaction://hlinksldjump"/>
              </a:rPr>
              <a:t>1C performance against prior predictors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7" action="ppaction://hlinksldjump"/>
              </a:rPr>
              <a:t>Effect on stall cycles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8" action="ppaction://hlinksldjump"/>
              </a:rPr>
              <a:t>8C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Sensitivity: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9" action="ppaction://hlinksldjump"/>
              </a:rPr>
              <a:t>Hermes request issue latency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0" action="ppaction://hlinksldjump"/>
              </a:rPr>
              <a:t>Cache hierarchy access latency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1" action="ppaction://hlinksldjump"/>
              </a:rPr>
              <a:t>Activation threshold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2" action="ppaction://hlinksldjump"/>
              </a:rPr>
              <a:t>ROB size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3" action="ppaction://hlinksldjump"/>
              </a:rPr>
              <a:t>LLC size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4" action="ppaction://hlinksldjump"/>
              </a:rPr>
              <a:t>Power overhead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5" action="ppaction://hlinksldjump"/>
              </a:rPr>
              <a:t>Accuracy without prefetcher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6" action="ppaction://hlinksldjump"/>
              </a:rPr>
              <a:t>Main memory request overhead with different prefetchers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510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Paper </a:t>
            </a:r>
            <a:r>
              <a:rPr lang="en-US" sz="3200" b="1" dirty="0"/>
              <a:t>[MICRO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52715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20 September 2023</a:t>
            </a:r>
          </a:p>
          <a:p>
            <a:r>
              <a:rPr lang="en-US" sz="2200" dirty="0"/>
              <a:t>VMware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3060" y="1227584"/>
            <a:ext cx="8820472" cy="220141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6633"/>
                </a:solidFill>
              </a:rPr>
              <a:t>Pythia &amp; Hermes:</a:t>
            </a:r>
            <a:br>
              <a:rPr lang="en-US" sz="6000" b="1" dirty="0">
                <a:solidFill>
                  <a:srgbClr val="006633"/>
                </a:solidFill>
              </a:rPr>
            </a:br>
            <a:r>
              <a:rPr lang="en-US" sz="6000" b="1" dirty="0">
                <a:solidFill>
                  <a:srgbClr val="006633"/>
                </a:solidFill>
              </a:rPr>
              <a:t>ML-Driven Prefetching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urgundy_CMU_JPG_Logo.jpg">
            <a:extLst>
              <a:ext uri="{FF2B5EF4-FFF2-40B4-BE49-F238E27FC236}">
                <a16:creationId xmlns:a16="http://schemas.microsoft.com/office/drawing/2014/main" id="{FDEF4BF8-4C42-2C48-ACA7-CAA3C1B63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027" y="5805264"/>
            <a:ext cx="2532185" cy="914400"/>
          </a:xfrm>
          <a:prstGeom prst="rect">
            <a:avLst/>
          </a:prstGeom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84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C44-B3E1-F64E-A99E-12D6157F8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PYTHIA 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066C5-0E33-964B-831B-25B073E50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97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0"/>
            <a:ext cx="1924715" cy="20553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89792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061EEC-1D82-C748-A960-6482C404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30" y="2924478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13098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89827" y="377526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68" y="3082732"/>
            <a:ext cx="1604771" cy="13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F5C871-F76C-5C49-9898-D1C65E01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Assignment to EQ Entry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48F11F-7F9F-2F40-B907-9996F763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action gets inserted into EQ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Reward is assigned to each EQ entry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or during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eviction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insertion: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for actions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to prefetch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Out-of-page prefetch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residency: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address of a demand matches with address in EQ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EQ eviction: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case no reward is assigned till eviction                             (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signifies inaccurate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C506B7-D38A-1544-BE30-14EA8D8A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0" y="2018270"/>
            <a:ext cx="3370319" cy="1981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AC9AAE-B3CF-3D4D-B069-5D5BD6A8AC15}"/>
              </a:ext>
            </a:extLst>
          </p:cNvPr>
          <p:cNvSpPr/>
          <p:nvPr/>
        </p:nvSpPr>
        <p:spPr>
          <a:xfrm>
            <a:off x="5604669" y="1944131"/>
            <a:ext cx="1685159" cy="82378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496A0-483D-6A49-81EB-58F2D5AD0658}"/>
              </a:ext>
            </a:extLst>
          </p:cNvPr>
          <p:cNvSpPr/>
          <p:nvPr/>
        </p:nvSpPr>
        <p:spPr>
          <a:xfrm>
            <a:off x="7289828" y="1944130"/>
            <a:ext cx="1685159" cy="12274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83805-F1F2-454A-BC12-382251E6F611}"/>
              </a:ext>
            </a:extLst>
          </p:cNvPr>
          <p:cNvSpPr/>
          <p:nvPr/>
        </p:nvSpPr>
        <p:spPr>
          <a:xfrm>
            <a:off x="7208109" y="3775268"/>
            <a:ext cx="906162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D536-1F47-5445-8C1D-763243D05F0E}"/>
              </a:ext>
            </a:extLst>
          </p:cNvPr>
          <p:cNvSpPr/>
          <p:nvPr/>
        </p:nvSpPr>
        <p:spPr>
          <a:xfrm>
            <a:off x="7782635" y="3171568"/>
            <a:ext cx="824443" cy="5148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5A6F-80AC-0248-B32F-AF024CDCD2A0}"/>
              </a:ext>
            </a:extLst>
          </p:cNvPr>
          <p:cNvSpPr/>
          <p:nvPr/>
        </p:nvSpPr>
        <p:spPr>
          <a:xfrm>
            <a:off x="6869568" y="3497518"/>
            <a:ext cx="824443" cy="22420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2E68F7-3061-2D49-B9B5-E1BF8B33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78" y="2568351"/>
            <a:ext cx="1604771" cy="13135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790BB-EA63-CB48-9890-2B7EF190F25A}"/>
              </a:ext>
            </a:extLst>
          </p:cNvPr>
          <p:cNvSpPr/>
          <p:nvPr/>
        </p:nvSpPr>
        <p:spPr>
          <a:xfrm>
            <a:off x="5906531" y="3511116"/>
            <a:ext cx="824444" cy="48835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994F0-1C2A-7841-8F9E-CF5D383640C2}"/>
              </a:ext>
            </a:extLst>
          </p:cNvPr>
          <p:cNvSpPr/>
          <p:nvPr/>
        </p:nvSpPr>
        <p:spPr>
          <a:xfrm>
            <a:off x="5684108" y="2728456"/>
            <a:ext cx="377094" cy="76906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6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38E62-CE28-5722-1D31-F4F4C3E291E6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23112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564AE-2DA7-5A4A-AFAD-0AB5DE8B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Single-core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F411DA-9EA8-8048-AF09-A9682F1055D6}"/>
              </a:ext>
            </a:extLst>
          </p:cNvPr>
          <p:cNvGraphicFramePr>
            <a:graphicFrameLocks noGrp="1"/>
          </p:cNvGraphicFramePr>
          <p:nvPr/>
        </p:nvGraphicFramePr>
        <p:xfrm>
          <a:off x="-92201" y="1546831"/>
          <a:ext cx="9308523" cy="437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B24A-8F95-2D47-B722-75A2FC2375EC}"/>
              </a:ext>
            </a:extLst>
          </p:cNvPr>
          <p:cNvCxnSpPr>
            <a:cxnSpLocks/>
          </p:cNvCxnSpPr>
          <p:nvPr/>
        </p:nvCxnSpPr>
        <p:spPr>
          <a:xfrm>
            <a:off x="962126" y="4179525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55FFA0-2F7B-4645-B20D-701053C6B428}"/>
              </a:ext>
            </a:extLst>
          </p:cNvPr>
          <p:cNvSpPr txBox="1"/>
          <p:nvPr/>
        </p:nvSpPr>
        <p:spPr>
          <a:xfrm>
            <a:off x="1239537" y="3546296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623.xalancbmk_s-592B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2519C-4102-FC40-A6B3-1E97BCD09D6A}"/>
              </a:ext>
            </a:extLst>
          </p:cNvPr>
          <p:cNvSpPr txBox="1"/>
          <p:nvPr/>
        </p:nvSpPr>
        <p:spPr>
          <a:xfrm>
            <a:off x="6787553" y="174921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603.bwaves_s-2931B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68C3E-2424-4845-B45A-86BFF33CF0FC}"/>
              </a:ext>
            </a:extLst>
          </p:cNvPr>
          <p:cNvSpPr txBox="1"/>
          <p:nvPr/>
        </p:nvSpPr>
        <p:spPr>
          <a:xfrm>
            <a:off x="6971557" y="2125198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462.libquantum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5F7C-5608-3E4F-9FBF-8A4551986B82}"/>
              </a:ext>
            </a:extLst>
          </p:cNvPr>
          <p:cNvSpPr txBox="1"/>
          <p:nvPr/>
        </p:nvSpPr>
        <p:spPr>
          <a:xfrm>
            <a:off x="6638310" y="2748642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streamcluster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7EFF5-D93E-8942-856E-641790A1331E}"/>
              </a:ext>
            </a:extLst>
          </p:cNvPr>
          <p:cNvSpPr txBox="1"/>
          <p:nvPr/>
        </p:nvSpPr>
        <p:spPr>
          <a:xfrm>
            <a:off x="6542724" y="451058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429.mcf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7C430-021B-9F4A-A963-1F51D817298E}"/>
              </a:ext>
            </a:extLst>
          </p:cNvPr>
          <p:cNvSpPr txBox="1"/>
          <p:nvPr/>
        </p:nvSpPr>
        <p:spPr>
          <a:xfrm>
            <a:off x="6721508" y="419116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BFSCC-22B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AE1EA63-EA21-9948-B629-2238B6765EB6}"/>
              </a:ext>
            </a:extLst>
          </p:cNvPr>
          <p:cNvSpPr/>
          <p:nvPr/>
        </p:nvSpPr>
        <p:spPr>
          <a:xfrm>
            <a:off x="5830688" y="4587298"/>
            <a:ext cx="741405" cy="112306"/>
          </a:xfrm>
          <a:custGeom>
            <a:avLst/>
            <a:gdLst>
              <a:gd name="connsiteX0" fmla="*/ 741405 w 741405"/>
              <a:gd name="connsiteY0" fmla="*/ 98854 h 112306"/>
              <a:gd name="connsiteX1" fmla="*/ 457200 w 741405"/>
              <a:gd name="connsiteY1" fmla="*/ 111211 h 112306"/>
              <a:gd name="connsiteX2" fmla="*/ 111211 w 741405"/>
              <a:gd name="connsiteY2" fmla="*/ 74141 h 112306"/>
              <a:gd name="connsiteX3" fmla="*/ 0 w 741405"/>
              <a:gd name="connsiteY3" fmla="*/ 0 h 11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405" h="112306">
                <a:moveTo>
                  <a:pt x="741405" y="98854"/>
                </a:moveTo>
                <a:cubicBezTo>
                  <a:pt x="651818" y="107092"/>
                  <a:pt x="562232" y="115330"/>
                  <a:pt x="457200" y="111211"/>
                </a:cubicBezTo>
                <a:cubicBezTo>
                  <a:pt x="352168" y="107092"/>
                  <a:pt x="187411" y="92676"/>
                  <a:pt x="111211" y="74141"/>
                </a:cubicBezTo>
                <a:cubicBezTo>
                  <a:pt x="35011" y="55606"/>
                  <a:pt x="17505" y="27803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480EF8-6E00-704F-AB4A-16291C6FECCE}"/>
              </a:ext>
            </a:extLst>
          </p:cNvPr>
          <p:cNvSpPr/>
          <p:nvPr/>
        </p:nvSpPr>
        <p:spPr>
          <a:xfrm>
            <a:off x="7288785" y="4661439"/>
            <a:ext cx="939114" cy="49427"/>
          </a:xfrm>
          <a:custGeom>
            <a:avLst/>
            <a:gdLst>
              <a:gd name="connsiteX0" fmla="*/ 0 w 939114"/>
              <a:gd name="connsiteY0" fmla="*/ 0 h 49427"/>
              <a:gd name="connsiteX1" fmla="*/ 383060 w 939114"/>
              <a:gd name="connsiteY1" fmla="*/ 0 h 49427"/>
              <a:gd name="connsiteX2" fmla="*/ 803190 w 939114"/>
              <a:gd name="connsiteY2" fmla="*/ 12357 h 49427"/>
              <a:gd name="connsiteX3" fmla="*/ 939114 w 939114"/>
              <a:gd name="connsiteY3" fmla="*/ 49427 h 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114" h="49427">
                <a:moveTo>
                  <a:pt x="0" y="0"/>
                </a:moveTo>
                <a:lnTo>
                  <a:pt x="383060" y="0"/>
                </a:lnTo>
                <a:cubicBezTo>
                  <a:pt x="516925" y="2059"/>
                  <a:pt x="710514" y="4119"/>
                  <a:pt x="803190" y="12357"/>
                </a:cubicBezTo>
                <a:cubicBezTo>
                  <a:pt x="895866" y="20595"/>
                  <a:pt x="917490" y="35011"/>
                  <a:pt x="939114" y="49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B56DCC6-0FF4-6A43-A6BD-065697590646}"/>
              </a:ext>
            </a:extLst>
          </p:cNvPr>
          <p:cNvSpPr/>
          <p:nvPr/>
        </p:nvSpPr>
        <p:spPr>
          <a:xfrm>
            <a:off x="6433593" y="4142455"/>
            <a:ext cx="348565" cy="207756"/>
          </a:xfrm>
          <a:custGeom>
            <a:avLst/>
            <a:gdLst>
              <a:gd name="connsiteX0" fmla="*/ 348565 w 348565"/>
              <a:gd name="connsiteY0" fmla="*/ 197708 h 207756"/>
              <a:gd name="connsiteX1" fmla="*/ 14933 w 348565"/>
              <a:gd name="connsiteY1" fmla="*/ 185351 h 207756"/>
              <a:gd name="connsiteX2" fmla="*/ 89073 w 348565"/>
              <a:gd name="connsiteY2" fmla="*/ 0 h 20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565" h="207756">
                <a:moveTo>
                  <a:pt x="348565" y="197708"/>
                </a:moveTo>
                <a:cubicBezTo>
                  <a:pt x="203373" y="208005"/>
                  <a:pt x="58182" y="218302"/>
                  <a:pt x="14933" y="185351"/>
                </a:cubicBezTo>
                <a:cubicBezTo>
                  <a:pt x="-28316" y="152400"/>
                  <a:pt x="30378" y="76200"/>
                  <a:pt x="89073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EC88BF5-96BE-C64E-9852-9304AF99B3F4}"/>
              </a:ext>
            </a:extLst>
          </p:cNvPr>
          <p:cNvSpPr/>
          <p:nvPr/>
        </p:nvSpPr>
        <p:spPr>
          <a:xfrm>
            <a:off x="7745985" y="2917136"/>
            <a:ext cx="358346" cy="51427"/>
          </a:xfrm>
          <a:custGeom>
            <a:avLst/>
            <a:gdLst>
              <a:gd name="connsiteX0" fmla="*/ 0 w 358346"/>
              <a:gd name="connsiteY0" fmla="*/ 14357 h 51427"/>
              <a:gd name="connsiteX1" fmla="*/ 185352 w 358346"/>
              <a:gd name="connsiteY1" fmla="*/ 2000 h 51427"/>
              <a:gd name="connsiteX2" fmla="*/ 358346 w 358346"/>
              <a:gd name="connsiteY2" fmla="*/ 51427 h 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46" h="51427">
                <a:moveTo>
                  <a:pt x="0" y="14357"/>
                </a:moveTo>
                <a:cubicBezTo>
                  <a:pt x="62814" y="5089"/>
                  <a:pt x="125628" y="-4178"/>
                  <a:pt x="185352" y="2000"/>
                </a:cubicBezTo>
                <a:cubicBezTo>
                  <a:pt x="245076" y="8178"/>
                  <a:pt x="301711" y="29802"/>
                  <a:pt x="358346" y="51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05F7FA5-754F-A14E-8ABE-E11961114C40}"/>
              </a:ext>
            </a:extLst>
          </p:cNvPr>
          <p:cNvSpPr/>
          <p:nvPr/>
        </p:nvSpPr>
        <p:spPr>
          <a:xfrm>
            <a:off x="8264969" y="2226628"/>
            <a:ext cx="481914" cy="62314"/>
          </a:xfrm>
          <a:custGeom>
            <a:avLst/>
            <a:gdLst>
              <a:gd name="connsiteX0" fmla="*/ 0 w 481914"/>
              <a:gd name="connsiteY0" fmla="*/ 62314 h 62314"/>
              <a:gd name="connsiteX1" fmla="*/ 259492 w 481914"/>
              <a:gd name="connsiteY1" fmla="*/ 530 h 62314"/>
              <a:gd name="connsiteX2" fmla="*/ 481914 w 481914"/>
              <a:gd name="connsiteY2" fmla="*/ 37600 h 6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914" h="62314">
                <a:moveTo>
                  <a:pt x="0" y="62314"/>
                </a:moveTo>
                <a:cubicBezTo>
                  <a:pt x="89586" y="33481"/>
                  <a:pt x="179173" y="4649"/>
                  <a:pt x="259492" y="530"/>
                </a:cubicBezTo>
                <a:cubicBezTo>
                  <a:pt x="339811" y="-3589"/>
                  <a:pt x="410862" y="17005"/>
                  <a:pt x="481914" y="376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C9D7AFB-B2E6-3B43-AF5C-AC4DF1E57CAA}"/>
              </a:ext>
            </a:extLst>
          </p:cNvPr>
          <p:cNvSpPr/>
          <p:nvPr/>
        </p:nvSpPr>
        <p:spPr>
          <a:xfrm>
            <a:off x="8289683" y="2288942"/>
            <a:ext cx="296562" cy="98854"/>
          </a:xfrm>
          <a:custGeom>
            <a:avLst/>
            <a:gdLst>
              <a:gd name="connsiteX0" fmla="*/ 0 w 296562"/>
              <a:gd name="connsiteY0" fmla="*/ 0 h 98854"/>
              <a:gd name="connsiteX1" fmla="*/ 296562 w 296562"/>
              <a:gd name="connsiteY1" fmla="*/ 98854 h 98854"/>
              <a:gd name="connsiteX2" fmla="*/ 296562 w 296562"/>
              <a:gd name="connsiteY2" fmla="*/ 98854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98854">
                <a:moveTo>
                  <a:pt x="0" y="0"/>
                </a:moveTo>
                <a:lnTo>
                  <a:pt x="296562" y="98854"/>
                </a:lnTo>
                <a:lnTo>
                  <a:pt x="296562" y="98854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63A2711-EEEC-0541-8940-19D83F374061}"/>
              </a:ext>
            </a:extLst>
          </p:cNvPr>
          <p:cNvSpPr/>
          <p:nvPr/>
        </p:nvSpPr>
        <p:spPr>
          <a:xfrm>
            <a:off x="8524461" y="1918239"/>
            <a:ext cx="506627" cy="148281"/>
          </a:xfrm>
          <a:custGeom>
            <a:avLst/>
            <a:gdLst>
              <a:gd name="connsiteX0" fmla="*/ 0 w 506627"/>
              <a:gd name="connsiteY0" fmla="*/ 0 h 148281"/>
              <a:gd name="connsiteX1" fmla="*/ 284205 w 506627"/>
              <a:gd name="connsiteY1" fmla="*/ 24713 h 148281"/>
              <a:gd name="connsiteX2" fmla="*/ 407773 w 506627"/>
              <a:gd name="connsiteY2" fmla="*/ 61784 h 148281"/>
              <a:gd name="connsiteX3" fmla="*/ 506627 w 506627"/>
              <a:gd name="connsiteY3" fmla="*/ 148281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627" h="148281">
                <a:moveTo>
                  <a:pt x="0" y="0"/>
                </a:moveTo>
                <a:cubicBezTo>
                  <a:pt x="108121" y="7208"/>
                  <a:pt x="216243" y="14416"/>
                  <a:pt x="284205" y="24713"/>
                </a:cubicBezTo>
                <a:cubicBezTo>
                  <a:pt x="352167" y="35010"/>
                  <a:pt x="370703" y="41189"/>
                  <a:pt x="407773" y="61784"/>
                </a:cubicBezTo>
                <a:cubicBezTo>
                  <a:pt x="444843" y="82379"/>
                  <a:pt x="475735" y="115330"/>
                  <a:pt x="506627" y="14828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12417-BBAB-6749-AB5E-E53069DFAC0D}"/>
              </a:ext>
            </a:extLst>
          </p:cNvPr>
          <p:cNvSpPr txBox="1"/>
          <p:nvPr/>
        </p:nvSpPr>
        <p:spPr>
          <a:xfrm>
            <a:off x="3494139" y="4504979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pagerank-51B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637197-B0F0-944D-AECC-23041E823FB8}"/>
              </a:ext>
            </a:extLst>
          </p:cNvPr>
          <p:cNvSpPr/>
          <p:nvPr/>
        </p:nvSpPr>
        <p:spPr>
          <a:xfrm>
            <a:off x="3260483" y="4574942"/>
            <a:ext cx="271848" cy="132037"/>
          </a:xfrm>
          <a:custGeom>
            <a:avLst/>
            <a:gdLst>
              <a:gd name="connsiteX0" fmla="*/ 271848 w 271848"/>
              <a:gd name="connsiteY0" fmla="*/ 111210 h 132037"/>
              <a:gd name="connsiteX1" fmla="*/ 74140 w 271848"/>
              <a:gd name="connsiteY1" fmla="*/ 123567 h 132037"/>
              <a:gd name="connsiteX2" fmla="*/ 0 w 271848"/>
              <a:gd name="connsiteY2" fmla="*/ 0 h 1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48" h="132037">
                <a:moveTo>
                  <a:pt x="271848" y="111210"/>
                </a:moveTo>
                <a:cubicBezTo>
                  <a:pt x="195648" y="126656"/>
                  <a:pt x="119448" y="142102"/>
                  <a:pt x="74140" y="123567"/>
                </a:cubicBezTo>
                <a:cubicBezTo>
                  <a:pt x="28832" y="105032"/>
                  <a:pt x="14416" y="52516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52370-ACFA-5048-8867-E931D8BD54E1}"/>
              </a:ext>
            </a:extLst>
          </p:cNvPr>
          <p:cNvSpPr txBox="1"/>
          <p:nvPr/>
        </p:nvSpPr>
        <p:spPr>
          <a:xfrm>
            <a:off x="3322268" y="3192917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fluidanimate-9500M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625CD82-89C2-DD48-878B-CF6AE2403128}"/>
              </a:ext>
            </a:extLst>
          </p:cNvPr>
          <p:cNvSpPr/>
          <p:nvPr/>
        </p:nvSpPr>
        <p:spPr>
          <a:xfrm>
            <a:off x="5015142" y="3342578"/>
            <a:ext cx="205709" cy="367391"/>
          </a:xfrm>
          <a:custGeom>
            <a:avLst/>
            <a:gdLst>
              <a:gd name="connsiteX0" fmla="*/ 0 w 205709"/>
              <a:gd name="connsiteY0" fmla="*/ 9045 h 367391"/>
              <a:gd name="connsiteX1" fmla="*/ 197708 w 205709"/>
              <a:gd name="connsiteY1" fmla="*/ 46115 h 367391"/>
              <a:gd name="connsiteX2" fmla="*/ 148281 w 205709"/>
              <a:gd name="connsiteY2" fmla="*/ 367391 h 36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09" h="367391">
                <a:moveTo>
                  <a:pt x="0" y="9045"/>
                </a:moveTo>
                <a:cubicBezTo>
                  <a:pt x="86497" y="-2282"/>
                  <a:pt x="172995" y="-13609"/>
                  <a:pt x="197708" y="46115"/>
                </a:cubicBezTo>
                <a:cubicBezTo>
                  <a:pt x="222421" y="105839"/>
                  <a:pt x="185351" y="236615"/>
                  <a:pt x="148281" y="36739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6B159AF-2A77-0645-A15D-3112CAF7098C}"/>
              </a:ext>
            </a:extLst>
          </p:cNvPr>
          <p:cNvSpPr/>
          <p:nvPr/>
        </p:nvSpPr>
        <p:spPr>
          <a:xfrm>
            <a:off x="6189034" y="2931493"/>
            <a:ext cx="506627" cy="420130"/>
          </a:xfrm>
          <a:custGeom>
            <a:avLst/>
            <a:gdLst>
              <a:gd name="connsiteX0" fmla="*/ 506627 w 506627"/>
              <a:gd name="connsiteY0" fmla="*/ 0 h 420130"/>
              <a:gd name="connsiteX1" fmla="*/ 86497 w 506627"/>
              <a:gd name="connsiteY1" fmla="*/ 111211 h 420130"/>
              <a:gd name="connsiteX2" fmla="*/ 0 w 506627"/>
              <a:gd name="connsiteY2" fmla="*/ 420130 h 42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627" h="420130">
                <a:moveTo>
                  <a:pt x="506627" y="0"/>
                </a:moveTo>
                <a:cubicBezTo>
                  <a:pt x="338781" y="20594"/>
                  <a:pt x="170935" y="41189"/>
                  <a:pt x="86497" y="111211"/>
                </a:cubicBezTo>
                <a:cubicBezTo>
                  <a:pt x="2059" y="181233"/>
                  <a:pt x="1029" y="300681"/>
                  <a:pt x="0" y="42013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4E55509-0905-984F-AE18-99E0837AAA5F}"/>
              </a:ext>
            </a:extLst>
          </p:cNvPr>
          <p:cNvSpPr/>
          <p:nvPr/>
        </p:nvSpPr>
        <p:spPr>
          <a:xfrm>
            <a:off x="1011553" y="3685255"/>
            <a:ext cx="296562" cy="395416"/>
          </a:xfrm>
          <a:custGeom>
            <a:avLst/>
            <a:gdLst>
              <a:gd name="connsiteX0" fmla="*/ 296562 w 296562"/>
              <a:gd name="connsiteY0" fmla="*/ 0 h 395416"/>
              <a:gd name="connsiteX1" fmla="*/ 98854 w 296562"/>
              <a:gd name="connsiteY1" fmla="*/ 74141 h 395416"/>
              <a:gd name="connsiteX2" fmla="*/ 0 w 296562"/>
              <a:gd name="connsiteY2" fmla="*/ 395416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395416">
                <a:moveTo>
                  <a:pt x="296562" y="0"/>
                </a:moveTo>
                <a:cubicBezTo>
                  <a:pt x="222421" y="4119"/>
                  <a:pt x="148281" y="8238"/>
                  <a:pt x="98854" y="74141"/>
                </a:cubicBezTo>
                <a:cubicBezTo>
                  <a:pt x="49427" y="140044"/>
                  <a:pt x="24713" y="267730"/>
                  <a:pt x="0" y="395416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230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62338-1A35-334A-B852-C4215E1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Four-core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5D4F84-3F35-E944-AD23-CC26817D4CDF}"/>
              </a:ext>
            </a:extLst>
          </p:cNvPr>
          <p:cNvGraphicFramePr>
            <a:graphicFrameLocks noGrp="1"/>
          </p:cNvGraphicFramePr>
          <p:nvPr/>
        </p:nvGraphicFramePr>
        <p:xfrm>
          <a:off x="-37989" y="1651372"/>
          <a:ext cx="9219977" cy="409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23DB9-CC76-F147-A962-94E216E29A81}"/>
              </a:ext>
            </a:extLst>
          </p:cNvPr>
          <p:cNvCxnSpPr>
            <a:cxnSpLocks/>
          </p:cNvCxnSpPr>
          <p:nvPr/>
        </p:nvCxnSpPr>
        <p:spPr>
          <a:xfrm>
            <a:off x="926017" y="3803188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ED2E1-E859-BE40-BF12-6889AE587918}"/>
              </a:ext>
            </a:extLst>
          </p:cNvPr>
          <p:cNvSpPr txBox="1"/>
          <p:nvPr/>
        </p:nvSpPr>
        <p:spPr>
          <a:xfrm>
            <a:off x="1037230" y="3331263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429.mcf-184B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03388-7194-544D-B1BC-E08EB527F15E}"/>
              </a:ext>
            </a:extLst>
          </p:cNvPr>
          <p:cNvSpPr txBox="1"/>
          <p:nvPr/>
        </p:nvSpPr>
        <p:spPr>
          <a:xfrm>
            <a:off x="1959678" y="4459303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pagerank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561CF-B0C2-0C4D-8DDE-5DBEBE24E9BC}"/>
              </a:ext>
            </a:extLst>
          </p:cNvPr>
          <p:cNvSpPr txBox="1"/>
          <p:nvPr/>
        </p:nvSpPr>
        <p:spPr>
          <a:xfrm>
            <a:off x="6561530" y="2415257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462.libquantum-1343B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0250E-DEC1-A045-8047-252389E65FCE}"/>
              </a:ext>
            </a:extLst>
          </p:cNvPr>
          <p:cNvSpPr txBox="1"/>
          <p:nvPr/>
        </p:nvSpPr>
        <p:spPr>
          <a:xfrm>
            <a:off x="7128709" y="1847291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437.leslie3d-271B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4E3C3BE-7C41-8441-BE23-3FC14CBBFFD9}"/>
              </a:ext>
            </a:extLst>
          </p:cNvPr>
          <p:cNvSpPr/>
          <p:nvPr/>
        </p:nvSpPr>
        <p:spPr>
          <a:xfrm>
            <a:off x="980669" y="3501750"/>
            <a:ext cx="113122" cy="273377"/>
          </a:xfrm>
          <a:custGeom>
            <a:avLst/>
            <a:gdLst>
              <a:gd name="connsiteX0" fmla="*/ 113122 w 113122"/>
              <a:gd name="connsiteY0" fmla="*/ 0 h 273377"/>
              <a:gd name="connsiteX1" fmla="*/ 28281 w 113122"/>
              <a:gd name="connsiteY1" fmla="*/ 84841 h 273377"/>
              <a:gd name="connsiteX2" fmla="*/ 0 w 113122"/>
              <a:gd name="connsiteY2" fmla="*/ 273377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122" h="273377">
                <a:moveTo>
                  <a:pt x="113122" y="0"/>
                </a:moveTo>
                <a:cubicBezTo>
                  <a:pt x="80128" y="19639"/>
                  <a:pt x="47135" y="39278"/>
                  <a:pt x="28281" y="84841"/>
                </a:cubicBezTo>
                <a:cubicBezTo>
                  <a:pt x="9427" y="130404"/>
                  <a:pt x="4713" y="201890"/>
                  <a:pt x="0" y="27337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9B34B16-BA56-824E-8263-0E12A1F9798C}"/>
              </a:ext>
            </a:extLst>
          </p:cNvPr>
          <p:cNvSpPr/>
          <p:nvPr/>
        </p:nvSpPr>
        <p:spPr>
          <a:xfrm>
            <a:off x="1112644" y="4604686"/>
            <a:ext cx="895547" cy="86423"/>
          </a:xfrm>
          <a:custGeom>
            <a:avLst/>
            <a:gdLst>
              <a:gd name="connsiteX0" fmla="*/ 895547 w 895547"/>
              <a:gd name="connsiteY0" fmla="*/ 47134 h 86423"/>
              <a:gd name="connsiteX1" fmla="*/ 273377 w 895547"/>
              <a:gd name="connsiteY1" fmla="*/ 84841 h 86423"/>
              <a:gd name="connsiteX2" fmla="*/ 0 w 895547"/>
              <a:gd name="connsiteY2" fmla="*/ 0 h 8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547" h="86423">
                <a:moveTo>
                  <a:pt x="895547" y="47134"/>
                </a:moveTo>
                <a:cubicBezTo>
                  <a:pt x="659091" y="69915"/>
                  <a:pt x="422635" y="92697"/>
                  <a:pt x="273377" y="84841"/>
                </a:cubicBezTo>
                <a:cubicBezTo>
                  <a:pt x="124119" y="76985"/>
                  <a:pt x="62059" y="38492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12983B4-0B1D-4B47-A404-553A71B5884C}"/>
              </a:ext>
            </a:extLst>
          </p:cNvPr>
          <p:cNvSpPr/>
          <p:nvPr/>
        </p:nvSpPr>
        <p:spPr>
          <a:xfrm>
            <a:off x="1800801" y="4573684"/>
            <a:ext cx="245097" cy="31002"/>
          </a:xfrm>
          <a:custGeom>
            <a:avLst/>
            <a:gdLst>
              <a:gd name="connsiteX0" fmla="*/ 245097 w 245097"/>
              <a:gd name="connsiteY0" fmla="*/ 31002 h 31002"/>
              <a:gd name="connsiteX1" fmla="*/ 141402 w 245097"/>
              <a:gd name="connsiteY1" fmla="*/ 2721 h 31002"/>
              <a:gd name="connsiteX2" fmla="*/ 0 w 245097"/>
              <a:gd name="connsiteY2" fmla="*/ 2721 h 3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097" h="31002">
                <a:moveTo>
                  <a:pt x="245097" y="31002"/>
                </a:moveTo>
                <a:cubicBezTo>
                  <a:pt x="213674" y="19218"/>
                  <a:pt x="182252" y="7435"/>
                  <a:pt x="141402" y="2721"/>
                </a:cubicBezTo>
                <a:cubicBezTo>
                  <a:pt x="100552" y="-1993"/>
                  <a:pt x="50276" y="364"/>
                  <a:pt x="0" y="272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345642-69E4-0A40-B50A-1FF89C161D0E}"/>
              </a:ext>
            </a:extLst>
          </p:cNvPr>
          <p:cNvSpPr/>
          <p:nvPr/>
        </p:nvSpPr>
        <p:spPr>
          <a:xfrm>
            <a:off x="2771762" y="4519845"/>
            <a:ext cx="546754" cy="141945"/>
          </a:xfrm>
          <a:custGeom>
            <a:avLst/>
            <a:gdLst>
              <a:gd name="connsiteX0" fmla="*/ 0 w 546754"/>
              <a:gd name="connsiteY0" fmla="*/ 122548 h 141945"/>
              <a:gd name="connsiteX1" fmla="*/ 339365 w 546754"/>
              <a:gd name="connsiteY1" fmla="*/ 131975 h 141945"/>
              <a:gd name="connsiteX2" fmla="*/ 546754 w 546754"/>
              <a:gd name="connsiteY2" fmla="*/ 0 h 14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754" h="141945">
                <a:moveTo>
                  <a:pt x="0" y="122548"/>
                </a:moveTo>
                <a:cubicBezTo>
                  <a:pt x="124119" y="137474"/>
                  <a:pt x="248239" y="152400"/>
                  <a:pt x="339365" y="131975"/>
                </a:cubicBezTo>
                <a:cubicBezTo>
                  <a:pt x="430491" y="111550"/>
                  <a:pt x="488622" y="55775"/>
                  <a:pt x="54675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0DC826-D475-D345-AAC6-6ED1F269867B}"/>
              </a:ext>
            </a:extLst>
          </p:cNvPr>
          <p:cNvSpPr/>
          <p:nvPr/>
        </p:nvSpPr>
        <p:spPr>
          <a:xfrm>
            <a:off x="8455044" y="2295119"/>
            <a:ext cx="255604" cy="273377"/>
          </a:xfrm>
          <a:custGeom>
            <a:avLst/>
            <a:gdLst>
              <a:gd name="connsiteX0" fmla="*/ 1081 w 255604"/>
              <a:gd name="connsiteY0" fmla="*/ 273377 h 273377"/>
              <a:gd name="connsiteX1" fmla="*/ 38788 w 255604"/>
              <a:gd name="connsiteY1" fmla="*/ 103695 h 273377"/>
              <a:gd name="connsiteX2" fmla="*/ 255604 w 255604"/>
              <a:gd name="connsiteY2" fmla="*/ 0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273377">
                <a:moveTo>
                  <a:pt x="1081" y="273377"/>
                </a:moveTo>
                <a:cubicBezTo>
                  <a:pt x="-1276" y="211317"/>
                  <a:pt x="-3632" y="149258"/>
                  <a:pt x="38788" y="103695"/>
                </a:cubicBezTo>
                <a:cubicBezTo>
                  <a:pt x="81208" y="58132"/>
                  <a:pt x="168406" y="29066"/>
                  <a:pt x="25560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EA31F4-23E3-4D4C-8FB9-E2288F43A072}"/>
              </a:ext>
            </a:extLst>
          </p:cNvPr>
          <p:cNvSpPr/>
          <p:nvPr/>
        </p:nvSpPr>
        <p:spPr>
          <a:xfrm>
            <a:off x="8654087" y="1969782"/>
            <a:ext cx="358219" cy="692982"/>
          </a:xfrm>
          <a:custGeom>
            <a:avLst/>
            <a:gdLst>
              <a:gd name="connsiteX0" fmla="*/ 0 w 358219"/>
              <a:gd name="connsiteY0" fmla="*/ 14252 h 692982"/>
              <a:gd name="connsiteX1" fmla="*/ 245097 w 358219"/>
              <a:gd name="connsiteY1" fmla="*/ 89667 h 692982"/>
              <a:gd name="connsiteX2" fmla="*/ 358219 w 358219"/>
              <a:gd name="connsiteY2" fmla="*/ 692982 h 69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219" h="692982">
                <a:moveTo>
                  <a:pt x="0" y="14252"/>
                </a:moveTo>
                <a:cubicBezTo>
                  <a:pt x="92697" y="-4602"/>
                  <a:pt x="185394" y="-23455"/>
                  <a:pt x="245097" y="89667"/>
                </a:cubicBezTo>
                <a:cubicBezTo>
                  <a:pt x="304800" y="202789"/>
                  <a:pt x="331509" y="447885"/>
                  <a:pt x="358219" y="69298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E34B1-3B7C-C747-A55C-32D2F42C44B6}"/>
              </a:ext>
            </a:extLst>
          </p:cNvPr>
          <p:cNvSpPr txBox="1"/>
          <p:nvPr/>
        </p:nvSpPr>
        <p:spPr>
          <a:xfrm>
            <a:off x="8218002" y="3800833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Mix-59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D54F7-64C0-D242-B344-BB235DD53098}"/>
              </a:ext>
            </a:extLst>
          </p:cNvPr>
          <p:cNvSpPr txBox="1"/>
          <p:nvPr/>
        </p:nvSpPr>
        <p:spPr>
          <a:xfrm>
            <a:off x="5710360" y="2898380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raytrace-23.75B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66EB3-68B4-834A-8E10-D5D71FFA9B86}"/>
              </a:ext>
            </a:extLst>
          </p:cNvPr>
          <p:cNvSpPr txBox="1"/>
          <p:nvPr/>
        </p:nvSpPr>
        <p:spPr>
          <a:xfrm>
            <a:off x="4283804" y="434012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Mix-240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58D3533-B07A-F74C-82F7-0EB8D07F1499}"/>
              </a:ext>
            </a:extLst>
          </p:cNvPr>
          <p:cNvSpPr/>
          <p:nvPr/>
        </p:nvSpPr>
        <p:spPr>
          <a:xfrm>
            <a:off x="4072661" y="4161626"/>
            <a:ext cx="282804" cy="341979"/>
          </a:xfrm>
          <a:custGeom>
            <a:avLst/>
            <a:gdLst>
              <a:gd name="connsiteX0" fmla="*/ 282804 w 282804"/>
              <a:gd name="connsiteY0" fmla="*/ 339365 h 341979"/>
              <a:gd name="connsiteX1" fmla="*/ 75414 w 282804"/>
              <a:gd name="connsiteY1" fmla="*/ 292231 h 341979"/>
              <a:gd name="connsiteX2" fmla="*/ 0 w 282804"/>
              <a:gd name="connsiteY2" fmla="*/ 0 h 3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04" h="341979">
                <a:moveTo>
                  <a:pt x="282804" y="339365"/>
                </a:moveTo>
                <a:cubicBezTo>
                  <a:pt x="202676" y="344078"/>
                  <a:pt x="122548" y="348792"/>
                  <a:pt x="75414" y="292231"/>
                </a:cubicBezTo>
                <a:cubicBezTo>
                  <a:pt x="28280" y="235670"/>
                  <a:pt x="14140" y="117835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D590EF5-ADF9-D242-B0FC-DABC0B43CB5E}"/>
              </a:ext>
            </a:extLst>
          </p:cNvPr>
          <p:cNvSpPr/>
          <p:nvPr/>
        </p:nvSpPr>
        <p:spPr>
          <a:xfrm>
            <a:off x="7079811" y="2969104"/>
            <a:ext cx="424206" cy="80159"/>
          </a:xfrm>
          <a:custGeom>
            <a:avLst/>
            <a:gdLst>
              <a:gd name="connsiteX0" fmla="*/ 0 w 424206"/>
              <a:gd name="connsiteY0" fmla="*/ 80159 h 80159"/>
              <a:gd name="connsiteX1" fmla="*/ 160256 w 424206"/>
              <a:gd name="connsiteY1" fmla="*/ 4745 h 80159"/>
              <a:gd name="connsiteX2" fmla="*/ 424206 w 424206"/>
              <a:gd name="connsiteY2" fmla="*/ 14172 h 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06" h="80159">
                <a:moveTo>
                  <a:pt x="0" y="80159"/>
                </a:moveTo>
                <a:cubicBezTo>
                  <a:pt x="44777" y="47951"/>
                  <a:pt x="89555" y="15743"/>
                  <a:pt x="160256" y="4745"/>
                </a:cubicBezTo>
                <a:cubicBezTo>
                  <a:pt x="230957" y="-6253"/>
                  <a:pt x="327581" y="3959"/>
                  <a:pt x="424206" y="1417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4A132BC-0924-A446-9772-119F10420953}"/>
              </a:ext>
            </a:extLst>
          </p:cNvPr>
          <p:cNvSpPr/>
          <p:nvPr/>
        </p:nvSpPr>
        <p:spPr>
          <a:xfrm>
            <a:off x="8021411" y="3586591"/>
            <a:ext cx="255604" cy="368552"/>
          </a:xfrm>
          <a:custGeom>
            <a:avLst/>
            <a:gdLst>
              <a:gd name="connsiteX0" fmla="*/ 255604 w 255604"/>
              <a:gd name="connsiteY0" fmla="*/ 367645 h 368552"/>
              <a:gd name="connsiteX1" fmla="*/ 38788 w 255604"/>
              <a:gd name="connsiteY1" fmla="*/ 311085 h 368552"/>
              <a:gd name="connsiteX2" fmla="*/ 1081 w 255604"/>
              <a:gd name="connsiteY2" fmla="*/ 0 h 36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368552">
                <a:moveTo>
                  <a:pt x="255604" y="367645"/>
                </a:moveTo>
                <a:cubicBezTo>
                  <a:pt x="168406" y="370002"/>
                  <a:pt x="81208" y="372359"/>
                  <a:pt x="38788" y="311085"/>
                </a:cubicBezTo>
                <a:cubicBezTo>
                  <a:pt x="-3633" y="249811"/>
                  <a:pt x="-1276" y="124905"/>
                  <a:pt x="1081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466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D64EB-D54B-9746-9335-BA0528695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FAQs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24056-5F20-E64C-9429-1C2FCDC40D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94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7A4C-E3BB-8046-9E00-AF875F04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FF5E-8D86-5E47-B422-BDF4A0F78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481647" cy="541954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FAQs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Why RL?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What about large page?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What’s the prefetch degree?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Can customization happen during workload execution?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Can runtime mixing create problem?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and Methodology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Basic Pythia configuration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System parameters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Configuration of prefetchers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Evaluated workloads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Feature selection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1FFF8C-DFC2-4F41-B0F9-D8A60955A18E}"/>
              </a:ext>
            </a:extLst>
          </p:cNvPr>
          <p:cNvSpPr txBox="1">
            <a:spLocks/>
          </p:cNvSpPr>
          <p:nvPr/>
        </p:nvSpPr>
        <p:spPr>
          <a:xfrm>
            <a:off x="4493342" y="936171"/>
            <a:ext cx="4481647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Detailed Design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2" action="ppaction://hlinksldjump"/>
              </a:rPr>
              <a:t>Reward structure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3" action="ppaction://hlinksldjump"/>
              </a:rPr>
              <a:t>Design overview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4" action="ppaction://hlinksldjump"/>
              </a:rPr>
              <a:t>QVStore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4" action="ppaction://hlinksldjump"/>
              </a:rPr>
              <a:t> Organization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Results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5" action="ppaction://hlinksldjump"/>
              </a:rPr>
              <a:t>Comparison against other adaptive prefetchers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6" action="ppaction://hlinksldjump"/>
              </a:rPr>
              <a:t>Comparison against Context prefetcher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7" action="ppaction://hlinksldjump"/>
              </a:rPr>
              <a:t>Feature combination sensitivity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8" action="ppaction://hlinksldjump"/>
              </a:rPr>
              <a:t>Hyperparameter sensitivity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9" action="ppaction://hlinksldjump"/>
              </a:rPr>
              <a:t>Comparison with multi-level prefetchers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0" action="ppaction://hlinksldjump"/>
              </a:rPr>
              <a:t>Performance in unseen workloads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1" action="ppaction://hlinksldjump"/>
              </a:rPr>
              <a:t>Single-core s-curve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2" action="ppaction://hlinksldjump"/>
              </a:rPr>
              <a:t>Four-core s-curve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3" action="ppaction://hlinksldjump"/>
              </a:rPr>
              <a:t>Detailed performance analysis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4" action="ppaction://hlinksldjump"/>
              </a:rPr>
              <a:t>Benefit of bandwidth awareness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5" action="ppaction://hlinksldjump"/>
              </a:rPr>
              <a:t>Case study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6" action="ppaction://hlinksldjump"/>
              </a:rPr>
              <a:t>Customizing rewards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7" action="ppaction://hlinksldjump"/>
              </a:rPr>
              <a:t>Customizing features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56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B87F46-2261-D84C-BCC7-C644D1F7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Why RL? Why Not Supervised Learning?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08F72-4602-7E43-B7E6-2F38B573E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Determining the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prefetching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(i.e., whether a decision was good for performance or not) is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easy</a:t>
            </a:r>
          </a:p>
          <a:p>
            <a:pPr lvl="1"/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a complex set of metrics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Coverage, accuracy, timeliness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Effects on system: b/w usage, pollution, cross-application interference, …</a:t>
            </a:r>
          </a:p>
          <a:p>
            <a:pPr lvl="1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Dynamically-changing environmental conditions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change the benefit</a:t>
            </a:r>
          </a:p>
          <a:p>
            <a:pPr lvl="1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 feedback due to long latency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(might not receive feedback at all for inaccurate prefetches!)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Differs from classification tasks (e.g., branch prediction)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strongly correlates mainly to accuracy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Does not depend on environment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Bounded feedback delay</a:t>
            </a:r>
          </a:p>
        </p:txBody>
      </p:sp>
      <p:pic>
        <p:nvPicPr>
          <p:cNvPr id="3" name="Graphic 2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37FE1DE0-83A9-F840-8951-819A1A700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3D6E9B-BB9D-A046-8898-8D0FE5FC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About Large Pages?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FB438-CF27-BF43-9BE5-B0772929A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Pythia’s framework can be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incorporate additional prefetch actions (i.e., possible prefetch offsets for the page size)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decrease the storage overhead</a:t>
            </a:r>
          </a:p>
          <a:p>
            <a:pPr lvl="1"/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 action 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via automatic design-space exploration</a:t>
            </a:r>
          </a:p>
          <a:p>
            <a:pPr lvl="1"/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action values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retrieve Q-values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22841B28-E2F2-F741-B5B3-EEB41A808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21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9AB32-43BF-9346-AB4A-3A65C47E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What is the Prefetch Degree? Is It Managed by the RL Agent?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A85246-C06F-6542-8B9A-897E994B7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employs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degree selector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separate from the RL agent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the agent has selected the same prefetch action (O) multiple times in a row, Pythia increases the degree (A+2O, A+3O, …)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most degree 4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Future works on managing degree by the RL agent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0F84364C-4736-B545-B57B-E6BA5882F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130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A9E852-841E-5E4D-85A6-83C1C106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C00000"/>
                </a:solidFill>
              </a:rPr>
              <a:t>Can the Customization Be Done While the Workload is Running?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D61B65-6BAE-BC4A-94E0-ABFEADBE7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Certainly.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Pythia, being an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learning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technique, will autonomously adapt (and optimize) its policy to use the new program features or the modified reward values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E8FA8083-BC32-934B-B3EF-FA1CFC44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46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82678D-B2E8-F640-9418-7DCBF3BF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Can Runtime Workload Mix Create an Issue?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BA9B7-BAC7-F94D-A9F1-0AEB51EF5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implement the bandwidth usage feedback using a counter in the memory controller. Thus Pythia already has 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view of the memory bandwidth usage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that incorporates all workloads running on a multi-core system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evaluate a diverse set (300 of each category) of four-core, eight-core, twelve-core random workload mixes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Based on our evaluation, we observe that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Pythia dynamically adapts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itself to varying workload demands</a:t>
            </a:r>
          </a:p>
        </p:txBody>
      </p:sp>
      <p:pic>
        <p:nvPicPr>
          <p:cNvPr id="6" name="Graphic 5" descr="Home">
            <a:hlinkClick r:id="rId2" action="ppaction://hlinksldjump"/>
            <a:extLst>
              <a:ext uri="{FF2B5EF4-FFF2-40B4-BE49-F238E27FC236}">
                <a16:creationId xmlns:a16="http://schemas.microsoft.com/office/drawing/2014/main" id="{99D644F5-47B6-6049-BBEA-249C9561F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24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F40622-46E9-6F46-BC31-DA7FD2F6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How does Pythia Compare Against Other Adaptive Prefetching Solutions?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97823A-CB4D-B143-A52D-CFD40B3F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compare Pythia against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POWER7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[5]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Adaptively selects prefetcher degree/configuration by monitoring program IPC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825576-2333-AA4E-8062-36F7ED9A0177}"/>
              </a:ext>
            </a:extLst>
          </p:cNvPr>
          <p:cNvGraphicFramePr>
            <a:graphicFrameLocks noGrp="1"/>
          </p:cNvGraphicFramePr>
          <p:nvPr/>
        </p:nvGraphicFramePr>
        <p:xfrm>
          <a:off x="1326454" y="2267603"/>
          <a:ext cx="6491092" cy="183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5C16A5-98AC-104A-85B5-AC164CA5ED21}"/>
              </a:ext>
            </a:extLst>
          </p:cNvPr>
          <p:cNvGraphicFramePr>
            <a:graphicFrameLocks noGrp="1"/>
          </p:cNvGraphicFramePr>
          <p:nvPr/>
        </p:nvGraphicFramePr>
        <p:xfrm>
          <a:off x="995099" y="4455710"/>
          <a:ext cx="7153802" cy="183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62CFB1-E80D-614B-9AA9-2BAC373A9673}"/>
              </a:ext>
            </a:extLst>
          </p:cNvPr>
          <p:cNvSpPr txBox="1"/>
          <p:nvPr/>
        </p:nvSpPr>
        <p:spPr>
          <a:xfrm>
            <a:off x="4152209" y="3974433"/>
            <a:ext cx="151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(a) single-core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516E8-B477-8544-B1DA-55068C4A27A3}"/>
              </a:ext>
            </a:extLst>
          </p:cNvPr>
          <p:cNvSpPr txBox="1"/>
          <p:nvPr/>
        </p:nvSpPr>
        <p:spPr>
          <a:xfrm>
            <a:off x="4231750" y="6192197"/>
            <a:ext cx="13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 four-core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D09B6-7441-1449-9244-0CA8BE72D961}"/>
              </a:ext>
            </a:extLst>
          </p:cNvPr>
          <p:cNvSpPr txBox="1"/>
          <p:nvPr/>
        </p:nvSpPr>
        <p:spPr>
          <a:xfrm>
            <a:off x="6654797" y="247937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4.5%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C54BE2B5-B860-ED40-961A-934F7E9E75A7}"/>
              </a:ext>
            </a:extLst>
          </p:cNvPr>
          <p:cNvSpPr/>
          <p:nvPr/>
        </p:nvSpPr>
        <p:spPr>
          <a:xfrm rot="15896661">
            <a:off x="6940709" y="3028756"/>
            <a:ext cx="603913" cy="321946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F1DB1-2D29-E14A-8441-05F0222B5B88}"/>
              </a:ext>
            </a:extLst>
          </p:cNvPr>
          <p:cNvSpPr txBox="1"/>
          <p:nvPr/>
        </p:nvSpPr>
        <p:spPr>
          <a:xfrm>
            <a:off x="7055709" y="4520748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6.4%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C2277EA-F2B1-B148-BC79-56B247DFEDC2}"/>
              </a:ext>
            </a:extLst>
          </p:cNvPr>
          <p:cNvSpPr/>
          <p:nvPr/>
        </p:nvSpPr>
        <p:spPr>
          <a:xfrm rot="15896661">
            <a:off x="7347443" y="5051640"/>
            <a:ext cx="502853" cy="321946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0E4B6-63F6-2142-93FB-7E2763414C07}"/>
              </a:ext>
            </a:extLst>
          </p:cNvPr>
          <p:cNvSpPr txBox="1"/>
          <p:nvPr/>
        </p:nvSpPr>
        <p:spPr>
          <a:xfrm>
            <a:off x="3855077" y="6505318"/>
            <a:ext cx="1839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[5] Jimenez et al., TOPC’14</a:t>
            </a:r>
          </a:p>
        </p:txBody>
      </p:sp>
      <p:pic>
        <p:nvPicPr>
          <p:cNvPr id="15" name="Graphic 14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E8F75C6D-0AB1-0841-9477-C73EE97B4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2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5475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2D5FA-EFA7-7942-BBDE-CF7D3F58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How Does Pythia Compare Against the Context Prefetcher?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447BC-06D7-DC4B-B2CA-267FC4C6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widely differs from the Context Prefetcher (CP)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three aspects: state, action, and reward. The key differences are: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consider system-level feedback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models the agent as a contextual bandit which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myopic prefetch decisions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as compared to Pythia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compiler support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extract software-level features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C6293-B804-644B-A1F5-0F023231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8" y="3683631"/>
            <a:ext cx="9144000" cy="1555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594288-5193-6A44-8EF2-8A1DD874649E}"/>
              </a:ext>
            </a:extLst>
          </p:cNvPr>
          <p:cNvSpPr/>
          <p:nvPr/>
        </p:nvSpPr>
        <p:spPr>
          <a:xfrm>
            <a:off x="-78658" y="5350660"/>
            <a:ext cx="9311148" cy="918819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outperforms CP-HW 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5.3% in single-core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7.6% in four-core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30DD6-C936-7841-B8FF-EA80BB8748EE}"/>
              </a:ext>
            </a:extLst>
          </p:cNvPr>
          <p:cNvSpPr txBox="1"/>
          <p:nvPr/>
        </p:nvSpPr>
        <p:spPr>
          <a:xfrm>
            <a:off x="3757315" y="6430560"/>
            <a:ext cx="161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Leeor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ISCA’15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48779E51-30AF-7C47-BE3B-9388E2805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67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B26CFD-15A4-7F45-8B5F-88F9191D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How Pythia’s Performance Changes With Various State Definitions You Have Swept?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7610D6-A22D-F246-A038-736FA0C8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total we evaluate state defined as any-one, any-two, and any-three combinations of 32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B27B7-6FF3-0949-91A4-4775F595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770"/>
            <a:ext cx="9144000" cy="3021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D6C530-504C-FE47-BA49-F33502572A5B}"/>
              </a:ext>
            </a:extLst>
          </p:cNvPr>
          <p:cNvSpPr/>
          <p:nvPr/>
        </p:nvSpPr>
        <p:spPr>
          <a:xfrm>
            <a:off x="-83574" y="4760608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gain ranges from 20.7% to 22.4%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396007-F71B-B940-9088-40AD7F520708}"/>
              </a:ext>
            </a:extLst>
          </p:cNvPr>
          <p:cNvSpPr/>
          <p:nvPr/>
        </p:nvSpPr>
        <p:spPr>
          <a:xfrm>
            <a:off x="-83574" y="5337960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ranges from 66.2% to 71.5%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4A3B7-916D-EB47-BB95-A237F5492D81}"/>
              </a:ext>
            </a:extLst>
          </p:cNvPr>
          <p:cNvSpPr/>
          <p:nvPr/>
        </p:nvSpPr>
        <p:spPr>
          <a:xfrm>
            <a:off x="-83574" y="5898456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Overprediction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ranges from 26.7% to 32.2%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773A17D5-5DA2-FC4D-BBAC-D114C13D4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60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8B016D-E6B7-6848-8528-51DB3CB6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Is Pythia Sensitive to Hyperparameters?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DF7A1B-87B7-C44F-A375-0EDC9162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setting hyperparameters can significantly impact the overall performance improvement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2D856-88C3-6147-BB59-99E05BC6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2" y="2008138"/>
            <a:ext cx="9144000" cy="32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40ABA-8213-3845-BB3D-678D6513C201}"/>
              </a:ext>
            </a:extLst>
          </p:cNvPr>
          <p:cNvSpPr/>
          <p:nvPr/>
        </p:nvSpPr>
        <p:spPr>
          <a:xfrm>
            <a:off x="-63910" y="5187150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Changing 𝜀 from 0.002 to 1.0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drops perf. by 16%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50250-8489-A941-8CE2-8091CE24721D}"/>
              </a:ext>
            </a:extLst>
          </p:cNvPr>
          <p:cNvSpPr/>
          <p:nvPr/>
        </p:nvSpPr>
        <p:spPr>
          <a:xfrm>
            <a:off x="-63910" y="5805794"/>
            <a:ext cx="9311148" cy="45049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Changing 𝛼 from 0.0065 to 1.0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drops perf. by 5.4%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676EF725-F529-EB4A-A7CA-A61CF921E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65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1C0B49-D501-E848-882C-B96FCA37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How Does Pythia Compare Against Commercial Multi-level Prefetchers?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D5B4DF-8733-204E-9FD7-D29B0A0A74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8187" y="911225"/>
          <a:ext cx="7667625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84D9610-4218-024F-9251-1A585D089D69}"/>
              </a:ext>
            </a:extLst>
          </p:cNvPr>
          <p:cNvSpPr/>
          <p:nvPr/>
        </p:nvSpPr>
        <p:spPr>
          <a:xfrm>
            <a:off x="-63910" y="5187150"/>
            <a:ext cx="9311148" cy="60608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outperforms IPCP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[7]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14.2%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average in 150-MTPS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AA322-5521-E74C-A343-B30CA9A09759}"/>
              </a:ext>
            </a:extLst>
          </p:cNvPr>
          <p:cNvSpPr txBox="1"/>
          <p:nvPr/>
        </p:nvSpPr>
        <p:spPr>
          <a:xfrm>
            <a:off x="3572235" y="6430560"/>
            <a:ext cx="1989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Prakalapati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ISCA’20</a:t>
            </a:r>
          </a:p>
        </p:txBody>
      </p:sp>
      <p:pic>
        <p:nvPicPr>
          <p:cNvPr id="9" name="Graphic 8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710D9677-21BF-714E-963C-55322896D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156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01654-81BF-C648-81DF-D14EC7B2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Does Pythia Perform Equally Well for Unseen Workloads?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57D854-CB16-0D47-ACE0-D562B680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Evaluated with 500 traces from value prediction championship</a:t>
            </a:r>
          </a:p>
          <a:p>
            <a:pPr lvl="1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prefetcher has been trained on these traces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A7484-8BDC-044B-B775-D8459168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857"/>
            <a:ext cx="9144000" cy="19265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10360-2739-5B47-B0E2-E55091325812}"/>
              </a:ext>
            </a:extLst>
          </p:cNvPr>
          <p:cNvSpPr/>
          <p:nvPr/>
        </p:nvSpPr>
        <p:spPr>
          <a:xfrm>
            <a:off x="-83574" y="4476208"/>
            <a:ext cx="9311148" cy="10088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outperforms MLOP and Bingo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8.3% and 3.5%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single-core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71D0C-768B-9743-A042-D9FB2BE1FD38}"/>
              </a:ext>
            </a:extLst>
          </p:cNvPr>
          <p:cNvSpPr/>
          <p:nvPr/>
        </p:nvSpPr>
        <p:spPr>
          <a:xfrm>
            <a:off x="-83574" y="5596618"/>
            <a:ext cx="9311148" cy="6504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9.7% and 5.4%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four-core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BB5343B3-56BF-CF42-AAA4-061FC31D2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CD3899-0D9C-9C46-90C7-529BC9B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8440C-475F-7246-B579-B0F59AA5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43821"/>
            <a:ext cx="8894763" cy="3405333"/>
          </a:xfrm>
        </p:spPr>
      </p:pic>
      <p:pic>
        <p:nvPicPr>
          <p:cNvPr id="13" name="Graphic 12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374C81E-1633-074B-8237-BCA1A196A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892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C8717-13F4-B54B-9FAF-A5CCD287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Parameters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873D3B-7FBB-024F-9D32-F72E6107B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385897"/>
            <a:ext cx="8894763" cy="4521180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BBC0637-42DC-984C-80B8-48DF95F5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858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B87D86-EF41-A54F-B7C5-CB570E32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of Prefetchers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A4C8AC-798C-E04E-BE11-80F7553F0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22787"/>
            <a:ext cx="8894763" cy="3447401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D3759A71-F7AD-C943-95DF-6CFEB7BE3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09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C54302-9737-B847-A4EE-132BA1BB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Evaluated Workloads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B699EE-3AD5-7847-B52D-02DEAB3C5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866731"/>
            <a:ext cx="8894763" cy="3559512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81BD0FCC-0676-1842-AC98-89AAD4AF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501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CA3E9E-8157-C94C-8EDC-9E46C106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Evaluated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A6953C-8669-AD4C-95CE-6C0BCDB1F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561571"/>
            <a:ext cx="8894763" cy="4169833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E822CAC3-A67F-3A40-94A7-5603D0D7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Evaluation of Pythia 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804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DB19-5C73-3748-857D-EC6B433009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4F95A-10D7-DE4A-A6E5-5ED73886BD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850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E564AE-2DA7-5A4A-AFAD-0AB5DE8B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Single-core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F411DA-9EA8-8048-AF09-A9682F1055D6}"/>
              </a:ext>
            </a:extLst>
          </p:cNvPr>
          <p:cNvGraphicFramePr>
            <a:graphicFrameLocks noGrp="1"/>
          </p:cNvGraphicFramePr>
          <p:nvPr/>
        </p:nvGraphicFramePr>
        <p:xfrm>
          <a:off x="-92201" y="1546831"/>
          <a:ext cx="9308523" cy="437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B9B24A-8F95-2D47-B722-75A2FC2375EC}"/>
              </a:ext>
            </a:extLst>
          </p:cNvPr>
          <p:cNvCxnSpPr>
            <a:cxnSpLocks/>
          </p:cNvCxnSpPr>
          <p:nvPr/>
        </p:nvCxnSpPr>
        <p:spPr>
          <a:xfrm>
            <a:off x="962126" y="4179525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55FFA0-2F7B-4645-B20D-701053C6B428}"/>
              </a:ext>
            </a:extLst>
          </p:cNvPr>
          <p:cNvSpPr txBox="1"/>
          <p:nvPr/>
        </p:nvSpPr>
        <p:spPr>
          <a:xfrm>
            <a:off x="1239537" y="3546296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623.xalancbmk_s-592B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2519C-4102-FC40-A6B3-1E97BCD09D6A}"/>
              </a:ext>
            </a:extLst>
          </p:cNvPr>
          <p:cNvSpPr txBox="1"/>
          <p:nvPr/>
        </p:nvSpPr>
        <p:spPr>
          <a:xfrm>
            <a:off x="6787553" y="174921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603.bwaves_s-2931B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68C3E-2424-4845-B45A-86BFF33CF0FC}"/>
              </a:ext>
            </a:extLst>
          </p:cNvPr>
          <p:cNvSpPr txBox="1"/>
          <p:nvPr/>
        </p:nvSpPr>
        <p:spPr>
          <a:xfrm>
            <a:off x="6971557" y="2125198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462.libquantum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F5F7C-5608-3E4F-9FBF-8A4551986B82}"/>
              </a:ext>
            </a:extLst>
          </p:cNvPr>
          <p:cNvSpPr txBox="1"/>
          <p:nvPr/>
        </p:nvSpPr>
        <p:spPr>
          <a:xfrm>
            <a:off x="6638310" y="2748642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streamcluster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7EFF5-D93E-8942-856E-641790A1331E}"/>
              </a:ext>
            </a:extLst>
          </p:cNvPr>
          <p:cNvSpPr txBox="1"/>
          <p:nvPr/>
        </p:nvSpPr>
        <p:spPr>
          <a:xfrm>
            <a:off x="6542724" y="451058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429.mcf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7C430-021B-9F4A-A963-1F51D817298E}"/>
              </a:ext>
            </a:extLst>
          </p:cNvPr>
          <p:cNvSpPr txBox="1"/>
          <p:nvPr/>
        </p:nvSpPr>
        <p:spPr>
          <a:xfrm>
            <a:off x="6721508" y="419116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BFSCC-22B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AE1EA63-EA21-9948-B629-2238B6765EB6}"/>
              </a:ext>
            </a:extLst>
          </p:cNvPr>
          <p:cNvSpPr/>
          <p:nvPr/>
        </p:nvSpPr>
        <p:spPr>
          <a:xfrm>
            <a:off x="5830688" y="4587298"/>
            <a:ext cx="741405" cy="112306"/>
          </a:xfrm>
          <a:custGeom>
            <a:avLst/>
            <a:gdLst>
              <a:gd name="connsiteX0" fmla="*/ 741405 w 741405"/>
              <a:gd name="connsiteY0" fmla="*/ 98854 h 112306"/>
              <a:gd name="connsiteX1" fmla="*/ 457200 w 741405"/>
              <a:gd name="connsiteY1" fmla="*/ 111211 h 112306"/>
              <a:gd name="connsiteX2" fmla="*/ 111211 w 741405"/>
              <a:gd name="connsiteY2" fmla="*/ 74141 h 112306"/>
              <a:gd name="connsiteX3" fmla="*/ 0 w 741405"/>
              <a:gd name="connsiteY3" fmla="*/ 0 h 11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405" h="112306">
                <a:moveTo>
                  <a:pt x="741405" y="98854"/>
                </a:moveTo>
                <a:cubicBezTo>
                  <a:pt x="651818" y="107092"/>
                  <a:pt x="562232" y="115330"/>
                  <a:pt x="457200" y="111211"/>
                </a:cubicBezTo>
                <a:cubicBezTo>
                  <a:pt x="352168" y="107092"/>
                  <a:pt x="187411" y="92676"/>
                  <a:pt x="111211" y="74141"/>
                </a:cubicBezTo>
                <a:cubicBezTo>
                  <a:pt x="35011" y="55606"/>
                  <a:pt x="17505" y="27803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480EF8-6E00-704F-AB4A-16291C6FECCE}"/>
              </a:ext>
            </a:extLst>
          </p:cNvPr>
          <p:cNvSpPr/>
          <p:nvPr/>
        </p:nvSpPr>
        <p:spPr>
          <a:xfrm>
            <a:off x="7288785" y="4661439"/>
            <a:ext cx="939114" cy="49427"/>
          </a:xfrm>
          <a:custGeom>
            <a:avLst/>
            <a:gdLst>
              <a:gd name="connsiteX0" fmla="*/ 0 w 939114"/>
              <a:gd name="connsiteY0" fmla="*/ 0 h 49427"/>
              <a:gd name="connsiteX1" fmla="*/ 383060 w 939114"/>
              <a:gd name="connsiteY1" fmla="*/ 0 h 49427"/>
              <a:gd name="connsiteX2" fmla="*/ 803190 w 939114"/>
              <a:gd name="connsiteY2" fmla="*/ 12357 h 49427"/>
              <a:gd name="connsiteX3" fmla="*/ 939114 w 939114"/>
              <a:gd name="connsiteY3" fmla="*/ 49427 h 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114" h="49427">
                <a:moveTo>
                  <a:pt x="0" y="0"/>
                </a:moveTo>
                <a:lnTo>
                  <a:pt x="383060" y="0"/>
                </a:lnTo>
                <a:cubicBezTo>
                  <a:pt x="516925" y="2059"/>
                  <a:pt x="710514" y="4119"/>
                  <a:pt x="803190" y="12357"/>
                </a:cubicBezTo>
                <a:cubicBezTo>
                  <a:pt x="895866" y="20595"/>
                  <a:pt x="917490" y="35011"/>
                  <a:pt x="939114" y="49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B56DCC6-0FF4-6A43-A6BD-065697590646}"/>
              </a:ext>
            </a:extLst>
          </p:cNvPr>
          <p:cNvSpPr/>
          <p:nvPr/>
        </p:nvSpPr>
        <p:spPr>
          <a:xfrm>
            <a:off x="6433593" y="4142455"/>
            <a:ext cx="348565" cy="207756"/>
          </a:xfrm>
          <a:custGeom>
            <a:avLst/>
            <a:gdLst>
              <a:gd name="connsiteX0" fmla="*/ 348565 w 348565"/>
              <a:gd name="connsiteY0" fmla="*/ 197708 h 207756"/>
              <a:gd name="connsiteX1" fmla="*/ 14933 w 348565"/>
              <a:gd name="connsiteY1" fmla="*/ 185351 h 207756"/>
              <a:gd name="connsiteX2" fmla="*/ 89073 w 348565"/>
              <a:gd name="connsiteY2" fmla="*/ 0 h 20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565" h="207756">
                <a:moveTo>
                  <a:pt x="348565" y="197708"/>
                </a:moveTo>
                <a:cubicBezTo>
                  <a:pt x="203373" y="208005"/>
                  <a:pt x="58182" y="218302"/>
                  <a:pt x="14933" y="185351"/>
                </a:cubicBezTo>
                <a:cubicBezTo>
                  <a:pt x="-28316" y="152400"/>
                  <a:pt x="30378" y="76200"/>
                  <a:pt x="89073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EC88BF5-96BE-C64E-9852-9304AF99B3F4}"/>
              </a:ext>
            </a:extLst>
          </p:cNvPr>
          <p:cNvSpPr/>
          <p:nvPr/>
        </p:nvSpPr>
        <p:spPr>
          <a:xfrm>
            <a:off x="7745985" y="2917136"/>
            <a:ext cx="358346" cy="51427"/>
          </a:xfrm>
          <a:custGeom>
            <a:avLst/>
            <a:gdLst>
              <a:gd name="connsiteX0" fmla="*/ 0 w 358346"/>
              <a:gd name="connsiteY0" fmla="*/ 14357 h 51427"/>
              <a:gd name="connsiteX1" fmla="*/ 185352 w 358346"/>
              <a:gd name="connsiteY1" fmla="*/ 2000 h 51427"/>
              <a:gd name="connsiteX2" fmla="*/ 358346 w 358346"/>
              <a:gd name="connsiteY2" fmla="*/ 51427 h 5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46" h="51427">
                <a:moveTo>
                  <a:pt x="0" y="14357"/>
                </a:moveTo>
                <a:cubicBezTo>
                  <a:pt x="62814" y="5089"/>
                  <a:pt x="125628" y="-4178"/>
                  <a:pt x="185352" y="2000"/>
                </a:cubicBezTo>
                <a:cubicBezTo>
                  <a:pt x="245076" y="8178"/>
                  <a:pt x="301711" y="29802"/>
                  <a:pt x="358346" y="5142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05F7FA5-754F-A14E-8ABE-E11961114C40}"/>
              </a:ext>
            </a:extLst>
          </p:cNvPr>
          <p:cNvSpPr/>
          <p:nvPr/>
        </p:nvSpPr>
        <p:spPr>
          <a:xfrm>
            <a:off x="8264969" y="2226628"/>
            <a:ext cx="481914" cy="62314"/>
          </a:xfrm>
          <a:custGeom>
            <a:avLst/>
            <a:gdLst>
              <a:gd name="connsiteX0" fmla="*/ 0 w 481914"/>
              <a:gd name="connsiteY0" fmla="*/ 62314 h 62314"/>
              <a:gd name="connsiteX1" fmla="*/ 259492 w 481914"/>
              <a:gd name="connsiteY1" fmla="*/ 530 h 62314"/>
              <a:gd name="connsiteX2" fmla="*/ 481914 w 481914"/>
              <a:gd name="connsiteY2" fmla="*/ 37600 h 6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914" h="62314">
                <a:moveTo>
                  <a:pt x="0" y="62314"/>
                </a:moveTo>
                <a:cubicBezTo>
                  <a:pt x="89586" y="33481"/>
                  <a:pt x="179173" y="4649"/>
                  <a:pt x="259492" y="530"/>
                </a:cubicBezTo>
                <a:cubicBezTo>
                  <a:pt x="339811" y="-3589"/>
                  <a:pt x="410862" y="17005"/>
                  <a:pt x="481914" y="376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C9D7AFB-B2E6-3B43-AF5C-AC4DF1E57CAA}"/>
              </a:ext>
            </a:extLst>
          </p:cNvPr>
          <p:cNvSpPr/>
          <p:nvPr/>
        </p:nvSpPr>
        <p:spPr>
          <a:xfrm>
            <a:off x="8289683" y="2288942"/>
            <a:ext cx="296562" cy="98854"/>
          </a:xfrm>
          <a:custGeom>
            <a:avLst/>
            <a:gdLst>
              <a:gd name="connsiteX0" fmla="*/ 0 w 296562"/>
              <a:gd name="connsiteY0" fmla="*/ 0 h 98854"/>
              <a:gd name="connsiteX1" fmla="*/ 296562 w 296562"/>
              <a:gd name="connsiteY1" fmla="*/ 98854 h 98854"/>
              <a:gd name="connsiteX2" fmla="*/ 296562 w 296562"/>
              <a:gd name="connsiteY2" fmla="*/ 98854 h 9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98854">
                <a:moveTo>
                  <a:pt x="0" y="0"/>
                </a:moveTo>
                <a:lnTo>
                  <a:pt x="296562" y="98854"/>
                </a:lnTo>
                <a:lnTo>
                  <a:pt x="296562" y="98854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63A2711-EEEC-0541-8940-19D83F374061}"/>
              </a:ext>
            </a:extLst>
          </p:cNvPr>
          <p:cNvSpPr/>
          <p:nvPr/>
        </p:nvSpPr>
        <p:spPr>
          <a:xfrm>
            <a:off x="8524461" y="1918239"/>
            <a:ext cx="506627" cy="148281"/>
          </a:xfrm>
          <a:custGeom>
            <a:avLst/>
            <a:gdLst>
              <a:gd name="connsiteX0" fmla="*/ 0 w 506627"/>
              <a:gd name="connsiteY0" fmla="*/ 0 h 148281"/>
              <a:gd name="connsiteX1" fmla="*/ 284205 w 506627"/>
              <a:gd name="connsiteY1" fmla="*/ 24713 h 148281"/>
              <a:gd name="connsiteX2" fmla="*/ 407773 w 506627"/>
              <a:gd name="connsiteY2" fmla="*/ 61784 h 148281"/>
              <a:gd name="connsiteX3" fmla="*/ 506627 w 506627"/>
              <a:gd name="connsiteY3" fmla="*/ 148281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627" h="148281">
                <a:moveTo>
                  <a:pt x="0" y="0"/>
                </a:moveTo>
                <a:cubicBezTo>
                  <a:pt x="108121" y="7208"/>
                  <a:pt x="216243" y="14416"/>
                  <a:pt x="284205" y="24713"/>
                </a:cubicBezTo>
                <a:cubicBezTo>
                  <a:pt x="352167" y="35010"/>
                  <a:pt x="370703" y="41189"/>
                  <a:pt x="407773" y="61784"/>
                </a:cubicBezTo>
                <a:cubicBezTo>
                  <a:pt x="444843" y="82379"/>
                  <a:pt x="475735" y="115330"/>
                  <a:pt x="506627" y="14828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12417-BBAB-6749-AB5E-E53069DFAC0D}"/>
              </a:ext>
            </a:extLst>
          </p:cNvPr>
          <p:cNvSpPr txBox="1"/>
          <p:nvPr/>
        </p:nvSpPr>
        <p:spPr>
          <a:xfrm>
            <a:off x="3494139" y="4504979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pagerank-51B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637197-B0F0-944D-AECC-23041E823FB8}"/>
              </a:ext>
            </a:extLst>
          </p:cNvPr>
          <p:cNvSpPr/>
          <p:nvPr/>
        </p:nvSpPr>
        <p:spPr>
          <a:xfrm>
            <a:off x="3260483" y="4574942"/>
            <a:ext cx="271848" cy="132037"/>
          </a:xfrm>
          <a:custGeom>
            <a:avLst/>
            <a:gdLst>
              <a:gd name="connsiteX0" fmla="*/ 271848 w 271848"/>
              <a:gd name="connsiteY0" fmla="*/ 111210 h 132037"/>
              <a:gd name="connsiteX1" fmla="*/ 74140 w 271848"/>
              <a:gd name="connsiteY1" fmla="*/ 123567 h 132037"/>
              <a:gd name="connsiteX2" fmla="*/ 0 w 271848"/>
              <a:gd name="connsiteY2" fmla="*/ 0 h 13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848" h="132037">
                <a:moveTo>
                  <a:pt x="271848" y="111210"/>
                </a:moveTo>
                <a:cubicBezTo>
                  <a:pt x="195648" y="126656"/>
                  <a:pt x="119448" y="142102"/>
                  <a:pt x="74140" y="123567"/>
                </a:cubicBezTo>
                <a:cubicBezTo>
                  <a:pt x="28832" y="105032"/>
                  <a:pt x="14416" y="52516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152370-ACFA-5048-8867-E931D8BD54E1}"/>
              </a:ext>
            </a:extLst>
          </p:cNvPr>
          <p:cNvSpPr txBox="1"/>
          <p:nvPr/>
        </p:nvSpPr>
        <p:spPr>
          <a:xfrm>
            <a:off x="3322268" y="3192917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fluidanimate-9500M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625CD82-89C2-DD48-878B-CF6AE2403128}"/>
              </a:ext>
            </a:extLst>
          </p:cNvPr>
          <p:cNvSpPr/>
          <p:nvPr/>
        </p:nvSpPr>
        <p:spPr>
          <a:xfrm>
            <a:off x="5015142" y="3342578"/>
            <a:ext cx="205709" cy="367391"/>
          </a:xfrm>
          <a:custGeom>
            <a:avLst/>
            <a:gdLst>
              <a:gd name="connsiteX0" fmla="*/ 0 w 205709"/>
              <a:gd name="connsiteY0" fmla="*/ 9045 h 367391"/>
              <a:gd name="connsiteX1" fmla="*/ 197708 w 205709"/>
              <a:gd name="connsiteY1" fmla="*/ 46115 h 367391"/>
              <a:gd name="connsiteX2" fmla="*/ 148281 w 205709"/>
              <a:gd name="connsiteY2" fmla="*/ 367391 h 36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09" h="367391">
                <a:moveTo>
                  <a:pt x="0" y="9045"/>
                </a:moveTo>
                <a:cubicBezTo>
                  <a:pt x="86497" y="-2282"/>
                  <a:pt x="172995" y="-13609"/>
                  <a:pt x="197708" y="46115"/>
                </a:cubicBezTo>
                <a:cubicBezTo>
                  <a:pt x="222421" y="105839"/>
                  <a:pt x="185351" y="236615"/>
                  <a:pt x="148281" y="36739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6B159AF-2A77-0645-A15D-3112CAF7098C}"/>
              </a:ext>
            </a:extLst>
          </p:cNvPr>
          <p:cNvSpPr/>
          <p:nvPr/>
        </p:nvSpPr>
        <p:spPr>
          <a:xfrm>
            <a:off x="6189034" y="2931493"/>
            <a:ext cx="506627" cy="420130"/>
          </a:xfrm>
          <a:custGeom>
            <a:avLst/>
            <a:gdLst>
              <a:gd name="connsiteX0" fmla="*/ 506627 w 506627"/>
              <a:gd name="connsiteY0" fmla="*/ 0 h 420130"/>
              <a:gd name="connsiteX1" fmla="*/ 86497 w 506627"/>
              <a:gd name="connsiteY1" fmla="*/ 111211 h 420130"/>
              <a:gd name="connsiteX2" fmla="*/ 0 w 506627"/>
              <a:gd name="connsiteY2" fmla="*/ 420130 h 42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627" h="420130">
                <a:moveTo>
                  <a:pt x="506627" y="0"/>
                </a:moveTo>
                <a:cubicBezTo>
                  <a:pt x="338781" y="20594"/>
                  <a:pt x="170935" y="41189"/>
                  <a:pt x="86497" y="111211"/>
                </a:cubicBezTo>
                <a:cubicBezTo>
                  <a:pt x="2059" y="181233"/>
                  <a:pt x="1029" y="300681"/>
                  <a:pt x="0" y="42013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4E55509-0905-984F-AE18-99E0837AAA5F}"/>
              </a:ext>
            </a:extLst>
          </p:cNvPr>
          <p:cNvSpPr/>
          <p:nvPr/>
        </p:nvSpPr>
        <p:spPr>
          <a:xfrm>
            <a:off x="1011553" y="3685255"/>
            <a:ext cx="296562" cy="395416"/>
          </a:xfrm>
          <a:custGeom>
            <a:avLst/>
            <a:gdLst>
              <a:gd name="connsiteX0" fmla="*/ 296562 w 296562"/>
              <a:gd name="connsiteY0" fmla="*/ 0 h 395416"/>
              <a:gd name="connsiteX1" fmla="*/ 98854 w 296562"/>
              <a:gd name="connsiteY1" fmla="*/ 74141 h 395416"/>
              <a:gd name="connsiteX2" fmla="*/ 0 w 296562"/>
              <a:gd name="connsiteY2" fmla="*/ 395416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562" h="395416">
                <a:moveTo>
                  <a:pt x="296562" y="0"/>
                </a:moveTo>
                <a:cubicBezTo>
                  <a:pt x="222421" y="4119"/>
                  <a:pt x="148281" y="8238"/>
                  <a:pt x="98854" y="74141"/>
                </a:cubicBezTo>
                <a:cubicBezTo>
                  <a:pt x="49427" y="140044"/>
                  <a:pt x="24713" y="267730"/>
                  <a:pt x="0" y="395416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CFCDFB6-22BC-8148-8B49-732609737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58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62338-1A35-334A-B852-C4215E1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S-curve: Four-core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5D4F84-3F35-E944-AD23-CC26817D4CDF}"/>
              </a:ext>
            </a:extLst>
          </p:cNvPr>
          <p:cNvGraphicFramePr>
            <a:graphicFrameLocks noGrp="1"/>
          </p:cNvGraphicFramePr>
          <p:nvPr/>
        </p:nvGraphicFramePr>
        <p:xfrm>
          <a:off x="-37989" y="1651372"/>
          <a:ext cx="9219977" cy="409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23DB9-CC76-F147-A962-94E216E29A81}"/>
              </a:ext>
            </a:extLst>
          </p:cNvPr>
          <p:cNvCxnSpPr>
            <a:cxnSpLocks/>
          </p:cNvCxnSpPr>
          <p:nvPr/>
        </p:nvCxnSpPr>
        <p:spPr>
          <a:xfrm>
            <a:off x="926017" y="3803188"/>
            <a:ext cx="8118389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ED2E1-E859-BE40-BF12-6889AE587918}"/>
              </a:ext>
            </a:extLst>
          </p:cNvPr>
          <p:cNvSpPr txBox="1"/>
          <p:nvPr/>
        </p:nvSpPr>
        <p:spPr>
          <a:xfrm>
            <a:off x="1037230" y="3331263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429.mcf-184B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03388-7194-544D-B1BC-E08EB527F15E}"/>
              </a:ext>
            </a:extLst>
          </p:cNvPr>
          <p:cNvSpPr txBox="1"/>
          <p:nvPr/>
        </p:nvSpPr>
        <p:spPr>
          <a:xfrm>
            <a:off x="1959678" y="4459303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pagerank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561CF-B0C2-0C4D-8DDE-5DBEBE24E9BC}"/>
              </a:ext>
            </a:extLst>
          </p:cNvPr>
          <p:cNvSpPr txBox="1"/>
          <p:nvPr/>
        </p:nvSpPr>
        <p:spPr>
          <a:xfrm>
            <a:off x="6561530" y="2415257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462.libquantum-1343B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0250E-DEC1-A045-8047-252389E65FCE}"/>
              </a:ext>
            </a:extLst>
          </p:cNvPr>
          <p:cNvSpPr txBox="1"/>
          <p:nvPr/>
        </p:nvSpPr>
        <p:spPr>
          <a:xfrm>
            <a:off x="7128709" y="1847291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437.leslie3d-271B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4E3C3BE-7C41-8441-BE23-3FC14CBBFFD9}"/>
              </a:ext>
            </a:extLst>
          </p:cNvPr>
          <p:cNvSpPr/>
          <p:nvPr/>
        </p:nvSpPr>
        <p:spPr>
          <a:xfrm>
            <a:off x="980669" y="3501750"/>
            <a:ext cx="113122" cy="273377"/>
          </a:xfrm>
          <a:custGeom>
            <a:avLst/>
            <a:gdLst>
              <a:gd name="connsiteX0" fmla="*/ 113122 w 113122"/>
              <a:gd name="connsiteY0" fmla="*/ 0 h 273377"/>
              <a:gd name="connsiteX1" fmla="*/ 28281 w 113122"/>
              <a:gd name="connsiteY1" fmla="*/ 84841 h 273377"/>
              <a:gd name="connsiteX2" fmla="*/ 0 w 113122"/>
              <a:gd name="connsiteY2" fmla="*/ 273377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122" h="273377">
                <a:moveTo>
                  <a:pt x="113122" y="0"/>
                </a:moveTo>
                <a:cubicBezTo>
                  <a:pt x="80128" y="19639"/>
                  <a:pt x="47135" y="39278"/>
                  <a:pt x="28281" y="84841"/>
                </a:cubicBezTo>
                <a:cubicBezTo>
                  <a:pt x="9427" y="130404"/>
                  <a:pt x="4713" y="201890"/>
                  <a:pt x="0" y="273377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9B34B16-BA56-824E-8263-0E12A1F9798C}"/>
              </a:ext>
            </a:extLst>
          </p:cNvPr>
          <p:cNvSpPr/>
          <p:nvPr/>
        </p:nvSpPr>
        <p:spPr>
          <a:xfrm>
            <a:off x="1112644" y="4604686"/>
            <a:ext cx="895547" cy="86423"/>
          </a:xfrm>
          <a:custGeom>
            <a:avLst/>
            <a:gdLst>
              <a:gd name="connsiteX0" fmla="*/ 895547 w 895547"/>
              <a:gd name="connsiteY0" fmla="*/ 47134 h 86423"/>
              <a:gd name="connsiteX1" fmla="*/ 273377 w 895547"/>
              <a:gd name="connsiteY1" fmla="*/ 84841 h 86423"/>
              <a:gd name="connsiteX2" fmla="*/ 0 w 895547"/>
              <a:gd name="connsiteY2" fmla="*/ 0 h 8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547" h="86423">
                <a:moveTo>
                  <a:pt x="895547" y="47134"/>
                </a:moveTo>
                <a:cubicBezTo>
                  <a:pt x="659091" y="69915"/>
                  <a:pt x="422635" y="92697"/>
                  <a:pt x="273377" y="84841"/>
                </a:cubicBezTo>
                <a:cubicBezTo>
                  <a:pt x="124119" y="76985"/>
                  <a:pt x="62059" y="38492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12983B4-0B1D-4B47-A404-553A71B5884C}"/>
              </a:ext>
            </a:extLst>
          </p:cNvPr>
          <p:cNvSpPr/>
          <p:nvPr/>
        </p:nvSpPr>
        <p:spPr>
          <a:xfrm>
            <a:off x="1800801" y="4573684"/>
            <a:ext cx="245097" cy="31002"/>
          </a:xfrm>
          <a:custGeom>
            <a:avLst/>
            <a:gdLst>
              <a:gd name="connsiteX0" fmla="*/ 245097 w 245097"/>
              <a:gd name="connsiteY0" fmla="*/ 31002 h 31002"/>
              <a:gd name="connsiteX1" fmla="*/ 141402 w 245097"/>
              <a:gd name="connsiteY1" fmla="*/ 2721 h 31002"/>
              <a:gd name="connsiteX2" fmla="*/ 0 w 245097"/>
              <a:gd name="connsiteY2" fmla="*/ 2721 h 3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097" h="31002">
                <a:moveTo>
                  <a:pt x="245097" y="31002"/>
                </a:moveTo>
                <a:cubicBezTo>
                  <a:pt x="213674" y="19218"/>
                  <a:pt x="182252" y="7435"/>
                  <a:pt x="141402" y="2721"/>
                </a:cubicBezTo>
                <a:cubicBezTo>
                  <a:pt x="100552" y="-1993"/>
                  <a:pt x="50276" y="364"/>
                  <a:pt x="0" y="2721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345642-69E4-0A40-B50A-1FF89C161D0E}"/>
              </a:ext>
            </a:extLst>
          </p:cNvPr>
          <p:cNvSpPr/>
          <p:nvPr/>
        </p:nvSpPr>
        <p:spPr>
          <a:xfrm>
            <a:off x="2771762" y="4519845"/>
            <a:ext cx="546754" cy="141945"/>
          </a:xfrm>
          <a:custGeom>
            <a:avLst/>
            <a:gdLst>
              <a:gd name="connsiteX0" fmla="*/ 0 w 546754"/>
              <a:gd name="connsiteY0" fmla="*/ 122548 h 141945"/>
              <a:gd name="connsiteX1" fmla="*/ 339365 w 546754"/>
              <a:gd name="connsiteY1" fmla="*/ 131975 h 141945"/>
              <a:gd name="connsiteX2" fmla="*/ 546754 w 546754"/>
              <a:gd name="connsiteY2" fmla="*/ 0 h 14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754" h="141945">
                <a:moveTo>
                  <a:pt x="0" y="122548"/>
                </a:moveTo>
                <a:cubicBezTo>
                  <a:pt x="124119" y="137474"/>
                  <a:pt x="248239" y="152400"/>
                  <a:pt x="339365" y="131975"/>
                </a:cubicBezTo>
                <a:cubicBezTo>
                  <a:pt x="430491" y="111550"/>
                  <a:pt x="488622" y="55775"/>
                  <a:pt x="54675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0DC826-D475-D345-AAC6-6ED1F269867B}"/>
              </a:ext>
            </a:extLst>
          </p:cNvPr>
          <p:cNvSpPr/>
          <p:nvPr/>
        </p:nvSpPr>
        <p:spPr>
          <a:xfrm>
            <a:off x="8455044" y="2295119"/>
            <a:ext cx="255604" cy="273377"/>
          </a:xfrm>
          <a:custGeom>
            <a:avLst/>
            <a:gdLst>
              <a:gd name="connsiteX0" fmla="*/ 1081 w 255604"/>
              <a:gd name="connsiteY0" fmla="*/ 273377 h 273377"/>
              <a:gd name="connsiteX1" fmla="*/ 38788 w 255604"/>
              <a:gd name="connsiteY1" fmla="*/ 103695 h 273377"/>
              <a:gd name="connsiteX2" fmla="*/ 255604 w 255604"/>
              <a:gd name="connsiteY2" fmla="*/ 0 h 27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273377">
                <a:moveTo>
                  <a:pt x="1081" y="273377"/>
                </a:moveTo>
                <a:cubicBezTo>
                  <a:pt x="-1276" y="211317"/>
                  <a:pt x="-3632" y="149258"/>
                  <a:pt x="38788" y="103695"/>
                </a:cubicBezTo>
                <a:cubicBezTo>
                  <a:pt x="81208" y="58132"/>
                  <a:pt x="168406" y="29066"/>
                  <a:pt x="255604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EA31F4-23E3-4D4C-8FB9-E2288F43A072}"/>
              </a:ext>
            </a:extLst>
          </p:cNvPr>
          <p:cNvSpPr/>
          <p:nvPr/>
        </p:nvSpPr>
        <p:spPr>
          <a:xfrm>
            <a:off x="8654087" y="1969782"/>
            <a:ext cx="358219" cy="692982"/>
          </a:xfrm>
          <a:custGeom>
            <a:avLst/>
            <a:gdLst>
              <a:gd name="connsiteX0" fmla="*/ 0 w 358219"/>
              <a:gd name="connsiteY0" fmla="*/ 14252 h 692982"/>
              <a:gd name="connsiteX1" fmla="*/ 245097 w 358219"/>
              <a:gd name="connsiteY1" fmla="*/ 89667 h 692982"/>
              <a:gd name="connsiteX2" fmla="*/ 358219 w 358219"/>
              <a:gd name="connsiteY2" fmla="*/ 692982 h 69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219" h="692982">
                <a:moveTo>
                  <a:pt x="0" y="14252"/>
                </a:moveTo>
                <a:cubicBezTo>
                  <a:pt x="92697" y="-4602"/>
                  <a:pt x="185394" y="-23455"/>
                  <a:pt x="245097" y="89667"/>
                </a:cubicBezTo>
                <a:cubicBezTo>
                  <a:pt x="304800" y="202789"/>
                  <a:pt x="331509" y="447885"/>
                  <a:pt x="358219" y="69298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E34B1-3B7C-C747-A55C-32D2F42C44B6}"/>
              </a:ext>
            </a:extLst>
          </p:cNvPr>
          <p:cNvSpPr txBox="1"/>
          <p:nvPr/>
        </p:nvSpPr>
        <p:spPr>
          <a:xfrm>
            <a:off x="8218002" y="3800833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Mix-59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D54F7-64C0-D242-B344-BB235DD53098}"/>
              </a:ext>
            </a:extLst>
          </p:cNvPr>
          <p:cNvSpPr txBox="1"/>
          <p:nvPr/>
        </p:nvSpPr>
        <p:spPr>
          <a:xfrm>
            <a:off x="5710360" y="2898380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raytrace-23.75B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66EB3-68B4-834A-8E10-D5D71FFA9B86}"/>
              </a:ext>
            </a:extLst>
          </p:cNvPr>
          <p:cNvSpPr txBox="1"/>
          <p:nvPr/>
        </p:nvSpPr>
        <p:spPr>
          <a:xfrm>
            <a:off x="4283804" y="434012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Mix-240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58D3533-B07A-F74C-82F7-0EB8D07F1499}"/>
              </a:ext>
            </a:extLst>
          </p:cNvPr>
          <p:cNvSpPr/>
          <p:nvPr/>
        </p:nvSpPr>
        <p:spPr>
          <a:xfrm>
            <a:off x="4072661" y="4161626"/>
            <a:ext cx="282804" cy="341979"/>
          </a:xfrm>
          <a:custGeom>
            <a:avLst/>
            <a:gdLst>
              <a:gd name="connsiteX0" fmla="*/ 282804 w 282804"/>
              <a:gd name="connsiteY0" fmla="*/ 339365 h 341979"/>
              <a:gd name="connsiteX1" fmla="*/ 75414 w 282804"/>
              <a:gd name="connsiteY1" fmla="*/ 292231 h 341979"/>
              <a:gd name="connsiteX2" fmla="*/ 0 w 282804"/>
              <a:gd name="connsiteY2" fmla="*/ 0 h 3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04" h="341979">
                <a:moveTo>
                  <a:pt x="282804" y="339365"/>
                </a:moveTo>
                <a:cubicBezTo>
                  <a:pt x="202676" y="344078"/>
                  <a:pt x="122548" y="348792"/>
                  <a:pt x="75414" y="292231"/>
                </a:cubicBezTo>
                <a:cubicBezTo>
                  <a:pt x="28280" y="235670"/>
                  <a:pt x="14140" y="117835"/>
                  <a:pt x="0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D590EF5-ADF9-D242-B0FC-DABC0B43CB5E}"/>
              </a:ext>
            </a:extLst>
          </p:cNvPr>
          <p:cNvSpPr/>
          <p:nvPr/>
        </p:nvSpPr>
        <p:spPr>
          <a:xfrm>
            <a:off x="7079811" y="2969104"/>
            <a:ext cx="424206" cy="80159"/>
          </a:xfrm>
          <a:custGeom>
            <a:avLst/>
            <a:gdLst>
              <a:gd name="connsiteX0" fmla="*/ 0 w 424206"/>
              <a:gd name="connsiteY0" fmla="*/ 80159 h 80159"/>
              <a:gd name="connsiteX1" fmla="*/ 160256 w 424206"/>
              <a:gd name="connsiteY1" fmla="*/ 4745 h 80159"/>
              <a:gd name="connsiteX2" fmla="*/ 424206 w 424206"/>
              <a:gd name="connsiteY2" fmla="*/ 14172 h 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06" h="80159">
                <a:moveTo>
                  <a:pt x="0" y="80159"/>
                </a:moveTo>
                <a:cubicBezTo>
                  <a:pt x="44777" y="47951"/>
                  <a:pt x="89555" y="15743"/>
                  <a:pt x="160256" y="4745"/>
                </a:cubicBezTo>
                <a:cubicBezTo>
                  <a:pt x="230957" y="-6253"/>
                  <a:pt x="327581" y="3959"/>
                  <a:pt x="424206" y="14172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4A132BC-0924-A446-9772-119F10420953}"/>
              </a:ext>
            </a:extLst>
          </p:cNvPr>
          <p:cNvSpPr/>
          <p:nvPr/>
        </p:nvSpPr>
        <p:spPr>
          <a:xfrm>
            <a:off x="8021411" y="3586591"/>
            <a:ext cx="255604" cy="368552"/>
          </a:xfrm>
          <a:custGeom>
            <a:avLst/>
            <a:gdLst>
              <a:gd name="connsiteX0" fmla="*/ 255604 w 255604"/>
              <a:gd name="connsiteY0" fmla="*/ 367645 h 368552"/>
              <a:gd name="connsiteX1" fmla="*/ 38788 w 255604"/>
              <a:gd name="connsiteY1" fmla="*/ 311085 h 368552"/>
              <a:gd name="connsiteX2" fmla="*/ 1081 w 255604"/>
              <a:gd name="connsiteY2" fmla="*/ 0 h 36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4" h="368552">
                <a:moveTo>
                  <a:pt x="255604" y="367645"/>
                </a:moveTo>
                <a:cubicBezTo>
                  <a:pt x="168406" y="370002"/>
                  <a:pt x="81208" y="372359"/>
                  <a:pt x="38788" y="311085"/>
                </a:cubicBezTo>
                <a:cubicBezTo>
                  <a:pt x="-3633" y="249811"/>
                  <a:pt x="-1276" y="124905"/>
                  <a:pt x="1081" y="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80B864F-92FE-8141-9C41-B9E8B0BE0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18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95145-F8A0-F045-BF60-6F1CF3E1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Single-core Coverage &amp; Overprediction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9E9062-1E4D-7C49-894D-B722647B9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75" y="2298649"/>
            <a:ext cx="8894763" cy="2695677"/>
          </a:xfrm>
          <a:prstGeom prst="rect">
            <a:avLst/>
          </a:prstGeo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7189BB8-9995-E241-AF54-16E596CBE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105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F351D-98BD-6149-A0AD-A512792D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9207FC-4004-2348-AC37-D78B2E3F0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18" y="971025"/>
            <a:ext cx="8894763" cy="2709324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C073FBC-8137-4E46-8883-9B69F246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3680349"/>
            <a:ext cx="8894763" cy="2667414"/>
          </a:xfrm>
          <a:prstGeom prst="rect">
            <a:avLst/>
          </a:prstGeom>
        </p:spPr>
      </p:pic>
      <p:pic>
        <p:nvPicPr>
          <p:cNvPr id="5" name="Graphic 4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709C36D5-D482-9A4A-ADC4-58FFD9833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382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FBA67-7335-EF4E-AAFE-E5A9C0E3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Bandwidth Awareness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7296749-47D5-684D-8D23-2D977200DF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114" y="1600200"/>
          <a:ext cx="8894763" cy="385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35E44EA4-F278-F74C-8BD6-2B903C57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30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00A0C7-B08D-3043-941B-5B1112E7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04D8C9-8A57-A04E-A00F-4D6F726E2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0" y="1165718"/>
            <a:ext cx="8894763" cy="4783738"/>
          </a:xfrm>
          <a:prstGeom prst="rect">
            <a:avLst/>
          </a:prstGeo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AEECE37F-2B31-A044-BFF8-A706FFF0E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023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7955-B63B-744A-BFF5-E65DB591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Rewards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002AA1-74F4-9943-8395-F1FF08F78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9" y="936625"/>
            <a:ext cx="7760874" cy="5419725"/>
          </a:xfr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45A70EA6-20B1-734F-846A-5C94D578B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605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A2895-45DE-3843-A183-9DCA7578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19050A-D85E-5247-8848-875A1E9B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014953"/>
            <a:ext cx="8894763" cy="3263069"/>
          </a:xfrm>
        </p:spPr>
      </p:pic>
      <p:pic>
        <p:nvPicPr>
          <p:cNvPr id="5" name="Graphic 4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2112EC86-E68C-E341-95A0-9B0533661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04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BDA3-7ABB-BE42-31C3-63930A99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DF631-5A1A-F9D6-D49F-DE6AC46C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614004" cy="541954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FAQs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2" action="ppaction://hlinksldjump"/>
              </a:rPr>
              <a:t>What are the selected set of program features?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3" action="ppaction://hlinksldjump"/>
              </a:rPr>
              <a:t>Can you provide some intuition on why these features work?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4" action="ppaction://hlinksldjump"/>
              </a:rPr>
              <a:t>What happens in case of a misprediction?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5" action="ppaction://hlinksldjump"/>
              </a:rPr>
              <a:t>What’s the performance headroom for off-chip prediction?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6" action="ppaction://hlinksldjump"/>
              </a:rPr>
              <a:t>Do you see a variance of different features in final prediction accuracy?</a:t>
            </a: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Corbel" panose="020B0503020204020204" pitchFamily="34" charset="0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Corbel" panose="020B0503020204020204" pitchFamily="34" charset="0"/>
              </a:rPr>
              <a:t>Simulation Methodology</a:t>
            </a: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7" action="ppaction://hlinksldjump"/>
              </a:rPr>
              <a:t>System parameters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r>
              <a:rPr lang="en-US" sz="1400" dirty="0">
                <a:latin typeface="Corbel" panose="020B0503020204020204" pitchFamily="34" charset="0"/>
                <a:hlinkClick r:id="rId8" action="ppaction://hlinksldjump"/>
              </a:rPr>
              <a:t>Evaluated workloads</a:t>
            </a:r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  <a:p>
            <a:pPr lvl="1"/>
            <a:endParaRPr lang="en-US" sz="1400" dirty="0"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9959F5-EDFF-02D3-2C45-31CF9287EF08}"/>
              </a:ext>
            </a:extLst>
          </p:cNvPr>
          <p:cNvSpPr txBox="1">
            <a:spLocks/>
          </p:cNvSpPr>
          <p:nvPr/>
        </p:nvSpPr>
        <p:spPr>
          <a:xfrm>
            <a:off x="4917763" y="936171"/>
            <a:ext cx="3920668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More Results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9" action="ppaction://hlinksldjump"/>
              </a:rPr>
              <a:t>Percentage of off-chip requests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0" action="ppaction://hlinksldjump"/>
              </a:rPr>
              <a:t>Reduction in stall cycles by reducing the critical path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1" action="ppaction://hlinksldjump"/>
              </a:rPr>
              <a:t>Fraction of off-chip load requests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  <a:hlinkClick r:id="rId12" action="ppaction://hlinksldjump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2" action="ppaction://hlinksldjump"/>
              </a:rPr>
              <a:t>Accuracy and coverage of POPET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6" action="ppaction://hlinksldjump"/>
              </a:rPr>
              <a:t>Effect of different features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3" action="ppaction://hlinksldjump"/>
              </a:rPr>
              <a:t>Are all features required?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4" action="ppaction://hlinksldjump"/>
              </a:rPr>
              <a:t>1C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5" action="ppaction://hlinksldjump"/>
              </a:rPr>
              <a:t>1C performance line graph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6" action="ppaction://hlinksldjump"/>
              </a:rPr>
              <a:t>1C performance against prior predictors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7" action="ppaction://hlinksldjump"/>
              </a:rPr>
              <a:t>Effect on stall cycles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8" action="ppaction://hlinksldjump"/>
              </a:rPr>
              <a:t>8C performance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</a:rPr>
              <a:t>Sensitivity: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19" action="ppaction://hlinksldjump"/>
              </a:rPr>
              <a:t>Hermes request issue latency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0" action="ppaction://hlinksldjump"/>
              </a:rPr>
              <a:t>Cache hierarchy access latency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1" action="ppaction://hlinksldjump"/>
              </a:rPr>
              <a:t>Activation threshold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2" action="ppaction://hlinksldjump"/>
              </a:rPr>
              <a:t>ROB size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3" action="ppaction://hlinksldjump"/>
              </a:rPr>
              <a:t>LLC size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4" action="ppaction://hlinksldjump"/>
              </a:rPr>
              <a:t>Power overhead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5" action="ppaction://hlinksldjump"/>
              </a:rPr>
              <a:t>Accuracy without prefetcher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Segoe UI" panose="020B0502040204020203" pitchFamily="34" charset="0"/>
                <a:hlinkClick r:id="rId26" action="ppaction://hlinksldjump"/>
              </a:rPr>
              <a:t>Main memory request overhead with different prefetchers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4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EF8C9-9A79-6242-B6E5-6FA10D5F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Prefetching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3EC3A-7375-CC4D-98EC-83323CF4A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Predicts addresses of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long-latency memory requests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fetches data before the program demands it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Associates access patterns from past memory requests with program context information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program features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counter (PC)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number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Page offset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Cacheline delta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a combination of these attributes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9C4DF-9C78-7D4F-B2D2-D2CD94EE24A4}"/>
              </a:ext>
            </a:extLst>
          </p:cNvPr>
          <p:cNvSpPr txBox="1"/>
          <p:nvPr/>
        </p:nvSpPr>
        <p:spPr>
          <a:xfrm>
            <a:off x="1761794" y="2947429"/>
            <a:ext cx="570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 context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 Access Pattern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97F08-514F-BC46-806D-070E891C20B3}"/>
              </a:ext>
            </a:extLst>
          </p:cNvPr>
          <p:cNvSpPr/>
          <p:nvPr/>
        </p:nvSpPr>
        <p:spPr>
          <a:xfrm>
            <a:off x="1673170" y="2947429"/>
            <a:ext cx="2648665" cy="46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 Feature</a:t>
            </a:r>
          </a:p>
        </p:txBody>
      </p:sp>
    </p:spTree>
    <p:extLst>
      <p:ext uri="{BB962C8B-B14F-4D97-AF65-F5344CB8AC3E}">
        <p14:creationId xmlns:p14="http://schemas.microsoft.com/office/powerpoint/2010/main" val="37621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C50A-9E49-0A80-3658-51C2189ED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HERMES BACKUP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F1182-C012-639E-B76D-3A0430B71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98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86BA33-8001-97F5-DAEB-028522D6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Initial Set of Program Features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26FE4F-97FA-649D-9E4D-DF837048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2" y="1426565"/>
            <a:ext cx="7823135" cy="40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57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E3D32-676D-C227-524E-4216DE0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Selected Set of Program Features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F6C1C64-4885-E4A9-A95B-30C890C0B9F4}"/>
              </a:ext>
            </a:extLst>
          </p:cNvPr>
          <p:cNvSpPr/>
          <p:nvPr/>
        </p:nvSpPr>
        <p:spPr>
          <a:xfrm>
            <a:off x="293817" y="1456888"/>
            <a:ext cx="25690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features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A0EBE240-999D-7805-29F3-73AA1728C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7" y="2365638"/>
            <a:ext cx="4174011" cy="1861540"/>
          </a:xfrm>
          <a:prstGeom prst="rect">
            <a:avLst/>
          </a:prstGeo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117A878-B99D-79A7-8479-8727958EE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CC7412D-31E2-EB5D-1176-311734D92595}"/>
              </a:ext>
            </a:extLst>
          </p:cNvPr>
          <p:cNvSpPr/>
          <p:nvPr/>
        </p:nvSpPr>
        <p:spPr>
          <a:xfrm>
            <a:off x="1215340" y="3139836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754AA-B8B4-27E0-7CAA-E1F88D8D2852}"/>
              </a:ext>
            </a:extLst>
          </p:cNvPr>
          <p:cNvSpPr/>
          <p:nvPr/>
        </p:nvSpPr>
        <p:spPr>
          <a:xfrm>
            <a:off x="2841584" y="3521801"/>
            <a:ext cx="1647565" cy="38196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118B7-41B4-7D5E-16BB-FA240B16A023}"/>
              </a:ext>
            </a:extLst>
          </p:cNvPr>
          <p:cNvSpPr txBox="1"/>
          <p:nvPr/>
        </p:nvSpPr>
        <p:spPr>
          <a:xfrm>
            <a:off x="5139159" y="1200844"/>
            <a:ext cx="37110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binary hint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that represents whether or not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cacheblock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has been recently touched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807668-4F0C-470A-17FE-3A60466942AF}"/>
              </a:ext>
            </a:extLst>
          </p:cNvPr>
          <p:cNvCxnSpPr/>
          <p:nvPr/>
        </p:nvCxnSpPr>
        <p:spPr>
          <a:xfrm flipV="1">
            <a:off x="2841584" y="1612900"/>
            <a:ext cx="2297575" cy="16835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9ECE2B-9A0C-E5DB-A7EB-124A0CA2AAC5}"/>
              </a:ext>
            </a:extLst>
          </p:cNvPr>
          <p:cNvCxnSpPr>
            <a:stCxn id="11" idx="0"/>
          </p:cNvCxnSpPr>
          <p:nvPr/>
        </p:nvCxnSpPr>
        <p:spPr>
          <a:xfrm flipV="1">
            <a:off x="3665367" y="1612900"/>
            <a:ext cx="1473792" cy="19089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C6FEC9-5646-9965-D3A1-92E47D31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When A Feature Works/Does Not Work?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8ABB9C-AE67-AF10-A97E-C75AFDEB8BFF}"/>
              </a:ext>
            </a:extLst>
          </p:cNvPr>
          <p:cNvSpPr/>
          <p:nvPr/>
        </p:nvSpPr>
        <p:spPr>
          <a:xfrm>
            <a:off x="169011" y="999688"/>
            <a:ext cx="55967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Trace: 462.libquantum-1343B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22F5D79-B982-082D-6762-35D6B58C63FC}"/>
              </a:ext>
            </a:extLst>
          </p:cNvPr>
          <p:cNvSpPr/>
          <p:nvPr/>
        </p:nvSpPr>
        <p:spPr>
          <a:xfrm>
            <a:off x="6178550" y="999688"/>
            <a:ext cx="2650389" cy="65596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PC: 0x401442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CB840-E77E-C92B-C847-46F03E56DB85}"/>
              </a:ext>
            </a:extLst>
          </p:cNvPr>
          <p:cNvSpPr/>
          <p:nvPr/>
        </p:nvSpPr>
        <p:spPr>
          <a:xfrm>
            <a:off x="1253417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98E77-EA77-D93D-D5D5-67CC4A75FF61}"/>
              </a:ext>
            </a:extLst>
          </p:cNvPr>
          <p:cNvSpPr/>
          <p:nvPr/>
        </p:nvSpPr>
        <p:spPr>
          <a:xfrm>
            <a:off x="-1959683" y="2184400"/>
            <a:ext cx="3213100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B1D84-E88A-69E9-4AF7-FDBC65483D98}"/>
              </a:ext>
            </a:extLst>
          </p:cNvPr>
          <p:cNvSpPr txBox="1"/>
          <p:nvPr/>
        </p:nvSpPr>
        <p:spPr>
          <a:xfrm>
            <a:off x="1856326" y="2735704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Cacheline #42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74420-F2F7-9801-A20C-94B0C2DB40C3}"/>
              </a:ext>
            </a:extLst>
          </p:cNvPr>
          <p:cNvSpPr txBox="1"/>
          <p:nvPr/>
        </p:nvSpPr>
        <p:spPr>
          <a:xfrm>
            <a:off x="5183726" y="2735704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Cacheline #43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11AA8-D0B9-43FE-32C6-026D3FBBBD1E}"/>
              </a:ext>
            </a:extLst>
          </p:cNvPr>
          <p:cNvSpPr txBox="1"/>
          <p:nvPr/>
        </p:nvSpPr>
        <p:spPr>
          <a:xfrm>
            <a:off x="8278529" y="2735703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A6D68-296C-8C4F-4508-F5F6B2B62540}"/>
              </a:ext>
            </a:extLst>
          </p:cNvPr>
          <p:cNvSpPr txBox="1"/>
          <p:nvPr/>
        </p:nvSpPr>
        <p:spPr>
          <a:xfrm>
            <a:off x="448382" y="2735702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509AA2-D4E0-D55C-EE7A-2BDAE187815B}"/>
              </a:ext>
            </a:extLst>
          </p:cNvPr>
          <p:cNvSpPr/>
          <p:nvPr/>
        </p:nvSpPr>
        <p:spPr>
          <a:xfrm>
            <a:off x="4676971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6ADCC1-E8F8-4FBD-AADD-6AE238BFFD50}"/>
              </a:ext>
            </a:extLst>
          </p:cNvPr>
          <p:cNvSpPr/>
          <p:nvPr/>
        </p:nvSpPr>
        <p:spPr>
          <a:xfrm>
            <a:off x="8100525" y="2184400"/>
            <a:ext cx="3423554" cy="469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2148BE-AD21-DBA7-B735-09E91AC35D07}"/>
              </a:ext>
            </a:extLst>
          </p:cNvPr>
          <p:cNvCxnSpPr/>
          <p:nvPr/>
        </p:nvCxnSpPr>
        <p:spPr>
          <a:xfrm>
            <a:off x="20701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1647E-3A83-89DC-09FC-021F2C9B1A6A}"/>
              </a:ext>
            </a:extLst>
          </p:cNvPr>
          <p:cNvCxnSpPr/>
          <p:nvPr/>
        </p:nvCxnSpPr>
        <p:spPr>
          <a:xfrm>
            <a:off x="2872666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E50647-5097-4FB0-CABA-40FAE64EE3DD}"/>
              </a:ext>
            </a:extLst>
          </p:cNvPr>
          <p:cNvCxnSpPr/>
          <p:nvPr/>
        </p:nvCxnSpPr>
        <p:spPr>
          <a:xfrm>
            <a:off x="3771900" y="2184400"/>
            <a:ext cx="0" cy="4699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Badge Tick1 with solid fill">
            <a:extLst>
              <a:ext uri="{FF2B5EF4-FFF2-40B4-BE49-F238E27FC236}">
                <a16:creationId xmlns:a16="http://schemas.microsoft.com/office/drawing/2014/main" id="{23CC6B75-DE27-29E9-A927-60D35F47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7368" y="2247900"/>
            <a:ext cx="342900" cy="342900"/>
          </a:xfrm>
          <a:prstGeom prst="rect">
            <a:avLst/>
          </a:prstGeom>
        </p:spPr>
      </p:pic>
      <p:pic>
        <p:nvPicPr>
          <p:cNvPr id="34" name="Graphic 33" descr="Badge Tick1 with solid fill">
            <a:extLst>
              <a:ext uri="{FF2B5EF4-FFF2-40B4-BE49-F238E27FC236}">
                <a16:creationId xmlns:a16="http://schemas.microsoft.com/office/drawing/2014/main" id="{E9E243D7-A30A-F4F5-DD2B-63222AB7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933" y="2247900"/>
            <a:ext cx="342900" cy="342900"/>
          </a:xfrm>
          <a:prstGeom prst="rect">
            <a:avLst/>
          </a:prstGeom>
        </p:spPr>
      </p:pic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25CCB9D0-0F1B-ABD2-8AE2-111C4DC8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7915" y="2247900"/>
            <a:ext cx="342900" cy="342900"/>
          </a:xfrm>
          <a:prstGeom prst="rect">
            <a:avLst/>
          </a:prstGeom>
        </p:spPr>
      </p:pic>
      <p:pic>
        <p:nvPicPr>
          <p:cNvPr id="36" name="Graphic 35" descr="Badge Tick1 with solid fill">
            <a:extLst>
              <a:ext uri="{FF2B5EF4-FFF2-40B4-BE49-F238E27FC236}">
                <a16:creationId xmlns:a16="http://schemas.microsoft.com/office/drawing/2014/main" id="{2866BD88-7300-755B-FC5B-FDFA46D4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2512" y="2247900"/>
            <a:ext cx="342900" cy="3429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650436-81C6-C5DE-754A-39735924BB79}"/>
              </a:ext>
            </a:extLst>
          </p:cNvPr>
          <p:cNvSpPr txBox="1"/>
          <p:nvPr/>
        </p:nvSpPr>
        <p:spPr>
          <a:xfrm>
            <a:off x="237132" y="4073064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Without prefetcher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89DD5-D1B6-89A3-FCFA-52463224B330}"/>
              </a:ext>
            </a:extLst>
          </p:cNvPr>
          <p:cNvSpPr txBox="1"/>
          <p:nvPr/>
        </p:nvSpPr>
        <p:spPr>
          <a:xfrm>
            <a:off x="237132" y="4598229"/>
            <a:ext cx="4123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 + first access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Cacheline offset + first access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C61768-99DC-427D-77CF-387F002790DD}"/>
              </a:ext>
            </a:extLst>
          </p:cNvPr>
          <p:cNvSpPr txBox="1"/>
          <p:nvPr/>
        </p:nvSpPr>
        <p:spPr>
          <a:xfrm>
            <a:off x="4792536" y="4100282"/>
            <a:ext cx="42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a simple stride prefetcher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53D2FD-1631-0110-90F9-75BB0F66556A}"/>
              </a:ext>
            </a:extLst>
          </p:cNvPr>
          <p:cNvSpPr txBox="1"/>
          <p:nvPr/>
        </p:nvSpPr>
        <p:spPr>
          <a:xfrm>
            <a:off x="4792536" y="4625447"/>
            <a:ext cx="412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Cacheline offset + first access </a:t>
            </a:r>
          </a:p>
        </p:txBody>
      </p:sp>
      <p:pic>
        <p:nvPicPr>
          <p:cNvPr id="41" name="Graphic 40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93381763-5931-079F-B860-4E59BE546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7753" y="5923220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  <p:bldP spid="15" grpId="0"/>
      <p:bldP spid="16" grpId="0"/>
      <p:bldP spid="24" grpId="0" animBg="1"/>
      <p:bldP spid="25" grpId="0" animBg="1"/>
      <p:bldP spid="37" grpId="0"/>
      <p:bldP spid="38" grpId="0"/>
      <p:bldP spid="39" grpId="0"/>
      <p:bldP spid="40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84A80B-19C7-B045-195A-D70A987A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What Happens in case of a Misprediction?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CDB652-9A12-8F5F-F7B4-B8E01EF4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cases of mispredictions:</a:t>
            </a:r>
          </a:p>
          <a:p>
            <a:endParaRPr lang="en-US" sz="1100" dirty="0"/>
          </a:p>
          <a:p>
            <a:r>
              <a:rPr lang="en-US" b="1" dirty="0">
                <a:solidFill>
                  <a:srgbClr val="7030A0"/>
                </a:solidFill>
              </a:rPr>
              <a:t>Predicted on-chip but actually goes off-chip</a:t>
            </a:r>
          </a:p>
          <a:p>
            <a:pPr lvl="1"/>
            <a:r>
              <a:rPr lang="en-US" dirty="0"/>
              <a:t>Loss of performance improvement opportunity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Predicted off-chip but actually is on-chip</a:t>
            </a:r>
          </a:p>
          <a:p>
            <a:pPr lvl="1"/>
            <a:r>
              <a:rPr lang="en-US" dirty="0"/>
              <a:t>Memory controller </a:t>
            </a:r>
            <a:r>
              <a:rPr lang="en-US" dirty="0">
                <a:solidFill>
                  <a:srgbClr val="C00000"/>
                </a:solidFill>
              </a:rPr>
              <a:t>forwards the data to LLC</a:t>
            </a:r>
            <a:r>
              <a:rPr lang="en-US" dirty="0"/>
              <a:t> </a:t>
            </a:r>
            <a:r>
              <a:rPr lang="en-US" sz="2800" b="1" dirty="0">
                <a:solidFill>
                  <a:srgbClr val="000CFF"/>
                </a:solidFill>
              </a:rPr>
              <a:t>if and only if</a:t>
            </a:r>
            <a:r>
              <a:rPr lang="en-US" sz="2800" dirty="0"/>
              <a:t> </a:t>
            </a:r>
            <a:r>
              <a:rPr lang="en-US" dirty="0"/>
              <a:t>a load to the same address </a:t>
            </a:r>
            <a:r>
              <a:rPr lang="en-US" dirty="0">
                <a:solidFill>
                  <a:srgbClr val="C00000"/>
                </a:solidFill>
              </a:rPr>
              <a:t>have already missed LLC</a:t>
            </a:r>
            <a:r>
              <a:rPr lang="en-US" dirty="0"/>
              <a:t> and arrived at the memory controller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E1065B-837E-9CA2-B974-1E4EED7C741F}"/>
              </a:ext>
            </a:extLst>
          </p:cNvPr>
          <p:cNvSpPr/>
          <p:nvPr/>
        </p:nvSpPr>
        <p:spPr>
          <a:xfrm>
            <a:off x="-228600" y="2794000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 need for misprediction detection and recovery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D30DAA-61C8-7478-89BE-726B7CB93717}"/>
              </a:ext>
            </a:extLst>
          </p:cNvPr>
          <p:cNvSpPr/>
          <p:nvPr/>
        </p:nvSpPr>
        <p:spPr>
          <a:xfrm>
            <a:off x="-228600" y="5575568"/>
            <a:ext cx="9601200" cy="6350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 need for misprediction detection and recovery</a:t>
            </a:r>
          </a:p>
        </p:txBody>
      </p:sp>
      <p:pic>
        <p:nvPicPr>
          <p:cNvPr id="9" name="Graphic 8" descr="Hom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7BEFF22-4270-F605-5784-20091C983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4253" y="6151959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33D97B-3E22-1EEA-F28F-1C4F1A14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Headroom of Off-Chip Prediction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E2E2EB-B073-A122-45ED-259424A0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" y="936625"/>
            <a:ext cx="7971031" cy="5419725"/>
          </a:xfrm>
        </p:spPr>
      </p:pic>
    </p:spTree>
    <p:extLst>
      <p:ext uri="{BB962C8B-B14F-4D97-AF65-F5344CB8AC3E}">
        <p14:creationId xmlns:p14="http://schemas.microsoft.com/office/powerpoint/2010/main" val="173020599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B02341-DB8E-01D3-4916-E063F51F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System Parameters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82824C-69D1-A7E1-5A5E-F69BD7E9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7" y="1153419"/>
            <a:ext cx="7069885" cy="4551161"/>
          </a:xfrm>
        </p:spPr>
      </p:pic>
      <p:pic>
        <p:nvPicPr>
          <p:cNvPr id="12" name="Graphic 11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DAE2B8-3FEE-0119-7C54-505566B5F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021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C11201-358E-3439-0E51-DBA042A2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Evaluated Workloads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D040A2-E488-C2C1-882F-B134485BD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075909"/>
            <a:ext cx="8894763" cy="3141157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CA70C85-3E07-60CA-7417-F76ACD42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11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C3E01C-0982-DCE8-E580-A1D81FC350BA}"/>
              </a:ext>
            </a:extLst>
          </p:cNvPr>
          <p:cNvCxnSpPr>
            <a:cxnSpLocks/>
          </p:cNvCxnSpPr>
          <p:nvPr/>
        </p:nvCxnSpPr>
        <p:spPr>
          <a:xfrm flipH="1">
            <a:off x="7965650" y="2623940"/>
            <a:ext cx="9427" cy="15332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32C183-5080-9B1E-951D-9A8CD36E688C}"/>
              </a:ext>
            </a:extLst>
          </p:cNvPr>
          <p:cNvSpPr txBox="1"/>
          <p:nvPr/>
        </p:nvSpPr>
        <p:spPr>
          <a:xfrm>
            <a:off x="7594202" y="2115140"/>
            <a:ext cx="7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50%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89C14E6-CA0C-D5F3-92A1-C6A8328454F6}"/>
              </a:ext>
            </a:extLst>
          </p:cNvPr>
          <p:cNvSpPr/>
          <p:nvPr/>
        </p:nvSpPr>
        <p:spPr>
          <a:xfrm>
            <a:off x="169011" y="6029619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Nearly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50%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loads are still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not prefetched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F32D10-45F9-4EF9-4E4F-094D9726FD5D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7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2" grpId="0"/>
      <p:bldP spid="19" grpId="0" animBg="1"/>
      <p:bldP spid="13" grpId="0" animBg="1"/>
      <p:bldP spid="21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C6793-B172-BF63-BEB2-F29E2C26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orbel" panose="020B0503020204020204" pitchFamily="34" charset="0"/>
              </a:rPr>
              <a:t>Observation: </a:t>
            </a:r>
            <a:r>
              <a:rPr lang="en-US" sz="3000" dirty="0">
                <a:solidFill>
                  <a:srgbClr val="C00000"/>
                </a:solidFill>
                <a:latin typeface="Corbel" panose="020B0503020204020204" pitchFamily="34" charset="0"/>
              </a:rPr>
              <a:t>Not All Off-Chip Loads are Prefetched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55A5AAE-547F-B53E-C144-C41296C1E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05780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F9BD204E-2DB0-523E-5367-F597D94795CE}"/>
              </a:ext>
            </a:extLst>
          </p:cNvPr>
          <p:cNvSpPr/>
          <p:nvPr/>
        </p:nvSpPr>
        <p:spPr>
          <a:xfrm>
            <a:off x="7814821" y="2950590"/>
            <a:ext cx="301658" cy="1253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73A3AA-4CBA-15E7-F19C-9162DCC9C064}"/>
              </a:ext>
            </a:extLst>
          </p:cNvPr>
          <p:cNvSpPr/>
          <p:nvPr/>
        </p:nvSpPr>
        <p:spPr>
          <a:xfrm>
            <a:off x="124618" y="905780"/>
            <a:ext cx="6983192" cy="502368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7943FBE-C9F9-833E-4FBC-66D5AA4406F9}"/>
              </a:ext>
            </a:extLst>
          </p:cNvPr>
          <p:cNvSpPr/>
          <p:nvPr/>
        </p:nvSpPr>
        <p:spPr>
          <a:xfrm>
            <a:off x="197626" y="6006051"/>
            <a:ext cx="8748745" cy="63890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70%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these off-chip loads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blocks ROB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475FD-638A-F564-16CB-FEBBDC3F526F}"/>
              </a:ext>
            </a:extLst>
          </p:cNvPr>
          <p:cNvSpPr txBox="1"/>
          <p:nvPr/>
        </p:nvSpPr>
        <p:spPr>
          <a:xfrm>
            <a:off x="169011" y="5521787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3" name="Graphic 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BE5D107F-7ECC-47D4-F69A-2B5D30DB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479" y="6249166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BD8FD-8814-1C4A-84D3-B2D6C3A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Key Shortcomings in Prior Prefetchers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C54CB4-985E-7444-B83B-9DD4B2AA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key shortcomings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significantly limit performance benefits of prior prefetchers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1AB0B-7F8D-C841-A2EF-3CF16CC35568}"/>
              </a:ext>
            </a:extLst>
          </p:cNvPr>
          <p:cNvSpPr/>
          <p:nvPr/>
        </p:nvSpPr>
        <p:spPr>
          <a:xfrm>
            <a:off x="0" y="2258171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Predict mainly using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 program feature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2E4B1-E4C8-134F-B7EF-54760F12B47B}"/>
              </a:ext>
            </a:extLst>
          </p:cNvPr>
          <p:cNvSpPr/>
          <p:nvPr/>
        </p:nvSpPr>
        <p:spPr>
          <a:xfrm>
            <a:off x="0" y="3429000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inherent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 awareness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DF45F0-4550-7F44-B962-423337D47660}"/>
              </a:ext>
            </a:extLst>
          </p:cNvPr>
          <p:cNvSpPr/>
          <p:nvPr/>
        </p:nvSpPr>
        <p:spPr>
          <a:xfrm>
            <a:off x="0" y="4599829"/>
            <a:ext cx="9144000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in-silicon customizability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3FCCB-96D5-784F-A7F1-E91AC10581A7}"/>
              </a:ext>
            </a:extLst>
          </p:cNvPr>
          <p:cNvSpPr/>
          <p:nvPr/>
        </p:nvSpPr>
        <p:spPr>
          <a:xfrm>
            <a:off x="31804" y="2313830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621A8-FD2F-9A4F-958E-C654EBD70AED}"/>
              </a:ext>
            </a:extLst>
          </p:cNvPr>
          <p:cNvSpPr/>
          <p:nvPr/>
        </p:nvSpPr>
        <p:spPr>
          <a:xfrm>
            <a:off x="31803" y="3499087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D9F05-0C36-C347-9B3D-250673C37CF2}"/>
              </a:ext>
            </a:extLst>
          </p:cNvPr>
          <p:cNvSpPr/>
          <p:nvPr/>
        </p:nvSpPr>
        <p:spPr>
          <a:xfrm>
            <a:off x="31802" y="4667415"/>
            <a:ext cx="675861" cy="691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1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B0D84-E4C4-545B-E17C-17BA23D9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latin typeface="Corbel" panose="020B0503020204020204" pitchFamily="34" charset="0"/>
              </a:rPr>
              <a:t>Observation: With Large Cache Comes Longer Latency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595BD-36D5-D763-217C-84DDA7C65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On-chip cache access latency significantly contributes to the latency of an off-chip load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3EB3A-7647-1135-AA11-001F91522059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774497"/>
          <a:ext cx="8534660" cy="435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32CD46-2582-B809-48E5-D36A24D59734}"/>
              </a:ext>
            </a:extLst>
          </p:cNvPr>
          <p:cNvSpPr/>
          <p:nvPr/>
        </p:nvSpPr>
        <p:spPr>
          <a:xfrm>
            <a:off x="2036190" y="4458878"/>
            <a:ext cx="509047" cy="118777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A68DC-CF8E-DA57-1267-F02832F6355B}"/>
              </a:ext>
            </a:extLst>
          </p:cNvPr>
          <p:cNvSpPr/>
          <p:nvPr/>
        </p:nvSpPr>
        <p:spPr>
          <a:xfrm>
            <a:off x="3179799" y="4362817"/>
            <a:ext cx="509047" cy="12932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01444-8503-2086-973F-918F76CA3D41}"/>
              </a:ext>
            </a:extLst>
          </p:cNvPr>
          <p:cNvSpPr/>
          <p:nvPr/>
        </p:nvSpPr>
        <p:spPr>
          <a:xfrm>
            <a:off x="4319750" y="4535731"/>
            <a:ext cx="509047" cy="112035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A07123-D076-CCEC-318A-20EAE998D208}"/>
              </a:ext>
            </a:extLst>
          </p:cNvPr>
          <p:cNvSpPr/>
          <p:nvPr/>
        </p:nvSpPr>
        <p:spPr>
          <a:xfrm>
            <a:off x="5455156" y="4391025"/>
            <a:ext cx="509047" cy="12606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D2AA0-8EA0-F648-7649-8D9CD9B1BF2F}"/>
              </a:ext>
            </a:extLst>
          </p:cNvPr>
          <p:cNvSpPr/>
          <p:nvPr/>
        </p:nvSpPr>
        <p:spPr>
          <a:xfrm>
            <a:off x="6601940" y="4508402"/>
            <a:ext cx="509047" cy="114768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35D8C-63E9-4DA7-4B1B-140F5BFD15C8}"/>
              </a:ext>
            </a:extLst>
          </p:cNvPr>
          <p:cNvSpPr/>
          <p:nvPr/>
        </p:nvSpPr>
        <p:spPr>
          <a:xfrm>
            <a:off x="7730513" y="4450680"/>
            <a:ext cx="509047" cy="11991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7E146-D2BA-2503-BF2A-6CE9C5571B5D}"/>
              </a:ext>
            </a:extLst>
          </p:cNvPr>
          <p:cNvSpPr/>
          <p:nvPr/>
        </p:nvSpPr>
        <p:spPr>
          <a:xfrm>
            <a:off x="7570256" y="2190503"/>
            <a:ext cx="829559" cy="43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48C24-AB79-2208-DE11-176FBF9CF33D}"/>
              </a:ext>
            </a:extLst>
          </p:cNvPr>
          <p:cNvSpPr txBox="1"/>
          <p:nvPr/>
        </p:nvSpPr>
        <p:spPr>
          <a:xfrm>
            <a:off x="7730513" y="4759722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CE629-264D-B223-40AB-460FE66C7DC9}"/>
              </a:ext>
            </a:extLst>
          </p:cNvPr>
          <p:cNvSpPr txBox="1"/>
          <p:nvPr/>
        </p:nvSpPr>
        <p:spPr>
          <a:xfrm>
            <a:off x="2187018" y="1952937"/>
            <a:ext cx="389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hierarchy access latency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670D4F-7506-01A1-620A-CBDC60886437}"/>
              </a:ext>
            </a:extLst>
          </p:cNvPr>
          <p:cNvSpPr/>
          <p:nvPr/>
        </p:nvSpPr>
        <p:spPr>
          <a:xfrm>
            <a:off x="1955801" y="2005627"/>
            <a:ext cx="263951" cy="263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24583-D23B-ED92-5A0B-2C757D57EB25}"/>
              </a:ext>
            </a:extLst>
          </p:cNvPr>
          <p:cNvSpPr/>
          <p:nvPr/>
        </p:nvSpPr>
        <p:spPr>
          <a:xfrm>
            <a:off x="124618" y="905779"/>
            <a:ext cx="8717724" cy="544993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09A130-94C5-708F-FC05-D47310C304B4}"/>
              </a:ext>
            </a:extLst>
          </p:cNvPr>
          <p:cNvSpPr/>
          <p:nvPr/>
        </p:nvSpPr>
        <p:spPr>
          <a:xfrm>
            <a:off x="169011" y="2916140"/>
            <a:ext cx="8748745" cy="119916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40%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stall cycles caused by an off-chip load can be eliminated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on-chip cache access latency from its critical path </a:t>
            </a:r>
          </a:p>
        </p:txBody>
      </p:sp>
      <p:pic>
        <p:nvPicPr>
          <p:cNvPr id="4" name="Graphic 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8AA75F3-5F0E-485D-7B33-61BF7FD7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3980" y="6166963"/>
            <a:ext cx="591670" cy="5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F4D8AA-BE46-6A0E-1A78-43EC2E1E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What Fraction of Load Requests Goes Off-Chip?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82FBB3-28BE-8C3E-E606-616967CA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186101"/>
            <a:ext cx="8894763" cy="2920772"/>
          </a:xfrm>
        </p:spPr>
      </p:pic>
    </p:spTree>
    <p:extLst>
      <p:ext uri="{BB962C8B-B14F-4D97-AF65-F5344CB8AC3E}">
        <p14:creationId xmlns:p14="http://schemas.microsoft.com/office/powerpoint/2010/main" val="414644897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FC74C1-9A5A-76AB-9A2C-2C87DECD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Defining Metrics</a:t>
            </a:r>
            <a:endParaRPr lang="en-US" sz="3600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FA9CDF-F79C-5ECE-F5CC-4A8F114DF32C}"/>
              </a:ext>
            </a:extLst>
          </p:cNvPr>
          <p:cNvSpPr/>
          <p:nvPr/>
        </p:nvSpPr>
        <p:spPr>
          <a:xfrm>
            <a:off x="2668214" y="2159912"/>
            <a:ext cx="2255916" cy="22559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542641-63B5-9B8F-AA4B-C0636C7CE490}"/>
              </a:ext>
            </a:extLst>
          </p:cNvPr>
          <p:cNvSpPr/>
          <p:nvPr/>
        </p:nvSpPr>
        <p:spPr>
          <a:xfrm>
            <a:off x="4060939" y="2159912"/>
            <a:ext cx="2255916" cy="225591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B23CC02-A4B2-E835-16D3-3E928D42879B}"/>
              </a:ext>
            </a:extLst>
          </p:cNvPr>
          <p:cNvSpPr/>
          <p:nvPr/>
        </p:nvSpPr>
        <p:spPr>
          <a:xfrm>
            <a:off x="4060939" y="2401687"/>
            <a:ext cx="863191" cy="1772366"/>
          </a:xfrm>
          <a:custGeom>
            <a:avLst/>
            <a:gdLst>
              <a:gd name="connsiteX0" fmla="*/ 431596 w 863191"/>
              <a:gd name="connsiteY0" fmla="*/ 0 h 1772366"/>
              <a:gd name="connsiteX1" fmla="*/ 452719 w 863191"/>
              <a:gd name="connsiteY1" fmla="*/ 15796 h 1772366"/>
              <a:gd name="connsiteX2" fmla="*/ 863191 w 863191"/>
              <a:gd name="connsiteY2" fmla="*/ 886183 h 1772366"/>
              <a:gd name="connsiteX3" fmla="*/ 452719 w 863191"/>
              <a:gd name="connsiteY3" fmla="*/ 1756570 h 1772366"/>
              <a:gd name="connsiteX4" fmla="*/ 431596 w 863191"/>
              <a:gd name="connsiteY4" fmla="*/ 1772366 h 1772366"/>
              <a:gd name="connsiteX5" fmla="*/ 410472 w 863191"/>
              <a:gd name="connsiteY5" fmla="*/ 1756570 h 1772366"/>
              <a:gd name="connsiteX6" fmla="*/ 0 w 863191"/>
              <a:gd name="connsiteY6" fmla="*/ 886183 h 1772366"/>
              <a:gd name="connsiteX7" fmla="*/ 410472 w 863191"/>
              <a:gd name="connsiteY7" fmla="*/ 15796 h 17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191" h="1772366">
                <a:moveTo>
                  <a:pt x="431596" y="0"/>
                </a:moveTo>
                <a:lnTo>
                  <a:pt x="452719" y="15796"/>
                </a:lnTo>
                <a:cubicBezTo>
                  <a:pt x="703405" y="222680"/>
                  <a:pt x="863191" y="535772"/>
                  <a:pt x="863191" y="886183"/>
                </a:cubicBezTo>
                <a:cubicBezTo>
                  <a:pt x="863191" y="1236595"/>
                  <a:pt x="703405" y="1549686"/>
                  <a:pt x="452719" y="1756570"/>
                </a:cubicBezTo>
                <a:lnTo>
                  <a:pt x="431596" y="1772366"/>
                </a:lnTo>
                <a:lnTo>
                  <a:pt x="410472" y="1756570"/>
                </a:lnTo>
                <a:cubicBezTo>
                  <a:pt x="159787" y="1549686"/>
                  <a:pt x="0" y="1236595"/>
                  <a:pt x="0" y="886183"/>
                </a:cubicBezTo>
                <a:cubicBezTo>
                  <a:pt x="0" y="535772"/>
                  <a:pt x="159787" y="222680"/>
                  <a:pt x="410472" y="1579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57D3B-CE12-D686-CB05-DF0D4CF10498}"/>
              </a:ext>
            </a:extLst>
          </p:cNvPr>
          <p:cNvSpPr txBox="1"/>
          <p:nvPr/>
        </p:nvSpPr>
        <p:spPr>
          <a:xfrm>
            <a:off x="878187" y="4619661"/>
            <a:ext cx="255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Predicted off-chip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E5376-714A-A67A-DD14-AE535826390A}"/>
              </a:ext>
            </a:extLst>
          </p:cNvPr>
          <p:cNvSpPr txBox="1"/>
          <p:nvPr/>
        </p:nvSpPr>
        <p:spPr>
          <a:xfrm>
            <a:off x="5714732" y="4619660"/>
            <a:ext cx="213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Actual off-chip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7DF91-7730-2466-D03C-AD2C34C1A0A2}"/>
              </a:ext>
            </a:extLst>
          </p:cNvPr>
          <p:cNvSpPr txBox="1"/>
          <p:nvPr/>
        </p:nvSpPr>
        <p:spPr>
          <a:xfrm>
            <a:off x="2573504" y="5196689"/>
            <a:ext cx="3996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actual off-chip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F2C512-9EB1-803E-9839-6C63D9CBBEC8}"/>
              </a:ext>
            </a:extLst>
          </p:cNvPr>
          <p:cNvSpPr/>
          <p:nvPr/>
        </p:nvSpPr>
        <p:spPr>
          <a:xfrm>
            <a:off x="441068" y="240168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B06F2DE-900E-B9D9-1A65-F43F75284B60}"/>
              </a:ext>
            </a:extLst>
          </p:cNvPr>
          <p:cNvSpPr/>
          <p:nvPr/>
        </p:nvSpPr>
        <p:spPr>
          <a:xfrm>
            <a:off x="7011407" y="2401687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Coverage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A66794-479E-F2C7-F0A7-597D1AB1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89" y="2969892"/>
            <a:ext cx="533400" cy="965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6D7965-9853-93E4-0132-EDAAD80F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26" y="2969892"/>
            <a:ext cx="533400" cy="965200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2D06D7F7-C1C4-3956-B898-E92AAFC56569}"/>
              </a:ext>
            </a:extLst>
          </p:cNvPr>
          <p:cNvSpPr/>
          <p:nvPr/>
        </p:nvSpPr>
        <p:spPr>
          <a:xfrm>
            <a:off x="2109457" y="3892990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A2C8474-27B4-0659-2C4E-7F8AC08C78F6}"/>
              </a:ext>
            </a:extLst>
          </p:cNvPr>
          <p:cNvSpPr/>
          <p:nvPr/>
        </p:nvSpPr>
        <p:spPr>
          <a:xfrm flipH="1">
            <a:off x="6262678" y="3822857"/>
            <a:ext cx="615636" cy="724277"/>
          </a:xfrm>
          <a:custGeom>
            <a:avLst/>
            <a:gdLst>
              <a:gd name="connsiteX0" fmla="*/ 0 w 615636"/>
              <a:gd name="connsiteY0" fmla="*/ 724277 h 724277"/>
              <a:gd name="connsiteX1" fmla="*/ 172016 w 615636"/>
              <a:gd name="connsiteY1" fmla="*/ 362139 h 724277"/>
              <a:gd name="connsiteX2" fmla="*/ 615636 w 615636"/>
              <a:gd name="connsiteY2" fmla="*/ 0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636" h="724277">
                <a:moveTo>
                  <a:pt x="0" y="724277"/>
                </a:moveTo>
                <a:cubicBezTo>
                  <a:pt x="34705" y="603564"/>
                  <a:pt x="69410" y="482852"/>
                  <a:pt x="172016" y="362139"/>
                </a:cubicBezTo>
                <a:cubicBezTo>
                  <a:pt x="274622" y="241426"/>
                  <a:pt x="445129" y="120713"/>
                  <a:pt x="615636" y="0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3728C-A161-941A-9750-2C16A64716D7}"/>
              </a:ext>
            </a:extLst>
          </p:cNvPr>
          <p:cNvCxnSpPr>
            <a:cxnSpLocks/>
          </p:cNvCxnSpPr>
          <p:nvPr/>
        </p:nvCxnSpPr>
        <p:spPr>
          <a:xfrm flipV="1">
            <a:off x="4492534" y="4255128"/>
            <a:ext cx="0" cy="941561"/>
          </a:xfrm>
          <a:prstGeom prst="straightConnector1">
            <a:avLst/>
          </a:prstGeom>
          <a:noFill/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981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 animBg="1"/>
      <p:bldP spid="18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Coverage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2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DCF363-28FB-3DD7-123C-8134A73F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Off-Chip Prediction Quality: </a:t>
            </a:r>
            <a:r>
              <a:rPr lang="en-US" sz="2800" i="1" dirty="0">
                <a:latin typeface="Corbel" panose="020B0503020204020204" pitchFamily="34" charset="0"/>
              </a:rPr>
              <a:t>Analysis</a:t>
            </a:r>
            <a:endParaRPr lang="en-US" sz="3600" i="1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82EA76-CD2E-97A9-15FB-002705DD115C}"/>
              </a:ext>
            </a:extLst>
          </p:cNvPr>
          <p:cNvSpPr/>
          <p:nvPr/>
        </p:nvSpPr>
        <p:spPr>
          <a:xfrm>
            <a:off x="169011" y="912647"/>
            <a:ext cx="1668842" cy="44274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9B906C-F665-C155-EA25-1C1A538DA651}"/>
              </a:ext>
            </a:extLst>
          </p:cNvPr>
          <p:cNvSpPr/>
          <p:nvPr/>
        </p:nvSpPr>
        <p:spPr>
          <a:xfrm>
            <a:off x="169011" y="3672365"/>
            <a:ext cx="1668842" cy="44274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Coverage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47444-E578-7F72-9C96-BC389D988012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1397990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DD4526-76EE-780A-8AB1-CE9D931CDC64}"/>
              </a:ext>
            </a:extLst>
          </p:cNvPr>
          <p:cNvGraphicFramePr>
            <a:graphicFrameLocks noGrp="1"/>
          </p:cNvGraphicFramePr>
          <p:nvPr/>
        </p:nvGraphicFramePr>
        <p:xfrm>
          <a:off x="169011" y="4219537"/>
          <a:ext cx="8805978" cy="216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5F93AA7-4FCF-453B-B2FD-424B31967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617" y="912647"/>
            <a:ext cx="244675" cy="442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C6A0F3-9402-F8FA-FE8C-99204F90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55" y="3672365"/>
            <a:ext cx="244676" cy="4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FA887-062A-173F-3ED5-972DB39D550D}"/>
              </a:ext>
            </a:extLst>
          </p:cNvPr>
          <p:cNvSpPr txBox="1"/>
          <p:nvPr/>
        </p:nvSpPr>
        <p:spPr>
          <a:xfrm>
            <a:off x="7422914" y="201236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F0DFF-98CC-D13C-B8C4-428825AB3584}"/>
              </a:ext>
            </a:extLst>
          </p:cNvPr>
          <p:cNvSpPr txBox="1"/>
          <p:nvPr/>
        </p:nvSpPr>
        <p:spPr>
          <a:xfrm>
            <a:off x="7402848" y="522917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4744FF-E032-CC8E-F9DE-33EE68DAC970}"/>
              </a:ext>
            </a:extLst>
          </p:cNvPr>
          <p:cNvSpPr txBox="1"/>
          <p:nvPr/>
        </p:nvSpPr>
        <p:spPr>
          <a:xfrm>
            <a:off x="7829863" y="243781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BCECA-45BA-C33E-8AFC-8B8B36971635}"/>
              </a:ext>
            </a:extLst>
          </p:cNvPr>
          <p:cNvSpPr txBox="1"/>
          <p:nvPr/>
        </p:nvSpPr>
        <p:spPr>
          <a:xfrm>
            <a:off x="7782948" y="4140211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B0FBA-6AC6-9474-A912-981B40AF0D8A}"/>
              </a:ext>
            </a:extLst>
          </p:cNvPr>
          <p:cNvSpPr txBox="1"/>
          <p:nvPr/>
        </p:nvSpPr>
        <p:spPr>
          <a:xfrm>
            <a:off x="8098360" y="157968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6D7A3-D273-41FD-51E5-71802D66A96C}"/>
              </a:ext>
            </a:extLst>
          </p:cNvPr>
          <p:cNvSpPr txBox="1"/>
          <p:nvPr/>
        </p:nvSpPr>
        <p:spPr>
          <a:xfrm>
            <a:off x="8317503" y="447546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E95A59F-BDBE-89D9-683F-3B6EE7436EB2}"/>
              </a:ext>
            </a:extLst>
          </p:cNvPr>
          <p:cNvSpPr/>
          <p:nvPr/>
        </p:nvSpPr>
        <p:spPr>
          <a:xfrm rot="10800000">
            <a:off x="7666591" y="183251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C53B4701-FB63-D196-4726-8EB6F0C838B4}"/>
              </a:ext>
            </a:extLst>
          </p:cNvPr>
          <p:cNvSpPr/>
          <p:nvPr/>
        </p:nvSpPr>
        <p:spPr>
          <a:xfrm rot="10800000">
            <a:off x="7662220" y="5007539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0AB2550E-8EFF-2230-F2B0-6072E353CC42}"/>
              </a:ext>
            </a:extLst>
          </p:cNvPr>
          <p:cNvSpPr/>
          <p:nvPr/>
        </p:nvSpPr>
        <p:spPr>
          <a:xfrm rot="10800000">
            <a:off x="8006442" y="2286572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6FA35BBF-9D53-6AD7-3469-170AEBE8D0E5}"/>
              </a:ext>
            </a:extLst>
          </p:cNvPr>
          <p:cNvSpPr/>
          <p:nvPr/>
        </p:nvSpPr>
        <p:spPr>
          <a:xfrm rot="10800000">
            <a:off x="8006560" y="3952547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8A7BBE92-1B90-9C02-7C99-23DD941B04C0}"/>
              </a:ext>
            </a:extLst>
          </p:cNvPr>
          <p:cNvSpPr/>
          <p:nvPr/>
        </p:nvSpPr>
        <p:spPr>
          <a:xfrm rot="10800000">
            <a:off x="8417952" y="429702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84949A38-A697-927D-84EE-CBE790AD1912}"/>
              </a:ext>
            </a:extLst>
          </p:cNvPr>
          <p:cNvSpPr/>
          <p:nvPr/>
        </p:nvSpPr>
        <p:spPr>
          <a:xfrm rot="10800000">
            <a:off x="8342037" y="1375485"/>
            <a:ext cx="232713" cy="25246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E327D4-2DC9-FF53-2D54-FA2BD3C1E630}"/>
              </a:ext>
            </a:extLst>
          </p:cNvPr>
          <p:cNvSpPr/>
          <p:nvPr/>
        </p:nvSpPr>
        <p:spPr>
          <a:xfrm>
            <a:off x="80757" y="912647"/>
            <a:ext cx="8933103" cy="581301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62055D-0970-3D1F-B2F7-D611ABE87736}"/>
              </a:ext>
            </a:extLst>
          </p:cNvPr>
          <p:cNvSpPr/>
          <p:nvPr/>
        </p:nvSpPr>
        <p:spPr>
          <a:xfrm>
            <a:off x="149575" y="2885403"/>
            <a:ext cx="8844849" cy="135341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 provides off-chip predictions with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high-accuracy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high-coverage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0" name="Graphic 9" descr="Hom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ED58A5E5-8EC3-4209-D01A-2D2EBACF9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9155" y="5992403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700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CE16F-8C0E-1A32-3D9C-6C054C38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Different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8A92BA-3B57-741D-BBCE-7B0928482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2884"/>
            <a:ext cx="8894763" cy="3356666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4D2F966D-9A51-54AE-03F2-18988D77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C42068-0076-6F62-F359-657E55B9B890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Combination of features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provides both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accuracy and higher coverage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than any individual feature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(1)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31AB66C-754D-65AC-4D19-550006BA3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106618"/>
            <a:ext cx="8894763" cy="3311229"/>
          </a:xfr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97D18E-D385-CEB7-DE1A-2870A0E66C67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 single feature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individually provides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highest prediction accuracy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across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workloads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32673-1D2C-6161-9A25-2C876ED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Are All Features Required? (2)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11534-E3DD-ED64-0A85-7787C7000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25158"/>
            <a:ext cx="8894763" cy="3273183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CB608A-2AE7-BF2B-2B72-D989A9104F8A}"/>
              </a:ext>
            </a:extLst>
          </p:cNvPr>
          <p:cNvSpPr/>
          <p:nvPr/>
        </p:nvSpPr>
        <p:spPr>
          <a:xfrm>
            <a:off x="169011" y="4662435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 single feature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individually provides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highest prediction coverage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also across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workloads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8C299A06-41F4-16DB-46A9-A2E01896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5769A5-363C-95FF-414C-5210B9F9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A4369B-7CDA-97C0-2DF6-E5ECAD8AC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" y="1056705"/>
            <a:ext cx="8894763" cy="2997987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C193B4-E618-4C5E-06CB-07399A8EC2CB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in combination with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outperforms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 alone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every workload category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4C939CB-B1E0-B0DD-424D-A7070E578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Bakshalipour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/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[1]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[2]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Graphic spid="23" grpId="0">
        <p:bldAsOne/>
      </p:bldGraphic>
      <p:bldP spid="29" grpId="0"/>
      <p:bldP spid="30" grpId="0"/>
      <p:bldP spid="31" grpId="0"/>
      <p:bldP spid="32" grpId="0"/>
      <p:bldP spid="33" grpId="0" animBg="1"/>
      <p:bldP spid="34" grpId="0" animBg="1"/>
      <p:bldP spid="34" grpId="1" animBg="1"/>
      <p:bldP spid="36" grpId="0"/>
      <p:bldP spid="36" grpId="1"/>
      <p:bldP spid="37" grpId="0" animBg="1"/>
      <p:bldP spid="37" grpId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630502-97B1-6E95-D7DA-2E1EAE2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Line Graph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0CAF6C-FF4F-8F69-B8F1-A910C6EE5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551032"/>
            <a:ext cx="8894763" cy="3755935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CF7D3BE-731F-B9DA-D8B4-3ED1C223B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3191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6334D8-4CD9-A1D9-A66C-A3CFE570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Single-Core Performance Against Prior Predictors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1C0136-5B90-D69E-38B3-31AC0869B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67258"/>
            <a:ext cx="8894763" cy="298704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33DFDC-13DE-231D-6B7C-F19CCD4FC6EE}"/>
              </a:ext>
            </a:extLst>
          </p:cNvPr>
          <p:cNvSpPr/>
          <p:nvPr/>
        </p:nvSpPr>
        <p:spPr>
          <a:xfrm>
            <a:off x="149573" y="4123313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 provides higher performance benefit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prior predictors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Graphic 10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2079106C-0EC5-AECF-2D98-E3A448E1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DEA5B3-0E7A-DCE3-84A7-B07D17DB6B9A}"/>
              </a:ext>
            </a:extLst>
          </p:cNvPr>
          <p:cNvSpPr/>
          <p:nvPr/>
        </p:nvSpPr>
        <p:spPr>
          <a:xfrm>
            <a:off x="149574" y="5297156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with POPET achieves nearly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improvement of the Ideal Hermes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252E0-F901-B68D-FA84-6B805F81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on Stall Cycles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6A1C22-5A09-5550-3F41-69A5B062A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" y="867912"/>
            <a:ext cx="6519252" cy="4472095"/>
          </a:xfrm>
        </p:spPr>
      </p:pic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1DF4A59-58B3-C81C-1417-E874E7218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E20F6C-DBC0-0586-8A83-4CA55854561F}"/>
              </a:ext>
            </a:extLst>
          </p:cNvPr>
          <p:cNvSpPr/>
          <p:nvPr/>
        </p:nvSpPr>
        <p:spPr>
          <a:xfrm>
            <a:off x="149575" y="5340007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reduces off-chip load induced stall cycles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 average 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16.2%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(up-to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51.8%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571A9-36B0-6CA5-D1E1-3BB89FDF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Eight-Core Performance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5FED95-19CC-8D68-39FD-8B8BC7BE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050508"/>
            <a:ext cx="8894763" cy="2961224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68DD4D-770E-8693-2661-34D788DACC83}"/>
              </a:ext>
            </a:extLst>
          </p:cNvPr>
          <p:cNvSpPr/>
          <p:nvPr/>
        </p:nvSpPr>
        <p:spPr>
          <a:xfrm>
            <a:off x="169011" y="4471517"/>
            <a:ext cx="8844849" cy="11388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in combination with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outperforms Pythia alone by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on average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C9CC6A8-CC74-8D8D-457F-3833EBEA8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AC255-8EEA-466D-1750-8A858E92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Hermes Request Issue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8457B5-33AB-A577-729D-2EC8373CE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93" y="936625"/>
            <a:ext cx="6252527" cy="5419725"/>
          </a:xfr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D9DE44A5-D8E3-6C9B-06FD-3C3E9AA36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2318" y="1356910"/>
            <a:ext cx="569293" cy="569293"/>
          </a:xfrm>
          <a:prstGeom prst="rect">
            <a:avLst/>
          </a:prstGeom>
        </p:spPr>
      </p:pic>
      <p:pic>
        <p:nvPicPr>
          <p:cNvPr id="9" name="Graphic 8" descr="Star with solid fill">
            <a:extLst>
              <a:ext uri="{FF2B5EF4-FFF2-40B4-BE49-F238E27FC236}">
                <a16:creationId xmlns:a16="http://schemas.microsoft.com/office/drawing/2014/main" id="{77266C1D-3C0B-BF6A-550D-17F9FA326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3425" y="1812378"/>
            <a:ext cx="569293" cy="5692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92F5D6-12CD-9B5B-B788-631FC165C451}"/>
              </a:ext>
            </a:extLst>
          </p:cNvPr>
          <p:cNvCxnSpPr/>
          <p:nvPr/>
        </p:nvCxnSpPr>
        <p:spPr>
          <a:xfrm>
            <a:off x="7586505" y="2512088"/>
            <a:ext cx="0" cy="156754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9B460C-0C38-10C3-6AE1-B0D0C9109754}"/>
              </a:ext>
            </a:extLst>
          </p:cNvPr>
          <p:cNvSpPr txBox="1"/>
          <p:nvPr/>
        </p:nvSpPr>
        <p:spPr>
          <a:xfrm>
            <a:off x="7586505" y="296500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3.6%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16998A-DABD-A600-FA06-083999E68B04}"/>
              </a:ext>
            </a:extLst>
          </p:cNvPr>
          <p:cNvCxnSpPr>
            <a:cxnSpLocks/>
          </p:cNvCxnSpPr>
          <p:nvPr/>
        </p:nvCxnSpPr>
        <p:spPr>
          <a:xfrm>
            <a:off x="3197050" y="1659072"/>
            <a:ext cx="0" cy="242055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615F49-7DE9-DCB1-36DA-398953C9FAB8}"/>
              </a:ext>
            </a:extLst>
          </p:cNvPr>
          <p:cNvSpPr txBox="1"/>
          <p:nvPr/>
        </p:nvSpPr>
        <p:spPr>
          <a:xfrm>
            <a:off x="3197050" y="322661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E742B-2D6E-3D50-F456-7F8DBAE04479}"/>
              </a:ext>
            </a:extLst>
          </p:cNvPr>
          <p:cNvSpPr/>
          <p:nvPr/>
        </p:nvSpPr>
        <p:spPr>
          <a:xfrm>
            <a:off x="1068414" y="830749"/>
            <a:ext cx="7528304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6B5E27-DDAA-00E4-058E-800C2EA5D76B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in combination with Pythia outperforms 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alone even with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-cycle Hermes request issue latency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8" name="Graphic 17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BB28E0BB-F2FA-66BE-3798-AAD9B82AF7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 animBg="1"/>
      <p:bldP spid="1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B8BFB3-B663-9DB5-108C-1226744F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Cache Hierarchy Access Latency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43633B-DDF2-7721-FBE4-182D0EB35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936625"/>
            <a:ext cx="8079171" cy="5419725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78AB58-6311-2F16-66D4-22636B58D60E}"/>
              </a:ext>
            </a:extLst>
          </p:cNvPr>
          <p:cNvCxnSpPr/>
          <p:nvPr/>
        </p:nvCxnSpPr>
        <p:spPr>
          <a:xfrm flipV="1">
            <a:off x="2491991" y="3034602"/>
            <a:ext cx="0" cy="96464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1DDCAE-8FBF-15D7-9737-28CAD2BF34F0}"/>
              </a:ext>
            </a:extLst>
          </p:cNvPr>
          <p:cNvSpPr txBox="1"/>
          <p:nvPr/>
        </p:nvSpPr>
        <p:spPr>
          <a:xfrm>
            <a:off x="2170444" y="251138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3.6%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A1FB05-1BD8-142F-0056-716009D3EA97}"/>
              </a:ext>
            </a:extLst>
          </p:cNvPr>
          <p:cNvCxnSpPr>
            <a:cxnSpLocks/>
          </p:cNvCxnSpPr>
          <p:nvPr/>
        </p:nvCxnSpPr>
        <p:spPr>
          <a:xfrm flipV="1">
            <a:off x="7789148" y="1798655"/>
            <a:ext cx="0" cy="16303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7DFE70-55AE-A541-EE4A-ED90030FCA67}"/>
              </a:ext>
            </a:extLst>
          </p:cNvPr>
          <p:cNvSpPr txBox="1"/>
          <p:nvPr/>
        </p:nvSpPr>
        <p:spPr>
          <a:xfrm>
            <a:off x="7457551" y="133883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9D98C3-874B-3337-50D1-926760BF19AA}"/>
              </a:ext>
            </a:extLst>
          </p:cNvPr>
          <p:cNvSpPr/>
          <p:nvPr/>
        </p:nvSpPr>
        <p:spPr>
          <a:xfrm>
            <a:off x="518019" y="883686"/>
            <a:ext cx="8107960" cy="5525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17C41CE-7DCD-53F1-71CB-A1BA510062CF}"/>
              </a:ext>
            </a:extLst>
          </p:cNvPr>
          <p:cNvSpPr/>
          <p:nvPr/>
        </p:nvSpPr>
        <p:spPr>
          <a:xfrm>
            <a:off x="149575" y="4410051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can provide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 higher 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benefit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future processors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with bigger and slower on-chip caches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6" name="Graphic 15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D66B06FA-21A6-5C29-7F62-9D79C4F6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  <p:bldP spid="1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5EE16E-E6A8-5C53-C226-827245AF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Activation Threshold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F5351-E79E-EB0C-4CBC-216EEE67E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875143"/>
            <a:ext cx="8894763" cy="2950215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BB901D-D10A-E7E0-4B80-4268E7B6ECD3}"/>
              </a:ext>
            </a:extLst>
          </p:cNvPr>
          <p:cNvSpPr/>
          <p:nvPr/>
        </p:nvSpPr>
        <p:spPr>
          <a:xfrm>
            <a:off x="149575" y="4158842"/>
            <a:ext cx="8844849" cy="1558669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in activation threshold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 increases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Coverage decreases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99BD5C2-8E46-62DA-475A-4F314907E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4454-FBCB-D609-125A-C3576A19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Power Overhead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26D4B2-C7FD-16E7-929C-20BA9370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842153"/>
            <a:ext cx="8894763" cy="360866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F6F0EAB0-885D-900D-4C7C-BDE01C2F8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87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E1C74A-C46D-9A65-BC90-8C1C220A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ROB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21F782-70EB-997A-A7A8-345D6F9FC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04457"/>
            <a:ext cx="8894763" cy="3484061"/>
          </a:xfr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1DDAC44-BAB9-E436-4079-4B32133BF701}"/>
              </a:ext>
            </a:extLst>
          </p:cNvPr>
          <p:cNvSpPr/>
          <p:nvPr/>
        </p:nvSpPr>
        <p:spPr>
          <a:xfrm rot="17100000">
            <a:off x="1990845" y="2546430"/>
            <a:ext cx="752354" cy="555585"/>
          </a:xfrm>
          <a:prstGeom prst="arc">
            <a:avLst>
              <a:gd name="adj1" fmla="val 13674672"/>
              <a:gd name="adj2" fmla="val 0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FD4D8-AE9E-E183-6E26-18BF73B64AA7}"/>
              </a:ext>
            </a:extLst>
          </p:cNvPr>
          <p:cNvSpPr txBox="1"/>
          <p:nvPr/>
        </p:nvSpPr>
        <p:spPr>
          <a:xfrm>
            <a:off x="1365812" y="212735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6.7%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D8FDA76-5CEA-7281-10B4-58EE95E5FC3E}"/>
              </a:ext>
            </a:extLst>
          </p:cNvPr>
          <p:cNvSpPr/>
          <p:nvPr/>
        </p:nvSpPr>
        <p:spPr>
          <a:xfrm rot="17100000">
            <a:off x="7823528" y="2813039"/>
            <a:ext cx="752354" cy="542097"/>
          </a:xfrm>
          <a:prstGeom prst="arc">
            <a:avLst>
              <a:gd name="adj1" fmla="val 13674672"/>
              <a:gd name="adj2" fmla="val 1432841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E3023-5FFD-62EA-A08F-5D2C9ABCE1B3}"/>
              </a:ext>
            </a:extLst>
          </p:cNvPr>
          <p:cNvSpPr txBox="1"/>
          <p:nvPr/>
        </p:nvSpPr>
        <p:spPr>
          <a:xfrm>
            <a:off x="7202937" y="2423688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5.3%</a:t>
            </a:r>
          </a:p>
        </p:txBody>
      </p:sp>
      <p:pic>
        <p:nvPicPr>
          <p:cNvPr id="13" name="Graphic 12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E0227D5C-326F-8065-E09B-091F5729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79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F6944D-DE45-7F8F-3A27-E155954C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Effect of LLC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CCD1AA-165C-CA62-1574-E627323C9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22877"/>
            <a:ext cx="8894763" cy="3447220"/>
          </a:xfr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ED46EF11-C2CF-1A0D-9C31-D8DE861F492B}"/>
              </a:ext>
            </a:extLst>
          </p:cNvPr>
          <p:cNvSpPr/>
          <p:nvPr/>
        </p:nvSpPr>
        <p:spPr>
          <a:xfrm rot="17100000">
            <a:off x="7956081" y="2975446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9E4D7-747F-005C-5EB6-F3ACCD4E89D8}"/>
              </a:ext>
            </a:extLst>
          </p:cNvPr>
          <p:cNvSpPr txBox="1"/>
          <p:nvPr/>
        </p:nvSpPr>
        <p:spPr>
          <a:xfrm>
            <a:off x="7266644" y="255490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1.3%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E976896-F0EE-371F-4D37-0BC6CE91B157}"/>
              </a:ext>
            </a:extLst>
          </p:cNvPr>
          <p:cNvSpPr/>
          <p:nvPr/>
        </p:nvSpPr>
        <p:spPr>
          <a:xfrm rot="17100000">
            <a:off x="5990314" y="2716899"/>
            <a:ext cx="528969" cy="314711"/>
          </a:xfrm>
          <a:prstGeom prst="arc">
            <a:avLst>
              <a:gd name="adj1" fmla="val 13674672"/>
              <a:gd name="adj2" fmla="val 330645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93CC-209B-AAB9-C7DE-1BCFBB4B2F2B}"/>
              </a:ext>
            </a:extLst>
          </p:cNvPr>
          <p:cNvSpPr txBox="1"/>
          <p:nvPr/>
        </p:nvSpPr>
        <p:spPr>
          <a:xfrm>
            <a:off x="5213804" y="249602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2.5%</a:t>
            </a:r>
          </a:p>
        </p:txBody>
      </p:sp>
      <p:pic>
        <p:nvPicPr>
          <p:cNvPr id="14" name="Graphic 13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C9A6348E-6D5E-793E-2BC3-FEF21E174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8ABC-7BF9-D945-9910-46C6C2AE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(1) Single-Feature Prefetch Prediction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87274-C6FD-C14D-BAD4-53EEFF0A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mainly on workloads where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feature-to-pattern correlation exists</a:t>
            </a:r>
            <a:endParaRPr lang="en-US" sz="3000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14B65-57B1-E546-B7F0-7D873712AE5B}"/>
              </a:ext>
            </a:extLst>
          </p:cNvPr>
          <p:cNvSpPr txBox="1"/>
          <p:nvPr/>
        </p:nvSpPr>
        <p:spPr>
          <a:xfrm>
            <a:off x="2645009" y="6446469"/>
            <a:ext cx="21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Bakshalipour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HPCA’19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55E225-643A-0342-AB57-5476FCAA6313}"/>
              </a:ext>
            </a:extLst>
          </p:cNvPr>
          <p:cNvSpPr txBox="1"/>
          <p:nvPr/>
        </p:nvSpPr>
        <p:spPr>
          <a:xfrm>
            <a:off x="4896407" y="6446468"/>
            <a:ext cx="1678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[2] Kim et al., MICRO’16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05B6CEA-CF5D-BD47-B09B-D9B444CCDE30}"/>
              </a:ext>
            </a:extLst>
          </p:cNvPr>
          <p:cNvGraphicFramePr>
            <a:graphicFrameLocks noGrp="1"/>
          </p:cNvGraphicFramePr>
          <p:nvPr/>
        </p:nvGraphicFramePr>
        <p:xfrm>
          <a:off x="293297" y="2053087"/>
          <a:ext cx="8428007" cy="3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75A44-4629-D947-B7E0-C0107A24FBAC}"/>
              </a:ext>
            </a:extLst>
          </p:cNvPr>
          <p:cNvCxnSpPr/>
          <p:nvPr/>
        </p:nvCxnSpPr>
        <p:spPr>
          <a:xfrm>
            <a:off x="2251495" y="3148642"/>
            <a:ext cx="0" cy="72461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10C2AF-03C2-D340-BAA0-EBEA5D74853C}"/>
              </a:ext>
            </a:extLst>
          </p:cNvPr>
          <p:cNvCxnSpPr>
            <a:cxnSpLocks/>
          </p:cNvCxnSpPr>
          <p:nvPr/>
        </p:nvCxnSpPr>
        <p:spPr>
          <a:xfrm>
            <a:off x="3973903" y="4787660"/>
            <a:ext cx="0" cy="195533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6BA21-6124-274B-AAFF-D1F53C1E7493}"/>
              </a:ext>
            </a:extLst>
          </p:cNvPr>
          <p:cNvCxnSpPr>
            <a:cxnSpLocks/>
          </p:cNvCxnSpPr>
          <p:nvPr/>
        </p:nvCxnSpPr>
        <p:spPr>
          <a:xfrm>
            <a:off x="5687684" y="4270075"/>
            <a:ext cx="0" cy="270296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E3CBE-907F-3B4E-9B70-383AD683359B}"/>
              </a:ext>
            </a:extLst>
          </p:cNvPr>
          <p:cNvCxnSpPr>
            <a:cxnSpLocks/>
          </p:cNvCxnSpPr>
          <p:nvPr/>
        </p:nvCxnSpPr>
        <p:spPr>
          <a:xfrm>
            <a:off x="7591247" y="3232029"/>
            <a:ext cx="0" cy="270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836E36-3DF1-394F-972A-D8095F818324}"/>
              </a:ext>
            </a:extLst>
          </p:cNvPr>
          <p:cNvSpPr txBox="1"/>
          <p:nvPr/>
        </p:nvSpPr>
        <p:spPr>
          <a:xfrm>
            <a:off x="1825554" y="277931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15.4%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453A-52BA-6E42-988C-4059043ABA71}"/>
              </a:ext>
            </a:extLst>
          </p:cNvPr>
          <p:cNvSpPr txBox="1"/>
          <p:nvPr/>
        </p:nvSpPr>
        <p:spPr>
          <a:xfrm>
            <a:off x="3564175" y="44183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B7CDC-2B2B-BD44-A884-93D9AB1AF027}"/>
              </a:ext>
            </a:extLst>
          </p:cNvPr>
          <p:cNvSpPr txBox="1"/>
          <p:nvPr/>
        </p:nvSpPr>
        <p:spPr>
          <a:xfrm>
            <a:off x="5342076" y="39414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5.5%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66C009-D0B8-2E4F-A050-F05725B34AAE}"/>
              </a:ext>
            </a:extLst>
          </p:cNvPr>
          <p:cNvSpPr txBox="1"/>
          <p:nvPr/>
        </p:nvSpPr>
        <p:spPr>
          <a:xfrm>
            <a:off x="7245639" y="286269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4.6%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D272314-D6C8-9641-BCEA-3BE696F61260}"/>
              </a:ext>
            </a:extLst>
          </p:cNvPr>
          <p:cNvSpPr/>
          <p:nvPr/>
        </p:nvSpPr>
        <p:spPr>
          <a:xfrm>
            <a:off x="1737736" y="2122098"/>
            <a:ext cx="4915873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637D83C-7784-9F48-865D-6D33666BE506}"/>
              </a:ext>
            </a:extLst>
          </p:cNvPr>
          <p:cNvSpPr/>
          <p:nvPr/>
        </p:nvSpPr>
        <p:spPr>
          <a:xfrm>
            <a:off x="6881550" y="2122098"/>
            <a:ext cx="1839754" cy="3404580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5A329-05DB-F44A-A2EE-A20F26176498}"/>
              </a:ext>
            </a:extLst>
          </p:cNvPr>
          <p:cNvSpPr txBox="1"/>
          <p:nvPr/>
        </p:nvSpPr>
        <p:spPr>
          <a:xfrm>
            <a:off x="1487310" y="5853317"/>
            <a:ext cx="328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[1]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performs better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1D7DD1-DAC0-E84D-B24E-C0C7C1BD1EBC}"/>
              </a:ext>
            </a:extLst>
          </p:cNvPr>
          <p:cNvSpPr txBox="1"/>
          <p:nvPr/>
        </p:nvSpPr>
        <p:spPr>
          <a:xfrm>
            <a:off x="5881163" y="5853763"/>
            <a:ext cx="30318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[2]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performs better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7E5BF97C-10A6-244A-88D7-E5C0C20AA34F}"/>
              </a:ext>
            </a:extLst>
          </p:cNvPr>
          <p:cNvCxnSpPr>
            <a:stCxn id="36" idx="0"/>
            <a:endCxn id="33" idx="2"/>
          </p:cNvCxnSpPr>
          <p:nvPr/>
        </p:nvCxnSpPr>
        <p:spPr>
          <a:xfrm rot="5400000" flipH="1" flipV="1">
            <a:off x="3498301" y="5155945"/>
            <a:ext cx="326639" cy="1068106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8D57E1DB-FBBC-F24F-92BE-0948EAB6796E}"/>
              </a:ext>
            </a:extLst>
          </p:cNvPr>
          <p:cNvCxnSpPr>
            <a:stCxn id="37" idx="0"/>
            <a:endCxn id="34" idx="2"/>
          </p:cNvCxnSpPr>
          <p:nvPr/>
        </p:nvCxnSpPr>
        <p:spPr>
          <a:xfrm rot="5400000" flipH="1" flipV="1">
            <a:off x="7435717" y="5488053"/>
            <a:ext cx="327085" cy="404336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3A23457-58AB-4142-80F9-B2C5A02E5643}"/>
              </a:ext>
            </a:extLst>
          </p:cNvPr>
          <p:cNvSpPr/>
          <p:nvPr/>
        </p:nvSpPr>
        <p:spPr>
          <a:xfrm>
            <a:off x="169011" y="874643"/>
            <a:ext cx="8805978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37D89F-3963-B44C-B3FC-A86ACE7FE40F}"/>
              </a:ext>
            </a:extLst>
          </p:cNvPr>
          <p:cNvSpPr/>
          <p:nvPr/>
        </p:nvSpPr>
        <p:spPr>
          <a:xfrm>
            <a:off x="80387" y="2649363"/>
            <a:ext cx="8983226" cy="150718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Relying on a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 feature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prediction leaves significant performance improvement on table</a:t>
            </a:r>
          </a:p>
        </p:txBody>
      </p:sp>
    </p:spTree>
    <p:extLst>
      <p:ext uri="{BB962C8B-B14F-4D97-AF65-F5344CB8AC3E}">
        <p14:creationId xmlns:p14="http://schemas.microsoft.com/office/powerpoint/2010/main" val="253740617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35F84-914E-15AE-FC86-AF0FF45D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Accuracy and Coverage with Different Prefetchers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0472CE-A15C-80CC-A155-715C639A4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930919"/>
            <a:ext cx="8894763" cy="3880130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41429D-B8B3-CECC-DF40-E603E4CDE15A}"/>
              </a:ext>
            </a:extLst>
          </p:cNvPr>
          <p:cNvSpPr/>
          <p:nvPr/>
        </p:nvSpPr>
        <p:spPr>
          <a:xfrm>
            <a:off x="149574" y="5003550"/>
            <a:ext cx="8844849" cy="10048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 and coverage increases significantly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absence of a data prefetcher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Graphic 8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AC0BF466-1DDE-E946-28A2-8FCDEB48C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A2ECBB-5224-2739-13C0-AF6E949A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Increase in Main Memory Requests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94005-60BD-1726-D2DC-21D9A6744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" y="1948940"/>
            <a:ext cx="8894763" cy="2960119"/>
          </a:xfrm>
        </p:spPr>
      </p:pic>
      <p:pic>
        <p:nvPicPr>
          <p:cNvPr id="8" name="Graphic 7" descr="Hom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7EB93690-BCB2-6D7D-627F-23DA6F308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7753" y="6019625"/>
            <a:ext cx="706041" cy="7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0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/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/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Yet,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2" grpId="0">
        <p:bldAsOne/>
      </p:bldGraphic>
      <p:bldP spid="3" grpId="0" animBg="1"/>
      <p:bldP spid="23" grpId="0" animBg="1"/>
      <p:bldP spid="15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1FD26-D123-2742-AB67-D15FA137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(2) Lack of Inherent System Awareness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2D879-678B-8D4D-B9F2-D6FC5205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Little understanding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undesirable effects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(e.g., memory bandwidth usage, cache pollution, …)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Performance loss in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resource-constrained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F642864-81ED-6145-9C74-482FEB1B9827}"/>
              </a:ext>
            </a:extLst>
          </p:cNvPr>
          <p:cNvGraphicFramePr>
            <a:graphicFrameLocks noGrp="1"/>
          </p:cNvGraphicFramePr>
          <p:nvPr/>
        </p:nvGraphicFramePr>
        <p:xfrm>
          <a:off x="1" y="2493028"/>
          <a:ext cx="4701396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03875AF-104C-DA41-AAFA-D0A29CF46E2C}"/>
              </a:ext>
            </a:extLst>
          </p:cNvPr>
          <p:cNvGraphicFramePr>
            <a:graphicFrameLocks noGrp="1"/>
          </p:cNvGraphicFramePr>
          <p:nvPr/>
        </p:nvGraphicFramePr>
        <p:xfrm>
          <a:off x="4616312" y="2493028"/>
          <a:ext cx="4358677" cy="315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06C3CEB-EF5C-304B-A10B-1E263FCB565D}"/>
              </a:ext>
            </a:extLst>
          </p:cNvPr>
          <p:cNvSpPr/>
          <p:nvPr/>
        </p:nvSpPr>
        <p:spPr>
          <a:xfrm>
            <a:off x="1673524" y="4494355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55B13B-0EDC-B846-9332-EDBC8803F3F0}"/>
              </a:ext>
            </a:extLst>
          </p:cNvPr>
          <p:cNvSpPr/>
          <p:nvPr/>
        </p:nvSpPr>
        <p:spPr>
          <a:xfrm>
            <a:off x="3419580" y="4494356"/>
            <a:ext cx="552091" cy="39681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DEA1-2533-2445-B674-97798CFC4025}"/>
              </a:ext>
            </a:extLst>
          </p:cNvPr>
          <p:cNvSpPr txBox="1"/>
          <p:nvPr/>
        </p:nvSpPr>
        <p:spPr>
          <a:xfrm>
            <a:off x="1649866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8366-C213-CE44-9856-E0FB56B92E23}"/>
              </a:ext>
            </a:extLst>
          </p:cNvPr>
          <p:cNvSpPr txBox="1"/>
          <p:nvPr/>
        </p:nvSpPr>
        <p:spPr>
          <a:xfrm>
            <a:off x="3403753" y="237225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574%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6CABB7-6EC2-BB47-A5E9-FBCE0EE44D8A}"/>
              </a:ext>
            </a:extLst>
          </p:cNvPr>
          <p:cNvSpPr/>
          <p:nvPr/>
        </p:nvSpPr>
        <p:spPr>
          <a:xfrm>
            <a:off x="1561243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CF925E-1AA2-C04F-9A7B-670F5B1D322A}"/>
              </a:ext>
            </a:extLst>
          </p:cNvPr>
          <p:cNvSpPr/>
          <p:nvPr/>
        </p:nvSpPr>
        <p:spPr>
          <a:xfrm>
            <a:off x="3300897" y="2295274"/>
            <a:ext cx="789456" cy="5686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75887C-7772-3A46-BB1C-6E77080A4CDC}"/>
              </a:ext>
            </a:extLst>
          </p:cNvPr>
          <p:cNvSpPr/>
          <p:nvPr/>
        </p:nvSpPr>
        <p:spPr>
          <a:xfrm>
            <a:off x="5923466" y="3640030"/>
            <a:ext cx="1046408" cy="1406095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66D1-06F4-544D-9985-C7D952A15467}"/>
              </a:ext>
            </a:extLst>
          </p:cNvPr>
          <p:cNvSpPr txBox="1"/>
          <p:nvPr/>
        </p:nvSpPr>
        <p:spPr>
          <a:xfrm>
            <a:off x="347165" y="5848049"/>
            <a:ext cx="210705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Similar coverage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41BD16-3CEA-3B44-84AE-E526D04A0601}"/>
              </a:ext>
            </a:extLst>
          </p:cNvPr>
          <p:cNvSpPr txBox="1"/>
          <p:nvPr/>
        </p:nvSpPr>
        <p:spPr>
          <a:xfrm>
            <a:off x="2785123" y="5848049"/>
            <a:ext cx="2807435" cy="430887"/>
          </a:xfrm>
          <a:prstGeom prst="rect">
            <a:avLst/>
          </a:prstGeom>
          <a:solidFill>
            <a:srgbClr val="C00000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overpredictions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63AFB1-91E4-B34F-972B-9A07916D5601}"/>
              </a:ext>
            </a:extLst>
          </p:cNvPr>
          <p:cNvSpPr txBox="1"/>
          <p:nvPr/>
        </p:nvSpPr>
        <p:spPr>
          <a:xfrm>
            <a:off x="5923466" y="5848049"/>
            <a:ext cx="2932726" cy="4308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Yet,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6E3AA4-90E8-5447-B191-3B4A0A284E55}"/>
              </a:ext>
            </a:extLst>
          </p:cNvPr>
          <p:cNvSpPr/>
          <p:nvPr/>
        </p:nvSpPr>
        <p:spPr>
          <a:xfrm>
            <a:off x="7323053" y="3096886"/>
            <a:ext cx="1130832" cy="1673521"/>
          </a:xfrm>
          <a:prstGeom prst="ellipse">
            <a:avLst/>
          </a:prstGeom>
          <a:noFill/>
          <a:ln w="38100">
            <a:solidFill>
              <a:srgbClr val="000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808A-DB33-D540-B35D-285835FFC3E3}"/>
              </a:ext>
            </a:extLst>
          </p:cNvPr>
          <p:cNvSpPr/>
          <p:nvPr/>
        </p:nvSpPr>
        <p:spPr>
          <a:xfrm>
            <a:off x="169010" y="874642"/>
            <a:ext cx="8817263" cy="5953842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A7883E-4D65-144A-9A58-88611205E09D}"/>
              </a:ext>
            </a:extLst>
          </p:cNvPr>
          <p:cNvSpPr/>
          <p:nvPr/>
        </p:nvSpPr>
        <p:spPr>
          <a:xfrm>
            <a:off x="80387" y="2720522"/>
            <a:ext cx="8983227" cy="1586434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Prefetchers often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lose performance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due to lack of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inherent system awareness</a:t>
            </a:r>
          </a:p>
        </p:txBody>
      </p:sp>
    </p:spTree>
    <p:extLst>
      <p:ext uri="{BB962C8B-B14F-4D97-AF65-F5344CB8AC3E}">
        <p14:creationId xmlns:p14="http://schemas.microsoft.com/office/powerpoint/2010/main" val="136831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Data-Driven (Self-Optimizing)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093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(3) Lack of In-silicon Customizability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selected at design time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hardware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designed specifically to exploit that feature</a:t>
            </a:r>
          </a:p>
          <a:p>
            <a:pPr lvl="1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way to change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program feature and/or change prefetcher’s objective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silicon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adapt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to a wide range of workload demands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F1E6-1065-C84E-9488-149AD153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4290" r="5279" b="3884"/>
          <a:stretch/>
        </p:blipFill>
        <p:spPr>
          <a:xfrm>
            <a:off x="680420" y="4240527"/>
            <a:ext cx="1666503" cy="1716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D350D-3438-1945-993F-E5A6CB8C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9" y="4293531"/>
            <a:ext cx="1993382" cy="168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BF6-8FAB-F54E-BB08-446E17D7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6" y="4299136"/>
            <a:ext cx="2587797" cy="1509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2550472" y="5053910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532C2-8E1B-3848-8885-5C09B57A6802}"/>
              </a:ext>
            </a:extLst>
          </p:cNvPr>
          <p:cNvCxnSpPr>
            <a:cxnSpLocks/>
          </p:cNvCxnSpPr>
          <p:nvPr/>
        </p:nvCxnSpPr>
        <p:spPr>
          <a:xfrm>
            <a:off x="5015376" y="5053910"/>
            <a:ext cx="1105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11F7E74-0511-DD44-8924-5B142BE234E4}"/>
              </a:ext>
            </a:extLst>
          </p:cNvPr>
          <p:cNvCxnSpPr>
            <a:cxnSpLocks/>
            <a:stCxn id="12" idx="2"/>
            <a:endCxn id="6" idx="2"/>
          </p:cNvCxnSpPr>
          <p:nvPr/>
        </p:nvCxnSpPr>
        <p:spPr>
          <a:xfrm rot="5400000">
            <a:off x="4452950" y="2869407"/>
            <a:ext cx="148189" cy="6026743"/>
          </a:xfrm>
          <a:prstGeom prst="bentConnector3">
            <a:avLst>
              <a:gd name="adj1" fmla="val 361575"/>
            </a:avLst>
          </a:prstGeom>
          <a:ln w="57150">
            <a:solidFill>
              <a:srgbClr val="E303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385798" y="3724335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from scratch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3901921" y="3729594"/>
            <a:ext cx="7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CCF85-58BB-1540-993E-7A0C9CDE6AAF}"/>
              </a:ext>
            </a:extLst>
          </p:cNvPr>
          <p:cNvSpPr txBox="1"/>
          <p:nvPr/>
        </p:nvSpPr>
        <p:spPr>
          <a:xfrm>
            <a:off x="6949547" y="371878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1597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83925" y="1521070"/>
            <a:ext cx="8976149" cy="4237891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prefetching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can: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to prefetch using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features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inherent system-level feedback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information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customized in silicon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use different features and/or change prefetcher’s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30911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9EE8E4-A7E4-6D4C-B683-1F70FCCC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4" y="1204572"/>
            <a:ext cx="2414992" cy="241499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711510" y="3702380"/>
            <a:ext cx="18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818549" y="4616193"/>
            <a:ext cx="559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Formulates prefetching as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1919098" y="626355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is named after the oracle of Delphi, who is known for her accurate prophecies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/wiki/Pythia</a:t>
            </a:r>
          </a:p>
        </p:txBody>
      </p:sp>
    </p:spTree>
    <p:extLst>
      <p:ext uri="{BB962C8B-B14F-4D97-AF65-F5344CB8AC3E}">
        <p14:creationId xmlns:p14="http://schemas.microsoft.com/office/powerpoint/2010/main" val="15825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Formulating Prefetching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Evaluation of Pythia 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8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Algorithmic approach to learn to take an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maximize a numerical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Agent stores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3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return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for taking an action in a state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Given a state, selects action that provides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2162423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2162423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3408113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3408114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934031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2108258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3422118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3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Formulating Prefetching as 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21D27C-6A02-F347-8494-127556EA2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07" y="1004336"/>
            <a:ext cx="5391785" cy="228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C54-DB36-6245-9D84-8805931F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7" y="3701697"/>
            <a:ext cx="6905646" cy="2707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67353-6E22-B849-A3CE-4DAA684787AB}"/>
              </a:ext>
            </a:extLst>
          </p:cNvPr>
          <p:cNvSpPr/>
          <p:nvPr/>
        </p:nvSpPr>
        <p:spPr>
          <a:xfrm>
            <a:off x="3852404" y="1004336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BBACB-9B0A-E94F-9AFF-672B37109C36}"/>
              </a:ext>
            </a:extLst>
          </p:cNvPr>
          <p:cNvSpPr/>
          <p:nvPr/>
        </p:nvSpPr>
        <p:spPr>
          <a:xfrm>
            <a:off x="3465440" y="2667329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8E092-D95D-AA42-83E3-6B402095208D}"/>
              </a:ext>
            </a:extLst>
          </p:cNvPr>
          <p:cNvSpPr/>
          <p:nvPr/>
        </p:nvSpPr>
        <p:spPr>
          <a:xfrm>
            <a:off x="3742410" y="3670095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7EFEA-C3BB-4445-8891-5B3E2A5E45DD}"/>
              </a:ext>
            </a:extLst>
          </p:cNvPr>
          <p:cNvSpPr/>
          <p:nvPr/>
        </p:nvSpPr>
        <p:spPr>
          <a:xfrm>
            <a:off x="3351250" y="5504311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7B293-3AA4-514B-9205-E17A1FF6CE86}"/>
              </a:ext>
            </a:extLst>
          </p:cNvPr>
          <p:cNvSpPr/>
          <p:nvPr/>
        </p:nvSpPr>
        <p:spPr>
          <a:xfrm>
            <a:off x="1876107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F6041-70A8-8B48-B707-103A49B165B2}"/>
              </a:ext>
            </a:extLst>
          </p:cNvPr>
          <p:cNvSpPr/>
          <p:nvPr/>
        </p:nvSpPr>
        <p:spPr>
          <a:xfrm>
            <a:off x="1516751" y="2004851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03463-B2FC-7B43-8971-9C41BD9A4AC5}"/>
              </a:ext>
            </a:extLst>
          </p:cNvPr>
          <p:cNvSpPr/>
          <p:nvPr/>
        </p:nvSpPr>
        <p:spPr>
          <a:xfrm>
            <a:off x="5361174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B802A5-C049-5241-89D4-10C515AA1A24}"/>
              </a:ext>
            </a:extLst>
          </p:cNvPr>
          <p:cNvSpPr/>
          <p:nvPr/>
        </p:nvSpPr>
        <p:spPr>
          <a:xfrm>
            <a:off x="5754317" y="2018244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1B655-E837-864F-8F97-7BAC0B2BDE0B}"/>
              </a:ext>
            </a:extLst>
          </p:cNvPr>
          <p:cNvSpPr/>
          <p:nvPr/>
        </p:nvSpPr>
        <p:spPr>
          <a:xfrm>
            <a:off x="3635534" y="2014852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999C2-C787-1345-A7EB-032921114C93}"/>
              </a:ext>
            </a:extLst>
          </p:cNvPr>
          <p:cNvSpPr/>
          <p:nvPr/>
        </p:nvSpPr>
        <p:spPr>
          <a:xfrm flipV="1">
            <a:off x="4462899" y="2444440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66F59-2BC1-9D4E-A978-5805F82B3B84}"/>
              </a:ext>
            </a:extLst>
          </p:cNvPr>
          <p:cNvSpPr/>
          <p:nvPr/>
        </p:nvSpPr>
        <p:spPr>
          <a:xfrm flipV="1">
            <a:off x="4490267" y="1645389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C7899-9C44-F645-BD75-9F5C02E38CF9}"/>
              </a:ext>
            </a:extLst>
          </p:cNvPr>
          <p:cNvSpPr/>
          <p:nvPr/>
        </p:nvSpPr>
        <p:spPr>
          <a:xfrm>
            <a:off x="1800347" y="3567160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33112-6F21-8E48-8C1F-50C79A1E9745}"/>
              </a:ext>
            </a:extLst>
          </p:cNvPr>
          <p:cNvSpPr/>
          <p:nvPr/>
        </p:nvSpPr>
        <p:spPr>
          <a:xfrm>
            <a:off x="1201143" y="4574301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44E6-5721-E144-B3A7-B97F2708D3B9}"/>
              </a:ext>
            </a:extLst>
          </p:cNvPr>
          <p:cNvSpPr/>
          <p:nvPr/>
        </p:nvSpPr>
        <p:spPr>
          <a:xfrm>
            <a:off x="5325831" y="3609752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26AF4-FF54-224F-9EF8-CBF772E904EE}"/>
              </a:ext>
            </a:extLst>
          </p:cNvPr>
          <p:cNvSpPr/>
          <p:nvPr/>
        </p:nvSpPr>
        <p:spPr>
          <a:xfrm>
            <a:off x="5792752" y="5036102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916B8-EDC0-B04C-A79A-A6EA5938CC6B}"/>
              </a:ext>
            </a:extLst>
          </p:cNvPr>
          <p:cNvSpPr/>
          <p:nvPr/>
        </p:nvSpPr>
        <p:spPr>
          <a:xfrm>
            <a:off x="4118776" y="4847604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51705C-DF0B-784F-B880-19E4B735823F}"/>
              </a:ext>
            </a:extLst>
          </p:cNvPr>
          <p:cNvSpPr/>
          <p:nvPr/>
        </p:nvSpPr>
        <p:spPr>
          <a:xfrm>
            <a:off x="4339186" y="4376751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D32609-641B-0B4A-8DBE-CF095DACCA47}"/>
              </a:ext>
            </a:extLst>
          </p:cNvPr>
          <p:cNvSpPr/>
          <p:nvPr/>
        </p:nvSpPr>
        <p:spPr>
          <a:xfrm>
            <a:off x="4339186" y="5181614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9000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8CCF4F2-70DF-FA47-BE37-F95099A3EA6B}"/>
              </a:ext>
            </a:extLst>
          </p:cNvPr>
          <p:cNvSpPr/>
          <p:nvPr/>
        </p:nvSpPr>
        <p:spPr>
          <a:xfrm>
            <a:off x="3795621" y="2905779"/>
            <a:ext cx="3390181" cy="6051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53B058-0A9E-1648-A700-92544A585C91}"/>
              </a:ext>
            </a:extLst>
          </p:cNvPr>
          <p:cNvSpPr/>
          <p:nvPr/>
        </p:nvSpPr>
        <p:spPr>
          <a:xfrm>
            <a:off x="2424023" y="2905779"/>
            <a:ext cx="1328468" cy="605171"/>
          </a:xfrm>
          <a:prstGeom prst="roundRect">
            <a:avLst/>
          </a:prstGeom>
          <a:solidFill>
            <a:srgbClr val="FFD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D7BBB-BCBE-B046-9D7F-7BC435D963AC}"/>
              </a:ext>
            </a:extLst>
          </p:cNvPr>
          <p:cNvSpPr txBox="1"/>
          <p:nvPr/>
        </p:nvSpPr>
        <p:spPr>
          <a:xfrm>
            <a:off x="1780079" y="2971648"/>
            <a:ext cx="5583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 = {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PC+Delta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723CA-C9CF-B34D-98ED-6B4936D84226}"/>
              </a:ext>
            </a:extLst>
          </p:cNvPr>
          <p:cNvSpPr txBox="1"/>
          <p:nvPr/>
        </p:nvSpPr>
        <p:spPr>
          <a:xfrm>
            <a:off x="1780080" y="2287200"/>
            <a:ext cx="558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of a state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649A1-56A6-7A48-9E56-539D572FD6A7}"/>
              </a:ext>
            </a:extLst>
          </p:cNvPr>
          <p:cNvSpPr txBox="1"/>
          <p:nvPr/>
        </p:nvSpPr>
        <p:spPr>
          <a:xfrm>
            <a:off x="1796178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Feature-1 (ɸ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A30C8-3C9D-D34C-B416-F1800AD0315C}"/>
              </a:ext>
            </a:extLst>
          </p:cNvPr>
          <p:cNvSpPr txBox="1"/>
          <p:nvPr/>
        </p:nvSpPr>
        <p:spPr>
          <a:xfrm>
            <a:off x="6480069" y="3989870"/>
            <a:ext cx="168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Feature-2 (ɸ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1EDCE-62AE-A24D-8682-4A4A309207B7}"/>
              </a:ext>
            </a:extLst>
          </p:cNvPr>
          <p:cNvSpPr txBox="1"/>
          <p:nvPr/>
        </p:nvSpPr>
        <p:spPr>
          <a:xfrm>
            <a:off x="383187" y="4958657"/>
            <a:ext cx="2013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(Control-flow info.)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A84DF6-2490-D847-B2F0-8D3E3C817F99}"/>
              </a:ext>
            </a:extLst>
          </p:cNvPr>
          <p:cNvSpPr txBox="1"/>
          <p:nvPr/>
        </p:nvSpPr>
        <p:spPr>
          <a:xfrm>
            <a:off x="2569041" y="4958657"/>
            <a:ext cx="25038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Cacheline Delta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80B1D3-F21D-CB45-A17A-009CB2008512}"/>
              </a:ext>
            </a:extLst>
          </p:cNvPr>
          <p:cNvCxnSpPr>
            <a:stCxn id="6" idx="2"/>
            <a:endCxn id="24" idx="0"/>
          </p:cNvCxnSpPr>
          <p:nvPr/>
        </p:nvCxnSpPr>
        <p:spPr>
          <a:xfrm flipH="1">
            <a:off x="1389777" y="4389980"/>
            <a:ext cx="1250831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1257B7-DE91-8D46-A000-639A947C49E4}"/>
              </a:ext>
            </a:extLst>
          </p:cNvPr>
          <p:cNvCxnSpPr>
            <a:stCxn id="6" idx="2"/>
            <a:endCxn id="25" idx="0"/>
          </p:cNvCxnSpPr>
          <p:nvPr/>
        </p:nvCxnSpPr>
        <p:spPr>
          <a:xfrm>
            <a:off x="2640608" y="4389980"/>
            <a:ext cx="1180379" cy="5686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4E9730FF-D1AD-0E4F-8EAE-F716B16F26B6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rot="16200000" flipV="1">
            <a:off x="6168146" y="2833516"/>
            <a:ext cx="478920" cy="1833787"/>
          </a:xfrm>
          <a:prstGeom prst="bentConnector3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FCF349-714A-3640-9087-329951E1E0E3}"/>
              </a:ext>
            </a:extLst>
          </p:cNvPr>
          <p:cNvSpPr txBox="1"/>
          <p:nvPr/>
        </p:nvSpPr>
        <p:spPr>
          <a:xfrm>
            <a:off x="5777601" y="4958657"/>
            <a:ext cx="30937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Seq. of last-4 deltas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(Data-flow info.)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12D7C0-0A9F-3645-B5C6-C8A1E1E3CC8E}"/>
              </a:ext>
            </a:extLst>
          </p:cNvPr>
          <p:cNvCxnSpPr>
            <a:stCxn id="14" idx="2"/>
            <a:endCxn id="34" idx="0"/>
          </p:cNvCxnSpPr>
          <p:nvPr/>
        </p:nvCxnSpPr>
        <p:spPr>
          <a:xfrm>
            <a:off x="7324499" y="4389980"/>
            <a:ext cx="0" cy="56867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4C1BFFDB-F9E0-8C46-9DEA-BA99CD946363}"/>
              </a:ext>
            </a:extLst>
          </p:cNvPr>
          <p:cNvCxnSpPr>
            <a:stCxn id="6" idx="0"/>
            <a:endCxn id="3" idx="2"/>
          </p:cNvCxnSpPr>
          <p:nvPr/>
        </p:nvCxnSpPr>
        <p:spPr>
          <a:xfrm rot="5400000" flipH="1" flipV="1">
            <a:off x="2624972" y="3526586"/>
            <a:ext cx="478920" cy="447649"/>
          </a:xfrm>
          <a:prstGeom prst="bentConnector3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" grpId="0"/>
      <p:bldP spid="6" grpId="0"/>
      <p:bldP spid="14" grpId="0"/>
      <p:bldP spid="24" grpId="0"/>
      <p:bldP spid="25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 Design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dirty="0"/>
              <a:t>Human-driven</a:t>
            </a:r>
          </a:p>
          <a:p>
            <a:pPr lvl="1"/>
            <a:r>
              <a:rPr lang="en-US" dirty="0"/>
              <a:t>Humans design the policies (how to do things)</a:t>
            </a:r>
          </a:p>
          <a:p>
            <a:endParaRPr lang="en-US" dirty="0"/>
          </a:p>
          <a:p>
            <a:r>
              <a:rPr lang="en-US" dirty="0"/>
              <a:t>Many (too) simple, short-sighted policies all over the system</a:t>
            </a:r>
          </a:p>
          <a:p>
            <a:endParaRPr lang="en-US" dirty="0"/>
          </a:p>
          <a:p>
            <a:r>
              <a:rPr lang="en-US" dirty="0"/>
              <a:t>No automatic data-driven policy learning</a:t>
            </a:r>
          </a:p>
          <a:p>
            <a:endParaRPr lang="en-US" dirty="0"/>
          </a:p>
          <a:p>
            <a:r>
              <a:rPr lang="en-US" dirty="0"/>
              <a:t>(Almost) no learning: cannot take lessons from past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9E080-B8BF-1C49-985A-4F830501FC50}"/>
              </a:ext>
            </a:extLst>
          </p:cNvPr>
          <p:cNvSpPr txBox="1"/>
          <p:nvPr/>
        </p:nvSpPr>
        <p:spPr>
          <a:xfrm>
            <a:off x="300108" y="5118283"/>
            <a:ext cx="8465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we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fundamentally intelligent architectures?</a:t>
            </a:r>
          </a:p>
        </p:txBody>
      </p:sp>
    </p:spTree>
    <p:extLst>
      <p:ext uri="{BB962C8B-B14F-4D97-AF65-F5344CB8AC3E}">
        <p14:creationId xmlns:p14="http://schemas.microsoft.com/office/powerpoint/2010/main" val="240506236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8724F99-A0A8-8E48-8FD1-F48A4E5CB196}"/>
              </a:ext>
            </a:extLst>
          </p:cNvPr>
          <p:cNvSpPr/>
          <p:nvPr/>
        </p:nvSpPr>
        <p:spPr>
          <a:xfrm>
            <a:off x="3952820" y="2198314"/>
            <a:ext cx="805029" cy="121705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B1CF631-84A4-1A4B-818C-F47FB9CE39D3}"/>
              </a:ext>
            </a:extLst>
          </p:cNvPr>
          <p:cNvSpPr/>
          <p:nvPr/>
        </p:nvSpPr>
        <p:spPr>
          <a:xfrm>
            <a:off x="732437" y="2198314"/>
            <a:ext cx="706735" cy="120698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FB1D5D-ECB9-0446-BF02-7E88C67CD07F}"/>
              </a:ext>
            </a:extLst>
          </p:cNvPr>
          <p:cNvSpPr/>
          <p:nvPr/>
        </p:nvSpPr>
        <p:spPr>
          <a:xfrm>
            <a:off x="2354644" y="2198314"/>
            <a:ext cx="1509487" cy="1217050"/>
          </a:xfrm>
          <a:prstGeom prst="roundRect">
            <a:avLst>
              <a:gd name="adj" fmla="val 12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923534-C0A0-A74D-B665-A215E9D420B8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09048-71F8-8A4B-B49F-711CBA5B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reward configuration for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Generating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prefetches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</a:t>
            </a:r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bandwidth-aware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7D11E0-903F-3643-8D50-7B8CE703F27F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D13655-A33B-3E41-B155-968F8E8C20BD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D2520-F177-4942-95A8-B7376C1A7A1A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1638-8CA3-0041-9F46-B2FC5C2D13DD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75635-2335-E245-A32E-98563F42DDF7}"/>
              </a:ext>
            </a:extLst>
          </p:cNvPr>
          <p:cNvCxnSpPr/>
          <p:nvPr/>
        </p:nvCxnSpPr>
        <p:spPr>
          <a:xfrm>
            <a:off x="411323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542CD-0114-D549-87C5-1FAD820977DB}"/>
              </a:ext>
            </a:extLst>
          </p:cNvPr>
          <p:cNvCxnSpPr/>
          <p:nvPr/>
        </p:nvCxnSpPr>
        <p:spPr>
          <a:xfrm>
            <a:off x="3590521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9CFA12-45D7-AD43-A074-CC5A1C3B0E0D}"/>
              </a:ext>
            </a:extLst>
          </p:cNvPr>
          <p:cNvCxnSpPr/>
          <p:nvPr/>
        </p:nvCxnSpPr>
        <p:spPr>
          <a:xfrm>
            <a:off x="2777246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59105D-FBA6-6846-BFA9-93B2DF0C7E9D}"/>
              </a:ext>
            </a:extLst>
          </p:cNvPr>
          <p:cNvCxnSpPr/>
          <p:nvPr/>
        </p:nvCxnSpPr>
        <p:spPr>
          <a:xfrm>
            <a:off x="115069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C4C619-2B76-3B43-AB78-49FD2DD96340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5A5A9-9A5B-EA46-96E5-765DD2C493A1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5D597-AFFF-B84C-BAC9-3B8AD3A09940}"/>
              </a:ext>
            </a:extLst>
          </p:cNvPr>
          <p:cNvSpPr txBox="1"/>
          <p:nvPr/>
        </p:nvSpPr>
        <p:spPr>
          <a:xfrm>
            <a:off x="3872384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A5F48-1D84-2D45-AE61-2A8DF6BAE581}"/>
              </a:ext>
            </a:extLst>
          </p:cNvPr>
          <p:cNvSpPr txBox="1"/>
          <p:nvPr/>
        </p:nvSpPr>
        <p:spPr>
          <a:xfrm>
            <a:off x="3328443" y="2184787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2DDD3-043A-3148-B87D-BDB5E6EE9301}"/>
              </a:ext>
            </a:extLst>
          </p:cNvPr>
          <p:cNvSpPr txBox="1"/>
          <p:nvPr/>
        </p:nvSpPr>
        <p:spPr>
          <a:xfrm>
            <a:off x="2548246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9F875-827F-6E44-A886-751A6960C75C}"/>
              </a:ext>
            </a:extLst>
          </p:cNvPr>
          <p:cNvSpPr txBox="1"/>
          <p:nvPr/>
        </p:nvSpPr>
        <p:spPr>
          <a:xfrm>
            <a:off x="83951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1D72A-4C1E-674D-B9E5-79B18F8605E1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9AFDD-B3C1-374B-9FDF-0925051DEE74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2CEE3E-ECDE-D548-B3CF-8C1E7FDB79AB}"/>
              </a:ext>
            </a:extLst>
          </p:cNvPr>
          <p:cNvSpPr txBox="1"/>
          <p:nvPr/>
        </p:nvSpPr>
        <p:spPr>
          <a:xfrm>
            <a:off x="394020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A1A1F-EDAA-2A4A-AB7A-0390338AAA32}"/>
              </a:ext>
            </a:extLst>
          </p:cNvPr>
          <p:cNvSpPr txBox="1"/>
          <p:nvPr/>
        </p:nvSpPr>
        <p:spPr>
          <a:xfrm>
            <a:off x="3106427" y="300557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7F40C-CAE2-974B-98BA-D809F9D557F7}"/>
              </a:ext>
            </a:extLst>
          </p:cNvPr>
          <p:cNvSpPr txBox="1"/>
          <p:nvPr/>
        </p:nvSpPr>
        <p:spPr>
          <a:xfrm>
            <a:off x="2321227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8B751-D732-0D41-B2DA-9F8178A76216}"/>
              </a:ext>
            </a:extLst>
          </p:cNvPr>
          <p:cNvSpPr txBox="1"/>
          <p:nvPr/>
        </p:nvSpPr>
        <p:spPr>
          <a:xfrm>
            <a:off x="68046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E2C23-2C55-C149-A373-E5A7044E1298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DE21D4-F9B3-A640-BD7B-F8F609DFB76D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C5D7E8-C924-2946-B5B3-DACB2DAE70DF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Prefers not to prefetch if memory bandwidth usage is low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ECDCC8-5DC4-F740-A60E-95BAEA55F1D1}"/>
              </a:ext>
            </a:extLst>
          </p:cNvPr>
          <p:cNvSpPr/>
          <p:nvPr/>
        </p:nvSpPr>
        <p:spPr>
          <a:xfrm>
            <a:off x="77618" y="5706249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FD2C2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Strongly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prefers not to prefetch if memory bandwidth usage is high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9BFDEA-DD01-0B40-91A8-2262873A6FD0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10BDD-7296-2E44-B216-C4AAF22A33DD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E9719-24BD-B445-8526-E19572306A10}"/>
              </a:ext>
            </a:extLst>
          </p:cNvPr>
          <p:cNvSpPr txBox="1"/>
          <p:nvPr/>
        </p:nvSpPr>
        <p:spPr>
          <a:xfrm>
            <a:off x="43263" y="562852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4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2" grpId="0"/>
      <p:bldP spid="47" grpId="0" animBg="1"/>
      <p:bldP spid="48" grpId="0" animBg="1"/>
      <p:bldP spid="49" grpId="0" animBg="1"/>
      <p:bldP spid="50" grpId="0"/>
      <p:bldP spid="51" grpId="0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Customizing reward values to make Pythia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prefetching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9" grpId="0" animBg="1"/>
      <p:bldP spid="89" grpId="0" animBg="1"/>
      <p:bldP spid="90" grpId="0"/>
      <p:bldP spid="91" grpId="0" animBg="1"/>
      <p:bldP spid="9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Customizing reward values to make Pythia conservative towards prefetching</a:t>
            </a:r>
            <a:endParaRPr lang="en-US" sz="24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87F14C-06C9-334C-A9B3-F4F545AF20C5}"/>
              </a:ext>
            </a:extLst>
          </p:cNvPr>
          <p:cNvSpPr/>
          <p:nvPr/>
        </p:nvSpPr>
        <p:spPr>
          <a:xfrm>
            <a:off x="39619" y="874642"/>
            <a:ext cx="906476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534638-8882-914D-B325-F1D709879A46}"/>
              </a:ext>
            </a:extLst>
          </p:cNvPr>
          <p:cNvSpPr txBox="1"/>
          <p:nvPr/>
        </p:nvSpPr>
        <p:spPr>
          <a:xfrm>
            <a:off x="932976" y="5058816"/>
            <a:ext cx="3553433" cy="4974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Server-class processors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FAC7C3-49DA-184B-BDCF-DB31710A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58" y="2383292"/>
            <a:ext cx="2849009" cy="2120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B1EAD9-3AAB-6243-9FA7-9CDBE425D71F}"/>
              </a:ext>
            </a:extLst>
          </p:cNvPr>
          <p:cNvSpPr txBox="1"/>
          <p:nvPr/>
        </p:nvSpPr>
        <p:spPr>
          <a:xfrm>
            <a:off x="5408533" y="4843188"/>
            <a:ext cx="3281166" cy="830997"/>
          </a:xfrm>
          <a:prstGeom prst="roundRect">
            <a:avLst/>
          </a:prstGeom>
          <a:solidFill>
            <a:srgbClr val="FF526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Bandwidth-sensitive workloads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2E980-F195-BD4C-AE93-DFD97BBEB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1" y="2278332"/>
            <a:ext cx="4485224" cy="25263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1A888BF-0237-6E4C-9A31-4C0FA68F547F}"/>
              </a:ext>
            </a:extLst>
          </p:cNvPr>
          <p:cNvSpPr txBox="1"/>
          <p:nvPr/>
        </p:nvSpPr>
        <p:spPr>
          <a:xfrm>
            <a:off x="1788123" y="1159040"/>
            <a:ext cx="5567751" cy="645522"/>
          </a:xfrm>
          <a:prstGeom prst="roundRect">
            <a:avLst>
              <a:gd name="adj" fmla="val 10691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350" b="1">
                <a:solidFill>
                  <a:schemeClr val="lt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Strict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Pythia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081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Formulating Prefetching as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Reinforcement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Evaluation of Pythia 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43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Store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Records Q-values for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pairs</a:t>
            </a: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Queue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FIFO queue of recently-taken actions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EC8661E4-A71B-3540-BD0E-E0D5DB689D16}"/>
              </a:ext>
            </a:extLst>
          </p:cNvPr>
          <p:cNvSpPr/>
          <p:nvPr/>
        </p:nvSpPr>
        <p:spPr>
          <a:xfrm>
            <a:off x="2784494" y="4873134"/>
            <a:ext cx="2724277" cy="385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Queue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(EQ)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356B1-928C-264A-9B5F-9E3C9EC2B60F}"/>
              </a:ext>
            </a:extLst>
          </p:cNvPr>
          <p:cNvSpPr/>
          <p:nvPr/>
        </p:nvSpPr>
        <p:spPr>
          <a:xfrm>
            <a:off x="808505" y="2870992"/>
            <a:ext cx="1241570" cy="5788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99D849E-B76B-764E-83B2-02E1654DC4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19478" y="3564808"/>
            <a:ext cx="1862357" cy="1635854"/>
          </a:xfrm>
          <a:prstGeom prst="bentConnector3">
            <a:avLst>
              <a:gd name="adj1" fmla="val 12117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382F50DC-6D7F-D044-89B5-8FDF94727609}"/>
              </a:ext>
            </a:extLst>
          </p:cNvPr>
          <p:cNvSpPr/>
          <p:nvPr/>
        </p:nvSpPr>
        <p:spPr>
          <a:xfrm>
            <a:off x="2108043" y="5340658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7927F1-F692-8441-8877-592E9DF51BD5}"/>
              </a:ext>
            </a:extLst>
          </p:cNvPr>
          <p:cNvSpPr txBox="1"/>
          <p:nvPr/>
        </p:nvSpPr>
        <p:spPr>
          <a:xfrm>
            <a:off x="1306487" y="5700692"/>
            <a:ext cx="188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Assign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reward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orresponding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 entry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8FC4250-A26F-D241-82E9-FCD66DBA2DCC}"/>
              </a:ext>
            </a:extLst>
          </p:cNvPr>
          <p:cNvCxnSpPr>
            <a:cxnSpLocks/>
          </p:cNvCxnSpPr>
          <p:nvPr/>
        </p:nvCxnSpPr>
        <p:spPr>
          <a:xfrm>
            <a:off x="3014642" y="3165735"/>
            <a:ext cx="12534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4B3E7B3-1DFD-D94C-A922-29813EAB75AA}"/>
              </a:ext>
            </a:extLst>
          </p:cNvPr>
          <p:cNvSpPr/>
          <p:nvPr/>
        </p:nvSpPr>
        <p:spPr>
          <a:xfrm>
            <a:off x="3297875" y="2635649"/>
            <a:ext cx="79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E7775CF-E1F5-8E46-9049-D65F8E93668A}"/>
              </a:ext>
            </a:extLst>
          </p:cNvPr>
          <p:cNvSpPr/>
          <p:nvPr/>
        </p:nvSpPr>
        <p:spPr>
          <a:xfrm>
            <a:off x="2322367" y="2906510"/>
            <a:ext cx="832128" cy="504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Vector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87FE97B-5658-7A49-A914-E5D83F503595}"/>
              </a:ext>
            </a:extLst>
          </p:cNvPr>
          <p:cNvSpPr/>
          <p:nvPr/>
        </p:nvSpPr>
        <p:spPr>
          <a:xfrm>
            <a:off x="4508804" y="3780661"/>
            <a:ext cx="150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Q-Value Store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57D81-4E96-ED47-8706-8416146AE134}"/>
              </a:ext>
            </a:extLst>
          </p:cNvPr>
          <p:cNvCxnSpPr>
            <a:stCxn id="110" idx="3"/>
            <a:endCxn id="176" idx="1"/>
          </p:cNvCxnSpPr>
          <p:nvPr/>
        </p:nvCxnSpPr>
        <p:spPr>
          <a:xfrm flipV="1">
            <a:off x="2050075" y="3158869"/>
            <a:ext cx="272292" cy="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6ADC6D65-C652-5846-A0C0-D713E2DE326C}"/>
              </a:ext>
            </a:extLst>
          </p:cNvPr>
          <p:cNvSpPr/>
          <p:nvPr/>
        </p:nvSpPr>
        <p:spPr>
          <a:xfrm>
            <a:off x="2595818" y="2564797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D906ED77-3132-214E-A3F5-31B07CAE1C39}"/>
              </a:ext>
            </a:extLst>
          </p:cNvPr>
          <p:cNvSpPr/>
          <p:nvPr/>
        </p:nvSpPr>
        <p:spPr>
          <a:xfrm>
            <a:off x="3554075" y="323231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76A954E-AC99-B948-9C25-154CE4DACB8E}"/>
              </a:ext>
            </a:extLst>
          </p:cNvPr>
          <p:cNvSpPr/>
          <p:nvPr/>
        </p:nvSpPr>
        <p:spPr>
          <a:xfrm>
            <a:off x="6014879" y="47305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ED76AD1-C286-F54B-BF0B-B1C81BB0C856}"/>
              </a:ext>
            </a:extLst>
          </p:cNvPr>
          <p:cNvSpPr txBox="1"/>
          <p:nvPr/>
        </p:nvSpPr>
        <p:spPr>
          <a:xfrm>
            <a:off x="5378782" y="5102664"/>
            <a:ext cx="216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prefetch action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State-Action pair in EQ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15E5651A-39A4-AD4E-A15B-18B1FFAEF0FC}"/>
              </a:ext>
            </a:extLst>
          </p:cNvPr>
          <p:cNvCxnSpPr>
            <a:cxnSpLocks/>
            <a:stCxn id="109" idx="1"/>
          </p:cNvCxnSpPr>
          <p:nvPr/>
        </p:nvCxnSpPr>
        <p:spPr>
          <a:xfrm rot="10800000" flipH="1">
            <a:off x="2784494" y="3747909"/>
            <a:ext cx="1657524" cy="1318172"/>
          </a:xfrm>
          <a:prstGeom prst="bentConnector3">
            <a:avLst>
              <a:gd name="adj1" fmla="val -1379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EEF2AF26-83E3-4E48-8DAE-05821FC6A326}"/>
              </a:ext>
            </a:extLst>
          </p:cNvPr>
          <p:cNvSpPr/>
          <p:nvPr/>
        </p:nvSpPr>
        <p:spPr>
          <a:xfrm>
            <a:off x="2177701" y="4262013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FC4A003-0047-B548-A1D9-92DECD65EB20}"/>
              </a:ext>
            </a:extLst>
          </p:cNvPr>
          <p:cNvSpPr/>
          <p:nvPr/>
        </p:nvSpPr>
        <p:spPr>
          <a:xfrm>
            <a:off x="4508804" y="5969822"/>
            <a:ext cx="1663943" cy="38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 Fill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4489A71-7E05-1B4D-A4B3-DD2DA5AC432B}"/>
              </a:ext>
            </a:extLst>
          </p:cNvPr>
          <p:cNvCxnSpPr>
            <a:cxnSpLocks/>
          </p:cNvCxnSpPr>
          <p:nvPr/>
        </p:nvCxnSpPr>
        <p:spPr>
          <a:xfrm flipV="1">
            <a:off x="5048115" y="5318082"/>
            <a:ext cx="0" cy="556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4E1DBE9-431A-BC49-9501-63346E18178F}"/>
              </a:ext>
            </a:extLst>
          </p:cNvPr>
          <p:cNvSpPr/>
          <p:nvPr/>
        </p:nvSpPr>
        <p:spPr>
          <a:xfrm>
            <a:off x="4516320" y="238010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68EBED8-7957-B64F-B3E1-3FB8DA825AEE}"/>
              </a:ext>
            </a:extLst>
          </p:cNvPr>
          <p:cNvSpPr/>
          <p:nvPr/>
        </p:nvSpPr>
        <p:spPr>
          <a:xfrm>
            <a:off x="4870021" y="2376552"/>
            <a:ext cx="356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D5C5A33-2AC4-E44D-BB0A-6BC9E2928D10}"/>
              </a:ext>
            </a:extLst>
          </p:cNvPr>
          <p:cNvSpPr/>
          <p:nvPr/>
        </p:nvSpPr>
        <p:spPr>
          <a:xfrm>
            <a:off x="5231038" y="237299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09552ACF-AD9B-9343-981D-03F83CA30487}"/>
              </a:ext>
            </a:extLst>
          </p:cNvPr>
          <p:cNvSpPr/>
          <p:nvPr/>
        </p:nvSpPr>
        <p:spPr>
          <a:xfrm>
            <a:off x="6802341" y="2865890"/>
            <a:ext cx="1426822" cy="730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9793FB3-ADBA-9340-964F-C14E30A5A345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5971738" y="3230943"/>
            <a:ext cx="830603" cy="6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D964871-AF2D-2C4C-A018-991008E8378E}"/>
              </a:ext>
            </a:extLst>
          </p:cNvPr>
          <p:cNvSpPr/>
          <p:nvPr/>
        </p:nvSpPr>
        <p:spPr>
          <a:xfrm>
            <a:off x="5931285" y="2677246"/>
            <a:ext cx="85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B3079F-FCD7-274B-8506-2786C809D580}"/>
              </a:ext>
            </a:extLst>
          </p:cNvPr>
          <p:cNvSpPr/>
          <p:nvPr/>
        </p:nvSpPr>
        <p:spPr>
          <a:xfrm>
            <a:off x="2586481" y="4143016"/>
            <a:ext cx="1757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Evict EQ entry and update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243FFFE-6A73-CA40-B4DF-3CD7A32986AF}"/>
              </a:ext>
            </a:extLst>
          </p:cNvPr>
          <p:cNvSpPr/>
          <p:nvPr/>
        </p:nvSpPr>
        <p:spPr>
          <a:xfrm>
            <a:off x="6212152" y="24363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F5F4FBB-8860-F042-8A9D-EBCEC1147F88}"/>
              </a:ext>
            </a:extLst>
          </p:cNvPr>
          <p:cNvSpPr/>
          <p:nvPr/>
        </p:nvSpPr>
        <p:spPr>
          <a:xfrm>
            <a:off x="3793570" y="2026696"/>
            <a:ext cx="2617255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with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 </a:t>
            </a: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Q-Value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F04ABA9-016F-1D44-9CB9-2CD086BB1F29}"/>
              </a:ext>
            </a:extLst>
          </p:cNvPr>
          <p:cNvCxnSpPr>
            <a:cxnSpLocks/>
          </p:cNvCxnSpPr>
          <p:nvPr/>
        </p:nvCxnSpPr>
        <p:spPr>
          <a:xfrm>
            <a:off x="5038337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B72E909B-B36E-9B4E-B9AB-70D89B040A5F}"/>
              </a:ext>
            </a:extLst>
          </p:cNvPr>
          <p:cNvCxnSpPr>
            <a:cxnSpLocks/>
          </p:cNvCxnSpPr>
          <p:nvPr/>
        </p:nvCxnSpPr>
        <p:spPr>
          <a:xfrm>
            <a:off x="4679009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8CF9FBF-1EAE-E141-943E-8B123653A864}"/>
              </a:ext>
            </a:extLst>
          </p:cNvPr>
          <p:cNvCxnSpPr>
            <a:cxnSpLocks/>
          </p:cNvCxnSpPr>
          <p:nvPr/>
        </p:nvCxnSpPr>
        <p:spPr>
          <a:xfrm>
            <a:off x="5394429" y="2308908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85BD7E60-7BFF-434D-BBB6-AE2235405BE1}"/>
              </a:ext>
            </a:extLst>
          </p:cNvPr>
          <p:cNvSpPr/>
          <p:nvPr/>
        </p:nvSpPr>
        <p:spPr>
          <a:xfrm>
            <a:off x="5123608" y="547679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B9572B7-08B9-8F49-80A6-03052E688C52}"/>
              </a:ext>
            </a:extLst>
          </p:cNvPr>
          <p:cNvGrpSpPr/>
          <p:nvPr/>
        </p:nvGrpSpPr>
        <p:grpSpPr>
          <a:xfrm>
            <a:off x="4289620" y="2601710"/>
            <a:ext cx="1592509" cy="1220460"/>
            <a:chOff x="4289620" y="2601710"/>
            <a:chExt cx="1592509" cy="122046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3A8377-8D24-9143-8097-35CFD901AD6C}"/>
                </a:ext>
              </a:extLst>
            </p:cNvPr>
            <p:cNvSpPr/>
            <p:nvPr/>
          </p:nvSpPr>
          <p:spPr>
            <a:xfrm>
              <a:off x="4289620" y="26017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BD0F1C-308B-AD41-ADC0-9D662775B839}"/>
                </a:ext>
              </a:extLst>
            </p:cNvPr>
            <p:cNvSpPr/>
            <p:nvPr/>
          </p:nvSpPr>
          <p:spPr>
            <a:xfrm>
              <a:off x="4499345" y="26017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57A77B-B4C5-B34F-9654-A2C73A1DDC34}"/>
                </a:ext>
              </a:extLst>
            </p:cNvPr>
            <p:cNvSpPr/>
            <p:nvPr/>
          </p:nvSpPr>
          <p:spPr>
            <a:xfrm>
              <a:off x="4858673" y="26017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9A27451-93BD-8E44-8120-AD957A3C2F88}"/>
                </a:ext>
              </a:extLst>
            </p:cNvPr>
            <p:cNvSpPr/>
            <p:nvPr/>
          </p:nvSpPr>
          <p:spPr>
            <a:xfrm>
              <a:off x="5218001" y="26017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B99F77-BEFB-7F4C-8456-69B826978233}"/>
                </a:ext>
              </a:extLst>
            </p:cNvPr>
            <p:cNvSpPr/>
            <p:nvPr/>
          </p:nvSpPr>
          <p:spPr>
            <a:xfrm>
              <a:off x="4289620" y="27778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F4C514-8B32-614D-BF6B-3F188A3F5A83}"/>
                </a:ext>
              </a:extLst>
            </p:cNvPr>
            <p:cNvSpPr/>
            <p:nvPr/>
          </p:nvSpPr>
          <p:spPr>
            <a:xfrm>
              <a:off x="4499345" y="27778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FF6B2C-7524-D04C-AD64-4B438BFD7B75}"/>
                </a:ext>
              </a:extLst>
            </p:cNvPr>
            <p:cNvSpPr/>
            <p:nvPr/>
          </p:nvSpPr>
          <p:spPr>
            <a:xfrm>
              <a:off x="4858673" y="27778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EAD4285-7314-DD46-8C66-6AA6025A7AA4}"/>
                </a:ext>
              </a:extLst>
            </p:cNvPr>
            <p:cNvSpPr/>
            <p:nvPr/>
          </p:nvSpPr>
          <p:spPr>
            <a:xfrm>
              <a:off x="5218001" y="27778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9A6C0D6-5D43-9D4B-88B7-75FD58C3B988}"/>
                </a:ext>
              </a:extLst>
            </p:cNvPr>
            <p:cNvSpPr/>
            <p:nvPr/>
          </p:nvSpPr>
          <p:spPr>
            <a:xfrm>
              <a:off x="4289620" y="29540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AB6E6E3-1D84-9E43-BE56-DD55A7DE7CCB}"/>
                </a:ext>
              </a:extLst>
            </p:cNvPr>
            <p:cNvSpPr/>
            <p:nvPr/>
          </p:nvSpPr>
          <p:spPr>
            <a:xfrm>
              <a:off x="4499345" y="29540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4E5707F-03EA-6F40-AAF2-E23363D7AB62}"/>
                </a:ext>
              </a:extLst>
            </p:cNvPr>
            <p:cNvSpPr/>
            <p:nvPr/>
          </p:nvSpPr>
          <p:spPr>
            <a:xfrm>
              <a:off x="4858673" y="29540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2B78C4-6877-CE46-A63B-7A82ECD115B6}"/>
                </a:ext>
              </a:extLst>
            </p:cNvPr>
            <p:cNvSpPr/>
            <p:nvPr/>
          </p:nvSpPr>
          <p:spPr>
            <a:xfrm>
              <a:off x="5218001" y="29540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A16AED2-8F60-B74B-8B2C-22BB3853A814}"/>
                </a:ext>
              </a:extLst>
            </p:cNvPr>
            <p:cNvSpPr/>
            <p:nvPr/>
          </p:nvSpPr>
          <p:spPr>
            <a:xfrm>
              <a:off x="4289620" y="31302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B5A613-228E-E84B-8B5A-BD3DDE37FC4B}"/>
                </a:ext>
              </a:extLst>
            </p:cNvPr>
            <p:cNvSpPr/>
            <p:nvPr/>
          </p:nvSpPr>
          <p:spPr>
            <a:xfrm>
              <a:off x="4499345" y="31302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33B4829-767E-CC46-841A-C59701274878}"/>
                </a:ext>
              </a:extLst>
            </p:cNvPr>
            <p:cNvSpPr/>
            <p:nvPr/>
          </p:nvSpPr>
          <p:spPr>
            <a:xfrm>
              <a:off x="4858673" y="31302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FF74D98-0B9E-B447-95A6-F7E4B08A282C}"/>
                </a:ext>
              </a:extLst>
            </p:cNvPr>
            <p:cNvSpPr/>
            <p:nvPr/>
          </p:nvSpPr>
          <p:spPr>
            <a:xfrm>
              <a:off x="5218001" y="31302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6DAFF4-957A-5B45-B8B7-8D31D4136A21}"/>
                </a:ext>
              </a:extLst>
            </p:cNvPr>
            <p:cNvSpPr/>
            <p:nvPr/>
          </p:nvSpPr>
          <p:spPr>
            <a:xfrm>
              <a:off x="4289620" y="33063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2980796-4C2F-414B-816E-081F907A10F6}"/>
                </a:ext>
              </a:extLst>
            </p:cNvPr>
            <p:cNvSpPr/>
            <p:nvPr/>
          </p:nvSpPr>
          <p:spPr>
            <a:xfrm>
              <a:off x="4499345" y="33063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887C44D-FFC2-384B-83BF-BEB08C155264}"/>
                </a:ext>
              </a:extLst>
            </p:cNvPr>
            <p:cNvSpPr/>
            <p:nvPr/>
          </p:nvSpPr>
          <p:spPr>
            <a:xfrm>
              <a:off x="4858673" y="33063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1A5196E-7185-724A-983F-D13E80FEF654}"/>
                </a:ext>
              </a:extLst>
            </p:cNvPr>
            <p:cNvSpPr/>
            <p:nvPr/>
          </p:nvSpPr>
          <p:spPr>
            <a:xfrm>
              <a:off x="5218001" y="33063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21EE2A8-FA3E-FE45-9AFE-3FAF44806885}"/>
                </a:ext>
              </a:extLst>
            </p:cNvPr>
            <p:cNvSpPr/>
            <p:nvPr/>
          </p:nvSpPr>
          <p:spPr>
            <a:xfrm>
              <a:off x="4442020" y="27541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7F9AF-2BA4-DA46-B255-8263E7DC1415}"/>
                </a:ext>
              </a:extLst>
            </p:cNvPr>
            <p:cNvSpPr/>
            <p:nvPr/>
          </p:nvSpPr>
          <p:spPr>
            <a:xfrm>
              <a:off x="4651745" y="27541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834DDEE-C429-1F4E-BA53-A9762690A852}"/>
                </a:ext>
              </a:extLst>
            </p:cNvPr>
            <p:cNvSpPr/>
            <p:nvPr/>
          </p:nvSpPr>
          <p:spPr>
            <a:xfrm>
              <a:off x="5011073" y="27541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A5FBBE-49F2-6E41-A6FA-5BF57BDC811B}"/>
                </a:ext>
              </a:extLst>
            </p:cNvPr>
            <p:cNvSpPr/>
            <p:nvPr/>
          </p:nvSpPr>
          <p:spPr>
            <a:xfrm>
              <a:off x="5370401" y="27541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7977CF-D25A-0249-8C4F-1F5C1074B4DA}"/>
                </a:ext>
              </a:extLst>
            </p:cNvPr>
            <p:cNvSpPr/>
            <p:nvPr/>
          </p:nvSpPr>
          <p:spPr>
            <a:xfrm>
              <a:off x="4442020" y="29302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CC281C-206A-1C42-9653-43442F95173C}"/>
                </a:ext>
              </a:extLst>
            </p:cNvPr>
            <p:cNvSpPr/>
            <p:nvPr/>
          </p:nvSpPr>
          <p:spPr>
            <a:xfrm>
              <a:off x="4651745" y="29302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A8DB686-5998-1347-B9D1-24913AB66085}"/>
                </a:ext>
              </a:extLst>
            </p:cNvPr>
            <p:cNvSpPr/>
            <p:nvPr/>
          </p:nvSpPr>
          <p:spPr>
            <a:xfrm>
              <a:off x="5011073" y="29302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2477002-3CA5-0C4A-A69F-FC27F12C0F32}"/>
                </a:ext>
              </a:extLst>
            </p:cNvPr>
            <p:cNvSpPr/>
            <p:nvPr/>
          </p:nvSpPr>
          <p:spPr>
            <a:xfrm>
              <a:off x="5370401" y="29302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1E42E4-EA17-8544-BA6F-98DC7D25C484}"/>
                </a:ext>
              </a:extLst>
            </p:cNvPr>
            <p:cNvSpPr/>
            <p:nvPr/>
          </p:nvSpPr>
          <p:spPr>
            <a:xfrm>
              <a:off x="4442020" y="31064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C6B61F-3267-144B-8B8B-0330940C7B3A}"/>
                </a:ext>
              </a:extLst>
            </p:cNvPr>
            <p:cNvSpPr/>
            <p:nvPr/>
          </p:nvSpPr>
          <p:spPr>
            <a:xfrm>
              <a:off x="4651745" y="31064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9B9D27D-654E-9345-BFDB-F279B43171E6}"/>
                </a:ext>
              </a:extLst>
            </p:cNvPr>
            <p:cNvSpPr/>
            <p:nvPr/>
          </p:nvSpPr>
          <p:spPr>
            <a:xfrm>
              <a:off x="5011073" y="31064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B09164-A6D4-DE4F-B6E0-4B3B182E83E6}"/>
                </a:ext>
              </a:extLst>
            </p:cNvPr>
            <p:cNvSpPr/>
            <p:nvPr/>
          </p:nvSpPr>
          <p:spPr>
            <a:xfrm>
              <a:off x="5370401" y="31064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0AAB409-A231-B344-89A5-BC22A08F4E5D}"/>
                </a:ext>
              </a:extLst>
            </p:cNvPr>
            <p:cNvSpPr/>
            <p:nvPr/>
          </p:nvSpPr>
          <p:spPr>
            <a:xfrm>
              <a:off x="4442020" y="32826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64A051-2E1C-D24E-A926-7F6CFAB82A42}"/>
                </a:ext>
              </a:extLst>
            </p:cNvPr>
            <p:cNvSpPr/>
            <p:nvPr/>
          </p:nvSpPr>
          <p:spPr>
            <a:xfrm>
              <a:off x="4651745" y="32826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016E615-339E-344B-8E16-39978250CC74}"/>
                </a:ext>
              </a:extLst>
            </p:cNvPr>
            <p:cNvSpPr/>
            <p:nvPr/>
          </p:nvSpPr>
          <p:spPr>
            <a:xfrm>
              <a:off x="5011073" y="32826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A2512A-D531-5048-948E-B343384A84E0}"/>
                </a:ext>
              </a:extLst>
            </p:cNvPr>
            <p:cNvSpPr/>
            <p:nvPr/>
          </p:nvSpPr>
          <p:spPr>
            <a:xfrm>
              <a:off x="5370401" y="32826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FE0B49-5175-1643-B20A-A2F81DD24087}"/>
                </a:ext>
              </a:extLst>
            </p:cNvPr>
            <p:cNvSpPr/>
            <p:nvPr/>
          </p:nvSpPr>
          <p:spPr>
            <a:xfrm>
              <a:off x="4442020" y="34587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163B17-BB1F-FE4C-9ED1-3760259AAEFA}"/>
                </a:ext>
              </a:extLst>
            </p:cNvPr>
            <p:cNvSpPr/>
            <p:nvPr/>
          </p:nvSpPr>
          <p:spPr>
            <a:xfrm>
              <a:off x="4651745" y="34587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33B4D-DE4C-6B4F-8107-68EBB6D94730}"/>
                </a:ext>
              </a:extLst>
            </p:cNvPr>
            <p:cNvSpPr/>
            <p:nvPr/>
          </p:nvSpPr>
          <p:spPr>
            <a:xfrm>
              <a:off x="5011073" y="34587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69B4248-3278-184F-89E3-0AA368CC0E71}"/>
                </a:ext>
              </a:extLst>
            </p:cNvPr>
            <p:cNvSpPr/>
            <p:nvPr/>
          </p:nvSpPr>
          <p:spPr>
            <a:xfrm>
              <a:off x="5370401" y="34587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E0751EC-A6E7-A447-99EF-FEAD80409739}"/>
                </a:ext>
              </a:extLst>
            </p:cNvPr>
            <p:cNvSpPr/>
            <p:nvPr/>
          </p:nvSpPr>
          <p:spPr>
            <a:xfrm>
              <a:off x="4594420" y="29065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9D1925E-9291-3E49-8439-0D01E9F12223}"/>
                </a:ext>
              </a:extLst>
            </p:cNvPr>
            <p:cNvSpPr/>
            <p:nvPr/>
          </p:nvSpPr>
          <p:spPr>
            <a:xfrm>
              <a:off x="4804145" y="29065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359934-1140-8A40-A8C9-8E1C28D77FC0}"/>
                </a:ext>
              </a:extLst>
            </p:cNvPr>
            <p:cNvSpPr/>
            <p:nvPr/>
          </p:nvSpPr>
          <p:spPr>
            <a:xfrm>
              <a:off x="5163473" y="29065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BE827D9-5ABC-C84A-9948-CAE67C6223F8}"/>
                </a:ext>
              </a:extLst>
            </p:cNvPr>
            <p:cNvSpPr/>
            <p:nvPr/>
          </p:nvSpPr>
          <p:spPr>
            <a:xfrm>
              <a:off x="5522801" y="29065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DC75011-39A9-0747-8EEF-32D06E2EAA8A}"/>
                </a:ext>
              </a:extLst>
            </p:cNvPr>
            <p:cNvSpPr/>
            <p:nvPr/>
          </p:nvSpPr>
          <p:spPr>
            <a:xfrm>
              <a:off x="4594420" y="3082683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805C98B-5BFC-3840-B582-6A0B09D38789}"/>
                </a:ext>
              </a:extLst>
            </p:cNvPr>
            <p:cNvSpPr/>
            <p:nvPr/>
          </p:nvSpPr>
          <p:spPr>
            <a:xfrm>
              <a:off x="4804145" y="30826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A5A52E-1300-A44B-AC53-6974825156CB}"/>
                </a:ext>
              </a:extLst>
            </p:cNvPr>
            <p:cNvSpPr/>
            <p:nvPr/>
          </p:nvSpPr>
          <p:spPr>
            <a:xfrm>
              <a:off x="5163473" y="30826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CB469A1-A4C2-F246-B303-813E353BB533}"/>
                </a:ext>
              </a:extLst>
            </p:cNvPr>
            <p:cNvSpPr/>
            <p:nvPr/>
          </p:nvSpPr>
          <p:spPr>
            <a:xfrm>
              <a:off x="5522801" y="30826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E244172-D057-B941-B8E7-E7A88B70B4D2}"/>
                </a:ext>
              </a:extLst>
            </p:cNvPr>
            <p:cNvSpPr/>
            <p:nvPr/>
          </p:nvSpPr>
          <p:spPr>
            <a:xfrm>
              <a:off x="4594420" y="3258848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270745-8C73-0746-8971-4AF504B7019F}"/>
                </a:ext>
              </a:extLst>
            </p:cNvPr>
            <p:cNvSpPr/>
            <p:nvPr/>
          </p:nvSpPr>
          <p:spPr>
            <a:xfrm>
              <a:off x="4804145" y="32588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6BCF51D-67B1-A347-B542-FD6FB02215A0}"/>
                </a:ext>
              </a:extLst>
            </p:cNvPr>
            <p:cNvSpPr/>
            <p:nvPr/>
          </p:nvSpPr>
          <p:spPr>
            <a:xfrm>
              <a:off x="5163473" y="32588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7CE3F0-07E6-A849-87AA-63BF28801962}"/>
                </a:ext>
              </a:extLst>
            </p:cNvPr>
            <p:cNvSpPr/>
            <p:nvPr/>
          </p:nvSpPr>
          <p:spPr>
            <a:xfrm>
              <a:off x="5522801" y="32588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00197A-944F-D74D-8E02-798D9B8A1A32}"/>
                </a:ext>
              </a:extLst>
            </p:cNvPr>
            <p:cNvSpPr/>
            <p:nvPr/>
          </p:nvSpPr>
          <p:spPr>
            <a:xfrm>
              <a:off x="4594420" y="3435007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405B60-4A29-0A4D-91F4-655E4DFCF345}"/>
                </a:ext>
              </a:extLst>
            </p:cNvPr>
            <p:cNvSpPr/>
            <p:nvPr/>
          </p:nvSpPr>
          <p:spPr>
            <a:xfrm>
              <a:off x="4804145" y="34350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FAA4F28-9CE9-0B41-A7B6-96F82E9BA6EC}"/>
                </a:ext>
              </a:extLst>
            </p:cNvPr>
            <p:cNvSpPr/>
            <p:nvPr/>
          </p:nvSpPr>
          <p:spPr>
            <a:xfrm>
              <a:off x="5163473" y="34350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DF2E21C-D995-5549-8D42-7CA6F3B5E3EC}"/>
                </a:ext>
              </a:extLst>
            </p:cNvPr>
            <p:cNvSpPr/>
            <p:nvPr/>
          </p:nvSpPr>
          <p:spPr>
            <a:xfrm>
              <a:off x="5522801" y="34350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85CFE8B-16E7-934D-96C2-47D4B3DF383D}"/>
                </a:ext>
              </a:extLst>
            </p:cNvPr>
            <p:cNvSpPr/>
            <p:nvPr/>
          </p:nvSpPr>
          <p:spPr>
            <a:xfrm>
              <a:off x="4594420" y="3611166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ED70F50-3F4D-3945-B1A4-281F695672BF}"/>
                </a:ext>
              </a:extLst>
            </p:cNvPr>
            <p:cNvSpPr/>
            <p:nvPr/>
          </p:nvSpPr>
          <p:spPr>
            <a:xfrm>
              <a:off x="4804145" y="36111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9C6D539-89DC-8047-83D9-1C63B10A9A1E}"/>
                </a:ext>
              </a:extLst>
            </p:cNvPr>
            <p:cNvSpPr/>
            <p:nvPr/>
          </p:nvSpPr>
          <p:spPr>
            <a:xfrm>
              <a:off x="5163473" y="36111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4D384-1412-3745-BBB1-5A9CA9FE5528}"/>
                </a:ext>
              </a:extLst>
            </p:cNvPr>
            <p:cNvSpPr/>
            <p:nvPr/>
          </p:nvSpPr>
          <p:spPr>
            <a:xfrm>
              <a:off x="5522801" y="36111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F6E36A8-6582-8747-BB44-EF1A66E23C68}"/>
                </a:ext>
              </a:extLst>
            </p:cNvPr>
            <p:cNvSpPr/>
            <p:nvPr/>
          </p:nvSpPr>
          <p:spPr>
            <a:xfrm>
              <a:off x="4544504" y="3065619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S1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B2DAE8-CBDF-C344-A5D5-32290481D4A6}"/>
                </a:ext>
              </a:extLst>
            </p:cNvPr>
            <p:cNvSpPr/>
            <p:nvPr/>
          </p:nvSpPr>
          <p:spPr>
            <a:xfrm>
              <a:off x="4545841" y="3240237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S2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110B1DD-D7D9-8B48-9C15-044DD56AD9CA}"/>
                </a:ext>
              </a:extLst>
            </p:cNvPr>
            <p:cNvSpPr/>
            <p:nvPr/>
          </p:nvSpPr>
          <p:spPr>
            <a:xfrm>
              <a:off x="4549671" y="3413952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S3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353740A-DEFC-704F-83EA-45ABFE836C34}"/>
                </a:ext>
              </a:extLst>
            </p:cNvPr>
            <p:cNvSpPr/>
            <p:nvPr/>
          </p:nvSpPr>
          <p:spPr>
            <a:xfrm>
              <a:off x="4549671" y="3591338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S4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C887EF2-64B3-5C4F-B587-5D0337A2B97A}"/>
              </a:ext>
            </a:extLst>
          </p:cNvPr>
          <p:cNvSpPr txBox="1"/>
          <p:nvPr/>
        </p:nvSpPr>
        <p:spPr>
          <a:xfrm>
            <a:off x="3714030" y="5490076"/>
            <a:ext cx="131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filled bit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9" name="Elbow Connector 208">
            <a:extLst>
              <a:ext uri="{FF2B5EF4-FFF2-40B4-BE49-F238E27FC236}">
                <a16:creationId xmlns:a16="http://schemas.microsoft.com/office/drawing/2014/main" id="{DF0815CD-63AD-4245-9714-D351E1229B14}"/>
              </a:ext>
            </a:extLst>
          </p:cNvPr>
          <p:cNvCxnSpPr>
            <a:cxnSpLocks/>
          </p:cNvCxnSpPr>
          <p:nvPr/>
        </p:nvCxnSpPr>
        <p:spPr>
          <a:xfrm flipH="1">
            <a:off x="5527641" y="3563338"/>
            <a:ext cx="468480" cy="1525255"/>
          </a:xfrm>
          <a:prstGeom prst="bentConnector4">
            <a:avLst>
              <a:gd name="adj1" fmla="val -151871"/>
              <a:gd name="adj2" fmla="val 1000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E5C845F-5541-584A-8AC5-5CFCF1682CD8}"/>
              </a:ext>
            </a:extLst>
          </p:cNvPr>
          <p:cNvGrpSpPr/>
          <p:nvPr/>
        </p:nvGrpSpPr>
        <p:grpSpPr>
          <a:xfrm>
            <a:off x="4852151" y="3225743"/>
            <a:ext cx="965556" cy="246221"/>
            <a:chOff x="-1482231" y="2981228"/>
            <a:chExt cx="965556" cy="246221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696243C-A446-D24F-8E95-6F5853E28F7B}"/>
                </a:ext>
              </a:extLst>
            </p:cNvPr>
            <p:cNvSpPr/>
            <p:nvPr/>
          </p:nvSpPr>
          <p:spPr>
            <a:xfrm>
              <a:off x="-1482231" y="3046340"/>
              <a:ext cx="243526" cy="1193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E62E3F3-73B0-5C40-99F7-20A5CB2C1166}"/>
                </a:ext>
              </a:extLst>
            </p:cNvPr>
            <p:cNvSpPr/>
            <p:nvPr/>
          </p:nvSpPr>
          <p:spPr>
            <a:xfrm>
              <a:off x="-1122902" y="3047091"/>
              <a:ext cx="243526" cy="119395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0BF88CC-D73B-8145-8BB1-9D8D1FFA9467}"/>
                </a:ext>
              </a:extLst>
            </p:cNvPr>
            <p:cNvSpPr/>
            <p:nvPr/>
          </p:nvSpPr>
          <p:spPr>
            <a:xfrm>
              <a:off x="-760201" y="3047091"/>
              <a:ext cx="243526" cy="1193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133D55-F6E3-8043-9FAD-85C7DFD57450}"/>
                </a:ext>
              </a:extLst>
            </p:cNvPr>
            <p:cNvSpPr/>
            <p:nvPr/>
          </p:nvSpPr>
          <p:spPr>
            <a:xfrm>
              <a:off x="-1206336" y="2981228"/>
              <a:ext cx="4154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4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2" grpId="0" animBg="1"/>
      <p:bldP spid="173" grpId="0"/>
      <p:bldP spid="175" grpId="0"/>
      <p:bldP spid="176" grpId="0" animBg="1"/>
      <p:bldP spid="177" grpId="0"/>
      <p:bldP spid="179" grpId="0" animBg="1"/>
      <p:bldP spid="180" grpId="0" animBg="1"/>
      <p:bldP spid="184" grpId="0" animBg="1"/>
      <p:bldP spid="185" grpId="0"/>
      <p:bldP spid="187" grpId="0" animBg="1"/>
      <p:bldP spid="188" grpId="0" animBg="1"/>
      <p:bldP spid="190" grpId="0"/>
      <p:bldP spid="191" grpId="0"/>
      <p:bldP spid="192" grpId="0"/>
      <p:bldP spid="193" grpId="0" animBg="1"/>
      <p:bldP spid="195" grpId="0"/>
      <p:bldP spid="196" grpId="0"/>
      <p:bldP spid="197" grpId="0" animBg="1"/>
      <p:bldP spid="198" grpId="0" animBg="1"/>
      <p:bldP spid="202" grpId="0" animBg="1"/>
      <p:bldP spid="20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{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PC+Delta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Q-Value Store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180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9" grpId="0" animBg="1"/>
      <p:bldP spid="214" grpId="0" animBg="1"/>
      <p:bldP spid="215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Architecting the </a:t>
            </a:r>
            <a:r>
              <a:rPr lang="en-US" dirty="0" err="1"/>
              <a:t>QVStore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EF83E0-E872-1A43-9B4E-D7087620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178" y="1621907"/>
            <a:ext cx="8283729" cy="3295185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67722AF4-A5B0-344C-ABD8-E52856BA2A1E}"/>
              </a:ext>
            </a:extLst>
          </p:cNvPr>
          <p:cNvSpPr txBox="1"/>
          <p:nvPr/>
        </p:nvSpPr>
        <p:spPr>
          <a:xfrm>
            <a:off x="564586" y="4389908"/>
            <a:ext cx="38903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{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PC+Delta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Sequence of last-4 deltas}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9C97-DE08-4540-9E01-7B39B5EBA573}"/>
              </a:ext>
            </a:extLst>
          </p:cNvPr>
          <p:cNvSpPr txBox="1"/>
          <p:nvPr/>
        </p:nvSpPr>
        <p:spPr>
          <a:xfrm>
            <a:off x="4609187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2FC844E-C8DB-E94D-A4E1-4E35A5BB17DB}"/>
              </a:ext>
            </a:extLst>
          </p:cNvPr>
          <p:cNvSpPr txBox="1"/>
          <p:nvPr/>
        </p:nvSpPr>
        <p:spPr>
          <a:xfrm>
            <a:off x="525977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D5C70-D55C-2D43-9B73-A502909B3136}"/>
              </a:ext>
            </a:extLst>
          </p:cNvPr>
          <p:cNvSpPr txBox="1"/>
          <p:nvPr/>
        </p:nvSpPr>
        <p:spPr>
          <a:xfrm>
            <a:off x="5927029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71E173-3D9F-9D4C-A40F-E481EF874D4B}"/>
              </a:ext>
            </a:extLst>
          </p:cNvPr>
          <p:cNvSpPr/>
          <p:nvPr/>
        </p:nvSpPr>
        <p:spPr>
          <a:xfrm>
            <a:off x="4850487" y="4844522"/>
            <a:ext cx="2153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Q-Value Store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7122A-4818-0D41-BE01-F90DDFB135D2}"/>
              </a:ext>
            </a:extLst>
          </p:cNvPr>
          <p:cNvSpPr txBox="1"/>
          <p:nvPr/>
        </p:nvSpPr>
        <p:spPr>
          <a:xfrm>
            <a:off x="6570496" y="2296720"/>
            <a:ext cx="482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2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23FBA-FFA5-ED4F-9162-760D0ABCAC18}"/>
              </a:ext>
            </a:extLst>
          </p:cNvPr>
          <p:cNvSpPr/>
          <p:nvPr/>
        </p:nvSpPr>
        <p:spPr>
          <a:xfrm>
            <a:off x="80387" y="874643"/>
            <a:ext cx="8894602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C43836-D4C6-6049-AD94-4554E295F047}"/>
              </a:ext>
            </a:extLst>
          </p:cNvPr>
          <p:cNvSpPr/>
          <p:nvPr/>
        </p:nvSpPr>
        <p:spPr>
          <a:xfrm>
            <a:off x="315302" y="3200727"/>
            <a:ext cx="8469083" cy="892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retrieval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Q-values from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5AA0F15-886B-274C-B445-5DD5192D4F2C}"/>
              </a:ext>
            </a:extLst>
          </p:cNvPr>
          <p:cNvSpPr/>
          <p:nvPr/>
        </p:nvSpPr>
        <p:spPr>
          <a:xfrm>
            <a:off x="4260226" y="4247562"/>
            <a:ext cx="623544" cy="96615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16BA3FB-7BF3-6A45-BD20-090C489D138A}"/>
              </a:ext>
            </a:extLst>
          </p:cNvPr>
          <p:cNvSpPr/>
          <p:nvPr/>
        </p:nvSpPr>
        <p:spPr>
          <a:xfrm>
            <a:off x="315302" y="5329569"/>
            <a:ext cx="8469083" cy="8925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Efficient storage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organization of Q-values in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QVStore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6610F-07CA-864F-A8A6-84F71C2B31EE}"/>
              </a:ext>
            </a:extLst>
          </p:cNvPr>
          <p:cNvSpPr/>
          <p:nvPr/>
        </p:nvSpPr>
        <p:spPr>
          <a:xfrm>
            <a:off x="359614" y="1082154"/>
            <a:ext cx="8424771" cy="892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prefetch prediction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D3C6AD08-98E9-7B4C-A627-A24CB69FB915}"/>
              </a:ext>
            </a:extLst>
          </p:cNvPr>
          <p:cNvSpPr/>
          <p:nvPr/>
        </p:nvSpPr>
        <p:spPr>
          <a:xfrm>
            <a:off x="4261613" y="2132736"/>
            <a:ext cx="623544" cy="96615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7D43B7-272B-1E4A-9F53-12B9829069E9}"/>
              </a:ext>
            </a:extLst>
          </p:cNvPr>
          <p:cNvCxnSpPr/>
          <p:nvPr/>
        </p:nvCxnSpPr>
        <p:spPr>
          <a:xfrm>
            <a:off x="1354347" y="4545108"/>
            <a:ext cx="0" cy="18549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5E3876E-E62D-9841-B2EF-2973FE05C4F2}"/>
              </a:ext>
            </a:extLst>
          </p:cNvPr>
          <p:cNvSpPr/>
          <p:nvPr/>
        </p:nvSpPr>
        <p:spPr>
          <a:xfrm>
            <a:off x="3813716" y="2578010"/>
            <a:ext cx="3434575" cy="6467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D17D26-6947-484A-8448-1C4A7A4E2F96}"/>
              </a:ext>
            </a:extLst>
          </p:cNvPr>
          <p:cNvSpPr/>
          <p:nvPr/>
        </p:nvSpPr>
        <p:spPr>
          <a:xfrm>
            <a:off x="2899441" y="2578011"/>
            <a:ext cx="824016" cy="6467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83D22DE-2ED5-EC43-B1D7-61EAAED1EC87}"/>
              </a:ext>
            </a:extLst>
          </p:cNvPr>
          <p:cNvSpPr/>
          <p:nvPr/>
        </p:nvSpPr>
        <p:spPr>
          <a:xfrm>
            <a:off x="2363639" y="2587083"/>
            <a:ext cx="454044" cy="646771"/>
          </a:xfrm>
          <a:prstGeom prst="roundRect">
            <a:avLst/>
          </a:prstGeom>
          <a:solidFill>
            <a:srgbClr val="FF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two-dimensional table?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Indexed by state and action values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State-space increases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with #bits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BF8C8-5860-474F-9059-F9F63C641809}"/>
              </a:ext>
            </a:extLst>
          </p:cNvPr>
          <p:cNvSpPr txBox="1"/>
          <p:nvPr/>
        </p:nvSpPr>
        <p:spPr>
          <a:xfrm>
            <a:off x="1692781" y="2686400"/>
            <a:ext cx="5780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 = {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PC+Delta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Sequence of last-4 deltas}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67DC1-074F-814A-9FA7-F76BE2AF140D}"/>
              </a:ext>
            </a:extLst>
          </p:cNvPr>
          <p:cNvSpPr txBox="1"/>
          <p:nvPr/>
        </p:nvSpPr>
        <p:spPr>
          <a:xfrm>
            <a:off x="2306541" y="3333171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538D3-010D-F547-B76E-B6A3BC9C974C}"/>
              </a:ext>
            </a:extLst>
          </p:cNvPr>
          <p:cNvSpPr txBox="1"/>
          <p:nvPr/>
        </p:nvSpPr>
        <p:spPr>
          <a:xfrm>
            <a:off x="3122174" y="3335548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806B2-35A1-5649-8F5A-24CF4FAE0654}"/>
              </a:ext>
            </a:extLst>
          </p:cNvPr>
          <p:cNvSpPr txBox="1"/>
          <p:nvPr/>
        </p:nvSpPr>
        <p:spPr>
          <a:xfrm>
            <a:off x="5244101" y="333317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4x7b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D4FD3C-43F4-2E44-8BCF-1EC4C05F66B2}"/>
              </a:ext>
            </a:extLst>
          </p:cNvPr>
          <p:cNvSpPr txBox="1"/>
          <p:nvPr/>
        </p:nvSpPr>
        <p:spPr>
          <a:xfrm>
            <a:off x="6243634" y="334254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67 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0BDF3-3B99-AF4A-B7BA-381146953C3F}"/>
              </a:ext>
            </a:extLst>
          </p:cNvPr>
          <p:cNvSpPr txBox="1"/>
          <p:nvPr/>
        </p:nvSpPr>
        <p:spPr>
          <a:xfrm>
            <a:off x="2843561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0FAE8C-4A90-224A-B911-B89CE41658E0}"/>
              </a:ext>
            </a:extLst>
          </p:cNvPr>
          <p:cNvSpPr txBox="1"/>
          <p:nvPr/>
        </p:nvSpPr>
        <p:spPr>
          <a:xfrm>
            <a:off x="4220139" y="33422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graphicFrame>
        <p:nvGraphicFramePr>
          <p:cNvPr id="18" name="Table 85">
            <a:extLst>
              <a:ext uri="{FF2B5EF4-FFF2-40B4-BE49-F238E27FC236}">
                <a16:creationId xmlns:a16="http://schemas.microsoft.com/office/drawing/2014/main" id="{200276DD-DF73-974C-8EED-3AB33D648297}"/>
              </a:ext>
            </a:extLst>
          </p:cNvPr>
          <p:cNvGraphicFramePr>
            <a:graphicFrameLocks noGrp="1"/>
          </p:cNvGraphicFramePr>
          <p:nvPr/>
        </p:nvGraphicFramePr>
        <p:xfrm>
          <a:off x="1568312" y="3887608"/>
          <a:ext cx="6096000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1965490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800310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12415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8990077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05661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838779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35938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70497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13160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347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8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8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8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7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05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S5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4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S6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896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S7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383827"/>
                  </a:ext>
                </a:extLst>
              </a:tr>
            </a:tbl>
          </a:graphicData>
        </a:graphic>
      </p:graphicFrame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2F751BA-BF1F-5740-81B6-7A57C621E401}"/>
              </a:ext>
            </a:extLst>
          </p:cNvPr>
          <p:cNvSpPr/>
          <p:nvPr/>
        </p:nvSpPr>
        <p:spPr>
          <a:xfrm>
            <a:off x="1826796" y="5286208"/>
            <a:ext cx="2804384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complexity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F3CDAC58-2BBD-E842-B2AA-2E1011A5781C}"/>
              </a:ext>
            </a:extLst>
          </p:cNvPr>
          <p:cNvSpPr/>
          <p:nvPr/>
        </p:nvSpPr>
        <p:spPr>
          <a:xfrm>
            <a:off x="5118412" y="5286208"/>
            <a:ext cx="2457276" cy="635619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 latency</a:t>
            </a:r>
          </a:p>
        </p:txBody>
      </p:sp>
      <p:pic>
        <p:nvPicPr>
          <p:cNvPr id="88" name="Graphic 87" descr="No sign">
            <a:extLst>
              <a:ext uri="{FF2B5EF4-FFF2-40B4-BE49-F238E27FC236}">
                <a16:creationId xmlns:a16="http://schemas.microsoft.com/office/drawing/2014/main" id="{CA998AD6-E6E6-1442-B0B4-B847B85C1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9622" y="4858751"/>
            <a:ext cx="1490530" cy="1490530"/>
          </a:xfrm>
          <a:prstGeom prst="rect">
            <a:avLst/>
          </a:prstGeom>
        </p:spPr>
      </p:pic>
      <p:pic>
        <p:nvPicPr>
          <p:cNvPr id="93" name="Graphic 92" descr="No sign">
            <a:extLst>
              <a:ext uri="{FF2B5EF4-FFF2-40B4-BE49-F238E27FC236}">
                <a16:creationId xmlns:a16="http://schemas.microsoft.com/office/drawing/2014/main" id="{21627821-6497-FE4F-A3EE-E30DDE05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1785" y="4858751"/>
            <a:ext cx="1490530" cy="14905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E7770-CED4-DC4C-80E3-84290C24A25D}"/>
              </a:ext>
            </a:extLst>
          </p:cNvPr>
          <p:cNvCxnSpPr/>
          <p:nvPr/>
        </p:nvCxnSpPr>
        <p:spPr>
          <a:xfrm>
            <a:off x="7832785" y="4166556"/>
            <a:ext cx="8885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F57296-37A7-EC42-84C0-7C1E4F3663A1}"/>
              </a:ext>
            </a:extLst>
          </p:cNvPr>
          <p:cNvSpPr txBox="1"/>
          <p:nvPr/>
        </p:nvSpPr>
        <p:spPr>
          <a:xfrm>
            <a:off x="7664312" y="3740568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 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5F1F4-4C70-DF4F-A56F-339B254C15E3}"/>
              </a:ext>
            </a:extLst>
          </p:cNvPr>
          <p:cNvSpPr txBox="1"/>
          <p:nvPr/>
        </p:nvSpPr>
        <p:spPr>
          <a:xfrm rot="16200000">
            <a:off x="494862" y="5272512"/>
            <a:ext cx="117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2300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 animBg="1"/>
      <p:bldP spid="10" grpId="0"/>
      <p:bldP spid="3" grpId="0"/>
      <p:bldP spid="15" grpId="0"/>
      <p:bldP spid="16" grpId="0"/>
      <p:bldP spid="17" grpId="0"/>
      <p:bldP spid="6" grpId="0"/>
      <p:bldP spid="19" grpId="0"/>
      <p:bldP spid="86" grpId="0" animBg="1"/>
      <p:bldP spid="90" grpId="0" animBg="1"/>
      <p:bldP spid="14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partition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sz="3000" b="1" i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vaults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number of features in state]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vault corresponds to one feature and stores the Q-values of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feature-action pairs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6"/>
          <a:stretch/>
        </p:blipFill>
        <p:spPr>
          <a:xfrm>
            <a:off x="457201" y="2409467"/>
            <a:ext cx="4853354" cy="3801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D303-4D1E-7643-B33F-ADD80A8E86E9}"/>
              </a:ext>
            </a:extLst>
          </p:cNvPr>
          <p:cNvSpPr/>
          <p:nvPr/>
        </p:nvSpPr>
        <p:spPr>
          <a:xfrm>
            <a:off x="4308231" y="5187462"/>
            <a:ext cx="1160584" cy="102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660B6-ED27-2045-9601-3969C37FC641}"/>
              </a:ext>
            </a:extLst>
          </p:cNvPr>
          <p:cNvSpPr/>
          <p:nvPr/>
        </p:nvSpPr>
        <p:spPr>
          <a:xfrm>
            <a:off x="4642339" y="2664069"/>
            <a:ext cx="357555" cy="21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838097-314F-FF43-B691-F2916AE6DD97}"/>
              </a:ext>
            </a:extLst>
          </p:cNvPr>
          <p:cNvSpPr/>
          <p:nvPr/>
        </p:nvSpPr>
        <p:spPr>
          <a:xfrm>
            <a:off x="4999894" y="4989708"/>
            <a:ext cx="621323" cy="19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05816-860D-334F-A3FF-585C9A6E76B3}"/>
              </a:ext>
            </a:extLst>
          </p:cNvPr>
          <p:cNvSpPr/>
          <p:nvPr/>
        </p:nvSpPr>
        <p:spPr>
          <a:xfrm>
            <a:off x="1444869" y="2919046"/>
            <a:ext cx="3555025" cy="254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BB5C4-2226-0944-8BDC-5645BE492952}"/>
              </a:ext>
            </a:extLst>
          </p:cNvPr>
          <p:cNvSpPr/>
          <p:nvPr/>
        </p:nvSpPr>
        <p:spPr>
          <a:xfrm>
            <a:off x="2521927" y="2418296"/>
            <a:ext cx="1038958" cy="491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491FC-9217-2047-89D6-6BE1AD4B7328}"/>
              </a:ext>
            </a:extLst>
          </p:cNvPr>
          <p:cNvSpPr/>
          <p:nvPr/>
        </p:nvSpPr>
        <p:spPr>
          <a:xfrm>
            <a:off x="351693" y="3247704"/>
            <a:ext cx="869947" cy="94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30B10-1FE0-3843-8439-0B9A718D82A3}"/>
              </a:ext>
            </a:extLst>
          </p:cNvPr>
          <p:cNvSpPr/>
          <p:nvPr/>
        </p:nvSpPr>
        <p:spPr>
          <a:xfrm>
            <a:off x="2136530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D8E6E9-B949-6648-A21F-43E2529D11EF}"/>
              </a:ext>
            </a:extLst>
          </p:cNvPr>
          <p:cNvSpPr/>
          <p:nvPr/>
        </p:nvSpPr>
        <p:spPr>
          <a:xfrm>
            <a:off x="3992141" y="3393831"/>
            <a:ext cx="561833" cy="36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199FF-919E-F544-A3C6-0C26DF4DA8A2}"/>
              </a:ext>
            </a:extLst>
          </p:cNvPr>
          <p:cNvSpPr/>
          <p:nvPr/>
        </p:nvSpPr>
        <p:spPr>
          <a:xfrm>
            <a:off x="751498" y="4213322"/>
            <a:ext cx="1722399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BF57F3-E0B3-1441-94E4-7F30F87DF37D}"/>
              </a:ext>
            </a:extLst>
          </p:cNvPr>
          <p:cNvSpPr/>
          <p:nvPr/>
        </p:nvSpPr>
        <p:spPr>
          <a:xfrm>
            <a:off x="2521927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2E152-8A08-404C-925C-AF9E2AEA4F6C}"/>
              </a:ext>
            </a:extLst>
          </p:cNvPr>
          <p:cNvSpPr/>
          <p:nvPr/>
        </p:nvSpPr>
        <p:spPr>
          <a:xfrm>
            <a:off x="4407878" y="4046946"/>
            <a:ext cx="1008185" cy="55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AF6911-D5CD-144E-8839-884D95E4D7FB}"/>
              </a:ext>
            </a:extLst>
          </p:cNvPr>
          <p:cNvSpPr/>
          <p:nvPr/>
        </p:nvSpPr>
        <p:spPr>
          <a:xfrm>
            <a:off x="1509830" y="4046946"/>
            <a:ext cx="146783" cy="16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6E9F6-4B66-D641-809A-FD8AFC37048A}"/>
              </a:ext>
            </a:extLst>
          </p:cNvPr>
          <p:cNvSpPr/>
          <p:nvPr/>
        </p:nvSpPr>
        <p:spPr>
          <a:xfrm>
            <a:off x="1374531" y="4785231"/>
            <a:ext cx="3812931" cy="467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82CFA7-9EC0-7A41-9ED2-110CDDE1C562}"/>
              </a:ext>
            </a:extLst>
          </p:cNvPr>
          <p:cNvSpPr/>
          <p:nvPr/>
        </p:nvSpPr>
        <p:spPr>
          <a:xfrm>
            <a:off x="2281603" y="5268295"/>
            <a:ext cx="1560635" cy="87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E1CA7-E9EE-A844-90E7-83C0DAC72615}"/>
              </a:ext>
            </a:extLst>
          </p:cNvPr>
          <p:cNvSpPr txBox="1"/>
          <p:nvPr/>
        </p:nvSpPr>
        <p:spPr>
          <a:xfrm>
            <a:off x="5672335" y="2992926"/>
            <a:ext cx="33222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Query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vault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feature and action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Retrieve feature-action Q-value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from each vault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Compute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all feature-action Q-values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B06F9E-2EE5-964F-B3BC-C0F87123F14B}"/>
              </a:ext>
            </a:extLst>
          </p:cNvPr>
          <p:cNvSpPr/>
          <p:nvPr/>
        </p:nvSpPr>
        <p:spPr>
          <a:xfrm>
            <a:off x="2917580" y="4587896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2E0FD9-80DB-794A-B88A-EFF892C28F04}"/>
              </a:ext>
            </a:extLst>
          </p:cNvPr>
          <p:cNvSpPr/>
          <p:nvPr/>
        </p:nvSpPr>
        <p:spPr>
          <a:xfrm>
            <a:off x="4769828" y="4583951"/>
            <a:ext cx="288679" cy="20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ent Up Arrow 23">
            <a:extLst>
              <a:ext uri="{FF2B5EF4-FFF2-40B4-BE49-F238E27FC236}">
                <a16:creationId xmlns:a16="http://schemas.microsoft.com/office/drawing/2014/main" id="{7FE15E9D-495E-AE4A-8B19-2F05137FCF01}"/>
              </a:ext>
            </a:extLst>
          </p:cNvPr>
          <p:cNvSpPr/>
          <p:nvPr/>
        </p:nvSpPr>
        <p:spPr>
          <a:xfrm rot="10800000" flipH="1">
            <a:off x="2436640" y="3499338"/>
            <a:ext cx="869947" cy="2004646"/>
          </a:xfrm>
          <a:prstGeom prst="bentUpArrow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9C53C66-1D4D-D746-83A4-C5131C95F0CE}"/>
              </a:ext>
            </a:extLst>
          </p:cNvPr>
          <p:cNvSpPr/>
          <p:nvPr/>
        </p:nvSpPr>
        <p:spPr>
          <a:xfrm>
            <a:off x="4047875" y="5554016"/>
            <a:ext cx="5015738" cy="836867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 ensures the Q(S,A) is driven by the constituent feature that has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highest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ɸ,A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F76E9-270A-FB4F-9B17-4F9470E6AB85}"/>
              </a:ext>
            </a:extLst>
          </p:cNvPr>
          <p:cNvSpPr txBox="1"/>
          <p:nvPr/>
        </p:nvSpPr>
        <p:spPr>
          <a:xfrm>
            <a:off x="5621217" y="2114672"/>
            <a:ext cx="33222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retrieve Q(S,A) for each action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Intelligent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4876800"/>
          </a:xfrm>
        </p:spPr>
        <p:txBody>
          <a:bodyPr/>
          <a:lstStyle/>
          <a:p>
            <a:r>
              <a:rPr lang="en-US" dirty="0"/>
              <a:t>Data-driven</a:t>
            </a:r>
          </a:p>
          <a:p>
            <a:pPr lvl="1"/>
            <a:r>
              <a:rPr lang="en-US" dirty="0"/>
              <a:t>Machine learns the “best” policies (how to do things)</a:t>
            </a:r>
          </a:p>
          <a:p>
            <a:endParaRPr lang="en-US" dirty="0"/>
          </a:p>
          <a:p>
            <a:r>
              <a:rPr lang="en-US" dirty="0"/>
              <a:t>Sophisticated, workload-driven, changing, far-sighted policies</a:t>
            </a:r>
          </a:p>
          <a:p>
            <a:endParaRPr lang="en-US" dirty="0"/>
          </a:p>
          <a:p>
            <a:r>
              <a:rPr lang="en-US" dirty="0"/>
              <a:t>Automatic data-driven policy learning</a:t>
            </a:r>
          </a:p>
          <a:p>
            <a:endParaRPr lang="en-US" dirty="0"/>
          </a:p>
          <a:p>
            <a:r>
              <a:rPr lang="en-US" dirty="0"/>
              <a:t>All controllers are intelligent data-driven agents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6F68-4894-F54D-B5A2-CDFF3992AC23}"/>
              </a:ext>
            </a:extLst>
          </p:cNvPr>
          <p:cNvSpPr txBox="1"/>
          <p:nvPr/>
        </p:nvSpPr>
        <p:spPr>
          <a:xfrm>
            <a:off x="1669975" y="5055245"/>
            <a:ext cx="5727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need to rethink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(of all controllers)</a:t>
            </a:r>
          </a:p>
        </p:txBody>
      </p:sp>
    </p:spTree>
    <p:extLst>
      <p:ext uri="{BB962C8B-B14F-4D97-AF65-F5344CB8AC3E}">
        <p14:creationId xmlns:p14="http://schemas.microsoft.com/office/powerpoint/2010/main" val="175994422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Query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plane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hashed feature and action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Retrieve partial feature-action Q-value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from each plane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Compute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all partial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retrieve Q(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ɸ,A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for each action</a:t>
            </a:r>
          </a:p>
        </p:txBody>
      </p:sp>
    </p:spTree>
    <p:extLst>
      <p:ext uri="{BB962C8B-B14F-4D97-AF65-F5344CB8AC3E}">
        <p14:creationId xmlns:p14="http://schemas.microsoft.com/office/powerpoint/2010/main" val="354616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367BB-1F91-EA41-B1CB-27308AA7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</a:t>
            </a:r>
            <a:r>
              <a:rPr lang="en-US" dirty="0" err="1"/>
              <a:t>QVStore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16AE3-312A-3640-8FB4-321E352C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further partition each vault into  multiple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Each plane stores a </a:t>
            </a:r>
            <a:r>
              <a:rPr lang="en-US" sz="26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 of a feature-action pair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CC23F-FA9A-AF4E-A522-993CC9F9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9467"/>
            <a:ext cx="8229599" cy="3801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E315ED-D664-B74A-BF6B-7E716A025A30}"/>
              </a:ext>
            </a:extLst>
          </p:cNvPr>
          <p:cNvSpPr/>
          <p:nvPr/>
        </p:nvSpPr>
        <p:spPr>
          <a:xfrm>
            <a:off x="281354" y="2409467"/>
            <a:ext cx="3666392" cy="370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737A8-AC0B-E748-A514-6844604E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7" y="2409467"/>
            <a:ext cx="1089810" cy="5223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D7AD39-8543-2F42-AEF4-77B0FDC402D3}"/>
              </a:ext>
            </a:extLst>
          </p:cNvPr>
          <p:cNvSpPr/>
          <p:nvPr/>
        </p:nvSpPr>
        <p:spPr>
          <a:xfrm rot="3300924">
            <a:off x="5504479" y="3918887"/>
            <a:ext cx="45719" cy="19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5BAA-CF3F-4640-8BA0-036A84BBEB0A}"/>
              </a:ext>
            </a:extLst>
          </p:cNvPr>
          <p:cNvSpPr/>
          <p:nvPr/>
        </p:nvSpPr>
        <p:spPr>
          <a:xfrm rot="2224288">
            <a:off x="6501153" y="4219311"/>
            <a:ext cx="45719" cy="135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38B668-ADBA-4343-928E-9D39BAA77F30}"/>
              </a:ext>
            </a:extLst>
          </p:cNvPr>
          <p:cNvSpPr/>
          <p:nvPr/>
        </p:nvSpPr>
        <p:spPr>
          <a:xfrm>
            <a:off x="4235935" y="5646835"/>
            <a:ext cx="3061680" cy="563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0669E-8799-2049-904C-7258258167CE}"/>
              </a:ext>
            </a:extLst>
          </p:cNvPr>
          <p:cNvSpPr/>
          <p:nvPr/>
        </p:nvSpPr>
        <p:spPr>
          <a:xfrm>
            <a:off x="4704946" y="5218629"/>
            <a:ext cx="1476046" cy="42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151BDC-A732-644A-96B8-AF62339E40E5}"/>
              </a:ext>
            </a:extLst>
          </p:cNvPr>
          <p:cNvSpPr/>
          <p:nvPr/>
        </p:nvSpPr>
        <p:spPr>
          <a:xfrm>
            <a:off x="5996539" y="2931855"/>
            <a:ext cx="1424539" cy="153463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3BC8F-4468-0040-93ED-C4553AFD850B}"/>
              </a:ext>
            </a:extLst>
          </p:cNvPr>
          <p:cNvSpPr/>
          <p:nvPr/>
        </p:nvSpPr>
        <p:spPr>
          <a:xfrm>
            <a:off x="7328829" y="3676313"/>
            <a:ext cx="30721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C9997-0664-3143-8404-48AE63496C87}"/>
              </a:ext>
            </a:extLst>
          </p:cNvPr>
          <p:cNvSpPr/>
          <p:nvPr/>
        </p:nvSpPr>
        <p:spPr>
          <a:xfrm>
            <a:off x="7421077" y="4128708"/>
            <a:ext cx="423511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57D4A-1D09-2A43-9B6F-9004BAF9CC7F}"/>
              </a:ext>
            </a:extLst>
          </p:cNvPr>
          <p:cNvSpPr/>
          <p:nvPr/>
        </p:nvSpPr>
        <p:spPr>
          <a:xfrm>
            <a:off x="7477559" y="2829827"/>
            <a:ext cx="712270" cy="25902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DAA472-E1C5-204F-982B-684CA06CBD0E}"/>
              </a:ext>
            </a:extLst>
          </p:cNvPr>
          <p:cNvSpPr/>
          <p:nvPr/>
        </p:nvSpPr>
        <p:spPr>
          <a:xfrm rot="5400000">
            <a:off x="7785961" y="3156684"/>
            <a:ext cx="128346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B8EC0-8612-8D46-ABFF-8E84B1727D7C}"/>
              </a:ext>
            </a:extLst>
          </p:cNvPr>
          <p:cNvSpPr/>
          <p:nvPr/>
        </p:nvSpPr>
        <p:spPr>
          <a:xfrm rot="5400000">
            <a:off x="7941570" y="3259354"/>
            <a:ext cx="340100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26D566-619C-8E4D-B4CA-E6F48B1510FD}"/>
              </a:ext>
            </a:extLst>
          </p:cNvPr>
          <p:cNvSpPr/>
          <p:nvPr/>
        </p:nvSpPr>
        <p:spPr>
          <a:xfrm rot="5400000">
            <a:off x="7284137" y="4267031"/>
            <a:ext cx="47438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315BC-4B61-0C49-AD2E-4C1B7014E9AC}"/>
              </a:ext>
            </a:extLst>
          </p:cNvPr>
          <p:cNvSpPr/>
          <p:nvPr/>
        </p:nvSpPr>
        <p:spPr>
          <a:xfrm rot="5400000">
            <a:off x="7648980" y="4362837"/>
            <a:ext cx="282774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C51968-311B-2440-9069-5652B1069EB8}"/>
              </a:ext>
            </a:extLst>
          </p:cNvPr>
          <p:cNvSpPr/>
          <p:nvPr/>
        </p:nvSpPr>
        <p:spPr>
          <a:xfrm>
            <a:off x="7421077" y="4533624"/>
            <a:ext cx="744996" cy="3688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6F7E9C-7708-B044-9F22-DDA634CECBDC}"/>
              </a:ext>
            </a:extLst>
          </p:cNvPr>
          <p:cNvSpPr/>
          <p:nvPr/>
        </p:nvSpPr>
        <p:spPr>
          <a:xfrm rot="5400000">
            <a:off x="8055509" y="4458318"/>
            <a:ext cx="91812" cy="4571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709BB-5147-8642-A05D-F15090AC05D0}"/>
              </a:ext>
            </a:extLst>
          </p:cNvPr>
          <p:cNvSpPr/>
          <p:nvPr/>
        </p:nvSpPr>
        <p:spPr>
          <a:xfrm>
            <a:off x="6960400" y="4940174"/>
            <a:ext cx="1667043" cy="6682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AEB47-4B23-D24A-91E0-5C669E9DA4CF}"/>
              </a:ext>
            </a:extLst>
          </p:cNvPr>
          <p:cNvSpPr/>
          <p:nvPr/>
        </p:nvSpPr>
        <p:spPr>
          <a:xfrm>
            <a:off x="5520922" y="3548791"/>
            <a:ext cx="450783" cy="34648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F80F-6589-1141-A46E-824BE728F781}"/>
              </a:ext>
            </a:extLst>
          </p:cNvPr>
          <p:cNvSpPr/>
          <p:nvPr/>
        </p:nvSpPr>
        <p:spPr>
          <a:xfrm>
            <a:off x="7421077" y="2364520"/>
            <a:ext cx="872023" cy="4387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51BAB8-521E-1442-9DE4-9FD577F1C043}"/>
              </a:ext>
            </a:extLst>
          </p:cNvPr>
          <p:cNvSpPr/>
          <p:nvPr/>
        </p:nvSpPr>
        <p:spPr>
          <a:xfrm>
            <a:off x="8410928" y="2571005"/>
            <a:ext cx="225307" cy="1993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E0B460-9D9F-2842-A8ED-CA3944FDE91D}"/>
              </a:ext>
            </a:extLst>
          </p:cNvPr>
          <p:cNvSpPr txBox="1"/>
          <p:nvPr/>
        </p:nvSpPr>
        <p:spPr>
          <a:xfrm>
            <a:off x="51369" y="2931855"/>
            <a:ext cx="3708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Query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plane in parallel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hashed feature and action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Retrieve partial feature-action Q-value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from each plane</a:t>
            </a:r>
          </a:p>
          <a:p>
            <a:pPr marL="358775" marR="0" lvl="0" indent="-358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Compute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all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parital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feature-action Q-values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0BBA48-2C5D-A144-8721-29660010AF16}"/>
              </a:ext>
            </a:extLst>
          </p:cNvPr>
          <p:cNvSpPr/>
          <p:nvPr/>
        </p:nvSpPr>
        <p:spPr>
          <a:xfrm>
            <a:off x="8069546" y="3664620"/>
            <a:ext cx="96527" cy="9652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8176-C900-0242-8761-7725A09BF947}"/>
              </a:ext>
            </a:extLst>
          </p:cNvPr>
          <p:cNvSpPr txBox="1"/>
          <p:nvPr/>
        </p:nvSpPr>
        <p:spPr>
          <a:xfrm>
            <a:off x="163526" y="2005231"/>
            <a:ext cx="333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retrieve Q(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ɸ,A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for each action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E9A3AF-4937-E644-8417-E3BAE18DAE18}"/>
              </a:ext>
            </a:extLst>
          </p:cNvPr>
          <p:cNvSpPr/>
          <p:nvPr/>
        </p:nvSpPr>
        <p:spPr>
          <a:xfrm>
            <a:off x="169011" y="874642"/>
            <a:ext cx="8736450" cy="54810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B0147E3-F727-A04D-B62D-290E6BC8762B}"/>
              </a:ext>
            </a:extLst>
          </p:cNvPr>
          <p:cNvSpPr/>
          <p:nvPr/>
        </p:nvSpPr>
        <p:spPr>
          <a:xfrm>
            <a:off x="292177" y="2109905"/>
            <a:ext cx="8550679" cy="1011582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Enables sharing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partial Q-values between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similar feature values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itchFamily="2" charset="2"/>
              </a:rPr>
              <a:t>shortens prefetcher training time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C53F177-188D-9946-AFC1-0CAE82C1D8DC}"/>
              </a:ext>
            </a:extLst>
          </p:cNvPr>
          <p:cNvSpPr/>
          <p:nvPr/>
        </p:nvSpPr>
        <p:spPr>
          <a:xfrm>
            <a:off x="292176" y="4108192"/>
            <a:ext cx="8550679" cy="1008978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Reduces chances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sharing partial Q-values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across widely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 feature values</a:t>
            </a:r>
          </a:p>
        </p:txBody>
      </p:sp>
    </p:spTree>
    <p:extLst>
      <p:ext uri="{BB962C8B-B14F-4D97-AF65-F5344CB8AC3E}">
        <p14:creationId xmlns:p14="http://schemas.microsoft.com/office/powerpoint/2010/main" val="10826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3389692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326A4-679F-9841-A145-63EF811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3F66CE-890C-0142-86C0-48D6A261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search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operation for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assignment and </a:t>
            </a:r>
            <a:r>
              <a:rPr lang="en-US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QVStore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Feature types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Reward and Hyperparameter values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92D05-4936-4D44-B52B-D28617FD9DF1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57DDB-02C0-F641-AB92-F6CE9327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3DFDB-934B-0A2C-0A96-05FAD7B1CCD9}"/>
              </a:ext>
            </a:extLst>
          </p:cNvPr>
          <p:cNvSpPr txBox="1"/>
          <p:nvPr/>
        </p:nvSpPr>
        <p:spPr>
          <a:xfrm>
            <a:off x="2200998" y="5157192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737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Formulating Prefetching as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Reinforcement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Evaluation of Pythia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and Key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5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7EA5C-35E4-F941-9564-9CF8221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AB781-6E1D-4D44-AAAC-11021D7B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Derived from </a:t>
            </a:r>
            <a:r>
              <a:rPr lang="en-US" sz="3000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 features</a:t>
            </a:r>
          </a:p>
          <a:p>
            <a:pPr lvl="1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Sequence of last-4 deltas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16 prefetch offsets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Ranging between -6 to +32. Including 0.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+20;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+12;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-L=-4;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-H=-14;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-L=-8;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=-12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55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CA3E9E-8157-C94C-8EDC-9E46C106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Evaluated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A6953C-8669-AD4C-95CE-6C0BCDB1F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561571"/>
            <a:ext cx="8894763" cy="4169833"/>
          </a:xfrm>
        </p:spPr>
      </p:pic>
      <p:pic>
        <p:nvPicPr>
          <p:cNvPr id="8" name="Graphic 7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E822CAC3-A67F-3A40-94A7-5603D0D7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2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CD3899-0D9C-9C46-90C7-529BC9B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8440C-475F-7246-B579-B0F59AA58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943821"/>
            <a:ext cx="8894763" cy="3405333"/>
          </a:xfrm>
        </p:spPr>
      </p:pic>
      <p:pic>
        <p:nvPicPr>
          <p:cNvPr id="13" name="Graphic 12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0374C81E-1633-074B-8237-BCA1A196A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669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Chart bld="series"/>
        </p:bldSub>
      </p:bldGraphic>
      <p:bldP spid="22" grpId="0"/>
      <p:bldP spid="23" grpId="0"/>
      <p:bldP spid="24" grpId="0"/>
      <p:bldP spid="25" grpId="0"/>
      <p:bldP spid="3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Self-Optimizing Memory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dirty="0">
                <a:latin typeface="Tahoma" charset="0"/>
              </a:rPr>
              <a:t>, Onur Mutlu, José F. Martínez, and Rich Caruana,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solidFill>
                  <a:srgbClr val="0000FF"/>
                </a:solidFill>
                <a:latin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                                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800" dirty="0">
              <a:latin typeface="Tahoma" charset="0"/>
            </a:endParaRP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2163"/>
            <a:ext cx="9144000" cy="1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045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Pythia consistently provides the highest performance 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Pythia’s gain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22842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20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76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Graphic spid="6" grpId="0" uiExpand="1">
        <p:bldSub>
          <a:bldChart bld="series"/>
        </p:bldSub>
      </p:bldGraphic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68741" y="258958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~Intel Xeon 6258R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4" y="3591445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~AMD EPYC Rome 7702P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~AMD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Threadripper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3990x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56764" y="7947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17%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B99ED5-254B-834B-8CE2-64A8CD8975BF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A7FC1-AA75-8346-96D6-E584847A540F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 outperforms prior best prefetchers for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860837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A5D72-D24E-0F4A-8AF5-D0AFC750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414829-E5F9-4444-A455-F8B478F3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Reward value customization</a:t>
            </a:r>
          </a:p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Strict Pythia configuration</a:t>
            </a:r>
          </a:p>
          <a:p>
            <a:pPr lvl="1"/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prefetching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Decreasing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the rewards for 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 prefetching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Strict Pythia is </a:t>
            </a:r>
            <a:r>
              <a:rPr lang="en-US" sz="3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conservative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generating prefetch requests than the basic Pythia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Evaluate on all </a:t>
            </a:r>
            <a:r>
              <a:rPr lang="en-US" sz="3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graph processing workloads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6B4665B-53FC-434E-9FA0-B6E717227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3034358"/>
            <a:ext cx="7108166" cy="15931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3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1" grpId="0"/>
      <p:bldP spid="13" grpId="0"/>
      <p:bldP spid="15" grpId="0"/>
      <p:bldP spid="19" grpId="0"/>
      <p:bldP spid="24" grpId="0"/>
      <p:bldP spid="26" grpId="0"/>
      <p:bldP spid="27" grpId="0" animBg="1"/>
      <p:bldP spid="2" grpId="0" animBg="1"/>
      <p:bldP spid="20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can extract even higher performance via customization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3272056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1.03%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Satisfies prediction latency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[4]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6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  <p:bldP spid="20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Performance comparison with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provides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 high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performance benefits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Comparison against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multi-level prefetchers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Pythia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prior best multi-level prefetchers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Pythia’s learning with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case study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reason towards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correctness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Pythia’s decision</a:t>
            </a:r>
          </a:p>
          <a:p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sensitivity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different features and hyperparameter values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Detailed single-core and four-core performance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01654-81BF-C648-81DF-D14EC7B2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Performance on Previously-Unseen Workloads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57D854-CB16-0D47-ACE0-D562B680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Evaluated with 500 traces from value prediction championship</a:t>
            </a:r>
          </a:p>
          <a:p>
            <a:pPr lvl="1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prefetcher has been trained on these traces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A7484-8BDC-044B-B775-D8459168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857"/>
            <a:ext cx="9144000" cy="19265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10360-2739-5B47-B0E2-E55091325812}"/>
              </a:ext>
            </a:extLst>
          </p:cNvPr>
          <p:cNvSpPr/>
          <p:nvPr/>
        </p:nvSpPr>
        <p:spPr>
          <a:xfrm>
            <a:off x="-83574" y="4476208"/>
            <a:ext cx="9311148" cy="10088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outperforms MLOP and Bingo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8.3% and 3.5%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single-core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71D0C-768B-9743-A042-D9FB2BE1FD38}"/>
              </a:ext>
            </a:extLst>
          </p:cNvPr>
          <p:cNvSpPr/>
          <p:nvPr/>
        </p:nvSpPr>
        <p:spPr>
          <a:xfrm>
            <a:off x="-83574" y="5596618"/>
            <a:ext cx="9311148" cy="65042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9.7% and 5.4%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four-core</a:t>
            </a:r>
          </a:p>
        </p:txBody>
      </p:sp>
      <p:pic>
        <p:nvPicPr>
          <p:cNvPr id="9" name="Graphic 8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BB5343B3-56BF-CF42-AAA4-061FC31D2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4684" y="6355715"/>
            <a:ext cx="360375" cy="3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17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Performance comparison with </a:t>
            </a:r>
            <a:r>
              <a:rPr lang="en-US" b="1" dirty="0">
                <a:solidFill>
                  <a:srgbClr val="C00000"/>
                </a:solidFill>
              </a:rPr>
              <a:t>unseen traces</a:t>
            </a:r>
          </a:p>
          <a:p>
            <a:pPr lvl="1"/>
            <a:r>
              <a:rPr lang="en-US" dirty="0"/>
              <a:t>Pythia provides equally high performance benefits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against </a:t>
            </a:r>
            <a:r>
              <a:rPr lang="en-US" b="1" dirty="0">
                <a:solidFill>
                  <a:srgbClr val="000CFF"/>
                </a:solidFill>
              </a:rPr>
              <a:t>multi-level prefetchers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Pythia outperforms prior best multi-level prefetchers</a:t>
            </a:r>
          </a:p>
          <a:p>
            <a:pPr lvl="1"/>
            <a:endParaRPr lang="en-US" dirty="0"/>
          </a:p>
          <a:p>
            <a:r>
              <a:rPr lang="en-US" dirty="0"/>
              <a:t>Understanding Pythia’s learning with </a:t>
            </a:r>
            <a:r>
              <a:rPr lang="en-US" b="1" dirty="0">
                <a:solidFill>
                  <a:schemeClr val="accent2"/>
                </a:solidFill>
              </a:rPr>
              <a:t>a case study</a:t>
            </a:r>
          </a:p>
          <a:p>
            <a:pPr lvl="1"/>
            <a:r>
              <a:rPr lang="en-US" dirty="0"/>
              <a:t>We reason towards the correctness of Pythia’s decision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Performance sensitivity</a:t>
            </a:r>
            <a:r>
              <a:rPr lang="en-US" dirty="0"/>
              <a:t> towards different features and hyperparameter values</a:t>
            </a:r>
          </a:p>
          <a:p>
            <a:endParaRPr lang="en-US" dirty="0"/>
          </a:p>
          <a:p>
            <a:r>
              <a:rPr lang="en-US" dirty="0"/>
              <a:t>Detailed single-core and four-core performance</a:t>
            </a:r>
            <a:endParaRPr lang="en-US" b="1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44A4A-BB04-3A40-AA0C-1FAF328BF33C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9752B-1A8B-6144-9B45-3FF3BF81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302611"/>
            <a:ext cx="8635117" cy="19206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C214F-6403-0669-304E-95D40D6BDD4B}"/>
              </a:ext>
            </a:extLst>
          </p:cNvPr>
          <p:cNvSpPr txBox="1"/>
          <p:nvPr/>
        </p:nvSpPr>
        <p:spPr>
          <a:xfrm>
            <a:off x="2200998" y="49411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34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135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0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Key Shortcomings of Prior Prefetchers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Formulating Prefetching as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Reinforcement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Evaluation of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 and Key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8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90613" y="4939815"/>
            <a:ext cx="8972997" cy="122807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90614" y="3731501"/>
            <a:ext cx="8972997" cy="1157390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762038"/>
            <a:ext cx="8972997" cy="918538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553645"/>
            <a:ext cx="8972997" cy="1157390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90616" y="936172"/>
            <a:ext cx="8972997" cy="566471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09DE5-F276-824C-9D6F-0E1B1DEE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8B0D0-D472-A74F-9DA1-634CACC78EB5}"/>
              </a:ext>
            </a:extLst>
          </p:cNvPr>
          <p:cNvSpPr txBox="1"/>
          <p:nvPr/>
        </p:nvSpPr>
        <p:spPr>
          <a:xfrm>
            <a:off x="2205308" y="6273497"/>
            <a:ext cx="4743606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8" y="936172"/>
            <a:ext cx="8995245" cy="57894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Prefetchers predict addresses of future memory requests by associating memory access patterns with program context (called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Three key shortcomings of prior prefetchers: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 mainly using a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program feature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 awareness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(e.g., memory bandwidth usage)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in-silicon customizability</a:t>
            </a:r>
          </a:p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prefetching framework that: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Learns from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features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inherent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use different features and/or prefetching objectives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Pythia, which formulates prefetching as reinforcement learning problem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Takes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 using multiple features and system-level feedback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 in silicon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target workloads via simple configuration registers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Proposes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realistic and practical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implementation of RL algorithm in hardware</a:t>
            </a:r>
          </a:p>
          <a:p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Evaluated using a wide range of workloads from SPEC CPU, PARSEC,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Outperforms best prefetcher (in 1-core config.)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3.4%, 7.7% and 17%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1/4/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-constrained cores</a:t>
            </a: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 to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7.8% more performance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 basic Pythia across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workloads via simple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10247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6" grpId="0" animBg="1"/>
      <p:bldP spid="4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38E62-CE28-5722-1D31-F4F4C3E291E6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092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7A4C-E3BB-8046-9E00-AF875F04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FF5E-8D86-5E47-B422-BDF4A0F78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481647" cy="541954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FAQs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Why RL?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What about large page?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What’s the prefetch degree?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Can customization happen during workload execution?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Can runtime mixing create problem?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and Methodology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Basic Pythia configuration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System parameters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Configuration of prefetchers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Evaluated workloads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Feature selection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1FFF8C-DFC2-4F41-B0F9-D8A60955A18E}"/>
              </a:ext>
            </a:extLst>
          </p:cNvPr>
          <p:cNvSpPr txBox="1">
            <a:spLocks/>
          </p:cNvSpPr>
          <p:nvPr/>
        </p:nvSpPr>
        <p:spPr>
          <a:xfrm>
            <a:off x="4493342" y="936171"/>
            <a:ext cx="4481647" cy="5789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Detailed Design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2" action="ppaction://hlinksldjump"/>
              </a:rPr>
              <a:t>Reward structure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3" action="ppaction://hlinksldjump"/>
              </a:rPr>
              <a:t>Design overview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4" action="ppaction://hlinksldjump"/>
              </a:rPr>
              <a:t>QVStore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4" action="ppaction://hlinksldjump"/>
              </a:rPr>
              <a:t> Organization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Results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5" action="ppaction://hlinksldjump"/>
              </a:rPr>
              <a:t>Comparison against other adaptive prefetchers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6" action="ppaction://hlinksldjump"/>
              </a:rPr>
              <a:t>Comparison against Context prefetcher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7" action="ppaction://hlinksldjump"/>
              </a:rPr>
              <a:t>Feature combination sensitivity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8" action="ppaction://hlinksldjump"/>
              </a:rPr>
              <a:t>Hyperparameter sensitivity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9" action="ppaction://hlinksldjump"/>
              </a:rPr>
              <a:t>Comparison with multi-level prefetchers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0" action="ppaction://hlinksldjump"/>
              </a:rPr>
              <a:t>Performance in unseen workloads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1" action="ppaction://hlinksldjump"/>
              </a:rPr>
              <a:t>Single-core s-curve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2" action="ppaction://hlinksldjump"/>
              </a:rPr>
              <a:t>Four-core s-curve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3" action="ppaction://hlinksldjump"/>
              </a:rPr>
              <a:t>Detailed performance analysis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4" action="ppaction://hlinksldjump"/>
              </a:rPr>
              <a:t>Benefit of bandwidth awareness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5" action="ppaction://hlinksldjump"/>
              </a:rPr>
              <a:t>Case study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6" action="ppaction://hlinksldjump"/>
              </a:rPr>
              <a:t>Customizing rewards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7" action="ppaction://hlinksldjump"/>
              </a:rPr>
              <a:t>Customizing features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375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4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4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1658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Hermes: </a:t>
            </a:r>
            <a:r>
              <a:rPr lang="en-US" dirty="0"/>
              <a:t>Perceptron-Based </a:t>
            </a:r>
            <a:br>
              <a:rPr lang="en-US" dirty="0"/>
            </a:br>
            <a:r>
              <a:rPr lang="en-US" dirty="0"/>
              <a:t>Off-Chip Load Prediction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2045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52808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Hermes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660300" y="6474822"/>
            <a:ext cx="672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https://www.youtube.com/watch?v=PWWBtrL60dQ&amp;t=3609s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6BBD-1741-9B5B-16A7-3E0D50A8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2879"/>
            <a:ext cx="7772400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196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https://github.com/CMU-SAFARI/Hermes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68055-3957-02AE-3C40-E2DB5C81399F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449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2503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63B-9C8F-B46F-88D1-A5820B5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The Key 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3B7394-3E39-2FD8-B3C3-6E5B5D27E7B9}"/>
              </a:ext>
            </a:extLst>
          </p:cNvPr>
          <p:cNvSpPr/>
          <p:nvPr/>
        </p:nvSpPr>
        <p:spPr>
          <a:xfrm>
            <a:off x="749431" y="1357459"/>
            <a:ext cx="7645138" cy="69758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Long-latency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 requests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05F7A8-AC80-E609-C663-99C4103F836B}"/>
              </a:ext>
            </a:extLst>
          </p:cNvPr>
          <p:cNvSpPr/>
          <p:nvPr/>
        </p:nvSpPr>
        <p:spPr>
          <a:xfrm>
            <a:off x="197626" y="2894554"/>
            <a:ext cx="8748746" cy="190840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Often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processor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blocking instruction retirement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Reorder Buffer (ROB)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5E347A-E114-8456-6284-0ACD044CFD3D}"/>
              </a:ext>
            </a:extLst>
          </p:cNvPr>
          <p:cNvSpPr/>
          <p:nvPr/>
        </p:nvSpPr>
        <p:spPr>
          <a:xfrm>
            <a:off x="2402889" y="5745168"/>
            <a:ext cx="4338221" cy="697584"/>
          </a:xfrm>
          <a:prstGeom prst="roundRect">
            <a:avLst/>
          </a:prstGeom>
          <a:solidFill>
            <a:srgbClr val="B40003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Limit performance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3AE21D-7D8A-FA92-46CC-FEB333EDF604}"/>
              </a:ext>
            </a:extLst>
          </p:cNvPr>
          <p:cNvSpPr/>
          <p:nvPr/>
        </p:nvSpPr>
        <p:spPr>
          <a:xfrm>
            <a:off x="4091232" y="2210977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E329559-CA06-83A7-8615-1D3411759B8F}"/>
              </a:ext>
            </a:extLst>
          </p:cNvPr>
          <p:cNvSpPr/>
          <p:nvPr/>
        </p:nvSpPr>
        <p:spPr>
          <a:xfrm>
            <a:off x="4091232" y="4943526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2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81F77-EE38-4E81-C587-AF60D0EF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Traditional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B4D92-C83E-4431-9D37-DD3D6613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13" y="936688"/>
            <a:ext cx="2292574" cy="229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EDE1-08FA-EF09-488F-93E78BB36C45}"/>
              </a:ext>
            </a:extLst>
          </p:cNvPr>
          <p:cNvSpPr txBox="1"/>
          <p:nvPr/>
        </p:nvSpPr>
        <p:spPr>
          <a:xfrm>
            <a:off x="554019" y="4020087"/>
            <a:ext cx="8035962" cy="806648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 sophisticated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prefetchers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B357-24CF-3AAC-451B-18D86C2109A3}"/>
              </a:ext>
            </a:extLst>
          </p:cNvPr>
          <p:cNvSpPr txBox="1"/>
          <p:nvPr/>
        </p:nvSpPr>
        <p:spPr>
          <a:xfrm>
            <a:off x="478715" y="3407748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F13E-0484-E6D0-0802-71015C30F8BF}"/>
              </a:ext>
            </a:extLst>
          </p:cNvPr>
          <p:cNvSpPr txBox="1"/>
          <p:nvPr/>
        </p:nvSpPr>
        <p:spPr>
          <a:xfrm>
            <a:off x="554019" y="5439074"/>
            <a:ext cx="8035962" cy="742117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size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on-chip caches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FF5-2AFE-CB5C-9CE0-363BE15F19E8}"/>
              </a:ext>
            </a:extLst>
          </p:cNvPr>
          <p:cNvSpPr txBox="1"/>
          <p:nvPr/>
        </p:nvSpPr>
        <p:spPr>
          <a:xfrm>
            <a:off x="484093" y="4931242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5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AC93A-6209-63A0-08CC-75521BF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1</a:t>
            </a:r>
            <a:endParaRPr lang="en-US" sz="3600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FC53AEA-B5A7-A54B-485B-BEB8BE95E9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2201" y="1730925"/>
          <a:ext cx="6590506" cy="405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E61C18-0AFA-3CD3-6A45-DB435159D218}"/>
              </a:ext>
            </a:extLst>
          </p:cNvPr>
          <p:cNvSpPr txBox="1"/>
          <p:nvPr/>
        </p:nvSpPr>
        <p:spPr>
          <a:xfrm>
            <a:off x="561517" y="3236594"/>
            <a:ext cx="2977751" cy="918448"/>
          </a:xfrm>
          <a:prstGeom prst="roundRect">
            <a:avLst>
              <a:gd name="adj" fmla="val 6049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successfully prefetched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78727-0CFD-B7D4-A4FB-1A0CC066CEC5}"/>
              </a:ext>
            </a:extLst>
          </p:cNvPr>
          <p:cNvSpPr txBox="1"/>
          <p:nvPr/>
        </p:nvSpPr>
        <p:spPr>
          <a:xfrm>
            <a:off x="2372636" y="5789906"/>
            <a:ext cx="417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# off-chip loads without any prefetcher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16A9A18D-853D-B777-260F-9678C4F3A550}"/>
              </a:ext>
            </a:extLst>
          </p:cNvPr>
          <p:cNvSpPr/>
          <p:nvPr/>
        </p:nvSpPr>
        <p:spPr>
          <a:xfrm>
            <a:off x="2536127" y="1881623"/>
            <a:ext cx="3764447" cy="3764447"/>
          </a:xfrm>
          <a:prstGeom prst="pie">
            <a:avLst>
              <a:gd name="adj1" fmla="val 18829874"/>
              <a:gd name="adj2" fmla="val 5317643"/>
            </a:avLst>
          </a:prstGeom>
          <a:solidFill>
            <a:srgbClr val="9411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0211C-0A66-5A81-CCC4-069508828167}"/>
              </a:ext>
            </a:extLst>
          </p:cNvPr>
          <p:cNvSpPr txBox="1"/>
          <p:nvPr/>
        </p:nvSpPr>
        <p:spPr>
          <a:xfrm>
            <a:off x="4686157" y="2815719"/>
            <a:ext cx="4113173" cy="1235154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state-of-the-art prefetcher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C38E0-51EF-4208-CAE9-05C6306A038B}"/>
              </a:ext>
            </a:extLst>
          </p:cNvPr>
          <p:cNvSpPr txBox="1"/>
          <p:nvPr/>
        </p:nvSpPr>
        <p:spPr>
          <a:xfrm>
            <a:off x="5094218" y="4401738"/>
            <a:ext cx="3324555" cy="825002"/>
          </a:xfrm>
          <a:prstGeom prst="roundRect">
            <a:avLst>
              <a:gd name="adj" fmla="val 6049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off-chip loads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 the ROB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80D0C2-86BE-F877-2DFF-A12232BB5832}"/>
              </a:ext>
            </a:extLst>
          </p:cNvPr>
          <p:cNvSpPr/>
          <p:nvPr/>
        </p:nvSpPr>
        <p:spPr>
          <a:xfrm>
            <a:off x="335535" y="974787"/>
            <a:ext cx="8561554" cy="65647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Many loads still go off-chip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F9928-5DEE-3B64-258F-6CC14C18B53B}"/>
              </a:ext>
            </a:extLst>
          </p:cNvPr>
          <p:cNvSpPr txBox="1"/>
          <p:nvPr/>
        </p:nvSpPr>
        <p:spPr>
          <a:xfrm>
            <a:off x="169011" y="5084328"/>
            <a:ext cx="8776206" cy="1160800"/>
          </a:xfrm>
          <a:prstGeom prst="roundRect">
            <a:avLst>
              <a:gd name="adj" fmla="val 4065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can be eliminated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 from critical path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1B2AD4-ADA3-A190-2EE0-2B9A6E1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E96F2D-3AC5-8658-D8BB-B66CD967F087}"/>
              </a:ext>
            </a:extLst>
          </p:cNvPr>
          <p:cNvSpPr/>
          <p:nvPr/>
        </p:nvSpPr>
        <p:spPr>
          <a:xfrm>
            <a:off x="291221" y="1235415"/>
            <a:ext cx="8561554" cy="102301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significantly contributes to off-chip load latency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704D73-E71D-9C0F-17CC-C35717FBBFB2}"/>
              </a:ext>
            </a:extLst>
          </p:cNvPr>
          <p:cNvSpPr/>
          <p:nvPr/>
        </p:nvSpPr>
        <p:spPr>
          <a:xfrm>
            <a:off x="1813615" y="2762566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7F04BD-0C70-1432-3702-3EF89ECFA15A}"/>
              </a:ext>
            </a:extLst>
          </p:cNvPr>
          <p:cNvSpPr/>
          <p:nvPr/>
        </p:nvSpPr>
        <p:spPr>
          <a:xfrm>
            <a:off x="2273322" y="2762566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38DDE1-ABF0-1925-D90D-93BDE7AFA963}"/>
              </a:ext>
            </a:extLst>
          </p:cNvPr>
          <p:cNvSpPr/>
          <p:nvPr/>
        </p:nvSpPr>
        <p:spPr>
          <a:xfrm>
            <a:off x="2951416" y="2762566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723D66-C3FC-4DC2-DDE9-80C56103C674}"/>
              </a:ext>
            </a:extLst>
          </p:cNvPr>
          <p:cNvSpPr/>
          <p:nvPr/>
        </p:nvSpPr>
        <p:spPr>
          <a:xfrm>
            <a:off x="4015543" y="2762565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685B1E6-AE8D-556A-BD33-01DCC220EFA2}"/>
              </a:ext>
            </a:extLst>
          </p:cNvPr>
          <p:cNvSpPr/>
          <p:nvPr/>
        </p:nvSpPr>
        <p:spPr>
          <a:xfrm>
            <a:off x="3964091" y="3267052"/>
            <a:ext cx="642721" cy="308113"/>
          </a:xfrm>
          <a:prstGeom prst="downArrow">
            <a:avLst/>
          </a:prstGeom>
          <a:solidFill>
            <a:srgbClr val="00B050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314C6-FA9A-57A8-EB08-4BEEED8792D3}"/>
              </a:ext>
            </a:extLst>
          </p:cNvPr>
          <p:cNvCxnSpPr>
            <a:cxnSpLocks/>
          </p:cNvCxnSpPr>
          <p:nvPr/>
        </p:nvCxnSpPr>
        <p:spPr>
          <a:xfrm>
            <a:off x="7372520" y="4212546"/>
            <a:ext cx="0" cy="367645"/>
          </a:xfrm>
          <a:prstGeom prst="line">
            <a:avLst/>
          </a:prstGeom>
          <a:ln w="12700">
            <a:solidFill>
              <a:srgbClr val="548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929DF0-FD85-9ACA-5A72-CB4D24046B27}"/>
              </a:ext>
            </a:extLst>
          </p:cNvPr>
          <p:cNvCxnSpPr>
            <a:cxnSpLocks/>
          </p:cNvCxnSpPr>
          <p:nvPr/>
        </p:nvCxnSpPr>
        <p:spPr>
          <a:xfrm flipV="1">
            <a:off x="5170592" y="4396368"/>
            <a:ext cx="2201928" cy="1"/>
          </a:xfrm>
          <a:prstGeom prst="line">
            <a:avLst/>
          </a:prstGeom>
          <a:ln w="12700">
            <a:solidFill>
              <a:srgbClr val="548235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5E0E35-F652-1685-14A7-B0740BDC3086}"/>
              </a:ext>
            </a:extLst>
          </p:cNvPr>
          <p:cNvSpPr txBox="1"/>
          <p:nvPr/>
        </p:nvSpPr>
        <p:spPr>
          <a:xfrm>
            <a:off x="5531621" y="4012491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cycles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FAFFDA60-6D39-ACD9-4E37-1746380BAD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6048" y="-93839"/>
          <a:ext cx="2224265" cy="13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5C6034-B824-C95D-2F0E-4DCFE1201DC9}"/>
              </a:ext>
            </a:extLst>
          </p:cNvPr>
          <p:cNvSpPr txBox="1"/>
          <p:nvPr/>
        </p:nvSpPr>
        <p:spPr>
          <a:xfrm>
            <a:off x="7372520" y="408665"/>
            <a:ext cx="1610619" cy="316706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7D4BE-E038-C36B-5306-DE9912BFA3DC}"/>
              </a:ext>
            </a:extLst>
          </p:cNvPr>
          <p:cNvSpPr/>
          <p:nvPr/>
        </p:nvSpPr>
        <p:spPr>
          <a:xfrm>
            <a:off x="6537696" y="-2674"/>
            <a:ext cx="2525917" cy="123808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2E9B61-CF55-259A-4286-7539CC391C97}"/>
              </a:ext>
            </a:extLst>
          </p:cNvPr>
          <p:cNvSpPr/>
          <p:nvPr/>
        </p:nvSpPr>
        <p:spPr>
          <a:xfrm>
            <a:off x="1813615" y="2765721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F1CDC-E953-D45C-F674-91693DC17C8E}"/>
              </a:ext>
            </a:extLst>
          </p:cNvPr>
          <p:cNvSpPr/>
          <p:nvPr/>
        </p:nvSpPr>
        <p:spPr>
          <a:xfrm>
            <a:off x="2273322" y="2765721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C52B87-95E1-AF7A-5BF3-B1E90A4066DC}"/>
              </a:ext>
            </a:extLst>
          </p:cNvPr>
          <p:cNvSpPr/>
          <p:nvPr/>
        </p:nvSpPr>
        <p:spPr>
          <a:xfrm>
            <a:off x="2951416" y="2765721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3E629B-7111-DD0F-99C2-C6908FA474EE}"/>
              </a:ext>
            </a:extLst>
          </p:cNvPr>
          <p:cNvSpPr/>
          <p:nvPr/>
        </p:nvSpPr>
        <p:spPr>
          <a:xfrm>
            <a:off x="4015543" y="2765720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28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142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142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0.142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08 0.213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7" grpId="0"/>
      <p:bldP spid="8" grpId="0" animBg="1"/>
      <p:bldP spid="8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6BE88-CEF2-7FCC-932C-4641452F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Caches are Getting Bigger and Slower…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E4CBAC-7284-3E95-F012-7FA79329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06" y="1390469"/>
            <a:ext cx="5882612" cy="3354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EA0DA-F6A9-32F3-8BBC-7D6AA29A6BD2}"/>
              </a:ext>
            </a:extLst>
          </p:cNvPr>
          <p:cNvSpPr txBox="1"/>
          <p:nvPr/>
        </p:nvSpPr>
        <p:spPr>
          <a:xfrm>
            <a:off x="740662" y="4963817"/>
            <a:ext cx="766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Hardavellas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“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Database Servers on Chip Multiprocessors: Limitations and Opportunities”, CIDR, 2007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ADA3-4A61-5548-EA70-10BF7144F567}"/>
              </a:ext>
            </a:extLst>
          </p:cNvPr>
          <p:cNvSpPr txBox="1"/>
          <p:nvPr/>
        </p:nvSpPr>
        <p:spPr>
          <a:xfrm rot="16200000">
            <a:off x="657951" y="2677269"/>
            <a:ext cx="268862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On-chip Cache Size (KB)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593019F-356E-BBEE-6654-F885422D4FB9}"/>
              </a:ext>
            </a:extLst>
          </p:cNvPr>
          <p:cNvGraphicFramePr>
            <a:graphicFrameLocks/>
          </p:cNvGraphicFramePr>
          <p:nvPr/>
        </p:nvGraphicFramePr>
        <p:xfrm>
          <a:off x="135648" y="909546"/>
          <a:ext cx="4688820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559956C-268D-224A-8E96-931270D9B45D}"/>
              </a:ext>
            </a:extLst>
          </p:cNvPr>
          <p:cNvGraphicFramePr>
            <a:graphicFrameLocks/>
          </p:cNvGraphicFramePr>
          <p:nvPr/>
        </p:nvGraphicFramePr>
        <p:xfrm>
          <a:off x="4824468" y="909546"/>
          <a:ext cx="4239145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723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97292" y="2525579"/>
            <a:ext cx="8748746" cy="1923873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 processor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on-chip cache access latency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from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critical path of off-chip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641-1E08-59E3-82FA-D01B5F8C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15433033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FFA08-55AC-586E-7BDC-5B4E1646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24" y="615947"/>
            <a:ext cx="6288349" cy="19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57EFC-FADC-335E-B770-D73542DA5C1D}"/>
              </a:ext>
            </a:extLst>
          </p:cNvPr>
          <p:cNvSpPr txBox="1"/>
          <p:nvPr/>
        </p:nvSpPr>
        <p:spPr>
          <a:xfrm>
            <a:off x="-177800" y="2866254"/>
            <a:ext cx="9499596" cy="1177706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which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D37CD-23EF-8331-AA99-F5225B469152}"/>
              </a:ext>
            </a:extLst>
          </p:cNvPr>
          <p:cNvSpPr txBox="1"/>
          <p:nvPr/>
        </p:nvSpPr>
        <p:spPr>
          <a:xfrm>
            <a:off x="-177800" y="4640908"/>
            <a:ext cx="9499596" cy="1601145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Starts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fetching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data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directly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while concurrently accessing the cache hierarchy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7838BEDD-F1AF-47EB-DE99-04E1FBFB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70" y="2328225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C740B2AC-627B-D4AF-30E1-5FA4499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69" y="4188420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98D60B-63AF-9646-DE93-EC71EB6F7C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" y="6420547"/>
            <a:ext cx="8894763" cy="29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E0F-6289-A3B7-BE2E-DEC9C11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Contribution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CFAB19-B119-8341-55AB-83C0BEA1D839}"/>
              </a:ext>
            </a:extLst>
          </p:cNvPr>
          <p:cNvSpPr/>
          <p:nvPr/>
        </p:nvSpPr>
        <p:spPr>
          <a:xfrm>
            <a:off x="329879" y="1099163"/>
            <a:ext cx="8484243" cy="1516866"/>
          </a:xfrm>
          <a:prstGeom prst="roundRect">
            <a:avLst>
              <a:gd name="adj" fmla="val 68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8099F-A2D2-3C6C-2002-502683553E68}"/>
              </a:ext>
            </a:extLst>
          </p:cNvPr>
          <p:cNvSpPr/>
          <p:nvPr/>
        </p:nvSpPr>
        <p:spPr>
          <a:xfrm>
            <a:off x="329879" y="3351504"/>
            <a:ext cx="8484242" cy="81022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That predicts which loads 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E1C244-B5C0-4271-6D56-8BCF8D824E9C}"/>
              </a:ext>
            </a:extLst>
          </p:cNvPr>
          <p:cNvSpPr/>
          <p:nvPr/>
        </p:nvSpPr>
        <p:spPr>
          <a:xfrm>
            <a:off x="329879" y="4897206"/>
            <a:ext cx="8484242" cy="132915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multiple program context information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C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56C7D5-EEC3-4B5E-DAD9-0935A6B7C4C7}"/>
              </a:ext>
            </a:extLst>
          </p:cNvPr>
          <p:cNvGrpSpPr/>
          <p:nvPr/>
        </p:nvGrpSpPr>
        <p:grpSpPr>
          <a:xfrm>
            <a:off x="268930" y="852037"/>
            <a:ext cx="914400" cy="914400"/>
            <a:chOff x="7424688" y="-80057"/>
            <a:chExt cx="914400" cy="914400"/>
          </a:xfrm>
          <a:solidFill>
            <a:schemeClr val="accent1">
              <a:lumMod val="75000"/>
            </a:schemeClr>
          </a:solidFill>
        </p:grpSpPr>
        <p:pic>
          <p:nvPicPr>
            <p:cNvPr id="13" name="Graphic 12" descr="Wreath with solid fill">
              <a:extLst>
                <a:ext uri="{FF2B5EF4-FFF2-40B4-BE49-F238E27FC236}">
                  <a16:creationId xmlns:a16="http://schemas.microsoft.com/office/drawing/2014/main" id="{8BB8A90E-0F7B-6DB9-4CDD-8AE36180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4688" y="-8005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adge 1 with solid fill">
              <a:extLst>
                <a:ext uri="{FF2B5EF4-FFF2-40B4-BE49-F238E27FC236}">
                  <a16:creationId xmlns:a16="http://schemas.microsoft.com/office/drawing/2014/main" id="{432D606F-FB8E-36D5-87B6-796A48E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329" y="193159"/>
              <a:ext cx="391117" cy="391117"/>
            </a:xfrm>
            <a:prstGeom prst="rect">
              <a:avLst/>
            </a:prstGeom>
          </p:spPr>
        </p:pic>
      </p:grpSp>
      <p:pic>
        <p:nvPicPr>
          <p:cNvPr id="19" name="Graphic 18" descr="Research with solid fill">
            <a:extLst>
              <a:ext uri="{FF2B5EF4-FFF2-40B4-BE49-F238E27FC236}">
                <a16:creationId xmlns:a16="http://schemas.microsoft.com/office/drawing/2014/main" id="{44732C9F-24C2-528D-4149-E7BB5D17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15" y="2965863"/>
            <a:ext cx="677831" cy="677831"/>
          </a:xfrm>
          <a:prstGeom prst="rect">
            <a:avLst/>
          </a:prstGeom>
        </p:spPr>
      </p:pic>
      <p:pic>
        <p:nvPicPr>
          <p:cNvPr id="21" name="Graphic 20" descr="Head with gears with solid fill">
            <a:extLst>
              <a:ext uri="{FF2B5EF4-FFF2-40B4-BE49-F238E27FC236}">
                <a16:creationId xmlns:a16="http://schemas.microsoft.com/office/drawing/2014/main" id="{68D9C598-24FB-9180-B9D5-A9AC7DEFF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91" y="4547372"/>
            <a:ext cx="757780" cy="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B448706-ECCA-CE23-1001-0E5A8D18153E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C349FE-F86B-1224-9A66-EBB6A39FFDF3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0DBEBE-61C3-FC7B-9739-4D94172A5DB4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0B2390-2593-A22B-0E76-79016FA83D68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F0649-5A1E-4380-EA92-6DADCABB2F39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6E81151-6B2F-B938-C94E-D16BDBB85962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9" grpId="0"/>
      <p:bldP spid="40" grpId="0"/>
      <p:bldP spid="4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01E2E2-A08D-D20A-4E80-ABE91BF748AA}"/>
              </a:ext>
            </a:extLst>
          </p:cNvPr>
          <p:cNvSpPr/>
          <p:nvPr/>
        </p:nvSpPr>
        <p:spPr>
          <a:xfrm>
            <a:off x="2766730" y="1187777"/>
            <a:ext cx="1008162" cy="367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0E4041-31C9-D856-5EAA-10DCF441C43E}"/>
              </a:ext>
            </a:extLst>
          </p:cNvPr>
          <p:cNvSpPr/>
          <p:nvPr/>
        </p:nvSpPr>
        <p:spPr>
          <a:xfrm>
            <a:off x="4074585" y="403087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816435-7177-E485-FA10-D06B166865EC}"/>
              </a:ext>
            </a:extLst>
          </p:cNvPr>
          <p:cNvSpPr/>
          <p:nvPr/>
        </p:nvSpPr>
        <p:spPr>
          <a:xfrm>
            <a:off x="4534292" y="403087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CE120B-0C31-11D3-DFBA-8970C43C45F6}"/>
              </a:ext>
            </a:extLst>
          </p:cNvPr>
          <p:cNvSpPr/>
          <p:nvPr/>
        </p:nvSpPr>
        <p:spPr>
          <a:xfrm>
            <a:off x="5212386" y="403087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6652D7C-4D7A-3720-C72D-8DBDD00C828C}"/>
              </a:ext>
            </a:extLst>
          </p:cNvPr>
          <p:cNvSpPr/>
          <p:nvPr/>
        </p:nvSpPr>
        <p:spPr>
          <a:xfrm>
            <a:off x="4616312" y="4513222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A1CC723-1AC0-86C7-A13B-CC50B57D889A}"/>
              </a:ext>
            </a:extLst>
          </p:cNvPr>
          <p:cNvSpPr/>
          <p:nvPr/>
        </p:nvSpPr>
        <p:spPr>
          <a:xfrm rot="16200000">
            <a:off x="2353789" y="1132228"/>
            <a:ext cx="173862" cy="4787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phic 35" descr="Badge 1 with solid fill">
            <a:extLst>
              <a:ext uri="{FF2B5EF4-FFF2-40B4-BE49-F238E27FC236}">
                <a16:creationId xmlns:a16="http://schemas.microsoft.com/office/drawing/2014/main" id="{82EB3137-90B6-A1D9-E04B-A8746085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999" y="836102"/>
            <a:ext cx="400004" cy="400004"/>
          </a:xfrm>
          <a:prstGeom prst="rect">
            <a:avLst/>
          </a:prstGeom>
        </p:spPr>
      </p:pic>
      <p:sp>
        <p:nvSpPr>
          <p:cNvPr id="40" name="Bent Up Arrow 39">
            <a:extLst>
              <a:ext uri="{FF2B5EF4-FFF2-40B4-BE49-F238E27FC236}">
                <a16:creationId xmlns:a16="http://schemas.microsoft.com/office/drawing/2014/main" id="{353986C8-C80A-0F70-1A35-FECB9E282D38}"/>
              </a:ext>
            </a:extLst>
          </p:cNvPr>
          <p:cNvSpPr/>
          <p:nvPr/>
        </p:nvSpPr>
        <p:spPr>
          <a:xfrm rot="16200000" flipH="1">
            <a:off x="1140307" y="2615924"/>
            <a:ext cx="3138916" cy="1168747"/>
          </a:xfrm>
          <a:prstGeom prst="bentUpArrow">
            <a:avLst>
              <a:gd name="adj1" fmla="val 7499"/>
              <a:gd name="adj2" fmla="val 7993"/>
              <a:gd name="adj3" fmla="val 88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Badge with solid fill">
            <a:extLst>
              <a:ext uri="{FF2B5EF4-FFF2-40B4-BE49-F238E27FC236}">
                <a16:creationId xmlns:a16="http://schemas.microsoft.com/office/drawing/2014/main" id="{9CC4DF80-D761-9E7D-B850-510EABF32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09" y="2032983"/>
            <a:ext cx="400005" cy="400005"/>
          </a:xfrm>
          <a:prstGeom prst="rect">
            <a:avLst/>
          </a:prstGeom>
        </p:spPr>
      </p:pic>
      <p:pic>
        <p:nvPicPr>
          <p:cNvPr id="44" name="Graphic 43" descr="Badge 3 with solid fill">
            <a:extLst>
              <a:ext uri="{FF2B5EF4-FFF2-40B4-BE49-F238E27FC236}">
                <a16:creationId xmlns:a16="http://schemas.microsoft.com/office/drawing/2014/main" id="{85CC8FD4-F61E-C564-9D49-7EF86F3B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1566" y="4157220"/>
            <a:ext cx="400005" cy="400005"/>
          </a:xfrm>
          <a:prstGeom prst="rect">
            <a:avLst/>
          </a:prstGeom>
        </p:spPr>
      </p:pic>
      <p:sp>
        <p:nvSpPr>
          <p:cNvPr id="45" name="Down Arrow 44">
            <a:extLst>
              <a:ext uri="{FF2B5EF4-FFF2-40B4-BE49-F238E27FC236}">
                <a16:creationId xmlns:a16="http://schemas.microsoft.com/office/drawing/2014/main" id="{02AC4D0E-FE9E-4C29-DBC4-B815E38E305E}"/>
              </a:ext>
            </a:extLst>
          </p:cNvPr>
          <p:cNvSpPr/>
          <p:nvPr/>
        </p:nvSpPr>
        <p:spPr>
          <a:xfrm rot="10800000">
            <a:off x="1489255" y="4854025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2C0B435-ACCD-CC40-470A-5A288971E1B1}"/>
              </a:ext>
            </a:extLst>
          </p:cNvPr>
          <p:cNvSpPr/>
          <p:nvPr/>
        </p:nvSpPr>
        <p:spPr>
          <a:xfrm rot="10800000">
            <a:off x="1498534" y="4157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8C36FC4C-F1AE-6873-E2F1-B8F78609C71E}"/>
              </a:ext>
            </a:extLst>
          </p:cNvPr>
          <p:cNvSpPr/>
          <p:nvPr/>
        </p:nvSpPr>
        <p:spPr>
          <a:xfrm rot="10800000">
            <a:off x="1489255" y="3026791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59C1BE1D-78F4-22D2-B444-2D7D858DF5C2}"/>
              </a:ext>
            </a:extLst>
          </p:cNvPr>
          <p:cNvSpPr/>
          <p:nvPr/>
        </p:nvSpPr>
        <p:spPr>
          <a:xfrm rot="10800000">
            <a:off x="1509944" y="2255752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F6EF8CA-B853-01AA-8E22-C8AF99113EDF}"/>
              </a:ext>
            </a:extLst>
          </p:cNvPr>
          <p:cNvSpPr/>
          <p:nvPr/>
        </p:nvSpPr>
        <p:spPr>
          <a:xfrm rot="10800000">
            <a:off x="1509944" y="155894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941FF59-A207-EE23-5A98-2CCEC5EFA490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92FC00B-9C34-C55C-6770-75843277AF13}"/>
              </a:ext>
            </a:extLst>
          </p:cNvPr>
          <p:cNvSpPr/>
          <p:nvPr/>
        </p:nvSpPr>
        <p:spPr>
          <a:xfrm>
            <a:off x="4080253" y="3535597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9AD869-DE4E-9A0D-4D21-DB2D1FEFD16B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FCAEDE-0C8E-6084-20C6-1731D61A8D9F}"/>
              </a:ext>
            </a:extLst>
          </p:cNvPr>
          <p:cNvCxnSpPr>
            <a:cxnSpLocks/>
          </p:cNvCxnSpPr>
          <p:nvPr/>
        </p:nvCxnSpPr>
        <p:spPr>
          <a:xfrm>
            <a:off x="7287073" y="4700018"/>
            <a:ext cx="1660201" cy="0"/>
          </a:xfrm>
          <a:prstGeom prst="straightConnector1">
            <a:avLst/>
          </a:prstGeom>
          <a:ln w="19050">
            <a:solidFill>
              <a:srgbClr val="54823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5F8908F-6638-50A0-C5AC-EFBC4B714251}"/>
              </a:ext>
            </a:extLst>
          </p:cNvPr>
          <p:cNvSpPr txBox="1"/>
          <p:nvPr/>
        </p:nvSpPr>
        <p:spPr>
          <a:xfrm>
            <a:off x="7256708" y="430937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stall cycles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8F14DF-C3EC-912A-C6D6-6B9DB99E76D6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404E47C-A7B9-B88A-C1BC-21E738F53515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28DB59-45F1-705F-A106-30BE40651C33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94773B6-965F-3803-F093-5BB1B520E9F6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Graphic 60" descr="Badge 4 with solid fill">
            <a:extLst>
              <a:ext uri="{FF2B5EF4-FFF2-40B4-BE49-F238E27FC236}">
                <a16:creationId xmlns:a16="http://schemas.microsoft.com/office/drawing/2014/main" id="{91BE7AC0-8B21-A124-1EAC-7C95EBDE7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6" y="1518634"/>
            <a:ext cx="400004" cy="4000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C4AAC4-EC6A-7A5A-6DFA-DA54EE6051D8}"/>
              </a:ext>
            </a:extLst>
          </p:cNvPr>
          <p:cNvSpPr txBox="1"/>
          <p:nvPr/>
        </p:nvSpPr>
        <p:spPr>
          <a:xfrm>
            <a:off x="2537865" y="83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200EC3-0B86-EA51-3D9B-EADE772F9D89}"/>
              </a:ext>
            </a:extLst>
          </p:cNvPr>
          <p:cNvSpPr txBox="1"/>
          <p:nvPr/>
        </p:nvSpPr>
        <p:spPr>
          <a:xfrm>
            <a:off x="2219311" y="2368841"/>
            <a:ext cx="100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Issue a  Hermes request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3CD8A0-8AC1-C57E-9B56-967F21C5EEA1}"/>
              </a:ext>
            </a:extLst>
          </p:cNvPr>
          <p:cNvSpPr txBox="1"/>
          <p:nvPr/>
        </p:nvSpPr>
        <p:spPr>
          <a:xfrm>
            <a:off x="2350723" y="4182064"/>
            <a:ext cx="6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Wait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07DD37-EB5D-DBBB-3476-857CC2FDE488}"/>
              </a:ext>
            </a:extLst>
          </p:cNvPr>
          <p:cNvSpPr txBox="1"/>
          <p:nvPr/>
        </p:nvSpPr>
        <p:spPr>
          <a:xfrm>
            <a:off x="329992" y="1515252"/>
            <a:ext cx="6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Train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E8DF1D9-0188-854C-60E7-BDB9BCB66C9C}"/>
              </a:ext>
            </a:extLst>
          </p:cNvPr>
          <p:cNvSpPr/>
          <p:nvPr/>
        </p:nvSpPr>
        <p:spPr>
          <a:xfrm>
            <a:off x="4020532" y="1776030"/>
            <a:ext cx="5043081" cy="163193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E4D18EAC-75E2-9A5E-C1A1-CDD4BB1E0E0F}"/>
              </a:ext>
            </a:extLst>
          </p:cNvPr>
          <p:cNvSpPr/>
          <p:nvPr/>
        </p:nvSpPr>
        <p:spPr>
          <a:xfrm>
            <a:off x="4401706" y="366784"/>
            <a:ext cx="3210187" cy="702848"/>
          </a:xfrm>
          <a:prstGeom prst="wedgeRoundRectCallout">
            <a:avLst>
              <a:gd name="adj1" fmla="val -68734"/>
              <a:gd name="adj2" fmla="val 917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predictor</a:t>
            </a:r>
          </a:p>
        </p:txBody>
      </p:sp>
    </p:spTree>
    <p:extLst>
      <p:ext uri="{BB962C8B-B14F-4D97-AF65-F5344CB8AC3E}">
        <p14:creationId xmlns:p14="http://schemas.microsoft.com/office/powerpoint/2010/main" val="27407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" grpId="0" animBg="1"/>
      <p:bldP spid="5" grpId="0" animBg="1"/>
      <p:bldP spid="32" grpId="0" animBg="1"/>
      <p:bldP spid="33" grpId="0" animBg="1"/>
      <p:bldP spid="34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Self-Optimizing Hybrid SSD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EE93-F20E-429E-2EC4-DA6DB0ED1BF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49037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BF8E1-3EE5-CD08-7BC2-3D6BF1C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Designing the Off-Chip Load Predictor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092771-C848-B28C-626D-C71D1B1C6800}"/>
              </a:ext>
            </a:extLst>
          </p:cNvPr>
          <p:cNvSpPr/>
          <p:nvPr/>
        </p:nvSpPr>
        <p:spPr>
          <a:xfrm>
            <a:off x="281655" y="2316753"/>
            <a:ext cx="3380540" cy="454036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 cache contents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F1D9AF-4DB8-1AD6-E66C-72B54400F0FC}"/>
              </a:ext>
            </a:extLst>
          </p:cNvPr>
          <p:cNvSpPr/>
          <p:nvPr/>
        </p:nvSpPr>
        <p:spPr>
          <a:xfrm>
            <a:off x="241785" y="5192892"/>
            <a:ext cx="4539403" cy="45403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 from program behavior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3AF6B2-0716-380C-F8A7-DB02D33139D6}"/>
              </a:ext>
            </a:extLst>
          </p:cNvPr>
          <p:cNvSpPr/>
          <p:nvPr/>
        </p:nvSpPr>
        <p:spPr>
          <a:xfrm>
            <a:off x="8487715" y="2294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4453CBD-9E27-10FF-94AD-58E2DE23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3" b="8029"/>
          <a:stretch/>
        </p:blipFill>
        <p:spPr>
          <a:xfrm>
            <a:off x="7193558" y="3223910"/>
            <a:ext cx="1798642" cy="120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22A3-A383-A8F2-5DF7-66B31CEC2D92}"/>
              </a:ext>
            </a:extLst>
          </p:cNvPr>
          <p:cNvSpPr txBox="1"/>
          <p:nvPr/>
        </p:nvSpPr>
        <p:spPr>
          <a:xfrm>
            <a:off x="165694" y="3326886"/>
            <a:ext cx="580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Large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metadata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Metadata size increases with cache hierarchy size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May need to track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cache operations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Gets complex depending on the cache hierarchy configuration (e.g., inclusivity, bypassing,…)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CF18F-0624-D90E-6C71-BCD4B9D82310}"/>
              </a:ext>
            </a:extLst>
          </p:cNvPr>
          <p:cNvSpPr txBox="1"/>
          <p:nvPr/>
        </p:nvSpPr>
        <p:spPr>
          <a:xfrm>
            <a:off x="165695" y="5748748"/>
            <a:ext cx="54809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-4492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Correlate different program features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with off-chip loads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-1857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89602-2937-EF6E-3B63-C01226B05DE4}"/>
              </a:ext>
            </a:extLst>
          </p:cNvPr>
          <p:cNvSpPr txBox="1"/>
          <p:nvPr/>
        </p:nvSpPr>
        <p:spPr>
          <a:xfrm>
            <a:off x="244389" y="2763840"/>
            <a:ext cx="602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MissMap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MICRO’11]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DRAM cache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D2D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ISCA’14]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D2M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HPCA’17]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LP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[Jalili+, HPCA’22]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hierarchy</a:t>
            </a:r>
          </a:p>
        </p:txBody>
      </p:sp>
      <p:pic>
        <p:nvPicPr>
          <p:cNvPr id="89" name="Graphic 88" descr="Badge Cross with solid fill">
            <a:extLst>
              <a:ext uri="{FF2B5EF4-FFF2-40B4-BE49-F238E27FC236}">
                <a16:creationId xmlns:a16="http://schemas.microsoft.com/office/drawing/2014/main" id="{F6BFE5D1-5B15-23CE-46AA-0BDC831B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3336796"/>
            <a:ext cx="454036" cy="454036"/>
          </a:xfrm>
          <a:prstGeom prst="rect">
            <a:avLst/>
          </a:prstGeom>
        </p:spPr>
      </p:pic>
      <p:pic>
        <p:nvPicPr>
          <p:cNvPr id="90" name="Graphic 89" descr="Badge Cross with solid fill">
            <a:extLst>
              <a:ext uri="{FF2B5EF4-FFF2-40B4-BE49-F238E27FC236}">
                <a16:creationId xmlns:a16="http://schemas.microsoft.com/office/drawing/2014/main" id="{5489464E-0573-C6F2-2017-2B4DA032A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4099654"/>
            <a:ext cx="454036" cy="4540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E5183-8064-C150-4A68-D3135980D660}"/>
              </a:ext>
            </a:extLst>
          </p:cNvPr>
          <p:cNvSpPr/>
          <p:nvPr/>
        </p:nvSpPr>
        <p:spPr>
          <a:xfrm>
            <a:off x="281654" y="901937"/>
            <a:ext cx="3541045" cy="454036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 prediction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9EC9-6F7F-9487-D66C-FA9136F93B46}"/>
              </a:ext>
            </a:extLst>
          </p:cNvPr>
          <p:cNvSpPr txBox="1"/>
          <p:nvPr/>
        </p:nvSpPr>
        <p:spPr>
          <a:xfrm>
            <a:off x="236842" y="1377620"/>
            <a:ext cx="367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950-69A5-9549-41D6-49932C7551F0}"/>
              </a:ext>
            </a:extLst>
          </p:cNvPr>
          <p:cNvSpPr txBox="1"/>
          <p:nvPr/>
        </p:nvSpPr>
        <p:spPr>
          <a:xfrm>
            <a:off x="250377" y="1595356"/>
            <a:ext cx="58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Using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branch-predictor-like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hybrid predictor: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Global,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GSkew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BA4BF-58E8-5096-CC40-72D51968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612" y="1037521"/>
            <a:ext cx="2384873" cy="1202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00EE6-EBD1-171B-C8DF-2DE8253CA946}"/>
              </a:ext>
            </a:extLst>
          </p:cNvPr>
          <p:cNvSpPr/>
          <p:nvPr/>
        </p:nvSpPr>
        <p:spPr>
          <a:xfrm>
            <a:off x="165694" y="6419954"/>
            <a:ext cx="1104306" cy="27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7B5B9-6BB0-5827-8CA0-1CA4C341F213}"/>
              </a:ext>
            </a:extLst>
          </p:cNvPr>
          <p:cNvSpPr txBox="1"/>
          <p:nvPr/>
        </p:nvSpPr>
        <p:spPr>
          <a:xfrm>
            <a:off x="639944" y="615467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37A94-4687-B41F-3E9C-3D4444FF0F3F}"/>
              </a:ext>
            </a:extLst>
          </p:cNvPr>
          <p:cNvSpPr txBox="1"/>
          <p:nvPr/>
        </p:nvSpPr>
        <p:spPr>
          <a:xfrm>
            <a:off x="3430896" y="615467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design complexity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2C306617-1F96-CBD7-65CA-8C309899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739" y="6072180"/>
            <a:ext cx="540105" cy="540105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CC91DAB0-734F-E247-769F-873DAE18F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297" y="6069287"/>
            <a:ext cx="540105" cy="54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542D5-4710-771C-FDA8-91ADCF105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27" t="9610" r="7027" b="17739"/>
          <a:stretch/>
        </p:blipFill>
        <p:spPr>
          <a:xfrm>
            <a:off x="6542329" y="5192892"/>
            <a:ext cx="2405784" cy="143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DF75-4976-5E67-5FDB-0520DA229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983789"/>
            <a:ext cx="1169638" cy="116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F3D66-F008-8EE7-00F6-93FEC7C8F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3349296"/>
            <a:ext cx="1169638" cy="1169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D606B1-5ED0-4419-8B48-EA48147B741E}"/>
              </a:ext>
            </a:extLst>
          </p:cNvPr>
          <p:cNvSpPr/>
          <p:nvPr/>
        </p:nvSpPr>
        <p:spPr>
          <a:xfrm>
            <a:off x="-165100" y="885784"/>
            <a:ext cx="9474200" cy="4178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DDA742E-64A7-52B8-6359-43B8C9E07C86}"/>
              </a:ext>
            </a:extLst>
          </p:cNvPr>
          <p:cNvSpPr/>
          <p:nvPr/>
        </p:nvSpPr>
        <p:spPr>
          <a:xfrm>
            <a:off x="-285750" y="2093306"/>
            <a:ext cx="9715499" cy="161265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 provides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both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accuracy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predictors inspired from these previous 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" grpId="0"/>
      <p:bldP spid="3" grpId="0"/>
      <p:bldP spid="8" grpId="0"/>
      <p:bldP spid="5" grpId="0" animBg="1"/>
      <p:bldP spid="6" grpId="0"/>
      <p:bldP spid="7" grpId="0"/>
      <p:bldP spid="14" grpId="0"/>
      <p:bldP spid="15" grpId="0"/>
      <p:bldP spid="23" grpId="0" animBg="1"/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POPET</a:t>
            </a:r>
            <a:r>
              <a:rPr lang="en-US" sz="3200" dirty="0">
                <a:latin typeface="Corbel" panose="020B0503020204020204" pitchFamily="34" charset="0"/>
              </a:rPr>
              <a:t>: Perceptron-Based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rbel" panose="020B0503020204020204" pitchFamily="34" charset="0"/>
              </a:rPr>
              <a:t>Multi-feature</a:t>
            </a:r>
            <a:r>
              <a:rPr lang="en-US" sz="2400" dirty="0">
                <a:latin typeface="Corbel" panose="020B0503020204020204" pitchFamily="34" charset="0"/>
              </a:rPr>
              <a:t> hashed perceptron model</a:t>
            </a:r>
            <a:r>
              <a:rPr lang="en-US" sz="2400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</a:t>
            </a:r>
          </a:p>
          <a:p>
            <a:pPr marL="533400" lvl="1"/>
            <a:r>
              <a:rPr lang="en-US" sz="2000" dirty="0">
                <a:latin typeface="Corbel" panose="020B0503020204020204" pitchFamily="34" charset="0"/>
              </a:rPr>
              <a:t>Each feature has its own </a:t>
            </a:r>
            <a:r>
              <a:rPr lang="en-US" sz="2000" i="1" dirty="0">
                <a:solidFill>
                  <a:srgbClr val="B40003"/>
                </a:solidFill>
                <a:latin typeface="Corbel" panose="020B0503020204020204" pitchFamily="34" charset="0"/>
              </a:rPr>
              <a:t>weight table</a:t>
            </a:r>
          </a:p>
          <a:p>
            <a:pPr marL="800100" lvl="2"/>
            <a:r>
              <a:rPr lang="en-US" sz="1900" dirty="0">
                <a:latin typeface="Corbel" panose="020B0503020204020204" pitchFamily="34" charset="0"/>
              </a:rPr>
              <a:t>Stores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correlation</a:t>
            </a:r>
            <a:r>
              <a:rPr lang="en-US" sz="1900" dirty="0">
                <a:latin typeface="Corbel" panose="020B0503020204020204" pitchFamily="34" charset="0"/>
              </a:rPr>
              <a:t> between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feature value</a:t>
            </a:r>
            <a:r>
              <a:rPr lang="en-US" sz="1900" dirty="0">
                <a:latin typeface="Corbel" panose="020B0503020204020204" pitchFamily="34" charset="0"/>
              </a:rPr>
              <a:t> and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off-chip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>
          <a:xfrm>
            <a:off x="730112" y="2139884"/>
            <a:ext cx="7772400" cy="4134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09A06-DAC2-5AE1-A87F-8A567A54F277}"/>
              </a:ext>
            </a:extLst>
          </p:cNvPr>
          <p:cNvSpPr/>
          <p:nvPr/>
        </p:nvSpPr>
        <p:spPr>
          <a:xfrm>
            <a:off x="1978689" y="2139883"/>
            <a:ext cx="1583498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DE5C7-D849-758C-846B-CB87605453B5}"/>
              </a:ext>
            </a:extLst>
          </p:cNvPr>
          <p:cNvSpPr/>
          <p:nvPr/>
        </p:nvSpPr>
        <p:spPr>
          <a:xfrm>
            <a:off x="4616312" y="2139883"/>
            <a:ext cx="2715696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D66A2-8306-18B1-48F0-07942BDC6A2F}"/>
              </a:ext>
            </a:extLst>
          </p:cNvPr>
          <p:cNvSpPr/>
          <p:nvPr/>
        </p:nvSpPr>
        <p:spPr>
          <a:xfrm>
            <a:off x="7332008" y="3445114"/>
            <a:ext cx="1425493" cy="1622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66C74-476B-9CE8-57C3-1D1AE6BE3277}"/>
              </a:ext>
            </a:extLst>
          </p:cNvPr>
          <p:cNvSpPr txBox="1"/>
          <p:nvPr/>
        </p:nvSpPr>
        <p:spPr>
          <a:xfrm>
            <a:off x="1232452" y="6461787"/>
            <a:ext cx="721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[1] D.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Tarjan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K.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Skadron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“Merging Path and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Indexing in Perceptron Branch Prediction,” TACO, 2005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307935-2A27-C406-CDCD-D219F805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16EA6C-5661-B63E-395F-E7C9C7C90C99}"/>
              </a:ext>
            </a:extLst>
          </p:cNvPr>
          <p:cNvSpPr/>
          <p:nvPr/>
        </p:nvSpPr>
        <p:spPr>
          <a:xfrm>
            <a:off x="7535631" y="919753"/>
            <a:ext cx="991778" cy="215027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6DF849-1F80-8452-44FB-2CEC0E82FE35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AF758-7154-673C-43C1-58D680DD1051}"/>
              </a:ext>
            </a:extLst>
          </p:cNvPr>
          <p:cNvSpPr/>
          <p:nvPr/>
        </p:nvSpPr>
        <p:spPr>
          <a:xfrm>
            <a:off x="8340257" y="897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09918-F312-1061-5114-FB0BCEE2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5489" y="857772"/>
            <a:ext cx="999290" cy="817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7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Predicting using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table lookups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addition</a:t>
            </a:r>
            <a:r>
              <a:rPr lang="en-US" sz="2000" dirty="0">
                <a:latin typeface="Corbel" panose="020B0503020204020204" pitchFamily="34" charset="0"/>
              </a:rPr>
              <a:t>, and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comparison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 b="-1"/>
          <a:stretch/>
        </p:blipFill>
        <p:spPr>
          <a:xfrm>
            <a:off x="730112" y="1638267"/>
            <a:ext cx="7772400" cy="46356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5662" y="2823873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8C031-204B-989E-E852-DC74DBDD41F3}"/>
              </a:ext>
            </a:extLst>
          </p:cNvPr>
          <p:cNvSpPr/>
          <p:nvPr/>
        </p:nvSpPr>
        <p:spPr>
          <a:xfrm>
            <a:off x="2012039" y="2139884"/>
            <a:ext cx="1512094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EF9AE-0D76-3445-497F-89B8B562C69A}"/>
              </a:ext>
            </a:extLst>
          </p:cNvPr>
          <p:cNvSpPr/>
          <p:nvPr/>
        </p:nvSpPr>
        <p:spPr>
          <a:xfrm>
            <a:off x="4604012" y="2379344"/>
            <a:ext cx="1496677" cy="3395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8A9DCF-732E-8F60-47DA-96C45259BC26}"/>
              </a:ext>
            </a:extLst>
          </p:cNvPr>
          <p:cNvSpPr/>
          <p:nvPr/>
        </p:nvSpPr>
        <p:spPr>
          <a:xfrm>
            <a:off x="736998" y="1753386"/>
            <a:ext cx="1512093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7AAC7-661E-3BB5-88C2-5CA8F4B9218D}"/>
              </a:ext>
            </a:extLst>
          </p:cNvPr>
          <p:cNvSpPr/>
          <p:nvPr/>
        </p:nvSpPr>
        <p:spPr>
          <a:xfrm>
            <a:off x="2255977" y="1753386"/>
            <a:ext cx="2819172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2F6F5C-FBB4-7135-4D18-2CB1559F5B1E}"/>
              </a:ext>
            </a:extLst>
          </p:cNvPr>
          <p:cNvSpPr/>
          <p:nvPr/>
        </p:nvSpPr>
        <p:spPr>
          <a:xfrm>
            <a:off x="5075150" y="1758621"/>
            <a:ext cx="2555485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F9514-BE73-4D66-2F3C-0A9D24320BD2}"/>
              </a:ext>
            </a:extLst>
          </p:cNvPr>
          <p:cNvSpPr/>
          <p:nvPr/>
        </p:nvSpPr>
        <p:spPr>
          <a:xfrm>
            <a:off x="7211348" y="3944656"/>
            <a:ext cx="429335" cy="176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15F00-F5D2-37C6-9D9C-E10FABFA060C}"/>
              </a:ext>
            </a:extLst>
          </p:cNvPr>
          <p:cNvSpPr/>
          <p:nvPr/>
        </p:nvSpPr>
        <p:spPr>
          <a:xfrm>
            <a:off x="6115413" y="3384324"/>
            <a:ext cx="1256261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664A-2587-08F7-B970-EB9D8E7FCCF6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F94990B0-D264-EE7E-DED6-1DAC6488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CA57EF-17C6-5E33-1ADA-6317A1748D0C}"/>
              </a:ext>
            </a:extLst>
          </p:cNvPr>
          <p:cNvSpPr/>
          <p:nvPr/>
        </p:nvSpPr>
        <p:spPr>
          <a:xfrm>
            <a:off x="7697180" y="3326041"/>
            <a:ext cx="1344885" cy="13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0E8BD-1FBC-F4C1-832E-7B3E42EA7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E3EBE2-402B-BE1A-C57D-45D47408D8E4}"/>
              </a:ext>
            </a:extLst>
          </p:cNvPr>
          <p:cNvSpPr/>
          <p:nvPr/>
        </p:nvSpPr>
        <p:spPr>
          <a:xfrm>
            <a:off x="7535631" y="1266738"/>
            <a:ext cx="99177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BA595-893F-1E64-5B67-E074A53BB63D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4F037-1F69-BD7A-3986-5884AAF862A2}"/>
              </a:ext>
            </a:extLst>
          </p:cNvPr>
          <p:cNvSpPr/>
          <p:nvPr/>
        </p:nvSpPr>
        <p:spPr>
          <a:xfrm>
            <a:off x="7783918" y="1068984"/>
            <a:ext cx="525770" cy="19933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6C217C-18DF-2DFA-DDD2-2E43BEB5A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99" y="736743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5B7487-8CB2-F88D-C221-8BA5BA300FA3}"/>
              </a:ext>
            </a:extLst>
          </p:cNvPr>
          <p:cNvSpPr txBox="1"/>
          <p:nvPr/>
        </p:nvSpPr>
        <p:spPr>
          <a:xfrm rot="16200000">
            <a:off x="-1648377" y="3984759"/>
            <a:ext cx="3899226" cy="442674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Extract features from the load request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94415-7629-78CC-5960-2A0A4CF94747}"/>
              </a:ext>
            </a:extLst>
          </p:cNvPr>
          <p:cNvCxnSpPr/>
          <p:nvPr/>
        </p:nvCxnSpPr>
        <p:spPr>
          <a:xfrm>
            <a:off x="522573" y="27407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3C3EE3-03DE-CBE9-9654-9F9FC2E81BCD}"/>
              </a:ext>
            </a:extLst>
          </p:cNvPr>
          <p:cNvCxnSpPr/>
          <p:nvPr/>
        </p:nvCxnSpPr>
        <p:spPr>
          <a:xfrm>
            <a:off x="522573" y="4032192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C78369-A71C-1BA2-9074-B84C08A17088}"/>
              </a:ext>
            </a:extLst>
          </p:cNvPr>
          <p:cNvCxnSpPr/>
          <p:nvPr/>
        </p:nvCxnSpPr>
        <p:spPr>
          <a:xfrm>
            <a:off x="522573" y="56363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9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" grpId="0" animBg="1"/>
      <p:bldP spid="28" grpId="0" animBg="1"/>
      <p:bldP spid="29" grpId="0" animBg="1"/>
      <p:bldP spid="30" grpId="0" animBg="1"/>
      <p:bldP spid="33" grpId="0" animBg="1"/>
      <p:bldP spid="3" grpId="0" animBg="1"/>
      <p:bldP spid="31" grpId="0" animBg="1"/>
      <p:bldP spid="1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Training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increment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decrement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of feature weights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>
          <a:xfrm>
            <a:off x="730112" y="2130458"/>
            <a:ext cx="7772400" cy="4143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59763-9C20-9C03-CB74-C6CF96F9A5C1}"/>
              </a:ext>
            </a:extLst>
          </p:cNvPr>
          <p:cNvSpPr/>
          <p:nvPr/>
        </p:nvSpPr>
        <p:spPr>
          <a:xfrm>
            <a:off x="7390259" y="1596036"/>
            <a:ext cx="1582058" cy="176878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6439" y="2820828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9596E-F591-5C06-5793-EEFC47BE452C}"/>
              </a:ext>
            </a:extLst>
          </p:cNvPr>
          <p:cNvSpPr/>
          <p:nvPr/>
        </p:nvSpPr>
        <p:spPr>
          <a:xfrm>
            <a:off x="655049" y="2072872"/>
            <a:ext cx="3974662" cy="422525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06C97-4813-B9FB-5781-F60F22A3316D}"/>
              </a:ext>
            </a:extLst>
          </p:cNvPr>
          <p:cNvSpPr/>
          <p:nvPr/>
        </p:nvSpPr>
        <p:spPr>
          <a:xfrm>
            <a:off x="6408434" y="3291028"/>
            <a:ext cx="923573" cy="13714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67C8BE-4D54-1A65-23D9-5A0B74B18366}"/>
              </a:ext>
            </a:extLst>
          </p:cNvPr>
          <p:cNvSpPr/>
          <p:nvPr/>
        </p:nvSpPr>
        <p:spPr>
          <a:xfrm>
            <a:off x="7332008" y="3949831"/>
            <a:ext cx="303703" cy="11829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D21A0-989D-EBD4-407B-C6F390D241D7}"/>
              </a:ext>
            </a:extLst>
          </p:cNvPr>
          <p:cNvSpPr/>
          <p:nvPr/>
        </p:nvSpPr>
        <p:spPr>
          <a:xfrm>
            <a:off x="4614166" y="2684491"/>
            <a:ext cx="873706" cy="303543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erge 33">
            <a:extLst>
              <a:ext uri="{FF2B5EF4-FFF2-40B4-BE49-F238E27FC236}">
                <a16:creationId xmlns:a16="http://schemas.microsoft.com/office/drawing/2014/main" id="{77D294F7-D1CA-F7CA-D95F-DE30449D763F}"/>
              </a:ext>
            </a:extLst>
          </p:cNvPr>
          <p:cNvSpPr/>
          <p:nvPr/>
        </p:nvSpPr>
        <p:spPr>
          <a:xfrm>
            <a:off x="3874416" y="3016712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erge 38">
            <a:extLst>
              <a:ext uri="{FF2B5EF4-FFF2-40B4-BE49-F238E27FC236}">
                <a16:creationId xmlns:a16="http://schemas.microsoft.com/office/drawing/2014/main" id="{AC2440CA-53C6-BBED-FDEF-035CFEDF8ACF}"/>
              </a:ext>
            </a:extLst>
          </p:cNvPr>
          <p:cNvSpPr/>
          <p:nvPr/>
        </p:nvSpPr>
        <p:spPr>
          <a:xfrm>
            <a:off x="3864210" y="4215713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erge 39">
            <a:extLst>
              <a:ext uri="{FF2B5EF4-FFF2-40B4-BE49-F238E27FC236}">
                <a16:creationId xmlns:a16="http://schemas.microsoft.com/office/drawing/2014/main" id="{0E4BDF5F-3291-049C-165C-376886938076}"/>
              </a:ext>
            </a:extLst>
          </p:cNvPr>
          <p:cNvSpPr/>
          <p:nvPr/>
        </p:nvSpPr>
        <p:spPr>
          <a:xfrm>
            <a:off x="3856585" y="5921828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7A1A3-FE10-B939-BCDD-785642D0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0120-E8BB-AFF3-566F-1F1E850E9929}"/>
              </a:ext>
            </a:extLst>
          </p:cNvPr>
          <p:cNvSpPr/>
          <p:nvPr/>
        </p:nvSpPr>
        <p:spPr>
          <a:xfrm>
            <a:off x="7535631" y="1381032"/>
            <a:ext cx="99177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23-298D-EC7C-DA2A-30851323135D}"/>
              </a:ext>
            </a:extLst>
          </p:cNvPr>
          <p:cNvSpPr/>
          <p:nvPr/>
        </p:nvSpPr>
        <p:spPr>
          <a:xfrm>
            <a:off x="8527409" y="1381033"/>
            <a:ext cx="49490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8B4B5-72D2-DDE7-D5CB-49906EFCC2CB}"/>
              </a:ext>
            </a:extLst>
          </p:cNvPr>
          <p:cNvSpPr/>
          <p:nvPr/>
        </p:nvSpPr>
        <p:spPr>
          <a:xfrm>
            <a:off x="7976741" y="907123"/>
            <a:ext cx="1045575" cy="47391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FC15AA-FC1C-2515-1258-D91CDCA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998" y="1017735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C22AE-9908-8807-E3DC-E003C7532B6A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9037C356-90D0-D074-01E0-05E45201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B608C2-4A0D-3C16-0EA2-FF8512555EEB}"/>
              </a:ext>
            </a:extLst>
          </p:cNvPr>
          <p:cNvSpPr/>
          <p:nvPr/>
        </p:nvSpPr>
        <p:spPr>
          <a:xfrm>
            <a:off x="8031520" y="3312087"/>
            <a:ext cx="399638" cy="3996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241A6D-D19A-7881-F613-600836D0FB28}"/>
              </a:ext>
            </a:extLst>
          </p:cNvPr>
          <p:cNvSpPr/>
          <p:nvPr/>
        </p:nvSpPr>
        <p:spPr>
          <a:xfrm>
            <a:off x="7749232" y="3690563"/>
            <a:ext cx="1088456" cy="79152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5337E88-71DF-EBF1-78D4-06A2D5D1E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840" y="3687191"/>
            <a:ext cx="619883" cy="61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A2A75-D190-9FF9-9D66-B59B2C88A8DA}"/>
              </a:ext>
            </a:extLst>
          </p:cNvPr>
          <p:cNvSpPr txBox="1"/>
          <p:nvPr/>
        </p:nvSpPr>
        <p:spPr>
          <a:xfrm>
            <a:off x="6926613" y="4824021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Shouldn’t be activated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B55DCA-4D63-F535-6DA1-844C7936B932}"/>
              </a:ext>
            </a:extLst>
          </p:cNvPr>
          <p:cNvSpPr/>
          <p:nvPr/>
        </p:nvSpPr>
        <p:spPr>
          <a:xfrm>
            <a:off x="6793518" y="4672484"/>
            <a:ext cx="159941" cy="321547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9BC32-AAB8-8BD0-2DBF-E7A3DA62B29A}"/>
              </a:ext>
            </a:extLst>
          </p:cNvPr>
          <p:cNvSpPr txBox="1"/>
          <p:nvPr/>
        </p:nvSpPr>
        <p:spPr>
          <a:xfrm>
            <a:off x="6006320" y="5335967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Cumulative weight &lt; 𝜏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act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363340-7785-6AE4-C0A4-FC2B773A9222}"/>
              </a:ext>
            </a:extLst>
          </p:cNvPr>
          <p:cNvSpPr/>
          <p:nvPr/>
        </p:nvSpPr>
        <p:spPr>
          <a:xfrm>
            <a:off x="5671145" y="4837676"/>
            <a:ext cx="397308" cy="668821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D89C7-630B-F14E-D16A-7CF98A2D0C04}"/>
              </a:ext>
            </a:extLst>
          </p:cNvPr>
          <p:cNvSpPr/>
          <p:nvPr/>
        </p:nvSpPr>
        <p:spPr>
          <a:xfrm>
            <a:off x="5455116" y="3318874"/>
            <a:ext cx="950646" cy="149462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69FBD1-89A3-8FE5-E25A-78AE733B0446}"/>
              </a:ext>
            </a:extLst>
          </p:cNvPr>
          <p:cNvSpPr/>
          <p:nvPr/>
        </p:nvSpPr>
        <p:spPr>
          <a:xfrm>
            <a:off x="4444722" y="2715943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B8183-879A-7279-571D-AD8D75BE4F68}"/>
              </a:ext>
            </a:extLst>
          </p:cNvPr>
          <p:cNvSpPr/>
          <p:nvPr/>
        </p:nvSpPr>
        <p:spPr>
          <a:xfrm>
            <a:off x="4457488" y="3928106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DA6A9-352F-3503-6D03-9390B33A36CB}"/>
              </a:ext>
            </a:extLst>
          </p:cNvPr>
          <p:cNvSpPr/>
          <p:nvPr/>
        </p:nvSpPr>
        <p:spPr>
          <a:xfrm>
            <a:off x="4457488" y="5604979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73686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34" grpId="0" animBg="1"/>
      <p:bldP spid="39" grpId="0" animBg="1"/>
      <p:bldP spid="40" grpId="0" animBg="1"/>
      <p:bldP spid="2" grpId="0"/>
      <p:bldP spid="14" grpId="0" animBg="1"/>
      <p:bldP spid="16" grpId="0"/>
      <p:bldP spid="18" grpId="0" animBg="1"/>
      <p:bldP spid="19" grpId="0" animBg="1"/>
      <p:bldP spid="25" grpId="0" animBg="1"/>
      <p:bldP spid="30" grpId="0" animBg="1"/>
      <p:bldP spid="3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BADF-1ABD-C979-844D-CDA421BF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Used in Hermes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91AA-C719-D66C-6BB5-A22CED09A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08184-0490-9F26-3054-28F05488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936172"/>
            <a:ext cx="6619850" cy="3699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3EA9B-2B16-7399-FCF4-3147A094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910" y="4809735"/>
            <a:ext cx="5546117" cy="19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275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EF33-9443-17D1-3452-E7CE139D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5FF9-6BE6-830D-69A9-8C1F1FF0F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13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805F0-F6FC-E677-C726-338AE03D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D64F5-38DF-EE13-F0F5-56030855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ChampSim</a:t>
            </a:r>
            <a:r>
              <a:rPr lang="en-US" sz="2400" dirty="0">
                <a:latin typeface="Corbel" panose="020B0503020204020204" pitchFamily="34" charset="0"/>
              </a:rPr>
              <a:t> trace driven simulator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110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single-core</a:t>
            </a:r>
            <a:r>
              <a:rPr lang="en-US" sz="2400" dirty="0">
                <a:latin typeface="Corbel" panose="020B0503020204020204" pitchFamily="34" charset="0"/>
              </a:rPr>
              <a:t> memory-intensive traces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SPEC CPU 2006 and 2017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PARSEC 2.1</a:t>
            </a:r>
          </a:p>
          <a:p>
            <a:pPr lvl="1"/>
            <a:r>
              <a:rPr lang="en-US" sz="2000" dirty="0" err="1">
                <a:latin typeface="Corbel" panose="020B0503020204020204" pitchFamily="34" charset="0"/>
              </a:rPr>
              <a:t>Ligra</a:t>
            </a:r>
            <a:endParaRPr lang="en-US" sz="20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Real-world applications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220 eight-core</a:t>
            </a:r>
            <a:r>
              <a:rPr lang="en-US" sz="2400" dirty="0">
                <a:latin typeface="Corbel" panose="020B0503020204020204" pitchFamily="34" charset="0"/>
              </a:rPr>
              <a:t> memory-intensive trace mixes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527F25-0A1E-FBA2-CA7B-5BD53F6EB9E0}"/>
              </a:ext>
            </a:extLst>
          </p:cNvPr>
          <p:cNvSpPr/>
          <p:nvPr/>
        </p:nvSpPr>
        <p:spPr>
          <a:xfrm>
            <a:off x="5089806" y="3876871"/>
            <a:ext cx="2788761" cy="377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Predictors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3E331-DC58-7D24-EB7D-E62F43024559}"/>
              </a:ext>
            </a:extLst>
          </p:cNvPr>
          <p:cNvSpPr/>
          <p:nvPr/>
        </p:nvSpPr>
        <p:spPr>
          <a:xfrm>
            <a:off x="250623" y="3876871"/>
            <a:ext cx="3246254" cy="377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 Prefetchers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070E6-2941-E49E-C948-CD4B1E6ADB25}"/>
              </a:ext>
            </a:extLst>
          </p:cNvPr>
          <p:cNvSpPr txBox="1"/>
          <p:nvPr/>
        </p:nvSpPr>
        <p:spPr>
          <a:xfrm>
            <a:off x="4991101" y="4435936"/>
            <a:ext cx="4072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Address Tag-Tracking based Predictor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400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Predictor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457A-B7C5-427D-387D-ED68A374B940}"/>
              </a:ext>
            </a:extLst>
          </p:cNvPr>
          <p:cNvSpPr txBox="1"/>
          <p:nvPr/>
        </p:nvSpPr>
        <p:spPr>
          <a:xfrm>
            <a:off x="169011" y="4435936"/>
            <a:ext cx="492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MICRO’21]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Bingo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Bakshalipour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MLOP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Shakerinava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3rd Prefetching Championship’19]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SPP + Perceptron filter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[Bhatia+, ISCA’20]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SMS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[Somogyi+, ISCA’06]</a:t>
            </a:r>
          </a:p>
        </p:txBody>
      </p:sp>
    </p:spTree>
    <p:extLst>
      <p:ext uri="{BB962C8B-B14F-4D97-AF65-F5344CB8AC3E}">
        <p14:creationId xmlns:p14="http://schemas.microsoft.com/office/powerpoint/2010/main" val="24450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481BE4FB-D352-BFE9-C8B5-77D3A527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Latency Configuration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AB495C62-EF13-2BEF-B341-6D5AF5E0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8" y="1224104"/>
            <a:ext cx="3231560" cy="463348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8A2E33B-E2D8-3241-6351-B9AA1F0EB139}"/>
              </a:ext>
            </a:extLst>
          </p:cNvPr>
          <p:cNvSpPr txBox="1"/>
          <p:nvPr/>
        </p:nvSpPr>
        <p:spPr>
          <a:xfrm>
            <a:off x="3775295" y="968721"/>
            <a:ext cx="504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round-trip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latency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cycles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cycles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cycles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1CF285-D506-E6F0-2ADF-9D8ED43CB793}"/>
              </a:ext>
            </a:extLst>
          </p:cNvPr>
          <p:cNvSpPr txBox="1"/>
          <p:nvPr/>
        </p:nvSpPr>
        <p:spPr>
          <a:xfrm>
            <a:off x="3802455" y="2978590"/>
            <a:ext cx="508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request issue latency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(incurred after address translation)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9411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Depends 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Interconnect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between POPET and MC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BB832CB-E78D-4188-C09E-DBCF318006F9}"/>
              </a:ext>
            </a:extLst>
          </p:cNvPr>
          <p:cNvCxnSpPr>
            <a:cxnSpLocks/>
          </p:cNvCxnSpPr>
          <p:nvPr/>
        </p:nvCxnSpPr>
        <p:spPr>
          <a:xfrm>
            <a:off x="4605699" y="5080123"/>
            <a:ext cx="3446829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4A7F2EA-570E-635E-F5B0-D4641746E73D}"/>
              </a:ext>
            </a:extLst>
          </p:cNvPr>
          <p:cNvCxnSpPr/>
          <p:nvPr/>
        </p:nvCxnSpPr>
        <p:spPr>
          <a:xfrm>
            <a:off x="4605699" y="4980535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D259BC7-89BD-A7E9-F5B7-74629600EB95}"/>
              </a:ext>
            </a:extLst>
          </p:cNvPr>
          <p:cNvCxnSpPr/>
          <p:nvPr/>
        </p:nvCxnSpPr>
        <p:spPr>
          <a:xfrm>
            <a:off x="8052528" y="4972997"/>
            <a:ext cx="0" cy="19917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6A6D9105-A2FA-A4A9-7906-5830F764FC94}"/>
              </a:ext>
            </a:extLst>
          </p:cNvPr>
          <p:cNvSpPr txBox="1"/>
          <p:nvPr/>
        </p:nvSpPr>
        <p:spPr>
          <a:xfrm>
            <a:off x="4302408" y="520237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cycles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DA4A2C3-4166-9AB2-8D00-09E1A85C952A}"/>
              </a:ext>
            </a:extLst>
          </p:cNvPr>
          <p:cNvSpPr txBox="1"/>
          <p:nvPr/>
        </p:nvSpPr>
        <p:spPr>
          <a:xfrm>
            <a:off x="7772477" y="5202373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cycles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A6CA540D-11EA-D0C7-43F8-955A894B62B0}"/>
              </a:ext>
            </a:extLst>
          </p:cNvPr>
          <p:cNvSpPr/>
          <p:nvPr/>
        </p:nvSpPr>
        <p:spPr>
          <a:xfrm>
            <a:off x="5743418" y="5543936"/>
            <a:ext cx="1267471" cy="420992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cycles</a:t>
            </a: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31FE46E5-9663-E013-8328-7D28468712FE}"/>
              </a:ext>
            </a:extLst>
          </p:cNvPr>
          <p:cNvSpPr/>
          <p:nvPr/>
        </p:nvSpPr>
        <p:spPr>
          <a:xfrm>
            <a:off x="5814337" y="5147993"/>
            <a:ext cx="543208" cy="344031"/>
          </a:xfrm>
          <a:custGeom>
            <a:avLst/>
            <a:gdLst>
              <a:gd name="connsiteX0" fmla="*/ 543208 w 543208"/>
              <a:gd name="connsiteY0" fmla="*/ 344031 h 344031"/>
              <a:gd name="connsiteX1" fmla="*/ 452674 w 543208"/>
              <a:gd name="connsiteY1" fmla="*/ 172015 h 344031"/>
              <a:gd name="connsiteX2" fmla="*/ 0 w 543208"/>
              <a:gd name="connsiteY2" fmla="*/ 0 h 34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208" h="344031">
                <a:moveTo>
                  <a:pt x="543208" y="344031"/>
                </a:moveTo>
                <a:cubicBezTo>
                  <a:pt x="543208" y="286692"/>
                  <a:pt x="543209" y="229353"/>
                  <a:pt x="452674" y="172015"/>
                </a:cubicBezTo>
                <a:cubicBezTo>
                  <a:pt x="362139" y="114676"/>
                  <a:pt x="181069" y="57338"/>
                  <a:pt x="0" y="0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Graphic 115" descr="Star with solid fill">
            <a:extLst>
              <a:ext uri="{FF2B5EF4-FFF2-40B4-BE49-F238E27FC236}">
                <a16:creationId xmlns:a16="http://schemas.microsoft.com/office/drawing/2014/main" id="{07B22218-3646-D7F9-302D-B295C86C0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9207" y="4865349"/>
            <a:ext cx="414473" cy="414473"/>
          </a:xfrm>
          <a:prstGeom prst="rect">
            <a:avLst/>
          </a:prstGeom>
        </p:spPr>
      </p:pic>
      <p:sp>
        <p:nvSpPr>
          <p:cNvPr id="117" name="Curved Left Arrow 116">
            <a:extLst>
              <a:ext uri="{FF2B5EF4-FFF2-40B4-BE49-F238E27FC236}">
                <a16:creationId xmlns:a16="http://schemas.microsoft.com/office/drawing/2014/main" id="{FFF8E54B-5FD0-3C84-D150-B8DA5D9AA1C6}"/>
              </a:ext>
            </a:extLst>
          </p:cNvPr>
          <p:cNvSpPr/>
          <p:nvPr/>
        </p:nvSpPr>
        <p:spPr>
          <a:xfrm rot="5400000">
            <a:off x="1283279" y="1579734"/>
            <a:ext cx="421079" cy="4391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Curved Left Arrow 117">
            <a:extLst>
              <a:ext uri="{FF2B5EF4-FFF2-40B4-BE49-F238E27FC236}">
                <a16:creationId xmlns:a16="http://schemas.microsoft.com/office/drawing/2014/main" id="{B3F27237-C9AD-AD3A-D1EB-67902AD7AE21}"/>
              </a:ext>
            </a:extLst>
          </p:cNvPr>
          <p:cNvSpPr/>
          <p:nvPr/>
        </p:nvSpPr>
        <p:spPr>
          <a:xfrm rot="5400000">
            <a:off x="961883" y="1901133"/>
            <a:ext cx="1063874" cy="4391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Curved Left Arrow 118">
            <a:extLst>
              <a:ext uri="{FF2B5EF4-FFF2-40B4-BE49-F238E27FC236}">
                <a16:creationId xmlns:a16="http://schemas.microsoft.com/office/drawing/2014/main" id="{CA1F85BA-311A-47D6-8AFD-2A4FA9E68D36}"/>
              </a:ext>
            </a:extLst>
          </p:cNvPr>
          <p:cNvSpPr/>
          <p:nvPr/>
        </p:nvSpPr>
        <p:spPr>
          <a:xfrm rot="5400000">
            <a:off x="573714" y="2289300"/>
            <a:ext cx="1840211" cy="4391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AA89AC0-85A0-E858-7898-E6537BBFAF72}"/>
              </a:ext>
            </a:extLst>
          </p:cNvPr>
          <p:cNvSpPr/>
          <p:nvPr/>
        </p:nvSpPr>
        <p:spPr>
          <a:xfrm>
            <a:off x="472991" y="1046809"/>
            <a:ext cx="1955548" cy="130369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D37217E-87DC-E381-4D7C-13CF327675EC}"/>
              </a:ext>
            </a:extLst>
          </p:cNvPr>
          <p:cNvSpPr/>
          <p:nvPr/>
        </p:nvSpPr>
        <p:spPr>
          <a:xfrm>
            <a:off x="472990" y="2350508"/>
            <a:ext cx="1638677" cy="171110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2BE33D8-8981-B85B-1F79-372FFFA2BAB9}"/>
              </a:ext>
            </a:extLst>
          </p:cNvPr>
          <p:cNvSpPr/>
          <p:nvPr/>
        </p:nvSpPr>
        <p:spPr>
          <a:xfrm>
            <a:off x="2111667" y="3206060"/>
            <a:ext cx="353081" cy="85555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41D7F4-582C-C824-09EA-2A9C2C462754}"/>
              </a:ext>
            </a:extLst>
          </p:cNvPr>
          <p:cNvSpPr/>
          <p:nvPr/>
        </p:nvSpPr>
        <p:spPr>
          <a:xfrm>
            <a:off x="169011" y="4988459"/>
            <a:ext cx="2719991" cy="86913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3" grpId="0" animBg="1"/>
      <p:bldP spid="114" grpId="0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1E9B8-8A57-9020-8201-3BA925E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Improvement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19CD8-739D-1CD4-54EA-949C992CB6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16369"/>
          <a:ext cx="8894763" cy="460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807F29-D700-3174-CCFD-91EEFEDCE694}"/>
              </a:ext>
            </a:extLst>
          </p:cNvPr>
          <p:cNvSpPr/>
          <p:nvPr/>
        </p:nvSpPr>
        <p:spPr>
          <a:xfrm>
            <a:off x="3703899" y="916369"/>
            <a:ext cx="2095017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F041B2-1239-1A79-8744-685D559BBD04}"/>
              </a:ext>
            </a:extLst>
          </p:cNvPr>
          <p:cNvSpPr/>
          <p:nvPr/>
        </p:nvSpPr>
        <p:spPr>
          <a:xfrm>
            <a:off x="6101788" y="916369"/>
            <a:ext cx="2637098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32B1-34BD-6B1C-85B2-CD6870EED713}"/>
              </a:ext>
            </a:extLst>
          </p:cNvPr>
          <p:cNvSpPr/>
          <p:nvPr/>
        </p:nvSpPr>
        <p:spPr>
          <a:xfrm>
            <a:off x="1078375" y="916369"/>
            <a:ext cx="2475053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A819-AB21-34F1-C11A-D15E23B8FD7E}"/>
              </a:ext>
            </a:extLst>
          </p:cNvPr>
          <p:cNvSpPr txBox="1"/>
          <p:nvPr/>
        </p:nvSpPr>
        <p:spPr>
          <a:xfrm>
            <a:off x="7083706" y="308525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5ADF3-D222-DFFF-92C4-8688B8684387}"/>
              </a:ext>
            </a:extLst>
          </p:cNvPr>
          <p:cNvCxnSpPr>
            <a:cxnSpLocks/>
          </p:cNvCxnSpPr>
          <p:nvPr/>
        </p:nvCxnSpPr>
        <p:spPr>
          <a:xfrm>
            <a:off x="7674015" y="3546919"/>
            <a:ext cx="219919" cy="2495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86D68A-C808-ADFC-5AD6-1AB9E77E7F84}"/>
              </a:ext>
            </a:extLst>
          </p:cNvPr>
          <p:cNvSpPr txBox="1"/>
          <p:nvPr/>
        </p:nvSpPr>
        <p:spPr>
          <a:xfrm>
            <a:off x="7083705" y="230378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8FABD-F212-2B21-D075-51D8DBA697DC}"/>
              </a:ext>
            </a:extLst>
          </p:cNvPr>
          <p:cNvCxnSpPr>
            <a:cxnSpLocks/>
          </p:cNvCxnSpPr>
          <p:nvPr/>
        </p:nvCxnSpPr>
        <p:spPr>
          <a:xfrm>
            <a:off x="7674015" y="2765446"/>
            <a:ext cx="433066" cy="1847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4EEF8-5EA8-682E-73E5-1B6C9BE7E3A3}"/>
              </a:ext>
            </a:extLst>
          </p:cNvPr>
          <p:cNvCxnSpPr>
            <a:cxnSpLocks/>
          </p:cNvCxnSpPr>
          <p:nvPr/>
        </p:nvCxnSpPr>
        <p:spPr>
          <a:xfrm>
            <a:off x="8146608" y="2430684"/>
            <a:ext cx="0" cy="5425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12988-7D3B-329D-8A3A-EE7D3EA08541}"/>
              </a:ext>
            </a:extLst>
          </p:cNvPr>
          <p:cNvSpPr txBox="1"/>
          <p:nvPr/>
        </p:nvSpPr>
        <p:spPr>
          <a:xfrm>
            <a:off x="7628424" y="19690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83F84A-0201-82B8-D1A5-5DE68EAAD2B5}"/>
              </a:ext>
            </a:extLst>
          </p:cNvPr>
          <p:cNvSpPr/>
          <p:nvPr/>
        </p:nvSpPr>
        <p:spPr>
          <a:xfrm>
            <a:off x="8146608" y="1969019"/>
            <a:ext cx="701952" cy="7964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24C5E-6FE2-E8ED-5176-D6D4C0CC0E8D}"/>
              </a:ext>
            </a:extLst>
          </p:cNvPr>
          <p:cNvSpPr/>
          <p:nvPr/>
        </p:nvSpPr>
        <p:spPr>
          <a:xfrm>
            <a:off x="281893" y="908701"/>
            <a:ext cx="8717724" cy="566429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42CA10-2665-B555-07FA-A9E34A5C1B39}"/>
              </a:ext>
            </a:extLst>
          </p:cNvPr>
          <p:cNvSpPr/>
          <p:nvPr/>
        </p:nvSpPr>
        <p:spPr>
          <a:xfrm>
            <a:off x="66078" y="5159367"/>
            <a:ext cx="9011843" cy="149118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provides nearly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only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1/5th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F82E8A-6E47-9176-35EF-DCE24F646D0D}"/>
              </a:ext>
            </a:extLst>
          </p:cNvPr>
          <p:cNvSpPr/>
          <p:nvPr/>
        </p:nvSpPr>
        <p:spPr>
          <a:xfrm>
            <a:off x="281893" y="5413772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top of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outperforms Pythia alone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every workload category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0C49D9-9917-0F6B-1F27-CEA47A8B8DC2}"/>
              </a:ext>
            </a:extLst>
          </p:cNvPr>
          <p:cNvSpPr/>
          <p:nvPr/>
        </p:nvSpPr>
        <p:spPr>
          <a:xfrm>
            <a:off x="281893" y="5413750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provides nearly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Hermes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that has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load predictor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  <p:bldP spid="8" grpId="0" animBg="1"/>
      <p:bldP spid="9" grpId="0" animBg="1"/>
      <p:bldP spid="13" grpId="0"/>
      <p:bldP spid="13" grpId="1"/>
      <p:bldP spid="17" grpId="0"/>
      <p:bldP spid="17" grpId="1"/>
      <p:bldP spid="24" grpId="0"/>
      <p:bldP spid="24" grpId="1"/>
      <p:bldP spid="5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0" grpId="0" animBg="1"/>
      <p:bldP spid="10" grpId="1" animBg="1"/>
      <p:bldP spid="2" grpId="0" animBg="1"/>
      <p:bldP spid="2" grpId="1" animBg="1"/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DB431-DEFB-ECED-6A60-BC37D2F9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Increase in Main Memory Requests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16EFD0-29D2-F72E-4F56-449B9E0CFF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1293835"/>
          <a:ext cx="8894763" cy="446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B1B108E-7918-CB58-3227-E6877C5CC79A}"/>
              </a:ext>
            </a:extLst>
          </p:cNvPr>
          <p:cNvSpPr txBox="1"/>
          <p:nvPr/>
        </p:nvSpPr>
        <p:spPr>
          <a:xfrm>
            <a:off x="7441132" y="458142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31D7-D12A-E9C4-C469-372EF6153E4E}"/>
              </a:ext>
            </a:extLst>
          </p:cNvPr>
          <p:cNvSpPr txBox="1"/>
          <p:nvPr/>
        </p:nvSpPr>
        <p:spPr>
          <a:xfrm>
            <a:off x="7410095" y="286888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A47BE-1603-23BC-A837-4598DBFE9E91}"/>
              </a:ext>
            </a:extLst>
          </p:cNvPr>
          <p:cNvSpPr txBox="1"/>
          <p:nvPr/>
        </p:nvSpPr>
        <p:spPr>
          <a:xfrm>
            <a:off x="8024448" y="238995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5.9%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CE4C3-E81A-F71F-B038-74A83D30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06" y="72009"/>
            <a:ext cx="2320207" cy="1203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13861-507C-2C00-7AD6-B7C0CFD4A497}"/>
              </a:ext>
            </a:extLst>
          </p:cNvPr>
          <p:cNvSpPr txBox="1"/>
          <p:nvPr/>
        </p:nvSpPr>
        <p:spPr>
          <a:xfrm>
            <a:off x="7616665" y="29157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9C5DE-D266-0187-CAF2-843CEAD37615}"/>
              </a:ext>
            </a:extLst>
          </p:cNvPr>
          <p:cNvSpPr txBox="1"/>
          <p:nvPr/>
        </p:nvSpPr>
        <p:spPr>
          <a:xfrm>
            <a:off x="7970278" y="9500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C5C-C6C3-35C7-8FBC-AD015EFF46C2}"/>
              </a:ext>
            </a:extLst>
          </p:cNvPr>
          <p:cNvSpPr txBox="1"/>
          <p:nvPr/>
        </p:nvSpPr>
        <p:spPr>
          <a:xfrm>
            <a:off x="8602459" y="950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00EEF8-06E1-0730-B5E0-3E29DBE7D089}"/>
              </a:ext>
            </a:extLst>
          </p:cNvPr>
          <p:cNvCxnSpPr>
            <a:cxnSpLocks/>
          </p:cNvCxnSpPr>
          <p:nvPr/>
        </p:nvCxnSpPr>
        <p:spPr>
          <a:xfrm>
            <a:off x="8071878" y="586029"/>
            <a:ext cx="663842" cy="268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83F437-18EB-77CC-6355-493E739CFC32}"/>
              </a:ext>
            </a:extLst>
          </p:cNvPr>
          <p:cNvCxnSpPr>
            <a:cxnSpLocks/>
          </p:cNvCxnSpPr>
          <p:nvPr/>
        </p:nvCxnSpPr>
        <p:spPr>
          <a:xfrm>
            <a:off x="8383563" y="414544"/>
            <a:ext cx="436397" cy="305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36E77F-7630-FCE6-19F1-C72D1352638E}"/>
              </a:ext>
            </a:extLst>
          </p:cNvPr>
          <p:cNvSpPr/>
          <p:nvPr/>
        </p:nvSpPr>
        <p:spPr>
          <a:xfrm>
            <a:off x="8735720" y="477038"/>
            <a:ext cx="84240" cy="10899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D5E910-FBE0-1C51-43DF-3C9CF2A06BE7}"/>
              </a:ext>
            </a:extLst>
          </p:cNvPr>
          <p:cNvSpPr/>
          <p:nvPr/>
        </p:nvSpPr>
        <p:spPr>
          <a:xfrm>
            <a:off x="6743857" y="13889"/>
            <a:ext cx="2400535" cy="13522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2007440-02AD-0A7A-E53A-CE2903C785B2}"/>
              </a:ext>
            </a:extLst>
          </p:cNvPr>
          <p:cNvSpPr/>
          <p:nvPr/>
        </p:nvSpPr>
        <p:spPr>
          <a:xfrm rot="16200000">
            <a:off x="8117304" y="2992317"/>
            <a:ext cx="794038" cy="441822"/>
          </a:xfrm>
          <a:prstGeom prst="arc">
            <a:avLst>
              <a:gd name="adj1" fmla="val 16200000"/>
              <a:gd name="adj2" fmla="val 102549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2715DA-CBF5-9185-6276-D52FD8548A6B}"/>
              </a:ext>
            </a:extLst>
          </p:cNvPr>
          <p:cNvSpPr/>
          <p:nvPr/>
        </p:nvSpPr>
        <p:spPr>
          <a:xfrm>
            <a:off x="266764" y="1188285"/>
            <a:ext cx="8752617" cy="47636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FE1DFB-2039-6F2E-6735-004FD3DF1B91}"/>
              </a:ext>
            </a:extLst>
          </p:cNvPr>
          <p:cNvSpPr/>
          <p:nvPr/>
        </p:nvSpPr>
        <p:spPr>
          <a:xfrm>
            <a:off x="673623" y="941147"/>
            <a:ext cx="7954236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1%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benefit,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in main memory requests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3281B9-AF4C-DA79-8DD3-D34DC153E20B}"/>
              </a:ext>
            </a:extLst>
          </p:cNvPr>
          <p:cNvSpPr/>
          <p:nvPr/>
        </p:nvSpPr>
        <p:spPr>
          <a:xfrm>
            <a:off x="1840549" y="2232203"/>
            <a:ext cx="4084689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2453EA-DF17-8EB4-010D-2050C045F76D}"/>
              </a:ext>
            </a:extLst>
          </p:cNvPr>
          <p:cNvSpPr/>
          <p:nvPr/>
        </p:nvSpPr>
        <p:spPr>
          <a:xfrm>
            <a:off x="1840549" y="2942031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top of 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2C6E5E-3421-EF7D-66C8-FB1E58E93AB2}"/>
              </a:ext>
            </a:extLst>
          </p:cNvPr>
          <p:cNvSpPr/>
          <p:nvPr/>
        </p:nvSpPr>
        <p:spPr>
          <a:xfrm>
            <a:off x="1840549" y="3651860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A6E601-0EAF-3BC4-A60C-15E77EFA5015}"/>
              </a:ext>
            </a:extLst>
          </p:cNvPr>
          <p:cNvSpPr/>
          <p:nvPr/>
        </p:nvSpPr>
        <p:spPr>
          <a:xfrm>
            <a:off x="6034966" y="2232203"/>
            <a:ext cx="1216552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CDD49F1-620D-416C-ABEE-500B2D97CEC4}"/>
              </a:ext>
            </a:extLst>
          </p:cNvPr>
          <p:cNvSpPr/>
          <p:nvPr/>
        </p:nvSpPr>
        <p:spPr>
          <a:xfrm>
            <a:off x="6034967" y="2942031"/>
            <a:ext cx="1216552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1%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D5CA682-A5ED-DDB1-3808-01D0C17240B4}"/>
              </a:ext>
            </a:extLst>
          </p:cNvPr>
          <p:cNvSpPr/>
          <p:nvPr/>
        </p:nvSpPr>
        <p:spPr>
          <a:xfrm>
            <a:off x="6034966" y="3651860"/>
            <a:ext cx="1222256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0.5%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B880BF0-72DA-130F-C5D7-6EC9DFB8BE2A}"/>
              </a:ext>
            </a:extLst>
          </p:cNvPr>
          <p:cNvSpPr/>
          <p:nvPr/>
        </p:nvSpPr>
        <p:spPr>
          <a:xfrm>
            <a:off x="-164803" y="4918025"/>
            <a:ext cx="9473604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is more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bandwidth-efficient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even an efficient prefetcher like Pythia</a:t>
            </a:r>
          </a:p>
        </p:txBody>
      </p:sp>
    </p:spTree>
    <p:extLst>
      <p:ext uri="{BB962C8B-B14F-4D97-AF65-F5344CB8AC3E}">
        <p14:creationId xmlns:p14="http://schemas.microsoft.com/office/powerpoint/2010/main" val="15669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22" grpId="0"/>
      <p:bldP spid="23" grpId="0"/>
      <p:bldP spid="24" grpId="0"/>
      <p:bldP spid="19" grpId="0"/>
      <p:bldP spid="25" grpId="0"/>
      <p:bldP spid="27" grpId="0"/>
      <p:bldP spid="37" grpId="0" animBg="1"/>
      <p:bldP spid="38" grpId="0" animBg="1"/>
      <p:bldP spid="2" grpId="0" animBg="1"/>
      <p:bldP spid="2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Pythia: </a:t>
            </a:r>
            <a:r>
              <a:rPr lang="en-US" dirty="0"/>
              <a:t>Prefetching using</a:t>
            </a:r>
            <a:br>
              <a:rPr lang="en-US" dirty="0"/>
            </a:br>
            <a:r>
              <a:rPr lang="en-US" dirty="0"/>
              <a:t>Reinforcement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6213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1D656-17F3-B5E3-7274-40496EE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Performance with Varying Memory Bandwidth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AB14AD-16C5-A3D3-DD72-EB63264E7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218" y="936626"/>
          <a:ext cx="8418137" cy="563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0941E-63B3-85C6-A98F-3AA17E726840}"/>
              </a:ext>
            </a:extLst>
          </p:cNvPr>
          <p:cNvCxnSpPr>
            <a:cxnSpLocks/>
          </p:cNvCxnSpPr>
          <p:nvPr/>
        </p:nvCxnSpPr>
        <p:spPr>
          <a:xfrm>
            <a:off x="2139885" y="4440024"/>
            <a:ext cx="618398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58E3A7-F84F-14A1-724C-9DA7C07B14E0}"/>
              </a:ext>
            </a:extLst>
          </p:cNvPr>
          <p:cNvSpPr/>
          <p:nvPr/>
        </p:nvSpPr>
        <p:spPr>
          <a:xfrm>
            <a:off x="3949342" y="2422691"/>
            <a:ext cx="510023" cy="1451726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835E-C17B-3DFF-E890-CEC038BB925A}"/>
              </a:ext>
            </a:extLst>
          </p:cNvPr>
          <p:cNvSpPr/>
          <p:nvPr/>
        </p:nvSpPr>
        <p:spPr>
          <a:xfrm>
            <a:off x="2904954" y="3429000"/>
            <a:ext cx="510023" cy="1262152"/>
          </a:xfrm>
          <a:prstGeom prst="rect">
            <a:avLst/>
          </a:prstGeom>
          <a:solidFill>
            <a:schemeClr val="accent1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47734-F300-96F7-14F8-B7377003DEC7}"/>
              </a:ext>
            </a:extLst>
          </p:cNvPr>
          <p:cNvSpPr/>
          <p:nvPr/>
        </p:nvSpPr>
        <p:spPr>
          <a:xfrm>
            <a:off x="1884873" y="4223208"/>
            <a:ext cx="510023" cy="1455454"/>
          </a:xfrm>
          <a:prstGeom prst="rect">
            <a:avLst/>
          </a:prstGeom>
          <a:solidFill>
            <a:schemeClr val="tx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E7A3A-672A-F4C9-DB4B-96DA8A9598DD}"/>
              </a:ext>
            </a:extLst>
          </p:cNvPr>
          <p:cNvSpPr txBox="1"/>
          <p:nvPr/>
        </p:nvSpPr>
        <p:spPr>
          <a:xfrm>
            <a:off x="2394896" y="5133424"/>
            <a:ext cx="48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3990x (Zen 2, 64C/4ch, 2020)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C8767-4E8B-A93C-71D7-7A9A48990095}"/>
              </a:ext>
            </a:extLst>
          </p:cNvPr>
          <p:cNvSpPr txBox="1"/>
          <p:nvPr/>
        </p:nvSpPr>
        <p:spPr>
          <a:xfrm>
            <a:off x="3414976" y="4525322"/>
            <a:ext cx="46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EPYC Rome 7702P (Zen 2, 64C/8ch,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49947-5926-7D99-3199-154651B56520}"/>
              </a:ext>
            </a:extLst>
          </p:cNvPr>
          <p:cNvSpPr txBox="1"/>
          <p:nvPr/>
        </p:nvSpPr>
        <p:spPr>
          <a:xfrm>
            <a:off x="4166485" y="3807897"/>
            <a:ext cx="301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~Intel Xeon 6258R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(Cascade Lake, 28C/6ch,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73908-7C9C-CAD8-8305-AE60B5EA57B0}"/>
              </a:ext>
            </a:extLst>
          </p:cNvPr>
          <p:cNvSpPr/>
          <p:nvPr/>
        </p:nvSpPr>
        <p:spPr>
          <a:xfrm>
            <a:off x="6001858" y="1375255"/>
            <a:ext cx="510023" cy="2109695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9F722-5F73-31E2-2CF1-B3CDE310352A}"/>
              </a:ext>
            </a:extLst>
          </p:cNvPr>
          <p:cNvSpPr txBox="1"/>
          <p:nvPr/>
        </p:nvSpPr>
        <p:spPr>
          <a:xfrm>
            <a:off x="7112026" y="2329356"/>
            <a:ext cx="1196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4C215-75A2-0C02-842C-A1EF40B3F1A2}"/>
              </a:ext>
            </a:extLst>
          </p:cNvPr>
          <p:cNvSpPr txBox="1"/>
          <p:nvPr/>
        </p:nvSpPr>
        <p:spPr>
          <a:xfrm>
            <a:off x="6921269" y="3308495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0F574-89B3-2008-1E32-A5CA5E85BE70}"/>
              </a:ext>
            </a:extLst>
          </p:cNvPr>
          <p:cNvSpPr txBox="1"/>
          <p:nvPr/>
        </p:nvSpPr>
        <p:spPr>
          <a:xfrm>
            <a:off x="5764581" y="1004709"/>
            <a:ext cx="2587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Pythia+Hermes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D0C180-FDC5-A3EA-11AD-F5ECECF289C2}"/>
              </a:ext>
            </a:extLst>
          </p:cNvPr>
          <p:cNvSpPr/>
          <p:nvPr/>
        </p:nvSpPr>
        <p:spPr>
          <a:xfrm>
            <a:off x="208424" y="944402"/>
            <a:ext cx="8717724" cy="542422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EB8F2B-F2FF-75C4-5775-FE43EF9A726C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bandwidth-constrained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 outperforms 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AC15A-CE19-690E-B4C7-F13D8F39FA04}"/>
              </a:ext>
            </a:extLst>
          </p:cNvPr>
          <p:cNvSpPr/>
          <p:nvPr/>
        </p:nvSpPr>
        <p:spPr>
          <a:xfrm>
            <a:off x="2139884" y="1171966"/>
            <a:ext cx="1522201" cy="4354192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AEB24D-1263-E6A5-890A-9B681A916B4B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Hermes+Pythia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outperforms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across all bandwidth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677DB-AF67-9A72-9864-6F7F4B8066C5}"/>
              </a:ext>
            </a:extLst>
          </p:cNvPr>
          <p:cNvSpPr txBox="1"/>
          <p:nvPr/>
        </p:nvSpPr>
        <p:spPr>
          <a:xfrm>
            <a:off x="5722791" y="3460588"/>
            <a:ext cx="10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39261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9" grpId="0" animBg="1"/>
      <p:bldP spid="29" grpId="1" animBg="1"/>
      <p:bldP spid="29" grpId="2" animBg="1"/>
      <p:bldP spid="31" grpId="0" animBg="1"/>
      <p:bldP spid="31" grpId="1" animBg="1"/>
      <p:bldP spid="32" grpId="0" animBg="1"/>
      <p:bldP spid="32" grpId="1" animBg="1"/>
      <p:bldP spid="39" grpId="0" animBg="1"/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7C19CB9-440A-DD9B-49E9-299028B041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5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1EBCF0-5215-DEE7-F4BB-C766B23B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Performance with Varying Baseline Prefetcher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EADB0-9458-1C78-6606-21C18CB77477}"/>
              </a:ext>
            </a:extLst>
          </p:cNvPr>
          <p:cNvCxnSpPr/>
          <p:nvPr/>
        </p:nvCxnSpPr>
        <p:spPr>
          <a:xfrm>
            <a:off x="2318994" y="2064470"/>
            <a:ext cx="0" cy="707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5E9745-B9F6-64C4-82BE-C212D551E67F}"/>
              </a:ext>
            </a:extLst>
          </p:cNvPr>
          <p:cNvSpPr txBox="1"/>
          <p:nvPr/>
        </p:nvSpPr>
        <p:spPr>
          <a:xfrm>
            <a:off x="1918082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CEE88-705A-313A-7532-426F3C9BC058}"/>
              </a:ext>
            </a:extLst>
          </p:cNvPr>
          <p:cNvCxnSpPr>
            <a:cxnSpLocks/>
          </p:cNvCxnSpPr>
          <p:nvPr/>
        </p:nvCxnSpPr>
        <p:spPr>
          <a:xfrm>
            <a:off x="3706305" y="2064470"/>
            <a:ext cx="0" cy="82641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38C05C-A3DB-1B25-A8B2-4349B5F691D6}"/>
              </a:ext>
            </a:extLst>
          </p:cNvPr>
          <p:cNvSpPr txBox="1"/>
          <p:nvPr/>
        </p:nvSpPr>
        <p:spPr>
          <a:xfrm>
            <a:off x="3305393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9BCC-BA98-1D91-27DD-F4D7C01C790C}"/>
              </a:ext>
            </a:extLst>
          </p:cNvPr>
          <p:cNvCxnSpPr>
            <a:cxnSpLocks/>
          </p:cNvCxnSpPr>
          <p:nvPr/>
        </p:nvCxnSpPr>
        <p:spPr>
          <a:xfrm>
            <a:off x="5138507" y="2890886"/>
            <a:ext cx="0" cy="6425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152A64-6BFE-11DD-66FA-CD99A534FF22}"/>
              </a:ext>
            </a:extLst>
          </p:cNvPr>
          <p:cNvSpPr txBox="1"/>
          <p:nvPr/>
        </p:nvSpPr>
        <p:spPr>
          <a:xfrm>
            <a:off x="4850717" y="246184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BEE4B-26FC-5A26-054B-52558D5DFD6C}"/>
              </a:ext>
            </a:extLst>
          </p:cNvPr>
          <p:cNvCxnSpPr>
            <a:cxnSpLocks/>
          </p:cNvCxnSpPr>
          <p:nvPr/>
        </p:nvCxnSpPr>
        <p:spPr>
          <a:xfrm>
            <a:off x="6535245" y="2692678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A68183-B032-1C62-1270-F559826CA833}"/>
              </a:ext>
            </a:extLst>
          </p:cNvPr>
          <p:cNvSpPr txBox="1"/>
          <p:nvPr/>
        </p:nvSpPr>
        <p:spPr>
          <a:xfrm>
            <a:off x="6182214" y="227959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4420F-B26A-981F-7731-94C506771B51}"/>
              </a:ext>
            </a:extLst>
          </p:cNvPr>
          <p:cNvCxnSpPr>
            <a:cxnSpLocks/>
          </p:cNvCxnSpPr>
          <p:nvPr/>
        </p:nvCxnSpPr>
        <p:spPr>
          <a:xfrm>
            <a:off x="7949341" y="3693622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716F7-E347-6116-8879-B8C6E8ADD5BB}"/>
              </a:ext>
            </a:extLst>
          </p:cNvPr>
          <p:cNvSpPr txBox="1"/>
          <p:nvPr/>
        </p:nvSpPr>
        <p:spPr>
          <a:xfrm>
            <a:off x="7596310" y="326168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4FCCD-1D63-9B33-5A23-C555062113D0}"/>
              </a:ext>
            </a:extLst>
          </p:cNvPr>
          <p:cNvSpPr/>
          <p:nvPr/>
        </p:nvSpPr>
        <p:spPr>
          <a:xfrm>
            <a:off x="168275" y="936625"/>
            <a:ext cx="8938421" cy="54197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CF87B4E-4647-E3B7-1D3F-6C2DADDC3273}"/>
              </a:ext>
            </a:extLst>
          </p:cNvPr>
          <p:cNvSpPr/>
          <p:nvPr/>
        </p:nvSpPr>
        <p:spPr>
          <a:xfrm>
            <a:off x="517222" y="2961042"/>
            <a:ext cx="8196868" cy="114476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consistently improves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 top of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wide range of baseline prefetchers</a:t>
            </a:r>
          </a:p>
        </p:txBody>
      </p:sp>
    </p:spTree>
    <p:extLst>
      <p:ext uri="{BB962C8B-B14F-4D97-AF65-F5344CB8AC3E}">
        <p14:creationId xmlns:p14="http://schemas.microsoft.com/office/powerpoint/2010/main" val="29573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category"/>
        </p:bldSub>
      </p:bldGraphic>
      <p:bldP spid="9" grpId="0"/>
      <p:bldP spid="12" grpId="0"/>
      <p:bldP spid="15" grpId="0"/>
      <p:bldP spid="18" grpId="0"/>
      <p:bldP spid="20" grpId="0"/>
      <p:bldP spid="21" grpId="0" animBg="1"/>
      <p:bldP spid="2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16F4E-6709-2FE5-773E-10F73E43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Overhead of Hermes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28D63-64CA-9DE7-07E9-FC9A892E648C}"/>
              </a:ext>
            </a:extLst>
          </p:cNvPr>
          <p:cNvSpPr/>
          <p:nvPr/>
        </p:nvSpPr>
        <p:spPr>
          <a:xfrm>
            <a:off x="2168166" y="2064091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AFFAA-7845-A3B1-5718-7013AE276E15}"/>
              </a:ext>
            </a:extLst>
          </p:cNvPr>
          <p:cNvSpPr/>
          <p:nvPr/>
        </p:nvSpPr>
        <p:spPr>
          <a:xfrm>
            <a:off x="2168166" y="3985573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1.5%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power overhead*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CFE2-750C-B64C-ACC9-3D391C3C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777547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8C57-B893-7A0E-41AE-317684D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3687240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19932-23E7-ABFE-4E8A-8A4813722EDE}"/>
              </a:ext>
            </a:extLst>
          </p:cNvPr>
          <p:cNvSpPr txBox="1"/>
          <p:nvPr/>
        </p:nvSpPr>
        <p:spPr>
          <a:xfrm>
            <a:off x="1034530" y="5506945"/>
            <a:ext cx="716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*On top of an Intel Alder Lake-like performance-core 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9245-09F9-D5B0-F64B-49066E33188A}"/>
              </a:ext>
            </a:extLst>
          </p:cNvPr>
          <p:cNvSpPr txBox="1"/>
          <p:nvPr/>
        </p:nvSpPr>
        <p:spPr>
          <a:xfrm>
            <a:off x="1259198" y="6468733"/>
            <a:ext cx="6625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www.anandtech.com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/show/16881/a-deep-dive-into-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-alder-lake-microarchitectures/3</a:t>
            </a:r>
          </a:p>
        </p:txBody>
      </p:sp>
    </p:spTree>
    <p:extLst>
      <p:ext uri="{BB962C8B-B14F-4D97-AF65-F5344CB8AC3E}">
        <p14:creationId xmlns:p14="http://schemas.microsoft.com/office/powerpoint/2010/main" val="33457472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</a:t>
            </a:r>
            <a:r>
              <a:rPr lang="en-US" sz="2000" dirty="0">
                <a:solidFill>
                  <a:schemeClr val="accent6"/>
                </a:solidFill>
              </a:rPr>
              <a:t>(</a:t>
            </a:r>
            <a:r>
              <a:rPr lang="en-US" sz="2000" b="1" dirty="0">
                <a:solidFill>
                  <a:schemeClr val="accent6"/>
                </a:solidFill>
              </a:rPr>
              <a:t>in extended version on </a:t>
            </a:r>
            <a:r>
              <a:rPr lang="en-US" sz="2000" b="1" dirty="0" err="1">
                <a:solidFill>
                  <a:schemeClr val="accent6"/>
                </a:solidFill>
              </a:rPr>
              <a:t>arXiv</a:t>
            </a:r>
            <a:r>
              <a:rPr lang="en-US" sz="2000" dirty="0">
                <a:solidFill>
                  <a:schemeClr val="accent6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on an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2853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in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D6C2-E05E-612F-1443-CBDD1E4E30BF}"/>
              </a:ext>
            </a:extLst>
          </p:cNvPr>
          <p:cNvSpPr/>
          <p:nvPr/>
        </p:nvSpPr>
        <p:spPr>
          <a:xfrm>
            <a:off x="94269" y="936172"/>
            <a:ext cx="8938421" cy="5497038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E422-1C26-99A0-95A9-0707CA80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9" y="1208481"/>
            <a:ext cx="6598885" cy="43900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E5FA3-923A-996A-8C56-27DAD1364E50}"/>
              </a:ext>
            </a:extLst>
          </p:cNvPr>
          <p:cNvSpPr txBox="1"/>
          <p:nvPr/>
        </p:nvSpPr>
        <p:spPr>
          <a:xfrm>
            <a:off x="2200998" y="609329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6821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DA22-3F0A-ECB2-D9D0-CE1AF382F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To Summarize…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EA13-CB69-3B1D-CAC4-94F964C27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72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Summary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169011" y="1062866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advocates 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483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different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form of speculation than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F4CD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load address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employed by prefetchers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197627" y="3762860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can be applied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by itself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combined with load address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 provide performance improvement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0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B1E70D-A4C3-1751-1C88-07F2CCB6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orbel" panose="020B0503020204020204" pitchFamily="34" charset="0"/>
              </a:rPr>
              <a:t>Summary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E2B45-2E36-11F9-67C4-45E81E35325E}"/>
              </a:ext>
            </a:extLst>
          </p:cNvPr>
          <p:cNvSpPr/>
          <p:nvPr/>
        </p:nvSpPr>
        <p:spPr>
          <a:xfrm>
            <a:off x="-304800" y="989416"/>
            <a:ext cx="9766300" cy="14997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350A91-1FA7-E81A-5DE3-2660E3855515}"/>
              </a:ext>
            </a:extLst>
          </p:cNvPr>
          <p:cNvSpPr/>
          <p:nvPr/>
        </p:nvSpPr>
        <p:spPr>
          <a:xfrm>
            <a:off x="3157831" y="3096704"/>
            <a:ext cx="2828338" cy="1511302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coverage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B8AE5-5353-CCD8-9FD2-80AEA0572B21}"/>
              </a:ext>
            </a:extLst>
          </p:cNvPr>
          <p:cNvSpPr/>
          <p:nvPr/>
        </p:nvSpPr>
        <p:spPr>
          <a:xfrm>
            <a:off x="124699" y="3108221"/>
            <a:ext cx="2828338" cy="149978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accuracy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(77%)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72F84A-7A17-799B-302E-AD7F63A192E7}"/>
              </a:ext>
            </a:extLst>
          </p:cNvPr>
          <p:cNvSpPr/>
          <p:nvPr/>
        </p:nvSpPr>
        <p:spPr>
          <a:xfrm>
            <a:off x="6146651" y="3108220"/>
            <a:ext cx="2828338" cy="1499785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(4KB/core)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B13500-8B1A-6EAF-691B-1FCF1FCB0D1C}"/>
              </a:ext>
            </a:extLst>
          </p:cNvPr>
          <p:cNvSpPr/>
          <p:nvPr/>
        </p:nvSpPr>
        <p:spPr>
          <a:xfrm>
            <a:off x="124699" y="5286101"/>
            <a:ext cx="5238947" cy="1387579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improvement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best prior baseline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(5.4%)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8925EF-F9A3-3F28-64A7-2A83AEB45932}"/>
              </a:ext>
            </a:extLst>
          </p:cNvPr>
          <p:cNvSpPr/>
          <p:nvPr/>
        </p:nvSpPr>
        <p:spPr>
          <a:xfrm>
            <a:off x="5600700" y="5286100"/>
            <a:ext cx="3374290" cy="1387579"/>
          </a:xfrm>
          <a:prstGeom prst="roundRect">
            <a:avLst>
              <a:gd name="adj" fmla="val 6884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 bandwidth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9131C40D-649D-4DD9-8B06-D5A8BF82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07" y="2599979"/>
            <a:ext cx="679522" cy="67952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48C40A15-6942-3659-AD9B-23036F75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084" y="2601670"/>
            <a:ext cx="677831" cy="677831"/>
          </a:xfrm>
          <a:prstGeom prst="rect">
            <a:avLst/>
          </a:prstGeom>
        </p:spPr>
      </p:pic>
      <p:pic>
        <p:nvPicPr>
          <p:cNvPr id="16" name="Graphic 15" descr="Disk with solid fill">
            <a:extLst>
              <a:ext uri="{FF2B5EF4-FFF2-40B4-BE49-F238E27FC236}">
                <a16:creationId xmlns:a16="http://schemas.microsoft.com/office/drawing/2014/main" id="{B133128E-9D9A-7087-2371-AA463A8B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1058" y="2599978"/>
            <a:ext cx="679523" cy="679523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0DF521C-1C9A-40F6-F6FE-4088D04E5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948083" y="4856486"/>
            <a:ext cx="679524" cy="679524"/>
          </a:xfrm>
          <a:prstGeom prst="rect">
            <a:avLst/>
          </a:prstGeom>
        </p:spPr>
      </p:pic>
      <p:pic>
        <p:nvPicPr>
          <p:cNvPr id="19" name="Graphic 18" descr="Gauge with solid fill">
            <a:extLst>
              <a:ext uri="{FF2B5EF4-FFF2-40B4-BE49-F238E27FC236}">
                <a16:creationId xmlns:a16="http://schemas.microsoft.com/office/drawing/2014/main" id="{8D8F3413-28B7-12AC-6779-FFF30F202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4409" y="4849161"/>
            <a:ext cx="679526" cy="6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E887C5-5E97-D3B7-CDAD-902BD3E5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Corbel" panose="020B0503020204020204" pitchFamily="34" charset="0"/>
              </a:rPr>
              <a:t>Hermes is Open Sourced</a:t>
            </a:r>
            <a:endParaRPr lang="en-US" sz="3600" dirty="0">
              <a:latin typeface="Corbel" panose="020B0503020204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4495D4-9952-B157-7E0E-5F1B69D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6" y="1049389"/>
            <a:ext cx="6838335" cy="47592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3EFD0-C3C9-4F21-1FDB-FCAD3CB2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1115378"/>
            <a:ext cx="1335375" cy="132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BC995-E3D3-EA42-005A-956916E3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2754347"/>
            <a:ext cx="1335375" cy="132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668F-6C70-32FA-5248-7FF700770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393316"/>
            <a:ext cx="1335376" cy="132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D0711-D33B-8273-045F-6834258C523F}"/>
              </a:ext>
            </a:extLst>
          </p:cNvPr>
          <p:cNvSpPr txBox="1"/>
          <p:nvPr/>
        </p:nvSpPr>
        <p:spPr>
          <a:xfrm>
            <a:off x="1639030" y="6264001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8"/>
              </a:rPr>
              <a:t>https://github.com/CMU-SAFARI/Hermes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42BD8-6B60-67F9-6EC1-308B45C07853}"/>
              </a:ext>
            </a:extLst>
          </p:cNvPr>
          <p:cNvSpPr/>
          <p:nvPr/>
        </p:nvSpPr>
        <p:spPr>
          <a:xfrm>
            <a:off x="1504386" y="961534"/>
            <a:ext cx="7528304" cy="49302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177675-53B4-B992-9860-90A9EADD7F54}"/>
              </a:ext>
            </a:extLst>
          </p:cNvPr>
          <p:cNvSpPr/>
          <p:nvPr/>
        </p:nvSpPr>
        <p:spPr>
          <a:xfrm>
            <a:off x="3452593" y="1136418"/>
            <a:ext cx="5020724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All workload traces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8A4508C-E259-0D75-4E23-5D5A67DB91FA}"/>
              </a:ext>
            </a:extLst>
          </p:cNvPr>
          <p:cNvSpPr/>
          <p:nvPr/>
        </p:nvSpPr>
        <p:spPr>
          <a:xfrm>
            <a:off x="1524170" y="2289524"/>
            <a:ext cx="3108463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13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prefetchers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5BF47B-1935-643D-B226-8F8623857AE9}"/>
              </a:ext>
            </a:extLst>
          </p:cNvPr>
          <p:cNvSpPr/>
          <p:nvPr/>
        </p:nvSpPr>
        <p:spPr>
          <a:xfrm>
            <a:off x="4923553" y="2289524"/>
            <a:ext cx="4078719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off-chip predictors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2586-0C8D-F33C-BA2C-5839658B1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8" y="1084952"/>
            <a:ext cx="996269" cy="9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FAAA89-64BC-4A3F-BBE7-EBDBE920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2" y="3267876"/>
            <a:ext cx="4078719" cy="2582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87E09-0216-3C9C-AD59-BAA8D1C31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0" y="3115528"/>
            <a:ext cx="2751394" cy="29479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9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Just extend the </a:t>
            </a:r>
            <a:r>
              <a:rPr lang="en-US" sz="3200" dirty="0" err="1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OffchipPredBase</a:t>
            </a:r>
            <a:r>
              <a:rPr lang="en-US" dirty="0">
                <a:latin typeface="Corbel" panose="020B0503020204020204" pitchFamily="34" charset="0"/>
              </a:rPr>
              <a:t> class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D622D-32A7-E60F-30C3-03D3C54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3" y="1517715"/>
            <a:ext cx="7824774" cy="48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69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7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348614</TotalTime>
  <Words>12769</Words>
  <Application>Microsoft Macintosh PowerPoint</Application>
  <PresentationFormat>On-screen Show (4:3)</PresentationFormat>
  <Paragraphs>1984</Paragraphs>
  <Slides>171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64</vt:i4>
      </vt:variant>
      <vt:variant>
        <vt:lpstr>Slide Titles</vt:lpstr>
      </vt:variant>
      <vt:variant>
        <vt:i4>171</vt:i4>
      </vt:variant>
    </vt:vector>
  </HeadingPairs>
  <TitlesOfParts>
    <vt:vector size="248" baseType="lpstr">
      <vt:lpstr>Alegreya Sans</vt:lpstr>
      <vt:lpstr>Arial</vt:lpstr>
      <vt:lpstr>Calibri</vt:lpstr>
      <vt:lpstr>Cambria</vt:lpstr>
      <vt:lpstr>Consolas</vt:lpstr>
      <vt:lpstr>Corbel</vt:lpstr>
      <vt:lpstr>Garamond</vt:lpstr>
      <vt:lpstr>Lato</vt:lpstr>
      <vt:lpstr>Lato Black</vt:lpstr>
      <vt:lpstr>Palatino Linotype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31_Edge</vt:lpstr>
      <vt:lpstr>34_Edge</vt:lpstr>
      <vt:lpstr>Office Theme</vt:lpstr>
      <vt:lpstr>60_Edge</vt:lpstr>
      <vt:lpstr>10_Edge</vt:lpstr>
      <vt:lpstr>1_Office Theme</vt:lpstr>
      <vt:lpstr>3_Office Theme</vt:lpstr>
      <vt:lpstr>Pythia &amp; Hermes: ML-Driven Prefetching</vt:lpstr>
      <vt:lpstr>Data-Driven (Self-Optimizing) Architectures</vt:lpstr>
      <vt:lpstr>System Architecture Design Today</vt:lpstr>
      <vt:lpstr>An Intelligent Architecture</vt:lpstr>
      <vt:lpstr>Self-Optimizing Memory Controllers</vt:lpstr>
      <vt:lpstr>Self-Optimizing Memory Prefetchers</vt:lpstr>
      <vt:lpstr>Learning-Based Off-Chip Load Predictors</vt:lpstr>
      <vt:lpstr>Self-Optimizing Hybrid SSD Controllers</vt:lpstr>
      <vt:lpstr>Pythia: Prefetching using Reinforcement Learning </vt:lpstr>
      <vt:lpstr>Self-Optimizing Memory Prefetchers</vt:lpstr>
      <vt:lpstr>PowerPoint Presentation</vt:lpstr>
      <vt:lpstr>Executive Summary</vt:lpstr>
      <vt:lpstr>Talk Outline</vt:lpstr>
      <vt:lpstr>Prefetching Basics</vt:lpstr>
      <vt:lpstr>Key Shortcomings in Prior Prefetchers</vt:lpstr>
      <vt:lpstr>(1) Single-Feature Prefetch Prediction</vt:lpstr>
      <vt:lpstr>(1) Single-Feature Prefetch Prediction</vt:lpstr>
      <vt:lpstr>(2) Lack of Inherent System Awareness</vt:lpstr>
      <vt:lpstr>(2) Lack of Inherent System Awareness</vt:lpstr>
      <vt:lpstr>(3) Lack of In-silicon Customizability</vt:lpstr>
      <vt:lpstr>Our Goal</vt:lpstr>
      <vt:lpstr>Our Proposal</vt:lpstr>
      <vt:lpstr>Talk Outline</vt:lpstr>
      <vt:lpstr>Basics of Reinforcement Learning (RL)</vt:lpstr>
      <vt:lpstr>Formulating Prefetching as RL</vt:lpstr>
      <vt:lpstr>What is State?</vt:lpstr>
      <vt:lpstr>What is State?</vt:lpstr>
      <vt:lpstr>What is Action?</vt:lpstr>
      <vt:lpstr>What is Reward?</vt:lpstr>
      <vt:lpstr>What is Reward?</vt:lpstr>
      <vt:lpstr>Steering Pythia’s Objective via Reward Values</vt:lpstr>
      <vt:lpstr>Steering Pythia’s Objective via Reward Values</vt:lpstr>
      <vt:lpstr>Steering Pythia’s Objective via Reward Values</vt:lpstr>
      <vt:lpstr>Talk Outline</vt:lpstr>
      <vt:lpstr>Pythia Overview</vt:lpstr>
      <vt:lpstr>Architecting QVStore</vt:lpstr>
      <vt:lpstr>Architecting the QVStore</vt:lpstr>
      <vt:lpstr>Organization of QVStore</vt:lpstr>
      <vt:lpstr>Organization of QVStore</vt:lpstr>
      <vt:lpstr>Organization of QVStore</vt:lpstr>
      <vt:lpstr>Organization of QVStore</vt:lpstr>
      <vt:lpstr>More in the Paper</vt:lpstr>
      <vt:lpstr>More in the Paper</vt:lpstr>
      <vt:lpstr>Talk Outline</vt:lpstr>
      <vt:lpstr>Simulation Methodology</vt:lpstr>
      <vt:lpstr>Basic Pythia Configuration</vt:lpstr>
      <vt:lpstr>List of Evaluated Features</vt:lpstr>
      <vt:lpstr>Basic Pythia Configuration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Performance Improvement via Customization</vt:lpstr>
      <vt:lpstr>Pythia’s Overhead</vt:lpstr>
      <vt:lpstr>More in the Paper</vt:lpstr>
      <vt:lpstr>Performance on Previously-Unseen Workloads</vt:lpstr>
      <vt:lpstr>More in the Paper</vt:lpstr>
      <vt:lpstr>Pythia is Open Source</vt:lpstr>
      <vt:lpstr>Talk Outline</vt:lpstr>
      <vt:lpstr>Executive Summary</vt:lpstr>
      <vt:lpstr>PowerPoint Presentation</vt:lpstr>
      <vt:lpstr>Pythia Discussion</vt:lpstr>
      <vt:lpstr>Self-Optimizing Memory Prefetchers</vt:lpstr>
      <vt:lpstr>Hermes: Perceptron-Based  Off-Chip Load Prediction </vt:lpstr>
      <vt:lpstr>Learning-Based Off-Chip Load Predictors</vt:lpstr>
      <vt:lpstr>Hermes Talk Video</vt:lpstr>
      <vt:lpstr>PowerPoint Presentation</vt:lpstr>
      <vt:lpstr>The Key Problem</vt:lpstr>
      <vt:lpstr>Traditional Solutions</vt:lpstr>
      <vt:lpstr>Key Observation 1</vt:lpstr>
      <vt:lpstr>Key Observation 2</vt:lpstr>
      <vt:lpstr>Caches are Getting Bigger and Slower…</vt:lpstr>
      <vt:lpstr>Our Goal</vt:lpstr>
      <vt:lpstr>PowerPoint Presentation</vt:lpstr>
      <vt:lpstr>Key Contribution</vt:lpstr>
      <vt:lpstr>Hermes Overview</vt:lpstr>
      <vt:lpstr>Hermes Overview</vt:lpstr>
      <vt:lpstr>Designing the Off-Chip Load Predictor</vt:lpstr>
      <vt:lpstr>POPET: Perceptron-Based Off-Chip Predictor</vt:lpstr>
      <vt:lpstr>Predicting using POPET</vt:lpstr>
      <vt:lpstr>Training POPET</vt:lpstr>
      <vt:lpstr>Features Used in Hermes</vt:lpstr>
      <vt:lpstr>Evaluation</vt:lpstr>
      <vt:lpstr>Simulation Methodology</vt:lpstr>
      <vt:lpstr>Latency Configuration</vt:lpstr>
      <vt:lpstr>Single-Core Performance Improvement</vt:lpstr>
      <vt:lpstr>Increase in Main Memory Requests</vt:lpstr>
      <vt:lpstr>Performance with Varying Memory Bandwidth</vt:lpstr>
      <vt:lpstr>Performance with Varying Baseline Prefetcher</vt:lpstr>
      <vt:lpstr>Overhead of Hermes</vt:lpstr>
      <vt:lpstr>More in the Paper </vt:lpstr>
      <vt:lpstr>More in the Paper </vt:lpstr>
      <vt:lpstr>To Summarize…</vt:lpstr>
      <vt:lpstr>Summary</vt:lpstr>
      <vt:lpstr>Summary</vt:lpstr>
      <vt:lpstr>Hermes is Open Sourced</vt:lpstr>
      <vt:lpstr>Easy To Define Your Own Off-Chip Predictor</vt:lpstr>
      <vt:lpstr>Easy To Define Your Own Off-Chip Predictor</vt:lpstr>
      <vt:lpstr>Off-Chip Prediction Can Further Enable…</vt:lpstr>
      <vt:lpstr>PowerPoint Presentation</vt:lpstr>
      <vt:lpstr>Hermes Discussion</vt:lpstr>
      <vt:lpstr>Hermes Paper [MICRO 2022]</vt:lpstr>
      <vt:lpstr>Pythia &amp; Hermes: ML-Driven Prefetching</vt:lpstr>
      <vt:lpstr>PYTHIA BACKUP</vt:lpstr>
      <vt:lpstr>Reward Assignment to EQ Entry</vt:lpstr>
      <vt:lpstr>Reward Assignment to EQ Entry</vt:lpstr>
      <vt:lpstr>Reward Assignment to EQ Entry</vt:lpstr>
      <vt:lpstr>Performance S-curve: Single-core</vt:lpstr>
      <vt:lpstr>Performance S-curve: Four-core</vt:lpstr>
      <vt:lpstr>FAQs</vt:lpstr>
      <vt:lpstr>Pythia Discussion</vt:lpstr>
      <vt:lpstr>Why RL? Why Not Supervised Learning?</vt:lpstr>
      <vt:lpstr>What About Large Pages?</vt:lpstr>
      <vt:lpstr>What is the Prefetch Degree? Is It Managed by the RL Agent?</vt:lpstr>
      <vt:lpstr>Can the Customization Be Done While the Workload is Running?</vt:lpstr>
      <vt:lpstr>Can Runtime Workload Mix Create an Issue?</vt:lpstr>
      <vt:lpstr>How does Pythia Compare Against Other Adaptive Prefetching Solutions?</vt:lpstr>
      <vt:lpstr>How Does Pythia Compare Against the Context Prefetcher?</vt:lpstr>
      <vt:lpstr>How Pythia’s Performance Changes With Various State Definitions You Have Swept?</vt:lpstr>
      <vt:lpstr>Is Pythia Sensitive to Hyperparameters?</vt:lpstr>
      <vt:lpstr>How Does Pythia Compare Against Commercial Multi-level Prefetchers?</vt:lpstr>
      <vt:lpstr>Does Pythia Perform Equally Well for Unseen Workloads?</vt:lpstr>
      <vt:lpstr>Basic Pythia Configuration</vt:lpstr>
      <vt:lpstr>System Parameters</vt:lpstr>
      <vt:lpstr>Configuration of Prefetchers</vt:lpstr>
      <vt:lpstr>Evaluated Workloads</vt:lpstr>
      <vt:lpstr>List of Evaluated Features</vt:lpstr>
      <vt:lpstr>MORE RESULTS</vt:lpstr>
      <vt:lpstr>Performance S-curve: Single-core</vt:lpstr>
      <vt:lpstr>Performance S-curve: Four-core</vt:lpstr>
      <vt:lpstr>Single-core Coverage &amp; Overprediction</vt:lpstr>
      <vt:lpstr>Detailed Performance</vt:lpstr>
      <vt:lpstr>Benefit of Bandwidth Awareness</vt:lpstr>
      <vt:lpstr>Case Study</vt:lpstr>
      <vt:lpstr>Customizing Rewards</vt:lpstr>
      <vt:lpstr>Customizing Features</vt:lpstr>
      <vt:lpstr>Hermes Discussion</vt:lpstr>
      <vt:lpstr>HERMES BACKUP</vt:lpstr>
      <vt:lpstr>Initial Set of Program Features</vt:lpstr>
      <vt:lpstr>Selected Set of Program Features</vt:lpstr>
      <vt:lpstr>When A Feature Works/Does Not Work?</vt:lpstr>
      <vt:lpstr>What Happens in case of a Misprediction?</vt:lpstr>
      <vt:lpstr>Performance Headroom of Off-Chip Prediction</vt:lpstr>
      <vt:lpstr>System Parameters</vt:lpstr>
      <vt:lpstr>Evaluated Workloads</vt:lpstr>
      <vt:lpstr>Observation: Not All Off-Chip Loads are Prefetched</vt:lpstr>
      <vt:lpstr>Observation: Not All Off-Chip Loads are Prefetched</vt:lpstr>
      <vt:lpstr>Observation: With Large Cache Comes Longer Latency </vt:lpstr>
      <vt:lpstr>Observation: With Large Cache Comes Longer Latency </vt:lpstr>
      <vt:lpstr>What Fraction of Load Requests Goes Off-Chip?</vt:lpstr>
      <vt:lpstr>Off-Chip Prediction Quality: Defining Metrics</vt:lpstr>
      <vt:lpstr>Off-Chip Prediction Quality: Analysis</vt:lpstr>
      <vt:lpstr>Off-Chip Prediction Quality: Analysis</vt:lpstr>
      <vt:lpstr>Effect of Different Features</vt:lpstr>
      <vt:lpstr>Are All Features Required? (1)</vt:lpstr>
      <vt:lpstr>Are All Features Required? (2)</vt:lpstr>
      <vt:lpstr>Single-Core Performance</vt:lpstr>
      <vt:lpstr>Single-Core Performance Line Graph</vt:lpstr>
      <vt:lpstr>Single-Core Performance Against Prior Predictors</vt:lpstr>
      <vt:lpstr>Effect on Stall Cycles</vt:lpstr>
      <vt:lpstr>Eight-Core Performance</vt:lpstr>
      <vt:lpstr>Effect of Hermes Request Issue Latency</vt:lpstr>
      <vt:lpstr>Effect of Cache Hierarchy Access Latency</vt:lpstr>
      <vt:lpstr>Effect of Activation Threshold</vt:lpstr>
      <vt:lpstr>Power Overhead</vt:lpstr>
      <vt:lpstr>Effect of ROB Size</vt:lpstr>
      <vt:lpstr>Effect of LLC Size</vt:lpstr>
      <vt:lpstr>Accuracy and Coverage with Different Prefetchers</vt:lpstr>
      <vt:lpstr>Increase in Main Memory Requests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3314</cp:revision>
  <cp:lastPrinted>2017-12-05T03:30:35Z</cp:lastPrinted>
  <dcterms:created xsi:type="dcterms:W3CDTF">2010-10-08T20:41:54Z</dcterms:created>
  <dcterms:modified xsi:type="dcterms:W3CDTF">2023-09-20T05:26:58Z</dcterms:modified>
</cp:coreProperties>
</file>