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4.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7.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0.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1.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52.xml" ContentType="application/vnd.openxmlformats-officedocument.theme+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theme/theme53.xml" ContentType="application/vnd.openxmlformats-officedocument.theme+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theme/theme54.xml" ContentType="application/vnd.openxmlformats-officedocument.theme+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574" r:id="rId36"/>
    <p:sldMasterId id="2147487623" r:id="rId37"/>
    <p:sldMasterId id="2147487743" r:id="rId38"/>
    <p:sldMasterId id="2147488085" r:id="rId39"/>
    <p:sldMasterId id="2147488097" r:id="rId40"/>
    <p:sldMasterId id="2147488134" r:id="rId41"/>
    <p:sldMasterId id="2147488265" r:id="rId42"/>
    <p:sldMasterId id="2147488316" r:id="rId43"/>
    <p:sldMasterId id="2147488340" r:id="rId44"/>
    <p:sldMasterId id="2147488352" r:id="rId45"/>
    <p:sldMasterId id="2147488365" r:id="rId46"/>
    <p:sldMasterId id="2147488378" r:id="rId47"/>
    <p:sldMasterId id="2147488390" r:id="rId48"/>
    <p:sldMasterId id="2147488559" r:id="rId49"/>
    <p:sldMasterId id="2147488571" r:id="rId50"/>
    <p:sldMasterId id="2147488597" r:id="rId51"/>
    <p:sldMasterId id="2147488609" r:id="rId52"/>
    <p:sldMasterId id="2147488623" r:id="rId53"/>
    <p:sldMasterId id="2147488635" r:id="rId54"/>
    <p:sldMasterId id="2147488642" r:id="rId55"/>
  </p:sldMasterIdLst>
  <p:notesMasterIdLst>
    <p:notesMasterId r:id="rId202"/>
  </p:notesMasterIdLst>
  <p:handoutMasterIdLst>
    <p:handoutMasterId r:id="rId203"/>
  </p:handoutMasterIdLst>
  <p:sldIdLst>
    <p:sldId id="5119" r:id="rId56"/>
    <p:sldId id="1987" r:id="rId57"/>
    <p:sldId id="1984" r:id="rId58"/>
    <p:sldId id="1985" r:id="rId59"/>
    <p:sldId id="1994" r:id="rId60"/>
    <p:sldId id="5219" r:id="rId61"/>
    <p:sldId id="5218" r:id="rId62"/>
    <p:sldId id="5220" r:id="rId63"/>
    <p:sldId id="5221" r:id="rId64"/>
    <p:sldId id="5222" r:id="rId65"/>
    <p:sldId id="5223" r:id="rId66"/>
    <p:sldId id="4457" r:id="rId67"/>
    <p:sldId id="4436" r:id="rId68"/>
    <p:sldId id="4696" r:id="rId69"/>
    <p:sldId id="5224" r:id="rId70"/>
    <p:sldId id="5225" r:id="rId71"/>
    <p:sldId id="5232" r:id="rId72"/>
    <p:sldId id="5227" r:id="rId73"/>
    <p:sldId id="5226" r:id="rId74"/>
    <p:sldId id="5228" r:id="rId75"/>
    <p:sldId id="5229" r:id="rId76"/>
    <p:sldId id="5230" r:id="rId77"/>
    <p:sldId id="5374" r:id="rId78"/>
    <p:sldId id="5388" r:id="rId79"/>
    <p:sldId id="5233" r:id="rId80"/>
    <p:sldId id="5235" r:id="rId81"/>
    <p:sldId id="5236" r:id="rId82"/>
    <p:sldId id="5237" r:id="rId83"/>
    <p:sldId id="5238" r:id="rId84"/>
    <p:sldId id="5239" r:id="rId85"/>
    <p:sldId id="5240" r:id="rId86"/>
    <p:sldId id="5243" r:id="rId87"/>
    <p:sldId id="5245" r:id="rId88"/>
    <p:sldId id="5250" r:id="rId89"/>
    <p:sldId id="5252" r:id="rId90"/>
    <p:sldId id="5253" r:id="rId91"/>
    <p:sldId id="5254" r:id="rId92"/>
    <p:sldId id="5255" r:id="rId93"/>
    <p:sldId id="5259" r:id="rId94"/>
    <p:sldId id="5261" r:id="rId95"/>
    <p:sldId id="5262" r:id="rId96"/>
    <p:sldId id="5263" r:id="rId97"/>
    <p:sldId id="5264" r:id="rId98"/>
    <p:sldId id="5265" r:id="rId99"/>
    <p:sldId id="5266" r:id="rId100"/>
    <p:sldId id="5267" r:id="rId101"/>
    <p:sldId id="5268" r:id="rId102"/>
    <p:sldId id="5269" r:id="rId103"/>
    <p:sldId id="5270" r:id="rId104"/>
    <p:sldId id="5412" r:id="rId105"/>
    <p:sldId id="5413" r:id="rId106"/>
    <p:sldId id="5414" r:id="rId107"/>
    <p:sldId id="5415" r:id="rId108"/>
    <p:sldId id="5441" r:id="rId109"/>
    <p:sldId id="5481" r:id="rId110"/>
    <p:sldId id="5483" r:id="rId111"/>
    <p:sldId id="5442" r:id="rId112"/>
    <p:sldId id="5280" r:id="rId113"/>
    <p:sldId id="5281" r:id="rId114"/>
    <p:sldId id="5286" r:id="rId115"/>
    <p:sldId id="5294" r:id="rId116"/>
    <p:sldId id="5466" r:id="rId117"/>
    <p:sldId id="5468" r:id="rId118"/>
    <p:sldId id="5467" r:id="rId119"/>
    <p:sldId id="5351" r:id="rId120"/>
    <p:sldId id="5470" r:id="rId121"/>
    <p:sldId id="5471" r:id="rId122"/>
    <p:sldId id="5355" r:id="rId123"/>
    <p:sldId id="3792" r:id="rId124"/>
    <p:sldId id="5336" r:id="rId125"/>
    <p:sldId id="5337" r:id="rId126"/>
    <p:sldId id="5231" r:id="rId127"/>
    <p:sldId id="5341" r:id="rId128"/>
    <p:sldId id="4920" r:id="rId129"/>
    <p:sldId id="981" r:id="rId130"/>
    <p:sldId id="4921" r:id="rId131"/>
    <p:sldId id="4922" r:id="rId132"/>
    <p:sldId id="4923" r:id="rId133"/>
    <p:sldId id="4924" r:id="rId134"/>
    <p:sldId id="4925" r:id="rId135"/>
    <p:sldId id="4926" r:id="rId136"/>
    <p:sldId id="4927" r:id="rId137"/>
    <p:sldId id="4928" r:id="rId138"/>
    <p:sldId id="5338" r:id="rId139"/>
    <p:sldId id="5339" r:id="rId140"/>
    <p:sldId id="5340" r:id="rId141"/>
    <p:sldId id="5362" r:id="rId142"/>
    <p:sldId id="4933" r:id="rId143"/>
    <p:sldId id="5370" r:id="rId144"/>
    <p:sldId id="5347" r:id="rId145"/>
    <p:sldId id="5345" r:id="rId146"/>
    <p:sldId id="5343" r:id="rId147"/>
    <p:sldId id="5348" r:id="rId148"/>
    <p:sldId id="5342" r:id="rId149"/>
    <p:sldId id="5372" r:id="rId150"/>
    <p:sldId id="5396" r:id="rId151"/>
    <p:sldId id="3853" r:id="rId152"/>
    <p:sldId id="4876" r:id="rId153"/>
    <p:sldId id="4875" r:id="rId154"/>
    <p:sldId id="5360" r:id="rId155"/>
    <p:sldId id="5365" r:id="rId156"/>
    <p:sldId id="5366" r:id="rId157"/>
    <p:sldId id="3800" r:id="rId158"/>
    <p:sldId id="5367" r:id="rId159"/>
    <p:sldId id="4214" r:id="rId160"/>
    <p:sldId id="5489" r:id="rId161"/>
    <p:sldId id="5490" r:id="rId162"/>
    <p:sldId id="5491" r:id="rId163"/>
    <p:sldId id="5493" r:id="rId164"/>
    <p:sldId id="5492" r:id="rId165"/>
    <p:sldId id="5488" r:id="rId166"/>
    <p:sldId id="5486" r:id="rId167"/>
    <p:sldId id="5487" r:id="rId168"/>
    <p:sldId id="5484" r:id="rId169"/>
    <p:sldId id="5375" r:id="rId170"/>
    <p:sldId id="5387" r:id="rId171"/>
    <p:sldId id="5397" r:id="rId172"/>
    <p:sldId id="5389" r:id="rId173"/>
    <p:sldId id="5391" r:id="rId174"/>
    <p:sldId id="5384" r:id="rId175"/>
    <p:sldId id="5385" r:id="rId176"/>
    <p:sldId id="5394" r:id="rId177"/>
    <p:sldId id="5395" r:id="rId178"/>
    <p:sldId id="5386" r:id="rId179"/>
    <p:sldId id="5390" r:id="rId180"/>
    <p:sldId id="5392" r:id="rId181"/>
    <p:sldId id="5393" r:id="rId182"/>
    <p:sldId id="4906" r:id="rId183"/>
    <p:sldId id="5485" r:id="rId184"/>
    <p:sldId id="4173" r:id="rId185"/>
    <p:sldId id="5364" r:id="rId186"/>
    <p:sldId id="5359" r:id="rId187"/>
    <p:sldId id="1863" r:id="rId188"/>
    <p:sldId id="1534" r:id="rId189"/>
    <p:sldId id="5371" r:id="rId190"/>
    <p:sldId id="5046" r:id="rId191"/>
    <p:sldId id="5047" r:id="rId192"/>
    <p:sldId id="5048" r:id="rId193"/>
    <p:sldId id="5049" r:id="rId194"/>
    <p:sldId id="5050" r:id="rId195"/>
    <p:sldId id="5051" r:id="rId196"/>
    <p:sldId id="5052" r:id="rId197"/>
    <p:sldId id="5053" r:id="rId198"/>
    <p:sldId id="4929" r:id="rId199"/>
    <p:sldId id="4930" r:id="rId200"/>
    <p:sldId id="4931" r:id="rId20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8C0000"/>
    <a:srgbClr val="FF00C4"/>
    <a:srgbClr val="1A5712"/>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49" autoAdjust="0"/>
    <p:restoredTop sz="99433" autoAdjust="0"/>
  </p:normalViewPr>
  <p:slideViewPr>
    <p:cSldViewPr>
      <p:cViewPr varScale="1">
        <p:scale>
          <a:sx n="93" d="100"/>
          <a:sy n="93" d="100"/>
        </p:scale>
        <p:origin x="97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8.xml"/><Relationship Id="rId84" Type="http://schemas.openxmlformats.org/officeDocument/2006/relationships/slide" Target="slides/slide29.xml"/><Relationship Id="rId138" Type="http://schemas.openxmlformats.org/officeDocument/2006/relationships/slide" Target="slides/slide83.xml"/><Relationship Id="rId159" Type="http://schemas.openxmlformats.org/officeDocument/2006/relationships/slide" Target="slides/slide104.xml"/><Relationship Id="rId170" Type="http://schemas.openxmlformats.org/officeDocument/2006/relationships/slide" Target="slides/slide115.xml"/><Relationship Id="rId191" Type="http://schemas.openxmlformats.org/officeDocument/2006/relationships/slide" Target="slides/slide136.xml"/><Relationship Id="rId205" Type="http://schemas.openxmlformats.org/officeDocument/2006/relationships/viewProps" Target="viewProps.xml"/><Relationship Id="rId107" Type="http://schemas.openxmlformats.org/officeDocument/2006/relationships/slide" Target="slides/slide5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9.xml"/><Relationship Id="rId128" Type="http://schemas.openxmlformats.org/officeDocument/2006/relationships/slide" Target="slides/slide73.xml"/><Relationship Id="rId149" Type="http://schemas.openxmlformats.org/officeDocument/2006/relationships/slide" Target="slides/slide94.xml"/><Relationship Id="rId5" Type="http://schemas.openxmlformats.org/officeDocument/2006/relationships/slideMaster" Target="slideMasters/slideMaster5.xml"/><Relationship Id="rId95" Type="http://schemas.openxmlformats.org/officeDocument/2006/relationships/slide" Target="slides/slide40.xml"/><Relationship Id="rId160" Type="http://schemas.openxmlformats.org/officeDocument/2006/relationships/slide" Target="slides/slide105.xml"/><Relationship Id="rId181" Type="http://schemas.openxmlformats.org/officeDocument/2006/relationships/slide" Target="slides/slide126.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9.xml"/><Relationship Id="rId118" Type="http://schemas.openxmlformats.org/officeDocument/2006/relationships/slide" Target="slides/slide63.xml"/><Relationship Id="rId139" Type="http://schemas.openxmlformats.org/officeDocument/2006/relationships/slide" Target="slides/slide84.xml"/><Relationship Id="rId85" Type="http://schemas.openxmlformats.org/officeDocument/2006/relationships/slide" Target="slides/slide30.xml"/><Relationship Id="rId150" Type="http://schemas.openxmlformats.org/officeDocument/2006/relationships/slide" Target="slides/slide95.xml"/><Relationship Id="rId171" Type="http://schemas.openxmlformats.org/officeDocument/2006/relationships/slide" Target="slides/slide116.xml"/><Relationship Id="rId192" Type="http://schemas.openxmlformats.org/officeDocument/2006/relationships/slide" Target="slides/slide137.xml"/><Relationship Id="rId206" Type="http://schemas.openxmlformats.org/officeDocument/2006/relationships/theme" Target="theme/theme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3.xml"/><Relationship Id="rId129" Type="http://schemas.openxmlformats.org/officeDocument/2006/relationships/slide" Target="slides/slide74.xml"/><Relationship Id="rId54" Type="http://schemas.openxmlformats.org/officeDocument/2006/relationships/slideMaster" Target="slideMasters/slideMaster54.xml"/><Relationship Id="rId75" Type="http://schemas.openxmlformats.org/officeDocument/2006/relationships/slide" Target="slides/slide20.xml"/><Relationship Id="rId96" Type="http://schemas.openxmlformats.org/officeDocument/2006/relationships/slide" Target="slides/slide41.xml"/><Relationship Id="rId140" Type="http://schemas.openxmlformats.org/officeDocument/2006/relationships/slide" Target="slides/slide85.xml"/><Relationship Id="rId161" Type="http://schemas.openxmlformats.org/officeDocument/2006/relationships/slide" Target="slides/slide106.xml"/><Relationship Id="rId182" Type="http://schemas.openxmlformats.org/officeDocument/2006/relationships/slide" Target="slides/slide12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4.xml"/><Relationship Id="rId44" Type="http://schemas.openxmlformats.org/officeDocument/2006/relationships/slideMaster" Target="slideMasters/slideMaster44.xml"/><Relationship Id="rId65" Type="http://schemas.openxmlformats.org/officeDocument/2006/relationships/slide" Target="slides/slide10.xml"/><Relationship Id="rId86" Type="http://schemas.openxmlformats.org/officeDocument/2006/relationships/slide" Target="slides/slide31.xml"/><Relationship Id="rId130" Type="http://schemas.openxmlformats.org/officeDocument/2006/relationships/slide" Target="slides/slide75.xml"/><Relationship Id="rId151" Type="http://schemas.openxmlformats.org/officeDocument/2006/relationships/slide" Target="slides/slide96.xml"/><Relationship Id="rId172" Type="http://schemas.openxmlformats.org/officeDocument/2006/relationships/slide" Target="slides/slide117.xml"/><Relationship Id="rId193" Type="http://schemas.openxmlformats.org/officeDocument/2006/relationships/slide" Target="slides/slide138.xml"/><Relationship Id="rId207" Type="http://schemas.openxmlformats.org/officeDocument/2006/relationships/tableStyles" Target="tableStyles.xml"/><Relationship Id="rId13" Type="http://schemas.openxmlformats.org/officeDocument/2006/relationships/slideMaster" Target="slideMasters/slideMaster13.xml"/><Relationship Id="rId109" Type="http://schemas.openxmlformats.org/officeDocument/2006/relationships/slide" Target="slides/slide54.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20" Type="http://schemas.openxmlformats.org/officeDocument/2006/relationships/slide" Target="slides/slide65.xml"/><Relationship Id="rId141" Type="http://schemas.openxmlformats.org/officeDocument/2006/relationships/slide" Target="slides/slide86.xml"/><Relationship Id="rId7" Type="http://schemas.openxmlformats.org/officeDocument/2006/relationships/slideMaster" Target="slideMasters/slideMaster7.xml"/><Relationship Id="rId162" Type="http://schemas.openxmlformats.org/officeDocument/2006/relationships/slide" Target="slides/slide107.xml"/><Relationship Id="rId183" Type="http://schemas.openxmlformats.org/officeDocument/2006/relationships/slide" Target="slides/slide128.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15" Type="http://schemas.openxmlformats.org/officeDocument/2006/relationships/slide" Target="slides/slide60.xml"/><Relationship Id="rId131" Type="http://schemas.openxmlformats.org/officeDocument/2006/relationships/slide" Target="slides/slide76.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 Id="rId61" Type="http://schemas.openxmlformats.org/officeDocument/2006/relationships/slide" Target="slides/slide6.xml"/><Relationship Id="rId82" Type="http://schemas.openxmlformats.org/officeDocument/2006/relationships/slide" Target="slides/slide27.xml"/><Relationship Id="rId152" Type="http://schemas.openxmlformats.org/officeDocument/2006/relationships/slide" Target="slides/slide97.xml"/><Relationship Id="rId173" Type="http://schemas.openxmlformats.org/officeDocument/2006/relationships/slide" Target="slides/slide118.xml"/><Relationship Id="rId194" Type="http://schemas.openxmlformats.org/officeDocument/2006/relationships/slide" Target="slides/slide139.xml"/><Relationship Id="rId199" Type="http://schemas.openxmlformats.org/officeDocument/2006/relationships/slide" Target="slides/slide144.xml"/><Relationship Id="rId203" Type="http://schemas.openxmlformats.org/officeDocument/2006/relationships/handoutMaster" Target="handoutMasters/handout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184" Type="http://schemas.openxmlformats.org/officeDocument/2006/relationships/slide" Target="slides/slide129.xml"/><Relationship Id="rId189" Type="http://schemas.openxmlformats.org/officeDocument/2006/relationships/slide" Target="slides/slide13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slide" Target="slides/slide119.xml"/><Relationship Id="rId179" Type="http://schemas.openxmlformats.org/officeDocument/2006/relationships/slide" Target="slides/slide124.xml"/><Relationship Id="rId195" Type="http://schemas.openxmlformats.org/officeDocument/2006/relationships/slide" Target="slides/slide140.xml"/><Relationship Id="rId190" Type="http://schemas.openxmlformats.org/officeDocument/2006/relationships/slide" Target="slides/slide135.xml"/><Relationship Id="rId204"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106" Type="http://schemas.openxmlformats.org/officeDocument/2006/relationships/slide" Target="slides/slide51.xml"/><Relationship Id="rId127"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78" Type="http://schemas.openxmlformats.org/officeDocument/2006/relationships/slide" Target="slides/slide23.xml"/><Relationship Id="rId94" Type="http://schemas.openxmlformats.org/officeDocument/2006/relationships/slide" Target="slides/slide39.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48" Type="http://schemas.openxmlformats.org/officeDocument/2006/relationships/slide" Target="slides/slide93.xml"/><Relationship Id="rId164" Type="http://schemas.openxmlformats.org/officeDocument/2006/relationships/slide" Target="slides/slide109.xml"/><Relationship Id="rId169" Type="http://schemas.openxmlformats.org/officeDocument/2006/relationships/slide" Target="slides/slide114.xml"/><Relationship Id="rId185" Type="http://schemas.openxmlformats.org/officeDocument/2006/relationships/slide" Target="slides/slide1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5.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75" Type="http://schemas.openxmlformats.org/officeDocument/2006/relationships/slide" Target="slides/slide120.xml"/><Relationship Id="rId196" Type="http://schemas.openxmlformats.org/officeDocument/2006/relationships/slide" Target="slides/slide141.xml"/><Relationship Id="rId200" Type="http://schemas.openxmlformats.org/officeDocument/2006/relationships/slide" Target="slides/slide14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90" Type="http://schemas.openxmlformats.org/officeDocument/2006/relationships/slide" Target="slides/slide35.xml"/><Relationship Id="rId165" Type="http://schemas.openxmlformats.org/officeDocument/2006/relationships/slide" Target="slides/slide110.xml"/><Relationship Id="rId186" Type="http://schemas.openxmlformats.org/officeDocument/2006/relationships/slide" Target="slides/slide13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4.xml"/><Relationship Id="rId113" Type="http://schemas.openxmlformats.org/officeDocument/2006/relationships/slide" Target="slides/slide58.xml"/><Relationship Id="rId134" Type="http://schemas.openxmlformats.org/officeDocument/2006/relationships/slide" Target="slides/slide79.xml"/><Relationship Id="rId80" Type="http://schemas.openxmlformats.org/officeDocument/2006/relationships/slide" Target="slides/slide25.xml"/><Relationship Id="rId155" Type="http://schemas.openxmlformats.org/officeDocument/2006/relationships/slide" Target="slides/slide100.xml"/><Relationship Id="rId176" Type="http://schemas.openxmlformats.org/officeDocument/2006/relationships/slide" Target="slides/slide121.xml"/><Relationship Id="rId197" Type="http://schemas.openxmlformats.org/officeDocument/2006/relationships/slide" Target="slides/slide142.xml"/><Relationship Id="rId201" Type="http://schemas.openxmlformats.org/officeDocument/2006/relationships/slide" Target="slides/slide14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24" Type="http://schemas.openxmlformats.org/officeDocument/2006/relationships/slide" Target="slides/slide69.xml"/><Relationship Id="rId70" Type="http://schemas.openxmlformats.org/officeDocument/2006/relationships/slide" Target="slides/slide15.xml"/><Relationship Id="rId91" Type="http://schemas.openxmlformats.org/officeDocument/2006/relationships/slide" Target="slides/slide36.xml"/><Relationship Id="rId145" Type="http://schemas.openxmlformats.org/officeDocument/2006/relationships/slide" Target="slides/slide90.xml"/><Relationship Id="rId166" Type="http://schemas.openxmlformats.org/officeDocument/2006/relationships/slide" Target="slides/slide111.xml"/><Relationship Id="rId187" Type="http://schemas.openxmlformats.org/officeDocument/2006/relationships/slide" Target="slides/slide132.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60" Type="http://schemas.openxmlformats.org/officeDocument/2006/relationships/slide" Target="slides/slide5.xml"/><Relationship Id="rId81" Type="http://schemas.openxmlformats.org/officeDocument/2006/relationships/slide" Target="slides/slide26.xml"/><Relationship Id="rId135" Type="http://schemas.openxmlformats.org/officeDocument/2006/relationships/slide" Target="slides/slide80.xml"/><Relationship Id="rId156" Type="http://schemas.openxmlformats.org/officeDocument/2006/relationships/slide" Target="slides/slide101.xml"/><Relationship Id="rId177" Type="http://schemas.openxmlformats.org/officeDocument/2006/relationships/slide" Target="slides/slide122.xml"/><Relationship Id="rId198" Type="http://schemas.openxmlformats.org/officeDocument/2006/relationships/slide" Target="slides/slide143.xml"/><Relationship Id="rId202" Type="http://schemas.openxmlformats.org/officeDocument/2006/relationships/notesMaster" Target="notesMasters/notesMaster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9.xml"/><Relationship Id="rId125" Type="http://schemas.openxmlformats.org/officeDocument/2006/relationships/slide" Target="slides/slide70.xml"/><Relationship Id="rId146" Type="http://schemas.openxmlformats.org/officeDocument/2006/relationships/slide" Target="slides/slide91.xml"/><Relationship Id="rId167" Type="http://schemas.openxmlformats.org/officeDocument/2006/relationships/slide" Target="slides/slide112.xml"/><Relationship Id="rId188" Type="http://schemas.openxmlformats.org/officeDocument/2006/relationships/slide" Target="slides/slide133.xml"/><Relationship Id="rId71" Type="http://schemas.openxmlformats.org/officeDocument/2006/relationships/slide" Target="slides/slide16.xml"/><Relationship Id="rId92" Type="http://schemas.openxmlformats.org/officeDocument/2006/relationships/slide" Target="slides/slide37.xml"/><Relationship Id="rId2" Type="http://schemas.openxmlformats.org/officeDocument/2006/relationships/slideMaster" Target="slideMasters/slideMaster2.xml"/><Relationship Id="rId29" Type="http://schemas.openxmlformats.org/officeDocument/2006/relationships/slideMaster" Target="slideMasters/slideMaster29.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emf"/></Relationships>
</file>

<file path=ppt/drawings/drawing1.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6/30/19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6/30/19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5402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4681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0316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11393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475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8684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5212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062119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0927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7336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a banner on: slide that has not changed for decades.</a:t>
            </a:r>
          </a:p>
          <a:p>
            <a:r>
              <a:rPr lang="en-US" baseline="0" dirty="0"/>
              <a:t>Spring 2001</a:t>
            </a:r>
          </a:p>
          <a:p>
            <a:r>
              <a:rPr lang="en-US" baseline="0" dirty="0"/>
              <a:t>To </a:t>
            </a:r>
          </a:p>
          <a:p>
            <a:r>
              <a:rPr lang="en-US" baseline="0" dirty="0"/>
              <a:t>Spring 2014</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3117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2957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6/30/19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2019. 6. 30.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2019. 6. 30.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2019. 6. 30.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2019. 6. 30.</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2019. 6. 30.</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2019. 6. 30.</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2019. 6. 30.</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6/30/19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6/30/19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6/30/19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6/30/19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6/30/19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6/30/19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6/30/19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6/30/19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6/30/19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6/30/19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6/30/19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6/30/19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6/30/19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6/30/19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6/30/19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6/30/19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6/30/19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6/30/19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6/30/19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6/30/19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6/30/19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6/30/19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6/30/19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6/30/19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6/30/19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6/30/19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6/30/19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6/30/19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6/30/19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6/30/19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6/30/19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6/30/19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6/30/19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6/30/19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2084961675"/>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613534963"/>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11062288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35748455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170746850"/>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238905001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684703370"/>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11835603"/>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77170381"/>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4151210493"/>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476497246"/>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760556326"/>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186904605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3064966178"/>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2205982668"/>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3883201168"/>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586504245"/>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2149375963"/>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2034844227"/>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1977335933"/>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4219290734"/>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709163254"/>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317488254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3305640175"/>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392670133"/>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63107395"/>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43032898"/>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481050791"/>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811880238"/>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33124481"/>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654314745"/>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86571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186323004"/>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677392991"/>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58136474"/>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686050991"/>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344764495"/>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03426993"/>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927180523"/>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592344"/>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40219201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154493365"/>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14058831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700701220"/>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596500147"/>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57320014"/>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67199590"/>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477594727"/>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F114E2F-F42F-DB4D-BCDF-486C1A5444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259400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08EB-B9ED-0C47-91D8-C808BB1EED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7702340"/>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3FDF5B-7048-4A48-AB10-E945CE17E4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45223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26CD317-D09D-C440-B336-FD5110F95C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237896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31CEAD2-D91F-D84D-B8DA-4846005864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299320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7737D6B-A2A2-7F41-95EE-DB6700EB34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372895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06E15A5-C139-074C-A6D1-9546DB87C0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492623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5BF830B-12DD-3A4F-AC32-2B001341CC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213038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0E559B8-0975-D943-BC05-AABE6D1049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9064068"/>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FFB48EA-78A4-2340-96C9-5A83F4A8B4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192739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B8D3F90-530A-774B-8C58-3AEAD40C99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653115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pPr lvl="0"/>
            <a:r>
              <a:rPr lang="en-US" noProof="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charset="0"/>
              <a:buNone/>
              <a:defRPr/>
            </a:lvl1pPr>
          </a:lstStyle>
          <a:p>
            <a:pPr lvl="0"/>
            <a:r>
              <a:rPr lang="en-US" noProof="0"/>
              <a:t>Click to edit Master subtitle style</a:t>
            </a:r>
          </a:p>
        </p:txBody>
      </p:sp>
      <p:sp>
        <p:nvSpPr>
          <p:cNvPr id="101380" name="Rectangle 4"/>
          <p:cNvSpPr>
            <a:spLocks noGrp="1" noChangeArrowheads="1"/>
          </p:cNvSpPr>
          <p:nvPr>
            <p:ph type="dt" sz="half" idx="2"/>
          </p:nvPr>
        </p:nvSpPr>
        <p:spPr/>
        <p:txBody>
          <a:bodyPr/>
          <a:lstStyle>
            <a:lvl1pPr>
              <a:defRPr/>
            </a:lvl1pPr>
          </a:lstStyle>
          <a:p>
            <a:r>
              <a:rPr lang="en-US">
                <a:solidFill>
                  <a:srgbClr val="000000"/>
                </a:solidFill>
                <a:latin typeface="Garamond"/>
                <a:ea typeface="ＭＳ Ｐゴシック"/>
              </a:rPr>
              <a:t>Efficient Runahead Execution</a:t>
            </a:r>
          </a:p>
        </p:txBody>
      </p:sp>
      <p:sp>
        <p:nvSpPr>
          <p:cNvPr id="101381" name="Rectangle 5"/>
          <p:cNvSpPr>
            <a:spLocks noGrp="1" noChangeArrowheads="1"/>
          </p:cNvSpPr>
          <p:nvPr>
            <p:ph type="ftr" sz="quarter" idx="3"/>
          </p:nvPr>
        </p:nvSpPr>
        <p:spPr>
          <a:xfrm>
            <a:off x="3124200" y="6243638"/>
            <a:ext cx="2895600" cy="457200"/>
          </a:xfrm>
        </p:spPr>
        <p:txBody>
          <a:bodyPr/>
          <a:lstStyle>
            <a:lvl1pPr>
              <a:defRPr/>
            </a:lvl1pPr>
          </a:lstStyle>
          <a:p>
            <a:endParaRPr lang="en-US">
              <a:solidFill>
                <a:srgbClr val="000000"/>
              </a:solidFill>
              <a:latin typeface="Garamond"/>
              <a:ea typeface="ＭＳ Ｐゴシック"/>
            </a:endParaRPr>
          </a:p>
        </p:txBody>
      </p:sp>
      <p:sp>
        <p:nvSpPr>
          <p:cNvPr id="101382" name="Rectangle 6"/>
          <p:cNvSpPr>
            <a:spLocks noGrp="1" noChangeArrowheads="1"/>
          </p:cNvSpPr>
          <p:nvPr>
            <p:ph type="sldNum" sz="quarter" idx="4"/>
          </p:nvPr>
        </p:nvSpPr>
        <p:spPr/>
        <p:txBody>
          <a:bodyPr/>
          <a:lstStyle>
            <a:lvl1pPr>
              <a:defRPr sz="1200"/>
            </a:lvl1pPr>
          </a:lstStyle>
          <a:p>
            <a:fld id="{3F4E83CC-B61E-054B-B2CB-992897F0EC4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
        <p:nvSpPr>
          <p:cNvPr id="101383" name="Freeform 7"/>
          <p:cNvSpPr>
            <a:spLocks noChangeArrowheads="1"/>
          </p:cNvSpPr>
          <p:nvPr/>
        </p:nvSpPr>
        <p:spPr bwMode="auto">
          <a:xfrm>
            <a:off x="457200" y="1219200"/>
            <a:ext cx="82296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4" name="Line 8"/>
          <p:cNvSpPr>
            <a:spLocks noChangeShapeType="1"/>
          </p:cNvSpPr>
          <p:nvPr/>
        </p:nvSpPr>
        <p:spPr bwMode="auto">
          <a:xfrm>
            <a:off x="457200" y="32766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6" name="Line 10"/>
          <p:cNvSpPr>
            <a:spLocks noChangeShapeType="1"/>
          </p:cNvSpPr>
          <p:nvPr userDrawn="1"/>
        </p:nvSpPr>
        <p:spPr bwMode="auto">
          <a:xfrm>
            <a:off x="8686800" y="2362200"/>
            <a:ext cx="0" cy="914400"/>
          </a:xfrm>
          <a:prstGeom prst="line">
            <a:avLst/>
          </a:prstGeom>
          <a:noFill/>
          <a:ln w="2540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153826922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D7A263D-DD8E-FA46-ADB3-36F0B40BAAAC}"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60993629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25F1222-DFAB-184F-90C3-DABFCAAD359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063810408"/>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A5ADCCA-10FA-D645-AE9A-11B5AE1ABD5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271224051"/>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5E3631D-6A84-A243-B4F7-513A7D05159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319392735"/>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A979BA-DC65-914A-AB64-BB8EDDCE8E3A}"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668217465"/>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F8BE1A-83A0-DD4C-A8D0-AEF22D32975D}"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71850763"/>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A917BCE-0487-3149-BA85-426184E0066E}"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209274789"/>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9DA199-6B2A-C14B-BE9C-AC02A3D36CA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717272110"/>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88A14E8-9A2E-7B42-AB01-DCB7D14008D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342890924"/>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D993866-5810-6E4B-9A53-8FC0A630EE5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397713678"/>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5B70F282-356A-FD41-A947-F2362D1EB99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02840981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BBC235F4-CB3B-084F-9419-7E72273CA12B}"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960961101"/>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6/30/19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117945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23050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6/30/19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926505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6/30/19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7369423"/>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6/30/19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816406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6/30/19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1550322"/>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6/30/19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6232139"/>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6/30/19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3307146"/>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6/30/19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50948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6/30/19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3007666"/>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6/30/19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6588845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538313217"/>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239795411"/>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889951"/>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332249"/>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184801"/>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657023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2367278963"/>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378672359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1821450549"/>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2567096263"/>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4057088625"/>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394380561"/>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437961990"/>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2459272482"/>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1968214632"/>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2699084292"/>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3068139033"/>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316290066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image" Target="../media/image1.png"/><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44.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4.xml"/><Relationship Id="rId13" Type="http://schemas.openxmlformats.org/officeDocument/2006/relationships/theme" Target="../theme/theme45.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slideLayout" Target="../slideLayouts/slideLayout488.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theme" Target="../theme/theme4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slideLayout" Target="../slideLayouts/slideLayout500.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image" Target="../media/image1.png"/><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theme" Target="../theme/theme47.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9.xml"/><Relationship Id="rId13" Type="http://schemas.openxmlformats.org/officeDocument/2006/relationships/theme" Target="../theme/theme48.xml"/><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slideLayout" Target="../slideLayouts/slideLayout523.xml"/><Relationship Id="rId2" Type="http://schemas.openxmlformats.org/officeDocument/2006/relationships/slideLayout" Target="../slideLayouts/slideLayout513.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 Id="rId14" Type="http://schemas.openxmlformats.org/officeDocument/2006/relationships/image" Target="../media/image1.pn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image" Target="../media/image1.png"/><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theme" Target="../theme/theme50.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slideLayout" Target="../slideLayouts/slideLayout546.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 Id="rId14" Type="http://schemas.openxmlformats.org/officeDocument/2006/relationships/image" Target="../media/image1.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4.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theme" Target="../theme/theme51.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slideLayout" Target="../slideLayouts/slideLayout570.xml"/><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slideLayout" Target="../slideLayouts/slideLayout569.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5" Type="http://schemas.openxmlformats.org/officeDocument/2006/relationships/image" Target="../media/image8.png"/><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8.xml"/><Relationship Id="rId3" Type="http://schemas.openxmlformats.org/officeDocument/2006/relationships/slideLayout" Target="../slideLayouts/slideLayout573.xml"/><Relationship Id="rId7" Type="http://schemas.openxmlformats.org/officeDocument/2006/relationships/slideLayout" Target="../slideLayouts/slideLayout577.xml"/><Relationship Id="rId12" Type="http://schemas.openxmlformats.org/officeDocument/2006/relationships/theme" Target="../theme/theme53.xml"/><Relationship Id="rId2" Type="http://schemas.openxmlformats.org/officeDocument/2006/relationships/slideLayout" Target="../slideLayouts/slideLayout572.xml"/><Relationship Id="rId1" Type="http://schemas.openxmlformats.org/officeDocument/2006/relationships/slideLayout" Target="../slideLayouts/slideLayout571.xml"/><Relationship Id="rId6" Type="http://schemas.openxmlformats.org/officeDocument/2006/relationships/slideLayout" Target="../slideLayouts/slideLayout576.xml"/><Relationship Id="rId11" Type="http://schemas.openxmlformats.org/officeDocument/2006/relationships/slideLayout" Target="../slideLayouts/slideLayout581.xml"/><Relationship Id="rId5" Type="http://schemas.openxmlformats.org/officeDocument/2006/relationships/slideLayout" Target="../slideLayouts/slideLayout575.xml"/><Relationship Id="rId10" Type="http://schemas.openxmlformats.org/officeDocument/2006/relationships/slideLayout" Target="../slideLayouts/slideLayout580.xml"/><Relationship Id="rId4" Type="http://schemas.openxmlformats.org/officeDocument/2006/relationships/slideLayout" Target="../slideLayouts/slideLayout574.xml"/><Relationship Id="rId9" Type="http://schemas.openxmlformats.org/officeDocument/2006/relationships/slideLayout" Target="../slideLayouts/slideLayout579.xml"/></Relationships>
</file>

<file path=ppt/slideMasters/_rels/slideMaster54.xml.rels><?xml version="1.0" encoding="UTF-8" standalone="yes"?>
<Relationships xmlns="http://schemas.openxmlformats.org/package/2006/relationships"><Relationship Id="rId3" Type="http://schemas.openxmlformats.org/officeDocument/2006/relationships/slideLayout" Target="../slideLayouts/slideLayout584.xml"/><Relationship Id="rId7" Type="http://schemas.openxmlformats.org/officeDocument/2006/relationships/theme" Target="../theme/theme54.xml"/><Relationship Id="rId2" Type="http://schemas.openxmlformats.org/officeDocument/2006/relationships/slideLayout" Target="../slideLayouts/slideLayout583.xml"/><Relationship Id="rId1" Type="http://schemas.openxmlformats.org/officeDocument/2006/relationships/slideLayout" Target="../slideLayouts/slideLayout582.xml"/><Relationship Id="rId6" Type="http://schemas.openxmlformats.org/officeDocument/2006/relationships/slideLayout" Target="../slideLayouts/slideLayout587.xml"/><Relationship Id="rId5" Type="http://schemas.openxmlformats.org/officeDocument/2006/relationships/slideLayout" Target="../slideLayouts/slideLayout586.xml"/><Relationship Id="rId4" Type="http://schemas.openxmlformats.org/officeDocument/2006/relationships/slideLayout" Target="../slideLayouts/slideLayout585.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5.xml"/><Relationship Id="rId13" Type="http://schemas.openxmlformats.org/officeDocument/2006/relationships/theme" Target="../theme/theme55.xml"/><Relationship Id="rId3" Type="http://schemas.openxmlformats.org/officeDocument/2006/relationships/slideLayout" Target="../slideLayouts/slideLayout590.xml"/><Relationship Id="rId7" Type="http://schemas.openxmlformats.org/officeDocument/2006/relationships/slideLayout" Target="../slideLayouts/slideLayout594.xml"/><Relationship Id="rId12" Type="http://schemas.openxmlformats.org/officeDocument/2006/relationships/slideLayout" Target="../slideLayouts/slideLayout599.xml"/><Relationship Id="rId2" Type="http://schemas.openxmlformats.org/officeDocument/2006/relationships/slideLayout" Target="../slideLayouts/slideLayout589.xml"/><Relationship Id="rId1" Type="http://schemas.openxmlformats.org/officeDocument/2006/relationships/slideLayout" Target="../slideLayouts/slideLayout588.xml"/><Relationship Id="rId6" Type="http://schemas.openxmlformats.org/officeDocument/2006/relationships/slideLayout" Target="../slideLayouts/slideLayout593.xml"/><Relationship Id="rId11" Type="http://schemas.openxmlformats.org/officeDocument/2006/relationships/slideLayout" Target="../slideLayouts/slideLayout598.xml"/><Relationship Id="rId5" Type="http://schemas.openxmlformats.org/officeDocument/2006/relationships/slideLayout" Target="../slideLayouts/slideLayout592.xml"/><Relationship Id="rId10" Type="http://schemas.openxmlformats.org/officeDocument/2006/relationships/slideLayout" Target="../slideLayouts/slideLayout597.xml"/><Relationship Id="rId4" Type="http://schemas.openxmlformats.org/officeDocument/2006/relationships/slideLayout" Target="../slideLayouts/slideLayout591.xml"/><Relationship Id="rId9" Type="http://schemas.openxmlformats.org/officeDocument/2006/relationships/slideLayout" Target="../slideLayouts/slideLayout596.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2019. 6. 30.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6/30/19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6/30/19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17396573"/>
      </p:ext>
    </p:extLst>
  </p:cSld>
  <p:clrMap bg1="lt1" tx1="dk1" bg2="lt2" tx2="dk2" accent1="accent1" accent2="accent2" accent3="accent3" accent4="accent4" accent5="accent5" accent6="accent6" hlink="hlink" folHlink="folHlink"/>
  <p:sldLayoutIdLst>
    <p:sldLayoutId id="2147488353" r:id="rId1"/>
    <p:sldLayoutId id="2147488354" r:id="rId2"/>
    <p:sldLayoutId id="2147488355" r:id="rId3"/>
    <p:sldLayoutId id="2147488356" r:id="rId4"/>
    <p:sldLayoutId id="2147488357" r:id="rId5"/>
    <p:sldLayoutId id="2147488358" r:id="rId6"/>
    <p:sldLayoutId id="2147488359" r:id="rId7"/>
    <p:sldLayoutId id="2147488360" r:id="rId8"/>
    <p:sldLayoutId id="2147488361" r:id="rId9"/>
    <p:sldLayoutId id="2147488362" r:id="rId10"/>
    <p:sldLayoutId id="2147488363" r:id="rId11"/>
    <p:sldLayoutId id="21474883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83591180"/>
      </p:ext>
    </p:extLst>
  </p:cSld>
  <p:clrMap bg1="lt1" tx1="dk1" bg2="lt2" tx2="dk2" accent1="accent1" accent2="accent2" accent3="accent3" accent4="accent4" accent5="accent5" accent6="accent6" hlink="hlink" folHlink="folHlink"/>
  <p:sldLayoutIdLst>
    <p:sldLayoutId id="2147488366" r:id="rId1"/>
    <p:sldLayoutId id="2147488367" r:id="rId2"/>
    <p:sldLayoutId id="2147488368" r:id="rId3"/>
    <p:sldLayoutId id="2147488369" r:id="rId4"/>
    <p:sldLayoutId id="2147488370" r:id="rId5"/>
    <p:sldLayoutId id="2147488371" r:id="rId6"/>
    <p:sldLayoutId id="2147488372" r:id="rId7"/>
    <p:sldLayoutId id="2147488373" r:id="rId8"/>
    <p:sldLayoutId id="2147488374" r:id="rId9"/>
    <p:sldLayoutId id="2147488375" r:id="rId10"/>
    <p:sldLayoutId id="2147488376" r:id="rId11"/>
    <p:sldLayoutId id="214748837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66330585"/>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 id="214748840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23989698"/>
      </p:ext>
    </p:extLst>
  </p:cSld>
  <p:clrMap bg1="lt1" tx1="dk1" bg2="lt2" tx2="dk2" accent1="accent1" accent2="accent2" accent3="accent3" accent4="accent4" accent5="accent5" accent6="accent6" hlink="hlink" folHlink="folHlink"/>
  <p:sldLayoutIdLst>
    <p:sldLayoutId id="2147488572" r:id="rId1"/>
    <p:sldLayoutId id="2147488573" r:id="rId2"/>
    <p:sldLayoutId id="2147488574" r:id="rId3"/>
    <p:sldLayoutId id="2147488575" r:id="rId4"/>
    <p:sldLayoutId id="2147488576" r:id="rId5"/>
    <p:sldLayoutId id="2147488577" r:id="rId6"/>
    <p:sldLayoutId id="2147488578" r:id="rId7"/>
    <p:sldLayoutId id="2147488579" r:id="rId8"/>
    <p:sldLayoutId id="2147488580" r:id="rId9"/>
    <p:sldLayoutId id="2147488581" r:id="rId10"/>
    <p:sldLayoutId id="2147488582" r:id="rId11"/>
    <p:sldLayoutId id="214748858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CA5D6E5-17C2-0B4D-AD9C-A0AD2058BC93}" type="slidenum">
              <a:rPr lang="en-US" smtClean="0">
                <a:solidFill>
                  <a:srgbClr val="000000"/>
                </a:solidFill>
                <a:latin typeface="Arial" charset="0"/>
                <a:ea typeface="ＭＳ Ｐゴシック" charset="0"/>
              </a:rPr>
              <a:pPr fontAlgn="base">
                <a:spcBef>
                  <a:spcPct val="0"/>
                </a:spcBef>
                <a:spcAft>
                  <a:spcPct val="0"/>
                </a:spcAft>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136699702"/>
      </p:ext>
    </p:extLst>
  </p:cSld>
  <p:clrMap bg1="lt1" tx1="dk1" bg2="lt2" tx2="dk2" accent1="accent1" accent2="accent2" accent3="accent3" accent4="accent4" accent5="accent5" accent6="accent6" hlink="hlink" folHlink="folHlink"/>
  <p:sldLayoutIdLst>
    <p:sldLayoutId id="2147488598" r:id="rId1"/>
    <p:sldLayoutId id="2147488599" r:id="rId2"/>
    <p:sldLayoutId id="2147488600" r:id="rId3"/>
    <p:sldLayoutId id="2147488601" r:id="rId4"/>
    <p:sldLayoutId id="2147488602" r:id="rId5"/>
    <p:sldLayoutId id="2147488603" r:id="rId6"/>
    <p:sldLayoutId id="2147488604" r:id="rId7"/>
    <p:sldLayoutId id="2147488605" r:id="rId8"/>
    <p:sldLayoutId id="2147488606" r:id="rId9"/>
    <p:sldLayoutId id="2147488607" r:id="rId10"/>
    <p:sldLayoutId id="214748860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bwMode="auto">
          <a:xfrm>
            <a:off x="228600" y="152400"/>
            <a:ext cx="8610600" cy="1066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0355" name="Rectangle 1027"/>
          <p:cNvSpPr>
            <a:spLocks noGrp="1" noChangeArrowheads="1"/>
          </p:cNvSpPr>
          <p:nvPr>
            <p:ph type="body" idx="1"/>
          </p:nvPr>
        </p:nvSpPr>
        <p:spPr bwMode="auto">
          <a:xfrm>
            <a:off x="228600" y="1371600"/>
            <a:ext cx="8610600" cy="4876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600">
                <a:latin typeface="+mj-lt"/>
              </a:defRPr>
            </a:lvl1pPr>
          </a:lstStyle>
          <a:p>
            <a:pPr fontAlgn="base">
              <a:spcBef>
                <a:spcPct val="0"/>
              </a:spcBef>
              <a:spcAft>
                <a:spcPct val="0"/>
              </a:spcAft>
            </a:pPr>
            <a:fld id="{FB9097EB-AA7A-5345-B645-B68656F94D5E}" type="slidenum">
              <a:rPr lang="en-US" smtClean="0">
                <a:solidFill>
                  <a:srgbClr val="000000"/>
                </a:solidFill>
                <a:latin typeface="Garamond"/>
                <a:ea typeface="ＭＳ Ｐゴシック" charset="0"/>
              </a:rPr>
              <a:pPr fontAlgn="base">
                <a:spcBef>
                  <a:spcPct val="0"/>
                </a:spcBef>
                <a:spcAft>
                  <a:spcPct val="0"/>
                </a:spcAft>
              </a:pPr>
              <a:t>‹#›</a:t>
            </a:fld>
            <a:endParaRPr lang="en-US">
              <a:solidFill>
                <a:srgbClr val="000000"/>
              </a:solidFill>
              <a:latin typeface="Garamond"/>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pic>
        <p:nvPicPr>
          <p:cNvPr id="100362" name="Picture 1034" descr="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038602" y="6400800"/>
            <a:ext cx="1343025" cy="2619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42628844"/>
      </p:ext>
    </p:extLst>
  </p:cSld>
  <p:clrMap bg1="lt1" tx1="dk1" bg2="lt2" tx2="dk2" accent1="accent1" accent2="accent2" accent3="accent3" accent4="accent4" accent5="accent5" accent6="accent6" hlink="hlink" folHlink="folHlink"/>
  <p:sldLayoutIdLst>
    <p:sldLayoutId id="2147488610" r:id="rId1"/>
    <p:sldLayoutId id="2147488611" r:id="rId2"/>
    <p:sldLayoutId id="2147488612" r:id="rId3"/>
    <p:sldLayoutId id="2147488613" r:id="rId4"/>
    <p:sldLayoutId id="2147488614" r:id="rId5"/>
    <p:sldLayoutId id="2147488615" r:id="rId6"/>
    <p:sldLayoutId id="2147488616" r:id="rId7"/>
    <p:sldLayoutId id="2147488617" r:id="rId8"/>
    <p:sldLayoutId id="2147488618" r:id="rId9"/>
    <p:sldLayoutId id="2147488619" r:id="rId10"/>
    <p:sldLayoutId id="2147488620" r:id="rId11"/>
    <p:sldLayoutId id="2147488621" r:id="rId12"/>
    <p:sldLayoutId id="2147488622" r:id="rId13"/>
  </p:sldLayoutIdLst>
  <p:transition/>
  <p:hf hdr="0" ft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charset="0"/>
          <a:ea typeface="ＭＳ Ｐゴシック" charset="0"/>
        </a:defRPr>
      </a:lvl2pPr>
      <a:lvl3pPr algn="l" rtl="0" fontAlgn="base">
        <a:spcBef>
          <a:spcPct val="0"/>
        </a:spcBef>
        <a:spcAft>
          <a:spcPct val="0"/>
        </a:spcAft>
        <a:defRPr sz="4000">
          <a:solidFill>
            <a:schemeClr val="tx2"/>
          </a:solidFill>
          <a:latin typeface="Garamond" charset="0"/>
          <a:ea typeface="ＭＳ Ｐゴシック" charset="0"/>
        </a:defRPr>
      </a:lvl3pPr>
      <a:lvl4pPr algn="l" rtl="0" fontAlgn="base">
        <a:spcBef>
          <a:spcPct val="0"/>
        </a:spcBef>
        <a:spcAft>
          <a:spcPct val="0"/>
        </a:spcAft>
        <a:defRPr sz="4000">
          <a:solidFill>
            <a:schemeClr val="tx2"/>
          </a:solidFill>
          <a:latin typeface="Garamond" charset="0"/>
          <a:ea typeface="ＭＳ Ｐゴシック" charset="0"/>
        </a:defRPr>
      </a:lvl4pPr>
      <a:lvl5pPr algn="l" rtl="0" fontAlgn="base">
        <a:spcBef>
          <a:spcPct val="0"/>
        </a:spcBef>
        <a:spcAft>
          <a:spcPct val="0"/>
        </a:spcAft>
        <a:defRPr sz="4000">
          <a:solidFill>
            <a:schemeClr val="tx2"/>
          </a:solidFill>
          <a:latin typeface="Garamond" charset="0"/>
          <a:ea typeface="ＭＳ Ｐゴシック" charset="0"/>
        </a:defRPr>
      </a:lvl5pPr>
      <a:lvl6pPr marL="457200" algn="l" rtl="0" fontAlgn="base">
        <a:spcBef>
          <a:spcPct val="0"/>
        </a:spcBef>
        <a:spcAft>
          <a:spcPct val="0"/>
        </a:spcAft>
        <a:defRPr sz="4000">
          <a:solidFill>
            <a:schemeClr val="tx2"/>
          </a:solidFill>
          <a:latin typeface="Garamond" charset="0"/>
          <a:ea typeface="ＭＳ Ｐゴシック" charset="0"/>
        </a:defRPr>
      </a:lvl6pPr>
      <a:lvl7pPr marL="914400" algn="l" rtl="0" fontAlgn="base">
        <a:spcBef>
          <a:spcPct val="0"/>
        </a:spcBef>
        <a:spcAft>
          <a:spcPct val="0"/>
        </a:spcAft>
        <a:defRPr sz="4000">
          <a:solidFill>
            <a:schemeClr val="tx2"/>
          </a:solidFill>
          <a:latin typeface="Garamond" charset="0"/>
          <a:ea typeface="ＭＳ Ｐゴシック" charset="0"/>
        </a:defRPr>
      </a:lvl7pPr>
      <a:lvl8pPr marL="1371600" algn="l" rtl="0" fontAlgn="base">
        <a:spcBef>
          <a:spcPct val="0"/>
        </a:spcBef>
        <a:spcAft>
          <a:spcPct val="0"/>
        </a:spcAft>
        <a:defRPr sz="4000">
          <a:solidFill>
            <a:schemeClr val="tx2"/>
          </a:solidFill>
          <a:latin typeface="Garamond" charset="0"/>
          <a:ea typeface="ＭＳ Ｐゴシック" charset="0"/>
        </a:defRPr>
      </a:lvl8pPr>
      <a:lvl9pPr marL="1828800" algn="l" rtl="0" fontAlgn="base">
        <a:spcBef>
          <a:spcPct val="0"/>
        </a:spcBef>
        <a:spcAft>
          <a:spcPct val="0"/>
        </a:spcAft>
        <a:defRPr sz="4000">
          <a:solidFill>
            <a:schemeClr val="tx2"/>
          </a:solidFill>
          <a:latin typeface="Garamond" charset="0"/>
          <a:ea typeface="ＭＳ Ｐゴシック" charset="0"/>
        </a:defRPr>
      </a:lvl9pPr>
    </p:titleStyle>
    <p:bodyStyle>
      <a:lvl1pPr marL="342900" indent="-342900" algn="l" rtl="0" fontAlgn="base">
        <a:spcBef>
          <a:spcPct val="20000"/>
        </a:spcBef>
        <a:spcAft>
          <a:spcPct val="0"/>
        </a:spcAft>
        <a:buClr>
          <a:schemeClr val="accent1"/>
        </a:buClr>
        <a:buSzPct val="65000"/>
        <a:buFont typeface="Wingdings" charset="0"/>
        <a:buChar char="n"/>
        <a:defRPr sz="24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charset="0"/>
        <a:buChar char="q"/>
        <a:defRPr sz="22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charset="0"/>
        <a:buChar char="q"/>
        <a:defRPr>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6/30/19</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2584558386"/>
      </p:ext>
    </p:extLst>
  </p:cSld>
  <p:clrMap bg1="lt1" tx1="dk1" bg2="lt2" tx2="dk2" accent1="accent1" accent2="accent2" accent3="accent3" accent4="accent4" accent5="accent5" accent6="accent6" hlink="hlink" folHlink="folHlink"/>
  <p:sldLayoutIdLst>
    <p:sldLayoutId id="2147488624" r:id="rId1"/>
    <p:sldLayoutId id="2147488625" r:id="rId2"/>
    <p:sldLayoutId id="2147488626" r:id="rId3"/>
    <p:sldLayoutId id="2147488627" r:id="rId4"/>
    <p:sldLayoutId id="2147488628" r:id="rId5"/>
    <p:sldLayoutId id="2147488629" r:id="rId6"/>
    <p:sldLayoutId id="2147488630" r:id="rId7"/>
    <p:sldLayoutId id="2147488631" r:id="rId8"/>
    <p:sldLayoutId id="2147488632" r:id="rId9"/>
    <p:sldLayoutId id="2147488633" r:id="rId10"/>
    <p:sldLayoutId id="2147488634"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834091"/>
      </p:ext>
    </p:extLst>
  </p:cSld>
  <p:clrMap bg1="lt1" tx1="dk1" bg2="lt2" tx2="dk2" accent1="accent1" accent2="accent2" accent3="accent3" accent4="accent4" accent5="accent5" accent6="accent6" hlink="hlink" folHlink="folHlink"/>
  <p:sldLayoutIdLst>
    <p:sldLayoutId id="2147488636" r:id="rId1"/>
    <p:sldLayoutId id="2147488637" r:id="rId2"/>
    <p:sldLayoutId id="2147488638" r:id="rId3"/>
    <p:sldLayoutId id="2147488639" r:id="rId4"/>
    <p:sldLayoutId id="2147488640" r:id="rId5"/>
    <p:sldLayoutId id="214748864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3333293870"/>
      </p:ext>
    </p:extLst>
  </p:cSld>
  <p:clrMap bg1="lt1" tx1="dk1" bg2="lt2" tx2="dk2" accent1="accent1" accent2="accent2" accent3="accent3" accent4="accent4" accent5="accent5" accent6="accent6" hlink="hlink" folHlink="folHlink"/>
  <p:sldLayoutIdLst>
    <p:sldLayoutId id="2147488643" r:id="rId1"/>
    <p:sldLayoutId id="2147488644" r:id="rId2"/>
    <p:sldLayoutId id="2147488645" r:id="rId3"/>
    <p:sldLayoutId id="2147488646" r:id="rId4"/>
    <p:sldLayoutId id="2147488647" r:id="rId5"/>
    <p:sldLayoutId id="2147488648" r:id="rId6"/>
    <p:sldLayoutId id="2147488649" r:id="rId7"/>
    <p:sldLayoutId id="2147488650" r:id="rId8"/>
    <p:sldLayoutId id="2147488651" r:id="rId9"/>
    <p:sldLayoutId id="2147488652" r:id="rId10"/>
    <p:sldLayoutId id="2147488653" r:id="rId11"/>
    <p:sldLayoutId id="214748865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5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9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54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48.xml"/></Relationships>
</file>

<file path=ppt/slides/_rels/slide1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5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11.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478.xml"/></Relationships>
</file>

<file path=ppt/slides/_rels/slide11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7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5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57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23.png"/><Relationship Id="rId4" Type="http://schemas.openxmlformats.org/officeDocument/2006/relationships/image" Target="../media/image22.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8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83.xml"/></Relationships>
</file>

<file path=ppt/slides/_rels/slide1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583.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124.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75.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http://www.sigmetrics.org/sigmetrics2016/" TargetMode="External"/><Relationship Id="rId7" Type="http://schemas.openxmlformats.org/officeDocument/2006/relationships/image" Target="../media/image76.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28.xml.rels><?xml version="1.0" encoding="UTF-8" standalone="yes"?>
<Relationships xmlns="http://schemas.openxmlformats.org/package/2006/relationships"><Relationship Id="rId3" Type="http://schemas.openxmlformats.org/officeDocument/2006/relationships/hyperlink" Target="https://people.inf.ethz.ch/omutlu/pub/VAMPIRE-DRAM-power-characterization-and-modeling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589.xml"/><Relationship Id="rId4" Type="http://schemas.openxmlformats.org/officeDocument/2006/relationships/image" Target="../media/image7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24.emf"/><Relationship Id="rId2" Type="http://schemas.openxmlformats.org/officeDocument/2006/relationships/slideLayout" Target="../slideLayouts/slideLayout41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7.jpeg"/><Relationship Id="rId4" Type="http://schemas.openxmlformats.org/officeDocument/2006/relationships/image" Target="../media/image26.png"/><Relationship Id="rId9" Type="http://schemas.openxmlformats.org/officeDocument/2006/relationships/image" Target="../media/image25.emf"/></Relationships>
</file>

<file path=ppt/slides/_rels/slide13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52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131.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png"/><Relationship Id="rId1" Type="http://schemas.openxmlformats.org/officeDocument/2006/relationships/slideLayout" Target="../slideLayouts/slideLayout49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4.xml"/></Relationships>
</file>

<file path=ppt/slides/_rels/slide134.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54.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137.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36.xml"/><Relationship Id="rId4" Type="http://schemas.openxmlformats.org/officeDocument/2006/relationships/image" Target="../media/image90.png"/></Relationships>
</file>

<file path=ppt/slides/_rels/slide138.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91.png"/><Relationship Id="rId1" Type="http://schemas.openxmlformats.org/officeDocument/2006/relationships/slideLayout" Target="../slideLayouts/slideLayout236.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13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36.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s://safari.ethz.ch/architecture/fall2017/doku.php?id=schedule" TargetMode="External"/><Relationship Id="rId18"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www.youtube.com/playlist?list=PL5PHm2jkkXmgDN1PLwOY_tGtUlynnyV6D" TargetMode="External"/><Relationship Id="rId17" Type="http://schemas.openxmlformats.org/officeDocument/2006/relationships/hyperlink" Target="http://www.ece.cmu.edu/~ece742/f12/doku.php?id=lectures"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www.archive.ece.cmu.edu/~ece740/f13/doku.php?id=schedule" TargetMode="External"/><Relationship Id="rId1" Type="http://schemas.openxmlformats.org/officeDocument/2006/relationships/slideLayout" Target="../slideLayouts/slideLayout513.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Vhh8CHAu9N76TShJqfYDt"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archive.ece.cmu.edu/~ece740/f15/doku.php?id=schedule" TargetMode="External"/><Relationship Id="rId10" Type="http://schemas.openxmlformats.org/officeDocument/2006/relationships/hyperlink" Target="https://www.youtube.com/watch?v=g3yH68hAaSk&amp;list=PL5Q2soXY2Zi9JXe3ywQMhylk_d5dI-TM7" TargetMode="External"/><Relationship Id="rId19" Type="http://schemas.openxmlformats.org/officeDocument/2006/relationships/hyperlink" Target="http://users.ece.cmu.edu/~omutlu/acaces2013-memory.html"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s://www.youtube.com/playlist?list=PL5Q2soXY2Zi9OhoVQBXYFIZywZXCPl4M_" TargetMode="External"/><Relationship Id="rId14" Type="http://schemas.openxmlformats.org/officeDocument/2006/relationships/hyperlink" Target="https://safari.ethz.ch/architecture/fall2018/doku.php?id=schedule"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513.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143.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36.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144.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36.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36.xml"/><Relationship Id="rId4" Type="http://schemas.openxmlformats.org/officeDocument/2006/relationships/image" Target="../media/image94.png"/></Relationships>
</file>

<file path=ppt/slides/_rels/slide146.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13.xml"/><Relationship Id="rId4" Type="http://schemas.openxmlformats.org/officeDocument/2006/relationships/hyperlink" Target="https://people.inf.ethz.ch/omutlu/acaces2018.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36.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5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4.tiff"/></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4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png"/><Relationship Id="rId1" Type="http://schemas.openxmlformats.org/officeDocument/2006/relationships/slideLayout" Target="../slideLayouts/slideLayout236.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6.xml"/></Relationships>
</file>

<file path=ppt/slides/_rels/slide33.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36.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4.tiff"/></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8.xml"/></Relationships>
</file>

<file path=ppt/slides/_rels/slide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45.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41.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50.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79.xml"/></Relationships>
</file>

<file path=ppt/slides/_rels/slide51.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4.tiff"/></Relationships>
</file>

<file path=ppt/slides/_rels/slide6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3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3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54.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0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78.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78.xml"/></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7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7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90.xml"/></Relationships>
</file>

<file path=ppt/slides/_rels/slide82.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490.xml"/><Relationship Id="rId4" Type="http://schemas.openxmlformats.org/officeDocument/2006/relationships/image" Target="../media/image57.png"/></Relationships>
</file>

<file path=ppt/slides/_rels/slide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90.xml"/></Relationships>
</file>

<file path=ppt/slides/_rels/slide84.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490.xml"/><Relationship Id="rId4" Type="http://schemas.openxmlformats.org/officeDocument/2006/relationships/image" Target="../media/image5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90.xml"/></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9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90.xml"/></Relationships>
</file>

<file path=ppt/slides/_rels/slide88.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490.xml"/><Relationship Id="rId4" Type="http://schemas.openxmlformats.org/officeDocument/2006/relationships/image" Target="../media/image6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90.xml"/></Relationships>
</file>

<file path=ppt/slides/_rels/slide9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90.xml"/></Relationships>
</file>

<file path=ppt/slides/_rels/slide9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90.xml"/></Relationships>
</file>

<file path=ppt/slides/_rels/slide95.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490.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65.png"/></Relationships>
</file>

<file path=ppt/slides/_rels/slide96.xml.rels><?xml version="1.0" encoding="UTF-8" standalone="yes"?>
<Relationships xmlns="http://schemas.openxmlformats.org/package/2006/relationships"><Relationship Id="rId8" Type="http://schemas.openxmlformats.org/officeDocument/2006/relationships/hyperlink" Target="https://youtu.be/M_0qvO97_hM"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LocalityDescriptor-Cross-Layer-GPU-Data-Locality-Abstraction_isca18-lightning-talk.pdf" TargetMode="External"/><Relationship Id="rId2" Type="http://schemas.openxmlformats.org/officeDocument/2006/relationships/hyperlink" Target="https://people.inf.ethz.ch/omutlu/pub/LocalityDescriptor-Cross-Layer-GPU-Data-Locality-Abstraction_isca18.pdf" TargetMode="External"/><Relationship Id="rId1" Type="http://schemas.openxmlformats.org/officeDocument/2006/relationships/slideLayout" Target="../slideLayouts/slideLayout490.xml"/><Relationship Id="rId6" Type="http://schemas.openxmlformats.org/officeDocument/2006/relationships/hyperlink" Target="https://people.inf.ethz.ch/omutlu/pub/LocalityDescriptor-Cross-Layer-GPU-Data-Locality-Abstraction_isca18-lightning-talk.pptx" TargetMode="External"/><Relationship Id="rId5" Type="http://schemas.openxmlformats.org/officeDocument/2006/relationships/hyperlink" Target="https://people.inf.ethz.ch/omutlu/pub/LocalityDescriptor-Cross-Layer-GPU-Data-Locality-Abstraction_isca18-talk.pdf" TargetMode="External"/><Relationship Id="rId4" Type="http://schemas.openxmlformats.org/officeDocument/2006/relationships/hyperlink" Target="https://people.inf.ethz.ch/omutlu/pub/LocalityDescriptor-Cross-Layer-GPU-Data-Locality-Abstraction_isca18-talk.pptx" TargetMode="External"/><Relationship Id="rId9" Type="http://schemas.openxmlformats.org/officeDocument/2006/relationships/image" Target="../media/image6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9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9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53.xml"/><Relationship Id="rId4" Type="http://schemas.openxmlformats.org/officeDocument/2006/relationships/image" Target="../media/image6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 July 2019</a:t>
            </a:r>
          </a:p>
          <a:p>
            <a:r>
              <a:rPr lang="en-US" sz="2200" dirty="0"/>
              <a:t>Yale @ 80 </a:t>
            </a:r>
          </a:p>
          <a:p>
            <a:endParaRPr lang="en-US" sz="2200" dirty="0"/>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8868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6CF7-8A7A-7F49-93EB-D1EB3265D4AB}"/>
              </a:ext>
            </a:extLst>
          </p:cNvPr>
          <p:cNvSpPr>
            <a:spLocks noGrp="1"/>
          </p:cNvSpPr>
          <p:nvPr>
            <p:ph type="title"/>
          </p:nvPr>
        </p:nvSpPr>
        <p:spPr/>
        <p:txBody>
          <a:bodyPr/>
          <a:lstStyle/>
          <a:p>
            <a:r>
              <a:rPr lang="en-US" dirty="0"/>
              <a:t>Another Example: EDEN</a:t>
            </a:r>
          </a:p>
        </p:txBody>
      </p:sp>
      <p:sp>
        <p:nvSpPr>
          <p:cNvPr id="3" name="Content Placeholder 2">
            <a:extLst>
              <a:ext uri="{FF2B5EF4-FFF2-40B4-BE49-F238E27FC236}">
                <a16:creationId xmlns:a16="http://schemas.microsoft.com/office/drawing/2014/main" id="{CFEED0F3-2DF8-844D-8E32-56660BCA7F42}"/>
              </a:ext>
            </a:extLst>
          </p:cNvPr>
          <p:cNvSpPr>
            <a:spLocks noGrp="1"/>
          </p:cNvSpPr>
          <p:nvPr>
            <p:ph idx="1"/>
          </p:nvPr>
        </p:nvSpPr>
        <p:spPr/>
        <p:txBody>
          <a:bodyPr/>
          <a:lstStyle/>
          <a:p>
            <a:r>
              <a:rPr lang="en-US" dirty="0"/>
              <a:t>Deep Neural Network evaluation is very DRAM-intensive (especially for large networks)</a:t>
            </a:r>
          </a:p>
          <a:p>
            <a:endParaRPr lang="en-US" dirty="0"/>
          </a:p>
          <a:p>
            <a:pPr marL="0" indent="0">
              <a:buNone/>
            </a:pPr>
            <a:r>
              <a:rPr lang="en-US" dirty="0"/>
              <a:t>1. Some data and layers in DNNs are very tolerant to errors</a:t>
            </a:r>
          </a:p>
          <a:p>
            <a:pPr marL="0" indent="0">
              <a:buNone/>
            </a:pPr>
            <a:endParaRPr lang="en-US" dirty="0"/>
          </a:p>
          <a:p>
            <a:pPr marL="0" indent="0">
              <a:buNone/>
            </a:pPr>
            <a:r>
              <a:rPr lang="en-US" dirty="0"/>
              <a:t>2. We can reduce DRAM latency and voltage on such data and layers (intermediate feature maps and weights)</a:t>
            </a:r>
          </a:p>
          <a:p>
            <a:pPr marL="0" indent="0">
              <a:buNone/>
            </a:pPr>
            <a:endParaRPr lang="en-US" dirty="0"/>
          </a:p>
          <a:p>
            <a:pPr marL="0" indent="0">
              <a:buNone/>
            </a:pPr>
            <a:r>
              <a:rPr lang="en-US" dirty="0"/>
              <a:t>3. While still achieving a user-specified DNN accuracy target by making training DRAM-error-aware</a:t>
            </a:r>
          </a:p>
          <a:p>
            <a:endParaRPr lang="en-US" dirty="0"/>
          </a:p>
          <a:p>
            <a:pPr marL="0" indent="0" algn="ctr">
              <a:buNone/>
            </a:pPr>
            <a:r>
              <a:rPr lang="en-US" b="1" dirty="0">
                <a:solidFill>
                  <a:srgbClr val="0000FF"/>
                </a:solidFill>
              </a:rPr>
              <a:t>Data-aware management of DRAM latency and voltage</a:t>
            </a:r>
          </a:p>
        </p:txBody>
      </p:sp>
      <p:sp>
        <p:nvSpPr>
          <p:cNvPr id="4" name="Slide Number Placeholder 3">
            <a:extLst>
              <a:ext uri="{FF2B5EF4-FFF2-40B4-BE49-F238E27FC236}">
                <a16:creationId xmlns:a16="http://schemas.microsoft.com/office/drawing/2014/main" id="{4B39E494-28EC-504C-A60C-18172219B2AF}"/>
              </a:ext>
            </a:extLst>
          </p:cNvPr>
          <p:cNvSpPr>
            <a:spLocks noGrp="1"/>
          </p:cNvSpPr>
          <p:nvPr>
            <p:ph type="sldNum" sz="quarter" idx="11"/>
          </p:nvPr>
        </p:nvSpPr>
        <p:spPr/>
        <p:txBody>
          <a:bodyPr/>
          <a:lstStyle/>
          <a:p>
            <a:pPr>
              <a:defRPr/>
            </a:pPr>
            <a:fld id="{DA95AFC4-B67F-BC48-882B-8F3B14641016}" type="slidenum">
              <a:rPr lang="en-US" smtClean="0"/>
              <a:pPr>
                <a:defRPr/>
              </a:pPr>
              <a:t>100</a:t>
            </a:fld>
            <a:endParaRPr lang="en-US"/>
          </a:p>
        </p:txBody>
      </p:sp>
    </p:spTree>
    <p:extLst>
      <p:ext uri="{BB962C8B-B14F-4D97-AF65-F5344CB8AC3E}">
        <p14:creationId xmlns:p14="http://schemas.microsoft.com/office/powerpoint/2010/main" val="304551962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98330961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data-driven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83490100"/>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1187605"/>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p>
          <a:p>
            <a:endParaRPr lang="en-US" sz="2000" dirty="0">
              <a:solidFill>
                <a:srgbClr val="0000FF"/>
              </a:solidFill>
            </a:endParaRPr>
          </a:p>
          <a:p>
            <a:r>
              <a:rPr lang="en-US" b="1" dirty="0">
                <a:solidFill>
                  <a:srgbClr val="0000FF"/>
                </a:solidFill>
              </a:rPr>
              <a:t>Data-centric, data-driven, data-aware</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865693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104</a:t>
            </a:fld>
            <a:endParaRPr lang="en-US" altLang="en-US">
              <a:solidFill>
                <a:srgbClr val="000000"/>
              </a:solidFill>
            </a:endParaRPr>
          </a:p>
        </p:txBody>
      </p:sp>
    </p:spTree>
    <p:extLst>
      <p:ext uri="{BB962C8B-B14F-4D97-AF65-F5344CB8AC3E}">
        <p14:creationId xmlns:p14="http://schemas.microsoft.com/office/powerpoint/2010/main" val="1767376193"/>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105</a:t>
            </a:fld>
            <a:endParaRPr lang="en-US" altLang="en-US">
              <a:solidFill>
                <a:srgbClr val="000000"/>
              </a:solidFill>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2036059575"/>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936225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685800"/>
            <a:ext cx="8229600" cy="1143000"/>
          </a:xfrm>
        </p:spPr>
        <p:txBody>
          <a:bodyPr/>
          <a:lstStyle/>
          <a:p>
            <a:r>
              <a:rPr lang="en-US" sz="2800" b="1" i="1">
                <a:solidFill>
                  <a:srgbClr val="FF0000"/>
                </a:solidFill>
              </a:rPr>
              <a:t>Finally</a:t>
            </a:r>
            <a:r>
              <a:rPr lang="en-US" sz="2800" b="1" i="1"/>
              <a:t>, people are always telling you:</a:t>
            </a:r>
            <a:br>
              <a:rPr lang="en-US" sz="2800" b="1" i="1"/>
            </a:br>
            <a:r>
              <a:rPr lang="en-US" sz="2800" b="1" i="1"/>
              <a:t>Think outside the box</a:t>
            </a:r>
          </a:p>
        </p:txBody>
      </p:sp>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362200"/>
            <a:ext cx="4978400" cy="3968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 name="TextBox 3"/>
          <p:cNvSpPr txBox="1"/>
          <p:nvPr/>
        </p:nvSpPr>
        <p:spPr>
          <a:xfrm>
            <a:off x="4860032" y="6021288"/>
            <a:ext cx="41622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mn-cs"/>
              </a:rPr>
              <a:t>from Yale Patt’s EE 382N lecture notes</a:t>
            </a:r>
          </a:p>
        </p:txBody>
      </p:sp>
    </p:spTree>
    <p:extLst>
      <p:ext uri="{BB962C8B-B14F-4D97-AF65-F5344CB8AC3E}">
        <p14:creationId xmlns:p14="http://schemas.microsoft.com/office/powerpoint/2010/main" val="2296318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209800"/>
            <a:ext cx="8229600" cy="1143000"/>
          </a:xfrm>
        </p:spPr>
        <p:txBody>
          <a:bodyPr/>
          <a:lstStyle/>
          <a:p>
            <a:r>
              <a:rPr lang="en-US" sz="2400" b="1" i="1"/>
              <a:t>I prefer: Expand the box</a:t>
            </a:r>
          </a:p>
        </p:txBody>
      </p:sp>
      <p:sp>
        <p:nvSpPr>
          <p:cNvPr id="3" name="TextBox 2"/>
          <p:cNvSpPr txBox="1"/>
          <p:nvPr/>
        </p:nvSpPr>
        <p:spPr>
          <a:xfrm>
            <a:off x="4860032" y="6021288"/>
            <a:ext cx="41622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mn-cs"/>
              </a:rPr>
              <a:t>from Yale Patt’s EE 382N lecture notes</a:t>
            </a:r>
          </a:p>
        </p:txBody>
      </p:sp>
    </p:spTree>
    <p:extLst>
      <p:ext uri="{BB962C8B-B14F-4D97-AF65-F5344CB8AC3E}">
        <p14:creationId xmlns:p14="http://schemas.microsoft.com/office/powerpoint/2010/main" val="21678458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2B5A16-E5C4-9F4A-BE52-C4E775B1D44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75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4624"/>
            <a:ext cx="7880294" cy="6751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244243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 July 2019</a:t>
            </a:r>
          </a:p>
          <a:p>
            <a:r>
              <a:rPr lang="en-US" sz="2200" dirty="0"/>
              <a:t>Yale @ 80 </a:t>
            </a:r>
          </a:p>
          <a:p>
            <a:endParaRPr lang="en-US" sz="2200" dirty="0"/>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Principled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3985111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6241-0813-464A-9D08-DE6D4EA14808}"/>
              </a:ext>
            </a:extLst>
          </p:cNvPr>
          <p:cNvSpPr>
            <a:spLocks noGrp="1"/>
          </p:cNvSpPr>
          <p:nvPr>
            <p:ph type="title"/>
          </p:nvPr>
        </p:nvSpPr>
        <p:spPr/>
        <p:txBody>
          <a:bodyPr/>
          <a:lstStyle/>
          <a:p>
            <a:r>
              <a:rPr lang="en-US" dirty="0"/>
              <a:t>Aside: A Recommended Book</a:t>
            </a:r>
          </a:p>
        </p:txBody>
      </p:sp>
      <p:sp>
        <p:nvSpPr>
          <p:cNvPr id="4" name="Slide Number Placeholder 3">
            <a:extLst>
              <a:ext uri="{FF2B5EF4-FFF2-40B4-BE49-F238E27FC236}">
                <a16:creationId xmlns:a16="http://schemas.microsoft.com/office/drawing/2014/main" id="{1EA03807-378B-8246-B5B3-59D1BB0A9F8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Content Placeholder 6">
            <a:extLst>
              <a:ext uri="{FF2B5EF4-FFF2-40B4-BE49-F238E27FC236}">
                <a16:creationId xmlns:a16="http://schemas.microsoft.com/office/drawing/2014/main" id="{7F411DE2-5B9A-554B-B7C8-C68501F10697}"/>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18B20F9B-4201-1145-AE30-0C9E18C2F4BC}"/>
              </a:ext>
            </a:extLst>
          </p:cNvPr>
          <p:cNvPicPr>
            <a:picLocks noChangeAspect="1"/>
          </p:cNvPicPr>
          <p:nvPr/>
        </p:nvPicPr>
        <p:blipFill>
          <a:blip r:embed="rId2"/>
          <a:stretch>
            <a:fillRect/>
          </a:stretch>
        </p:blipFill>
        <p:spPr>
          <a:xfrm>
            <a:off x="2133601" y="898292"/>
            <a:ext cx="4512818" cy="5877158"/>
          </a:xfrm>
          <a:prstGeom prst="rect">
            <a:avLst/>
          </a:prstGeom>
        </p:spPr>
      </p:pic>
      <p:sp>
        <p:nvSpPr>
          <p:cNvPr id="6" name="TextBox 5">
            <a:extLst>
              <a:ext uri="{FF2B5EF4-FFF2-40B4-BE49-F238E27FC236}">
                <a16:creationId xmlns:a16="http://schemas.microsoft.com/office/drawing/2014/main" id="{59D36135-B84C-794A-BE0C-29786A44B37D}"/>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Tree>
    <p:extLst>
      <p:ext uri="{BB962C8B-B14F-4D97-AF65-F5344CB8AC3E}">
        <p14:creationId xmlns:p14="http://schemas.microsoft.com/office/powerpoint/2010/main" val="1108943899"/>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97F7-A2EE-C646-8ACB-F1F4FB4BBA3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06AC08-5CE8-C048-B846-EDDEDA7BFA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981869" y="971814"/>
            <a:ext cx="6623050" cy="4967288"/>
          </a:xfrm>
        </p:spPr>
      </p:pic>
      <p:sp>
        <p:nvSpPr>
          <p:cNvPr id="4" name="Slide Number Placeholder 3">
            <a:extLst>
              <a:ext uri="{FF2B5EF4-FFF2-40B4-BE49-F238E27FC236}">
                <a16:creationId xmlns:a16="http://schemas.microsoft.com/office/drawing/2014/main" id="{70CBD95F-4F03-C34E-B700-7F3AD6824617}"/>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22F084A6-6CFC-BF43-BDED-80F3750E0F49}"/>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656EAA7C-B2D6-8243-94EA-3FAFBC324624}"/>
              </a:ext>
            </a:extLst>
          </p:cNvPr>
          <p:cNvSpPr/>
          <p:nvPr/>
        </p:nvSpPr>
        <p:spPr>
          <a:xfrm>
            <a:off x="2169158" y="607132"/>
            <a:ext cx="3698986" cy="109367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571290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6FA0-EB74-D446-A18B-E55B58ADEB7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32E1BC0-41FA-8C48-9A83-AB811188E6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137441" y="1102519"/>
            <a:ext cx="6483351" cy="4862512"/>
          </a:xfrm>
        </p:spPr>
      </p:pic>
      <p:sp>
        <p:nvSpPr>
          <p:cNvPr id="4" name="Slide Number Placeholder 3">
            <a:extLst>
              <a:ext uri="{FF2B5EF4-FFF2-40B4-BE49-F238E27FC236}">
                <a16:creationId xmlns:a16="http://schemas.microsoft.com/office/drawing/2014/main" id="{B28B8C0F-605A-6143-8D3E-891C257216E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E2B359FE-A13A-AF4D-A750-D0FACB085790}"/>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5E22B8AB-D50A-D142-8ECE-CBD2060444D2}"/>
              </a:ext>
            </a:extLst>
          </p:cNvPr>
          <p:cNvSpPr/>
          <p:nvPr/>
        </p:nvSpPr>
        <p:spPr>
          <a:xfrm>
            <a:off x="3020019" y="6206282"/>
            <a:ext cx="1912021" cy="319061"/>
          </a:xfrm>
          <a:prstGeom prst="rect">
            <a:avLst/>
          </a:prstGeom>
          <a:noFill/>
          <a:ln w="57150">
            <a:solidFill>
              <a:srgbClr val="FF0000"/>
            </a:solidFill>
          </a:ln>
          <a:scene3d>
            <a:camera prst="orthographicFront">
              <a:rot lat="0" lon="0" rev="10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933572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Low Latency Data Access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243295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915400"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&amp;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&amp;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 scaling</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611560" y="2372370"/>
            <a:ext cx="6336704"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7594988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pPr algn="ctr"/>
            <a:r>
              <a:rPr lang="en-US" dirty="0"/>
              <a:t>Low-Latency &amp; Low-Energy</a:t>
            </a:r>
            <a:br>
              <a:rPr lang="en-US" dirty="0"/>
            </a:br>
            <a:r>
              <a:rPr lang="en-US" dirty="0"/>
              <a:t>Data Access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7745788"/>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33793819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a:t>
            </a:r>
            <a:r>
              <a:rPr lang="en-US" b="1" dirty="0">
                <a:solidFill>
                  <a:srgbClr val="FF0000"/>
                </a:solidFill>
              </a:rPr>
              <a:t>not</a:t>
            </a:r>
            <a:r>
              <a:rPr lang="en-US" dirty="0">
                <a:solidFill>
                  <a:srgbClr val="FF0000"/>
                </a:solidFill>
              </a:rPr>
              <a:t> designed for low latency</a:t>
            </a:r>
          </a:p>
          <a:p>
            <a:pPr lvl="1"/>
            <a:r>
              <a:rPr lang="en-US" dirty="0"/>
              <a:t>Main focus is cost-per-bit (capacity)</a:t>
            </a:r>
          </a:p>
          <a:p>
            <a:endParaRPr lang="en-US" dirty="0"/>
          </a:p>
          <a:p>
            <a:r>
              <a:rPr lang="en-US" dirty="0">
                <a:solidFill>
                  <a:srgbClr val="FF0000"/>
                </a:solidFill>
              </a:rPr>
              <a:t>Modern DRAM latency is determined by </a:t>
            </a:r>
            <a:r>
              <a:rPr lang="en-US" b="1" dirty="0">
                <a:solidFill>
                  <a:srgbClr val="FF0000"/>
                </a:solidFill>
              </a:rPr>
              <a:t>worst case </a:t>
            </a:r>
            <a:r>
              <a:rPr lang="en-US" dirty="0">
                <a:solidFill>
                  <a:srgbClr val="FF0000"/>
                </a:solidFill>
              </a:rPr>
              <a:t>conditions and </a:t>
            </a:r>
            <a:r>
              <a:rPr lang="en-US" b="1" dirty="0">
                <a:solidFill>
                  <a:srgbClr val="FF0000"/>
                </a:solidFill>
              </a:rPr>
              <a:t>worst case </a:t>
            </a:r>
            <a:r>
              <a:rPr lang="en-US" dirty="0">
                <a:solidFill>
                  <a:srgbClr val="FF0000"/>
                </a:solidFill>
              </a:rPr>
              <a:t>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157632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221772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9"/>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601" b="24369"/>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03648" y="6309320"/>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185235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131454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Real-System Performance</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provides high performance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mn-ea"/>
                <a:cs typeface="+mn-cs"/>
              </a:rPr>
              <a:t>m</a:t>
            </a:r>
            <a:r>
              <a:rPr kumimoji="0" lang="en-US" sz="3600" b="1" i="1" u="none" strike="noStrike" kern="1200" cap="none" spc="0" normalizeH="0" baseline="0" noProof="0" dirty="0" err="1">
                <a:ln>
                  <a:noFill/>
                </a:ln>
                <a:solidFill>
                  <a:srgbClr val="0000FF"/>
                </a:solidFill>
                <a:effectLst/>
                <a:uLnTx/>
                <a:uFillTx/>
                <a:latin typeface="Calibri Light"/>
                <a:ea typeface="+mn-ea"/>
                <a:cs typeface="+mn-cs"/>
              </a:rPr>
              <a:t>emory</a:t>
            </a:r>
            <a:r>
              <a:rPr kumimoji="0" lang="en-US" sz="3600" b="1" i="1" u="none" strike="noStrike" kern="1200" cap="none" spc="0" normalizeH="0" baseline="0" noProof="0" dirty="0">
                <a:ln>
                  <a:noFill/>
                </a:ln>
                <a:solidFill>
                  <a:srgbClr val="0000FF"/>
                </a:solidFill>
                <a:effectLst/>
                <a:uLnTx/>
                <a:uFillTx/>
                <a:latin typeface="Calibri Light"/>
                <a:ea typeface="+mn-ea"/>
                <a:cs typeface="+mn-cs"/>
              </a:rPr>
              <a:t>-intensive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415328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12120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349740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100" dirty="0"/>
          </a:p>
          <a:p>
            <a:r>
              <a:rPr lang="is-IS" dirty="0"/>
              <a:t>Idea: </a:t>
            </a:r>
            <a:r>
              <a:rPr lang="is-IS" dirty="0">
                <a:solidFill>
                  <a:srgbClr val="0000FF"/>
                </a:solidFill>
              </a:rPr>
              <a:t>Dynamically find out and use the lowest latency one can reliably access a memory location with</a:t>
            </a:r>
          </a:p>
          <a:p>
            <a:pPr lvl="1"/>
            <a:r>
              <a:rPr lang="is-IS" sz="1800" dirty="0"/>
              <a:t>Adaptive-Latency DRAM [HPCA 2015]</a:t>
            </a:r>
          </a:p>
          <a:p>
            <a:pPr lvl="1"/>
            <a:r>
              <a:rPr lang="is-IS" sz="1800" dirty="0"/>
              <a:t>Flexible-Latency DRAM [SIGMETRICS 2016]</a:t>
            </a:r>
          </a:p>
          <a:p>
            <a:pPr lvl="1"/>
            <a:r>
              <a:rPr lang="is-IS" sz="1800" dirty="0"/>
              <a:t>Design-Induced Variation-Aware DRAM [SIGMETRICS 2017]</a:t>
            </a:r>
          </a:p>
          <a:p>
            <a:pPr lvl="1"/>
            <a:r>
              <a:rPr lang="is-IS" sz="1800" dirty="0"/>
              <a:t>Voltron [SIGMETRICS 2017]</a:t>
            </a:r>
          </a:p>
          <a:p>
            <a:pPr lvl="1"/>
            <a:r>
              <a:rPr lang="is-IS" sz="1800" dirty="0"/>
              <a:t>DRAM Latency PUF [HPCA 2018]</a:t>
            </a:r>
          </a:p>
          <a:p>
            <a:pPr lvl="1"/>
            <a:r>
              <a:rPr lang="is-IS" sz="1800" dirty="0"/>
              <a:t>Solar DRAM [ICCD 2018]</a:t>
            </a:r>
          </a:p>
          <a:p>
            <a:pPr lvl="1"/>
            <a:r>
              <a:rPr lang="is-IS" sz="1800" dirty="0"/>
              <a:t>DRAM Latency True Random Number Generator [HPCA 2019]</a:t>
            </a:r>
          </a:p>
          <a:p>
            <a:pPr lvl="1"/>
            <a:r>
              <a:rPr lang="is-IS" sz="1800" dirty="0"/>
              <a:t>...</a:t>
            </a:r>
          </a:p>
          <a:p>
            <a:pPr lvl="1"/>
            <a:endParaRPr lang="is-IS" sz="1100" dirty="0"/>
          </a:p>
          <a:p>
            <a:r>
              <a:rPr lang="is-IS" dirty="0">
                <a:solidFill>
                  <a:srgbClr val="FF0000"/>
                </a:solidFill>
              </a:rPr>
              <a:t>We would like to find sources of latency heterogeneity and exploit them to minimize latency (or create other benefits)</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558248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6234" y="4365104"/>
            <a:ext cx="9144000" cy="818866"/>
          </a:xfrm>
          <a:prstGeom prst="rect">
            <a:avLst/>
          </a:prstGeom>
        </p:spPr>
      </p:pic>
      <p:pic>
        <p:nvPicPr>
          <p:cNvPr id="6" name="Picture 5"/>
          <p:cNvPicPr>
            <a:picLocks noChangeAspect="1"/>
          </p:cNvPicPr>
          <p:nvPr/>
        </p:nvPicPr>
        <p:blipFill>
          <a:blip r:embed="rId8"/>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3015409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Onur Mutlu,</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4"/>
          <a:stretch>
            <a:fillRect/>
          </a:stretch>
        </p:blipFill>
        <p:spPr>
          <a:xfrm>
            <a:off x="0" y="4372785"/>
            <a:ext cx="9144000" cy="1864527"/>
          </a:xfrm>
          <a:prstGeom prst="rect">
            <a:avLst/>
          </a:prstGeom>
        </p:spPr>
      </p:pic>
    </p:spTree>
    <p:extLst>
      <p:ext uri="{BB962C8B-B14F-4D97-AF65-F5344CB8AC3E}">
        <p14:creationId xmlns:p14="http://schemas.microsoft.com/office/powerpoint/2010/main" val="1941031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2000" dirty="0"/>
              <a:t>Saugata Ghose, A. </a:t>
            </a:r>
            <a:r>
              <a:rPr lang="en-US" sz="2000" dirty="0" err="1"/>
              <a:t>Giray</a:t>
            </a:r>
            <a:r>
              <a:rPr lang="en-US" sz="2000" dirty="0"/>
              <a:t> </a:t>
            </a:r>
            <a:r>
              <a:rPr lang="en-US" sz="2000" dirty="0" err="1"/>
              <a:t>Yaglikci</a:t>
            </a:r>
            <a:r>
              <a:rPr lang="en-US" sz="2000" dirty="0"/>
              <a:t>, Raghav Gupta, </a:t>
            </a:r>
            <a:r>
              <a:rPr lang="en-US" sz="2000" dirty="0" err="1"/>
              <a:t>Donghyuk</a:t>
            </a:r>
            <a:r>
              <a:rPr lang="en-US" sz="2000" dirty="0"/>
              <a:t> Lee, Kais </a:t>
            </a:r>
            <a:r>
              <a:rPr lang="en-US" sz="2000" dirty="0" err="1"/>
              <a:t>Kudrolli</a:t>
            </a:r>
            <a:r>
              <a:rPr lang="en-US" sz="2000" dirty="0"/>
              <a:t>, William X. Liu, Hasan Hassan, Kevin K. Chang, </a:t>
            </a:r>
            <a:r>
              <a:rPr lang="en-US" sz="2000" dirty="0" err="1"/>
              <a:t>Niladrish</a:t>
            </a:r>
            <a:r>
              <a:rPr lang="en-US" sz="2000" dirty="0"/>
              <a:t> Chatterjee, Aditya Agrawal, Mike O'Connor, and Onur Mutlu,</a:t>
            </a:r>
            <a:br>
              <a:rPr lang="en-US" sz="2000" dirty="0"/>
            </a:br>
            <a:r>
              <a:rPr lang="en-US" sz="2000" b="1" dirty="0"/>
              <a:t>"What Your DRAM Power Models Are Not Telling You: Lessons from a Detailed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4"/>
          <a:stretch>
            <a:fillRect/>
          </a:stretch>
        </p:blipFill>
        <p:spPr>
          <a:xfrm>
            <a:off x="0" y="4005064"/>
            <a:ext cx="9144000" cy="2425744"/>
          </a:xfrm>
          <a:prstGeom prst="rect">
            <a:avLst/>
          </a:prstGeom>
        </p:spPr>
      </p:pic>
    </p:spTree>
    <p:extLst>
      <p:ext uri="{BB962C8B-B14F-4D97-AF65-F5344CB8AC3E}">
        <p14:creationId xmlns:p14="http://schemas.microsoft.com/office/powerpoint/2010/main" val="2504665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EDEN</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595717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355"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356"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dirty="0">
                <a:latin typeface="Garamond" charset="0"/>
                <a:ea typeface="ＭＳ Ｐゴシック" charset="0"/>
                <a:cs typeface="ＭＳ Ｐゴシック" charset="0"/>
              </a:rPr>
              <a:t>EDEN Flow</a:t>
            </a:r>
          </a:p>
        </p:txBody>
      </p:sp>
      <p:sp>
        <p:nvSpPr>
          <p:cNvPr id="21506" name="Content Placeholder 2"/>
          <p:cNvSpPr>
            <a:spLocks noGrp="1"/>
          </p:cNvSpPr>
          <p:nvPr>
            <p:ph idx="1"/>
          </p:nvPr>
        </p:nvSpPr>
        <p:spPr>
          <a:xfrm>
            <a:off x="0" y="908720"/>
            <a:ext cx="9144000" cy="4606736"/>
          </a:xfrm>
        </p:spPr>
        <p:txBody>
          <a:bodyPr>
            <a:normAutofit/>
          </a:bodyPr>
          <a:lstStyle/>
          <a:p>
            <a:r>
              <a:rPr lang="en-US" dirty="0">
                <a:solidFill>
                  <a:srgbClr val="FF0000"/>
                </a:solidFill>
                <a:latin typeface="Tahoma" charset="0"/>
                <a:ea typeface="ＭＳ Ｐゴシック" charset="0"/>
                <a:cs typeface="ＭＳ Ｐゴシック" charset="0"/>
              </a:rPr>
              <a:t>Goal: </a:t>
            </a:r>
            <a:r>
              <a:rPr lang="en-US" sz="2200" dirty="0">
                <a:latin typeface="Tahoma" charset="0"/>
                <a:ea typeface="ＭＳ Ｐゴシック" charset="0"/>
                <a:cs typeface="ＭＳ Ｐゴシック" charset="0"/>
              </a:rPr>
              <a:t>reduce energy consumption and improve performance of DNNs by reducing voltage and timing parameters in DRAM</a:t>
            </a:r>
          </a:p>
          <a:p>
            <a:r>
              <a:rPr lang="en-US" dirty="0">
                <a:solidFill>
                  <a:srgbClr val="FF0000"/>
                </a:solidFill>
                <a:latin typeface="Tahoma" charset="0"/>
                <a:ea typeface="ＭＳ Ｐゴシック" charset="0"/>
                <a:cs typeface="ＭＳ Ｐゴシック" charset="0"/>
              </a:rPr>
              <a:t>Key Ideas:</a:t>
            </a:r>
          </a:p>
          <a:p>
            <a:pPr lvl="1"/>
            <a:r>
              <a:rPr lang="en-US" dirty="0">
                <a:latin typeface="Tahoma" charset="0"/>
                <a:ea typeface="ＭＳ Ｐゴシック" charset="0"/>
                <a:cs typeface="ＭＳ Ｐゴシック" charset="0"/>
              </a:rPr>
              <a:t>Build an error model by profiling the target DRAM module with reduced voltage and timing </a:t>
            </a:r>
          </a:p>
          <a:p>
            <a:pPr lvl="1"/>
            <a:r>
              <a:rPr lang="en-US" dirty="0">
                <a:latin typeface="Tahoma" charset="0"/>
                <a:ea typeface="ＭＳ Ｐゴシック" charset="0"/>
                <a:cs typeface="ＭＳ Ｐゴシック" charset="0"/>
              </a:rPr>
              <a:t>Boost DNN accuracy by introducing the error model in training</a:t>
            </a:r>
          </a:p>
          <a:p>
            <a:pPr marL="687387" lvl="1" indent="-342900"/>
            <a:r>
              <a:rPr lang="en-US" dirty="0">
                <a:latin typeface="Tahoma" charset="0"/>
                <a:ea typeface="ＭＳ Ｐゴシック" charset="0"/>
                <a:cs typeface="ＭＳ Ｐゴシック" charset="0"/>
              </a:rPr>
              <a:t>Profile the boosted DNN to understand the network’s error tolerance</a:t>
            </a:r>
          </a:p>
          <a:p>
            <a:pPr marL="687387" lvl="1" indent="-342900"/>
            <a:r>
              <a:rPr lang="en-US" dirty="0">
                <a:latin typeface="Tahoma" charset="0"/>
                <a:ea typeface="ＭＳ Ｐゴシック" charset="0"/>
                <a:cs typeface="ＭＳ Ｐゴシック" charset="0"/>
              </a:rPr>
              <a:t>Map DNN components to DRAM partitions and DRAM settings </a:t>
            </a:r>
          </a:p>
        </p:txBody>
      </p:sp>
      <p:sp>
        <p:nvSpPr>
          <p:cNvPr id="21507"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250F304-EB81-1C45-9F43-338BF2D9505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13" name="Picture 12">
            <a:extLst>
              <a:ext uri="{FF2B5EF4-FFF2-40B4-BE49-F238E27FC236}">
                <a16:creationId xmlns:a16="http://schemas.microsoft.com/office/drawing/2014/main" id="{61113F35-10C3-AE43-B837-8AE9EFC01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654" y="5179365"/>
            <a:ext cx="660400" cy="647700"/>
          </a:xfrm>
          <a:prstGeom prst="rect">
            <a:avLst/>
          </a:prstGeom>
        </p:spPr>
      </p:pic>
      <p:pic>
        <p:nvPicPr>
          <p:cNvPr id="14" name="Picture 13">
            <a:extLst>
              <a:ext uri="{FF2B5EF4-FFF2-40B4-BE49-F238E27FC236}">
                <a16:creationId xmlns:a16="http://schemas.microsoft.com/office/drawing/2014/main" id="{D562187E-BC3A-794D-9D31-07DD5A189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027" y="5052365"/>
            <a:ext cx="762000" cy="901700"/>
          </a:xfrm>
          <a:prstGeom prst="rect">
            <a:avLst/>
          </a:prstGeom>
        </p:spPr>
      </p:pic>
      <p:pic>
        <p:nvPicPr>
          <p:cNvPr id="15" name="Picture 14">
            <a:extLst>
              <a:ext uri="{FF2B5EF4-FFF2-40B4-BE49-F238E27FC236}">
                <a16:creationId xmlns:a16="http://schemas.microsoft.com/office/drawing/2014/main" id="{4BCE0444-04A4-A344-8C5B-89634D202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7105" y="5192065"/>
            <a:ext cx="825500" cy="622300"/>
          </a:xfrm>
          <a:prstGeom prst="rect">
            <a:avLst/>
          </a:prstGeom>
        </p:spPr>
      </p:pic>
      <p:grpSp>
        <p:nvGrpSpPr>
          <p:cNvPr id="20" name="Group 19">
            <a:extLst>
              <a:ext uri="{FF2B5EF4-FFF2-40B4-BE49-F238E27FC236}">
                <a16:creationId xmlns:a16="http://schemas.microsoft.com/office/drawing/2014/main" id="{190BB1F1-BE5C-2E45-9A9D-85F200A6173C}"/>
              </a:ext>
            </a:extLst>
          </p:cNvPr>
          <p:cNvGrpSpPr/>
          <p:nvPr/>
        </p:nvGrpSpPr>
        <p:grpSpPr>
          <a:xfrm>
            <a:off x="768105" y="5013806"/>
            <a:ext cx="1599317" cy="1003300"/>
            <a:chOff x="738394" y="4205544"/>
            <a:chExt cx="1599317" cy="1003300"/>
          </a:xfrm>
        </p:grpSpPr>
        <p:pic>
          <p:nvPicPr>
            <p:cNvPr id="9" name="Picture 8">
              <a:extLst>
                <a:ext uri="{FF2B5EF4-FFF2-40B4-BE49-F238E27FC236}">
                  <a16:creationId xmlns:a16="http://schemas.microsoft.com/office/drawing/2014/main" id="{AED7DD14-F039-354F-838F-36360ADB78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394" y="4281744"/>
              <a:ext cx="723900" cy="850900"/>
            </a:xfrm>
            <a:prstGeom prst="rect">
              <a:avLst/>
            </a:prstGeom>
          </p:spPr>
        </p:pic>
        <p:pic>
          <p:nvPicPr>
            <p:cNvPr id="10" name="Picture 9">
              <a:extLst>
                <a:ext uri="{FF2B5EF4-FFF2-40B4-BE49-F238E27FC236}">
                  <a16:creationId xmlns:a16="http://schemas.microsoft.com/office/drawing/2014/main" id="{4FC96456-784C-414E-AAF1-C6FFFC0BDE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6511" y="4205544"/>
              <a:ext cx="711200" cy="1003300"/>
            </a:xfrm>
            <a:prstGeom prst="rect">
              <a:avLst/>
            </a:prstGeom>
          </p:spPr>
        </p:pic>
        <p:cxnSp>
          <p:nvCxnSpPr>
            <p:cNvPr id="4" name="Straight Arrow Connector 3">
              <a:extLst>
                <a:ext uri="{FF2B5EF4-FFF2-40B4-BE49-F238E27FC236}">
                  <a16:creationId xmlns:a16="http://schemas.microsoft.com/office/drawing/2014/main" id="{1CBFB265-015E-624F-9E6A-65C15AE3FD84}"/>
                </a:ext>
              </a:extLst>
            </p:cNvPr>
            <p:cNvCxnSpPr>
              <a:stCxn id="9" idx="3"/>
              <a:endCxn id="10" idx="1"/>
            </p:cNvCxnSpPr>
            <p:nvPr/>
          </p:nvCxnSpPr>
          <p:spPr>
            <a:xfrm>
              <a:off x="1462294" y="4707194"/>
              <a:ext cx="1642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10CF3BD3-3E4E-3C4A-9F08-575A5B63B490}"/>
              </a:ext>
            </a:extLst>
          </p:cNvPr>
          <p:cNvGrpSpPr/>
          <p:nvPr/>
        </p:nvGrpSpPr>
        <p:grpSpPr>
          <a:xfrm>
            <a:off x="2857657" y="5109515"/>
            <a:ext cx="1714343" cy="787400"/>
            <a:chOff x="3222757" y="4313494"/>
            <a:chExt cx="1714343" cy="787400"/>
          </a:xfrm>
        </p:grpSpPr>
        <p:pic>
          <p:nvPicPr>
            <p:cNvPr id="11" name="Picture 10">
              <a:extLst>
                <a:ext uri="{FF2B5EF4-FFF2-40B4-BE49-F238E27FC236}">
                  <a16:creationId xmlns:a16="http://schemas.microsoft.com/office/drawing/2014/main" id="{7B3B6305-2258-F244-A5E3-1BEBB86966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2757" y="4351594"/>
              <a:ext cx="787400" cy="711200"/>
            </a:xfrm>
            <a:prstGeom prst="rect">
              <a:avLst/>
            </a:prstGeom>
          </p:spPr>
        </p:pic>
        <p:pic>
          <p:nvPicPr>
            <p:cNvPr id="12" name="Picture 11">
              <a:extLst>
                <a:ext uri="{FF2B5EF4-FFF2-40B4-BE49-F238E27FC236}">
                  <a16:creationId xmlns:a16="http://schemas.microsoft.com/office/drawing/2014/main" id="{C4572F4B-0BC4-AF4F-BAE3-303F802BED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1600" y="4313494"/>
              <a:ext cx="825500" cy="787400"/>
            </a:xfrm>
            <a:prstGeom prst="rect">
              <a:avLst/>
            </a:prstGeom>
          </p:spPr>
        </p:pic>
        <p:cxnSp>
          <p:nvCxnSpPr>
            <p:cNvPr id="16" name="Straight Arrow Connector 15">
              <a:extLst>
                <a:ext uri="{FF2B5EF4-FFF2-40B4-BE49-F238E27FC236}">
                  <a16:creationId xmlns:a16="http://schemas.microsoft.com/office/drawing/2014/main" id="{34AA6718-FB71-CC4E-89D8-F6816BEFD24E}"/>
                </a:ext>
              </a:extLst>
            </p:cNvPr>
            <p:cNvCxnSpPr>
              <a:stCxn id="11" idx="3"/>
              <a:endCxn id="12" idx="1"/>
            </p:cNvCxnSpPr>
            <p:nvPr/>
          </p:nvCxnSpPr>
          <p:spPr>
            <a:xfrm>
              <a:off x="4010157" y="4707194"/>
              <a:ext cx="1014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a:extLst>
              <a:ext uri="{FF2B5EF4-FFF2-40B4-BE49-F238E27FC236}">
                <a16:creationId xmlns:a16="http://schemas.microsoft.com/office/drawing/2014/main" id="{FFC2C781-6E2F-0446-B52B-EF8039821C72}"/>
              </a:ext>
            </a:extLst>
          </p:cNvPr>
          <p:cNvCxnSpPr>
            <a:stCxn id="10" idx="3"/>
            <a:endCxn id="11" idx="1"/>
          </p:cNvCxnSpPr>
          <p:nvPr/>
        </p:nvCxnSpPr>
        <p:spPr>
          <a:xfrm flipV="1">
            <a:off x="2367422" y="5503215"/>
            <a:ext cx="490235" cy="12241"/>
          </a:xfrm>
          <a:prstGeom prst="straightConnector1">
            <a:avLst/>
          </a:prstGeom>
          <a:ln w="50800" cmpd="sng">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5248625-AFC7-9646-BCED-65435E4F53D9}"/>
              </a:ext>
            </a:extLst>
          </p:cNvPr>
          <p:cNvCxnSpPr>
            <a:stCxn id="12" idx="3"/>
            <a:endCxn id="13" idx="1"/>
          </p:cNvCxnSpPr>
          <p:nvPr/>
        </p:nvCxnSpPr>
        <p:spPr>
          <a:xfrm>
            <a:off x="4572000" y="5503215"/>
            <a:ext cx="425654"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7208448-93B4-634C-90B2-8D5001C445B1}"/>
              </a:ext>
            </a:extLst>
          </p:cNvPr>
          <p:cNvCxnSpPr>
            <a:stCxn id="13" idx="3"/>
            <a:endCxn id="14" idx="1"/>
          </p:cNvCxnSpPr>
          <p:nvPr/>
        </p:nvCxnSpPr>
        <p:spPr>
          <a:xfrm>
            <a:off x="5658054" y="5503215"/>
            <a:ext cx="599973"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7F989F0-8769-524A-B62C-8444D4C7ED0B}"/>
              </a:ext>
            </a:extLst>
          </p:cNvPr>
          <p:cNvCxnSpPr>
            <a:stCxn id="14" idx="3"/>
            <a:endCxn id="15" idx="1"/>
          </p:cNvCxnSpPr>
          <p:nvPr/>
        </p:nvCxnSpPr>
        <p:spPr>
          <a:xfrm>
            <a:off x="7020027" y="5503215"/>
            <a:ext cx="617078" cy="0"/>
          </a:xfrm>
          <a:prstGeom prst="straightConnector1">
            <a:avLst/>
          </a:prstGeom>
          <a:ln w="508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933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50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506">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2" presetClass="entr" presetSubtype="8"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0-#ppt_w/2"/>
                                          </p:val>
                                        </p:tav>
                                        <p:tav tm="100000">
                                          <p:val>
                                            <p:strVal val="#ppt_x"/>
                                          </p:val>
                                        </p:tav>
                                      </p:tavLst>
                                    </p:anim>
                                    <p:anim calcmode="lin" valueType="num">
                                      <p:cBhvr additive="base">
                                        <p:cTn id="3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506">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2" presetClass="entr" presetSubtype="8"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0-#ppt_w/2"/>
                                          </p:val>
                                        </p:tav>
                                        <p:tav tm="100000">
                                          <p:val>
                                            <p:strVal val="#ppt_x"/>
                                          </p:val>
                                        </p:tav>
                                      </p:tavLst>
                                    </p:anim>
                                    <p:anim calcmode="lin" valueType="num">
                                      <p:cBhvr additive="base">
                                        <p:cTn id="46"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2" presetClass="entr" presetSubtype="8"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0-#ppt_w/2"/>
                                          </p:val>
                                        </p:tav>
                                        <p:tav tm="100000">
                                          <p:val>
                                            <p:strVal val="#ppt_x"/>
                                          </p:val>
                                        </p:tav>
                                      </p:tavLst>
                                    </p:anim>
                                    <p:anim calcmode="lin" valueType="num">
                                      <p:cBhvr additive="base">
                                        <p:cTn id="54"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306E0-EB9A-AD4B-A9D8-356A74B5ABBF}"/>
              </a:ext>
            </a:extLst>
          </p:cNvPr>
          <p:cNvSpPr>
            <a:spLocks noGrp="1"/>
          </p:cNvSpPr>
          <p:nvPr>
            <p:ph type="title"/>
          </p:nvPr>
        </p:nvSpPr>
        <p:spPr/>
        <p:txBody>
          <a:bodyPr/>
          <a:lstStyle/>
          <a:p>
            <a:r>
              <a:rPr lang="en-US" dirty="0"/>
              <a:t>EDEN Power, Performance, Accuracy</a:t>
            </a:r>
          </a:p>
        </p:txBody>
      </p:sp>
      <p:sp>
        <p:nvSpPr>
          <p:cNvPr id="3" name="Content Placeholder 2">
            <a:extLst>
              <a:ext uri="{FF2B5EF4-FFF2-40B4-BE49-F238E27FC236}">
                <a16:creationId xmlns:a16="http://schemas.microsoft.com/office/drawing/2014/main" id="{A81D2111-17E1-624E-818E-BC5782E424C2}"/>
              </a:ext>
            </a:extLst>
          </p:cNvPr>
          <p:cNvSpPr>
            <a:spLocks noGrp="1"/>
          </p:cNvSpPr>
          <p:nvPr>
            <p:ph idx="1"/>
          </p:nvPr>
        </p:nvSpPr>
        <p:spPr>
          <a:xfrm>
            <a:off x="228600" y="5589240"/>
            <a:ext cx="8610600" cy="530004"/>
          </a:xfrm>
        </p:spPr>
        <p:txBody>
          <a:bodyPr/>
          <a:lstStyle/>
          <a:p>
            <a:r>
              <a:rPr lang="en-US" dirty="0"/>
              <a:t>~15-20% power savings, 8% perf improvement, &lt;1% accuracy loss</a:t>
            </a:r>
          </a:p>
        </p:txBody>
      </p:sp>
      <p:sp>
        <p:nvSpPr>
          <p:cNvPr id="4" name="Slide Number Placeholder 3">
            <a:extLst>
              <a:ext uri="{FF2B5EF4-FFF2-40B4-BE49-F238E27FC236}">
                <a16:creationId xmlns:a16="http://schemas.microsoft.com/office/drawing/2014/main" id="{8C0C00B1-1971-6F4A-8228-93D200CCAC6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Google Shape;114;p21">
            <a:extLst>
              <a:ext uri="{FF2B5EF4-FFF2-40B4-BE49-F238E27FC236}">
                <a16:creationId xmlns:a16="http://schemas.microsoft.com/office/drawing/2014/main" id="{0A3003D1-A66A-4249-BDEC-FD86329A044A}"/>
              </a:ext>
            </a:extLst>
          </p:cNvPr>
          <p:cNvPicPr preferRelativeResize="0"/>
          <p:nvPr/>
        </p:nvPicPr>
        <p:blipFill>
          <a:blip r:embed="rId2">
            <a:alphaModFix/>
          </a:blip>
          <a:stretch>
            <a:fillRect/>
          </a:stretch>
        </p:blipFill>
        <p:spPr>
          <a:xfrm>
            <a:off x="1187624" y="1268760"/>
            <a:ext cx="6048672" cy="4032448"/>
          </a:xfrm>
          <a:prstGeom prst="rect">
            <a:avLst/>
          </a:prstGeom>
          <a:noFill/>
          <a:ln>
            <a:noFill/>
          </a:ln>
        </p:spPr>
      </p:pic>
      <p:pic>
        <p:nvPicPr>
          <p:cNvPr id="6" name="Picture 5">
            <a:extLst>
              <a:ext uri="{FF2B5EF4-FFF2-40B4-BE49-F238E27FC236}">
                <a16:creationId xmlns:a16="http://schemas.microsoft.com/office/drawing/2014/main" id="{F3605FE9-9304-434B-B529-687B4FB4208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11471203"/>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Other 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136023"/>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356964"/>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2457908"/>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4168331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374677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299308691"/>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071458075"/>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71792082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492614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759127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9"/>
              </a:rPr>
              <a:t>Graduate Computer Architecture Course Lecture Videos</a:t>
            </a:r>
            <a:r>
              <a:rPr lang="en-US" b="1" dirty="0"/>
              <a:t> (</a:t>
            </a:r>
            <a:r>
              <a:rPr lang="en-US" b="1" dirty="0">
                <a:hlinkClick r:id="rId10"/>
              </a:rPr>
              <a:t>2018</a:t>
            </a:r>
            <a:r>
              <a:rPr lang="en-US" b="1" dirty="0"/>
              <a:t>, </a:t>
            </a:r>
            <a:r>
              <a:rPr lang="en-US" b="1" dirty="0">
                <a:hlinkClick r:id="rId9"/>
              </a:rPr>
              <a:t>2017</a:t>
            </a:r>
            <a:r>
              <a:rPr lang="en-US" b="1" dirty="0"/>
              <a:t>, </a:t>
            </a:r>
            <a:r>
              <a:rPr lang="en-US" b="1" dirty="0">
                <a:hlinkClick r:id="rId11"/>
              </a:rPr>
              <a:t>2015</a:t>
            </a:r>
            <a:r>
              <a:rPr lang="en-US" b="1" dirty="0"/>
              <a:t>, </a:t>
            </a:r>
            <a:r>
              <a:rPr lang="en-US" b="1" dirty="0">
                <a:hlinkClick r:id="rId12"/>
              </a:rPr>
              <a:t>2013</a:t>
            </a:r>
            <a:r>
              <a:rPr lang="en-US" b="1" dirty="0"/>
              <a:t>)</a:t>
            </a:r>
          </a:p>
          <a:p>
            <a:r>
              <a:rPr lang="en-US" b="1" dirty="0">
                <a:hlinkClick r:id="rId13"/>
              </a:rPr>
              <a:t>Graduate Computer Architecture Course Materials</a:t>
            </a:r>
            <a:r>
              <a:rPr lang="en-US" b="1" dirty="0"/>
              <a:t> (</a:t>
            </a:r>
            <a:r>
              <a:rPr lang="en-US" b="1" dirty="0">
                <a:hlinkClick r:id="rId14"/>
              </a:rPr>
              <a:t>2018</a:t>
            </a:r>
            <a:r>
              <a:rPr lang="en-US" b="1" dirty="0"/>
              <a:t>, </a:t>
            </a:r>
            <a:r>
              <a:rPr lang="en-US" b="1" dirty="0">
                <a:hlinkClick r:id="rId13"/>
              </a:rPr>
              <a:t>2017</a:t>
            </a:r>
            <a:r>
              <a:rPr lang="en-US" b="1" dirty="0"/>
              <a:t>, </a:t>
            </a:r>
            <a:r>
              <a:rPr lang="en-US" b="1" dirty="0">
                <a:hlinkClick r:id="rId15"/>
              </a:rPr>
              <a:t>2015</a:t>
            </a:r>
            <a:r>
              <a:rPr lang="en-US" b="1" dirty="0"/>
              <a:t>, </a:t>
            </a:r>
            <a:r>
              <a:rPr lang="en-US" b="1" dirty="0">
                <a:hlinkClick r:id="rId16"/>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17"/>
              </a:rPr>
              <a:t>Parallel Computer Architecture Course Materials</a:t>
            </a:r>
            <a:r>
              <a:rPr lang="en-US" b="1" dirty="0"/>
              <a:t> (</a:t>
            </a:r>
            <a:r>
              <a:rPr lang="en-US" b="1" dirty="0">
                <a:hlinkClick r:id="rId18"/>
              </a:rPr>
              <a:t>Lecture Videos</a:t>
            </a:r>
            <a:r>
              <a:rPr lang="en-US" b="1" dirty="0"/>
              <a:t>)</a:t>
            </a:r>
          </a:p>
          <a:p>
            <a:endParaRPr lang="en-US" sz="1200" b="1" dirty="0">
              <a:hlinkClick r:id="rId19"/>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9826094"/>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8593079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38103876"/>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47986314"/>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2989196839"/>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5772344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190184044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2B5A16-E5C4-9F4A-BE52-C4E775B1D44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75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4624"/>
            <a:ext cx="7880294" cy="6751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7804493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21</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22</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23</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107125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685800"/>
            <a:ext cx="8229600" cy="1143000"/>
          </a:xfrm>
        </p:spPr>
        <p:txBody>
          <a:bodyPr/>
          <a:lstStyle/>
          <a:p>
            <a:r>
              <a:rPr lang="en-US" sz="2800" b="1" i="1"/>
              <a:t>Design Principles</a:t>
            </a:r>
          </a:p>
        </p:txBody>
      </p:sp>
      <p:sp>
        <p:nvSpPr>
          <p:cNvPr id="19459" name="Rectangle 3"/>
          <p:cNvSpPr>
            <a:spLocks noGrp="1" noChangeArrowheads="1"/>
          </p:cNvSpPr>
          <p:nvPr>
            <p:ph type="body" idx="1"/>
          </p:nvPr>
        </p:nvSpPr>
        <p:spPr>
          <a:xfrm>
            <a:off x="457200" y="2438400"/>
            <a:ext cx="8229600" cy="3048000"/>
          </a:xfrm>
        </p:spPr>
        <p:txBody>
          <a:bodyPr/>
          <a:lstStyle/>
          <a:p>
            <a:r>
              <a:rPr lang="en-US" sz="2400" b="1" i="1"/>
              <a:t>Critical path design</a:t>
            </a:r>
            <a:endParaRPr lang="en-US" sz="1600" b="1" i="1"/>
          </a:p>
          <a:p>
            <a:pPr>
              <a:buFontTx/>
              <a:buNone/>
            </a:pPr>
            <a:endParaRPr lang="en-US" sz="1600" b="1" i="1"/>
          </a:p>
          <a:p>
            <a:r>
              <a:rPr lang="en-US" sz="2400" b="1" i="1"/>
              <a:t>Bread and Butter design</a:t>
            </a:r>
          </a:p>
          <a:p>
            <a:pPr>
              <a:buFontTx/>
              <a:buNone/>
            </a:pPr>
            <a:endParaRPr lang="en-US" sz="1600" b="1" i="1"/>
          </a:p>
          <a:p>
            <a:r>
              <a:rPr lang="en-US" sz="2400" b="1" i="1"/>
              <a:t>Balanced design</a:t>
            </a:r>
          </a:p>
        </p:txBody>
      </p:sp>
      <p:sp>
        <p:nvSpPr>
          <p:cNvPr id="4" name="TextBox 3"/>
          <p:cNvSpPr txBox="1"/>
          <p:nvPr/>
        </p:nvSpPr>
        <p:spPr>
          <a:xfrm>
            <a:off x="4860032" y="6021288"/>
            <a:ext cx="41622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mn-cs"/>
              </a:rPr>
              <a:t>from Yale Patt’s EE 382N lecture notes</a:t>
            </a:r>
          </a:p>
        </p:txBody>
      </p:sp>
    </p:spTree>
    <p:extLst>
      <p:ext uri="{BB962C8B-B14F-4D97-AF65-F5344CB8AC3E}">
        <p14:creationId xmlns:p14="http://schemas.microsoft.com/office/powerpoint/2010/main" val="2563557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
        <p:nvSpPr>
          <p:cNvPr id="10" name="AutoShape 25">
            <a:extLst>
              <a:ext uri="{FF2B5EF4-FFF2-40B4-BE49-F238E27FC236}">
                <a16:creationId xmlns:a16="http://schemas.microsoft.com/office/drawing/2014/main" id="{7C35ADED-AAE9-BD4B-B41B-BCA85DD2D45B}"/>
              </a:ext>
            </a:extLst>
          </p:cNvPr>
          <p:cNvSpPr>
            <a:spLocks noChangeArrowheads="1"/>
          </p:cNvSpPr>
          <p:nvPr/>
        </p:nvSpPr>
        <p:spPr bwMode="auto">
          <a:xfrm>
            <a:off x="1403648" y="3856430"/>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87997865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spTree>
    <p:extLst>
      <p:ext uri="{BB962C8B-B14F-4D97-AF65-F5344CB8AC3E}">
        <p14:creationId xmlns:p14="http://schemas.microsoft.com/office/powerpoint/2010/main" val="2627087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358076737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325251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and languages?</a:t>
            </a:r>
          </a:p>
          <a:p>
            <a:pPr lvl="1"/>
            <a:r>
              <a:rPr lang="en-US" sz="2200" dirty="0">
                <a:latin typeface="Tahoma"/>
                <a:cs typeface="Tahoma"/>
              </a:rPr>
              <a:t>algorithms?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08700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1415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dirty="0">
                <a:latin typeface="Garamond" charset="0"/>
                <a:ea typeface="ＭＳ Ｐゴシック" charset="0"/>
                <a:cs typeface="ＭＳ Ｐゴシック" charset="0"/>
              </a:rPr>
              <a:t>(Micro)architecture Design Principles</a:t>
            </a:r>
          </a:p>
        </p:txBody>
      </p:sp>
      <p:sp>
        <p:nvSpPr>
          <p:cNvPr id="51202" name="Content Placeholder 2"/>
          <p:cNvSpPr>
            <a:spLocks noGrp="1"/>
          </p:cNvSpPr>
          <p:nvPr>
            <p:ph idx="1"/>
          </p:nvPr>
        </p:nvSpPr>
        <p:spPr>
          <a:xfrm>
            <a:off x="228600" y="996950"/>
            <a:ext cx="8610600" cy="5194300"/>
          </a:xfrm>
        </p:spPr>
        <p:txBody>
          <a:bodyPr/>
          <a:lstStyle/>
          <a:p>
            <a:r>
              <a:rPr lang="en-US" dirty="0">
                <a:solidFill>
                  <a:srgbClr val="0000FF"/>
                </a:solidFill>
                <a:latin typeface="Tahoma" charset="0"/>
                <a:ea typeface="ＭＳ Ｐゴシック" charset="0"/>
                <a:cs typeface="ＭＳ Ｐゴシック" charset="0"/>
              </a:rPr>
              <a:t>Bread and butter design</a:t>
            </a:r>
          </a:p>
          <a:p>
            <a:pPr lvl="1"/>
            <a:r>
              <a:rPr lang="en-US" dirty="0">
                <a:solidFill>
                  <a:srgbClr val="FF0000"/>
                </a:solidFill>
                <a:latin typeface="Tahoma" charset="0"/>
                <a:ea typeface="ＭＳ Ｐゴシック" charset="0"/>
              </a:rPr>
              <a:t>Spend time and resources on where it matters </a:t>
            </a:r>
            <a:r>
              <a:rPr lang="en-US" dirty="0">
                <a:latin typeface="Tahoma" charset="0"/>
                <a:ea typeface="ＭＳ Ｐゴシック" charset="0"/>
              </a:rPr>
              <a:t>(i.e. improving what the machine is designed to do)</a:t>
            </a:r>
          </a:p>
          <a:p>
            <a:pPr lvl="1"/>
            <a:r>
              <a:rPr lang="en-US" dirty="0">
                <a:latin typeface="Tahoma" charset="0"/>
                <a:ea typeface="ＭＳ Ｐゴシック" charset="0"/>
              </a:rPr>
              <a:t>Common case vs. uncommon case</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Balanced design</a:t>
            </a:r>
          </a:p>
          <a:p>
            <a:pPr lvl="1"/>
            <a:r>
              <a:rPr lang="en-US" dirty="0">
                <a:solidFill>
                  <a:srgbClr val="FF0000"/>
                </a:solidFill>
                <a:latin typeface="Tahoma" charset="0"/>
                <a:ea typeface="ＭＳ Ｐゴシック" charset="0"/>
              </a:rPr>
              <a:t>Balance</a:t>
            </a:r>
            <a:r>
              <a:rPr lang="en-US" dirty="0">
                <a:latin typeface="Tahoma" charset="0"/>
                <a:ea typeface="ＭＳ Ｐゴシック" charset="0"/>
              </a:rPr>
              <a:t> instruction/data flow through </a:t>
            </a:r>
            <a:r>
              <a:rPr lang="en-US" dirty="0" err="1">
                <a:latin typeface="Tahoma" charset="0"/>
                <a:ea typeface="ＭＳ Ｐゴシック" charset="0"/>
              </a:rPr>
              <a:t>uarch</a:t>
            </a:r>
            <a:r>
              <a:rPr lang="en-US" dirty="0">
                <a:latin typeface="Tahoma" charset="0"/>
                <a:ea typeface="ＭＳ Ｐゴシック" charset="0"/>
              </a:rPr>
              <a:t> components</a:t>
            </a:r>
          </a:p>
          <a:p>
            <a:pPr lvl="1"/>
            <a:r>
              <a:rPr lang="en-US" dirty="0">
                <a:latin typeface="Tahoma" charset="0"/>
                <a:ea typeface="ＭＳ Ｐゴシック" charset="0"/>
              </a:rPr>
              <a:t>Design to eliminate bottlenecks</a:t>
            </a:r>
          </a:p>
          <a:p>
            <a:pPr lvl="1">
              <a:buFont typeface="Wingdings" charset="0"/>
              <a:buNone/>
            </a:pPr>
            <a:endParaRPr lang="en-US" dirty="0">
              <a:latin typeface="Tahoma" charset="0"/>
              <a:ea typeface="ＭＳ Ｐゴシック" charset="0"/>
            </a:endParaRPr>
          </a:p>
          <a:p>
            <a:r>
              <a:rPr lang="en-US" dirty="0">
                <a:solidFill>
                  <a:srgbClr val="0000FF"/>
                </a:solidFill>
                <a:latin typeface="Tahoma" charset="0"/>
                <a:ea typeface="ＭＳ Ｐゴシック" charset="0"/>
                <a:cs typeface="ＭＳ Ｐゴシック" charset="0"/>
              </a:rPr>
              <a:t>Critical path design</a:t>
            </a:r>
          </a:p>
          <a:p>
            <a:pPr lvl="1"/>
            <a:r>
              <a:rPr lang="en-US" dirty="0">
                <a:latin typeface="Tahoma" charset="0"/>
                <a:ea typeface="ＭＳ Ｐゴシック" charset="0"/>
              </a:rPr>
              <a:t>Find the </a:t>
            </a:r>
            <a:r>
              <a:rPr lang="en-US" dirty="0">
                <a:solidFill>
                  <a:srgbClr val="FF0000"/>
                </a:solidFill>
                <a:latin typeface="Tahoma" charset="0"/>
                <a:ea typeface="ＭＳ Ｐゴシック" charset="0"/>
              </a:rPr>
              <a:t>maximum speed path </a:t>
            </a:r>
            <a:r>
              <a:rPr lang="en-US" dirty="0">
                <a:latin typeface="Tahoma" charset="0"/>
                <a:ea typeface="ＭＳ Ｐゴシック" charset="0"/>
              </a:rPr>
              <a:t>and decrease it</a:t>
            </a:r>
          </a:p>
          <a:p>
            <a:pPr lvl="2"/>
            <a:r>
              <a:rPr lang="en-US" dirty="0">
                <a:latin typeface="Tahoma" charset="0"/>
                <a:ea typeface="ＭＳ Ｐゴシック" charset="0"/>
              </a:rPr>
              <a:t>Break a path into multiple cycles?</a:t>
            </a:r>
          </a:p>
          <a:p>
            <a:pPr lvl="1"/>
            <a:endParaRPr lang="en-US" dirty="0">
              <a:latin typeface="Tahoma" charset="0"/>
              <a:ea typeface="ＭＳ Ｐゴシック" charset="0"/>
            </a:endParaRPr>
          </a:p>
        </p:txBody>
      </p:sp>
      <p:sp>
        <p:nvSpPr>
          <p:cNvPr id="512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E53084-FA36-CB43-AFDC-A9DFDE85359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5" name="TextBox 4"/>
          <p:cNvSpPr txBox="1"/>
          <p:nvPr/>
        </p:nvSpPr>
        <p:spPr>
          <a:xfrm>
            <a:off x="5220072" y="6021288"/>
            <a:ext cx="33474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from my ECE 740 lecture notes</a:t>
            </a:r>
          </a:p>
        </p:txBody>
      </p:sp>
    </p:spTree>
    <p:extLst>
      <p:ext uri="{BB962C8B-B14F-4D97-AF65-F5344CB8AC3E}">
        <p14:creationId xmlns:p14="http://schemas.microsoft.com/office/powerpoint/2010/main" val="96910065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683816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09307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2572899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3740473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1345880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Talk</a:t>
            </a:r>
          </a:p>
        </p:txBody>
      </p:sp>
      <p:sp>
        <p:nvSpPr>
          <p:cNvPr id="3" name="Content Placeholder 2"/>
          <p:cNvSpPr>
            <a:spLocks noGrp="1"/>
          </p:cNvSpPr>
          <p:nvPr>
            <p:ph idx="1"/>
          </p:nvPr>
        </p:nvSpPr>
        <p:spPr>
          <a:xfrm>
            <a:off x="228600" y="1196752"/>
            <a:ext cx="8610600" cy="5051648"/>
          </a:xfrm>
        </p:spPr>
        <p:txBody>
          <a:bodyPr/>
          <a:lstStyle/>
          <a:p>
            <a:r>
              <a:rPr lang="en-US" dirty="0"/>
              <a:t>Design Principles</a:t>
            </a:r>
          </a:p>
          <a:p>
            <a:endParaRPr lang="en-US" dirty="0"/>
          </a:p>
          <a:p>
            <a:r>
              <a:rPr lang="en-US" dirty="0"/>
              <a:t>How We Violate Those Principles Today</a:t>
            </a:r>
          </a:p>
          <a:p>
            <a:pPr marL="0" indent="0">
              <a:buNone/>
            </a:pPr>
            <a:endParaRPr lang="en-US" dirty="0"/>
          </a:p>
          <a:p>
            <a:r>
              <a:rPr lang="en-US" dirty="0"/>
              <a:t>Principled Intelligent Architectures</a:t>
            </a:r>
          </a:p>
          <a:p>
            <a:endParaRPr lang="en-US" dirty="0"/>
          </a:p>
          <a:p>
            <a:r>
              <a:rPr lang="en-US" dirty="0"/>
              <a:t>Concluding Remarks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a:t>
            </a:fld>
            <a:endParaRPr lang="en-US" altLang="en-US"/>
          </a:p>
        </p:txBody>
      </p:sp>
    </p:spTree>
    <p:extLst>
      <p:ext uri="{BB962C8B-B14F-4D97-AF65-F5344CB8AC3E}">
        <p14:creationId xmlns:p14="http://schemas.microsoft.com/office/powerpoint/2010/main" val="223757036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1534549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85093"/>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33592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420320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3750731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Sounds Good, No?</a:t>
            </a:r>
          </a:p>
        </p:txBody>
      </p:sp>
      <p:sp>
        <p:nvSpPr>
          <p:cNvPr id="4" name="Slide Number Placeholder 3">
            <a:extLst>
              <a:ext uri="{FF2B5EF4-FFF2-40B4-BE49-F238E27FC236}">
                <a16:creationId xmlns:a16="http://schemas.microsoft.com/office/drawing/2014/main" id="{F6070357-440C-BD4C-B0A8-13DC815531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E99DE65-89F3-4740-9D5C-84FCC95E10D8}"/>
              </a:ext>
            </a:extLst>
          </p:cNvPr>
          <p:cNvPicPr>
            <a:picLocks noChangeAspect="1"/>
          </p:cNvPicPr>
          <p:nvPr/>
        </p:nvPicPr>
        <p:blipFill>
          <a:blip r:embed="rId2"/>
          <a:stretch>
            <a:fillRect/>
          </a:stretch>
        </p:blipFill>
        <p:spPr>
          <a:xfrm>
            <a:off x="0" y="1236847"/>
            <a:ext cx="9144000" cy="4864359"/>
          </a:xfrm>
          <a:prstGeom prst="rect">
            <a:avLst/>
          </a:prstGeom>
        </p:spPr>
      </p:pic>
      <p:sp>
        <p:nvSpPr>
          <p:cNvPr id="6" name="Rectangle 5">
            <a:extLst>
              <a:ext uri="{FF2B5EF4-FFF2-40B4-BE49-F238E27FC236}">
                <a16:creationId xmlns:a16="http://schemas.microsoft.com/office/drawing/2014/main" id="{DABB5A7D-CF5C-3841-A33B-2A2DB03ADA96}"/>
              </a:ext>
            </a:extLst>
          </p:cNvPr>
          <p:cNvSpPr/>
          <p:nvPr/>
        </p:nvSpPr>
        <p:spPr>
          <a:xfrm>
            <a:off x="107504" y="3429000"/>
            <a:ext cx="7776864" cy="122413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6" y="5164092"/>
            <a:ext cx="8747213" cy="9371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3747781" y="998029"/>
            <a:ext cx="509466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 from ISCA 2016</a:t>
            </a:r>
          </a:p>
        </p:txBody>
      </p:sp>
    </p:spTree>
    <p:extLst>
      <p:ext uri="{BB962C8B-B14F-4D97-AF65-F5344CB8AC3E}">
        <p14:creationId xmlns:p14="http://schemas.microsoft.com/office/powerpoint/2010/main" val="998470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88EEA-9754-C840-8E10-45C1F8FF5783}"/>
              </a:ext>
            </a:extLst>
          </p:cNvPr>
          <p:cNvPicPr>
            <a:picLocks noChangeAspect="1"/>
          </p:cNvPicPr>
          <p:nvPr/>
        </p:nvPicPr>
        <p:blipFill>
          <a:blip r:embed="rId2"/>
          <a:stretch>
            <a:fillRect/>
          </a:stretch>
        </p:blipFill>
        <p:spPr>
          <a:xfrm>
            <a:off x="95252" y="2247422"/>
            <a:ext cx="8953500" cy="3441700"/>
          </a:xfrm>
          <a:prstGeom prst="rect">
            <a:avLst/>
          </a:prstGeom>
        </p:spPr>
      </p:pic>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Another Review </a:t>
            </a:r>
          </a:p>
        </p:txBody>
      </p:sp>
      <p:sp>
        <p:nvSpPr>
          <p:cNvPr id="4" name="Slide Number Placeholder 3">
            <a:extLst>
              <a:ext uri="{FF2B5EF4-FFF2-40B4-BE49-F238E27FC236}">
                <a16:creationId xmlns:a16="http://schemas.microsoft.com/office/drawing/2014/main" id="{F6070357-440C-BD4C-B0A8-13DC815531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7" y="4521494"/>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2164312" y="1061336"/>
            <a:ext cx="68659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Another Review from ISCA 2016</a:t>
            </a:r>
          </a:p>
        </p:txBody>
      </p:sp>
    </p:spTree>
    <p:extLst>
      <p:ext uri="{BB962C8B-B14F-4D97-AF65-F5344CB8AC3E}">
        <p14:creationId xmlns:p14="http://schemas.microsoft.com/office/powerpoint/2010/main" val="8603880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7C6A-3BE4-334E-B989-02C1A262619C}"/>
              </a:ext>
            </a:extLst>
          </p:cNvPr>
          <p:cNvSpPr>
            <a:spLocks noGrp="1"/>
          </p:cNvSpPr>
          <p:nvPr>
            <p:ph type="title"/>
          </p:nvPr>
        </p:nvSpPr>
        <p:spPr/>
        <p:txBody>
          <a:bodyPr/>
          <a:lstStyle/>
          <a:p>
            <a:r>
              <a:rPr lang="en-US" dirty="0"/>
              <a:t>Yet Another Review</a:t>
            </a:r>
          </a:p>
        </p:txBody>
      </p:sp>
      <p:sp>
        <p:nvSpPr>
          <p:cNvPr id="4" name="Slide Number Placeholder 3">
            <a:extLst>
              <a:ext uri="{FF2B5EF4-FFF2-40B4-BE49-F238E27FC236}">
                <a16:creationId xmlns:a16="http://schemas.microsoft.com/office/drawing/2014/main" id="{27876EE3-DF60-8B48-85A3-D84BEB6B9E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DC24ABB3-1FE4-4B40-900C-069030A0811A}"/>
              </a:ext>
            </a:extLst>
          </p:cNvPr>
          <p:cNvPicPr>
            <a:picLocks noChangeAspect="1"/>
          </p:cNvPicPr>
          <p:nvPr/>
        </p:nvPicPr>
        <p:blipFill>
          <a:blip r:embed="rId2"/>
          <a:stretch>
            <a:fillRect/>
          </a:stretch>
        </p:blipFill>
        <p:spPr>
          <a:xfrm>
            <a:off x="0" y="2263033"/>
            <a:ext cx="9144000" cy="3193330"/>
          </a:xfrm>
          <a:prstGeom prst="rect">
            <a:avLst/>
          </a:prstGeom>
        </p:spPr>
      </p:pic>
      <p:sp>
        <p:nvSpPr>
          <p:cNvPr id="6" name="TextBox 5">
            <a:extLst>
              <a:ext uri="{FF2B5EF4-FFF2-40B4-BE49-F238E27FC236}">
                <a16:creationId xmlns:a16="http://schemas.microsoft.com/office/drawing/2014/main" id="{CBECF630-EAC4-0D42-82A4-C39F64C0CD71}"/>
              </a:ext>
            </a:extLst>
          </p:cNvPr>
          <p:cNvSpPr txBox="1"/>
          <p:nvPr/>
        </p:nvSpPr>
        <p:spPr>
          <a:xfrm>
            <a:off x="1459373" y="953661"/>
            <a:ext cx="76754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Yet Another Review from ISCA 2016</a:t>
            </a:r>
          </a:p>
        </p:txBody>
      </p:sp>
      <p:sp>
        <p:nvSpPr>
          <p:cNvPr id="7" name="Rectangle 6">
            <a:extLst>
              <a:ext uri="{FF2B5EF4-FFF2-40B4-BE49-F238E27FC236}">
                <a16:creationId xmlns:a16="http://schemas.microsoft.com/office/drawing/2014/main" id="{B3B02E46-1D53-824E-A9D6-1C8DA8313F67}"/>
              </a:ext>
            </a:extLst>
          </p:cNvPr>
          <p:cNvSpPr/>
          <p:nvPr/>
        </p:nvSpPr>
        <p:spPr>
          <a:xfrm>
            <a:off x="55517" y="3068960"/>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492933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3EF3D-A6D9-4445-87A7-A612C9E4D429}"/>
              </a:ext>
            </a:extLst>
          </p:cNvPr>
          <p:cNvSpPr>
            <a:spLocks noGrp="1"/>
          </p:cNvSpPr>
          <p:nvPr>
            <p:ph type="title"/>
          </p:nvPr>
        </p:nvSpPr>
        <p:spPr/>
        <p:txBody>
          <a:bodyPr/>
          <a:lstStyle/>
          <a:p>
            <a:r>
              <a:rPr lang="en-US" dirty="0"/>
              <a:t>We Have a Mindset Issue…</a:t>
            </a:r>
          </a:p>
        </p:txBody>
      </p:sp>
      <p:sp>
        <p:nvSpPr>
          <p:cNvPr id="3" name="Content Placeholder 2">
            <a:extLst>
              <a:ext uri="{FF2B5EF4-FFF2-40B4-BE49-F238E27FC236}">
                <a16:creationId xmlns:a16="http://schemas.microsoft.com/office/drawing/2014/main" id="{ACB86461-18B8-1740-8D54-1808C5637F66}"/>
              </a:ext>
            </a:extLst>
          </p:cNvPr>
          <p:cNvSpPr>
            <a:spLocks noGrp="1"/>
          </p:cNvSpPr>
          <p:nvPr>
            <p:ph idx="1"/>
          </p:nvPr>
        </p:nvSpPr>
        <p:spPr/>
        <p:txBody>
          <a:bodyPr/>
          <a:lstStyle/>
          <a:p>
            <a:r>
              <a:rPr lang="en-US" dirty="0"/>
              <a:t>There are </a:t>
            </a:r>
            <a:r>
              <a:rPr lang="en-US" dirty="0">
                <a:solidFill>
                  <a:srgbClr val="0000FF"/>
                </a:solidFill>
              </a:rPr>
              <a:t>many other similar examples from reviews</a:t>
            </a:r>
            <a:r>
              <a:rPr lang="en-US" dirty="0"/>
              <a:t>…</a:t>
            </a:r>
          </a:p>
          <a:p>
            <a:pPr lvl="1"/>
            <a:r>
              <a:rPr lang="en-US" dirty="0"/>
              <a:t>For many other papers…</a:t>
            </a:r>
          </a:p>
          <a:p>
            <a:endParaRPr lang="en-US" dirty="0"/>
          </a:p>
          <a:p>
            <a:r>
              <a:rPr lang="en-US" dirty="0"/>
              <a:t>And, we are not even talking about JEDEC yet…</a:t>
            </a:r>
          </a:p>
          <a:p>
            <a:pPr marL="0" indent="0">
              <a:buNone/>
            </a:pPr>
            <a:endParaRPr lang="en-US" dirty="0"/>
          </a:p>
          <a:p>
            <a:r>
              <a:rPr lang="en-US" dirty="0"/>
              <a:t>How do we fix the mindset problem?</a:t>
            </a:r>
          </a:p>
          <a:p>
            <a:pPr marL="0" indent="0">
              <a:buNone/>
            </a:pPr>
            <a:endParaRPr lang="en-US" dirty="0"/>
          </a:p>
          <a:p>
            <a:r>
              <a:rPr lang="en-US" dirty="0"/>
              <a:t>By doing more research, education, implementation in alternative processing paradigms</a:t>
            </a:r>
          </a:p>
        </p:txBody>
      </p:sp>
      <p:sp>
        <p:nvSpPr>
          <p:cNvPr id="4" name="Slide Number Placeholder 3">
            <a:extLst>
              <a:ext uri="{FF2B5EF4-FFF2-40B4-BE49-F238E27FC236}">
                <a16:creationId xmlns:a16="http://schemas.microsoft.com/office/drawing/2014/main" id="{DA3C8794-0D30-0B4B-AAD0-36D6E789207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D08C6B44-2A64-A84F-86E8-82C554DBAF6F}"/>
              </a:ext>
            </a:extLst>
          </p:cNvPr>
          <p:cNvSpPr txBox="1"/>
          <p:nvPr/>
        </p:nvSpPr>
        <p:spPr>
          <a:xfrm>
            <a:off x="177885" y="5614184"/>
            <a:ext cx="895790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a:ea typeface="+mn-ea"/>
                <a:cs typeface="+mn-cs"/>
              </a:rPr>
              <a:t>We need to work on enabling the better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204954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67080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43569678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512" name="TextBox 511">
            <a:extLst>
              <a:ext uri="{FF2B5EF4-FFF2-40B4-BE49-F238E27FC236}">
                <a16:creationId xmlns:a16="http://schemas.microsoft.com/office/drawing/2014/main" id="{BAA170E9-6352-BA49-9275-173FF2E4B469}"/>
              </a:ext>
            </a:extLst>
          </p:cNvPr>
          <p:cNvSpPr txBox="1"/>
          <p:nvPr/>
        </p:nvSpPr>
        <p:spPr>
          <a:xfrm>
            <a:off x="6605262" y="2389853"/>
            <a:ext cx="2467342"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Speedup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514" name="TextBox 513">
            <a:extLst>
              <a:ext uri="{FF2B5EF4-FFF2-40B4-BE49-F238E27FC236}">
                <a16:creationId xmlns:a16="http://schemas.microsoft.com/office/drawing/2014/main" id="{DBAF1A6A-EE48-1245-9C76-ED92C5023C40}"/>
              </a:ext>
            </a:extLst>
          </p:cNvPr>
          <p:cNvSpPr txBox="1"/>
          <p:nvPr/>
        </p:nvSpPr>
        <p:spPr>
          <a:xfrm>
            <a:off x="7006580" y="1565570"/>
            <a:ext cx="2095445"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&gt;8X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03452266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348127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35888" cy="1066800"/>
          </a:xfrm>
        </p:spPr>
        <p:txBody>
          <a:bodyPr/>
          <a:lstStyle/>
          <a:p>
            <a:r>
              <a:rPr lang="en-US" dirty="0"/>
              <a:t>Another Example: 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646229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Four Important Workloads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7016663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Simple PIM on Mobile Workloads</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execution time, on average, by 55.4% and 54.2%</a:t>
            </a:r>
          </a:p>
        </p:txBody>
      </p:sp>
    </p:spTree>
    <p:extLst>
      <p:ext uri="{BB962C8B-B14F-4D97-AF65-F5344CB8AC3E}">
        <p14:creationId xmlns:p14="http://schemas.microsoft.com/office/powerpoint/2010/main" val="384575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761139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977139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r>
              <a:rPr lang="en-US" b="1" dirty="0">
                <a:solidFill>
                  <a:srgbClr val="0432FF"/>
                </a:solidFill>
                <a:hlinkClick r:id="rId5">
                  <a:extLst>
                    <a:ext uri="{A12FA001-AC4F-418D-AE19-62706E023703}">
                      <ahyp:hlinkClr xmlns:ahyp="http://schemas.microsoft.com/office/drawing/2018/hyperlinkcolor" val="tx"/>
                    </a:ext>
                  </a:extLst>
                </a:hlinkClick>
              </a:rPr>
              <a:t>https://arxiv.org/pdf/1903.03988.pdf</a:t>
            </a:r>
            <a:endParaRPr lang="en-US" b="1" dirty="0">
              <a:solidFill>
                <a:srgbClr val="0432FF"/>
              </a:solidFill>
            </a:endParaRPr>
          </a:p>
        </p:txBody>
      </p:sp>
    </p:spTree>
    <p:extLst>
      <p:ext uri="{BB962C8B-B14F-4D97-AF65-F5344CB8AC3E}">
        <p14:creationId xmlns:p14="http://schemas.microsoft.com/office/powerpoint/2010/main" val="2382204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14284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7</a:t>
            </a:fld>
            <a:endParaRPr lang="en-US" altLang="en-US"/>
          </a:p>
        </p:txBody>
      </p:sp>
    </p:spTree>
    <p:extLst>
      <p:ext uri="{BB962C8B-B14F-4D97-AF65-F5344CB8AC3E}">
        <p14:creationId xmlns:p14="http://schemas.microsoft.com/office/powerpoint/2010/main" val="1587555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912960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1191344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72</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algn="ctr"/>
            <a:r>
              <a:rPr lang="en-US" sz="3200" b="1" dirty="0">
                <a:solidFill>
                  <a:srgbClr val="0432FF"/>
                </a:solidFill>
              </a:rPr>
              <a:t>Can we design </a:t>
            </a:r>
          </a:p>
          <a:p>
            <a:pPr algn="ctr"/>
            <a:r>
              <a:rPr lang="en-US" sz="3200" b="1" dirty="0">
                <a:solidFill>
                  <a:srgbClr val="0432FF"/>
                </a:solidFill>
              </a:rPr>
              <a:t>fundamentally intelligent architectures?</a:t>
            </a:r>
          </a:p>
        </p:txBody>
      </p:sp>
    </p:spTree>
    <p:extLst>
      <p:ext uri="{BB962C8B-B14F-4D97-AF65-F5344CB8AC3E}">
        <p14:creationId xmlns:p14="http://schemas.microsoft.com/office/powerpoint/2010/main" val="2325526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73</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algn="ctr"/>
            <a:r>
              <a:rPr lang="en-US" sz="3200" b="1" dirty="0">
                <a:solidFill>
                  <a:srgbClr val="0432FF"/>
                </a:solidFill>
              </a:rPr>
              <a:t>How do we start?</a:t>
            </a:r>
          </a:p>
        </p:txBody>
      </p:sp>
    </p:spTree>
    <p:extLst>
      <p:ext uri="{BB962C8B-B14F-4D97-AF65-F5344CB8AC3E}">
        <p14:creationId xmlns:p14="http://schemas.microsoft.com/office/powerpoint/2010/main" val="2401043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4765370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31360410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41420787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7988"/>
            <a:ext cx="9186863" cy="200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45676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9144000" cy="294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350631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950140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23956727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20141542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52513"/>
            <a:ext cx="8724900"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42638047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7962192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508250"/>
            <a:ext cx="8255000" cy="408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40416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3978260387"/>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4567386"/>
            <a:ext cx="91440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125538"/>
            <a:ext cx="9072562" cy="227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algn="ctr"/>
            <a:r>
              <a:rPr lang="en-US" sz="3000" b="1" dirty="0">
                <a:solidFill>
                  <a:srgbClr val="0432FF"/>
                </a:solidFill>
              </a:rPr>
              <a:t>Large, robust performance improvements </a:t>
            </a:r>
            <a:br>
              <a:rPr lang="en-US" sz="3000" b="1" dirty="0">
                <a:solidFill>
                  <a:srgbClr val="0432FF"/>
                </a:solidFill>
              </a:rPr>
            </a:br>
            <a:r>
              <a:rPr lang="en-US" sz="3000" b="1" dirty="0">
                <a:solidFill>
                  <a:srgbClr val="0432FF"/>
                </a:solidFill>
              </a:rPr>
              <a:t>over many human-designed policies </a:t>
            </a:r>
          </a:p>
        </p:txBody>
      </p:sp>
    </p:spTree>
    <p:extLst>
      <p:ext uri="{BB962C8B-B14F-4D97-AF65-F5344CB8AC3E}">
        <p14:creationId xmlns:p14="http://schemas.microsoft.com/office/powerpoint/2010/main" val="3155094596"/>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a:t>
            </a:r>
            <a:r>
              <a:rPr lang="en-US" b="1" dirty="0">
                <a:solidFill>
                  <a:srgbClr val="FF0000"/>
                </a:solidFill>
              </a:rPr>
              <a:t>mindset</a:t>
            </a:r>
            <a:r>
              <a:rPr lang="en-US" dirty="0">
                <a:solidFill>
                  <a:srgbClr val="FF0000"/>
                </a:solidFill>
              </a:rPr>
              <a:t> and flow</a:t>
            </a:r>
          </a:p>
        </p:txBody>
      </p:sp>
      <p:sp>
        <p:nvSpPr>
          <p:cNvPr id="2181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30887042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198598754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89</a:t>
            </a:fld>
            <a:endParaRPr lang="en-US" altLang="en-US">
              <a:solidFill>
                <a:srgbClr val="000000"/>
              </a:solidFill>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a:t>
            </a:r>
            <a:r>
              <a:rPr lang="en-US" sz="3200" b="1" dirty="0">
                <a:solidFill>
                  <a:srgbClr val="0432FF"/>
                </a:solidFill>
                <a:latin typeface="Tahoma"/>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432FF"/>
                </a:solidFill>
                <a:latin typeface="Tahoma"/>
              </a:rPr>
              <a:t>(of </a:t>
            </a:r>
            <a:r>
              <a:rPr kumimoji="0" lang="en-US" sz="3200" b="1" i="0" u="none" strike="noStrike" kern="1200" cap="none" spc="0" normalizeH="0" baseline="0" noProof="0" dirty="0">
                <a:ln>
                  <a:noFill/>
                </a:ln>
                <a:solidFill>
                  <a:srgbClr val="0432FF"/>
                </a:solidFill>
                <a:effectLst/>
                <a:uLnTx/>
                <a:uFillTx/>
                <a:latin typeface="Tahoma"/>
                <a:ea typeface="+mn-ea"/>
                <a:cs typeface="+mn-cs"/>
              </a:rPr>
              <a:t>all controllers)</a:t>
            </a:r>
          </a:p>
        </p:txBody>
      </p:sp>
    </p:spTree>
    <p:extLst>
      <p:ext uri="{BB962C8B-B14F-4D97-AF65-F5344CB8AC3E}">
        <p14:creationId xmlns:p14="http://schemas.microsoft.com/office/powerpoint/2010/main" val="1113742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76959126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712595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a:defRPr/>
            </a:pPr>
            <a:fld id="{DA95AFC4-B67F-BC48-882B-8F3B14641016}" type="slidenum">
              <a:rPr lang="en-US" smtClean="0"/>
              <a:pPr>
                <a:defRPr/>
              </a:pPr>
              <a:t>92</a:t>
            </a:fld>
            <a:endParaRPr lang="en-US"/>
          </a:p>
        </p:txBody>
      </p:sp>
    </p:spTree>
    <p:extLst>
      <p:ext uri="{BB962C8B-B14F-4D97-AF65-F5344CB8AC3E}">
        <p14:creationId xmlns:p14="http://schemas.microsoft.com/office/powerpoint/2010/main" val="580245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Interfaces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a:defRPr/>
            </a:pPr>
            <a:fld id="{DA95AFC4-B67F-BC48-882B-8F3B14641016}" type="slidenum">
              <a:rPr lang="en-US" smtClean="0"/>
              <a:pPr>
                <a:defRPr/>
              </a:pPr>
              <a:t>93</a:t>
            </a:fld>
            <a:endParaRPr lang="en-US"/>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283802869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a:defRPr/>
            </a:pPr>
            <a:fld id="{DA95AFC4-B67F-BC48-882B-8F3B14641016}" type="slidenum">
              <a:rPr lang="en-US" smtClean="0"/>
              <a:pPr>
                <a:defRPr/>
              </a:pPr>
              <a:t>94</a:t>
            </a:fld>
            <a:endParaRPr lang="en-US"/>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80530592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hlinkClick r:id="rId2"/>
              </a:rPr>
              <a:t>"A Case for Richer Cross-layer Abstractions: Bridging the Semantic Gap with Expressive Memory"</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95</a:t>
            </a:fld>
            <a:endParaRPr lang="en-US"/>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272554788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 for GPUs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Eiman</a:t>
            </a:r>
            <a:r>
              <a:rPr lang="en-US" sz="1700" dirty="0"/>
              <a:t> Ebrahimi, Kevin Hsieh, Phillip B. Gibbons and Onur Mutlu,</a:t>
            </a:r>
            <a:br>
              <a:rPr lang="en-US" sz="1700" dirty="0"/>
            </a:br>
            <a:r>
              <a:rPr lang="en-US" sz="1700" b="1" dirty="0">
                <a:hlinkClick r:id="rId2"/>
              </a:rPr>
              <a:t>"The Locality Descriptor: A Holistic Cross-Layer Abstraction to Express Data Locality in GPUs"</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96</a:t>
            </a:fld>
            <a:endParaRPr lang="en-US"/>
          </a:p>
        </p:txBody>
      </p:sp>
      <p:pic>
        <p:nvPicPr>
          <p:cNvPr id="6" name="Picture 5">
            <a:extLst>
              <a:ext uri="{FF2B5EF4-FFF2-40B4-BE49-F238E27FC236}">
                <a16:creationId xmlns:a16="http://schemas.microsoft.com/office/drawing/2014/main" id="{D7E19532-BD2E-4D40-9F98-09CE73A3DF50}"/>
              </a:ext>
            </a:extLst>
          </p:cNvPr>
          <p:cNvPicPr>
            <a:picLocks noChangeAspect="1"/>
          </p:cNvPicPr>
          <p:nvPr/>
        </p:nvPicPr>
        <p:blipFill>
          <a:blip r:embed="rId9"/>
          <a:stretch>
            <a:fillRect/>
          </a:stretch>
        </p:blipFill>
        <p:spPr>
          <a:xfrm>
            <a:off x="0" y="3949144"/>
            <a:ext cx="9144000" cy="1928128"/>
          </a:xfrm>
          <a:prstGeom prst="rect">
            <a:avLst/>
          </a:prstGeom>
        </p:spPr>
      </p:pic>
    </p:spTree>
    <p:extLst>
      <p:ext uri="{BB962C8B-B14F-4D97-AF65-F5344CB8AC3E}">
        <p14:creationId xmlns:p14="http://schemas.microsoft.com/office/powerpoint/2010/main" val="3030575167"/>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An Example: Hybrid Memory Management</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ahoma"/>
              </a:rPr>
              <a:t>SoC</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399813543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7093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4187672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theme/_rels/theme35.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9.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2.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4.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4.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207857</TotalTime>
  <Words>6611</Words>
  <Application>Microsoft Macintosh PowerPoint</Application>
  <PresentationFormat>On-screen Show (4:3)</PresentationFormat>
  <Paragraphs>1378</Paragraphs>
  <Slides>146</Slides>
  <Notes>20</Notes>
  <HiddenSlides>0</HiddenSlides>
  <MMClips>0</MMClips>
  <ScaleCrop>false</ScaleCrop>
  <HeadingPairs>
    <vt:vector size="8" baseType="variant">
      <vt:variant>
        <vt:lpstr>Fonts Used</vt:lpstr>
      </vt:variant>
      <vt:variant>
        <vt:i4>24</vt:i4>
      </vt:variant>
      <vt:variant>
        <vt:lpstr>Theme</vt:lpstr>
      </vt:variant>
      <vt:variant>
        <vt:i4>55</vt:i4>
      </vt:variant>
      <vt:variant>
        <vt:lpstr>Embedded OLE Servers</vt:lpstr>
      </vt:variant>
      <vt:variant>
        <vt:i4>1</vt:i4>
      </vt:variant>
      <vt:variant>
        <vt:lpstr>Slide Titles</vt:lpstr>
      </vt:variant>
      <vt:variant>
        <vt:i4>146</vt:i4>
      </vt:variant>
    </vt:vector>
  </HeadingPairs>
  <TitlesOfParts>
    <vt:vector size="226" baseType="lpstr">
      <vt:lpstr>ＭＳ Ｐゴシック</vt:lpstr>
      <vt:lpstr>ヒラギノ角ゴ ProN W3</vt:lpstr>
      <vt:lpstr>ヒラギノ角ゴ ProN W6</vt:lpstr>
      <vt:lpstr>Adobe Garamond Pro</vt:lpstr>
      <vt:lpstr>Arial</vt:lpstr>
      <vt:lpstr>Calibri</vt:lpstr>
      <vt:lpstr>Calibri Light</vt:lpstr>
      <vt:lpstr>Cambria</vt:lpstr>
      <vt:lpstr>Cambria Math</vt:lpstr>
      <vt:lpstr>Corbel</vt:lpstr>
      <vt:lpstr>europa</vt:lpstr>
      <vt:lpstr>Futura Medium</vt:lpstr>
      <vt:lpstr>Garamond</vt:lpstr>
      <vt:lpstr>Gill Sans</vt:lpstr>
      <vt:lpstr>Gill Sans MT</vt:lpstr>
      <vt:lpstr>Lucida Grande</vt:lpstr>
      <vt:lpstr>Myriad Pro Bold Cond</vt:lpstr>
      <vt:lpstr>나눔고딕</vt:lpstr>
      <vt:lpstr>Symbol</vt:lpstr>
      <vt:lpstr>Tahoma</vt:lpstr>
      <vt:lpstr>Times New Roman</vt:lpstr>
      <vt:lpstr>Verdana</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156_Edge</vt:lpstr>
      <vt:lpstr>159_Edge</vt:lpstr>
      <vt:lpstr>safari</vt:lpstr>
      <vt:lpstr>5_Edge</vt:lpstr>
      <vt:lpstr>7_Edge</vt:lpstr>
      <vt:lpstr>3_sesha-theme</vt:lpstr>
      <vt:lpstr>18_Edge</vt:lpstr>
      <vt:lpstr>4_sesha-theme</vt:lpstr>
      <vt:lpstr>19_Edge</vt:lpstr>
      <vt:lpstr>10_Edge</vt:lpstr>
      <vt:lpstr>60_Edge</vt:lpstr>
      <vt:lpstr>11_Edge</vt:lpstr>
      <vt:lpstr>12_Edge</vt:lpstr>
      <vt:lpstr>14_Edge</vt:lpstr>
      <vt:lpstr>171_Edge</vt:lpstr>
      <vt:lpstr>Default Design</vt:lpstr>
      <vt:lpstr>102_Edge</vt:lpstr>
      <vt:lpstr>5_Office Theme</vt:lpstr>
      <vt:lpstr>21_Office Theme</vt:lpstr>
      <vt:lpstr>16_Edge</vt:lpstr>
      <vt:lpstr>Visio</vt:lpstr>
      <vt:lpstr>Intelligent Architectures for  Intelligent Machines</vt:lpstr>
      <vt:lpstr>PowerPoint Presentation</vt:lpstr>
      <vt:lpstr>Design Principles</vt:lpstr>
      <vt:lpstr>(Micro)architecture Design Principles</vt:lpstr>
      <vt:lpstr>This Talk</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Data-Centric (Memory-Centric) Architectures</vt:lpstr>
      <vt:lpstr>Data-Centric Architectures: Properties</vt:lpstr>
      <vt:lpstr>Processing Data           Where It Makes Sense</vt:lpstr>
      <vt:lpstr>Do We Want This?</vt:lpstr>
      <vt:lpstr>Or This?</vt:lpstr>
      <vt:lpstr>Challenge and Opportunity for Future</vt:lpstr>
      <vt:lpstr>The Problem</vt:lpstr>
      <vt:lpstr>The Problem</vt:lpstr>
      <vt:lpstr>A Computing System</vt:lpstr>
      <vt:lpstr>Yet …</vt:lpstr>
      <vt:lpstr>The Performance Perspective (Today)</vt:lpstr>
      <vt:lpstr>Data Movement vs. Computation Energy</vt:lpstr>
      <vt:lpstr>Energy Waste in Mobile Devices</vt:lpstr>
      <vt:lpstr>We Do Not Want to Move Data!</vt:lpstr>
      <vt:lpstr>We Need A Paradigm Shift To …</vt:lpstr>
      <vt:lpstr>Goal: Processing Inside Memory</vt:lpstr>
      <vt:lpstr>Processing in Memory:   Two Approaches</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NOT: Dual Contact Cell</vt:lpstr>
      <vt:lpstr>Bulk Bitwise Operations in Workloads</vt:lpstr>
      <vt:lpstr>Performance: Bitmap Index on Ambit</vt:lpstr>
      <vt:lpstr>Performance: BitWeaving on Ambit</vt:lpstr>
      <vt:lpstr>More on Ambit</vt:lpstr>
      <vt:lpstr>Sounds Good, No?</vt:lpstr>
      <vt:lpstr>Another Review </vt:lpstr>
      <vt:lpstr>Yet Another Review</vt:lpstr>
      <vt:lpstr>We Have a Mindset Issue…</vt:lpstr>
      <vt:lpstr>Processing in Memory:   Two Approaches</vt:lpstr>
      <vt:lpstr>Opportunity: 3D-Stacked Logic+Memory</vt:lpstr>
      <vt:lpstr>Tesseract System for Graph Processing</vt:lpstr>
      <vt:lpstr>More on Tesseract</vt:lpstr>
      <vt:lpstr>Another Example: PIM on Mobile Devices</vt:lpstr>
      <vt:lpstr>Four Important Workloads</vt:lpstr>
      <vt:lpstr>Simple PIM on Mobile Workloads</vt:lpstr>
      <vt:lpstr>Eliminating the Adoption Barriers</vt:lpstr>
      <vt:lpstr>Barriers to Adoption of PIM</vt:lpstr>
      <vt:lpstr>We Need to Revisit the Entire Stack</vt:lpstr>
      <vt:lpstr>PIM Review and Open Problems</vt:lpstr>
      <vt:lpstr>Challenge and Opportunity for Future</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Corollaries: Architectures Today …</vt:lpstr>
      <vt:lpstr>Data-Aware Architectures</vt:lpstr>
      <vt:lpstr>One Problem: Limited Interfaces</vt:lpstr>
      <vt:lpstr>A Solution: More Expressive Interfaces</vt:lpstr>
      <vt:lpstr>Expressive (Memory) Interfaces</vt:lpstr>
      <vt:lpstr>Expressive (Memory) Interfaces for GPUs</vt:lpstr>
      <vt:lpstr>An Example: Hybrid Memory Management</vt:lpstr>
      <vt:lpstr>An Example: Heterogeneous-Reliability Memory</vt:lpstr>
      <vt:lpstr>Exploiting Memory Error Tolerance  with Hybrid Memory Systems</vt:lpstr>
      <vt:lpstr>Another Example: EDEN</vt:lpstr>
      <vt:lpstr>Challenge and Opportunity for Future</vt:lpstr>
      <vt:lpstr>Recap: Corollaries: Architectures Today …</vt:lpstr>
      <vt:lpstr>Concluding Remarks</vt:lpstr>
      <vt:lpstr>Architectures for Intelligent Machines</vt:lpstr>
      <vt:lpstr>PowerPoint Presentation</vt:lpstr>
      <vt:lpstr>We Need to Revisit the Entire Stack</vt:lpstr>
      <vt:lpstr>Finally, people are always telling you: Think outside the box</vt:lpstr>
      <vt:lpstr>I prefer: Expand the box</vt:lpstr>
      <vt:lpstr>PowerPoint Presentation</vt:lpstr>
      <vt:lpstr>Principled Architectures for  Intelligent Machines</vt:lpstr>
      <vt:lpstr>Aside: A Recommended Book</vt:lpstr>
      <vt:lpstr>PowerPoint Presentation</vt:lpstr>
      <vt:lpstr>PowerPoint Presentation</vt:lpstr>
      <vt:lpstr>Low Latency Data Access</vt:lpstr>
      <vt:lpstr>Data-Centric Architectures: Properties</vt:lpstr>
      <vt:lpstr>Low-Latency &amp; Low-Energy Data Access</vt:lpstr>
      <vt:lpstr>Retrospective: Conventional Latency Tolerance Techniques</vt:lpstr>
      <vt:lpstr>Two Major Sources of Latency Inefficiency</vt:lpstr>
      <vt:lpstr>Why is Latency High?</vt:lpstr>
      <vt:lpstr>Adaptive-Latency DRAM</vt:lpstr>
      <vt:lpstr>PowerPoint Presentation</vt:lpstr>
      <vt:lpstr>PowerPoint Presentation</vt:lpstr>
      <vt:lpstr>Reducing Latency Also Reduces Energy</vt:lpstr>
      <vt:lpstr>More on Adaptive-Latency DRAM</vt:lpstr>
      <vt:lpstr>Tackling the Fixed Latency Mindset</vt:lpstr>
      <vt:lpstr>Analysis of Latency Variation in DRAM Chips</vt:lpstr>
      <vt:lpstr>Analysis of Latency-Voltage in DRAM Chips</vt:lpstr>
      <vt:lpstr>VAMPIRE DRAM Power Model</vt:lpstr>
      <vt:lpstr>EDEN</vt:lpstr>
      <vt:lpstr>EDEN Flow</vt:lpstr>
      <vt:lpstr>EDEN Power, Performance, Accuracy</vt:lpstr>
      <vt:lpstr>Other Backup Slides</vt:lpstr>
      <vt:lpstr>Readings, Videos, Reference Materials</vt:lpstr>
      <vt:lpstr>Accelerated Memory Course (~6.5 hours)</vt:lpstr>
      <vt:lpstr>Reference Overview Paper I</vt:lpstr>
      <vt:lpstr>Reference Overview Paper II</vt:lpstr>
      <vt:lpstr>Reference Overview Paper III</vt:lpstr>
      <vt:lpstr>Reference Overview Paper IV</vt:lpstr>
      <vt:lpstr>Reference Overview Paper V</vt:lpstr>
      <vt:lpstr>Reference Overview Paper VI</vt:lpstr>
      <vt:lpstr>Related Videos and Course Materials (I)</vt:lpstr>
      <vt:lpstr>Related Videos and Course Materials (II)</vt:lpstr>
      <vt:lpstr>Some Open Source Tools (I)</vt:lpstr>
      <vt:lpstr>Some Open Source Tools (II)</vt:lpstr>
      <vt:lpstr>More Open Source Tools (III)</vt:lpstr>
      <vt:lpstr>Referenced Papers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2852</cp:revision>
  <cp:lastPrinted>2017-12-05T03:30:35Z</cp:lastPrinted>
  <dcterms:created xsi:type="dcterms:W3CDTF">2010-10-08T20:41:54Z</dcterms:created>
  <dcterms:modified xsi:type="dcterms:W3CDTF">2019-07-01T11:00:23Z</dcterms:modified>
</cp:coreProperties>
</file>